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563" r:id="rId5"/>
    <p:sldId id="585" r:id="rId6"/>
    <p:sldId id="258" r:id="rId7"/>
    <p:sldId id="574" r:id="rId8"/>
    <p:sldId id="567" r:id="rId9"/>
    <p:sldId id="565" r:id="rId10"/>
    <p:sldId id="576" r:id="rId11"/>
    <p:sldId id="588" r:id="rId12"/>
    <p:sldId id="589" r:id="rId13"/>
    <p:sldId id="590" r:id="rId14"/>
    <p:sldId id="591" r:id="rId15"/>
    <p:sldId id="592" r:id="rId16"/>
    <p:sldId id="584" r:id="rId17"/>
    <p:sldId id="572" r:id="rId18"/>
    <p:sldId id="575" r:id="rId19"/>
    <p:sldId id="586" r:id="rId20"/>
    <p:sldId id="587" r:id="rId21"/>
    <p:sldId id="562"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4BD1B-BDA5-5FAF-FC85-4EBA8D45B9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449BE0-8D6D-C1E5-BDD1-9F8F5CAF4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81E0373-A17B-AD3C-8925-437BADC30E04}"/>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5" name="Footer Placeholder 4">
            <a:extLst>
              <a:ext uri="{FF2B5EF4-FFF2-40B4-BE49-F238E27FC236}">
                <a16:creationId xmlns:a16="http://schemas.microsoft.com/office/drawing/2014/main" xmlns="" id="{9565E3F1-D8B2-543E-5553-12FE61D2D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B366C-EFB0-C179-208E-4B8E7E941C3D}"/>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70751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E9DA14-E6C6-DEB2-FA6C-49BA10983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24BF7D-D54F-80B7-AE53-E9ABB2F56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2BE448-565C-FD65-42B9-B1B24863AAD5}"/>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5" name="Footer Placeholder 4">
            <a:extLst>
              <a:ext uri="{FF2B5EF4-FFF2-40B4-BE49-F238E27FC236}">
                <a16:creationId xmlns:a16="http://schemas.microsoft.com/office/drawing/2014/main" xmlns="" id="{58E74DF2-4D2C-033F-8C82-8E0DB4B0C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141B0E-9B92-A8ED-F466-E14E99C0181E}"/>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69028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57E9E66-763E-691E-B2E1-43FE12AEE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FBBA6-4CA6-D4D4-9BA9-90F349CE7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6F0A17-ED9C-95D3-3C6A-2218FFC2C083}"/>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5" name="Footer Placeholder 4">
            <a:extLst>
              <a:ext uri="{FF2B5EF4-FFF2-40B4-BE49-F238E27FC236}">
                <a16:creationId xmlns:a16="http://schemas.microsoft.com/office/drawing/2014/main" xmlns="" id="{E5DB4FD3-357B-A36E-E0F9-B9ED0DEB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8AE89A-D0A3-F865-EB8C-524D984A8074}"/>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96258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8EE0-F30C-8D0A-25C1-392EF28C0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E7CBD62-1C7A-BF75-F32C-704B9F192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7CBC42F-C784-1170-52FE-6378DFCCDE4A}"/>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5" name="Footer Placeholder 4">
            <a:extLst>
              <a:ext uri="{FF2B5EF4-FFF2-40B4-BE49-F238E27FC236}">
                <a16:creationId xmlns:a16="http://schemas.microsoft.com/office/drawing/2014/main" xmlns="" id="{5C4F8F77-50B9-F955-DC1B-D15629138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5B4F7D-921D-3C86-4953-710D3E4449B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62567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3A87F-3E10-AEBE-F9E9-2EFD4FB51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4A10E9-559E-1B64-CE64-120F95A74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C923A1-50BA-EB30-6EA0-52FFD24B3D4A}"/>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5" name="Footer Placeholder 4">
            <a:extLst>
              <a:ext uri="{FF2B5EF4-FFF2-40B4-BE49-F238E27FC236}">
                <a16:creationId xmlns:a16="http://schemas.microsoft.com/office/drawing/2014/main" xmlns="" id="{609F3130-2809-3019-4D2A-C5B40230D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D4AC41-4FD3-F82C-5DF9-D342B75AC360}"/>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17194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A4895-52E9-C421-E29D-FFB91E0F8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2577BB5-5A10-9516-79C3-64451D284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460C6CF-5755-A419-1910-C40E7533F5AD}"/>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5" name="Footer Placeholder 4">
            <a:extLst>
              <a:ext uri="{FF2B5EF4-FFF2-40B4-BE49-F238E27FC236}">
                <a16:creationId xmlns:a16="http://schemas.microsoft.com/office/drawing/2014/main" xmlns="" id="{D042F8BB-4A37-6951-1A2E-B14133397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E97039-52E6-1CC0-75AC-531131CADB1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1526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364FF-23DF-7585-9DE8-09A5C2060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E7A5AE9-5CDC-3F3F-9679-41DEE358E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A25955-E364-2AFC-DFFB-B5EF8BBBA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C8DB6A-77B1-5435-F19E-E9938F0461BC}"/>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6" name="Footer Placeholder 5">
            <a:extLst>
              <a:ext uri="{FF2B5EF4-FFF2-40B4-BE49-F238E27FC236}">
                <a16:creationId xmlns:a16="http://schemas.microsoft.com/office/drawing/2014/main" xmlns="" id="{36D8E902-F379-90E4-167E-A48A38E50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68ADBB1-64BC-4E7A-B430-169E9D3D9C9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63912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9EB4A-D0B8-3898-6694-ACF60DB7F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D9F7C9F-7752-28CF-AB78-0113FFC9B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A4FA48B-0864-EB4A-4586-3DBF1E4DAB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EF1A692-5F39-C311-3F28-ADD32F151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2242117-7152-683D-4547-3E5E41FD6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43B179-1ADA-37F1-C53B-EC9344310B09}"/>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8" name="Footer Placeholder 7">
            <a:extLst>
              <a:ext uri="{FF2B5EF4-FFF2-40B4-BE49-F238E27FC236}">
                <a16:creationId xmlns:a16="http://schemas.microsoft.com/office/drawing/2014/main" xmlns="" id="{9CFDACA2-F423-EC89-85B7-CEBB61B008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75C6CC1-33D5-48E1-5FBB-69D71228175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67809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6038E-8985-0B4C-1C53-193F451DC6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DFB643-275B-0A81-706F-577B01C2CEBF}"/>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4" name="Footer Placeholder 3">
            <a:extLst>
              <a:ext uri="{FF2B5EF4-FFF2-40B4-BE49-F238E27FC236}">
                <a16:creationId xmlns:a16="http://schemas.microsoft.com/office/drawing/2014/main" xmlns="" id="{C167E6A5-21D5-CC30-DF78-3AD3D4F5A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8803FE1-200A-F32E-782B-9E66BA283011}"/>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081411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13D9D15-ECF8-3670-C526-B8D7ADD77E5D}"/>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3" name="Footer Placeholder 2">
            <a:extLst>
              <a:ext uri="{FF2B5EF4-FFF2-40B4-BE49-F238E27FC236}">
                <a16:creationId xmlns:a16="http://schemas.microsoft.com/office/drawing/2014/main" xmlns="" id="{EB8A05B4-180C-2F31-E2E3-06FB9A2416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856C49-9A06-0C44-4EAA-AD398D3BF8F2}"/>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3366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0BCD5-BCA7-4522-0B00-5F908CBF0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83BE914-2C8E-79CC-1AD2-EFC3D970E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B0BA153-C848-62C7-C71D-EF6CFC5E9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0D6ECC-FC77-0DF7-3272-F52345E66E69}"/>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6" name="Footer Placeholder 5">
            <a:extLst>
              <a:ext uri="{FF2B5EF4-FFF2-40B4-BE49-F238E27FC236}">
                <a16:creationId xmlns:a16="http://schemas.microsoft.com/office/drawing/2014/main" xmlns="" id="{F5F012F4-5D68-3A0D-C93D-67E1DD7AF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CC68B2-EC28-D62A-55C2-9A2090F55910}"/>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44869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072FA-A875-9952-8DC2-61C2201A8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F68E10F-E016-B4B6-5AB6-C970AB6D8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6E60C9-97A9-E648-A2C9-5C9E01D3D43C}"/>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5" name="Footer Placeholder 4">
            <a:extLst>
              <a:ext uri="{FF2B5EF4-FFF2-40B4-BE49-F238E27FC236}">
                <a16:creationId xmlns:a16="http://schemas.microsoft.com/office/drawing/2014/main" xmlns="" id="{31677D4B-F9A7-E6DA-223F-6C07C81D3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2800AC-2C20-67E8-6A00-E7714569E5B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745704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A25A0-3A5B-FB21-B462-DA45F8053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7C5C7E-D1E4-231F-ACE0-79A86DA04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A6DCE81-BE52-A714-9EDF-3E2D1E32F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B1FB1A-16B9-25EA-463F-8AE2DBFB8315}"/>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6" name="Footer Placeholder 5">
            <a:extLst>
              <a:ext uri="{FF2B5EF4-FFF2-40B4-BE49-F238E27FC236}">
                <a16:creationId xmlns:a16="http://schemas.microsoft.com/office/drawing/2014/main" xmlns="" id="{C05BB471-AF3D-BCE6-3BD6-0C44F0FD4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D98656-C1BA-0365-0686-79B6674244B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04551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0A50A-C6B8-8324-9AB0-E6779C1C0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AD686D7-9689-06A4-3528-07F3D131F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B8224D-3011-32AA-5935-73A517DC9B14}"/>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5" name="Footer Placeholder 4">
            <a:extLst>
              <a:ext uri="{FF2B5EF4-FFF2-40B4-BE49-F238E27FC236}">
                <a16:creationId xmlns:a16="http://schemas.microsoft.com/office/drawing/2014/main" xmlns="" id="{0A6BFB18-1E8E-7BB0-0CB4-14FEC16E1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C0861F-5B97-4306-2416-DE210B062AC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52505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72CBEC-91BD-D336-0522-BFDF5605B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AEA844B-5AE7-A036-8D91-8457B25DC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8CE0DC-A585-F469-58B2-246B30EFDE39}"/>
              </a:ext>
            </a:extLst>
          </p:cNvPr>
          <p:cNvSpPr>
            <a:spLocks noGrp="1"/>
          </p:cNvSpPr>
          <p:nvPr>
            <p:ph type="dt" sz="half" idx="10"/>
          </p:nvPr>
        </p:nvSpPr>
        <p:spPr/>
        <p:txBody>
          <a:bodyPr/>
          <a:lstStyle/>
          <a:p>
            <a:fld id="{A1FA4719-566D-45AC-B838-49EE6D3E98C4}" type="datetimeFigureOut">
              <a:rPr lang="en-US" smtClean="0"/>
              <a:t>3/18/2024</a:t>
            </a:fld>
            <a:endParaRPr lang="en-US"/>
          </a:p>
        </p:txBody>
      </p:sp>
      <p:sp>
        <p:nvSpPr>
          <p:cNvPr id="5" name="Footer Placeholder 4">
            <a:extLst>
              <a:ext uri="{FF2B5EF4-FFF2-40B4-BE49-F238E27FC236}">
                <a16:creationId xmlns:a16="http://schemas.microsoft.com/office/drawing/2014/main" xmlns="" id="{9990AEF7-6F47-FDA3-6BB3-14A56B0FE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414D0B-E4D0-3AFD-A025-21632DE13863}"/>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49847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3EC33-033D-FD13-3B27-D85E188EA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088E586-F158-B10C-B108-B49F5F377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E435EB-1885-5370-A22E-8E6D8D960A83}"/>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5" name="Footer Placeholder 4">
            <a:extLst>
              <a:ext uri="{FF2B5EF4-FFF2-40B4-BE49-F238E27FC236}">
                <a16:creationId xmlns:a16="http://schemas.microsoft.com/office/drawing/2014/main" xmlns="" id="{21AD159F-F47E-02B6-19D8-11105A765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C039E9-2126-850C-8E40-D3738B0651F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90173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1C384-CF68-5829-49E8-62AFF59ED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CDCF60-8630-27BA-5A14-13FDB1DF9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01A56D9-4A07-6019-B3BB-62D19BF7E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933ED6E-A172-C687-46EE-67F1DBE50197}"/>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6" name="Footer Placeholder 5">
            <a:extLst>
              <a:ext uri="{FF2B5EF4-FFF2-40B4-BE49-F238E27FC236}">
                <a16:creationId xmlns:a16="http://schemas.microsoft.com/office/drawing/2014/main" xmlns="" id="{21687EC9-D347-4A17-8FD6-1BEF64659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4A1B41-FFFF-AE01-A334-87042A7DBEFF}"/>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02761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9D7FEB-1174-9309-AE1A-C58FF47B7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D4741C-3CEA-6E50-0814-0E92B604A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7C977A9-F330-F5CB-41EC-D0E01072E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235E150-AD32-380E-6C83-283C4BEDB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D5122F-CF02-133E-9CD9-A57783359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CE0CC03-06B5-4C1D-2613-7BC387D6DF89}"/>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8" name="Footer Placeholder 7">
            <a:extLst>
              <a:ext uri="{FF2B5EF4-FFF2-40B4-BE49-F238E27FC236}">
                <a16:creationId xmlns:a16="http://schemas.microsoft.com/office/drawing/2014/main" xmlns="" id="{E82495B4-F231-C3B7-E36E-934EADCC2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06AC45C-F02D-8DA7-1DD3-A5BDED3EEA5A}"/>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75635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E2CBB-37BE-AD9A-1C14-595DF54C5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464D7A-8F18-D214-F9E5-2A626E195B49}"/>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4" name="Footer Placeholder 3">
            <a:extLst>
              <a:ext uri="{FF2B5EF4-FFF2-40B4-BE49-F238E27FC236}">
                <a16:creationId xmlns:a16="http://schemas.microsoft.com/office/drawing/2014/main" xmlns="" id="{304EE89B-EFDD-C63C-609E-A5082689A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16C8D7-0847-6F3C-A532-8E327BB9BC6D}"/>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23279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ECCFBDB-62D6-B759-1552-C0972FAF9ADA}"/>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3" name="Footer Placeholder 2">
            <a:extLst>
              <a:ext uri="{FF2B5EF4-FFF2-40B4-BE49-F238E27FC236}">
                <a16:creationId xmlns:a16="http://schemas.microsoft.com/office/drawing/2014/main" xmlns="" id="{B49FDA2C-2B84-CF16-A2DC-56DBB689C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FAD0A6D-105A-57A6-A617-24B1736BDDC5}"/>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7285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790B7-AD6A-0F1D-4C6C-97010FA19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29774A3-C4C8-C1D9-140B-DFC027862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0FC7F5-6C9A-5A3F-40E7-3EF4825F6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AB840F-BA04-7DD8-5F4D-7E6FEAC1198D}"/>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6" name="Footer Placeholder 5">
            <a:extLst>
              <a:ext uri="{FF2B5EF4-FFF2-40B4-BE49-F238E27FC236}">
                <a16:creationId xmlns:a16="http://schemas.microsoft.com/office/drawing/2014/main" xmlns="" id="{2F013F15-7FA3-5503-2BA4-A98CE07BE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9F149E-65C6-4019-1818-E16145C4069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0140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7D8BE-5C8A-1064-8371-34F152834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61D53C-4D2D-750E-F349-131BEF5E9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EDA56A5-0A32-B89F-8A1B-5B7F52193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EFC665-3483-1C69-1B85-1ACA98929284}"/>
              </a:ext>
            </a:extLst>
          </p:cNvPr>
          <p:cNvSpPr>
            <a:spLocks noGrp="1"/>
          </p:cNvSpPr>
          <p:nvPr>
            <p:ph type="dt" sz="half" idx="10"/>
          </p:nvPr>
        </p:nvSpPr>
        <p:spPr/>
        <p:txBody>
          <a:bodyPr/>
          <a:lstStyle/>
          <a:p>
            <a:fld id="{11749453-D4CE-4A81-8925-701CF3794D58}" type="datetimeFigureOut">
              <a:rPr lang="en-US" smtClean="0"/>
              <a:t>3/18/2024</a:t>
            </a:fld>
            <a:endParaRPr lang="en-US"/>
          </a:p>
        </p:txBody>
      </p:sp>
      <p:sp>
        <p:nvSpPr>
          <p:cNvPr id="6" name="Footer Placeholder 5">
            <a:extLst>
              <a:ext uri="{FF2B5EF4-FFF2-40B4-BE49-F238E27FC236}">
                <a16:creationId xmlns:a16="http://schemas.microsoft.com/office/drawing/2014/main" xmlns="" id="{DB4320AA-183C-95E6-2AAE-7546387DF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9C2583-5631-10A7-9FDF-B9CE25644B51}"/>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5469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87C463-EFCC-8ADE-2BF0-4E18CA36B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D9FE9F9-82DA-6216-864D-2FB715F73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03DDE0-3925-F6A6-6BDD-8BC1ED7FC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49453-D4CE-4A81-8925-701CF3794D58}" type="datetimeFigureOut">
              <a:rPr lang="en-US" smtClean="0"/>
              <a:t>3/18/2024</a:t>
            </a:fld>
            <a:endParaRPr lang="en-US"/>
          </a:p>
        </p:txBody>
      </p:sp>
      <p:sp>
        <p:nvSpPr>
          <p:cNvPr id="5" name="Footer Placeholder 4">
            <a:extLst>
              <a:ext uri="{FF2B5EF4-FFF2-40B4-BE49-F238E27FC236}">
                <a16:creationId xmlns:a16="http://schemas.microsoft.com/office/drawing/2014/main" xmlns="" id="{02959149-E8FF-B53E-F34D-6892DE6A2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7E59D4C-7DE8-4918-F5EF-6A9B3FAE4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AA1A3-FB40-4BCD-A319-F13DD79DEDDA}" type="slidenum">
              <a:rPr lang="en-US" smtClean="0"/>
              <a:t>‹#›</a:t>
            </a:fld>
            <a:endParaRPr lang="en-US"/>
          </a:p>
        </p:txBody>
      </p:sp>
    </p:spTree>
    <p:extLst>
      <p:ext uri="{BB962C8B-B14F-4D97-AF65-F5344CB8AC3E}">
        <p14:creationId xmlns:p14="http://schemas.microsoft.com/office/powerpoint/2010/main" val="393051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EC349D-2430-8427-B5B1-205D22E1F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5E017C-FA6D-BAA0-F8E1-130EE29A2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0907B0-4AD6-04D0-6051-43071FBD7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A4719-566D-45AC-B838-49EE6D3E98C4}" type="datetimeFigureOut">
              <a:rPr lang="en-US" smtClean="0"/>
              <a:t>3/18/2024</a:t>
            </a:fld>
            <a:endParaRPr lang="en-US"/>
          </a:p>
        </p:txBody>
      </p:sp>
      <p:sp>
        <p:nvSpPr>
          <p:cNvPr id="5" name="Footer Placeholder 4">
            <a:extLst>
              <a:ext uri="{FF2B5EF4-FFF2-40B4-BE49-F238E27FC236}">
                <a16:creationId xmlns:a16="http://schemas.microsoft.com/office/drawing/2014/main" xmlns="" id="{69B88FA1-809A-6A23-BCE5-9B31CE1B2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E2B8891-6296-2C70-2795-7A56A0E55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3AAB-7081-4524-884B-CCA22AECC080}" type="slidenum">
              <a:rPr lang="en-US" smtClean="0"/>
              <a:t>‹#›</a:t>
            </a:fld>
            <a:endParaRPr lang="en-US"/>
          </a:p>
        </p:txBody>
      </p:sp>
    </p:spTree>
    <p:extLst>
      <p:ext uri="{BB962C8B-B14F-4D97-AF65-F5344CB8AC3E}">
        <p14:creationId xmlns:p14="http://schemas.microsoft.com/office/powerpoint/2010/main" val="974379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6C522E5-A50D-0233-6EE2-9749C6EE14E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78633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809E219-4B8C-33C0-5360-480C7922E2F0}"/>
              </a:ext>
            </a:extLst>
          </p:cNvPr>
          <p:cNvSpPr txBox="1"/>
          <p:nvPr/>
        </p:nvSpPr>
        <p:spPr>
          <a:xfrm>
            <a:off x="955963" y="542928"/>
            <a:ext cx="9989127" cy="3539430"/>
          </a:xfrm>
          <a:prstGeom prst="rect">
            <a:avLst/>
          </a:prstGeom>
          <a:noFill/>
        </p:spPr>
        <p:txBody>
          <a:bodyPr wrap="square">
            <a:spAutoFit/>
          </a:bodyPr>
          <a:lstStyle/>
          <a:p>
            <a:pPr algn="l"/>
            <a:r>
              <a:rPr lang="vi-VN" sz="3200" b="1" i="0" dirty="0">
                <a:effectLst/>
                <a:latin typeface="+mj-lt"/>
              </a:rPr>
              <a:t>a. Giải thích</a:t>
            </a:r>
            <a:endParaRPr lang="vi-VN" sz="3200" b="0" i="0" dirty="0">
              <a:effectLst/>
              <a:latin typeface="+mj-lt"/>
            </a:endParaRPr>
          </a:p>
          <a:p>
            <a:pPr algn="l"/>
            <a:r>
              <a:rPr lang="en-US" sz="3200" b="0" i="0" dirty="0">
                <a:effectLst/>
                <a:latin typeface="+mj-lt"/>
              </a:rPr>
              <a:t>- </a:t>
            </a:r>
            <a:r>
              <a:rPr lang="vi-VN" sz="3200" b="0" i="0" dirty="0">
                <a:effectLst/>
                <a:latin typeface="+mj-lt"/>
              </a:rPr>
              <a:t>Đức tính giản dị là khiêm tốn, không khoa trương của cải vật chất, luôn chan hòa, hòa đồng với mọi người xung quanh, không tự cao tự đại về những thứ bản thân mình có được hoặc sở hữu. </a:t>
            </a:r>
            <a:endParaRPr lang="en-US" sz="3200" b="0" i="0" dirty="0">
              <a:effectLst/>
              <a:latin typeface="+mj-lt"/>
            </a:endParaRPr>
          </a:p>
          <a:p>
            <a:pPr algn="l"/>
            <a:r>
              <a:rPr lang="en-US" sz="3200" dirty="0">
                <a:latin typeface="+mj-lt"/>
              </a:rPr>
              <a:t>- </a:t>
            </a:r>
            <a:r>
              <a:rPr lang="vi-VN" sz="3200" b="0" i="0" dirty="0">
                <a:effectLst/>
                <a:latin typeface="+mj-lt"/>
              </a:rPr>
              <a:t>Giản dị vô cùng quan trọng và cần thiết mà mỗi chúng ta cần có.</a:t>
            </a:r>
          </a:p>
        </p:txBody>
      </p:sp>
    </p:spTree>
    <p:extLst>
      <p:ext uri="{BB962C8B-B14F-4D97-AF65-F5344CB8AC3E}">
        <p14:creationId xmlns:p14="http://schemas.microsoft.com/office/powerpoint/2010/main" val="3906589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DD2D692-A2CC-A97E-7EA2-4C6CE9492704}"/>
              </a:ext>
            </a:extLst>
          </p:cNvPr>
          <p:cNvSpPr txBox="1"/>
          <p:nvPr/>
        </p:nvSpPr>
        <p:spPr>
          <a:xfrm>
            <a:off x="1205346" y="529165"/>
            <a:ext cx="10072254" cy="5078313"/>
          </a:xfrm>
          <a:prstGeom prst="rect">
            <a:avLst/>
          </a:prstGeom>
          <a:noFill/>
        </p:spPr>
        <p:txBody>
          <a:bodyPr wrap="square">
            <a:spAutoFit/>
          </a:bodyPr>
          <a:lstStyle/>
          <a:p>
            <a:pPr algn="l"/>
            <a:r>
              <a:rPr lang="en-US" sz="3600" dirty="0">
                <a:latin typeface="+mj-lt"/>
              </a:rPr>
              <a:t>b.</a:t>
            </a:r>
            <a:r>
              <a:rPr lang="vi-VN" sz="3600" b="0" i="0" dirty="0">
                <a:effectLst/>
                <a:latin typeface="+mj-lt"/>
              </a:rPr>
              <a:t> Biểu hiện của người có đức tính giản dị:</a:t>
            </a:r>
          </a:p>
          <a:p>
            <a:pPr algn="l">
              <a:buFont typeface="Arial" panose="020B0604020202020204" pitchFamily="34" charset="0"/>
              <a:buChar char="•"/>
            </a:pPr>
            <a:r>
              <a:rPr lang="vi-VN" sz="3600" b="0" i="0" dirty="0">
                <a:effectLst/>
                <a:latin typeface="+mj-lt"/>
              </a:rPr>
              <a:t>Tiết kiệm được những khoản chi tiêu không đáng có, sử dụng thời gian, tiền bạc một cách hợp lí, không tham lam, đua đòi theo những thú vui xa xỉ.</a:t>
            </a:r>
          </a:p>
          <a:p>
            <a:pPr algn="l">
              <a:buFont typeface="Arial" panose="020B0604020202020204" pitchFamily="34" charset="0"/>
              <a:buChar char="•"/>
            </a:pPr>
            <a:r>
              <a:rPr lang="vi-VN" sz="3600" b="0" i="0" dirty="0">
                <a:effectLst/>
                <a:latin typeface="+mj-lt"/>
              </a:rPr>
              <a:t>Không cầu kì, kiểu cách, không màu mè, sống thật với bản thân, mọi người.</a:t>
            </a:r>
          </a:p>
          <a:p>
            <a:pPr algn="l">
              <a:buFont typeface="Arial" panose="020B0604020202020204" pitchFamily="34" charset="0"/>
              <a:buChar char="•"/>
            </a:pPr>
            <a:r>
              <a:rPr lang="vi-VN" sz="3600" b="0" i="0" dirty="0">
                <a:effectLst/>
                <a:latin typeface="+mj-lt"/>
              </a:rPr>
              <a:t>Giản dị không đi kèm với bần hàn, người giản dị cũng vẫn là những người sạch sẽ, mộc mạc, chân chất.</a:t>
            </a:r>
          </a:p>
        </p:txBody>
      </p:sp>
    </p:spTree>
    <p:extLst>
      <p:ext uri="{BB962C8B-B14F-4D97-AF65-F5344CB8AC3E}">
        <p14:creationId xmlns:p14="http://schemas.microsoft.com/office/powerpoint/2010/main" val="214705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A7CF8A4-4709-B8A6-581D-689D860456C5}"/>
              </a:ext>
            </a:extLst>
          </p:cNvPr>
          <p:cNvSpPr txBox="1"/>
          <p:nvPr/>
        </p:nvSpPr>
        <p:spPr>
          <a:xfrm>
            <a:off x="1233054" y="501594"/>
            <a:ext cx="10099963" cy="6186309"/>
          </a:xfrm>
          <a:prstGeom prst="rect">
            <a:avLst/>
          </a:prstGeom>
          <a:noFill/>
        </p:spPr>
        <p:txBody>
          <a:bodyPr wrap="square">
            <a:spAutoFit/>
          </a:bodyPr>
          <a:lstStyle/>
          <a:p>
            <a:pPr algn="l"/>
            <a:r>
              <a:rPr lang="en-US" sz="3600" dirty="0">
                <a:latin typeface="+mj-lt"/>
              </a:rPr>
              <a:t>c.</a:t>
            </a:r>
            <a:r>
              <a:rPr lang="vi-VN" sz="3600" b="0" i="0" dirty="0">
                <a:effectLst/>
                <a:latin typeface="+mj-lt"/>
              </a:rPr>
              <a:t> Ý nghĩa của đức tính giản dị đối với con người:</a:t>
            </a:r>
          </a:p>
          <a:p>
            <a:pPr algn="l">
              <a:buFont typeface="Arial" panose="020B0604020202020204" pitchFamily="34" charset="0"/>
              <a:buChar char="•"/>
            </a:pPr>
            <a:r>
              <a:rPr lang="vi-VN" sz="3600" b="0" i="0" dirty="0">
                <a:effectLst/>
                <a:latin typeface="+mj-lt"/>
              </a:rPr>
              <a:t>Giản dị là một đức tính tốt đẹp của con người, nó thường đi đôi với khiêm tốn để hòa nhập cùng mọi người, không phân biệt giàu nghèo sẽ khiến cho xã hội này trở nên tốt đẹp</a:t>
            </a:r>
            <a:r>
              <a:rPr lang="en-US" sz="3600" b="0" i="0" dirty="0">
                <a:effectLst/>
                <a:latin typeface="+mj-lt"/>
              </a:rPr>
              <a:t>, </a:t>
            </a:r>
            <a:r>
              <a:rPr lang="en-US" sz="3600" b="0" i="0" dirty="0" err="1">
                <a:effectLst/>
                <a:latin typeface="Times New Roman" panose="02020603050405020304" pitchFamily="18" charset="0"/>
                <a:cs typeface="Times New Roman" panose="02020603050405020304" pitchFamily="18" charset="0"/>
              </a:rPr>
              <a:t>hòa</a:t>
            </a:r>
            <a:r>
              <a:rPr lang="en-US" sz="3600" b="0" i="0" dirty="0">
                <a:effectLst/>
                <a:latin typeface="Times New Roman" panose="02020603050405020304" pitchFamily="18" charset="0"/>
                <a:cs typeface="Times New Roman" panose="02020603050405020304" pitchFamily="18" charset="0"/>
              </a:rPr>
              <a:t> </a:t>
            </a:r>
            <a:r>
              <a:rPr lang="en-US" sz="3600" b="0" i="0" dirty="0" err="1">
                <a:effectLst/>
                <a:latin typeface="Times New Roman" panose="02020603050405020304" pitchFamily="18" charset="0"/>
                <a:cs typeface="Times New Roman" panose="02020603050405020304" pitchFamily="18" charset="0"/>
              </a:rPr>
              <a:t>đồng</a:t>
            </a:r>
            <a:r>
              <a:rPr lang="en-US" sz="3600" b="0" i="0" dirty="0">
                <a:effectLst/>
                <a:latin typeface="Times New Roman" panose="02020603050405020304" pitchFamily="18" charset="0"/>
                <a:cs typeface="Times New Roman" panose="02020603050405020304" pitchFamily="18" charset="0"/>
              </a:rPr>
              <a:t> </a:t>
            </a:r>
            <a:r>
              <a:rPr lang="vi-VN" sz="3600" b="0" i="0" dirty="0">
                <a:effectLst/>
                <a:latin typeface="+mj-lt"/>
              </a:rPr>
              <a:t>hơn.</a:t>
            </a:r>
          </a:p>
          <a:p>
            <a:pPr algn="l">
              <a:buFont typeface="Arial" panose="020B0604020202020204" pitchFamily="34" charset="0"/>
              <a:buChar char="•"/>
            </a:pPr>
            <a:r>
              <a:rPr lang="vi-VN" sz="3600" b="0" i="0" dirty="0">
                <a:effectLst/>
                <a:latin typeface="+mj-lt"/>
              </a:rPr>
              <a:t>Khi chúng ta có lối sống giản dị, chúng ta sẽ hạn chế được sự lãng phí của cải, vật chất góp phần làm cuộc sống của chúng ta tốt đẹp hơn.</a:t>
            </a:r>
          </a:p>
          <a:p>
            <a:pPr algn="l">
              <a:buFont typeface="Arial" panose="020B0604020202020204" pitchFamily="34" charset="0"/>
              <a:buChar char="•"/>
            </a:pPr>
            <a:r>
              <a:rPr lang="vi-VN" sz="3600" b="0" i="0" dirty="0">
                <a:effectLst/>
                <a:latin typeface="+mj-lt"/>
              </a:rPr>
              <a:t>Người sống giản dị sẽ được mọi người yêu thương, quý mến, kính trọng và là tấm gương để chúng ta học tập và noi theo.</a:t>
            </a:r>
          </a:p>
        </p:txBody>
      </p:sp>
    </p:spTree>
    <p:extLst>
      <p:ext uri="{BB962C8B-B14F-4D97-AF65-F5344CB8AC3E}">
        <p14:creationId xmlns:p14="http://schemas.microsoft.com/office/powerpoint/2010/main" val="309745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ACA2703-0CFD-2D1B-AFD9-F1D02AC37583}"/>
              </a:ext>
            </a:extLst>
          </p:cNvPr>
          <p:cNvSpPr txBox="1"/>
          <p:nvPr/>
        </p:nvSpPr>
        <p:spPr>
          <a:xfrm>
            <a:off x="1316182" y="542928"/>
            <a:ext cx="10002982" cy="2554545"/>
          </a:xfrm>
          <a:prstGeom prst="rect">
            <a:avLst/>
          </a:prstGeom>
          <a:noFill/>
        </p:spPr>
        <p:txBody>
          <a:bodyPr wrap="square">
            <a:spAutoFit/>
          </a:bodyPr>
          <a:lstStyle/>
          <a:p>
            <a:pPr algn="l"/>
            <a:r>
              <a:rPr lang="vi-VN" sz="4000" b="1" i="0" dirty="0">
                <a:effectLst/>
                <a:latin typeface="+mj-lt"/>
              </a:rPr>
              <a:t>d. Phản đề</a:t>
            </a:r>
            <a:endParaRPr lang="vi-VN" sz="4000" b="0" i="0" dirty="0">
              <a:effectLst/>
              <a:latin typeface="+mj-lt"/>
            </a:endParaRPr>
          </a:p>
          <a:p>
            <a:pPr algn="l"/>
            <a:r>
              <a:rPr lang="vi-VN" sz="4000" b="0" i="0" dirty="0">
                <a:effectLst/>
                <a:latin typeface="+mj-lt"/>
              </a:rPr>
              <a:t>những người quá </a:t>
            </a:r>
            <a:r>
              <a:rPr lang="en-US" sz="4000" b="0" i="0" dirty="0" err="1">
                <a:effectLst/>
                <a:latin typeface="Times New Roman" panose="02020603050405020304" pitchFamily="18" charset="0"/>
                <a:cs typeface="Times New Roman" panose="02020603050405020304" pitchFamily="18" charset="0"/>
              </a:rPr>
              <a:t>hoang</a:t>
            </a:r>
            <a:r>
              <a:rPr lang="en-US" sz="4000" b="0" i="0" dirty="0">
                <a:effectLst/>
                <a:latin typeface="Times New Roman" panose="02020603050405020304" pitchFamily="18" charset="0"/>
                <a:cs typeface="Times New Roman" panose="02020603050405020304" pitchFamily="18" charset="0"/>
              </a:rPr>
              <a:t> </a:t>
            </a:r>
            <a:r>
              <a:rPr lang="en-US" sz="4000" b="0" i="0" dirty="0" err="1">
                <a:effectLst/>
                <a:latin typeface="Times New Roman" panose="02020603050405020304" pitchFamily="18" charset="0"/>
                <a:cs typeface="Times New Roman" panose="02020603050405020304" pitchFamily="18" charset="0"/>
              </a:rPr>
              <a:t>phí</a:t>
            </a:r>
            <a:r>
              <a:rPr lang="en-US" sz="4000" b="0" i="0" dirty="0">
                <a:effectLst/>
                <a:latin typeface="+mj-lt"/>
              </a:rPr>
              <a:t>, </a:t>
            </a:r>
            <a:r>
              <a:rPr lang="vi-VN" sz="4000" b="0" i="0" dirty="0">
                <a:effectLst/>
                <a:latin typeface="+mj-lt"/>
              </a:rPr>
              <a:t>ki bo, chi li, tính toán thiệt hơn từng chút,… chúng ta không nên học theo những con người này.</a:t>
            </a:r>
          </a:p>
        </p:txBody>
      </p:sp>
    </p:spTree>
    <p:extLst>
      <p:ext uri="{BB962C8B-B14F-4D97-AF65-F5344CB8AC3E}">
        <p14:creationId xmlns:p14="http://schemas.microsoft.com/office/powerpoint/2010/main" val="382703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42BBB1-A73F-588D-B1F1-593B072CCA70}"/>
              </a:ext>
            </a:extLst>
          </p:cNvPr>
          <p:cNvSpPr txBox="1"/>
          <p:nvPr/>
        </p:nvSpPr>
        <p:spPr>
          <a:xfrm>
            <a:off x="1246908" y="459801"/>
            <a:ext cx="9670473" cy="4401205"/>
          </a:xfrm>
          <a:prstGeom prst="rect">
            <a:avLst/>
          </a:prstGeom>
          <a:noFill/>
        </p:spPr>
        <p:txBody>
          <a:bodyPr wrap="square">
            <a:spAutoFit/>
          </a:bodyPr>
          <a:lstStyle/>
          <a:p>
            <a:pPr algn="l"/>
            <a:r>
              <a:rPr lang="vi-VN" sz="4000" b="1" i="0" dirty="0">
                <a:effectLst/>
                <a:latin typeface="+mj-lt"/>
              </a:rPr>
              <a:t> </a:t>
            </a:r>
            <a:r>
              <a:rPr lang="en-US" sz="4000" b="1" i="0" dirty="0">
                <a:effectLst/>
                <a:latin typeface="+mj-lt"/>
              </a:rPr>
              <a:t>d. </a:t>
            </a:r>
            <a:r>
              <a:rPr lang="vi-VN" sz="4000" b="1" i="0" dirty="0">
                <a:effectLst/>
                <a:latin typeface="+mj-lt"/>
              </a:rPr>
              <a:t>Bài học nhận thức và hành động</a:t>
            </a:r>
            <a:endParaRPr lang="vi-VN" sz="4000" b="0" i="0" dirty="0">
              <a:effectLst/>
              <a:latin typeface="+mj-lt"/>
            </a:endParaRPr>
          </a:p>
          <a:p>
            <a:pPr algn="l">
              <a:buFont typeface="Arial" panose="020B0604020202020204" pitchFamily="34" charset="0"/>
              <a:buChar char="•"/>
            </a:pPr>
            <a:r>
              <a:rPr lang="vi-VN" sz="4000" b="0" i="0" dirty="0">
                <a:effectLst/>
                <a:latin typeface="+mj-lt"/>
              </a:rPr>
              <a:t>Nhận thức được giản dị là một lối sống đẹp.</a:t>
            </a:r>
          </a:p>
          <a:p>
            <a:pPr algn="l">
              <a:buFont typeface="Arial" panose="020B0604020202020204" pitchFamily="34" charset="0"/>
              <a:buChar char="•"/>
            </a:pPr>
            <a:r>
              <a:rPr lang="vi-VN" sz="4000" b="0" i="0" dirty="0">
                <a:effectLst/>
                <a:latin typeface="+mj-lt"/>
              </a:rPr>
              <a:t>Là học sinh, mỗi chúng ta cần học tập phong cách sống giản dị, chân thành. Ở tuổi học đường, nên chú ý đến việc học tập và tu dưỡng, xây dựng mối quan hệ tốt đẹp với mọi người và sống cởi mở, chân thành, đơn giản.</a:t>
            </a:r>
          </a:p>
        </p:txBody>
      </p:sp>
    </p:spTree>
    <p:extLst>
      <p:ext uri="{BB962C8B-B14F-4D97-AF65-F5344CB8AC3E}">
        <p14:creationId xmlns:p14="http://schemas.microsoft.com/office/powerpoint/2010/main" val="259806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12674-A309-F4A4-66CA-10B7FB29D01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32985263-1C47-CE11-3FB5-1DD64B616537}"/>
              </a:ext>
            </a:extLst>
          </p:cNvPr>
          <p:cNvSpPr txBox="1"/>
          <p:nvPr/>
        </p:nvSpPr>
        <p:spPr>
          <a:xfrm>
            <a:off x="523009" y="163132"/>
            <a:ext cx="6096000"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rPr>
              <a:t>2. </a:t>
            </a:r>
            <a:r>
              <a:rPr lang="en-US" sz="3200" b="1" dirty="0" err="1">
                <a:solidFill>
                  <a:srgbClr val="FF0000"/>
                </a:solidFill>
                <a:latin typeface="Times New Roman" panose="02020603050405020304" pitchFamily="18" charset="0"/>
              </a:rPr>
              <a:t>Lập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dàn</a:t>
            </a:r>
            <a:r>
              <a:rPr lang="en-US" sz="3200" b="1" dirty="0">
                <a:solidFill>
                  <a:srgbClr val="FF0000"/>
                </a:solidFill>
                <a:latin typeface="Times New Roman" panose="02020603050405020304" pitchFamily="18" charset="0"/>
              </a:rPr>
              <a:t> ý</a:t>
            </a:r>
          </a:p>
        </p:txBody>
      </p:sp>
      <p:graphicFrame>
        <p:nvGraphicFramePr>
          <p:cNvPr id="4" name="Table 3">
            <a:extLst>
              <a:ext uri="{FF2B5EF4-FFF2-40B4-BE49-F238E27FC236}">
                <a16:creationId xmlns:a16="http://schemas.microsoft.com/office/drawing/2014/main" xmlns="" id="{1E28A365-3CD2-FD0E-4D35-304BCE669F38}"/>
              </a:ext>
            </a:extLst>
          </p:cNvPr>
          <p:cNvGraphicFramePr>
            <a:graphicFrameLocks noGrp="1"/>
          </p:cNvGraphicFramePr>
          <p:nvPr>
            <p:extLst>
              <p:ext uri="{D42A27DB-BD31-4B8C-83A1-F6EECF244321}">
                <p14:modId xmlns:p14="http://schemas.microsoft.com/office/powerpoint/2010/main" val="2318135556"/>
              </p:ext>
            </p:extLst>
          </p:nvPr>
        </p:nvGraphicFramePr>
        <p:xfrm>
          <a:off x="753817" y="1174249"/>
          <a:ext cx="10317457" cy="2560320"/>
        </p:xfrm>
        <a:graphic>
          <a:graphicData uri="http://schemas.openxmlformats.org/drawingml/2006/table">
            <a:tbl>
              <a:tblPr firstRow="1" firstCol="1" bandRow="1"/>
              <a:tblGrid>
                <a:gridCol w="1972540">
                  <a:extLst>
                    <a:ext uri="{9D8B030D-6E8A-4147-A177-3AD203B41FA5}">
                      <a16:colId xmlns:a16="http://schemas.microsoft.com/office/drawing/2014/main" xmlns="" val="3814781196"/>
                    </a:ext>
                  </a:extLst>
                </a:gridCol>
                <a:gridCol w="8344917">
                  <a:extLst>
                    <a:ext uri="{9D8B030D-6E8A-4147-A177-3AD203B41FA5}">
                      <a16:colId xmlns:a16="http://schemas.microsoft.com/office/drawing/2014/main" xmlns="" val="2379868731"/>
                    </a:ext>
                  </a:extLst>
                </a:gridCol>
              </a:tblGrid>
              <a:tr h="0">
                <a:tc>
                  <a:txBody>
                    <a:bodyPr/>
                    <a:lstStyle/>
                    <a:p>
                      <a:r>
                        <a:rPr lang="en-US" sz="2800" b="1">
                          <a:solidFill>
                            <a:srgbClr val="000000"/>
                          </a:solidFill>
                          <a:effectLst/>
                          <a:latin typeface="Times New Roman" panose="02020603050405020304" pitchFamily="18" charset="0"/>
                          <a:ea typeface="Times New Roman" panose="02020603050405020304" pitchFamily="18" charset="0"/>
                        </a:rPr>
                        <a:t>Mở bài: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r>
                        <a:rPr lang="vi-VN" sz="2800" dirty="0">
                          <a:solidFill>
                            <a:srgbClr val="000000"/>
                          </a:solidFill>
                          <a:effectLst/>
                          <a:latin typeface="Times New Roman" panose="02020603050405020304" pitchFamily="18" charset="0"/>
                          <a:ea typeface="Calibri" panose="020F0502020204030204" pitchFamily="34" charset="0"/>
                        </a:rPr>
                        <a:t>+ Dẫn dắt vấn đề cần nghị luận</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 Nêu vấn đề</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1150858835"/>
                  </a:ext>
                </a:extLst>
              </a:tr>
              <a:tr h="0">
                <a:tc>
                  <a:txBody>
                    <a:bodyPr/>
                    <a:lstStyle/>
                    <a:p>
                      <a:r>
                        <a:rPr lang="en-US" sz="2800" b="1">
                          <a:solidFill>
                            <a:srgbClr val="000000"/>
                          </a:solidFill>
                          <a:effectLst/>
                          <a:latin typeface="Times New Roman" panose="02020603050405020304" pitchFamily="18" charset="0"/>
                          <a:ea typeface="Times New Roman" panose="02020603050405020304" pitchFamily="18" charset="0"/>
                        </a:rPr>
                        <a:t>Thân bài: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r>
                        <a:rPr lang="vi-VN" sz="2800" dirty="0">
                          <a:solidFill>
                            <a:srgbClr val="000000"/>
                          </a:solidFill>
                          <a:effectLst/>
                          <a:latin typeface="Times New Roman" panose="02020603050405020304" pitchFamily="18" charset="0"/>
                          <a:ea typeface="Calibri" panose="020F0502020204030204" pitchFamily="34" charset="0"/>
                        </a:rPr>
                        <a:t>+ Nêu quan niệm về lối sống giản dị</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 Nêu biểu hiện của lối sống giản dị</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651844427"/>
                  </a:ext>
                </a:extLst>
              </a:tr>
              <a:tr h="0">
                <a:tc>
                  <a:txBody>
                    <a:bodyPr/>
                    <a:lstStyle/>
                    <a:p>
                      <a:r>
                        <a:rPr lang="en-US" sz="2800" b="1">
                          <a:solidFill>
                            <a:srgbClr val="000000"/>
                          </a:solidFill>
                          <a:effectLst/>
                          <a:latin typeface="Times New Roman" panose="02020603050405020304" pitchFamily="18" charset="0"/>
                          <a:ea typeface="Times New Roman" panose="02020603050405020304" pitchFamily="18" charset="0"/>
                        </a:rPr>
                        <a:t>Kết bài: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r>
                        <a:rPr lang="vi-VN" sz="2800" dirty="0">
                          <a:solidFill>
                            <a:srgbClr val="000000"/>
                          </a:solidFill>
                          <a:effectLst/>
                          <a:latin typeface="Times New Roman" panose="02020603050405020304" pitchFamily="18" charset="0"/>
                          <a:ea typeface="Calibri" panose="020F0502020204030204" pitchFamily="34" charset="0"/>
                        </a:rPr>
                        <a:t>+ Khẳng định vai trò của lối sống giản dị</a:t>
                      </a:r>
                      <a:endParaRPr lang="en-US" sz="2800" dirty="0">
                        <a:effectLst/>
                        <a:latin typeface="Times New Roman" panose="02020603050405020304" pitchFamily="18" charset="0"/>
                        <a:ea typeface="Times New Roman" panose="02020603050405020304" pitchFamily="18" charset="0"/>
                      </a:endParaRPr>
                    </a:p>
                    <a:p>
                      <a:r>
                        <a:rPr lang="vi-VN" sz="2800" dirty="0">
                          <a:solidFill>
                            <a:srgbClr val="000000"/>
                          </a:solidFill>
                          <a:effectLst/>
                          <a:latin typeface="Times New Roman" panose="02020603050405020304" pitchFamily="18" charset="0"/>
                          <a:ea typeface="Calibri" panose="020F0502020204030204" pitchFamily="34" charset="0"/>
                        </a:rPr>
                        <a:t>+ Nêu suy nghĩ về hướng rèn luyện của bản thân</a:t>
                      </a:r>
                      <a:endParaRPr lang="en-US" sz="2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3936026533"/>
                  </a:ext>
                </a:extLst>
              </a:tr>
            </a:tbl>
          </a:graphicData>
        </a:graphic>
      </p:graphicFrame>
    </p:spTree>
    <p:extLst>
      <p:ext uri="{BB962C8B-B14F-4D97-AF65-F5344CB8AC3E}">
        <p14:creationId xmlns:p14="http://schemas.microsoft.com/office/powerpoint/2010/main" val="2922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E9362B-4598-C833-7ED8-62F93B35B46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D0DD304E-BEAF-8E26-DCA0-210D43F37009}"/>
              </a:ext>
            </a:extLst>
          </p:cNvPr>
          <p:cNvSpPr txBox="1"/>
          <p:nvPr/>
        </p:nvSpPr>
        <p:spPr>
          <a:xfrm>
            <a:off x="852055" y="1256061"/>
            <a:ext cx="10681854" cy="594778"/>
          </a:xfrm>
          <a:prstGeom prst="rect">
            <a:avLst/>
          </a:prstGeom>
          <a:noFill/>
        </p:spPr>
        <p:txBody>
          <a:bodyPr wrap="square">
            <a:spAutoFit/>
          </a:bodyPr>
          <a:lstStyle/>
          <a:p>
            <a:pPr marR="30480" algn="just">
              <a:lnSpc>
                <a:spcPct val="110000"/>
              </a:lnSpc>
            </a:pPr>
            <a:r>
              <a:rPr lang="en-US" sz="3200" dirty="0" err="1">
                <a:solidFill>
                  <a:srgbClr val="000000"/>
                </a:solidFill>
                <a:latin typeface="Times New Roman" panose="02020603050405020304" pitchFamily="18" charset="0"/>
                <a:ea typeface="Times New Roman" panose="02020603050405020304" pitchFamily="18" charset="0"/>
              </a:rPr>
              <a:t>Dựa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dàn</a:t>
            </a:r>
            <a:r>
              <a:rPr lang="en-US" sz="3200" dirty="0">
                <a:solidFill>
                  <a:srgbClr val="000000"/>
                </a:solidFill>
                <a:latin typeface="Times New Roman" panose="02020603050405020304" pitchFamily="18" charset="0"/>
                <a:ea typeface="Times New Roman" panose="02020603050405020304" pitchFamily="18" charset="0"/>
              </a:rPr>
              <a:t> ý, </a:t>
            </a:r>
            <a:r>
              <a:rPr lang="en-US" sz="3200" dirty="0" err="1">
                <a:solidFill>
                  <a:srgbClr val="000000"/>
                </a:solidFill>
                <a:latin typeface="Times New Roman" panose="02020603050405020304" pitchFamily="18" charset="0"/>
                <a:ea typeface="Times New Roman" panose="02020603050405020304" pitchFamily="18" charset="0"/>
              </a:rPr>
              <a:t>viết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văn</a:t>
            </a:r>
            <a:endParaRPr lang="en-US" sz="32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205C48F3-A32D-5E82-B00F-6CA4540B62B1}"/>
              </a:ext>
            </a:extLst>
          </p:cNvPr>
          <p:cNvSpPr txBox="1"/>
          <p:nvPr/>
        </p:nvSpPr>
        <p:spPr>
          <a:xfrm>
            <a:off x="595746" y="462685"/>
            <a:ext cx="60960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538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EB4CF2-66FB-376E-B491-8ED54CE3E97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D0DD304E-BEAF-8E26-DCA0-210D43F37009}"/>
              </a:ext>
            </a:extLst>
          </p:cNvPr>
          <p:cNvSpPr txBox="1"/>
          <p:nvPr/>
        </p:nvSpPr>
        <p:spPr>
          <a:xfrm>
            <a:off x="852055" y="1256061"/>
            <a:ext cx="10681854" cy="1569660"/>
          </a:xfrm>
          <a:prstGeom prst="rect">
            <a:avLst/>
          </a:prstGeom>
          <a:noFill/>
        </p:spPr>
        <p:txBody>
          <a:bodyPr wrap="square">
            <a:spAutoFit/>
          </a:bodyPr>
          <a:lstStyle/>
          <a:p>
            <a:pPr algn="just">
              <a:tabLst>
                <a:tab pos="287655" algn="l"/>
              </a:tabLst>
            </a:pPr>
            <a:r>
              <a:rPr lang="vi-VN" sz="3200" dirty="0">
                <a:solidFill>
                  <a:srgbClr val="000000"/>
                </a:solidFill>
                <a:latin typeface="Times New Roman" panose="02020603050405020304" pitchFamily="18" charset="0"/>
                <a:ea typeface="Calibri" panose="020F0502020204030204" pitchFamily="34" charset="0"/>
              </a:rPr>
              <a:t>- Kiểm tra, nhận biết các lỗi về dàn ý.</a:t>
            </a:r>
            <a:endParaRPr lang="en-US" sz="3200" dirty="0">
              <a:latin typeface="Times New Roman" panose="02020603050405020304" pitchFamily="18" charset="0"/>
              <a:ea typeface="Times New Roman" panose="02020603050405020304" pitchFamily="18" charset="0"/>
            </a:endParaRPr>
          </a:p>
          <a:p>
            <a:r>
              <a:rPr lang="vi-VN" sz="3200" dirty="0">
                <a:solidFill>
                  <a:srgbClr val="000000"/>
                </a:solidFill>
                <a:latin typeface="Times New Roman" panose="02020603050405020304" pitchFamily="18" charset="0"/>
                <a:ea typeface="Calibri" panose="020F0502020204030204" pitchFamily="34" charset="0"/>
              </a:rPr>
              <a:t>- Kiểm tra, nhận biết các lỗi về hình thức (chính tả, ngữ pháp, dùng từ, liên kết đoạn,...). Chỉnh sửa các lỗi đó trong bài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xmlns="" id="{205C48F3-A32D-5E82-B00F-6CA4540B62B1}"/>
              </a:ext>
            </a:extLst>
          </p:cNvPr>
          <p:cNvSpPr txBox="1"/>
          <p:nvPr/>
        </p:nvSpPr>
        <p:spPr>
          <a:xfrm>
            <a:off x="595746" y="462685"/>
            <a:ext cx="9157854" cy="584775"/>
          </a:xfrm>
          <a:prstGeom prst="rect">
            <a:avLst/>
          </a:prstGeom>
          <a:noFill/>
        </p:spPr>
        <p:txBody>
          <a:bodyPr wrap="square">
            <a:spAutoFit/>
          </a:bodyPr>
          <a:lstStyle/>
          <a:p>
            <a:pPr algn="ju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lang="en-US" sz="3200" b="1" dirty="0" err="1">
                <a:solidFill>
                  <a:srgbClr val="FF0000"/>
                </a:solidFill>
                <a:latin typeface="Times New Roman" panose="02020603050405020304" pitchFamily="18" charset="0"/>
                <a:ea typeface="Times New Roman" panose="02020603050405020304" pitchFamily="18" charset="0"/>
              </a:rPr>
              <a:t>Bước</a:t>
            </a:r>
            <a:r>
              <a:rPr lang="en-US" sz="3200" b="1" dirty="0">
                <a:solidFill>
                  <a:srgbClr val="FF0000"/>
                </a:solidFill>
                <a:latin typeface="Times New Roman" panose="02020603050405020304" pitchFamily="18" charset="0"/>
                <a:ea typeface="Times New Roman" panose="02020603050405020304" pitchFamily="18" charset="0"/>
              </a:rPr>
              <a:t> 4</a:t>
            </a:r>
            <a:r>
              <a:rPr lang="vi-VN" sz="3200" b="1" dirty="0">
                <a:solidFill>
                  <a:srgbClr val="FF0000"/>
                </a:solidFill>
                <a:latin typeface="Times New Roman" panose="02020603050405020304" pitchFamily="18" charset="0"/>
                <a:ea typeface="Times New Roman" panose="02020603050405020304" pitchFamily="18" charset="0"/>
              </a:rPr>
              <a: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Kiểm</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và</a:t>
            </a:r>
            <a:r>
              <a:rPr lang="en-US" sz="3200" b="1" dirty="0">
                <a:solidFill>
                  <a:srgbClr val="FF0000"/>
                </a:solidFill>
                <a:latin typeface="Times New Roman" panose="02020603050405020304" pitchFamily="18" charset="0"/>
                <a:ea typeface="Times New Roman" panose="02020603050405020304" pitchFamily="18" charset="0"/>
              </a:rPr>
              <a:t> c</a:t>
            </a:r>
            <a:r>
              <a:rPr lang="vi-VN" sz="3200" b="1" dirty="0">
                <a:solidFill>
                  <a:srgbClr val="FF0000"/>
                </a:solidFill>
                <a:latin typeface="Times New Roman" panose="02020603050405020304" pitchFamily="18" charset="0"/>
                <a:ea typeface="Times New Roman" panose="02020603050405020304" pitchFamily="18" charset="0"/>
              </a:rPr>
              <a:t>hỉnh sửa bài viết</a:t>
            </a:r>
            <a:endParaRPr lang="en-US" sz="3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73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EB4CF2-66FB-376E-B491-8ED54CE3E971}"/>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xmlns="" id="{C7FCEEA6-B162-0D74-2A8E-F3E07909AD3A}"/>
              </a:ext>
            </a:extLst>
          </p:cNvPr>
          <p:cNvGraphicFramePr>
            <a:graphicFrameLocks noGrp="1"/>
          </p:cNvGraphicFramePr>
          <p:nvPr>
            <p:extLst>
              <p:ext uri="{D42A27DB-BD31-4B8C-83A1-F6EECF244321}">
                <p14:modId xmlns:p14="http://schemas.microsoft.com/office/powerpoint/2010/main" val="807915022"/>
              </p:ext>
            </p:extLst>
          </p:nvPr>
        </p:nvGraphicFramePr>
        <p:xfrm>
          <a:off x="415266" y="1826455"/>
          <a:ext cx="11361468" cy="3840480"/>
        </p:xfrm>
        <a:graphic>
          <a:graphicData uri="http://schemas.openxmlformats.org/drawingml/2006/table">
            <a:tbl>
              <a:tblPr firstRow="1" firstCol="1" bandRow="1"/>
              <a:tblGrid>
                <a:gridCol w="4396473">
                  <a:extLst>
                    <a:ext uri="{9D8B030D-6E8A-4147-A177-3AD203B41FA5}">
                      <a16:colId xmlns:a16="http://schemas.microsoft.com/office/drawing/2014/main" xmlns="" val="2847902215"/>
                    </a:ext>
                  </a:extLst>
                </a:gridCol>
                <a:gridCol w="3177237">
                  <a:extLst>
                    <a:ext uri="{9D8B030D-6E8A-4147-A177-3AD203B41FA5}">
                      <a16:colId xmlns:a16="http://schemas.microsoft.com/office/drawing/2014/main" xmlns="" val="451631585"/>
                    </a:ext>
                  </a:extLst>
                </a:gridCol>
                <a:gridCol w="3787758">
                  <a:extLst>
                    <a:ext uri="{9D8B030D-6E8A-4147-A177-3AD203B41FA5}">
                      <a16:colId xmlns:a16="http://schemas.microsoft.com/office/drawing/2014/main" xmlns="" val="2460298317"/>
                    </a:ext>
                  </a:extLst>
                </a:gridCol>
              </a:tblGrid>
              <a:tr h="0">
                <a:tc>
                  <a:txBody>
                    <a:bodyPr/>
                    <a:lstStyle/>
                    <a:p>
                      <a:pPr algn="ctr"/>
                      <a:r>
                        <a:rPr lang="vi-VN" sz="2800" b="1" dirty="0">
                          <a:solidFill>
                            <a:srgbClr val="0000CC"/>
                          </a:solidFill>
                          <a:effectLst/>
                          <a:latin typeface="Times New Roman" panose="02020603050405020304" pitchFamily="18" charset="0"/>
                          <a:ea typeface="Calibri" panose="020F0502020204030204" pitchFamily="34" charset="0"/>
                        </a:rPr>
                        <a:t>Nội dung  góp ý</a:t>
                      </a:r>
                      <a:endParaRPr lang="en-US" sz="28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r>
                        <a:rPr lang="vi-VN" sz="2800" b="1" dirty="0">
                          <a:solidFill>
                            <a:srgbClr val="0000CC"/>
                          </a:solidFill>
                          <a:effectLst/>
                          <a:latin typeface="Times New Roman" panose="02020603050405020304" pitchFamily="18" charset="0"/>
                          <a:ea typeface="Calibri" panose="020F0502020204030204" pitchFamily="34" charset="0"/>
                        </a:rPr>
                        <a:t>Lỗi sai, thiếu</a:t>
                      </a:r>
                      <a:endParaRPr lang="en-US" sz="28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r>
                        <a:rPr lang="vi-VN" sz="2800" b="1" dirty="0">
                          <a:solidFill>
                            <a:srgbClr val="0000CC"/>
                          </a:solidFill>
                          <a:effectLst/>
                          <a:latin typeface="Times New Roman" panose="02020603050405020304" pitchFamily="18" charset="0"/>
                          <a:ea typeface="Calibri" panose="020F0502020204030204" pitchFamily="34" charset="0"/>
                        </a:rPr>
                        <a:t>Góp ý chỉnh sửa</a:t>
                      </a:r>
                      <a:endParaRPr lang="en-US" sz="2800"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2629460244"/>
                  </a:ext>
                </a:extLst>
              </a:tr>
              <a:tr h="0">
                <a:tc>
                  <a:txBody>
                    <a:bodyPr/>
                    <a:lstStyle/>
                    <a:p>
                      <a:pPr algn="just"/>
                      <a:r>
                        <a:rPr lang="vi-VN" sz="2800" dirty="0">
                          <a:effectLst/>
                          <a:latin typeface="Times New Roman" panose="02020603050405020304" pitchFamily="18" charset="0"/>
                          <a:ea typeface="Calibri" panose="020F0502020204030204" pitchFamily="34" charset="0"/>
                        </a:rPr>
                        <a:t>Bài viết đảm bảo nội dung chính theo dàn ý chưa</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r>
                        <a:rPr lang="vi-VN"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r>
                        <a:rPr lang="vi-VN" sz="2800">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3859570380"/>
                  </a:ext>
                </a:extLst>
              </a:tr>
              <a:tr h="0">
                <a:tc>
                  <a:txBody>
                    <a:bodyPr/>
                    <a:lstStyle/>
                    <a:p>
                      <a:pPr algn="just"/>
                      <a:r>
                        <a:rPr lang="vi-VN" sz="2800">
                          <a:effectLst/>
                          <a:latin typeface="Times New Roman" panose="02020603050405020304" pitchFamily="18" charset="0"/>
                          <a:ea typeface="Calibri" panose="020F0502020204030204" pitchFamily="34" charset="0"/>
                        </a:rPr>
                        <a:t>Hình thức </a:t>
                      </a:r>
                      <a:r>
                        <a:rPr lang="en-US" sz="2800">
                          <a:effectLst/>
                          <a:latin typeface="Times New Roman" panose="02020603050405020304" pitchFamily="18" charset="0"/>
                          <a:ea typeface="Calibri" panose="020F0502020204030204" pitchFamily="34" charset="0"/>
                        </a:rPr>
                        <a:t>bài</a:t>
                      </a:r>
                      <a:r>
                        <a:rPr lang="vi-VN" sz="2800">
                          <a:effectLst/>
                          <a:latin typeface="Times New Roman" panose="02020603050405020304" pitchFamily="18" charset="0"/>
                          <a:ea typeface="Calibri" panose="020F0502020204030204" pitchFamily="34" charset="0"/>
                        </a:rPr>
                        <a:t> văn</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r>
                        <a:rPr lang="vi-VN"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r>
                        <a:rPr lang="vi-VN" sz="2800">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4023591598"/>
                  </a:ext>
                </a:extLst>
              </a:tr>
              <a:tr h="0">
                <a:tc>
                  <a:txBody>
                    <a:bodyPr/>
                    <a:lstStyle/>
                    <a:p>
                      <a:pPr algn="just"/>
                      <a:r>
                        <a:rPr lang="vi-VN" sz="2800">
                          <a:effectLst/>
                          <a:latin typeface="Times New Roman" panose="02020603050405020304" pitchFamily="18" charset="0"/>
                          <a:ea typeface="Calibri" panose="020F0502020204030204" pitchFamily="34" charset="0"/>
                        </a:rPr>
                        <a:t>Chữ viết đúng chính tả, ngữ pháp chưa?</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r>
                        <a:rPr lang="vi-VN"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r>
                        <a:rPr lang="vi-VN" sz="2800">
                          <a:effectLst/>
                          <a:latin typeface="Times New Roman" panose="02020603050405020304" pitchFamily="18" charset="0"/>
                          <a:ea typeface="Calibri" panose="020F0502020204030204" pitchFamily="34"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345290967"/>
                  </a:ext>
                </a:extLst>
              </a:tr>
              <a:tr h="0">
                <a:tc>
                  <a:txBody>
                    <a:bodyPr/>
                    <a:lstStyle/>
                    <a:p>
                      <a:pPr algn="just"/>
                      <a:r>
                        <a:rPr lang="vi-VN" sz="2800">
                          <a:effectLst/>
                          <a:latin typeface="Times New Roman" panose="02020603050405020304" pitchFamily="18" charset="0"/>
                          <a:ea typeface="Calibri" panose="020F0502020204030204" pitchFamily="34" charset="0"/>
                        </a:rPr>
                        <a:t>Trong </a:t>
                      </a:r>
                      <a:r>
                        <a:rPr lang="en-US" sz="2800">
                          <a:effectLst/>
                          <a:latin typeface="Times New Roman" panose="02020603050405020304" pitchFamily="18" charset="0"/>
                          <a:ea typeface="Calibri" panose="020F0502020204030204" pitchFamily="34" charset="0"/>
                        </a:rPr>
                        <a:t>bài</a:t>
                      </a:r>
                      <a:r>
                        <a:rPr lang="vi-VN" sz="2800">
                          <a:effectLst/>
                          <a:latin typeface="Times New Roman" panose="02020603050405020304" pitchFamily="18" charset="0"/>
                          <a:ea typeface="Calibri" panose="020F0502020204030204" pitchFamily="34" charset="0"/>
                        </a:rPr>
                        <a:t> văn có dùng sai, thừa từ ngữ, hình ảnh nào không?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r>
                        <a:rPr lang="vi-VN"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r>
                        <a:rPr lang="vi-VN"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531888003"/>
                  </a:ext>
                </a:extLst>
              </a:tr>
            </a:tbl>
          </a:graphicData>
        </a:graphic>
      </p:graphicFrame>
      <p:sp>
        <p:nvSpPr>
          <p:cNvPr id="6" name="TextBox 5">
            <a:extLst>
              <a:ext uri="{FF2B5EF4-FFF2-40B4-BE49-F238E27FC236}">
                <a16:creationId xmlns:a16="http://schemas.microsoft.com/office/drawing/2014/main" xmlns="" id="{A56F8DB7-C352-A322-89B0-177879DBCC86}"/>
              </a:ext>
            </a:extLst>
          </p:cNvPr>
          <p:cNvSpPr txBox="1"/>
          <p:nvPr/>
        </p:nvSpPr>
        <p:spPr>
          <a:xfrm>
            <a:off x="3161713" y="759339"/>
            <a:ext cx="6098344" cy="646331"/>
          </a:xfrm>
          <a:prstGeom prst="rect">
            <a:avLst/>
          </a:prstGeom>
          <a:noFill/>
        </p:spPr>
        <p:txBody>
          <a:bodyPr wrap="square">
            <a:spAutoFit/>
          </a:bodyPr>
          <a:lstStyle/>
          <a:p>
            <a:pPr algn="ctr"/>
            <a:r>
              <a:rPr lang="vi-VN" sz="3600" b="1" dirty="0">
                <a:solidFill>
                  <a:srgbClr val="0000CC"/>
                </a:solidFill>
                <a:effectLst/>
                <a:latin typeface="Times New Roman" panose="02020603050405020304" pitchFamily="18" charset="0"/>
                <a:ea typeface="Calibri" panose="020F0502020204030204" pitchFamily="34" charset="0"/>
              </a:rPr>
              <a:t>PHIẾU </a:t>
            </a:r>
            <a:r>
              <a:rPr lang="en-US" sz="3600" b="1" dirty="0">
                <a:solidFill>
                  <a:srgbClr val="0000CC"/>
                </a:solidFill>
                <a:effectLst/>
                <a:latin typeface="Times New Roman" panose="02020603050405020304" pitchFamily="18" charset="0"/>
                <a:ea typeface="Calibri" panose="020F0502020204030204" pitchFamily="34" charset="0"/>
              </a:rPr>
              <a:t>NHẬN XÉT</a:t>
            </a:r>
            <a:endParaRPr lang="en-US" sz="36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202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E9362B-4598-C833-7ED8-62F93B35B460}"/>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205C48F3-A32D-5E82-B00F-6CA4540B62B1}"/>
              </a:ext>
            </a:extLst>
          </p:cNvPr>
          <p:cNvSpPr txBox="1"/>
          <p:nvPr/>
        </p:nvSpPr>
        <p:spPr>
          <a:xfrm>
            <a:off x="711378" y="283670"/>
            <a:ext cx="11038236" cy="1569660"/>
          </a:xfrm>
          <a:prstGeom prst="rect">
            <a:avLst/>
          </a:prstGeom>
          <a:solidFill>
            <a:schemeClr val="accent4">
              <a:lumMod val="20000"/>
              <a:lumOff val="80000"/>
            </a:schemeClr>
          </a:solidFill>
        </p:spPr>
        <p:txBody>
          <a:bodyPr wrap="square">
            <a:spAutoFit/>
          </a:bodyPr>
          <a:lstStyle/>
          <a:p>
            <a:pPr algn="just"/>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Viết</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bài</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văn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ngắn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về</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một</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trong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các</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hiện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tượng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học</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đường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như</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hiện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tượng</a:t>
            </a:r>
            <a:r>
              <a:rPr lang="en-US" sz="3200" b="1" i="1" dirty="0">
                <a:latin typeface="Times New Roman" panose="02020603050405020304" pitchFamily="18" charset="0"/>
                <a:ea typeface="Times New Roman" panose="02020603050405020304" pitchFamily="18" charset="0"/>
              </a:rPr>
              <a:t> HS </a:t>
            </a:r>
            <a:r>
              <a:rPr lang="en-US" sz="3200" b="1" i="1" dirty="0" err="1">
                <a:latin typeface="Times New Roman" panose="02020603050405020304" pitchFamily="18" charset="0"/>
                <a:ea typeface="Times New Roman" panose="02020603050405020304" pitchFamily="18" charset="0"/>
              </a:rPr>
              <a:t>chơi</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trò</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chơi</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điện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tử</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hiện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tượng</a:t>
            </a:r>
            <a:r>
              <a:rPr lang="en-US" sz="3200" b="1" i="1" dirty="0">
                <a:latin typeface="Times New Roman" panose="02020603050405020304" pitchFamily="18" charset="0"/>
                <a:ea typeface="Times New Roman" panose="02020603050405020304" pitchFamily="18" charset="0"/>
              </a:rPr>
              <a:t> HS </a:t>
            </a:r>
            <a:r>
              <a:rPr lang="en-US" sz="3200" b="1" i="1" dirty="0" err="1">
                <a:latin typeface="Times New Roman" panose="02020603050405020304" pitchFamily="18" charset="0"/>
                <a:ea typeface="Times New Roman" panose="02020603050405020304" pitchFamily="18" charset="0"/>
              </a:rPr>
              <a:t>đam</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mê</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thần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tượng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hiện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tượng</a:t>
            </a:r>
            <a:r>
              <a:rPr lang="en-US" sz="3200" b="1" i="1" dirty="0">
                <a:latin typeface="Times New Roman" panose="02020603050405020304" pitchFamily="18" charset="0"/>
                <a:ea typeface="Times New Roman" panose="02020603050405020304" pitchFamily="18" charset="0"/>
              </a:rPr>
              <a:t> HS </a:t>
            </a:r>
            <a:r>
              <a:rPr lang="en-US" sz="3200" b="1" i="1" dirty="0" err="1">
                <a:latin typeface="Times New Roman" panose="02020603050405020304" pitchFamily="18" charset="0"/>
                <a:ea typeface="Times New Roman" panose="02020603050405020304" pitchFamily="18" charset="0"/>
              </a:rPr>
              <a:t>không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chú</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tâm</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vào</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học</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tập</a:t>
            </a:r>
            <a:r>
              <a:rPr lang="en-US" sz="3200" b="1" i="1"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399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AB3772-7E46-D94E-60E8-43D6D1308708}"/>
              </a:ext>
            </a:extLst>
          </p:cNvPr>
          <p:cNvPicPr>
            <a:picLocks noChangeAspect="1"/>
          </p:cNvPicPr>
          <p:nvPr/>
        </p:nvPicPr>
        <p:blipFill>
          <a:blip r:embed="rId3"/>
          <a:stretch>
            <a:fillRect/>
          </a:stretch>
        </p:blipFill>
        <p:spPr>
          <a:xfrm>
            <a:off x="0" y="0"/>
            <a:ext cx="12192000" cy="6858000"/>
          </a:xfrm>
          <a:prstGeom prst="rect">
            <a:avLst/>
          </a:prstGeom>
        </p:spPr>
      </p:pic>
      <p:sp>
        <p:nvSpPr>
          <p:cNvPr id="8" name="18">
            <a:extLst>
              <a:ext uri="{FF2B5EF4-FFF2-40B4-BE49-F238E27FC236}">
                <a16:creationId xmlns:a16="http://schemas.microsoft.com/office/drawing/2014/main" xmlns="" id="{1D23CF5D-5619-639E-9129-98446F560729}"/>
              </a:ext>
            </a:extLst>
          </p:cNvPr>
          <p:cNvSpPr>
            <a:spLocks noChangeArrowheads="1"/>
          </p:cNvSpPr>
          <p:nvPr>
            <p:custDataLst>
              <p:tags r:id="rId1"/>
            </p:custDataLst>
          </p:nvPr>
        </p:nvSpPr>
        <p:spPr bwMode="auto">
          <a:xfrm>
            <a:off x="4144107" y="999453"/>
            <a:ext cx="4708948" cy="61555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000" b="1" u="sng" dirty="0">
                <a:ln w="0"/>
                <a:solidFill>
                  <a:srgbClr val="FF0000"/>
                </a:solidFill>
                <a:effectLst>
                  <a:reflection blurRad="6350" stA="53000" endA="300" endPos="35500" dir="5400000" sy="-90000" algn="bl" rotWithShape="0"/>
                </a:effectLst>
                <a:latin typeface="Times New Roman" pitchFamily="18" charset="0"/>
                <a:ea typeface="微软雅黑" panose="020B0503020204020204" pitchFamily="34" charset="-122"/>
                <a:cs typeface="Times New Roman" pitchFamily="18" charset="0"/>
              </a:rPr>
              <a:t>TIẾT</a:t>
            </a:r>
            <a:r>
              <a:rPr lang="en-US" altLang="zh-CN" sz="4000" b="1" u="sng">
                <a:ln w="0"/>
                <a:solidFill>
                  <a:srgbClr val="FF0000"/>
                </a:solidFill>
                <a:effectLst>
                  <a:reflection blurRad="6350" stA="53000" endA="300" endPos="35500" dir="5400000" sy="-90000" algn="bl" rotWithShape="0"/>
                </a:effectLst>
                <a:latin typeface="Times New Roman" pitchFamily="18" charset="0"/>
                <a:ea typeface="微软雅黑" panose="020B0503020204020204" pitchFamily="34" charset="-122"/>
                <a:cs typeface="Times New Roman" pitchFamily="18" charset="0"/>
              </a:rPr>
              <a:t>: </a:t>
            </a:r>
            <a:r>
              <a:rPr lang="en-US" altLang="zh-CN" sz="4000" b="1" u="sng" smtClean="0">
                <a:ln w="0"/>
                <a:solidFill>
                  <a:srgbClr val="FF0000"/>
                </a:solidFill>
                <a:effectLst>
                  <a:reflection blurRad="6350" stA="53000" endA="300" endPos="35500" dir="5400000" sy="-90000" algn="bl" rotWithShape="0"/>
                </a:effectLst>
                <a:latin typeface="Times New Roman" pitchFamily="18" charset="0"/>
                <a:ea typeface="微软雅黑" panose="020B0503020204020204" pitchFamily="34" charset="-122"/>
                <a:cs typeface="Times New Roman" pitchFamily="18" charset="0"/>
              </a:rPr>
              <a:t>105-106-107.</a:t>
            </a:r>
            <a:endParaRPr lang="en-US" altLang="zh-CN" sz="4000" b="1" u="sng" dirty="0">
              <a:ln w="0"/>
              <a:solidFill>
                <a:srgbClr val="FF0000"/>
              </a:solidFill>
              <a:effectLst>
                <a:reflection blurRad="6350" stA="53000" endA="300" endPos="35500" dir="5400000" sy="-90000" algn="bl" rotWithShape="0"/>
              </a:effectLst>
              <a:latin typeface="Times New Roman" pitchFamily="18" charset="0"/>
              <a:ea typeface="微软雅黑" panose="020B0503020204020204" pitchFamily="34" charset="-122"/>
              <a:cs typeface="Times New Roman" pitchFamily="18" charset="0"/>
            </a:endParaRPr>
          </a:p>
        </p:txBody>
      </p:sp>
      <p:sp>
        <p:nvSpPr>
          <p:cNvPr id="6" name="TextBox 5">
            <a:extLst>
              <a:ext uri="{FF2B5EF4-FFF2-40B4-BE49-F238E27FC236}">
                <a16:creationId xmlns:a16="http://schemas.microsoft.com/office/drawing/2014/main" xmlns="" id="{998E56A2-DAAE-1ACD-5B19-2FBA4D3F46A5}"/>
              </a:ext>
            </a:extLst>
          </p:cNvPr>
          <p:cNvSpPr txBox="1"/>
          <p:nvPr/>
        </p:nvSpPr>
        <p:spPr>
          <a:xfrm>
            <a:off x="643595" y="2270637"/>
            <a:ext cx="10357339" cy="1446550"/>
          </a:xfrm>
          <a:prstGeom prst="rect">
            <a:avLst/>
          </a:prstGeom>
          <a:noFill/>
        </p:spPr>
        <p:txBody>
          <a:bodyPr wrap="square">
            <a:spAutoFit/>
          </a:bodyPr>
          <a:lstStyle>
            <a:defPPr>
              <a:defRPr lang="en-US"/>
            </a:defPPr>
            <a:lvl1pPr algn="ctr">
              <a:defRPr sz="4400" b="1">
                <a:ln w="0"/>
                <a:solidFill>
                  <a:srgbClr val="0000CC"/>
                </a:solidFill>
                <a:effectLst>
                  <a:reflection blurRad="6350" stA="53000" endA="300" endPos="35500" dir="5400000" sy="-90000" algn="bl" rotWithShape="0"/>
                </a:effectLst>
                <a:latin typeface="Times New Roman" panose="02020603050405020304" pitchFamily="18" charset="0"/>
              </a:defRPr>
            </a:lvl1pPr>
          </a:lstStyle>
          <a:p>
            <a:r>
              <a:rPr lang="en-US" dirty="0">
                <a:effectLst/>
                <a:ea typeface="Times New Roman" panose="02020603050405020304" pitchFamily="18" charset="0"/>
              </a:rPr>
              <a:t>VIẾT BÀI VĂN NGHỊ LUẬN VỀ MỘT VẤN ĐỀ TRONG ĐỜI SỐNG</a:t>
            </a:r>
          </a:p>
        </p:txBody>
      </p:sp>
    </p:spTree>
    <p:extLst>
      <p:ext uri="{BB962C8B-B14F-4D97-AF65-F5344CB8AC3E}">
        <p14:creationId xmlns:p14="http://schemas.microsoft.com/office/powerpoint/2010/main" val="25703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BE3B7B0-72CF-4335-87A4-9CCC5157366F}"/>
              </a:ext>
            </a:extLst>
          </p:cNvPr>
          <p:cNvPicPr>
            <a:picLocks noChangeAspect="1"/>
          </p:cNvPicPr>
          <p:nvPr/>
        </p:nvPicPr>
        <p:blipFill>
          <a:blip r:embed="rId2"/>
          <a:stretch>
            <a:fillRect/>
          </a:stretch>
        </p:blipFill>
        <p:spPr>
          <a:xfrm>
            <a:off x="0" y="0"/>
            <a:ext cx="12192000" cy="6858000"/>
          </a:xfrm>
          <a:prstGeom prst="rect">
            <a:avLst/>
          </a:prstGeom>
        </p:spPr>
      </p:pic>
      <p:pic>
        <p:nvPicPr>
          <p:cNvPr id="3" name="图片 66">
            <a:extLst>
              <a:ext uri="{FF2B5EF4-FFF2-40B4-BE49-F238E27FC236}">
                <a16:creationId xmlns:a16="http://schemas.microsoft.com/office/drawing/2014/main" xmlns="" id="{0F782BF1-FF61-4641-9DF1-F9977354D4B5}"/>
              </a:ext>
            </a:extLst>
          </p:cNvPr>
          <p:cNvPicPr>
            <a:picLocks noChangeAspect="1"/>
          </p:cNvPicPr>
          <p:nvPr/>
        </p:nvPicPr>
        <p:blipFill>
          <a:blip r:embed="rId3"/>
          <a:stretch>
            <a:fillRect/>
          </a:stretch>
        </p:blipFill>
        <p:spPr>
          <a:xfrm>
            <a:off x="4353625" y="0"/>
            <a:ext cx="3643959" cy="1523159"/>
          </a:xfrm>
          <a:prstGeom prst="rect">
            <a:avLst/>
          </a:prstGeom>
        </p:spPr>
      </p:pic>
      <p:sp>
        <p:nvSpPr>
          <p:cNvPr id="4" name="品 10">
            <a:extLst>
              <a:ext uri="{FF2B5EF4-FFF2-40B4-BE49-F238E27FC236}">
                <a16:creationId xmlns:a16="http://schemas.microsoft.com/office/drawing/2014/main" xmlns="" id="{CF306CC6-A023-4F03-B7AD-60865D73072C}"/>
              </a:ext>
            </a:extLst>
          </p:cNvPr>
          <p:cNvSpPr txBox="1"/>
          <p:nvPr/>
        </p:nvSpPr>
        <p:spPr>
          <a:xfrm>
            <a:off x="4435523" y="708984"/>
            <a:ext cx="347573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Hướng</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dẫn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tự</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học</a:t>
            </a:r>
            <a:endParaRPr kumimoji="0" lang="zh-CN" altLang="en-US"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endParaRPr>
          </a:p>
        </p:txBody>
      </p:sp>
      <p:pic>
        <p:nvPicPr>
          <p:cNvPr id="10" name="图片 1">
            <a:extLst>
              <a:ext uri="{FF2B5EF4-FFF2-40B4-BE49-F238E27FC236}">
                <a16:creationId xmlns:a16="http://schemas.microsoft.com/office/drawing/2014/main" xmlns="" id="{0BD8E8EA-5780-4AC7-88AB-3E23CA3E1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3" y="-103264"/>
            <a:ext cx="3172251" cy="2794046"/>
          </a:xfrm>
          <a:prstGeom prst="rect">
            <a:avLst/>
          </a:prstGeom>
        </p:spPr>
      </p:pic>
      <p:sp>
        <p:nvSpPr>
          <p:cNvPr id="9" name="TextBox 8">
            <a:extLst>
              <a:ext uri="{FF2B5EF4-FFF2-40B4-BE49-F238E27FC236}">
                <a16:creationId xmlns:a16="http://schemas.microsoft.com/office/drawing/2014/main" xmlns="" id="{5E62625F-8666-0A33-355E-7AA70CDDB3E7}"/>
              </a:ext>
            </a:extLst>
          </p:cNvPr>
          <p:cNvSpPr txBox="1"/>
          <p:nvPr/>
        </p:nvSpPr>
        <p:spPr>
          <a:xfrm>
            <a:off x="1911928" y="1818772"/>
            <a:ext cx="9903654" cy="2677656"/>
          </a:xfrm>
          <a:prstGeom prst="rect">
            <a:avLst/>
          </a:prstGeom>
          <a:noFill/>
          <a:ln>
            <a:solidFill>
              <a:srgbClr val="FF0000"/>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luận</a:t>
            </a:r>
            <a:r>
              <a:rPr lang="en-US" sz="2800" dirty="0">
                <a:latin typeface="Times New Roman" panose="02020603050405020304" pitchFamily="18" charset="0"/>
                <a:ea typeface="Times New Roman" panose="02020603050405020304" pitchFamily="18" charset="0"/>
              </a:rPr>
              <a:t>.</a:t>
            </a: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sưu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tầm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a:t>
            </a:r>
          </a:p>
          <a:p>
            <a:pPr algn="just"/>
            <a:r>
              <a:rPr lang="en-US" sz="2800" dirty="0">
                <a:latin typeface="Times New Roman" panose="02020603050405020304" pitchFamily="18" charset="0"/>
                <a:ea typeface="Times New Roman" panose="02020603050405020304" pitchFamily="18" charset="0"/>
              </a:rPr>
              <a:t>-</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Chuẩn</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bị</a:t>
            </a:r>
            <a:r>
              <a:rPr lang="en-US" sz="2800" b="1" dirty="0">
                <a:solidFill>
                  <a:srgbClr val="0000CC"/>
                </a:solidFill>
                <a:latin typeface="Times New Roman" panose="02020603050405020304" pitchFamily="18" charset="0"/>
                <a:ea typeface="Times New Roman" panose="02020603050405020304" pitchFamily="18" charset="0"/>
              </a:rPr>
              <a:t> </a:t>
            </a:r>
            <a:r>
              <a:rPr lang="en-US" sz="2800" b="1" dirty="0" err="1">
                <a:solidFill>
                  <a:srgbClr val="0000CC"/>
                </a:solidFill>
                <a:latin typeface="Times New Roman" panose="02020603050405020304" pitchFamily="18" charset="0"/>
                <a:ea typeface="Times New Roman" panose="02020603050405020304" pitchFamily="18" charset="0"/>
              </a:rPr>
              <a:t>bài</a:t>
            </a:r>
            <a:r>
              <a:rPr lang="en-US" sz="2800" b="1" dirty="0">
                <a:solidFill>
                  <a:srgbClr val="0000CC"/>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3916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B26F8D8-37D1-ABA0-0EA1-C85DE5FFA868}"/>
              </a:ext>
            </a:extLst>
          </p:cNvPr>
          <p:cNvPicPr>
            <a:picLocks noChangeAspect="1"/>
          </p:cNvPicPr>
          <p:nvPr/>
        </p:nvPicPr>
        <p:blipFill>
          <a:blip r:embed="rId2"/>
          <a:stretch>
            <a:fillRect/>
          </a:stretch>
        </p:blipFill>
        <p:spPr>
          <a:xfrm>
            <a:off x="0" y="10551"/>
            <a:ext cx="12192000" cy="6858000"/>
          </a:xfrm>
          <a:prstGeom prst="rect">
            <a:avLst/>
          </a:prstGeom>
        </p:spPr>
      </p:pic>
    </p:spTree>
    <p:extLst>
      <p:ext uri="{BB962C8B-B14F-4D97-AF65-F5344CB8AC3E}">
        <p14:creationId xmlns:p14="http://schemas.microsoft.com/office/powerpoint/2010/main" val="357103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0C24A1E-DF71-1146-A308-A5D80B497A0C}"/>
              </a:ext>
            </a:extLst>
          </p:cNvPr>
          <p:cNvPicPr>
            <a:picLocks noChangeAspect="1"/>
          </p:cNvPicPr>
          <p:nvPr/>
        </p:nvPicPr>
        <p:blipFill>
          <a:blip r:embed="rId2"/>
          <a:stretch>
            <a:fillRect/>
          </a:stretch>
        </p:blipFill>
        <p:spPr>
          <a:xfrm>
            <a:off x="2667000" y="0"/>
            <a:ext cx="9525000" cy="6991643"/>
          </a:xfrm>
          <a:prstGeom prst="rect">
            <a:avLst/>
          </a:prstGeom>
        </p:spPr>
      </p:pic>
      <p:sp>
        <p:nvSpPr>
          <p:cNvPr id="5" name="TextBox 4">
            <a:extLst>
              <a:ext uri="{FF2B5EF4-FFF2-40B4-BE49-F238E27FC236}">
                <a16:creationId xmlns:a16="http://schemas.microsoft.com/office/drawing/2014/main" xmlns="" id="{EC313589-219B-4FB2-FD19-17BE5539F717}"/>
              </a:ext>
            </a:extLst>
          </p:cNvPr>
          <p:cNvSpPr txBox="1"/>
          <p:nvPr/>
        </p:nvSpPr>
        <p:spPr>
          <a:xfrm>
            <a:off x="1149927" y="2336361"/>
            <a:ext cx="7550727" cy="1189621"/>
          </a:xfrm>
          <a:prstGeom prst="rect">
            <a:avLst/>
          </a:prstGeom>
          <a:noFill/>
        </p:spPr>
        <p:txBody>
          <a:bodyPr wrap="square">
            <a:spAutoFit/>
          </a:bodyPr>
          <a:lstStyle/>
          <a:p>
            <a:pPr algn="just">
              <a:lnSpc>
                <a:spcPct val="106000"/>
              </a:lnSpc>
            </a:pPr>
            <a:r>
              <a:rPr lang="pt-BR"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I. Đ</a:t>
            </a:r>
            <a:r>
              <a:rPr lang="en-GB"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ỊNH HƯỚNG</a:t>
            </a:r>
            <a:endPar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7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AA79082-D5FB-CA75-7007-DAAC4B505BC9}"/>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BFB39A0B-A685-A349-CDCB-7D110D41DACB}"/>
              </a:ext>
            </a:extLst>
          </p:cNvPr>
          <p:cNvSpPr txBox="1"/>
          <p:nvPr/>
        </p:nvSpPr>
        <p:spPr>
          <a:xfrm>
            <a:off x="1392701" y="1322363"/>
            <a:ext cx="10170941"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văn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trình</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bày</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đời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i="1" dirty="0">
                <a:solidFill>
                  <a:srgbClr val="000000"/>
                </a:solidFill>
                <a:latin typeface="Times New Roman" panose="02020603050405020304" pitchFamily="18" charset="0"/>
                <a:ea typeface="Times New Roman" panose="02020603050405020304" pitchFamily="18" charset="0"/>
              </a:rPr>
              <a:t>…………………………………………………………………………</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Nêu</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ít</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nhất</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hai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ví</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dụ</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về</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vấn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đề</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của</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đời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sống</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mà</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chúng</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ta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cần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quan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tâm</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i="1" dirty="0">
                <a:solidFill>
                  <a:srgbClr val="000000"/>
                </a:solidFill>
                <a:latin typeface="Times New Roman" panose="02020603050405020304" pitchFamily="18" charset="0"/>
                <a:ea typeface="Times New Roman" panose="02020603050405020304" pitchFamily="18" charset="0"/>
              </a:rPr>
              <a:t>…………………………………………………………………………</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Những</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lưu</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ý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khi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viết</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bài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văn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nghị</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luận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về</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một</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vấn</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đề</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trong</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đời</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sống</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i="1" dirty="0">
                <a:solidFill>
                  <a:srgbClr val="000000"/>
                </a:solidFill>
                <a:latin typeface="Times New Roman" panose="02020603050405020304" pitchFamily="18" charset="0"/>
                <a:ea typeface="Times New Roman" panose="02020603050405020304" pitchFamily="18" charset="0"/>
              </a:rPr>
              <a:t>…………………………………………………………………………</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0" name="TextBox 9">
            <a:extLst>
              <a:ext uri="{FF2B5EF4-FFF2-40B4-BE49-F238E27FC236}">
                <a16:creationId xmlns:a16="http://schemas.microsoft.com/office/drawing/2014/main" xmlns="" id="{509D70CD-D411-2492-56BC-3D1F203FD91D}"/>
              </a:ext>
            </a:extLst>
          </p:cNvPr>
          <p:cNvSpPr txBox="1"/>
          <p:nvPr/>
        </p:nvSpPr>
        <p:spPr>
          <a:xfrm>
            <a:off x="4441874" y="618818"/>
            <a:ext cx="3365695" cy="523220"/>
          </a:xfrm>
          <a:prstGeom prst="rect">
            <a:avLst/>
          </a:prstGeom>
          <a:noFill/>
        </p:spPr>
        <p:txBody>
          <a:bodyPr wrap="square">
            <a:spAutoFit/>
          </a:bodyPr>
          <a:lstStyle/>
          <a:p>
            <a:pPr algn="just"/>
            <a:r>
              <a:rPr lang="en-US" sz="2800" b="1" dirty="0">
                <a:solidFill>
                  <a:srgbClr val="0000CC"/>
                </a:solidFill>
                <a:effectLst/>
                <a:latin typeface="Times New Roman" panose="02020603050405020304" pitchFamily="18" charset="0"/>
                <a:ea typeface="Times New Roman" panose="02020603050405020304" pitchFamily="18" charset="0"/>
              </a:rPr>
              <a:t>PHIẾU HỌC TẬP:</a:t>
            </a:r>
            <a:endParaRPr lang="en-US" sz="28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540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3537F1-C35F-3260-D10C-5361C13119FB}"/>
              </a:ext>
            </a:extLst>
          </p:cNvPr>
          <p:cNvPicPr>
            <a:picLocks noChangeAspect="1"/>
          </p:cNvPicPr>
          <p:nvPr/>
        </p:nvPicPr>
        <p:blipFill>
          <a:blip r:embed="rId2"/>
          <a:stretch>
            <a:fillRect/>
          </a:stretch>
        </p:blipFill>
        <p:spPr>
          <a:xfrm>
            <a:off x="0" y="0"/>
            <a:ext cx="12192000" cy="6858000"/>
          </a:xfrm>
          <a:prstGeom prst="rect">
            <a:avLst/>
          </a:prstGeom>
        </p:spPr>
      </p:pic>
      <p:sp>
        <p:nvSpPr>
          <p:cNvPr id="20" name="TextBox 19">
            <a:extLst>
              <a:ext uri="{FF2B5EF4-FFF2-40B4-BE49-F238E27FC236}">
                <a16:creationId xmlns:a16="http://schemas.microsoft.com/office/drawing/2014/main" xmlns="" id="{E91DDBFD-813A-318D-B9E8-6D1B4226E671}"/>
              </a:ext>
            </a:extLst>
          </p:cNvPr>
          <p:cNvSpPr txBox="1"/>
          <p:nvPr/>
        </p:nvSpPr>
        <p:spPr>
          <a:xfrm>
            <a:off x="734290" y="640622"/>
            <a:ext cx="10435458" cy="1539139"/>
          </a:xfrm>
          <a:prstGeom prst="rect">
            <a:avLst/>
          </a:prstGeom>
          <a:solidFill>
            <a:schemeClr val="accent2">
              <a:lumMod val="40000"/>
              <a:lumOff val="60000"/>
            </a:schemeClr>
          </a:solidFill>
        </p:spPr>
        <p:txBody>
          <a:bodyPr wrap="square">
            <a:spAutoFit/>
          </a:bodyPr>
          <a:lstStyle/>
          <a:p>
            <a:pPr algn="just">
              <a:lnSpc>
                <a:spcPct val="115000"/>
              </a:lnSpc>
              <a:tabLst>
                <a:tab pos="1386840" algn="l"/>
              </a:tabLst>
            </a:pPr>
            <a:r>
              <a:rPr lang="vi-VN" sz="2800" b="1" i="1" dirty="0">
                <a:solidFill>
                  <a:srgbClr val="0000CC"/>
                </a:solidFill>
                <a:latin typeface="Times New Roman" panose="02020603050405020304" pitchFamily="18" charset="0"/>
                <a:ea typeface="Calibri" panose="020F0502020204030204" pitchFamily="34" charset="0"/>
              </a:rPr>
              <a:t>Viết bài văn trình bày ý kiến về một hiện tư</a:t>
            </a:r>
            <a:r>
              <a:rPr lang="nl-NL" sz="2800" b="1" i="1" dirty="0">
                <a:solidFill>
                  <a:srgbClr val="0000CC"/>
                </a:solidFill>
                <a:latin typeface="Times New Roman" panose="02020603050405020304" pitchFamily="18" charset="0"/>
                <a:ea typeface="Calibri" panose="020F0502020204030204" pitchFamily="34" charset="0"/>
              </a:rPr>
              <a:t>ợ</a:t>
            </a:r>
            <a:r>
              <a:rPr lang="vi-VN" sz="2800" b="1" i="1" dirty="0">
                <a:solidFill>
                  <a:srgbClr val="0000CC"/>
                </a:solidFill>
                <a:latin typeface="Times New Roman" panose="02020603050405020304" pitchFamily="18" charset="0"/>
                <a:ea typeface="Calibri" panose="020F0502020204030204" pitchFamily="34" charset="0"/>
              </a:rPr>
              <a:t>ng đời s</a:t>
            </a:r>
            <a:r>
              <a:rPr lang="nl-NL" sz="2800" b="1" i="1" dirty="0">
                <a:solidFill>
                  <a:srgbClr val="0000CC"/>
                </a:solidFill>
                <a:latin typeface="Times New Roman" panose="02020603050405020304" pitchFamily="18" charset="0"/>
                <a:ea typeface="Calibri" panose="020F0502020204030204" pitchFamily="34" charset="0"/>
              </a:rPr>
              <a:t>ố</a:t>
            </a:r>
            <a:r>
              <a:rPr lang="vi-VN" sz="2800" b="1" i="1" dirty="0">
                <a:solidFill>
                  <a:srgbClr val="0000CC"/>
                </a:solidFill>
                <a:latin typeface="Times New Roman" panose="02020603050405020304" pitchFamily="18" charset="0"/>
                <a:ea typeface="Calibri" panose="020F0502020204030204" pitchFamily="34" charset="0"/>
              </a:rPr>
              <a:t>ng là </a:t>
            </a:r>
            <a:r>
              <a:rPr lang="vi-VN" sz="2800" dirty="0">
                <a:solidFill>
                  <a:srgbClr val="000000"/>
                </a:solidFill>
                <a:latin typeface="Times New Roman" panose="02020603050405020304" pitchFamily="18" charset="0"/>
                <a:ea typeface="Calibri" panose="020F0502020204030204" pitchFamily="34" charset="0"/>
              </a:rPr>
              <a:t>nêu l</a:t>
            </a:r>
            <a:r>
              <a:rPr lang="nl-NL" sz="2800" dirty="0">
                <a:solidFill>
                  <a:srgbClr val="000000"/>
                </a:solidFill>
                <a:latin typeface="Times New Roman" panose="02020603050405020304" pitchFamily="18" charset="0"/>
                <a:ea typeface="Calibri" panose="020F0502020204030204" pitchFamily="34" charset="0"/>
              </a:rPr>
              <a:t>ê</a:t>
            </a:r>
            <a:r>
              <a:rPr lang="vi-VN" sz="2800" dirty="0">
                <a:solidFill>
                  <a:srgbClr val="000000"/>
                </a:solidFill>
                <a:latin typeface="Times New Roman" panose="02020603050405020304" pitchFamily="18" charset="0"/>
                <a:ea typeface="Calibri" panose="020F0502020204030204" pitchFamily="34" charset="0"/>
              </a:rPr>
              <a:t>n những suy nghĩ và đưa ra được lí lẽ, bằng chứng để làm sáng tỏ ý kiến của người viết về hiện tư</a:t>
            </a:r>
            <a:r>
              <a:rPr lang="nl-NL" sz="2800" dirty="0">
                <a:solidFill>
                  <a:srgbClr val="000000"/>
                </a:solidFill>
                <a:latin typeface="Times New Roman" panose="02020603050405020304" pitchFamily="18" charset="0"/>
                <a:ea typeface="Calibri" panose="020F0502020204030204" pitchFamily="34" charset="0"/>
              </a:rPr>
              <a:t>ợ</a:t>
            </a:r>
            <a:r>
              <a:rPr lang="vi-VN" sz="2800" dirty="0">
                <a:solidFill>
                  <a:srgbClr val="000000"/>
                </a:solidFill>
                <a:latin typeface="Times New Roman" panose="02020603050405020304" pitchFamily="18" charset="0"/>
                <a:ea typeface="Calibri" panose="020F0502020204030204" pitchFamily="34" charset="0"/>
              </a:rPr>
              <a:t>ng ấy.</a:t>
            </a:r>
            <a:endParaRPr lang="en-US" sz="2800" dirty="0">
              <a:latin typeface="Times New Roman" panose="02020603050405020304" pitchFamily="18" charset="0"/>
              <a:ea typeface="Times New Roman" panose="02020603050405020304" pitchFamily="18" charset="0"/>
            </a:endParaRPr>
          </a:p>
        </p:txBody>
      </p:sp>
      <p:pic>
        <p:nvPicPr>
          <p:cNvPr id="27" name="图片 27">
            <a:extLst>
              <a:ext uri="{FF2B5EF4-FFF2-40B4-BE49-F238E27FC236}">
                <a16:creationId xmlns:a16="http://schemas.microsoft.com/office/drawing/2014/main" xmlns="" id="{0FA77ACE-A32A-569C-DA49-1E888C99A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07" y="5970320"/>
            <a:ext cx="770967" cy="724469"/>
          </a:xfrm>
          <a:prstGeom prst="rect">
            <a:avLst/>
          </a:prstGeom>
        </p:spPr>
      </p:pic>
      <p:pic>
        <p:nvPicPr>
          <p:cNvPr id="28" name="图片 27">
            <a:extLst>
              <a:ext uri="{FF2B5EF4-FFF2-40B4-BE49-F238E27FC236}">
                <a16:creationId xmlns:a16="http://schemas.microsoft.com/office/drawing/2014/main" xmlns="" id="{A9F2B493-6C28-5B19-0914-E277F5959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733" y="6041980"/>
            <a:ext cx="770967" cy="724469"/>
          </a:xfrm>
          <a:prstGeom prst="rect">
            <a:avLst/>
          </a:prstGeom>
        </p:spPr>
      </p:pic>
      <p:pic>
        <p:nvPicPr>
          <p:cNvPr id="29" name="图片 27">
            <a:extLst>
              <a:ext uri="{FF2B5EF4-FFF2-40B4-BE49-F238E27FC236}">
                <a16:creationId xmlns:a16="http://schemas.microsoft.com/office/drawing/2014/main" xmlns="" id="{244D1AB7-C9B3-B2B6-782B-4BD2A7CD28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247" y="5984115"/>
            <a:ext cx="770967" cy="724469"/>
          </a:xfrm>
          <a:prstGeom prst="rect">
            <a:avLst/>
          </a:prstGeom>
        </p:spPr>
      </p:pic>
      <p:sp>
        <p:nvSpPr>
          <p:cNvPr id="4" name="TextBox 3">
            <a:extLst>
              <a:ext uri="{FF2B5EF4-FFF2-40B4-BE49-F238E27FC236}">
                <a16:creationId xmlns:a16="http://schemas.microsoft.com/office/drawing/2014/main" xmlns="" id="{30C8E15A-6D80-AE5A-C840-6E7371B4558F}"/>
              </a:ext>
            </a:extLst>
          </p:cNvPr>
          <p:cNvSpPr txBox="1"/>
          <p:nvPr/>
        </p:nvSpPr>
        <p:spPr>
          <a:xfrm>
            <a:off x="734290" y="2405000"/>
            <a:ext cx="10435458" cy="3970318"/>
          </a:xfrm>
          <a:prstGeom prst="rect">
            <a:avLst/>
          </a:prstGeom>
          <a:solidFill>
            <a:schemeClr val="accent2">
              <a:lumMod val="40000"/>
              <a:lumOff val="60000"/>
            </a:schemeClr>
          </a:solidFill>
        </p:spPr>
        <p:txBody>
          <a:bodyPr wrap="square">
            <a:spAutoFit/>
          </a:bodyPr>
          <a:lstStyle>
            <a:defPPr>
              <a:defRPr lang="en-US"/>
            </a:defPPr>
            <a:lvl1pPr algn="just">
              <a:lnSpc>
                <a:spcPct val="115000"/>
              </a:lnSpc>
              <a:tabLst>
                <a:tab pos="1386840" algn="l"/>
              </a:tabLst>
              <a:defRPr sz="2800" b="1" i="1">
                <a:solidFill>
                  <a:srgbClr val="0000CC"/>
                </a:solidFill>
                <a:latin typeface="Times New Roman" panose="02020603050405020304" pitchFamily="18" charset="0"/>
                <a:ea typeface="Calibri" panose="020F0502020204030204" pitchFamily="34" charset="0"/>
              </a:defRPr>
            </a:lvl1pPr>
          </a:lstStyle>
          <a:p>
            <a:pPr>
              <a:lnSpc>
                <a:spcPct val="100000"/>
              </a:lnSpc>
            </a:pPr>
            <a:r>
              <a:rPr lang="vi-VN" i="0" dirty="0">
                <a:solidFill>
                  <a:schemeClr val="tx1"/>
                </a:solidFill>
              </a:rPr>
              <a:t>Hiện tượng đời sống thường do đề bài nêu lên nhưng cũng có thể do người viết tự xác định. </a:t>
            </a:r>
            <a:endParaRPr lang="en-US" i="0" dirty="0">
              <a:solidFill>
                <a:schemeClr val="tx1"/>
              </a:solidFill>
            </a:endParaRPr>
          </a:p>
          <a:p>
            <a:pPr>
              <a:lnSpc>
                <a:spcPct val="100000"/>
              </a:lnSpc>
            </a:pPr>
            <a:r>
              <a:rPr lang="en-US" i="0" dirty="0">
                <a:solidFill>
                  <a:schemeClr val="tx1"/>
                </a:solidFill>
              </a:rPr>
              <a:t>V</a:t>
            </a:r>
            <a:r>
              <a:rPr lang="vi-VN" i="0" dirty="0">
                <a:solidFill>
                  <a:schemeClr val="tx1"/>
                </a:solidFill>
              </a:rPr>
              <a:t>í dụ :</a:t>
            </a:r>
            <a:endParaRPr lang="en-US" i="0" dirty="0">
              <a:solidFill>
                <a:schemeClr val="tx1"/>
              </a:solidFill>
            </a:endParaRPr>
          </a:p>
          <a:p>
            <a:pPr>
              <a:lnSpc>
                <a:spcPct val="100000"/>
              </a:lnSpc>
            </a:pPr>
            <a:r>
              <a:rPr lang="vi-VN" b="0" i="0" dirty="0">
                <a:solidFill>
                  <a:schemeClr val="tx1"/>
                </a:solidFill>
              </a:rPr>
              <a:t>- Phải trồng nhiều cây xanh.</a:t>
            </a:r>
            <a:endParaRPr lang="en-US" b="0" i="0" dirty="0">
              <a:solidFill>
                <a:schemeClr val="tx1"/>
              </a:solidFill>
            </a:endParaRPr>
          </a:p>
          <a:p>
            <a:pPr>
              <a:lnSpc>
                <a:spcPct val="100000"/>
              </a:lnSpc>
            </a:pPr>
            <a:r>
              <a:rPr lang="vi-VN" b="0" i="0" dirty="0">
                <a:solidFill>
                  <a:schemeClr val="tx1"/>
                </a:solidFill>
              </a:rPr>
              <a:t>- Việc nuôi các con vật trong nhà.</a:t>
            </a:r>
            <a:endParaRPr lang="en-US" b="0" i="0" dirty="0">
              <a:solidFill>
                <a:schemeClr val="tx1"/>
              </a:solidFill>
            </a:endParaRPr>
          </a:p>
          <a:p>
            <a:pPr>
              <a:lnSpc>
                <a:spcPct val="100000"/>
              </a:lnSpc>
            </a:pPr>
            <a:r>
              <a:rPr lang="vi-VN" b="0" i="0" dirty="0">
                <a:solidFill>
                  <a:schemeClr val="tx1"/>
                </a:solidFill>
              </a:rPr>
              <a:t>- Việc sử dụng nước ngọt.</a:t>
            </a:r>
            <a:endParaRPr lang="en-US" b="0" i="0" dirty="0">
              <a:solidFill>
                <a:schemeClr val="tx1"/>
              </a:solidFill>
            </a:endParaRPr>
          </a:p>
          <a:p>
            <a:pPr>
              <a:lnSpc>
                <a:spcPct val="100000"/>
              </a:lnSpc>
            </a:pPr>
            <a:r>
              <a:rPr lang="vi-VN" b="0" i="0" dirty="0">
                <a:solidFill>
                  <a:schemeClr val="tx1"/>
                </a:solidFill>
              </a:rPr>
              <a:t>- Việc sử dụng bao bì ni lông.</a:t>
            </a:r>
            <a:endParaRPr lang="en-US" b="0" i="0" dirty="0">
              <a:solidFill>
                <a:schemeClr val="tx1"/>
              </a:solidFill>
            </a:endParaRPr>
          </a:p>
          <a:p>
            <a:pPr>
              <a:lnSpc>
                <a:spcPct val="100000"/>
              </a:lnSpc>
            </a:pPr>
            <a:r>
              <a:rPr lang="vi-VN" b="0" i="0" dirty="0">
                <a:solidFill>
                  <a:schemeClr val="tx1"/>
                </a:solidFill>
              </a:rPr>
              <a:t>- Hiện tượng học sinh chơi game (Game ở đây hiểu là trò chơi điện tử.)</a:t>
            </a:r>
            <a:endParaRPr lang="en-US" b="0" i="0" dirty="0">
              <a:solidFill>
                <a:schemeClr val="tx1"/>
              </a:solidFill>
            </a:endParaRPr>
          </a:p>
          <a:p>
            <a:pPr>
              <a:lnSpc>
                <a:spcPct val="100000"/>
              </a:lnSpc>
            </a:pPr>
            <a:r>
              <a:rPr lang="vi-VN" b="0" i="0" dirty="0">
                <a:solidFill>
                  <a:schemeClr val="tx1"/>
                </a:solidFill>
              </a:rPr>
              <a:t>- Một hiện tượng cần biểu dương trong nhà trường.</a:t>
            </a:r>
            <a:endParaRPr lang="en-US" b="0" i="0" dirty="0">
              <a:solidFill>
                <a:schemeClr val="tx1"/>
              </a:solidFill>
            </a:endParaRPr>
          </a:p>
        </p:txBody>
      </p:sp>
    </p:spTree>
    <p:extLst>
      <p:ext uri="{BB962C8B-B14F-4D97-AF65-F5344CB8AC3E}">
        <p14:creationId xmlns:p14="http://schemas.microsoft.com/office/powerpoint/2010/main" val="42931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85995BA-8890-ABDD-26CE-82E423373F8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5136EC0A-79EB-1AA9-B9CC-9B0FDF890F7F}"/>
              </a:ext>
            </a:extLst>
          </p:cNvPr>
          <p:cNvSpPr txBox="1"/>
          <p:nvPr/>
        </p:nvSpPr>
        <p:spPr>
          <a:xfrm>
            <a:off x="1023424" y="1464803"/>
            <a:ext cx="10582421" cy="3046988"/>
          </a:xfrm>
          <a:prstGeom prst="rect">
            <a:avLst/>
          </a:prstGeom>
          <a:noFill/>
          <a:ln>
            <a:solidFill>
              <a:srgbClr val="FF0000"/>
            </a:solidFill>
          </a:ln>
        </p:spPr>
        <p:txBody>
          <a:bodyPr wrap="square">
            <a:spAutoFit/>
          </a:bodyPr>
          <a:lstStyle/>
          <a:p>
            <a:pPr algn="just">
              <a:tabLst>
                <a:tab pos="1727200" algn="l"/>
              </a:tabLst>
            </a:pPr>
            <a:r>
              <a:rPr lang="vi-VN" sz="3200" b="1" dirty="0">
                <a:solidFill>
                  <a:srgbClr val="FF0000"/>
                </a:solidFill>
                <a:latin typeface="Times New Roman" panose="02020603050405020304" pitchFamily="18" charset="0"/>
                <a:ea typeface="Calibri" panose="020F0502020204030204" pitchFamily="34" charset="0"/>
              </a:rPr>
              <a:t>Những lưu ý khi viết bài văn nghị luận về một vấn đề trong đời sống: </a:t>
            </a:r>
            <a:endParaRPr lang="en-US" sz="3200" b="1" dirty="0">
              <a:solidFill>
                <a:srgbClr val="FF0000"/>
              </a:solidFill>
              <a:latin typeface="Times New Roman" panose="02020603050405020304" pitchFamily="18" charset="0"/>
              <a:ea typeface="Times New Roman" panose="02020603050405020304" pitchFamily="18" charset="0"/>
            </a:endParaRPr>
          </a:p>
          <a:p>
            <a:pPr algn="just">
              <a:tabLst>
                <a:tab pos="1727200" algn="l"/>
              </a:tabLst>
            </a:pPr>
            <a:r>
              <a:rPr lang="en-US" sz="3200" dirty="0">
                <a:solidFill>
                  <a:srgbClr val="000000"/>
                </a:solidFill>
                <a:latin typeface="Times New Roman" panose="02020603050405020304" pitchFamily="18" charset="0"/>
                <a:ea typeface="Calibri" panose="020F0502020204030204" pitchFamily="34" charset="0"/>
              </a:rPr>
              <a:t>-</a:t>
            </a:r>
            <a:r>
              <a:rPr lang="vi-VN" sz="3200" dirty="0">
                <a:solidFill>
                  <a:srgbClr val="000000"/>
                </a:solidFill>
                <a:latin typeface="Times New Roman" panose="02020603050405020304" pitchFamily="18" charset="0"/>
                <a:ea typeface="Calibri" panose="020F0502020204030204" pitchFamily="34" charset="0"/>
              </a:rPr>
              <a:t> Xác định được vấn đề cần bàn </a:t>
            </a:r>
            <a:r>
              <a:rPr lang="en-US" sz="3200" dirty="0">
                <a:solidFill>
                  <a:srgbClr val="000000"/>
                </a:solidFill>
                <a:latin typeface="Times New Roman" panose="02020603050405020304" pitchFamily="18" charset="0"/>
                <a:ea typeface="Calibri" panose="020F0502020204030204" pitchFamily="34" charset="0"/>
              </a:rPr>
              <a:t>l</a:t>
            </a:r>
            <a:r>
              <a:rPr lang="vi-VN" sz="3200" dirty="0">
                <a:solidFill>
                  <a:srgbClr val="000000"/>
                </a:solidFill>
                <a:latin typeface="Times New Roman" panose="02020603050405020304" pitchFamily="18" charset="0"/>
                <a:ea typeface="Calibri" panose="020F0502020204030204" pitchFamily="34" charset="0"/>
              </a:rPr>
              <a:t>uận</a:t>
            </a:r>
            <a:endParaRPr lang="en-US" sz="3200" dirty="0">
              <a:latin typeface="Times New Roman" panose="02020603050405020304" pitchFamily="18" charset="0"/>
              <a:ea typeface="Times New Roman" panose="02020603050405020304" pitchFamily="18" charset="0"/>
            </a:endParaRPr>
          </a:p>
          <a:p>
            <a:pPr algn="just">
              <a:tabLst>
                <a:tab pos="1727200" algn="l"/>
              </a:tabLst>
            </a:pPr>
            <a:r>
              <a:rPr lang="en-US" sz="3200" dirty="0">
                <a:solidFill>
                  <a:srgbClr val="000000"/>
                </a:solidFill>
                <a:latin typeface="Times New Roman" panose="02020603050405020304" pitchFamily="18" charset="0"/>
                <a:ea typeface="Calibri" panose="020F0502020204030204" pitchFamily="34" charset="0"/>
              </a:rPr>
              <a:t>-</a:t>
            </a:r>
            <a:r>
              <a:rPr lang="vi-VN" sz="3200" dirty="0">
                <a:solidFill>
                  <a:srgbClr val="000000"/>
                </a:solidFill>
                <a:latin typeface="Times New Roman" panose="02020603050405020304" pitchFamily="18" charset="0"/>
                <a:ea typeface="Calibri" panose="020F0502020204030204" pitchFamily="34" charset="0"/>
              </a:rPr>
              <a:t> Tìm hiểu các tư liệu liên quan đến ấn đề xã hội cần nghị luận</a:t>
            </a:r>
            <a:endParaRPr lang="en-US" sz="3200" dirty="0">
              <a:latin typeface="Times New Roman" panose="02020603050405020304" pitchFamily="18" charset="0"/>
              <a:ea typeface="Times New Roman" panose="02020603050405020304" pitchFamily="18" charset="0"/>
            </a:endParaRPr>
          </a:p>
          <a:p>
            <a:r>
              <a:rPr lang="en-US" sz="3200" dirty="0">
                <a:solidFill>
                  <a:srgbClr val="000000"/>
                </a:solidFill>
                <a:latin typeface="Times New Roman" panose="02020603050405020304" pitchFamily="18" charset="0"/>
                <a:ea typeface="Calibri" panose="020F0502020204030204" pitchFamily="34" charset="0"/>
              </a:rPr>
              <a:t>-</a:t>
            </a:r>
            <a:r>
              <a:rPr lang="vi-VN" sz="3200" dirty="0">
                <a:solidFill>
                  <a:srgbClr val="000000"/>
                </a:solidFill>
                <a:latin typeface="Times New Roman" panose="02020603050405020304" pitchFamily="18" charset="0"/>
                <a:ea typeface="Calibri" panose="020F0502020204030204" pitchFamily="34" charset="0"/>
              </a:rPr>
              <a:t> Giải thích vấn đề và làm sáng tỏ ý kiến của mình bằng việc nêu ra lí lẽ và bằng chứng.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58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0BF508-66DE-6714-5888-2030EAAFA299}"/>
              </a:ext>
            </a:extLst>
          </p:cNvPr>
          <p:cNvPicPr>
            <a:picLocks noChangeAspect="1"/>
          </p:cNvPicPr>
          <p:nvPr/>
        </p:nvPicPr>
        <p:blipFill>
          <a:blip r:embed="rId2"/>
          <a:stretch>
            <a:fillRect/>
          </a:stretch>
        </p:blipFill>
        <p:spPr>
          <a:xfrm>
            <a:off x="2667000" y="0"/>
            <a:ext cx="9525000" cy="6991643"/>
          </a:xfrm>
          <a:prstGeom prst="rect">
            <a:avLst/>
          </a:prstGeom>
        </p:spPr>
      </p:pic>
      <p:sp>
        <p:nvSpPr>
          <p:cNvPr id="5" name="TextBox 4">
            <a:extLst>
              <a:ext uri="{FF2B5EF4-FFF2-40B4-BE49-F238E27FC236}">
                <a16:creationId xmlns:a16="http://schemas.microsoft.com/office/drawing/2014/main" xmlns="" id="{EC313589-219B-4FB2-FD19-17BE5539F717}"/>
              </a:ext>
            </a:extLst>
          </p:cNvPr>
          <p:cNvSpPr txBox="1"/>
          <p:nvPr/>
        </p:nvSpPr>
        <p:spPr>
          <a:xfrm>
            <a:off x="1149927" y="2336361"/>
            <a:ext cx="7550727" cy="1189621"/>
          </a:xfrm>
          <a:prstGeom prst="rect">
            <a:avLst/>
          </a:prstGeom>
          <a:noFill/>
        </p:spPr>
        <p:txBody>
          <a:bodyPr wrap="square">
            <a:spAutoFit/>
          </a:bodyPr>
          <a:lstStyle/>
          <a:p>
            <a:pPr algn="just">
              <a:lnSpc>
                <a:spcPct val="106000"/>
              </a:lnSpc>
            </a:pPr>
            <a:r>
              <a:rPr lang="pt-BR"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II. </a:t>
            </a:r>
            <a:r>
              <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THỰC HÀNH</a:t>
            </a:r>
            <a:endPar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72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7412E5-DC34-EB50-1584-ADB65046EE15}"/>
              </a:ext>
            </a:extLst>
          </p:cNvPr>
          <p:cNvPicPr>
            <a:picLocks noChangeAspect="1"/>
          </p:cNvPicPr>
          <p:nvPr/>
        </p:nvPicPr>
        <p:blipFill>
          <a:blip r:embed="rId2"/>
          <a:stretch>
            <a:fillRect/>
          </a:stretch>
        </p:blipFill>
        <p:spPr>
          <a:xfrm>
            <a:off x="0" y="0"/>
            <a:ext cx="12192000" cy="6858000"/>
          </a:xfrm>
          <a:prstGeom prst="rect">
            <a:avLst/>
          </a:prstGeom>
        </p:spPr>
      </p:pic>
      <p:pic>
        <p:nvPicPr>
          <p:cNvPr id="15" name="图片 3">
            <a:extLst>
              <a:ext uri="{FF2B5EF4-FFF2-40B4-BE49-F238E27FC236}">
                <a16:creationId xmlns:a16="http://schemas.microsoft.com/office/drawing/2014/main" xmlns="" id="{32327089-EDFC-EEC2-DE73-C1F3F9E1A356}"/>
              </a:ext>
            </a:extLst>
          </p:cNvPr>
          <p:cNvPicPr>
            <a:picLocks noChangeAspect="1"/>
          </p:cNvPicPr>
          <p:nvPr/>
        </p:nvPicPr>
        <p:blipFill rotWithShape="1">
          <a:blip r:embed="rId3">
            <a:extLst>
              <a:ext uri="{28A0092B-C50C-407E-A947-70E740481C1C}">
                <a14:useLocalDpi xmlns:a14="http://schemas.microsoft.com/office/drawing/2010/main" val="0"/>
              </a:ext>
            </a:extLst>
          </a:blip>
          <a:srcRect b="3774"/>
          <a:stretch/>
        </p:blipFill>
        <p:spPr>
          <a:xfrm>
            <a:off x="0" y="245855"/>
            <a:ext cx="1922140" cy="1382926"/>
          </a:xfrm>
          <a:prstGeom prst="rect">
            <a:avLst/>
          </a:prstGeom>
        </p:spPr>
      </p:pic>
      <p:sp>
        <p:nvSpPr>
          <p:cNvPr id="6" name="TextBox 5">
            <a:extLst>
              <a:ext uri="{FF2B5EF4-FFF2-40B4-BE49-F238E27FC236}">
                <a16:creationId xmlns:a16="http://schemas.microsoft.com/office/drawing/2014/main" xmlns="" id="{9E5D9478-E81E-E1FC-8DDE-F04464D08F6A}"/>
              </a:ext>
            </a:extLst>
          </p:cNvPr>
          <p:cNvSpPr txBox="1"/>
          <p:nvPr/>
        </p:nvSpPr>
        <p:spPr>
          <a:xfrm>
            <a:off x="2039981" y="62675"/>
            <a:ext cx="9774993" cy="1077218"/>
          </a:xfrm>
          <a:prstGeom prst="rect">
            <a:avLst/>
          </a:prstGeom>
          <a:noFill/>
        </p:spPr>
        <p:txBody>
          <a:bodyPr wrap="square">
            <a:spAutoFit/>
          </a:bodyPr>
          <a:lstStyle/>
          <a:p>
            <a:pPr algn="just"/>
            <a:r>
              <a:rPr lang="en-US" sz="3200" b="1" i="1" dirty="0" err="1">
                <a:solidFill>
                  <a:srgbClr val="000000"/>
                </a:solidFill>
                <a:latin typeface="Times New Roman" panose="02020603050405020304" pitchFamily="18" charset="0"/>
                <a:ea typeface="Arial" panose="020B0604020202020204" pitchFamily="34" charset="0"/>
              </a:rPr>
              <a:t>Viết</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bài</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văn</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trả</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lời</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cho</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câu</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hỏi</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Thế</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nào</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là</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lối</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sống</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giản</a:t>
            </a:r>
            <a:r>
              <a:rPr lang="en-US" sz="3200" b="1" i="1" dirty="0">
                <a:solidFill>
                  <a:srgbClr val="000000"/>
                </a:solidFill>
                <a:latin typeface="Times New Roman" panose="02020603050405020304" pitchFamily="18" charset="0"/>
                <a:ea typeface="Arial" panose="020B0604020202020204" pitchFamily="34" charset="0"/>
              </a:rPr>
              <a:t> </a:t>
            </a:r>
            <a:r>
              <a:rPr lang="en-US" sz="3200" b="1" i="1" dirty="0" err="1">
                <a:solidFill>
                  <a:srgbClr val="000000"/>
                </a:solidFill>
                <a:latin typeface="Times New Roman" panose="02020603050405020304" pitchFamily="18" charset="0"/>
                <a:ea typeface="Arial" panose="020B0604020202020204" pitchFamily="34" charset="0"/>
              </a:rPr>
              <a:t>dị</a:t>
            </a:r>
            <a:r>
              <a:rPr lang="en-US" sz="3200" b="1" i="1" dirty="0">
                <a:solidFill>
                  <a:srgbClr val="000000"/>
                </a:solidFill>
                <a:latin typeface="Times New Roman" panose="02020603050405020304" pitchFamily="18" charset="0"/>
                <a:ea typeface="Arial" panose="020B0604020202020204" pitchFamily="34" charset="0"/>
              </a:rPr>
              <a:t>?</a:t>
            </a:r>
            <a:endParaRPr lang="en-US" sz="3200" b="1" dirty="0">
              <a:solidFill>
                <a:srgbClr val="FF0000"/>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8EDF6DA5-A494-CE28-7053-F40AF0390E2D}"/>
              </a:ext>
            </a:extLst>
          </p:cNvPr>
          <p:cNvSpPr txBox="1"/>
          <p:nvPr/>
        </p:nvSpPr>
        <p:spPr>
          <a:xfrm>
            <a:off x="679077" y="2671032"/>
            <a:ext cx="10307791" cy="2677656"/>
          </a:xfrm>
          <a:prstGeom prst="rect">
            <a:avLst/>
          </a:prstGeom>
          <a:noFill/>
        </p:spPr>
        <p:txBody>
          <a:bodyPr wrap="square">
            <a:spAutoFit/>
          </a:bodyPr>
          <a:lstStyle/>
          <a:p>
            <a:pPr algn="just">
              <a:tabLst>
                <a:tab pos="213995" algn="l"/>
              </a:tabLst>
            </a:pPr>
            <a:r>
              <a:rPr lang="vi-VN" sz="2800">
                <a:solidFill>
                  <a:srgbClr val="000000"/>
                </a:solidFill>
                <a:latin typeface="Times New Roman" panose="02020603050405020304" pitchFamily="18" charset="0"/>
                <a:ea typeface="Calibri" panose="020F0502020204030204" pitchFamily="34" charset="0"/>
              </a:rPr>
              <a:t>- Đọc kĩ lại văn bản “Đức tính giản dị của bác Hồ” và xem lại nội dung đọc hiểu văn bản này.</a:t>
            </a:r>
            <a:endParaRPr lang="en-US" sz="2800">
              <a:latin typeface="Times New Roman" panose="02020603050405020304" pitchFamily="18" charset="0"/>
              <a:ea typeface="Times New Roman" panose="02020603050405020304" pitchFamily="18" charset="0"/>
            </a:endParaRPr>
          </a:p>
          <a:p>
            <a:pPr algn="just">
              <a:tabLst>
                <a:tab pos="213995" algn="l"/>
              </a:tabLst>
            </a:pPr>
            <a:r>
              <a:rPr lang="vi-VN" sz="2800">
                <a:solidFill>
                  <a:srgbClr val="000000"/>
                </a:solidFill>
                <a:latin typeface="Times New Roman" panose="02020603050405020304" pitchFamily="18" charset="0"/>
                <a:ea typeface="Calibri" panose="020F0502020204030204" pitchFamily="34" charset="0"/>
              </a:rPr>
              <a:t>- Xem mục Định hướng nêu trên để nắm vững các yêu cầu của bài văn nghị luận về một vấn đề trong đời sống xã hội.</a:t>
            </a:r>
            <a:endParaRPr lang="en-US" sz="2800">
              <a:latin typeface="Times New Roman" panose="02020603050405020304" pitchFamily="18" charset="0"/>
              <a:ea typeface="Times New Roman" panose="02020603050405020304" pitchFamily="18" charset="0"/>
            </a:endParaRPr>
          </a:p>
          <a:p>
            <a:pPr algn="just">
              <a:tabLst>
                <a:tab pos="213995" algn="l"/>
              </a:tabLst>
            </a:pPr>
            <a:r>
              <a:rPr lang="vi-VN" sz="2800">
                <a:solidFill>
                  <a:srgbClr val="000000"/>
                </a:solidFill>
                <a:latin typeface="Times New Roman" panose="02020603050405020304" pitchFamily="18" charset="0"/>
                <a:ea typeface="Calibri" panose="020F0502020204030204" pitchFamily="34" charset="0"/>
              </a:rPr>
              <a:t>- Tập hợp những hiểu biết từ sách, báo,… và đời sống thực tế về những lời dạy và tấm gương có lối sống cao đẹp, giản dị.</a:t>
            </a:r>
            <a:endParaRPr lang="en-US" sz="280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A80CF776-5594-E7C5-D17E-44D17F8CFC6C}"/>
              </a:ext>
            </a:extLst>
          </p:cNvPr>
          <p:cNvSpPr txBox="1"/>
          <p:nvPr/>
        </p:nvSpPr>
        <p:spPr>
          <a:xfrm>
            <a:off x="508429" y="2109023"/>
            <a:ext cx="6096000" cy="523220"/>
          </a:xfrm>
          <a:prstGeom prst="rect">
            <a:avLst/>
          </a:prstGeom>
          <a:noFill/>
        </p:spPr>
        <p:txBody>
          <a:bodyPr wrap="square">
            <a:spAutoFit/>
          </a:bodyPr>
          <a:lstStyle/>
          <a:p>
            <a:pPr algn="just"/>
            <a:r>
              <a:rPr lang="en-US" sz="2800" b="1" dirty="0">
                <a:solidFill>
                  <a:srgbClr val="0000CC"/>
                </a:solidFill>
                <a:effectLst/>
                <a:latin typeface="Times New Roman" panose="02020603050405020304" pitchFamily="18" charset="0"/>
                <a:ea typeface="Times New Roman" panose="02020603050405020304" pitchFamily="18" charset="0"/>
              </a:rPr>
              <a:t>1. </a:t>
            </a:r>
            <a:r>
              <a:rPr lang="en-US" sz="2800" b="1" dirty="0" err="1">
                <a:solidFill>
                  <a:srgbClr val="0000CC"/>
                </a:solidFill>
                <a:effectLst/>
                <a:latin typeface="Times New Roman" panose="02020603050405020304" pitchFamily="18" charset="0"/>
                <a:ea typeface="Times New Roman" panose="02020603050405020304" pitchFamily="18" charset="0"/>
              </a:rPr>
              <a:t>Chuẩn</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bị</a:t>
            </a:r>
            <a:endParaRPr lang="en-US" sz="28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67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F112674-A309-F4A4-66CA-10B7FB29D01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32985263-1C47-CE11-3FB5-1DD64B616537}"/>
              </a:ext>
            </a:extLst>
          </p:cNvPr>
          <p:cNvSpPr txBox="1"/>
          <p:nvPr/>
        </p:nvSpPr>
        <p:spPr>
          <a:xfrm>
            <a:off x="668783" y="348663"/>
            <a:ext cx="6096000"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rPr>
              <a:t>2. </a:t>
            </a:r>
            <a:r>
              <a:rPr lang="en-US" sz="3200" b="1" dirty="0" err="1">
                <a:solidFill>
                  <a:srgbClr val="FF0000"/>
                </a:solidFill>
                <a:latin typeface="Times New Roman" panose="02020603050405020304" pitchFamily="18" charset="0"/>
              </a:rPr>
              <a:t>Tìm</a:t>
            </a:r>
            <a:r>
              <a:rPr lang="en-US" sz="3200" b="1" dirty="0">
                <a:solidFill>
                  <a:srgbClr val="FF0000"/>
                </a:solidFill>
                <a:latin typeface="Times New Roman" panose="02020603050405020304" pitchFamily="18" charset="0"/>
              </a:rPr>
              <a:t> ý</a:t>
            </a:r>
          </a:p>
        </p:txBody>
      </p:sp>
      <p:sp>
        <p:nvSpPr>
          <p:cNvPr id="5" name="TextBox 4">
            <a:extLst>
              <a:ext uri="{FF2B5EF4-FFF2-40B4-BE49-F238E27FC236}">
                <a16:creationId xmlns:a16="http://schemas.microsoft.com/office/drawing/2014/main" xmlns="" id="{910CFD72-4BF8-8067-1EFC-E62B591BF1C8}"/>
              </a:ext>
            </a:extLst>
          </p:cNvPr>
          <p:cNvSpPr txBox="1"/>
          <p:nvPr/>
        </p:nvSpPr>
        <p:spPr>
          <a:xfrm>
            <a:off x="839958" y="1282101"/>
            <a:ext cx="10512083" cy="3539430"/>
          </a:xfrm>
          <a:prstGeom prst="rect">
            <a:avLst/>
          </a:prstGeom>
          <a:noFill/>
        </p:spPr>
        <p:txBody>
          <a:bodyPr wrap="square">
            <a:spAutoFit/>
          </a:bodyPr>
          <a:lstStyle/>
          <a:p>
            <a:pPr algn="just"/>
            <a:r>
              <a:rPr lang="vi-VN" sz="3200" b="1" dirty="0">
                <a:solidFill>
                  <a:srgbClr val="0000CC"/>
                </a:solidFill>
                <a:effectLst/>
                <a:latin typeface="Times New Roman" panose="02020603050405020304" pitchFamily="18" charset="0"/>
                <a:ea typeface="ArialMT"/>
              </a:rPr>
              <a:t>+ Nhóm 1</a:t>
            </a:r>
            <a:r>
              <a:rPr lang="en-US" sz="3200" b="1" dirty="0">
                <a:solidFill>
                  <a:srgbClr val="0000CC"/>
                </a:solidFill>
                <a:effectLst/>
                <a:latin typeface="Times New Roman" panose="02020603050405020304" pitchFamily="18" charset="0"/>
                <a:ea typeface="ArialMT"/>
              </a:rPr>
              <a:t>,2</a:t>
            </a:r>
            <a:r>
              <a:rPr lang="vi-VN" sz="3200" b="1" dirty="0">
                <a:solidFill>
                  <a:srgbClr val="0000CC"/>
                </a:solidFill>
                <a:effectLst/>
                <a:latin typeface="Times New Roman" panose="02020603050405020304" pitchFamily="18" charset="0"/>
                <a:ea typeface="ArialMT"/>
              </a:rPr>
              <a:t>: </a:t>
            </a:r>
            <a:r>
              <a:rPr lang="vi-VN" sz="3200" dirty="0">
                <a:solidFill>
                  <a:srgbClr val="000000"/>
                </a:solidFill>
                <a:effectLst/>
                <a:latin typeface="Times New Roman" panose="02020603050405020304" pitchFamily="18" charset="0"/>
                <a:ea typeface="ArialMT"/>
              </a:rPr>
              <a:t>Thế nào là giản dị? Biểu hiện của giản dị được thể hiện qua những phương diện nào?</a:t>
            </a:r>
            <a:endParaRPr lang="en-US" sz="3200" dirty="0">
              <a:effectLst/>
              <a:latin typeface="Times New Roman" panose="02020603050405020304" pitchFamily="18" charset="0"/>
              <a:ea typeface="Times New Roman" panose="02020603050405020304" pitchFamily="18" charset="0"/>
            </a:endParaRPr>
          </a:p>
          <a:p>
            <a:pPr algn="just"/>
            <a:r>
              <a:rPr lang="vi-VN" sz="3200" b="1" dirty="0">
                <a:solidFill>
                  <a:srgbClr val="0000CC"/>
                </a:solidFill>
                <a:latin typeface="Times New Roman" panose="02020603050405020304" pitchFamily="18" charset="0"/>
              </a:rPr>
              <a:t>+ Nhóm 3,4: </a:t>
            </a:r>
            <a:r>
              <a:rPr lang="vi-VN" sz="3200" dirty="0">
                <a:solidFill>
                  <a:srgbClr val="000000"/>
                </a:solidFill>
                <a:effectLst/>
                <a:latin typeface="Times New Roman" panose="02020603050405020304" pitchFamily="18" charset="0"/>
                <a:ea typeface="ArialMT"/>
              </a:rPr>
              <a:t>Vì sao chúng ta cần sống giản dị?</a:t>
            </a:r>
            <a:endParaRPr lang="en-US" sz="3200" dirty="0">
              <a:effectLst/>
              <a:latin typeface="Times New Roman" panose="02020603050405020304" pitchFamily="18" charset="0"/>
              <a:ea typeface="Times New Roman" panose="02020603050405020304" pitchFamily="18" charset="0"/>
            </a:endParaRPr>
          </a:p>
          <a:p>
            <a:pPr algn="just"/>
            <a:r>
              <a:rPr lang="vi-VN" sz="3200" b="1" dirty="0">
                <a:solidFill>
                  <a:srgbClr val="0000CC"/>
                </a:solidFill>
                <a:latin typeface="Times New Roman" panose="02020603050405020304" pitchFamily="18" charset="0"/>
              </a:rPr>
              <a:t>+ Nhóm 5,6: </a:t>
            </a:r>
            <a:r>
              <a:rPr lang="vi-VN" sz="3200" dirty="0">
                <a:solidFill>
                  <a:srgbClr val="000000"/>
                </a:solidFill>
                <a:effectLst/>
                <a:latin typeface="Times New Roman" panose="02020603050405020304" pitchFamily="18" charset="0"/>
                <a:ea typeface="ArialMT"/>
              </a:rPr>
              <a:t>Sưu tầm một số tấm gương sống giản dị trong nước và ngoài nước.</a:t>
            </a:r>
            <a:endParaRPr lang="en-US" sz="3200" dirty="0">
              <a:effectLst/>
              <a:latin typeface="Times New Roman" panose="02020603050405020304" pitchFamily="18" charset="0"/>
              <a:ea typeface="Times New Roman" panose="02020603050405020304" pitchFamily="18" charset="0"/>
            </a:endParaRPr>
          </a:p>
          <a:p>
            <a:pPr algn="just"/>
            <a:r>
              <a:rPr lang="vi-VN" sz="3200" b="1" dirty="0">
                <a:solidFill>
                  <a:srgbClr val="0000CC"/>
                </a:solidFill>
                <a:latin typeface="Times New Roman" panose="02020603050405020304" pitchFamily="18" charset="0"/>
              </a:rPr>
              <a:t>+ Nhóm 7,8: </a:t>
            </a:r>
            <a:r>
              <a:rPr lang="vi-VN" sz="3200" dirty="0">
                <a:solidFill>
                  <a:srgbClr val="000000"/>
                </a:solidFill>
                <a:effectLst/>
                <a:latin typeface="Times New Roman" panose="02020603050405020304" pitchFamily="18" charset="0"/>
                <a:ea typeface="ArialMT"/>
              </a:rPr>
              <a:t>Chúng ta cần làm gì để rèn luyện lối sống giản dị cho mình?</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48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1094</Words>
  <Application>Microsoft Office PowerPoint</Application>
  <PresentationFormat>Widescreen</PresentationFormat>
  <Paragraphs>89</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微软雅黑</vt:lpstr>
      <vt:lpstr>Arial</vt:lpstr>
      <vt:lpstr>ArialMT</vt:lpstr>
      <vt:lpstr>Calibri</vt:lpstr>
      <vt:lpstr>Calibri Light</vt:lpstr>
      <vt:lpstr>Times New Roman</vt:lpstr>
      <vt:lpstr>汉仪白棋体简</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Lenovo</cp:lastModifiedBy>
  <cp:revision>19</cp:revision>
  <dcterms:created xsi:type="dcterms:W3CDTF">2022-05-31T08:18:04Z</dcterms:created>
  <dcterms:modified xsi:type="dcterms:W3CDTF">2024-03-18T15:13:13Z</dcterms:modified>
</cp:coreProperties>
</file>