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</p:sldMasterIdLst>
  <p:notesMasterIdLst>
    <p:notesMasterId r:id="rId32"/>
  </p:notesMasterIdLst>
  <p:sldIdLst>
    <p:sldId id="269" r:id="rId3"/>
    <p:sldId id="273" r:id="rId4"/>
    <p:sldId id="274" r:id="rId5"/>
    <p:sldId id="278" r:id="rId6"/>
    <p:sldId id="275" r:id="rId7"/>
    <p:sldId id="277" r:id="rId8"/>
    <p:sldId id="276" r:id="rId9"/>
    <p:sldId id="279" r:id="rId10"/>
    <p:sldId id="280" r:id="rId11"/>
    <p:sldId id="281" r:id="rId12"/>
    <p:sldId id="282" r:id="rId13"/>
    <p:sldId id="283" r:id="rId14"/>
    <p:sldId id="284" r:id="rId15"/>
    <p:sldId id="291" r:id="rId16"/>
    <p:sldId id="285" r:id="rId17"/>
    <p:sldId id="286" r:id="rId18"/>
    <p:sldId id="287" r:id="rId19"/>
    <p:sldId id="292" r:id="rId20"/>
    <p:sldId id="288" r:id="rId21"/>
    <p:sldId id="289" r:id="rId22"/>
    <p:sldId id="304" r:id="rId23"/>
    <p:sldId id="293" r:id="rId24"/>
    <p:sldId id="264" r:id="rId25"/>
    <p:sldId id="298" r:id="rId26"/>
    <p:sldId id="299" r:id="rId27"/>
    <p:sldId id="300" r:id="rId28"/>
    <p:sldId id="301" r:id="rId29"/>
    <p:sldId id="290" r:id="rId30"/>
    <p:sldId id="303" r:id="rId31"/>
  </p:sldIdLst>
  <p:sldSz cx="12192000" cy="6858000"/>
  <p:notesSz cx="6858000" cy="9144000"/>
  <p:embeddedFontLst>
    <p:embeddedFont>
      <p:font typeface="Tahoma" panose="020B0604030504040204" pitchFamily="34" charset="0"/>
      <p:regular r:id="rId33"/>
      <p:bold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73B7"/>
    <a:srgbClr val="CF5F13"/>
    <a:srgbClr val="30CFCD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6" autoAdjust="0"/>
    <p:restoredTop sz="94660"/>
  </p:normalViewPr>
  <p:slideViewPr>
    <p:cSldViewPr snapToGrid="0">
      <p:cViewPr varScale="1">
        <p:scale>
          <a:sx n="60" d="100"/>
          <a:sy n="60" d="100"/>
        </p:scale>
        <p:origin x="79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gs" Target="tags/tag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94BDF-AE46-49C9-881A-916ADD41FAFC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5A9AEE-A0B7-4F57-98F3-2CA214BE2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605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Hs trả lời đúng 2 câu đ</a:t>
            </a:r>
            <a:r>
              <a:rPr lang="vi-VN"/>
              <a:t>ư</a:t>
            </a:r>
            <a:r>
              <a:rPr lang="en-US"/>
              <a:t>ợc quay lấy điểm/ điểm số có thể lấy có thể không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5A9AEE-A0B7-4F57-98F3-2CA214BE2D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5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276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056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8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8.xml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openxmlformats.org/officeDocument/2006/relationships/slide" Target="slide7.xml"/><Relationship Id="rId17" Type="http://schemas.openxmlformats.org/officeDocument/2006/relationships/image" Target="../media/image6.gif"/><Relationship Id="rId2" Type="http://schemas.openxmlformats.org/officeDocument/2006/relationships/audio" Target="../media/media1.wav"/><Relationship Id="rId16" Type="http://schemas.openxmlformats.org/officeDocument/2006/relationships/image" Target="../media/image5.gif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slide" Target="slide6.xml"/><Relationship Id="rId5" Type="http://schemas.openxmlformats.org/officeDocument/2006/relationships/image" Target="../media/image3.png"/><Relationship Id="rId15" Type="http://schemas.openxmlformats.org/officeDocument/2006/relationships/slide" Target="slide10.xml"/><Relationship Id="rId10" Type="http://schemas.openxmlformats.org/officeDocument/2006/relationships/slide" Target="slide5.xml"/><Relationship Id="rId19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slide" Target="slide4.xml"/><Relationship Id="rId14" Type="http://schemas.openxmlformats.org/officeDocument/2006/relationships/slide" Target="slide9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5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slide" Target="slide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60729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>
            <a:hlinkClick r:id="rId12" action="ppaction://hlinksldjump"/>
          </p:cNvPr>
          <p:cNvSpPr/>
          <p:nvPr/>
        </p:nvSpPr>
        <p:spPr>
          <a:xfrm>
            <a:off x="3854396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Rounded Rectangle 37">
            <a:hlinkClick r:id="rId13" action="ppaction://hlinksldjump"/>
          </p:cNvPr>
          <p:cNvSpPr/>
          <p:nvPr/>
        </p:nvSpPr>
        <p:spPr>
          <a:xfrm>
            <a:off x="859321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Rounded Rectangle 38">
            <a:hlinkClick r:id="rId14" action="ppaction://hlinksldjump"/>
          </p:cNvPr>
          <p:cNvSpPr/>
          <p:nvPr/>
        </p:nvSpPr>
        <p:spPr>
          <a:xfrm>
            <a:off x="2357238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ounded Rectangle 39">
            <a:hlinkClick r:id="rId15" action="ppaction://hlinksldjump"/>
          </p:cNvPr>
          <p:cNvSpPr/>
          <p:nvPr/>
        </p:nvSpPr>
        <p:spPr>
          <a:xfrm>
            <a:off x="3855154" y="527912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80736" y="95110"/>
            <a:ext cx="4365298" cy="1938992"/>
          </a:xfrm>
          <a:prstGeom prst="rect">
            <a:avLst/>
          </a:prstGeom>
          <a:solidFill>
            <a:srgbClr val="CF5F13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LUCK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52613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 animBg="1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phẩm phun trào của núi lửa là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070C0"/>
                </a:solidFill>
                <a:latin typeface="Arial" panose="020B0604020202020204" pitchFamily="34" charset="0"/>
              </a:rPr>
              <a:t>Đất đá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0111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</a:rPr>
              <a:t>Mắc ma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Tro bụi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2611" y="6479292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9ABD94-8C99-4BBC-B6F5-D32A0A6DFC4B}"/>
              </a:ext>
            </a:extLst>
          </p:cNvPr>
          <p:cNvSpPr/>
          <p:nvPr/>
        </p:nvSpPr>
        <p:spPr>
          <a:xfrm>
            <a:off x="6174984" y="281697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Dung nham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C251490-F0FD-48D0-946D-603209264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46" y="2860903"/>
            <a:ext cx="804536" cy="64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2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Single Corner Snipped 4">
            <a:extLst>
              <a:ext uri="{FF2B5EF4-FFF2-40B4-BE49-F238E27FC236}">
                <a16:creationId xmlns:a16="http://schemas.microsoft.com/office/drawing/2014/main" id="{4AB61E20-E1F1-47CB-BB8E-38EDE2D61CFC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D83483-5657-4E54-A473-3057310A1D06}"/>
              </a:ext>
            </a:extLst>
          </p:cNvPr>
          <p:cNvSpPr txBox="1"/>
          <p:nvPr/>
        </p:nvSpPr>
        <p:spPr>
          <a:xfrm>
            <a:off x="168993" y="253666"/>
            <a:ext cx="3541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22, BÀI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63DDCA-FB5D-4908-BFD4-693A46EF3250}"/>
              </a:ext>
            </a:extLst>
          </p:cNvPr>
          <p:cNvSpPr txBox="1"/>
          <p:nvPr/>
        </p:nvSpPr>
        <p:spPr>
          <a:xfrm>
            <a:off x="3788229" y="124904"/>
            <a:ext cx="8371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VÀ ĐỘNG ĐẤT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72C355-5CF3-4F80-8F41-C5EDAC6BC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78" t="23396" r="24981" b="25218"/>
          <a:stretch/>
        </p:blipFill>
        <p:spPr>
          <a:xfrm>
            <a:off x="1416121" y="1591972"/>
            <a:ext cx="9359758" cy="52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9A18052F-BD7C-4A26-B825-48E3D0C099C1}"/>
              </a:ext>
            </a:extLst>
          </p:cNvPr>
          <p:cNvSpPr/>
          <p:nvPr/>
        </p:nvSpPr>
        <p:spPr>
          <a:xfrm>
            <a:off x="1361568" y="2106054"/>
            <a:ext cx="1246248" cy="1214545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042EEDC8-E030-44ED-83BB-369382478E1B}"/>
              </a:ext>
            </a:extLst>
          </p:cNvPr>
          <p:cNvSpPr/>
          <p:nvPr/>
        </p:nvSpPr>
        <p:spPr>
          <a:xfrm>
            <a:off x="50800" y="4876284"/>
            <a:ext cx="1310768" cy="1293708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1DF924-9887-436E-AC48-4D32B2CF54C8}"/>
              </a:ext>
            </a:extLst>
          </p:cNvPr>
          <p:cNvSpPr/>
          <p:nvPr/>
        </p:nvSpPr>
        <p:spPr>
          <a:xfrm>
            <a:off x="1412877" y="4959825"/>
            <a:ext cx="3662557" cy="1107632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44DAE6C-D280-401C-8CA0-474905766367}"/>
              </a:ext>
            </a:extLst>
          </p:cNvPr>
          <p:cNvSpPr/>
          <p:nvPr/>
        </p:nvSpPr>
        <p:spPr>
          <a:xfrm>
            <a:off x="2672306" y="2214303"/>
            <a:ext cx="4340619" cy="110763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AD461F-844E-4F17-9436-D39355129FB9}"/>
              </a:ext>
            </a:extLst>
          </p:cNvPr>
          <p:cNvSpPr txBox="1"/>
          <p:nvPr/>
        </p:nvSpPr>
        <p:spPr>
          <a:xfrm>
            <a:off x="2893250" y="189744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967E54-1EEE-4D71-BEE8-174E275BD976}"/>
              </a:ext>
            </a:extLst>
          </p:cNvPr>
          <p:cNvGrpSpPr/>
          <p:nvPr/>
        </p:nvGrpSpPr>
        <p:grpSpPr>
          <a:xfrm>
            <a:off x="7356298" y="1472367"/>
            <a:ext cx="3832259" cy="1848232"/>
            <a:chOff x="7308820" y="1847299"/>
            <a:chExt cx="2513274" cy="182378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DE5B17-802B-49AC-9C71-E4605A5B0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59" t="38827" r="33160" b="15031"/>
            <a:stretch/>
          </p:blipFill>
          <p:spPr>
            <a:xfrm>
              <a:off x="7541231" y="1865154"/>
              <a:ext cx="2280863" cy="180592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F31A34-6D37-41C2-A9BA-8ECDA1B6717E}"/>
                </a:ext>
              </a:extLst>
            </p:cNvPr>
            <p:cNvSpPr/>
            <p:nvPr/>
          </p:nvSpPr>
          <p:spPr>
            <a:xfrm>
              <a:off x="7308820" y="1847299"/>
              <a:ext cx="801615" cy="3803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E93B8700-7F17-49E2-BC6F-FB657EE72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78" t="23396" r="24981" b="25218"/>
          <a:stretch/>
        </p:blipFill>
        <p:spPr>
          <a:xfrm>
            <a:off x="5630238" y="3724116"/>
            <a:ext cx="4860316" cy="274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0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6BA79-ECBF-468A-A6C9-73B9F69CF0FD}"/>
              </a:ext>
            </a:extLst>
          </p:cNvPr>
          <p:cNvGrpSpPr/>
          <p:nvPr/>
        </p:nvGrpSpPr>
        <p:grpSpPr>
          <a:xfrm>
            <a:off x="1222624" y="1243173"/>
            <a:ext cx="9164549" cy="4972691"/>
            <a:chOff x="2774022" y="1736333"/>
            <a:chExt cx="7582328" cy="4747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7D8A44F-AD97-43BB-8889-9453C33D8308}"/>
                </a:ext>
              </a:extLst>
            </p:cNvPr>
            <p:cNvGrpSpPr/>
            <p:nvPr/>
          </p:nvGrpSpPr>
          <p:grpSpPr>
            <a:xfrm>
              <a:off x="2774022" y="1736333"/>
              <a:ext cx="7582328" cy="4475513"/>
              <a:chOff x="7308820" y="1847299"/>
              <a:chExt cx="2513274" cy="1823783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DA26BBF-E9C4-40F5-BE97-9434D9E688D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A0D9C6CB-8141-4E0D-BBED-19E63CE9F250}"/>
                  </a:ext>
                </a:extLst>
              </p:cNvPr>
              <p:cNvSpPr/>
              <p:nvPr/>
            </p:nvSpPr>
            <p:spPr>
              <a:xfrm>
                <a:off x="7308820" y="1847299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DF68915-7C3A-4767-93A4-3A5B693F2FFE}"/>
                </a:ext>
              </a:extLst>
            </p:cNvPr>
            <p:cNvSpPr/>
            <p:nvPr/>
          </p:nvSpPr>
          <p:spPr>
            <a:xfrm>
              <a:off x="3678148" y="5939580"/>
              <a:ext cx="6339155" cy="544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40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BC2B64-03B6-47A6-B721-C5BC821B3300}"/>
              </a:ext>
            </a:extLst>
          </p:cNvPr>
          <p:cNvGraphicFramePr>
            <a:graphicFrameLocks noGrp="1"/>
          </p:cNvGraphicFramePr>
          <p:nvPr/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:a16="http://schemas.microsoft.com/office/drawing/2014/main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:a16="http://schemas.microsoft.com/office/drawing/2014/main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FFD876-9A9B-4E67-A8CC-5DBD4FC1691E}"/>
              </a:ext>
            </a:extLst>
          </p:cNvPr>
          <p:cNvSpPr/>
          <p:nvPr/>
        </p:nvSpPr>
        <p:spPr>
          <a:xfrm>
            <a:off x="3486468" y="-22860"/>
            <a:ext cx="4562475" cy="6459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BAE76-6167-4C7B-BAC0-DFD0C05F9830}"/>
              </a:ext>
            </a:extLst>
          </p:cNvPr>
          <p:cNvSpPr txBox="1"/>
          <p:nvPr/>
        </p:nvSpPr>
        <p:spPr>
          <a:xfrm>
            <a:off x="142128" y="5992875"/>
            <a:ext cx="51062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ách gì để phòng tránh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C5926E-457F-4362-ABFC-69DF4E4A9170}"/>
              </a:ext>
            </a:extLst>
          </p:cNvPr>
          <p:cNvGrpSpPr/>
          <p:nvPr/>
        </p:nvGrpSpPr>
        <p:grpSpPr>
          <a:xfrm>
            <a:off x="4472688" y="2051692"/>
            <a:ext cx="7748422" cy="4697357"/>
            <a:chOff x="2060994" y="1289065"/>
            <a:chExt cx="8326179" cy="467972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187DB49-EA31-4AB7-8B86-08A9C183F4D0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12E28D04-028A-4030-8D9B-FA5143626B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789C134-A809-47F1-847F-4A32DC2B7238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10A2B82-1B55-41C9-8422-3652A37FBA2F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  <p:pic>
        <p:nvPicPr>
          <p:cNvPr id="23" name="Picture 10" descr="Digit 180">
            <a:extLst>
              <a:ext uri="{FF2B5EF4-FFF2-40B4-BE49-F238E27FC236}">
                <a16:creationId xmlns:a16="http://schemas.microsoft.com/office/drawing/2014/main" id="{56617C86-DD1A-4F95-8101-AFEDBE7219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9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-29110" y="-22871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EBC2B64-03B6-47A6-B721-C5BC821B3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210117"/>
              </p:ext>
            </p:extLst>
          </p:nvPr>
        </p:nvGraphicFramePr>
        <p:xfrm>
          <a:off x="29110" y="742510"/>
          <a:ext cx="12192000" cy="61154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407">
                  <a:extLst>
                    <a:ext uri="{9D8B030D-6E8A-4147-A177-3AD203B41FA5}">
                      <a16:colId xmlns:a16="http://schemas.microsoft.com/office/drawing/2014/main" val="3943859409"/>
                    </a:ext>
                  </a:extLst>
                </a:gridCol>
                <a:gridCol w="7854593">
                  <a:extLst>
                    <a:ext uri="{9D8B030D-6E8A-4147-A177-3AD203B41FA5}">
                      <a16:colId xmlns:a16="http://schemas.microsoft.com/office/drawing/2014/main" val="4030773741"/>
                    </a:ext>
                  </a:extLst>
                </a:gridCol>
              </a:tblGrid>
              <a:tr h="120470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976971"/>
                  </a:ext>
                </a:extLst>
              </a:tr>
              <a:tr h="98505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233629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837941"/>
                  </a:ext>
                </a:extLst>
              </a:tr>
              <a:tr h="128995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5358978"/>
                  </a:ext>
                </a:extLst>
              </a:tr>
              <a:tr h="134581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>
                        <a:solidFill>
                          <a:srgbClr val="00206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nl-NL" sz="13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879613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9FFD876-9A9B-4E67-A8CC-5DBD4FC1691E}"/>
              </a:ext>
            </a:extLst>
          </p:cNvPr>
          <p:cNvSpPr/>
          <p:nvPr/>
        </p:nvSpPr>
        <p:spPr>
          <a:xfrm>
            <a:off x="3488398" y="-95427"/>
            <a:ext cx="4562475" cy="8062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C5A5D8-D2AD-4B35-8CC0-1A8A604BC8F9}"/>
              </a:ext>
            </a:extLst>
          </p:cNvPr>
          <p:cNvSpPr txBox="1"/>
          <p:nvPr/>
        </p:nvSpPr>
        <p:spPr>
          <a:xfrm>
            <a:off x="-179797" y="812202"/>
            <a:ext cx="429973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 nhân sinh ra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73957-3ACF-4FCC-85DF-FA46D721D2B9}"/>
              </a:ext>
            </a:extLst>
          </p:cNvPr>
          <p:cNvSpPr txBox="1"/>
          <p:nvPr/>
        </p:nvSpPr>
        <p:spPr>
          <a:xfrm>
            <a:off x="4320281" y="781548"/>
            <a:ext cx="755664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mac ma từ trong lòng trái đất theo các khe nứt của vỏ Trái Đất phun trào lên bề mặt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7AC8D7-158D-4735-94E3-BFEB5BB52CE7}"/>
              </a:ext>
            </a:extLst>
          </p:cNvPr>
          <p:cNvSpPr txBox="1"/>
          <p:nvPr/>
        </p:nvSpPr>
        <p:spPr>
          <a:xfrm>
            <a:off x="4643916" y="2088800"/>
            <a:ext cx="641792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mác ma, miệng núi lửa, ống phun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D0DB919-4CD3-4968-A13E-F4CB5E748187}"/>
              </a:ext>
            </a:extLst>
          </p:cNvPr>
          <p:cNvSpPr txBox="1"/>
          <p:nvPr/>
        </p:nvSpPr>
        <p:spPr>
          <a:xfrm>
            <a:off x="-462340" y="3133559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 quả do núi lửa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gây ra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7BAE76-6167-4C7B-BAC0-DFD0C05F9830}"/>
              </a:ext>
            </a:extLst>
          </p:cNvPr>
          <p:cNvSpPr txBox="1"/>
          <p:nvPr/>
        </p:nvSpPr>
        <p:spPr>
          <a:xfrm>
            <a:off x="-74487" y="5689714"/>
            <a:ext cx="460966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800">
                <a:solidFill>
                  <a:srgbClr val="002060"/>
                </a:solidFill>
                <a:cs typeface="Arial" panose="020B0604020202020204" pitchFamily="34" charset="0"/>
              </a:rPr>
              <a:t>ách  để phòng tránh</a:t>
            </a:r>
            <a:r>
              <a:rPr lang="en-US" sz="2800">
                <a:solidFill>
                  <a:srgbClr val="002060"/>
                </a:solidFill>
                <a:cs typeface="Arial" panose="020B0604020202020204" pitchFamily="34" charset="0"/>
              </a:rPr>
              <a:t> tránh 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8B0B52-F636-4E10-B5C4-D10A480529C9}"/>
              </a:ext>
            </a:extLst>
          </p:cNvPr>
          <p:cNvSpPr txBox="1"/>
          <p:nvPr/>
        </p:nvSpPr>
        <p:spPr>
          <a:xfrm>
            <a:off x="-491450" y="2027300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</a:t>
            </a:r>
          </a:p>
          <a:p>
            <a:pPr algn="ctr"/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5EA54E-BEE1-4B16-868B-5BFCBCE10039}"/>
              </a:ext>
            </a:extLst>
          </p:cNvPr>
          <p:cNvSpPr txBox="1"/>
          <p:nvPr/>
        </p:nvSpPr>
        <p:spPr>
          <a:xfrm>
            <a:off x="-354459" y="4319382"/>
            <a:ext cx="51062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 hiệu nhận biết </a:t>
            </a:r>
          </a:p>
          <a:p>
            <a:pPr algn="ctr">
              <a:spcAft>
                <a:spcPts val="0"/>
              </a:spcAft>
            </a:pPr>
            <a:r>
              <a:rPr lang="nl-NL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chuẩn bị hoạt động</a:t>
            </a:r>
            <a:endParaRPr lang="en-US" sz="280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C5DBDB-511F-47EA-A6A7-9B8D7FF04713}"/>
              </a:ext>
            </a:extLst>
          </p:cNvPr>
          <p:cNvSpPr txBox="1"/>
          <p:nvPr/>
        </p:nvSpPr>
        <p:spPr>
          <a:xfrm>
            <a:off x="4643916" y="2965165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con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ời,môi tr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ờng, đời sống và sản xuất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076DE8-4F7C-4F97-A976-9D12FCAEE3EF}"/>
              </a:ext>
            </a:extLst>
          </p:cNvPr>
          <p:cNvSpPr txBox="1"/>
          <p:nvPr/>
        </p:nvSpPr>
        <p:spPr>
          <a:xfrm>
            <a:off x="4751797" y="4409947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đất rung nhẹ, nóng h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 có khí bốc lên ở miệng núi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3C114A-07D7-43FA-A71B-C4ADD754A7E7}"/>
              </a:ext>
            </a:extLst>
          </p:cNvPr>
          <p:cNvSpPr txBox="1"/>
          <p:nvPr/>
        </p:nvSpPr>
        <p:spPr>
          <a:xfrm>
            <a:off x="4751798" y="5799901"/>
            <a:ext cx="681005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có các dấu hiệu, ng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 dân phải nhanh chóng s</a:t>
            </a:r>
            <a:r>
              <a:rPr lang="vi-VN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tán</a:t>
            </a:r>
            <a:endParaRPr lang="en-US" sz="32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/>
          </a:p>
        </p:txBody>
      </p:sp>
      <p:pic>
        <p:nvPicPr>
          <p:cNvPr id="23" name="Picture 10" descr="Digit 180">
            <a:extLst>
              <a:ext uri="{FF2B5EF4-FFF2-40B4-BE49-F238E27FC236}">
                <a16:creationId xmlns:a16="http://schemas.microsoft.com/office/drawing/2014/main" id="{79B8333C-0CAB-4E8F-9BFC-B43F9A674B3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78" y="77798"/>
            <a:ext cx="1077146" cy="62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0463E493-5DBB-4A03-858F-A001FAB20BEE}"/>
              </a:ext>
            </a:extLst>
          </p:cNvPr>
          <p:cNvGrpSpPr/>
          <p:nvPr/>
        </p:nvGrpSpPr>
        <p:grpSpPr>
          <a:xfrm>
            <a:off x="4320281" y="1682093"/>
            <a:ext cx="7748422" cy="4697357"/>
            <a:chOff x="2060994" y="1289065"/>
            <a:chExt cx="8326179" cy="467972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BC57001-F7C6-41F7-9CBF-48549D1C3777}"/>
                </a:ext>
              </a:extLst>
            </p:cNvPr>
            <p:cNvGrpSpPr/>
            <p:nvPr/>
          </p:nvGrpSpPr>
          <p:grpSpPr>
            <a:xfrm>
              <a:off x="2070101" y="1289065"/>
              <a:ext cx="8317072" cy="4641637"/>
              <a:chOff x="7541231" y="1865154"/>
              <a:chExt cx="2280863" cy="180592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5AFA492A-50BD-459A-9715-44C4CA7983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4059" t="38827" r="33160" b="15031"/>
              <a:stretch/>
            </p:blipFill>
            <p:spPr>
              <a:xfrm>
                <a:off x="7541231" y="1865154"/>
                <a:ext cx="2280863" cy="1805928"/>
              </a:xfrm>
              <a:prstGeom prst="rect">
                <a:avLst/>
              </a:prstGeom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6D32CC9-8F47-4B6C-A264-3256773C3BFD}"/>
                  </a:ext>
                </a:extLst>
              </p:cNvPr>
              <p:cNvSpPr/>
              <p:nvPr/>
            </p:nvSpPr>
            <p:spPr>
              <a:xfrm>
                <a:off x="7544313" y="1870910"/>
                <a:ext cx="801615" cy="3803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8381BF0-9DE0-4DBE-82FD-0E6328E65943}"/>
                </a:ext>
              </a:extLst>
            </p:cNvPr>
            <p:cNvSpPr/>
            <p:nvPr/>
          </p:nvSpPr>
          <p:spPr>
            <a:xfrm>
              <a:off x="2060994" y="5505205"/>
              <a:ext cx="8317072" cy="4635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 Cấu tạo và hoạt động của núi lửa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6987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894EBBA0-44D9-4BF1-A6E0-5EED85F10997}"/>
              </a:ext>
            </a:extLst>
          </p:cNvPr>
          <p:cNvSpPr/>
          <p:nvPr/>
        </p:nvSpPr>
        <p:spPr>
          <a:xfrm>
            <a:off x="66900" y="88987"/>
            <a:ext cx="950910" cy="926720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328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D9CDBFE-B4DD-40DE-BC72-B533E8454899}"/>
              </a:ext>
            </a:extLst>
          </p:cNvPr>
          <p:cNvSpPr/>
          <p:nvPr/>
        </p:nvSpPr>
        <p:spPr>
          <a:xfrm>
            <a:off x="1105258" y="118376"/>
            <a:ext cx="3250985" cy="806299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Núi lửa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Google Shape;147;p19">
            <a:extLst>
              <a:ext uri="{FF2B5EF4-FFF2-40B4-BE49-F238E27FC236}">
                <a16:creationId xmlns:a16="http://schemas.microsoft.com/office/drawing/2014/main" id="{BFE53ADB-CEC5-4478-AFF4-E692755912F5}"/>
              </a:ext>
            </a:extLst>
          </p:cNvPr>
          <p:cNvSpPr txBox="1"/>
          <p:nvPr/>
        </p:nvSpPr>
        <p:spPr>
          <a:xfrm>
            <a:off x="762522" y="134220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 lửa là hình thức phun trào măcma ở dưới sâu lên mặt đất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book9">
            <a:extLst>
              <a:ext uri="{FF2B5EF4-FFF2-40B4-BE49-F238E27FC236}">
                <a16:creationId xmlns:a16="http://schemas.microsoft.com/office/drawing/2014/main" id="{512F30C2-76A5-449C-97DC-B93E4C7124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147;p19">
            <a:extLst>
              <a:ext uri="{FF2B5EF4-FFF2-40B4-BE49-F238E27FC236}">
                <a16:creationId xmlns:a16="http://schemas.microsoft.com/office/drawing/2014/main" id="{BE7A2FB1-7B52-4DC0-B930-984E1077429B}"/>
              </a:ext>
            </a:extLst>
          </p:cNvPr>
          <p:cNvSpPr txBox="1"/>
          <p:nvPr/>
        </p:nvSpPr>
        <p:spPr>
          <a:xfrm>
            <a:off x="762522" y="2923259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ác bộ phận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núi lửa: lò mac-ma, miệng núi lửa, ống phun.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Google Shape;147;p19">
            <a:extLst>
              <a:ext uri="{FF2B5EF4-FFF2-40B4-BE49-F238E27FC236}">
                <a16:creationId xmlns:a16="http://schemas.microsoft.com/office/drawing/2014/main" id="{72828F92-045A-4397-942D-8D7F28FA7412}"/>
              </a:ext>
            </a:extLst>
          </p:cNvPr>
          <p:cNvSpPr txBox="1"/>
          <p:nvPr/>
        </p:nvSpPr>
        <p:spPr>
          <a:xfrm>
            <a:off x="762522" y="45188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indent="-571500">
              <a:buFontTx/>
              <a:buChar char="-"/>
            </a:pP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ậu quả 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Ảnh hưởng đến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mạng </a:t>
            </a:r>
            <a:endParaRPr lang="en-US" sz="4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người, môi trường, đời sống và sản xuất của con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08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77867" y="6153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95371"/>
            <a:ext cx="3477051" cy="978638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81451A0D-9BCF-418D-B599-E4DE2B1E8E7A}"/>
              </a:ext>
            </a:extLst>
          </p:cNvPr>
          <p:cNvSpPr/>
          <p:nvPr/>
        </p:nvSpPr>
        <p:spPr>
          <a:xfrm>
            <a:off x="2835667" y="1074009"/>
            <a:ext cx="6688477" cy="4489807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nào là hiện t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động đất?</a:t>
            </a:r>
          </a:p>
        </p:txBody>
      </p:sp>
      <p:sp>
        <p:nvSpPr>
          <p:cNvPr id="8" name="Google Shape;147;p19">
            <a:extLst>
              <a:ext uri="{FF2B5EF4-FFF2-40B4-BE49-F238E27FC236}">
                <a16:creationId xmlns:a16="http://schemas.microsoft.com/office/drawing/2014/main" id="{12CB8621-FCF5-47A5-B175-22DAC649E0B8}"/>
              </a:ext>
            </a:extLst>
          </p:cNvPr>
          <p:cNvSpPr txBox="1"/>
          <p:nvPr/>
        </p:nvSpPr>
        <p:spPr>
          <a:xfrm>
            <a:off x="721712" y="1308378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40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 đất là </a:t>
            </a:r>
            <a:r>
              <a:rPr lang="vi-VN" sz="4400">
                <a:solidFill>
                  <a:srgbClr val="0070C0"/>
                </a:solidFill>
              </a:rPr>
              <a:t>những rung chuyển đột ngột mạnh mẽ của vỏ Trái Đất.</a:t>
            </a:r>
            <a:endParaRPr lang="en-US" sz="4400">
              <a:solidFill>
                <a:srgbClr val="0070C0"/>
              </a:solidFill>
            </a:endParaRPr>
          </a:p>
          <a:p>
            <a:r>
              <a:rPr lang="vi-VN" b="1"/>
              <a:t> </a:t>
            </a:r>
            <a:endParaRPr lang="en-US"/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:a16="http://schemas.microsoft.com/office/drawing/2014/main" id="{EAF105F5-28BF-4CC7-9B02-CBEE9B37DA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" y="1098719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D4158C-0513-42C0-A54C-CE909843FF0B}"/>
              </a:ext>
            </a:extLst>
          </p:cNvPr>
          <p:cNvSpPr/>
          <p:nvPr/>
        </p:nvSpPr>
        <p:spPr>
          <a:xfrm>
            <a:off x="3637174" y="1320428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A34CAD-C4EA-46E2-9519-58FE18F06191}"/>
              </a:ext>
            </a:extLst>
          </p:cNvPr>
          <p:cNvGrpSpPr/>
          <p:nvPr/>
        </p:nvGrpSpPr>
        <p:grpSpPr>
          <a:xfrm>
            <a:off x="910077" y="4208641"/>
            <a:ext cx="8819551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AD188656-46C8-42F1-AB4F-619F96C7002C}"/>
              </a:ext>
            </a:extLst>
          </p:cNvPr>
          <p:cNvSpPr/>
          <p:nvPr/>
        </p:nvSpPr>
        <p:spPr>
          <a:xfrm>
            <a:off x="228323" y="4170044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8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" grpId="0" animBg="1"/>
      <p:bldP spid="2" grpId="1" animBg="1"/>
      <p:bldP spid="8" grpId="0"/>
      <p:bldP spid="8" grpId="1"/>
      <p:bldP spid="10" grpId="0" animBg="1"/>
      <p:bldP spid="14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-8798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113017"/>
            <a:ext cx="3477051" cy="889074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8D4158C-0513-42C0-A54C-CE909843FF0B}"/>
              </a:ext>
            </a:extLst>
          </p:cNvPr>
          <p:cNvSpPr/>
          <p:nvPr/>
        </p:nvSpPr>
        <p:spPr>
          <a:xfrm>
            <a:off x="3164569" y="1299880"/>
            <a:ext cx="6241441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13DDEA-24CF-4328-A0D8-7EC6AAC8E2EA}"/>
              </a:ext>
            </a:extLst>
          </p:cNvPr>
          <p:cNvGrpSpPr/>
          <p:nvPr/>
        </p:nvGrpSpPr>
        <p:grpSpPr>
          <a:xfrm>
            <a:off x="622405" y="2332097"/>
            <a:ext cx="10845620" cy="1161574"/>
            <a:chOff x="1095009" y="2332097"/>
            <a:chExt cx="10845620" cy="116157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22463D5-BCA4-44FF-B7E3-72ED881C0A70}"/>
                </a:ext>
              </a:extLst>
            </p:cNvPr>
            <p:cNvSpPr/>
            <p:nvPr/>
          </p:nvSpPr>
          <p:spPr>
            <a:xfrm>
              <a:off x="1095009" y="2332097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3F0B35A-2A2A-4C00-B8EC-6CFD79705AE8}"/>
                </a:ext>
              </a:extLst>
            </p:cNvPr>
            <p:cNvSpPr txBox="1"/>
            <p:nvPr/>
          </p:nvSpPr>
          <p:spPr>
            <a:xfrm>
              <a:off x="1670593" y="2415331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N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guyên nhân gây ra 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A34CAD-C4EA-46E2-9519-58FE18F06191}"/>
              </a:ext>
            </a:extLst>
          </p:cNvPr>
          <p:cNvGrpSpPr/>
          <p:nvPr/>
        </p:nvGrpSpPr>
        <p:grpSpPr>
          <a:xfrm>
            <a:off x="766241" y="4075079"/>
            <a:ext cx="8141453" cy="1161574"/>
            <a:chOff x="1095009" y="4208641"/>
            <a:chExt cx="10886998" cy="116157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C6840A71-9E1E-4A33-A1B7-5F738543164E}"/>
                </a:ext>
              </a:extLst>
            </p:cNvPr>
            <p:cNvSpPr/>
            <p:nvPr/>
          </p:nvSpPr>
          <p:spPr>
            <a:xfrm>
              <a:off x="1095009" y="4208641"/>
              <a:ext cx="10360675" cy="11615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FE8DC7-0CB0-4068-8F3D-1EBB6F5E6733}"/>
                </a:ext>
              </a:extLst>
            </p:cNvPr>
            <p:cNvSpPr txBox="1"/>
            <p:nvPr/>
          </p:nvSpPr>
          <p:spPr>
            <a:xfrm>
              <a:off x="1711971" y="4241487"/>
              <a:ext cx="1027003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Hậu quả của </a:t>
              </a:r>
              <a:r>
                <a:rPr lang="vi-VN" sz="540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 đất </a:t>
              </a:r>
              <a:endParaRPr lang="en-US" sz="5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AA80520B-FBC9-4CE4-A983-262E1653A9B8}"/>
              </a:ext>
            </a:extLst>
          </p:cNvPr>
          <p:cNvSpPr/>
          <p:nvPr/>
        </p:nvSpPr>
        <p:spPr>
          <a:xfrm>
            <a:off x="111858" y="2239963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AD188656-46C8-42F1-AB4F-619F96C7002C}"/>
              </a:ext>
            </a:extLst>
          </p:cNvPr>
          <p:cNvSpPr/>
          <p:nvPr/>
        </p:nvSpPr>
        <p:spPr>
          <a:xfrm>
            <a:off x="105035" y="4026208"/>
            <a:ext cx="1342981" cy="1325503"/>
          </a:xfrm>
          <a:prstGeom prst="flowChartConnector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0" descr="Digit 180">
            <a:extLst>
              <a:ext uri="{FF2B5EF4-FFF2-40B4-BE49-F238E27FC236}">
                <a16:creationId xmlns:a16="http://schemas.microsoft.com/office/drawing/2014/main" id="{01418D81-426F-4D65-9AEB-ED10373E1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3259" y="1311891"/>
            <a:ext cx="1427066" cy="8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91923F-C78E-43FB-93C4-3E123C4D5C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643" t="35981" r="42346" b="22322"/>
          <a:stretch/>
        </p:blipFill>
        <p:spPr>
          <a:xfrm>
            <a:off x="8538427" y="4027023"/>
            <a:ext cx="3731440" cy="282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56655" y="146741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147;p19">
            <a:extLst>
              <a:ext uri="{FF2B5EF4-FFF2-40B4-BE49-F238E27FC236}">
                <a16:creationId xmlns:a16="http://schemas.microsoft.com/office/drawing/2014/main" id="{855B29D1-5C95-4303-98EE-10E3F3DCC4B5}"/>
              </a:ext>
            </a:extLst>
          </p:cNvPr>
          <p:cNvSpPr txBox="1"/>
          <p:nvPr/>
        </p:nvSpPr>
        <p:spPr>
          <a:xfrm>
            <a:off x="489460" y="1378511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</a:t>
            </a:r>
            <a:r>
              <a:rPr lang="vi-VN" sz="6000">
                <a:solidFill>
                  <a:srgbClr val="0070C0"/>
                </a:solidFill>
              </a:rPr>
              <a:t>Nguyên nhân: do hoạt động của núi lửa, sự dịch chuyển của các mảng kiến tạo, đứt</a:t>
            </a:r>
            <a:r>
              <a:rPr lang="en-US" sz="6000">
                <a:solidFill>
                  <a:srgbClr val="0070C0"/>
                </a:solidFill>
              </a:rPr>
              <a:t> </a:t>
            </a:r>
            <a:r>
              <a:rPr lang="vi-VN" sz="6000">
                <a:solidFill>
                  <a:srgbClr val="0070C0"/>
                </a:solidFill>
              </a:rPr>
              <a:t>gãy trong vỏ Trái Đất</a:t>
            </a:r>
            <a:endParaRPr lang="en-US" sz="6000">
              <a:solidFill>
                <a:srgbClr val="0070C0"/>
              </a:solidFill>
            </a:endParaRP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1" descr="book9">
            <a:extLst>
              <a:ext uri="{FF2B5EF4-FFF2-40B4-BE49-F238E27FC236}">
                <a16:creationId xmlns:a16="http://schemas.microsoft.com/office/drawing/2014/main" id="{B4D1D645-6601-4703-9354-A51604B7B0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7" y="1243360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7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trình nội sinh 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5"/>
            <a:ext cx="4906798" cy="121664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 trong lòng 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4906798" cy="121245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ra ở bên ngoài,trên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làm cho bề mặt Trái Đất bằng phẳng hơn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74983" y="3344317"/>
            <a:ext cx="4906798" cy="19244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xu hướng phá vỡ, sang bằng các dạng địa hình ban đầu, tạo ra các dạng địa hình mới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0481" y="235223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26079" y="3556340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33" y="33726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517" y="1944295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716733" y="525140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1806" y="6416653"/>
            <a:ext cx="1800194" cy="39198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99DCF1D9-A683-4B27-AA20-47F1C166B0DD}"/>
              </a:ext>
            </a:extLst>
          </p:cNvPr>
          <p:cNvSpPr/>
          <p:nvPr/>
        </p:nvSpPr>
        <p:spPr>
          <a:xfrm>
            <a:off x="92467" y="84514"/>
            <a:ext cx="1002543" cy="989495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795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311A5D1-55A4-49FD-A192-16D428C91EEB}"/>
              </a:ext>
            </a:extLst>
          </p:cNvPr>
          <p:cNvSpPr/>
          <p:nvPr/>
        </p:nvSpPr>
        <p:spPr>
          <a:xfrm>
            <a:off x="1187477" y="133239"/>
            <a:ext cx="3477051" cy="830400"/>
          </a:xfrm>
          <a:prstGeom prst="round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96" b="1">
                <a:latin typeface="Arial" panose="020B0604020202020204" pitchFamily="34" charset="0"/>
                <a:cs typeface="Arial" panose="020B0604020202020204" pitchFamily="34" charset="0"/>
              </a:rPr>
              <a:t>  Động đất</a:t>
            </a:r>
            <a:endParaRPr lang="en-US" sz="3996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147;p19">
            <a:extLst>
              <a:ext uri="{FF2B5EF4-FFF2-40B4-BE49-F238E27FC236}">
                <a16:creationId xmlns:a16="http://schemas.microsoft.com/office/drawing/2014/main" id="{CDD879A2-050B-4D76-A9B2-AF72A054F785}"/>
              </a:ext>
            </a:extLst>
          </p:cNvPr>
          <p:cNvSpPr txBox="1"/>
          <p:nvPr/>
        </p:nvSpPr>
        <p:spPr>
          <a:xfrm>
            <a:off x="489460" y="1308653"/>
            <a:ext cx="1170254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6000">
                <a:solidFill>
                  <a:srgbClr val="0070C0"/>
                </a:solidFill>
              </a:rPr>
              <a:t>- Hậu quả</a:t>
            </a:r>
            <a:r>
              <a:rPr lang="vi-VN" sz="6000">
                <a:solidFill>
                  <a:srgbClr val="0070C0"/>
                </a:solidFill>
              </a:rPr>
              <a:t>: </a:t>
            </a:r>
            <a:r>
              <a:rPr lang="en-US" sz="6000">
                <a:solidFill>
                  <a:srgbClr val="0070C0"/>
                </a:solidFill>
              </a:rPr>
              <a:t>Nhà cửa, đường sá, cầu cống bị phá hủy và làm chết người.</a:t>
            </a:r>
          </a:p>
          <a:p>
            <a:r>
              <a:rPr lang="vi-VN" sz="6000" b="1">
                <a:solidFill>
                  <a:srgbClr val="0070C0"/>
                </a:solidFill>
              </a:rPr>
              <a:t> </a:t>
            </a:r>
            <a:endParaRPr lang="en-US" sz="6000">
              <a:solidFill>
                <a:srgbClr val="0070C0"/>
              </a:solidFill>
            </a:endParaRPr>
          </a:p>
          <a:p>
            <a:endParaRPr lang="en-US" sz="44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book9">
            <a:extLst>
              <a:ext uri="{FF2B5EF4-FFF2-40B4-BE49-F238E27FC236}">
                <a16:creationId xmlns:a16="http://schemas.microsoft.com/office/drawing/2014/main" id="{00563270-D5B7-4299-96C3-844F46340DA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291"/>
            <a:ext cx="91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94B3B5-041F-43AD-8B45-B5F887F9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643" t="35981" r="42346" b="22322"/>
          <a:stretch/>
        </p:blipFill>
        <p:spPr>
          <a:xfrm>
            <a:off x="3626778" y="3133618"/>
            <a:ext cx="4645840" cy="35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/>
      <p:bldP spid="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987684" cy="719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184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BD716-914D-4E2E-81C8-F6B564AA2F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67" t="34483" r="57872" b="44232"/>
          <a:stretch/>
        </p:blipFill>
        <p:spPr>
          <a:xfrm>
            <a:off x="182579" y="3239354"/>
            <a:ext cx="2907587" cy="35341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A10BDF-D674-4778-9203-FF49797D2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894" t="34483" r="29337" b="44232"/>
          <a:stretch/>
        </p:blipFill>
        <p:spPr>
          <a:xfrm>
            <a:off x="8957996" y="3325308"/>
            <a:ext cx="3051425" cy="3534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4D0886-8FB8-426B-B4FB-7807A072D0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08" t="35505" r="49270" b="44232"/>
          <a:stretch/>
        </p:blipFill>
        <p:spPr>
          <a:xfrm>
            <a:off x="3553573" y="3494919"/>
            <a:ext cx="2301411" cy="33645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615501-4A85-422A-861A-58EA9A355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66" t="35782" r="39598" b="46831"/>
          <a:stretch/>
        </p:blipFill>
        <p:spPr>
          <a:xfrm>
            <a:off x="6123614" y="3494919"/>
            <a:ext cx="2702104" cy="28870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BAF07BA-5BE2-4519-97FB-13E05D73A7E8}"/>
              </a:ext>
            </a:extLst>
          </p:cNvPr>
          <p:cNvGrpSpPr/>
          <p:nvPr/>
        </p:nvGrpSpPr>
        <p:grpSpPr>
          <a:xfrm>
            <a:off x="1645579" y="229461"/>
            <a:ext cx="9132012" cy="2114166"/>
            <a:chOff x="1645579" y="229461"/>
            <a:chExt cx="9132012" cy="2114166"/>
          </a:xfrm>
        </p:grpSpPr>
        <p:sp>
          <p:nvSpPr>
            <p:cNvPr id="13" name="Speech Bubble: Rectangle 12">
              <a:extLst>
                <a:ext uri="{FF2B5EF4-FFF2-40B4-BE49-F238E27FC236}">
                  <a16:creationId xmlns:a16="http://schemas.microsoft.com/office/drawing/2014/main" id="{0BAFFC2F-3E71-4B8F-912A-4FFCD4DA6C2B}"/>
                </a:ext>
              </a:extLst>
            </p:cNvPr>
            <p:cNvSpPr/>
            <p:nvPr/>
          </p:nvSpPr>
          <p:spPr>
            <a:xfrm>
              <a:off x="1774004" y="229461"/>
              <a:ext cx="9003587" cy="2114166"/>
            </a:xfrm>
            <a:prstGeom prst="wedgeRectCallout">
              <a:avLst>
                <a:gd name="adj1" fmla="val -5690"/>
                <a:gd name="adj2" fmla="val 10415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CAC78C-CFC8-4A20-8D35-183856213667}"/>
                </a:ext>
              </a:extLst>
            </p:cNvPr>
            <p:cNvSpPr txBox="1"/>
            <p:nvPr/>
          </p:nvSpPr>
          <p:spPr>
            <a:xfrm>
              <a:off x="1645579" y="639459"/>
              <a:ext cx="913201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Khi xảy ra động đất những</a:t>
              </a:r>
            </a:p>
            <a:p>
              <a:pPr algn="ctr"/>
              <a:r>
                <a:rPr lang="en-US" sz="44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hành động nào sau đây là đúng?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105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422400" y="96520"/>
            <a:ext cx="9448800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C5CA3-CAA7-494D-9824-B057CF42B613}"/>
              </a:ext>
            </a:extLst>
          </p:cNvPr>
          <p:cNvSpPr/>
          <p:nvPr/>
        </p:nvSpPr>
        <p:spPr>
          <a:xfrm>
            <a:off x="1545836" y="5658217"/>
            <a:ext cx="9292320" cy="758614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B487B-CC03-4D48-A8E0-8172C82ED86D}"/>
              </a:ext>
            </a:extLst>
          </p:cNvPr>
          <p:cNvSpPr/>
          <p:nvPr/>
        </p:nvSpPr>
        <p:spPr>
          <a:xfrm>
            <a:off x="157887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hoạt động của núi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47EEA-3804-42E3-A033-AE7AEE079CAD}"/>
              </a:ext>
            </a:extLst>
          </p:cNvPr>
          <p:cNvSpPr/>
          <p:nvPr/>
        </p:nvSpPr>
        <p:spPr>
          <a:xfrm>
            <a:off x="157887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đứt gãy trong vỏ Trái Đất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592557" y="-2696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Hiện t</a:t>
            </a:r>
            <a:r>
              <a:rPr lang="vi-VN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44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ợng nào sau đây không phải là một trong những nguyên nhân chủ yếu sinh ra động đất?</a:t>
            </a:r>
            <a:endParaRPr lang="en-US" sz="44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786DD1-605C-4571-9903-162532261837}"/>
              </a:ext>
            </a:extLst>
          </p:cNvPr>
          <p:cNvSpPr/>
          <p:nvPr/>
        </p:nvSpPr>
        <p:spPr>
          <a:xfrm>
            <a:off x="157887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Sự di chuyển của các mảng kiến tạo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41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7" grpId="0" animBg="1"/>
      <p:bldP spid="8" grpId="0" animBg="1"/>
      <p:bldP spid="8" grpId="1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43B7EAD-6B9E-4540-8F9C-59D90CEAE18F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BC5CA3-CAA7-494D-9824-B057CF42B613}"/>
              </a:ext>
            </a:extLst>
          </p:cNvPr>
          <p:cNvSpPr/>
          <p:nvPr/>
        </p:nvSpPr>
        <p:spPr>
          <a:xfrm>
            <a:off x="1488686" y="5534392"/>
            <a:ext cx="9292320" cy="999758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Đóng cửa ở yên trong nhà, tuyệt đối </a:t>
            </a:r>
          </a:p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không ra ngoài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7B487B-CC03-4D48-A8E0-8172C82ED86D}"/>
              </a:ext>
            </a:extLst>
          </p:cNvPr>
          <p:cNvSpPr/>
          <p:nvPr/>
        </p:nvSpPr>
        <p:spPr>
          <a:xfrm>
            <a:off x="1521728" y="3443575"/>
            <a:ext cx="9292322" cy="758615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Nhanh chóng sơ tán khỏi khu vực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1B83D9-139A-4A84-836E-FFD29DE5F23B}"/>
              </a:ext>
            </a:extLst>
          </p:cNvPr>
          <p:cNvSpPr/>
          <p:nvPr/>
        </p:nvSpPr>
        <p:spPr>
          <a:xfrm>
            <a:off x="1287757" y="568869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5B7219-05B9-44AC-9CC3-3D51AC8E02E7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047EEA-3804-42E3-A033-AE7AEE079CAD}"/>
              </a:ext>
            </a:extLst>
          </p:cNvPr>
          <p:cNvSpPr/>
          <p:nvPr/>
        </p:nvSpPr>
        <p:spPr>
          <a:xfrm>
            <a:off x="1521728" y="4527309"/>
            <a:ext cx="9292321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Chuẩn bị gấp các dụng cụ để dập lửa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4DDEA1E-CBB2-4A01-B96A-267797F405C8}"/>
              </a:ext>
            </a:extLst>
          </p:cNvPr>
          <p:cNvSpPr/>
          <p:nvPr/>
        </p:nvSpPr>
        <p:spPr>
          <a:xfrm>
            <a:off x="1320800" y="455101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749300" y="376349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Khi núi lửa có dấu hiệu phun trào,</a:t>
            </a:r>
          </a:p>
          <a:p>
            <a:pPr algn="ctr"/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ng</a:t>
            </a:r>
            <a:r>
              <a:rPr lang="vi-VN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ư</a:t>
            </a:r>
            <a:r>
              <a:rPr lang="en-US" sz="3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ời dân sống ở khu vực gần núi lửa cần?</a:t>
            </a:r>
            <a:endParaRPr lang="en-US" sz="36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0786DD1-605C-4571-9903-162532261837}"/>
              </a:ext>
            </a:extLst>
          </p:cNvPr>
          <p:cNvSpPr/>
          <p:nvPr/>
        </p:nvSpPr>
        <p:spPr>
          <a:xfrm>
            <a:off x="1521728" y="2425763"/>
            <a:ext cx="9292322" cy="714879"/>
          </a:xfrm>
          <a:prstGeom prst="rect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Gia cố nhà cửa thật vững chắc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ACE269A-3F32-4CE2-A1C7-15292570B92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98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-213720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-98688"/>
            <a:ext cx="10332271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000125" y="-33950"/>
            <a:ext cx="104425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Hãy dùng các ngữ liệu dưới đây để ghi chú thích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cho hình: “miệng núi lửa, ống phun, tro bụi, dung nham, lò mac-ma, miệng phụ”?</a:t>
            </a:r>
            <a:endParaRPr lang="en-US" sz="4000" b="1" dirty="0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D3C33EE-87B1-48F9-835E-BA26B6D1D92A}"/>
              </a:ext>
            </a:extLst>
          </p:cNvPr>
          <p:cNvGrpSpPr/>
          <p:nvPr/>
        </p:nvGrpSpPr>
        <p:grpSpPr>
          <a:xfrm>
            <a:off x="3400747" y="2034518"/>
            <a:ext cx="5989834" cy="4340768"/>
            <a:chOff x="3850345" y="2294464"/>
            <a:chExt cx="5540235" cy="408082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A0CF30-CE5A-4239-BE9F-A81D544CC5BA}"/>
                </a:ext>
              </a:extLst>
            </p:cNvPr>
            <p:cNvGrpSpPr/>
            <p:nvPr/>
          </p:nvGrpSpPr>
          <p:grpSpPr>
            <a:xfrm>
              <a:off x="3850345" y="2294464"/>
              <a:ext cx="5540235" cy="4080822"/>
              <a:chOff x="3819523" y="2581274"/>
              <a:chExt cx="4677205" cy="3541361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143DA9CC-26D0-4D71-8458-FC07A61755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33672" t="25138" r="28984" b="24862"/>
              <a:stretch/>
            </p:blipFill>
            <p:spPr>
              <a:xfrm>
                <a:off x="3819523" y="2581274"/>
                <a:ext cx="4552951" cy="3429001"/>
              </a:xfrm>
              <a:prstGeom prst="rect">
                <a:avLst/>
              </a:prstGeom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857A4123-27A4-4415-A381-FECD692477A9}"/>
                  </a:ext>
                </a:extLst>
              </p:cNvPr>
              <p:cNvSpPr/>
              <p:nvPr/>
            </p:nvSpPr>
            <p:spPr>
              <a:xfrm>
                <a:off x="3819523" y="5029200"/>
                <a:ext cx="390527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2C46F4CE-F2E8-45ED-84FB-DB64BACC69A3}"/>
                  </a:ext>
                </a:extLst>
              </p:cNvPr>
              <p:cNvSpPr/>
              <p:nvPr/>
            </p:nvSpPr>
            <p:spPr>
              <a:xfrm>
                <a:off x="7613150" y="5029199"/>
                <a:ext cx="883578" cy="75247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2D35B10D-AFF7-4E24-BFF7-98845DFC2E8F}"/>
                  </a:ext>
                </a:extLst>
              </p:cNvPr>
              <p:cNvSpPr/>
              <p:nvPr/>
            </p:nvSpPr>
            <p:spPr>
              <a:xfrm>
                <a:off x="4210050" y="5592941"/>
                <a:ext cx="3771902" cy="52969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8650B85-03F2-4ECA-89BF-4F0BACEA4E0B}"/>
                </a:ext>
              </a:extLst>
            </p:cNvPr>
            <p:cNvCxnSpPr/>
            <p:nvPr/>
          </p:nvCxnSpPr>
          <p:spPr>
            <a:xfrm flipV="1">
              <a:off x="5280916" y="5650787"/>
              <a:ext cx="729466" cy="493159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FA656CD-1393-4F21-8B1C-D1493867085C}"/>
                </a:ext>
              </a:extLst>
            </p:cNvPr>
            <p:cNvSpPr txBox="1"/>
            <p:nvPr/>
          </p:nvSpPr>
          <p:spPr>
            <a:xfrm>
              <a:off x="4859676" y="5957080"/>
              <a:ext cx="59590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(1)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519AEE32-3CCA-47CB-8B9A-5C40F083C8E2}"/>
              </a:ext>
            </a:extLst>
          </p:cNvPr>
          <p:cNvSpPr txBox="1"/>
          <p:nvPr/>
        </p:nvSpPr>
        <p:spPr>
          <a:xfrm>
            <a:off x="2801419" y="593044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 mac-ma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1B8C7B1-2174-45D3-9609-23B04056B329}"/>
              </a:ext>
            </a:extLst>
          </p:cNvPr>
          <p:cNvSpPr txBox="1"/>
          <p:nvPr/>
        </p:nvSpPr>
        <p:spPr>
          <a:xfrm>
            <a:off x="2190109" y="448947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phụ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DCD3430-0965-4868-BF09-3399D64F2572}"/>
              </a:ext>
            </a:extLst>
          </p:cNvPr>
          <p:cNvSpPr txBox="1"/>
          <p:nvPr/>
        </p:nvSpPr>
        <p:spPr>
          <a:xfrm>
            <a:off x="2705140" y="3841708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Ống phun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DA0B7-28F9-4EA7-9550-742A24B2F354}"/>
              </a:ext>
            </a:extLst>
          </p:cNvPr>
          <p:cNvSpPr txBox="1"/>
          <p:nvPr/>
        </p:nvSpPr>
        <p:spPr>
          <a:xfrm>
            <a:off x="2351194" y="3065583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Miệng núi lửa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484591A-437E-473F-958F-93849DD375B5}"/>
              </a:ext>
            </a:extLst>
          </p:cNvPr>
          <p:cNvSpPr txBox="1"/>
          <p:nvPr/>
        </p:nvSpPr>
        <p:spPr>
          <a:xfrm>
            <a:off x="8582983" y="2249411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 bụi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BBB9ACB-54D5-40B4-A7CA-B53654F2486E}"/>
              </a:ext>
            </a:extLst>
          </p:cNvPr>
          <p:cNvSpPr txBox="1"/>
          <p:nvPr/>
        </p:nvSpPr>
        <p:spPr>
          <a:xfrm>
            <a:off x="8341028" y="4040597"/>
            <a:ext cx="178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Dung nham</a:t>
            </a:r>
          </a:p>
        </p:txBody>
      </p:sp>
    </p:spTree>
    <p:extLst>
      <p:ext uri="{BB962C8B-B14F-4D97-AF65-F5344CB8AC3E}">
        <p14:creationId xmlns:p14="http://schemas.microsoft.com/office/powerpoint/2010/main" val="344056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7" grpId="0"/>
      <p:bldP spid="28" grpId="0"/>
      <p:bldP spid="30" grpId="0"/>
      <p:bldP spid="31" grpId="0"/>
      <p:bldP spid="3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FC6E4F5C-0E67-47EC-B772-75AC575D5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43899" y="12276"/>
            <a:ext cx="12213905" cy="6845724"/>
          </a:xfrm>
          <a:prstGeom prst="rect">
            <a:avLst/>
          </a:prstGeom>
        </p:spPr>
      </p:pic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ED8F4B8-6D17-40D5-91F0-99D538E443B4}"/>
              </a:ext>
            </a:extLst>
          </p:cNvPr>
          <p:cNvSpPr/>
          <p:nvPr/>
        </p:nvSpPr>
        <p:spPr>
          <a:xfrm>
            <a:off x="1000125" y="96520"/>
            <a:ext cx="10191749" cy="2068468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F90AD5-E03E-463B-83A8-E548945109E2}"/>
              </a:ext>
            </a:extLst>
          </p:cNvPr>
          <p:cNvSpPr txBox="1"/>
          <p:nvPr/>
        </p:nvSpPr>
        <p:spPr>
          <a:xfrm>
            <a:off x="1501775" y="443024"/>
            <a:ext cx="104425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 đang trong lớp học mà có động đất </a:t>
            </a:r>
          </a:p>
          <a:p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xảy ra, em sẽ làm gì để bảo vệ mình?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F9DD10-9935-4534-A5B1-8C035B2DACA8}"/>
              </a:ext>
            </a:extLst>
          </p:cNvPr>
          <p:cNvSpPr txBox="1"/>
          <p:nvPr/>
        </p:nvSpPr>
        <p:spPr>
          <a:xfrm>
            <a:off x="1123949" y="2768667"/>
            <a:ext cx="751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Núp d</a:t>
            </a:r>
            <a:r>
              <a:rPr lang="vi-VN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 gầm bàn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E868F-796B-4626-9D7D-AAEE60818CB7}"/>
              </a:ext>
            </a:extLst>
          </p:cNvPr>
          <p:cNvSpPr txBox="1"/>
          <p:nvPr/>
        </p:nvSpPr>
        <p:spPr>
          <a:xfrm>
            <a:off x="1152525" y="3598036"/>
            <a:ext cx="10334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 mắt và đầu bằng cách úp mặt vào cánh tay hoặc dùng áo khoác, cặp sách…</a:t>
            </a:r>
          </a:p>
        </p:txBody>
      </p:sp>
    </p:spTree>
    <p:extLst>
      <p:ext uri="{BB962C8B-B14F-4D97-AF65-F5344CB8AC3E}">
        <p14:creationId xmlns:p14="http://schemas.microsoft.com/office/powerpoint/2010/main" val="230909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ock Arc 4">
            <a:extLst>
              <a:ext uri="{FF2B5EF4-FFF2-40B4-BE49-F238E27FC236}">
                <a16:creationId xmlns:a16="http://schemas.microsoft.com/office/drawing/2014/main" id="{37D734D0-D0D0-41FC-BE7D-C607BD6E4B45}"/>
              </a:ext>
            </a:extLst>
          </p:cNvPr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DC934F-215E-49DF-843F-E7615D95CF65}"/>
              </a:ext>
            </a:extLst>
          </p:cNvPr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99842EC6-6B58-4AF0-BFEB-43910548A7EC}"/>
              </a:ext>
            </a:extLst>
          </p:cNvPr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CB4FA37-ACFE-4D61-92A0-93AC5A9D11E9}"/>
              </a:ext>
            </a:extLst>
          </p:cNvPr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3084C403-52B3-4A41-8B11-DA4D71AE0E74}"/>
              </a:ext>
            </a:extLst>
          </p:cNvPr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3EA8E67-5E21-4592-A42D-9C829D6A750A}"/>
              </a:ext>
            </a:extLst>
          </p:cNvPr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5C3AA378-0041-41BC-860C-715331915F75}"/>
              </a:ext>
            </a:extLst>
          </p:cNvPr>
          <p:cNvSpPr/>
          <p:nvPr/>
        </p:nvSpPr>
        <p:spPr>
          <a:xfrm>
            <a:off x="3410603" y="4192826"/>
            <a:ext cx="8584024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3730" b="1">
              <a:solidFill>
                <a:srgbClr val="3399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5C39D4D-853D-452B-BDC8-1217893C50F4}"/>
              </a:ext>
            </a:extLst>
          </p:cNvPr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1C95683-81AC-4AC6-B7DF-F3720DAED280}"/>
              </a:ext>
            </a:extLst>
          </p:cNvPr>
          <p:cNvSpPr txBox="1"/>
          <p:nvPr/>
        </p:nvSpPr>
        <p:spPr>
          <a:xfrm>
            <a:off x="3819822" y="4377264"/>
            <a:ext cx="800635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13: “Các dạng địa hình chính trên Trái Đất. Khoáng sản”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4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8" y="4637794"/>
            <a:ext cx="2511233" cy="175432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86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2.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Dạng địa hình nào sau đây do quá trình nội sinh tạo nên?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Đồng bằng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Núi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lửa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Cồn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cát ven biển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Hang động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đá vôi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75425" y="648148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Đạng địa hình nào dưới đây do quá trình ngoại sinh tạo nên?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22994" y="3590799"/>
            <a:ext cx="4906798" cy="11829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Các cồn cát ở   hoang mạc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đứt gãy lớn trên bề mặt đất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62208" y="3594349"/>
            <a:ext cx="4906798" cy="11793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dãy núi trên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lục địa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sống núi dưới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    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 đáy đại dương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130671" y="3712555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64470" y="3627714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252" y="198608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504411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điểm của núi già?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vài chục triệu năm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3697423"/>
            <a:ext cx="5176481" cy="12262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nội sinh mạnh hơn ngoại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274" y="280182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948" y="3751008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980" y="4233711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05" y="2781798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5056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5.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Đặc</a:t>
            </a:r>
            <a:r>
              <a:rPr kumimoji="0" lang="en-US" sz="54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điểm núi trẻ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1946213"/>
            <a:ext cx="5226546" cy="10250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bào mòn mạnh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318644" y="1953535"/>
            <a:ext cx="4906798" cy="99073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Tiếp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tục được nâng cao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141648"/>
            <a:ext cx="5226547" cy="14544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Tác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động của ngoại sinh mạnh hơn nội sinh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318644" y="3148114"/>
            <a:ext cx="4906798" cy="145440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thành cách đây hàng trăm triệu năm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08" y="2119027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33106" y="326789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700" y="3812718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78" y="2300478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543813" y="201018"/>
            <a:ext cx="1094640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Núi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lửa và động đất là hệ quả của?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29602" y="1912393"/>
            <a:ext cx="4932371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Mặt Trời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Lực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Cô-ri-ô-lit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55176" y="3476544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Sự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chuyển động của Trái Đất quanh trục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7242" y="3471996"/>
            <a:ext cx="4906798" cy="122176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E73B7"/>
                </a:solidFill>
                <a:latin typeface="Arial" panose="020B0604020202020204" pitchFamily="34" charset="0"/>
              </a:rPr>
              <a:t>Sự di chuyển của các địa mảng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41" y="2358916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19" y="4104069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9729" y="3954093"/>
            <a:ext cx="804742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641" y="2242521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98367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646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  <a:latin typeface="Arial" panose="020B0604020202020204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7.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Vì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</a:rPr>
              <a:t> sao nội sinh và ngoại sinh là hai quá trình đối nghịch nhau?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18" y="1950033"/>
            <a:ext cx="10526728" cy="27524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3244" y="6489925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B99CD1-8F44-4CB0-B8C3-424E823B9DE2}"/>
              </a:ext>
            </a:extLst>
          </p:cNvPr>
          <p:cNvSpPr txBox="1"/>
          <p:nvPr/>
        </p:nvSpPr>
        <p:spPr>
          <a:xfrm>
            <a:off x="1080493" y="2117122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sinh là quá trình xảy ra bên trong Trái Đất, th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 làm cho bề mặt đất nâng lên, gồ ghề.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6FB57A-E8B4-43A5-9998-C1FB5293838A}"/>
              </a:ext>
            </a:extLst>
          </p:cNvPr>
          <p:cNvSpPr txBox="1"/>
          <p:nvPr/>
        </p:nvSpPr>
        <p:spPr>
          <a:xfrm>
            <a:off x="1241469" y="3330858"/>
            <a:ext cx="10204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 sinh là quá trình xảy ra bên ngoài, trên bề mặt đất, làm san bằng, hạ thấp địa hình.</a:t>
            </a:r>
          </a:p>
        </p:txBody>
      </p:sp>
    </p:spTree>
    <p:extLst>
      <p:ext uri="{BB962C8B-B14F-4D97-AF65-F5344CB8AC3E}">
        <p14:creationId xmlns:p14="http://schemas.microsoft.com/office/powerpoint/2010/main" val="199409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40" grpId="0" animBg="1"/>
      <p:bldP spid="41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Câu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8.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Vành đai lửa lớn nhất thế giới hiện nay là?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Thái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Bình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>
                <a:solidFill>
                  <a:srgbClr val="0070C0"/>
                </a:solidFill>
                <a:latin typeface="Arial" panose="020B0604020202020204" pitchFamily="34" charset="0"/>
              </a:rPr>
              <a:t>Ấn Độ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Đại Tây Dương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</a:rPr>
              <a:t>Địa Trung Hải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75425" y="6463031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23547215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1246</Words>
  <Application>Microsoft Office PowerPoint</Application>
  <PresentationFormat>Widescreen</PresentationFormat>
  <Paragraphs>204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Calibri</vt:lpstr>
      <vt:lpstr>Arial</vt:lpstr>
      <vt:lpstr>AvantGarde</vt:lpstr>
      <vt:lpstr>Calibri Light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Nguyễn Minh Quân</cp:lastModifiedBy>
  <cp:revision>2</cp:revision>
  <dcterms:created xsi:type="dcterms:W3CDTF">2021-07-20T13:43:44Z</dcterms:created>
  <dcterms:modified xsi:type="dcterms:W3CDTF">2024-02-01T02:54:45Z</dcterms:modified>
</cp:coreProperties>
</file>