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257" r:id="rId3"/>
    <p:sldId id="258" r:id="rId4"/>
    <p:sldId id="259" r:id="rId5"/>
    <p:sldId id="267" r:id="rId6"/>
    <p:sldId id="275" r:id="rId7"/>
    <p:sldId id="276" r:id="rId8"/>
    <p:sldId id="277" r:id="rId9"/>
    <p:sldId id="278" r:id="rId10"/>
    <p:sldId id="266" r:id="rId11"/>
    <p:sldId id="265" r:id="rId12"/>
    <p:sldId id="282" r:id="rId13"/>
    <p:sldId id="280" r:id="rId14"/>
    <p:sldId id="279" r:id="rId15"/>
    <p:sldId id="281" r:id="rId16"/>
    <p:sldId id="268" r:id="rId17"/>
    <p:sldId id="269" r:id="rId18"/>
    <p:sldId id="270" r:id="rId19"/>
    <p:sldId id="272" r:id="rId20"/>
    <p:sldId id="273" r:id="rId21"/>
    <p:sldId id="274"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640"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C933-2703-47DD-B880-D285295304DE}"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FA15-2313-4B7B-B756-645BE6E2D577}" type="slidenum">
              <a:rPr lang="en-US" smtClean="0"/>
              <a:t>‹#›</a:t>
            </a:fld>
            <a:endParaRPr lang="en-US"/>
          </a:p>
        </p:txBody>
      </p:sp>
    </p:spTree>
    <p:extLst>
      <p:ext uri="{BB962C8B-B14F-4D97-AF65-F5344CB8AC3E}">
        <p14:creationId xmlns:p14="http://schemas.microsoft.com/office/powerpoint/2010/main" val="1569825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4</a:t>
            </a:fld>
            <a:endParaRPr lang="en-US" altLang="en-US"/>
          </a:p>
        </p:txBody>
      </p:sp>
    </p:spTree>
    <p:extLst>
      <p:ext uri="{BB962C8B-B14F-4D97-AF65-F5344CB8AC3E}">
        <p14:creationId xmlns:p14="http://schemas.microsoft.com/office/powerpoint/2010/main" val="161250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6</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86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9</a:t>
            </a:fld>
            <a:endParaRPr lang="en-US" altLang="en-US"/>
          </a:p>
        </p:txBody>
      </p:sp>
    </p:spTree>
    <p:extLst>
      <p:ext uri="{BB962C8B-B14F-4D97-AF65-F5344CB8AC3E}">
        <p14:creationId xmlns:p14="http://schemas.microsoft.com/office/powerpoint/2010/main" val="191143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12</a:t>
            </a:fld>
            <a:endParaRPr lang="en-US" altLang="en-US"/>
          </a:p>
        </p:txBody>
      </p:sp>
    </p:spTree>
    <p:extLst>
      <p:ext uri="{BB962C8B-B14F-4D97-AF65-F5344CB8AC3E}">
        <p14:creationId xmlns:p14="http://schemas.microsoft.com/office/powerpoint/2010/main" val="2498120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21492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89414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280E4-FBF9-4A32-BC4F-BFA0283A9DC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33331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95728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57784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7577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280E4-FBF9-4A32-BC4F-BFA0283A9DC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7730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2280E4-FBF9-4A32-BC4F-BFA0283A9DCE}" type="datetimeFigureOut">
              <a:rPr lang="en-US" smtClean="0"/>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306395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280E4-FBF9-4A32-BC4F-BFA0283A9DC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8719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280E4-FBF9-4A32-BC4F-BFA0283A9DCE}" type="datetimeFigureOut">
              <a:rPr lang="en-US" smtClean="0"/>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462915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280E4-FBF9-4A32-BC4F-BFA0283A9DCE}" type="datetimeFigureOut">
              <a:rPr lang="en-US" smtClean="0"/>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90852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280E4-FBF9-4A32-BC4F-BFA0283A9DCE}" type="datetimeFigureOut">
              <a:rPr lang="en-US" smtClean="0"/>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420959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18192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2280E4-FBF9-4A32-BC4F-BFA0283A9DCE}" type="datetimeFigureOut">
              <a:rPr lang="en-US" smtClean="0"/>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DBA6BB-4FD7-4183-9EBC-755E0487A9C1}" type="slidenum">
              <a:rPr lang="en-US" smtClean="0"/>
              <a:t>‹#›</a:t>
            </a:fld>
            <a:endParaRPr lang="en-US"/>
          </a:p>
        </p:txBody>
      </p:sp>
    </p:spTree>
    <p:extLst>
      <p:ext uri="{BB962C8B-B14F-4D97-AF65-F5344CB8AC3E}">
        <p14:creationId xmlns:p14="http://schemas.microsoft.com/office/powerpoint/2010/main" val="270181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80E4-FBF9-4A32-BC4F-BFA0283A9DCE}" type="datetimeFigureOut">
              <a:rPr lang="en-US" smtClean="0"/>
              <a:t>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BA6BB-4FD7-4183-9EBC-755E0487A9C1}" type="slidenum">
              <a:rPr lang="en-US" smtClean="0"/>
              <a:t>‹#›</a:t>
            </a:fld>
            <a:endParaRPr lang="en-US"/>
          </a:p>
        </p:txBody>
      </p:sp>
    </p:spTree>
    <p:extLst>
      <p:ext uri="{BB962C8B-B14F-4D97-AF65-F5344CB8AC3E}">
        <p14:creationId xmlns:p14="http://schemas.microsoft.com/office/powerpoint/2010/main" val="346910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6.gif"/></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a:solidFill>
                  <a:srgbClr val="FFC000"/>
                </a:solidFill>
                <a:latin typeface="Times New Roman" panose="02020603050405020304" pitchFamily="18" charset="0"/>
                <a:cs typeface="Times New Roman" panose="02020603050405020304" pitchFamily="18" charset="0"/>
              </a:rPr>
              <a:t>Đỉnh</a:t>
            </a:r>
            <a:r>
              <a:rPr lang="en-US" sz="2800" b="1" dirty="0">
                <a:solidFill>
                  <a:srgbClr val="FFC000"/>
                </a:solidFill>
                <a:latin typeface="Times New Roman" panose="02020603050405020304" pitchFamily="18" charset="0"/>
                <a:cs typeface="Times New Roman" panose="02020603050405020304" pitchFamily="18" charset="0"/>
              </a:rPr>
              <a:t> Ê-</a:t>
            </a:r>
            <a:r>
              <a:rPr lang="en-US" sz="2800" b="1" dirty="0" err="1">
                <a:solidFill>
                  <a:srgbClr val="FFC000"/>
                </a:solidFill>
                <a:latin typeface="Times New Roman" panose="02020603050405020304" pitchFamily="18" charset="0"/>
                <a:cs typeface="Times New Roman" panose="02020603050405020304" pitchFamily="18" charset="0"/>
              </a:rPr>
              <a:t>vơ</a:t>
            </a:r>
            <a:r>
              <a:rPr lang="en-US" sz="2800" b="1" dirty="0">
                <a:solidFill>
                  <a:srgbClr val="FFC000"/>
                </a:solidFill>
                <a:latin typeface="Times New Roman" panose="02020603050405020304" pitchFamily="18" charset="0"/>
                <a:cs typeface="Times New Roman" panose="02020603050405020304" pitchFamily="18" charset="0"/>
              </a:rPr>
              <a:t>-</a:t>
            </a:r>
            <a:r>
              <a:rPr lang="en-US" sz="2800" b="1" dirty="0" err="1">
                <a:solidFill>
                  <a:srgbClr val="FFC000"/>
                </a:solidFill>
                <a:latin typeface="Times New Roman" panose="02020603050405020304" pitchFamily="18" charset="0"/>
                <a:cs typeface="Times New Roman" panose="02020603050405020304" pitchFamily="18" charset="0"/>
              </a:rPr>
              <a:t>rét</a:t>
            </a:r>
            <a:r>
              <a:rPr lang="en-US" sz="2800" b="1" dirty="0">
                <a:solidFill>
                  <a:srgbClr val="FFC000"/>
                </a:solidFill>
                <a:latin typeface="Times New Roman" panose="02020603050405020304" pitchFamily="18" charset="0"/>
                <a:cs typeface="Times New Roman" panose="02020603050405020304" pitchFamily="18" charset="0"/>
              </a:rPr>
              <a:t>: 8848 m</a:t>
            </a: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a:solidFill>
                  <a:srgbClr val="FFC000"/>
                </a:solidFill>
                <a:latin typeface="Times New Roman" panose="02020603050405020304" pitchFamily="18" charset="0"/>
                <a:cs typeface="Times New Roman" panose="02020603050405020304" pitchFamily="18" charset="0"/>
              </a:rPr>
              <a:t>Độ</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sâu</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đại</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dương</a:t>
            </a:r>
            <a:r>
              <a:rPr lang="en-US" sz="2400" b="1" dirty="0">
                <a:solidFill>
                  <a:srgbClr val="FFC000"/>
                </a:solidFill>
                <a:latin typeface="Times New Roman" panose="02020603050405020304" pitchFamily="18" charset="0"/>
                <a:cs typeface="Times New Roman" panose="02020603050405020304" pitchFamily="18" charset="0"/>
              </a:rPr>
              <a:t> </a:t>
            </a:r>
            <a:r>
              <a:rPr lang="en-US" sz="2400" b="1" dirty="0" err="1">
                <a:solidFill>
                  <a:srgbClr val="FFC000"/>
                </a:solidFill>
                <a:latin typeface="Times New Roman" panose="02020603050405020304" pitchFamily="18" charset="0"/>
                <a:cs typeface="Times New Roman" panose="02020603050405020304" pitchFamily="18" charset="0"/>
              </a:rPr>
              <a:t>khoảng</a:t>
            </a:r>
            <a:endParaRPr lang="en-US" sz="2400" b="1" dirty="0">
              <a:solidFill>
                <a:srgbClr val="FFC000"/>
              </a:solidFill>
              <a:latin typeface="Times New Roman" panose="02020603050405020304" pitchFamily="18" charset="0"/>
              <a:cs typeface="Times New Roman" panose="02020603050405020304" pitchFamily="18" charset="0"/>
            </a:endParaRPr>
          </a:p>
          <a:p>
            <a:pPr algn="ctr"/>
            <a:r>
              <a:rPr lang="en-US" sz="2400" b="1" dirty="0">
                <a:solidFill>
                  <a:srgbClr val="FFC000"/>
                </a:solidFill>
                <a:latin typeface="Times New Roman" panose="02020603050405020304" pitchFamily="18" charset="0"/>
                <a:cs typeface="Times New Roman" panose="02020603050405020304" pitchFamily="18" charset="0"/>
              </a:rPr>
              <a:t> 11000 m</a:t>
            </a: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49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Vịnh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Long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Phong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Bàng</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12771"/>
          </a:xfrm>
          <a:prstGeom prst="rect">
            <a:avLst/>
          </a:prstGeom>
          <a:noFill/>
          <a:ln>
            <a:noFill/>
          </a:ln>
        </p:spPr>
      </p:pic>
      <p:sp>
        <p:nvSpPr>
          <p:cNvPr id="7" name="Text Box 8"/>
          <p:cNvSpPr txBox="1">
            <a:spLocks noChangeArrowheads="1"/>
          </p:cNvSpPr>
          <p:nvPr/>
        </p:nvSpPr>
        <p:spPr bwMode="auto">
          <a:xfrm>
            <a:off x="851943" y="4940827"/>
            <a:ext cx="1093302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đồng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mặt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Đất</a:t>
            </a:r>
            <a:r>
              <a:rPr lang="en-US" alt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988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40" y="873358"/>
            <a:ext cx="9002710" cy="830997"/>
          </a:xfrm>
          <a:prstGeom prst="rect">
            <a:avLst/>
          </a:prstGeom>
          <a:noFill/>
        </p:spPr>
        <p:txBody>
          <a:bodyPr wrap="square">
            <a:spAutoFit/>
          </a:bodyPr>
          <a:lstStyle/>
          <a:p>
            <a:pPr marL="342900" indent="-342900">
              <a:lnSpc>
                <a:spcPct val="150000"/>
              </a:lnSpc>
              <a:buFontTx/>
              <a:buAutoNum type="arabicPeriod"/>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3200" b="1" dirty="0">
                <a:solidFill>
                  <a:schemeClr val="accent6">
                    <a:lumMod val="75000"/>
                  </a:schemeClr>
                </a:solidFill>
                <a:latin typeface="Times New Roman" panose="02020603050405020304" pitchFamily="18" charset="0"/>
                <a:cs typeface="Times New Roman" panose="02020603050405020304" pitchFamily="18" charset="0"/>
              </a:rPr>
              <a:t> </a:t>
            </a:r>
            <a:r>
              <a:rPr lang="en-GB" sz="32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2061375" y="187329"/>
            <a:ext cx="8443609"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Times New Roman" panose="02020603050405020304" pitchFamily="18" charset="0"/>
                <a:cs typeface="Times New Roman" panose="02020603050405020304" pitchFamily="18" charset="0"/>
              </a:rPr>
              <a:t>BÀI 26: THIÊN NHIÊN CHÂU PHI</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204106" y="2278606"/>
            <a:ext cx="11987893" cy="3975236"/>
          </a:xfrm>
          <a:prstGeom prst="rect">
            <a:avLst/>
          </a:prstGeom>
          <a:noFill/>
          <a:ln>
            <a:noFill/>
          </a:ln>
        </p:spPr>
      </p:pic>
      <p:sp>
        <p:nvSpPr>
          <p:cNvPr id="11" name="Rectangle 25"/>
          <p:cNvSpPr>
            <a:spLocks noChangeArrowheads="1"/>
          </p:cNvSpPr>
          <p:nvPr/>
        </p:nvSpPr>
        <p:spPr bwMode="auto">
          <a:xfrm>
            <a:off x="418876" y="1701762"/>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26568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13</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a:solidFill>
                  <a:srgbClr val="FF0000"/>
                </a:solidFill>
                <a:latin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FF33CC"/>
                </a:solidFill>
                <a:latin typeface="Times New Roman" pitchFamily="18" charset="0"/>
                <a:cs typeface="Times New Roman" pitchFamily="18" charset="0"/>
              </a:rPr>
              <a:t>Tác</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a:solidFill>
                  <a:srgbClr val="0070C0"/>
                </a:solidFill>
                <a:latin typeface="Times New Roman" pitchFamily="18" charset="0"/>
                <a:cs typeface="Times New Roman" pitchFamily="18" charset="0"/>
              </a:rPr>
              <a:t>Tác</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072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0645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46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2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vi-VN" sz="2800" b="1" dirty="0">
                <a:latin typeface="Times New Roman" panose="02020603050405020304" pitchFamily="18" charset="0"/>
                <a:cs typeface="Times New Roman" panose="02020603050405020304" pitchFamily="18" charset="0"/>
              </a:rPr>
              <a:t>Núi được hình thành do những nguyên nhân 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127501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lực là yếu tố chính trong quá trình thành tạo núi, ngoài ra núi cũng chịu các tác động của quá trình ngoại sinh. Qua thời gian, dưới tác động của ngoại sinh (dòng chảy, gió, nhiệt độ,...) làm thay đối 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a:solidFill>
                  <a:srgbClr val="990000"/>
                </a:solidFill>
                <a:latin typeface="Arial" panose="020B0604020202020204" pitchFamily="34" charset="0"/>
                <a:sym typeface="Wingdings" panose="05000000000000000000" pitchFamily="2" charset="2"/>
              </a:rPr>
              <a:t></a:t>
            </a:r>
          </a:p>
        </p:txBody>
      </p:sp>
    </p:spTree>
    <p:extLst>
      <p:ext uri="{BB962C8B-B14F-4D97-AF65-F5344CB8AC3E}">
        <p14:creationId xmlns:p14="http://schemas.microsoft.com/office/powerpoint/2010/main" val="30061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4934" y="694811"/>
            <a:ext cx="8759247" cy="783163"/>
          </a:xfrm>
          <a:prstGeom prst="rect">
            <a:avLst/>
          </a:prstGeom>
          <a:noFill/>
        </p:spPr>
        <p:txBody>
          <a:bodyPr wrap="square">
            <a:spAutoFit/>
          </a:bodyPr>
          <a:lstStyle/>
          <a:p>
            <a:pPr algn="ct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KIỂM TRA 15 PHÚT</a:t>
            </a:r>
          </a:p>
        </p:txBody>
      </p:sp>
      <p:sp>
        <p:nvSpPr>
          <p:cNvPr id="3" name="Rectangle 3"/>
          <p:cNvSpPr>
            <a:spLocks noChangeArrowheads="1"/>
          </p:cNvSpPr>
          <p:nvPr/>
        </p:nvSpPr>
        <p:spPr bwMode="auto">
          <a:xfrm>
            <a:off x="509406" y="2097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Cho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ví</a:t>
            </a:r>
            <a:r>
              <a:rPr kumimoji="0" lang="en-US" sz="2800" b="1" i="0" u="none" strike="noStrike" cap="none" normalizeH="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dụ</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09406" y="3545499"/>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sz="2800" b="1"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rPr>
              <a:t>2</a:t>
            </a: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Tree>
    <p:extLst>
      <p:ext uri="{BB962C8B-B14F-4D97-AF65-F5344CB8AC3E}">
        <p14:creationId xmlns:p14="http://schemas.microsoft.com/office/powerpoint/2010/main" val="73827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9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anose="02020603050405020304" pitchFamily="18" charset="0"/>
                <a:cs typeface="Times New Roman" panose="02020603050405020304" pitchFamily="18" charset="0"/>
              </a:rPr>
              <a:t>CHƯƠNG 3: CẤU TẠO CỦA TRÁI ĐẤT. VỎ TRÁI ĐẤT</a:t>
            </a:r>
          </a:p>
          <a:p>
            <a:pPr algn="ctr"/>
            <a:r>
              <a:rPr lang="en-US" sz="32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pic>
        <p:nvPicPr>
          <p:cNvPr id="9" name="Picture 3" descr="MTNLAKE1"/>
          <p:cNvPicPr>
            <a:picLocks noChangeAspect="1" noChangeArrowheads="1"/>
          </p:cNvPicPr>
          <p:nvPr/>
        </p:nvPicPr>
        <p:blipFill>
          <a:blip r:embed="rId2"/>
          <a:srcRect/>
          <a:stretch>
            <a:fillRect/>
          </a:stretch>
        </p:blipFill>
        <p:spPr bwMode="auto">
          <a:xfrm>
            <a:off x="1033396" y="1690007"/>
            <a:ext cx="10344149" cy="5072251"/>
          </a:xfrm>
          <a:prstGeom prst="rect">
            <a:avLst/>
          </a:prstGeom>
          <a:noFill/>
          <a:ln w="9525">
            <a:noFill/>
            <a:miter lim="800000"/>
            <a:headEnd/>
            <a:tailEnd/>
          </a:ln>
        </p:spPr>
      </p:pic>
    </p:spTree>
    <p:extLst>
      <p:ext uri="{BB962C8B-B14F-4D97-AF65-F5344CB8AC3E}">
        <p14:creationId xmlns:p14="http://schemas.microsoft.com/office/powerpoint/2010/main" val="31112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6436" y="2654425"/>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2654425"/>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0034" y="991845"/>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56657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a:latin typeface="Times New Roman" panose="02020603050405020304" pitchFamily="18" charset="0"/>
                <a:ea typeface="Calibri" panose="020F0502020204030204" pitchFamily="34" charset="0"/>
                <a:cs typeface="Times New Roman" panose="02020603050405020304" pitchFamily="18" charset="0"/>
              </a:rPr>
              <a:t>Quá 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a:solidFill>
                  <a:schemeClr val="accent6">
                    <a:lumMod val="75000"/>
                  </a:schemeClr>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9307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376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a:solidFill>
                  <a:srgbClr val="3333FF"/>
                </a:solidFill>
                <a:latin typeface="Times New Roman" panose="02020603050405020304" pitchFamily="18" charset="0"/>
                <a:cs typeface="Times New Roman" panose="02020603050405020304" pitchFamily="18" charset="0"/>
              </a:rPr>
              <a:t>Học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và</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nghiên</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cứu</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trước</a:t>
            </a:r>
            <a:r>
              <a:rPr lang="en-US" sz="3200" b="1" dirty="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bài</a:t>
            </a:r>
            <a:r>
              <a:rPr lang="en-US" sz="3200" b="1" dirty="0">
                <a:solidFill>
                  <a:srgbClr val="3333FF"/>
                </a:solidFill>
                <a:latin typeface="Times New Roman" panose="02020603050405020304" pitchFamily="18" charset="0"/>
                <a:cs typeface="Times New Roman" panose="02020603050405020304" pitchFamily="18" charset="0"/>
              </a:rPr>
              <a:t> </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75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6583225" y="-226762"/>
            <a:ext cx="1291983" cy="8635378"/>
          </a:xfrm>
          <a:prstGeom prst="rect">
            <a:avLst/>
          </a:prstGeom>
          <a:noFill/>
          <a:ln>
            <a:noFill/>
          </a:ln>
        </p:spPr>
      </p:pic>
      <p:sp>
        <p:nvSpPr>
          <p:cNvPr id="2" name="Rounded Rectangle 1"/>
          <p:cNvSpPr/>
          <p:nvPr/>
        </p:nvSpPr>
        <p:spPr>
          <a:xfrm>
            <a:off x="2257809" y="245664"/>
            <a:ext cx="7869836" cy="792428"/>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dirty="0">
                <a:solidFill>
                  <a:srgbClr val="FF0000"/>
                </a:solidFill>
                <a:latin typeface="+mj-lt"/>
              </a:rPr>
              <a:t>NỘI DUNG BÀI HỌC</a:t>
            </a:r>
            <a:endParaRPr lang="en-GB" sz="4800" b="1" dirty="0">
              <a:solidFill>
                <a:srgbClr val="FF0000"/>
              </a:solidFill>
              <a:latin typeface="+mj-lt"/>
            </a:endParaRPr>
          </a:p>
        </p:txBody>
      </p:sp>
      <p:grpSp>
        <p:nvGrpSpPr>
          <p:cNvPr id="109" name="Google Shape;109;p2"/>
          <p:cNvGrpSpPr/>
          <p:nvPr/>
        </p:nvGrpSpPr>
        <p:grpSpPr>
          <a:xfrm>
            <a:off x="7306811" y="4619211"/>
            <a:ext cx="5063015" cy="1683467"/>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625007" y="4737045"/>
            <a:ext cx="4260839" cy="646331"/>
          </a:xfrm>
          <a:prstGeom prst="rect">
            <a:avLst/>
          </a:prstGeom>
          <a:noFill/>
        </p:spPr>
        <p:txBody>
          <a:bodyPr wrap="square" rtlCol="0">
            <a:spAutoFit/>
          </a:bodyPr>
          <a:lstStyle/>
          <a:p>
            <a:r>
              <a:rPr lang="en-GB" sz="36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Hiện</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tượng</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tạo</a:t>
            </a:r>
            <a:r>
              <a:rPr lang="en-GB" sz="3400" b="1" dirty="0">
                <a:latin typeface="Times New Roman" panose="02020603050405020304" pitchFamily="18" charset="0"/>
                <a:cs typeface="Times New Roman" panose="02020603050405020304" pitchFamily="18" charset="0"/>
              </a:rPr>
              <a:t> </a:t>
            </a:r>
            <a:r>
              <a:rPr lang="en-GB" sz="3400" b="1" dirty="0" err="1">
                <a:latin typeface="Times New Roman" panose="02020603050405020304" pitchFamily="18" charset="0"/>
                <a:cs typeface="Times New Roman" panose="02020603050405020304" pitchFamily="18" charset="0"/>
              </a:rPr>
              <a:t>núi</a:t>
            </a:r>
            <a:endParaRPr lang="en-GB" sz="3400" b="1" dirty="0">
              <a:latin typeface="Times New Roman" panose="02020603050405020304" pitchFamily="18" charset="0"/>
              <a:cs typeface="Times New Roman" panose="02020603050405020304" pitchFamily="18" charset="0"/>
            </a:endParaRPr>
          </a:p>
        </p:txBody>
      </p:sp>
      <p:pic>
        <p:nvPicPr>
          <p:cNvPr id="19" name="Google Shape;107;p2"/>
          <p:cNvPicPr preferRelativeResize="0"/>
          <p:nvPr/>
        </p:nvPicPr>
        <p:blipFill rotWithShape="1">
          <a:blip r:embed="rId6">
            <a:alphaModFix/>
          </a:blip>
          <a:srcRect/>
          <a:stretch/>
        </p:blipFill>
        <p:spPr>
          <a:xfrm>
            <a:off x="7451126" y="4842817"/>
            <a:ext cx="636392" cy="526529"/>
          </a:xfrm>
          <a:prstGeom prst="rect">
            <a:avLst/>
          </a:prstGeom>
          <a:solidFill>
            <a:srgbClr val="C55A11"/>
          </a:solidFill>
          <a:ln>
            <a:noFill/>
          </a:ln>
        </p:spPr>
      </p:pic>
      <p:grpSp>
        <p:nvGrpSpPr>
          <p:cNvPr id="24" name="Google Shape;104;p2"/>
          <p:cNvGrpSpPr/>
          <p:nvPr/>
        </p:nvGrpSpPr>
        <p:grpSpPr>
          <a:xfrm flipH="1">
            <a:off x="-402201" y="2457945"/>
            <a:ext cx="7709012" cy="16830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343949" y="2457945"/>
            <a:ext cx="604297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nội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và</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Quá</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trình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ngoại</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sinh</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6411718" y="267457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4000" b="1" dirty="0">
                <a:solidFill>
                  <a:schemeClr val="bg1">
                    <a:lumMod val="50000"/>
                  </a:schemeClr>
                </a:solidFill>
              </a:rPr>
              <a:t>1</a:t>
            </a:r>
            <a:endParaRPr lang="en-GB" sz="4000" b="1" dirty="0">
              <a:solidFill>
                <a:schemeClr val="bg1">
                  <a:lumMod val="50000"/>
                </a:schemeClr>
              </a:solidFill>
            </a:endParaRPr>
          </a:p>
        </p:txBody>
      </p:sp>
      <p:pic>
        <p:nvPicPr>
          <p:cNvPr id="33" name="Picture 32"/>
          <p:cNvPicPr/>
          <p:nvPr/>
        </p:nvPicPr>
        <p:blipFill>
          <a:blip r:embed="rId7"/>
          <a:stretch>
            <a:fillRect/>
          </a:stretch>
        </p:blipFill>
        <p:spPr>
          <a:xfrm>
            <a:off x="8014474" y="1984231"/>
            <a:ext cx="3910350" cy="2589795"/>
          </a:xfrm>
          <a:prstGeom prst="rect">
            <a:avLst/>
          </a:prstGeom>
        </p:spPr>
      </p:pic>
      <p:pic>
        <p:nvPicPr>
          <p:cNvPr id="34"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15115" y="3569781"/>
            <a:ext cx="2721100" cy="15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4" descr="nui lauu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4113" y="3569781"/>
            <a:ext cx="2740661" cy="159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 descr="10-1409885176_660x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54113" y="5156323"/>
            <a:ext cx="2729112" cy="15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7" descr="Thuy%20Dien%2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113" y="5175892"/>
            <a:ext cx="2738999" cy="154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79536932"/>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randombar(horizontal)">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par>
                                <p:cTn id="19" presetID="14" presetClass="entr" presetSubtype="1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randombar(horizontal)">
                                      <p:cBhvr>
                                        <p:cTn id="24" dur="500"/>
                                        <p:tgtEl>
                                          <p:spTgt spid="35"/>
                                        </p:tgtEl>
                                      </p:cBhvr>
                                    </p:animEffect>
                                  </p:childTnLst>
                                </p:cTn>
                              </p:par>
                              <p:par>
                                <p:cTn id="25" presetID="14" presetClass="entr" presetSubtype="1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par>
                                <p:cTn id="31" presetID="14" presetClass="entr" presetSubtype="1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randombar(horizontal)">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randombar(horizontal)">
                                      <p:cBhvr>
                                        <p:cTn id="38" dur="500"/>
                                        <p:tgtEl>
                                          <p:spTgt spid="3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randombar(horizontal)">
                                      <p:cBhvr>
                                        <p:cTn id="41" dur="500"/>
                                        <p:tgtEl>
                                          <p:spTgt spid="5"/>
                                        </p:tgtEl>
                                      </p:cBhvr>
                                    </p:animEffect>
                                  </p:childTnLst>
                                </p:cTn>
                              </p:par>
                              <p:par>
                                <p:cTn id="42" presetID="14" presetClass="entr" presetSubtype="1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randombar(horizontal)">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011" y="698442"/>
            <a:ext cx="9002710" cy="661207"/>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79715" y="74011"/>
            <a:ext cx="10499272" cy="682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BÀI 11: QUÁ TRÌNH NỘI SINH VÀ QUÁ TRÌNH NGOẠI SINH. HIỆN TƯỢNG TẠO NÚI</a:t>
            </a:r>
          </a:p>
        </p:txBody>
      </p:sp>
      <p:sp>
        <p:nvSpPr>
          <p:cNvPr id="6" name="Rectangle 5"/>
          <p:cNvSpPr/>
          <p:nvPr/>
        </p:nvSpPr>
        <p:spPr>
          <a:xfrm>
            <a:off x="525011" y="1359649"/>
            <a:ext cx="11296875" cy="1292662"/>
          </a:xfrm>
          <a:prstGeom prst="rect">
            <a:avLst/>
          </a:prstGeom>
          <a:noFill/>
        </p:spPr>
        <p:txBody>
          <a:bodyPr wrap="square" lIns="91440" tIns="45720" rIns="91440" bIns="45720">
            <a:spAutoFit/>
          </a:bodyPr>
          <a:lstStyle/>
          <a:p>
            <a:pPr algn="ct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1, 2, 3, 4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đôi</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6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6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600" b="1" dirty="0">
              <a:ln w="10541" cmpd="sng">
                <a:solidFill>
                  <a:srgbClr val="4F81BD">
                    <a:shade val="88000"/>
                    <a:satMod val="110000"/>
                  </a:srgbClr>
                </a:solidFill>
                <a:prstDash val="solid"/>
              </a:ln>
              <a:solidFill>
                <a:srgbClr val="0070C0"/>
              </a:solidFill>
              <a:latin typeface="Calibri"/>
            </a:endParaRPr>
          </a:p>
        </p:txBody>
      </p:sp>
      <p:sp>
        <p:nvSpPr>
          <p:cNvPr id="7" name="Text Box 8"/>
          <p:cNvSpPr txBox="1">
            <a:spLocks noChangeArrowheads="1"/>
          </p:cNvSpPr>
          <p:nvPr/>
        </p:nvSpPr>
        <p:spPr bwMode="auto">
          <a:xfrm>
            <a:off x="660259" y="2638753"/>
            <a:ext cx="7295201" cy="523220"/>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660259" y="3289920"/>
            <a:ext cx="7295201" cy="1815882"/>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2. </a:t>
            </a:r>
            <a:r>
              <a:rPr lang="vi-VN" sz="2800" b="1" dirty="0">
                <a:latin typeface="Times New Roman" panose="02020603050405020304" pitchFamily="18" charset="0"/>
                <a:cs typeface="Times New Roman" panose="02020603050405020304" pitchFamily="18" charset="0"/>
              </a:rPr>
              <a:t>Trong các hình 1, 2, 3, 4 hình nào thể hiện tác động ch</a:t>
            </a:r>
            <a:r>
              <a:rPr lang="en-US" sz="2800" b="1" dirty="0">
                <a:latin typeface="Times New Roman" panose="02020603050405020304" pitchFamily="18" charset="0"/>
                <a:cs typeface="Times New Roman" panose="02020603050405020304" pitchFamily="18" charset="0"/>
              </a:rPr>
              <a:t>ủ</a:t>
            </a:r>
            <a:r>
              <a:rPr lang="vi-VN" sz="2800" b="1" dirty="0">
                <a:latin typeface="Times New Roman" panose="02020603050405020304" pitchFamily="18" charset="0"/>
                <a:cs typeface="Times New Roman" panose="02020603050405020304" pitchFamily="18" charset="0"/>
              </a:rPr>
              <a:t> yếu của quá trình nội sinh, hình nào thể hiện tác động chủ yếu của quá trình ngoại sinh</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 Box 8"/>
          <p:cNvSpPr txBox="1">
            <a:spLocks noChangeArrowheads="1"/>
          </p:cNvSpPr>
          <p:nvPr/>
        </p:nvSpPr>
        <p:spPr bwMode="auto">
          <a:xfrm>
            <a:off x="660259" y="5233749"/>
            <a:ext cx="7295201" cy="1384995"/>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2" name="Picture 11"/>
          <p:cNvPicPr/>
          <p:nvPr/>
        </p:nvPicPr>
        <p:blipFill>
          <a:blip r:embed="rId3"/>
          <a:stretch>
            <a:fillRect/>
          </a:stretch>
        </p:blipFill>
        <p:spPr>
          <a:xfrm>
            <a:off x="8041822" y="2638753"/>
            <a:ext cx="4150177" cy="3979991"/>
          </a:xfrm>
          <a:prstGeom prst="rect">
            <a:avLst/>
          </a:prstGeom>
        </p:spPr>
      </p:pic>
    </p:spTree>
    <p:extLst>
      <p:ext uri="{BB962C8B-B14F-4D97-AF65-F5344CB8AC3E}">
        <p14:creationId xmlns:p14="http://schemas.microsoft.com/office/powerpoint/2010/main" val="16147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106511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ĐỨT GÃY</a:t>
            </a:r>
            <a:endParaRPr lang="en-US" altLang="en-US" sz="2400" b="1"/>
          </a:p>
        </p:txBody>
      </p:sp>
      <p:sp>
        <p:nvSpPr>
          <p:cNvPr id="13325" name="Rectangle 46"/>
          <p:cNvSpPr>
            <a:spLocks noChangeArrowheads="1"/>
          </p:cNvSpPr>
          <p:nvPr/>
        </p:nvSpPr>
        <p:spPr bwMode="auto">
          <a:xfrm>
            <a:off x="7620000" y="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UỐN NẾP CỦA ĐỒI NÚI</a:t>
            </a:r>
            <a:endParaRPr lang="en-US" altLang="en-US" sz="2400" b="1"/>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ĐỘNG ĐẤT</a:t>
            </a:r>
            <a:endParaRPr lang="en-US" altLang="en-US" sz="2400" b="1"/>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a:t>HIỆN TƯỢNG NÚI LỬA PHUN</a:t>
            </a:r>
            <a:endParaRPr lang="en-US" altLang="en-US" sz="2400" b="1"/>
          </a:p>
        </p:txBody>
      </p:sp>
    </p:spTree>
    <p:extLst>
      <p:ext uri="{BB962C8B-B14F-4D97-AF65-F5344CB8AC3E}">
        <p14:creationId xmlns:p14="http://schemas.microsoft.com/office/powerpoint/2010/main" val="19558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45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a:latin typeface="Times New Roman" panose="02020603050405020304" pitchFamily="18" charset="0"/>
                <a:cs typeface="Times New Roman" panose="02020603050405020304" pitchFamily="18" charset="0"/>
              </a:rPr>
              <a:t>Qúa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012984"/>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cs typeface="Times New Roman" panose="02020603050405020304" pitchFamily="18" charset="0"/>
              </a:rPr>
              <a:t>N</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a:latin typeface="Times New Roman" panose="02020603050405020304" pitchFamily="18" charset="0"/>
                <a:cs typeface="Times New Roman" panose="02020603050405020304" pitchFamily="18" charset="0"/>
              </a:rPr>
              <a:t>Bờ</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JÊJU</a:t>
            </a:r>
            <a:endParaRPr lang="en-US" altLang="en-US" sz="2400" b="1" dirty="0">
              <a:latin typeface="+mj-lt"/>
            </a:endParaRPr>
          </a:p>
        </p:txBody>
      </p:sp>
    </p:spTree>
    <p:extLst>
      <p:ext uri="{BB962C8B-B14F-4D97-AF65-F5344CB8AC3E}">
        <p14:creationId xmlns:p14="http://schemas.microsoft.com/office/powerpoint/2010/main" val="113342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1150</Words>
  <Application>Microsoft Office PowerPoint</Application>
  <PresentationFormat>Widescreen</PresentationFormat>
  <Paragraphs>90</Paragraphs>
  <Slides>23</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Nguyễn Minh Quân</cp:lastModifiedBy>
  <cp:revision>3</cp:revision>
  <dcterms:created xsi:type="dcterms:W3CDTF">2021-07-24T01:37:59Z</dcterms:created>
  <dcterms:modified xsi:type="dcterms:W3CDTF">2024-01-26T06:11:57Z</dcterms:modified>
</cp:coreProperties>
</file>