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93618-C314-4BFC-9FB8-F77BDD0F1385}"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85051-7A77-458B-A8C1-41A3AC47B49C}" type="slidenum">
              <a:rPr lang="en-US" smtClean="0"/>
              <a:t>‹#›</a:t>
            </a:fld>
            <a:endParaRPr lang="en-US"/>
          </a:p>
        </p:txBody>
      </p:sp>
    </p:spTree>
    <p:extLst>
      <p:ext uri="{BB962C8B-B14F-4D97-AF65-F5344CB8AC3E}">
        <p14:creationId xmlns:p14="http://schemas.microsoft.com/office/powerpoint/2010/main" val="240728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5384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0065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sz="1200" b="0" i="0" kern="1200" dirty="0">
                <a:solidFill>
                  <a:schemeClr val="tx1"/>
                </a:solidFill>
                <a:effectLst/>
                <a:latin typeface="+mn-lt"/>
                <a:ea typeface="+mn-ea"/>
                <a:cs typeface="+mn-cs"/>
              </a:rPr>
              <a:t>Kinh thành Thăng Long xây dựng theo mô hình tam trùng thành quách: vòng ngoài là La thành, kế đến là Hoàng thành, giữa hai lớp thành này là nơi sinh sống của cư dân, trong cùng là Cấm thành là nơi ở của nhà vua. Theo mô tả, hoàng thành có bốn cửa: Đại Hưng, Tường Phù, Quảng Phúc và Diệu Đức. </a:t>
            </a:r>
          </a:p>
          <a:p>
            <a:r>
              <a:rPr lang="vi-VN" sz="1200" b="0" i="0" kern="1200" dirty="0">
                <a:solidFill>
                  <a:schemeClr val="tx1"/>
                </a:solidFill>
                <a:effectLst/>
                <a:latin typeface="+mn-lt"/>
                <a:ea typeface="+mn-ea"/>
                <a:cs typeface="+mn-cs"/>
              </a:rPr>
              <a:t>Chính điện thị triều của hoàng thành Thăng Long xây dựng vào năm 1010 là điện Càn Nguyên (ĐVSL chép là Triều Nguyên). Phía trước chính điện là thềm rồng, dịch từ "long trì", tức là khoảng sân đại triều, xung quanh có hành lang bao bọc. Hướng chính nam dựng điện Cao Minh (ĐVSL chép là Cao điện), căn cứ vào tên gọi "Cao Minh" và so sánh với tên gọi-chức năng các kiến trúc trong mô hình kinh đô Lạc Dương thời Đường-Hậu Lương và Khai Phong thời Tống, các nhà khoa học đoán định điện Cao Minh là một dạng kiến trúc điện môn, tức là vừa là điện, vừa là cửa, ngăn cách cửa chính nam của cung thành với chính điện. Điện Cao Minh kết nối với hành lang hai bên, qua điện là bước vào long trì. Với phương pháp nghiên cứu tương tự, các nhà khoa học cũng cho rằng Ngũ Phượng Tinh Lâu là cửa chính nam của cung thành, nằm về phía nam của điện Cao Minh, và có khả năng được xây dựng theo lối khuyết đài (hình chữ </a:t>
            </a:r>
            <a:r>
              <a:rPr lang="ja-JP" altLang="en-US" sz="1200" b="0" i="0" kern="1200" dirty="0">
                <a:solidFill>
                  <a:schemeClr val="tx1"/>
                </a:solidFill>
                <a:effectLst/>
                <a:latin typeface="+mn-lt"/>
                <a:ea typeface="+mn-ea"/>
                <a:cs typeface="+mn-cs"/>
              </a:rPr>
              <a:t>凹</a:t>
            </a:r>
            <a:r>
              <a:rPr lang="en-US" altLang="ja-JP" sz="1200" b="0" i="0" kern="120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như Đoan Môn thời Lê trung hưng và Ngọ Môn ở Huế (mà phần môn lâu cũng có tên tương tự là Ngũ Phụng lâu).</a:t>
            </a:r>
          </a:p>
          <a:p>
            <a:r>
              <a:rPr lang="vi-VN" sz="1200" b="0" i="0" kern="1200" dirty="0">
                <a:solidFill>
                  <a:schemeClr val="tx1"/>
                </a:solidFill>
                <a:effectLst/>
                <a:latin typeface="+mn-lt"/>
                <a:ea typeface="+mn-ea"/>
                <a:cs typeface="+mn-cs"/>
              </a:rPr>
              <a:t>Sau phần chính điện là phần tẩm điện của nhà vua, tức nơi vua sinh hoạt, đó là điện Long An và Long Thụy. Điện Long An chính là nơi mà Lý Thái Tổ băng hà vào năm 1028.</a:t>
            </a:r>
          </a:p>
        </p:txBody>
      </p:sp>
    </p:spTree>
    <p:extLst>
      <p:ext uri="{BB962C8B-B14F-4D97-AF65-F5344CB8AC3E}">
        <p14:creationId xmlns:p14="http://schemas.microsoft.com/office/powerpoint/2010/main" val="265989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04378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grpSp>
        <p:nvGrpSpPr>
          <p:cNvPr id="7" name="Group 6"/>
          <p:cNvGrpSpPr/>
          <p:nvPr/>
        </p:nvGrpSpPr>
        <p:grpSpPr>
          <a:xfrm>
            <a:off x="-16933" y="1"/>
            <a:ext cx="12231160" cy="6856215"/>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9" y="1871132"/>
            <a:ext cx="6815669" cy="1515533"/>
          </a:xfrm>
        </p:spPr>
        <p:txBody>
          <a:bodyPr anchor="b">
            <a:noAutofit/>
          </a:bodyPr>
          <a:lstStyle>
            <a:lvl1pPr algn="ctr">
              <a:defRPr sz="5400">
                <a:effectLst/>
              </a:defRPr>
            </a:lvl1pPr>
          </a:lstStyle>
          <a:p>
            <a:r>
              <a:rPr lang="vi-VN"/>
              <a:t>Bấm để sửa kiểu tiêu đề Bản cái</a:t>
            </a:r>
            <a:endParaRPr lang="en-US" dirty="0"/>
          </a:p>
        </p:txBody>
      </p:sp>
      <p:sp>
        <p:nvSpPr>
          <p:cNvPr id="3" name="Subtitle 2"/>
          <p:cNvSpPr>
            <a:spLocks noGrp="1"/>
          </p:cNvSpPr>
          <p:nvPr>
            <p:ph type="subTitle" idx="1"/>
          </p:nvPr>
        </p:nvSpPr>
        <p:spPr>
          <a:xfrm>
            <a:off x="2692399" y="3657597"/>
            <a:ext cx="6815669" cy="1320803"/>
          </a:xfrm>
        </p:spPr>
        <p:txBody>
          <a:bodyPr anchor="t">
            <a:normAutofit/>
          </a:bodyPr>
          <a:lstStyle>
            <a:lvl1pPr marL="0" indent="0" algn="ctr">
              <a:buNone/>
              <a:defRPr sz="21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a:xfrm>
            <a:off x="7983233" y="5037663"/>
            <a:ext cx="897467" cy="279400"/>
          </a:xfrm>
        </p:spPr>
        <p:txBody>
          <a:bodyPr/>
          <a:lstStyle/>
          <a:p>
            <a:pPr defTabSz="609585"/>
            <a:fld id="{D746744B-6CC8-4ED2-8A71-07BEB184F142}" type="datetimeFigureOut">
              <a:rPr lang="en-US" smtClean="0">
                <a:solidFill>
                  <a:prstClr val="black"/>
                </a:solidFill>
              </a:rPr>
              <a:pPr defTabSz="609585"/>
              <a:t>9/13/2023</a:t>
            </a:fld>
            <a:endParaRPr lang="en-US">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pPr defTabSz="609585"/>
            <a:endParaRPr lang="en-US">
              <a:solidFill>
                <a:prstClr val="black"/>
              </a:solidFill>
            </a:endParaRPr>
          </a:p>
        </p:txBody>
      </p:sp>
      <p:sp>
        <p:nvSpPr>
          <p:cNvPr id="6" name="Slide Number Placeholder 5"/>
          <p:cNvSpPr>
            <a:spLocks noGrp="1"/>
          </p:cNvSpPr>
          <p:nvPr>
            <p:ph type="sldNum" sz="quarter" idx="12"/>
          </p:nvPr>
        </p:nvSpPr>
        <p:spPr>
          <a:xfrm>
            <a:off x="8956902" y="5037663"/>
            <a:ext cx="551167" cy="279400"/>
          </a:xfrm>
        </p:spPr>
        <p:txBody>
          <a:bodyPr/>
          <a:lstStyle/>
          <a:p>
            <a:pPr defTabSz="609585"/>
            <a:fld id="{FF21B5B8-D539-4E5C-A527-7E3AD844CB1B}" type="slidenum">
              <a:rPr lang="en-US" smtClean="0">
                <a:solidFill>
                  <a:prstClr val="black"/>
                </a:solidFill>
              </a:rPr>
              <a:pPr defTabSz="609585"/>
              <a:t>‹#›</a:t>
            </a:fld>
            <a:endParaRPr lang="en-US">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3956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7" cy="566739"/>
          </a:xfrm>
        </p:spPr>
        <p:txBody>
          <a:bodyPr anchor="b">
            <a:normAutofit/>
          </a:bodyPr>
          <a:lstStyle>
            <a:lvl1pPr algn="ctr">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1041427" y="1041400"/>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1295401" y="5382153"/>
            <a:ext cx="9609667" cy="493712"/>
          </a:xfrm>
        </p:spPr>
        <p:txBody>
          <a:bodyPr>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defTabSz="609585"/>
            <a:fld id="{D746744B-6CC8-4ED2-8A71-07BEB184F142}" type="datetimeFigureOut">
              <a:rPr lang="en-US" smtClean="0">
                <a:solidFill>
                  <a:prstClr val="black"/>
                </a:solidFill>
              </a:rPr>
              <a:pPr defTabSz="609585"/>
              <a:t>9/13/2023</a:t>
            </a:fld>
            <a:endParaRPr lang="en-US">
              <a:solidFill>
                <a:prstClr val="black"/>
              </a:solidFill>
            </a:endParaRPr>
          </a:p>
        </p:txBody>
      </p:sp>
      <p:sp>
        <p:nvSpPr>
          <p:cNvPr id="6" name="Footer Placeholder 5"/>
          <p:cNvSpPr>
            <a:spLocks noGrp="1"/>
          </p:cNvSpPr>
          <p:nvPr>
            <p:ph type="ftr" sz="quarter" idx="11"/>
          </p:nvPr>
        </p:nvSpPr>
        <p:spPr/>
        <p:txBody>
          <a:bodyPr/>
          <a:lstStyle/>
          <a:p>
            <a:pPr defTabSz="609585"/>
            <a:endParaRPr lang="en-US">
              <a:solidFill>
                <a:prstClr val="black"/>
              </a:solidFill>
            </a:endParaRPr>
          </a:p>
        </p:txBody>
      </p:sp>
      <p:sp>
        <p:nvSpPr>
          <p:cNvPr id="7" name="Slide Number Placeholder 6"/>
          <p:cNvSpPr>
            <a:spLocks noGrp="1"/>
          </p:cNvSpPr>
          <p:nvPr>
            <p:ph type="sldNum" sz="quarter" idx="12"/>
          </p:nvPr>
        </p:nvSpPr>
        <p:spPr/>
        <p:txBody>
          <a:bodyPr/>
          <a:lstStyle/>
          <a:p>
            <a:pPr defTabSz="609585"/>
            <a:fld id="{FF21B5B8-D539-4E5C-A527-7E3AD844CB1B}" type="slidenum">
              <a:rPr lang="en-US" smtClean="0">
                <a:solidFill>
                  <a:prstClr val="black"/>
                </a:solidFill>
              </a:rPr>
              <a:pPr defTabSz="609585"/>
              <a:t>‹#›</a:t>
            </a:fld>
            <a:endParaRPr lang="en-US">
              <a:solidFill>
                <a:prstClr val="black"/>
              </a:solidFill>
            </a:endParaRPr>
          </a:p>
        </p:txBody>
      </p:sp>
    </p:spTree>
    <p:extLst>
      <p:ext uri="{BB962C8B-B14F-4D97-AF65-F5344CB8AC3E}">
        <p14:creationId xmlns:p14="http://schemas.microsoft.com/office/powerpoint/2010/main" val="562157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3"/>
            <a:ext cx="9592732" cy="2954868"/>
          </a:xfrm>
        </p:spPr>
        <p:txBody>
          <a:bodyPr anchor="ctr">
            <a:normAutofit/>
          </a:bodyPr>
          <a:lstStyle>
            <a:lvl1pPr algn="ctr">
              <a:defRPr sz="3200" b="0" cap="none"/>
            </a:lvl1pPr>
          </a:lstStyle>
          <a:p>
            <a:r>
              <a:rPr lang="vi-VN"/>
              <a:t>Bấm để sửa kiểu tiêu đề Bản cái</a:t>
            </a:r>
            <a:endParaRPr lang="en-US" dirty="0"/>
          </a:p>
        </p:txBody>
      </p:sp>
      <p:sp>
        <p:nvSpPr>
          <p:cNvPr id="3" name="Text Placeholder 2"/>
          <p:cNvSpPr>
            <a:spLocks noGrp="1"/>
          </p:cNvSpPr>
          <p:nvPr>
            <p:ph type="body" idx="1"/>
          </p:nvPr>
        </p:nvSpPr>
        <p:spPr>
          <a:xfrm>
            <a:off x="1303869" y="4343400"/>
            <a:ext cx="9592732" cy="1532467"/>
          </a:xfrm>
        </p:spPr>
        <p:txBody>
          <a:bodyPr anchor="ctr">
            <a:normAutofit/>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defTabSz="609585"/>
            <a:fld id="{D746744B-6CC8-4ED2-8A71-07BEB184F142}" type="datetimeFigureOut">
              <a:rPr lang="en-US" smtClean="0">
                <a:solidFill>
                  <a:prstClr val="black"/>
                </a:solidFill>
              </a:rPr>
              <a:pPr defTabSz="609585"/>
              <a:t>9/13/2023</a:t>
            </a:fld>
            <a:endParaRPr lang="en-US">
              <a:solidFill>
                <a:prstClr val="black"/>
              </a:solidFill>
            </a:endParaRPr>
          </a:p>
        </p:txBody>
      </p:sp>
      <p:sp>
        <p:nvSpPr>
          <p:cNvPr id="5" name="Footer Placeholder 4"/>
          <p:cNvSpPr>
            <a:spLocks noGrp="1"/>
          </p:cNvSpPr>
          <p:nvPr>
            <p:ph type="ftr" sz="quarter" idx="11"/>
          </p:nvPr>
        </p:nvSpPr>
        <p:spPr/>
        <p:txBody>
          <a:bodyPr/>
          <a:lstStyle/>
          <a:p>
            <a:pPr defTabSz="609585"/>
            <a:endParaRPr lang="en-US">
              <a:solidFill>
                <a:prstClr val="black"/>
              </a:solidFill>
            </a:endParaRPr>
          </a:p>
        </p:txBody>
      </p:sp>
      <p:sp>
        <p:nvSpPr>
          <p:cNvPr id="6" name="Slide Number Placeholder 5"/>
          <p:cNvSpPr>
            <a:spLocks noGrp="1"/>
          </p:cNvSpPr>
          <p:nvPr>
            <p:ph type="sldNum" sz="quarter" idx="12"/>
          </p:nvPr>
        </p:nvSpPr>
        <p:spPr/>
        <p:txBody>
          <a:bodyPr/>
          <a:lstStyle/>
          <a:p>
            <a:pPr defTabSz="609585"/>
            <a:fld id="{FF21B5B8-D539-4E5C-A527-7E3AD844CB1B}" type="slidenum">
              <a:rPr lang="en-US" smtClean="0">
                <a:solidFill>
                  <a:prstClr val="black"/>
                </a:solidFill>
              </a:rPr>
              <a:pPr defTabSz="609585"/>
              <a:t>‹#›</a:t>
            </a:fld>
            <a:endParaRPr lang="en-US">
              <a:solidFill>
                <a:prstClr val="black"/>
              </a:solidFill>
            </a:endParaRPr>
          </a:p>
        </p:txBody>
      </p:sp>
      <p:cxnSp>
        <p:nvCxnSpPr>
          <p:cNvPr id="15" name="Straight Connector 14"/>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4094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3"/>
            <a:ext cx="9296399" cy="2370668"/>
          </a:xfrm>
        </p:spPr>
        <p:txBody>
          <a:bodyPr anchor="ctr">
            <a:normAutofit/>
          </a:bodyPr>
          <a:lstStyle>
            <a:lvl1pPr algn="ctr">
              <a:defRPr sz="3200" b="0" cap="none">
                <a:solidFill>
                  <a:schemeClr val="tx1"/>
                </a:solidFill>
              </a:defRPr>
            </a:lvl1pPr>
          </a:lstStyle>
          <a:p>
            <a:r>
              <a:rPr lang="vi-VN"/>
              <a:t>Bấm để sửa kiểu tiêu đề Bản cái</a:t>
            </a:r>
            <a:endParaRPr lang="en-US" dirty="0"/>
          </a:p>
        </p:txBody>
      </p:sp>
      <p:sp>
        <p:nvSpPr>
          <p:cNvPr id="10" name="Text Placeholder 9"/>
          <p:cNvSpPr>
            <a:spLocks noGrp="1"/>
          </p:cNvSpPr>
          <p:nvPr>
            <p:ph type="body" sz="quarter" idx="13"/>
          </p:nvPr>
        </p:nvSpPr>
        <p:spPr>
          <a:xfrm>
            <a:off x="1674812" y="3352800"/>
            <a:ext cx="8839203" cy="584200"/>
          </a:xfrm>
        </p:spPr>
        <p:txBody>
          <a:bodyPr anchor="ctr">
            <a:normAutofit/>
          </a:bodyPr>
          <a:lstStyle>
            <a:lvl1pPr marL="0" indent="0" algn="r">
              <a:buFontTx/>
              <a:buNone/>
              <a:defRPr sz="20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1295401" y="4343400"/>
            <a:ext cx="9609667" cy="1532467"/>
          </a:xfrm>
        </p:spPr>
        <p:txBody>
          <a:bodyPr anchor="ctr">
            <a:normAutofit/>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defTabSz="609585"/>
            <a:fld id="{D746744B-6CC8-4ED2-8A71-07BEB184F142}" type="datetimeFigureOut">
              <a:rPr lang="en-US" smtClean="0">
                <a:solidFill>
                  <a:prstClr val="black"/>
                </a:solidFill>
              </a:rPr>
              <a:pPr defTabSz="609585"/>
              <a:t>9/13/2023</a:t>
            </a:fld>
            <a:endParaRPr lang="en-US">
              <a:solidFill>
                <a:prstClr val="black"/>
              </a:solidFill>
            </a:endParaRPr>
          </a:p>
        </p:txBody>
      </p:sp>
      <p:sp>
        <p:nvSpPr>
          <p:cNvPr id="5" name="Footer Placeholder 4"/>
          <p:cNvSpPr>
            <a:spLocks noGrp="1"/>
          </p:cNvSpPr>
          <p:nvPr>
            <p:ph type="ftr" sz="quarter" idx="11"/>
          </p:nvPr>
        </p:nvSpPr>
        <p:spPr/>
        <p:txBody>
          <a:bodyPr/>
          <a:lstStyle/>
          <a:p>
            <a:pPr defTabSz="609585"/>
            <a:endParaRPr lang="en-US">
              <a:solidFill>
                <a:prstClr val="black"/>
              </a:solidFill>
            </a:endParaRPr>
          </a:p>
        </p:txBody>
      </p:sp>
      <p:sp>
        <p:nvSpPr>
          <p:cNvPr id="6" name="Slide Number Placeholder 5"/>
          <p:cNvSpPr>
            <a:spLocks noGrp="1"/>
          </p:cNvSpPr>
          <p:nvPr>
            <p:ph type="sldNum" sz="quarter" idx="12"/>
          </p:nvPr>
        </p:nvSpPr>
        <p:spPr/>
        <p:txBody>
          <a:bodyPr/>
          <a:lstStyle/>
          <a:p>
            <a:pPr defTabSz="609585"/>
            <a:fld id="{FF21B5B8-D539-4E5C-A527-7E3AD844CB1B}" type="slidenum">
              <a:rPr lang="en-US" smtClean="0">
                <a:solidFill>
                  <a:prstClr val="black"/>
                </a:solidFill>
              </a:rPr>
              <a:pPr defTabSz="609585"/>
              <a:t>‹#›</a:t>
            </a:fld>
            <a:endParaRPr lang="en-US">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5" name="TextBox 14"/>
          <p:cNvSpPr txBox="1"/>
          <p:nvPr/>
        </p:nvSpPr>
        <p:spPr>
          <a:xfrm>
            <a:off x="10600267" y="2827871"/>
            <a:ext cx="609600" cy="584776"/>
          </a:xfrm>
          <a:prstGeom prst="rect">
            <a:avLst/>
          </a:prstGeom>
        </p:spPr>
        <p:txBody>
          <a:bodyPr vert="horz" lIns="91440" tIns="45720" rIns="91440" bIns="45720" rtlCol="0" anchor="ctr">
            <a:no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19" name="Straight Connector 18"/>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8853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3200" b="0" cap="none"/>
            </a:lvl1pPr>
          </a:lstStyle>
          <a:p>
            <a:r>
              <a:rPr lang="vi-VN"/>
              <a:t>Bấm để sửa kiểu tiêu đề Bản cái</a:t>
            </a:r>
            <a:endParaRPr lang="en-US" dirty="0"/>
          </a:p>
        </p:txBody>
      </p:sp>
      <p:sp>
        <p:nvSpPr>
          <p:cNvPr id="3" name="Text Placeholder 2"/>
          <p:cNvSpPr>
            <a:spLocks noGrp="1"/>
          </p:cNvSpPr>
          <p:nvPr>
            <p:ph type="body" idx="1"/>
          </p:nvPr>
        </p:nvSpPr>
        <p:spPr>
          <a:xfrm>
            <a:off x="1295402" y="4777381"/>
            <a:ext cx="9609668" cy="860400"/>
          </a:xfrm>
        </p:spPr>
        <p:txBody>
          <a:bodyPr anchor="t">
            <a:normAutofit/>
          </a:bodyPr>
          <a:lstStyle>
            <a:lvl1pPr marL="0" indent="0" algn="l">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defTabSz="609585"/>
            <a:fld id="{D746744B-6CC8-4ED2-8A71-07BEB184F142}" type="datetimeFigureOut">
              <a:rPr lang="en-US" smtClean="0">
                <a:solidFill>
                  <a:prstClr val="black"/>
                </a:solidFill>
              </a:rPr>
              <a:pPr defTabSz="609585"/>
              <a:t>9/13/2023</a:t>
            </a:fld>
            <a:endParaRPr lang="en-US">
              <a:solidFill>
                <a:prstClr val="black"/>
              </a:solidFill>
            </a:endParaRPr>
          </a:p>
        </p:txBody>
      </p:sp>
      <p:sp>
        <p:nvSpPr>
          <p:cNvPr id="5" name="Footer Placeholder 4"/>
          <p:cNvSpPr>
            <a:spLocks noGrp="1"/>
          </p:cNvSpPr>
          <p:nvPr>
            <p:ph type="ftr" sz="quarter" idx="11"/>
          </p:nvPr>
        </p:nvSpPr>
        <p:spPr/>
        <p:txBody>
          <a:bodyPr/>
          <a:lstStyle/>
          <a:p>
            <a:pPr defTabSz="609585"/>
            <a:endParaRPr lang="en-US">
              <a:solidFill>
                <a:prstClr val="black"/>
              </a:solidFill>
            </a:endParaRPr>
          </a:p>
        </p:txBody>
      </p:sp>
      <p:sp>
        <p:nvSpPr>
          <p:cNvPr id="6" name="Slide Number Placeholder 5"/>
          <p:cNvSpPr>
            <a:spLocks noGrp="1"/>
          </p:cNvSpPr>
          <p:nvPr>
            <p:ph type="sldNum" sz="quarter" idx="12"/>
          </p:nvPr>
        </p:nvSpPr>
        <p:spPr/>
        <p:txBody>
          <a:bodyPr/>
          <a:lstStyle/>
          <a:p>
            <a:pPr defTabSz="609585"/>
            <a:fld id="{FF21B5B8-D539-4E5C-A527-7E3AD844CB1B}" type="slidenum">
              <a:rPr lang="en-US" smtClean="0">
                <a:solidFill>
                  <a:prstClr val="black"/>
                </a:solidFill>
              </a:rPr>
              <a:pPr defTabSz="609585"/>
              <a:t>‹#›</a:t>
            </a:fld>
            <a:endParaRPr lang="en-US">
              <a:solidFill>
                <a:prstClr val="black"/>
              </a:solidFill>
            </a:endParaRPr>
          </a:p>
        </p:txBody>
      </p:sp>
    </p:spTree>
    <p:extLst>
      <p:ext uri="{BB962C8B-B14F-4D97-AF65-F5344CB8AC3E}">
        <p14:creationId xmlns:p14="http://schemas.microsoft.com/office/powerpoint/2010/main" val="17294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3"/>
            <a:ext cx="9296399" cy="2243668"/>
          </a:xfrm>
        </p:spPr>
        <p:txBody>
          <a:bodyPr anchor="ctr">
            <a:normAutofit/>
          </a:bodyPr>
          <a:lstStyle>
            <a:lvl1pPr algn="ctr">
              <a:defRPr sz="3200" b="0" cap="none">
                <a:solidFill>
                  <a:schemeClr val="tx1"/>
                </a:solidFill>
              </a:defRPr>
            </a:lvl1pPr>
          </a:lstStyle>
          <a:p>
            <a:r>
              <a:rPr lang="vi-VN"/>
              <a:t>Bấm để sửa kiểu tiêu đề Bản cái</a:t>
            </a:r>
            <a:endParaRPr lang="en-US" dirty="0"/>
          </a:p>
        </p:txBody>
      </p:sp>
      <p:sp>
        <p:nvSpPr>
          <p:cNvPr id="23" name="Text Placeholder 2"/>
          <p:cNvSpPr>
            <a:spLocks noGrp="1"/>
          </p:cNvSpPr>
          <p:nvPr>
            <p:ph type="body" idx="13"/>
          </p:nvPr>
        </p:nvSpPr>
        <p:spPr>
          <a:xfrm>
            <a:off x="1295402" y="3639312"/>
            <a:ext cx="9609668" cy="886968"/>
          </a:xfrm>
        </p:spPr>
        <p:txBody>
          <a:bodyPr anchor="b">
            <a:normAutofit/>
          </a:bodyPr>
          <a:lstStyle>
            <a:lvl1pPr marL="0" indent="0" algn="l">
              <a:spcBef>
                <a:spcPts val="0"/>
              </a:spcBef>
              <a:buNone/>
              <a:defRPr sz="24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vi-VN"/>
              <a:t>Bấm để chỉnh sửa kiểu văn bản của Bản cái</a:t>
            </a:r>
          </a:p>
        </p:txBody>
      </p:sp>
      <p:sp>
        <p:nvSpPr>
          <p:cNvPr id="3" name="Text Placeholder 2"/>
          <p:cNvSpPr>
            <a:spLocks noGrp="1"/>
          </p:cNvSpPr>
          <p:nvPr>
            <p:ph type="body" idx="1"/>
          </p:nvPr>
        </p:nvSpPr>
        <p:spPr>
          <a:xfrm>
            <a:off x="1295402" y="4529667"/>
            <a:ext cx="9609668" cy="1346200"/>
          </a:xfrm>
        </p:spPr>
        <p:txBody>
          <a:bodyPr anchor="t">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defTabSz="609585"/>
            <a:fld id="{D746744B-6CC8-4ED2-8A71-07BEB184F142}" type="datetimeFigureOut">
              <a:rPr lang="en-US" smtClean="0">
                <a:solidFill>
                  <a:prstClr val="black"/>
                </a:solidFill>
              </a:rPr>
              <a:pPr defTabSz="609585"/>
              <a:t>9/13/2023</a:t>
            </a:fld>
            <a:endParaRPr lang="en-US">
              <a:solidFill>
                <a:prstClr val="black"/>
              </a:solidFill>
            </a:endParaRPr>
          </a:p>
        </p:txBody>
      </p:sp>
      <p:sp>
        <p:nvSpPr>
          <p:cNvPr id="5" name="Footer Placeholder 4"/>
          <p:cNvSpPr>
            <a:spLocks noGrp="1"/>
          </p:cNvSpPr>
          <p:nvPr>
            <p:ph type="ftr" sz="quarter" idx="11"/>
          </p:nvPr>
        </p:nvSpPr>
        <p:spPr/>
        <p:txBody>
          <a:bodyPr/>
          <a:lstStyle/>
          <a:p>
            <a:pPr defTabSz="609585"/>
            <a:endParaRPr lang="en-US">
              <a:solidFill>
                <a:prstClr val="black"/>
              </a:solidFill>
            </a:endParaRPr>
          </a:p>
        </p:txBody>
      </p:sp>
      <p:sp>
        <p:nvSpPr>
          <p:cNvPr id="6" name="Slide Number Placeholder 5"/>
          <p:cNvSpPr>
            <a:spLocks noGrp="1"/>
          </p:cNvSpPr>
          <p:nvPr>
            <p:ph type="sldNum" sz="quarter" idx="12"/>
          </p:nvPr>
        </p:nvSpPr>
        <p:spPr/>
        <p:txBody>
          <a:bodyPr/>
          <a:lstStyle/>
          <a:p>
            <a:pPr defTabSz="609585"/>
            <a:fld id="{FF21B5B8-D539-4E5C-A527-7E3AD844CB1B}" type="slidenum">
              <a:rPr lang="en-US" smtClean="0">
                <a:solidFill>
                  <a:prstClr val="black"/>
                </a:solidFill>
              </a:rPr>
              <a:pPr defTabSz="609585"/>
              <a:t>‹#›</a:t>
            </a:fld>
            <a:endParaRPr lang="en-US">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26" name="Straight Connector 25"/>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8515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3"/>
            <a:ext cx="9609667" cy="2243668"/>
          </a:xfrm>
        </p:spPr>
        <p:txBody>
          <a:bodyPr vert="horz" lIns="91440" tIns="45720" rIns="91440" bIns="45720" rtlCol="0" anchor="ctr">
            <a:normAutofit/>
          </a:bodyPr>
          <a:lstStyle>
            <a:lvl1pPr>
              <a:defRPr lang="en-US" b="0" dirty="0"/>
            </a:lvl1pPr>
          </a:lstStyle>
          <a:p>
            <a:pPr marL="0" lvl="0"/>
            <a:r>
              <a:rPr lang="vi-VN"/>
              <a:t>Bấm để sửa kiểu tiêu đề Bản cái</a:t>
            </a:r>
            <a:endParaRPr lang="en-US" dirty="0"/>
          </a:p>
        </p:txBody>
      </p:sp>
      <p:sp>
        <p:nvSpPr>
          <p:cNvPr id="20" name="Text Placeholder 2"/>
          <p:cNvSpPr>
            <a:spLocks noGrp="1"/>
          </p:cNvSpPr>
          <p:nvPr>
            <p:ph type="body" idx="13"/>
          </p:nvPr>
        </p:nvSpPr>
        <p:spPr>
          <a:xfrm>
            <a:off x="1295402" y="3630168"/>
            <a:ext cx="9609668" cy="841248"/>
          </a:xfrm>
        </p:spPr>
        <p:txBody>
          <a:bodyPr anchor="b">
            <a:normAutofit/>
          </a:bodyPr>
          <a:lstStyle>
            <a:lvl1pPr marL="0" indent="0" algn="l">
              <a:spcBef>
                <a:spcPts val="0"/>
              </a:spcBef>
              <a:buNone/>
              <a:defRPr sz="2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vi-VN"/>
              <a:t>Bấm để chỉnh sửa kiểu văn bản của Bản cái</a:t>
            </a:r>
          </a:p>
        </p:txBody>
      </p:sp>
      <p:sp>
        <p:nvSpPr>
          <p:cNvPr id="3" name="Text Placeholder 2"/>
          <p:cNvSpPr>
            <a:spLocks noGrp="1"/>
          </p:cNvSpPr>
          <p:nvPr>
            <p:ph type="body" idx="1"/>
          </p:nvPr>
        </p:nvSpPr>
        <p:spPr>
          <a:xfrm>
            <a:off x="1295401" y="4470400"/>
            <a:ext cx="9609671" cy="1405467"/>
          </a:xfrm>
        </p:spPr>
        <p:txBody>
          <a:bodyPr anchor="t">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defTabSz="609585"/>
            <a:fld id="{D746744B-6CC8-4ED2-8A71-07BEB184F142}" type="datetimeFigureOut">
              <a:rPr lang="en-US" smtClean="0">
                <a:solidFill>
                  <a:prstClr val="black"/>
                </a:solidFill>
              </a:rPr>
              <a:pPr defTabSz="609585"/>
              <a:t>9/13/2023</a:t>
            </a:fld>
            <a:endParaRPr lang="en-US">
              <a:solidFill>
                <a:prstClr val="black"/>
              </a:solidFill>
            </a:endParaRPr>
          </a:p>
        </p:txBody>
      </p:sp>
      <p:sp>
        <p:nvSpPr>
          <p:cNvPr id="5" name="Footer Placeholder 4"/>
          <p:cNvSpPr>
            <a:spLocks noGrp="1"/>
          </p:cNvSpPr>
          <p:nvPr>
            <p:ph type="ftr" sz="quarter" idx="11"/>
          </p:nvPr>
        </p:nvSpPr>
        <p:spPr/>
        <p:txBody>
          <a:bodyPr/>
          <a:lstStyle/>
          <a:p>
            <a:pPr defTabSz="609585"/>
            <a:endParaRPr lang="en-US">
              <a:solidFill>
                <a:prstClr val="black"/>
              </a:solidFill>
            </a:endParaRPr>
          </a:p>
        </p:txBody>
      </p:sp>
      <p:sp>
        <p:nvSpPr>
          <p:cNvPr id="6" name="Slide Number Placeholder 5"/>
          <p:cNvSpPr>
            <a:spLocks noGrp="1"/>
          </p:cNvSpPr>
          <p:nvPr>
            <p:ph type="sldNum" sz="quarter" idx="12"/>
          </p:nvPr>
        </p:nvSpPr>
        <p:spPr/>
        <p:txBody>
          <a:bodyPr/>
          <a:lstStyle/>
          <a:p>
            <a:pPr defTabSz="609585"/>
            <a:fld id="{FF21B5B8-D539-4E5C-A527-7E3AD844CB1B}" type="slidenum">
              <a:rPr lang="en-US" smtClean="0">
                <a:solidFill>
                  <a:prstClr val="black"/>
                </a:solidFill>
              </a:rPr>
              <a:pPr defTabSz="609585"/>
              <a:t>‹#›</a:t>
            </a:fld>
            <a:endParaRPr lang="en-US">
              <a:solidFill>
                <a:prstClr val="black"/>
              </a:solidFill>
            </a:endParaRPr>
          </a:p>
        </p:txBody>
      </p:sp>
      <p:cxnSp>
        <p:nvCxnSpPr>
          <p:cNvPr id="15" name="Straight Connector 14"/>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022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defTabSz="609585"/>
            <a:fld id="{D746744B-6CC8-4ED2-8A71-07BEB184F142}" type="datetimeFigureOut">
              <a:rPr lang="en-US" smtClean="0">
                <a:solidFill>
                  <a:prstClr val="black"/>
                </a:solidFill>
              </a:rPr>
              <a:pPr defTabSz="609585"/>
              <a:t>9/13/2023</a:t>
            </a:fld>
            <a:endParaRPr lang="en-US">
              <a:solidFill>
                <a:prstClr val="black"/>
              </a:solidFill>
            </a:endParaRPr>
          </a:p>
        </p:txBody>
      </p:sp>
      <p:sp>
        <p:nvSpPr>
          <p:cNvPr id="5" name="Footer Placeholder 4"/>
          <p:cNvSpPr>
            <a:spLocks noGrp="1"/>
          </p:cNvSpPr>
          <p:nvPr>
            <p:ph type="ftr" sz="quarter" idx="11"/>
          </p:nvPr>
        </p:nvSpPr>
        <p:spPr/>
        <p:txBody>
          <a:bodyPr/>
          <a:lstStyle/>
          <a:p>
            <a:pPr defTabSz="609585"/>
            <a:endParaRPr lang="en-US">
              <a:solidFill>
                <a:prstClr val="black"/>
              </a:solidFill>
            </a:endParaRPr>
          </a:p>
        </p:txBody>
      </p:sp>
      <p:sp>
        <p:nvSpPr>
          <p:cNvPr id="6" name="Slide Number Placeholder 5"/>
          <p:cNvSpPr>
            <a:spLocks noGrp="1"/>
          </p:cNvSpPr>
          <p:nvPr>
            <p:ph type="sldNum" sz="quarter" idx="12"/>
          </p:nvPr>
        </p:nvSpPr>
        <p:spPr/>
        <p:txBody>
          <a:bodyPr/>
          <a:lstStyle/>
          <a:p>
            <a:pPr defTabSz="609585"/>
            <a:fld id="{FF21B5B8-D539-4E5C-A527-7E3AD844CB1B}" type="slidenum">
              <a:rPr lang="en-US" smtClean="0">
                <a:solidFill>
                  <a:prstClr val="black"/>
                </a:solidFill>
              </a:rPr>
              <a:pPr defTabSz="609585"/>
              <a:t>‹#›</a:t>
            </a:fld>
            <a:endParaRPr lang="en-US">
              <a:solidFill>
                <a:prstClr val="black"/>
              </a:solidFill>
            </a:endParaRPr>
          </a:p>
        </p:txBody>
      </p:sp>
      <p:cxnSp>
        <p:nvCxnSpPr>
          <p:cNvPr id="14" name="Straight Connector 13"/>
          <p:cNvCxnSpPr/>
          <p:nvPr/>
        </p:nvCxnSpPr>
        <p:spPr>
          <a:xfrm>
            <a:off x="1396169" y="2421467"/>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5777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8" y="982133"/>
            <a:ext cx="1890895" cy="4893735"/>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1295400" y="982133"/>
            <a:ext cx="7433025" cy="4893735"/>
          </a:xfrm>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defTabSz="609585"/>
            <a:fld id="{D746744B-6CC8-4ED2-8A71-07BEB184F142}" type="datetimeFigureOut">
              <a:rPr lang="en-US" smtClean="0">
                <a:solidFill>
                  <a:prstClr val="black"/>
                </a:solidFill>
              </a:rPr>
              <a:pPr defTabSz="609585"/>
              <a:t>9/13/2023</a:t>
            </a:fld>
            <a:endParaRPr lang="en-US">
              <a:solidFill>
                <a:prstClr val="black"/>
              </a:solidFill>
            </a:endParaRPr>
          </a:p>
        </p:txBody>
      </p:sp>
      <p:sp>
        <p:nvSpPr>
          <p:cNvPr id="5" name="Footer Placeholder 4"/>
          <p:cNvSpPr>
            <a:spLocks noGrp="1"/>
          </p:cNvSpPr>
          <p:nvPr>
            <p:ph type="ftr" sz="quarter" idx="11"/>
          </p:nvPr>
        </p:nvSpPr>
        <p:spPr/>
        <p:txBody>
          <a:bodyPr/>
          <a:lstStyle/>
          <a:p>
            <a:pPr defTabSz="609585"/>
            <a:endParaRPr lang="en-US">
              <a:solidFill>
                <a:prstClr val="black"/>
              </a:solidFill>
            </a:endParaRPr>
          </a:p>
        </p:txBody>
      </p:sp>
      <p:sp>
        <p:nvSpPr>
          <p:cNvPr id="6" name="Slide Number Placeholder 5"/>
          <p:cNvSpPr>
            <a:spLocks noGrp="1"/>
          </p:cNvSpPr>
          <p:nvPr>
            <p:ph type="sldNum" sz="quarter" idx="12"/>
          </p:nvPr>
        </p:nvSpPr>
        <p:spPr/>
        <p:txBody>
          <a:bodyPr/>
          <a:lstStyle/>
          <a:p>
            <a:pPr defTabSz="609585"/>
            <a:fld id="{FF21B5B8-D539-4E5C-A527-7E3AD844CB1B}" type="slidenum">
              <a:rPr lang="en-US" smtClean="0">
                <a:solidFill>
                  <a:prstClr val="black"/>
                </a:solidFill>
              </a:rPr>
              <a:pPr defTabSz="609585"/>
              <a:t>‹#›</a:t>
            </a:fld>
            <a:endParaRPr lang="en-US">
              <a:solidFill>
                <a:prstClr val="black"/>
              </a:solidFill>
            </a:endParaRPr>
          </a:p>
        </p:txBody>
      </p:sp>
      <p:cxnSp>
        <p:nvCxnSpPr>
          <p:cNvPr id="14" name="Straight Connector 13"/>
          <p:cNvCxnSpPr/>
          <p:nvPr/>
        </p:nvCxnSpPr>
        <p:spPr>
          <a:xfrm>
            <a:off x="8863891"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3671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6"/>
        <p:cNvGrpSpPr/>
        <p:nvPr/>
      </p:nvGrpSpPr>
      <p:grpSpPr>
        <a:xfrm>
          <a:off x="0" y="0"/>
          <a:ext cx="0" cy="0"/>
          <a:chOff x="0" y="0"/>
          <a:chExt cx="0" cy="0"/>
        </a:xfrm>
      </p:grpSpPr>
      <p:sp>
        <p:nvSpPr>
          <p:cNvPr id="28" name="Google Shape;28;p6"/>
          <p:cNvSpPr txBox="1">
            <a:spLocks noGrp="1"/>
          </p:cNvSpPr>
          <p:nvPr>
            <p:ph type="title"/>
          </p:nvPr>
        </p:nvSpPr>
        <p:spPr>
          <a:xfrm>
            <a:off x="1229333" y="1189033"/>
            <a:ext cx="9154800" cy="11432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9" name="Google Shape;29;p6"/>
          <p:cNvSpPr txBox="1">
            <a:spLocks noGrp="1"/>
          </p:cNvSpPr>
          <p:nvPr>
            <p:ph type="body" idx="1"/>
          </p:nvPr>
        </p:nvSpPr>
        <p:spPr>
          <a:xfrm>
            <a:off x="1229333" y="2516504"/>
            <a:ext cx="4724400" cy="40368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a:lvl1pPr>
            <a:lvl2pPr marL="1219170" lvl="1" indent="-457189">
              <a:spcBef>
                <a:spcPts val="0"/>
              </a:spcBef>
              <a:spcAft>
                <a:spcPts val="0"/>
              </a:spcAft>
              <a:buSzPts val="1800"/>
              <a:buChar char="○"/>
              <a:defRPr/>
            </a:lvl2pPr>
            <a:lvl3pPr marL="1828754" lvl="2" indent="-457189">
              <a:spcBef>
                <a:spcPts val="0"/>
              </a:spcBef>
              <a:spcAft>
                <a:spcPts val="0"/>
              </a:spcAft>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30" name="Google Shape;30;p6"/>
          <p:cNvSpPr txBox="1">
            <a:spLocks noGrp="1"/>
          </p:cNvSpPr>
          <p:nvPr>
            <p:ph type="body" idx="2"/>
          </p:nvPr>
        </p:nvSpPr>
        <p:spPr>
          <a:xfrm>
            <a:off x="6238249" y="2516504"/>
            <a:ext cx="4724400" cy="40368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a:lvl1pPr>
            <a:lvl2pPr marL="1219170" lvl="1" indent="-457189">
              <a:spcBef>
                <a:spcPts val="0"/>
              </a:spcBef>
              <a:spcAft>
                <a:spcPts val="0"/>
              </a:spcAft>
              <a:buSzPts val="1800"/>
              <a:buChar char="○"/>
              <a:defRPr/>
            </a:lvl2pPr>
            <a:lvl3pPr marL="1828754" lvl="2" indent="-457189">
              <a:spcBef>
                <a:spcPts val="0"/>
              </a:spcBef>
              <a:spcAft>
                <a:spcPts val="0"/>
              </a:spcAft>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31" name="Google Shape;31;p6"/>
          <p:cNvSpPr txBox="1">
            <a:spLocks noGrp="1"/>
          </p:cNvSpPr>
          <p:nvPr>
            <p:ph type="sldNum" idx="12"/>
          </p:nvPr>
        </p:nvSpPr>
        <p:spPr>
          <a:xfrm>
            <a:off x="11472533" y="6120400"/>
            <a:ext cx="719600" cy="737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algn="ctr" defTabSz="609585"/>
            <a:fld id="{00000000-1234-1234-1234-123412341234}" type="slidenum">
              <a:rPr lang="en" smtClean="0">
                <a:solidFill>
                  <a:srgbClr val="83992A"/>
                </a:solidFill>
              </a:rPr>
              <a:pPr algn="ctr" defTabSz="609585"/>
              <a:t>‹#›</a:t>
            </a:fld>
            <a:endParaRPr lang="en">
              <a:solidFill>
                <a:srgbClr val="83992A"/>
              </a:solidFill>
            </a:endParaRPr>
          </a:p>
        </p:txBody>
      </p:sp>
    </p:spTree>
    <p:extLst>
      <p:ext uri="{BB962C8B-B14F-4D97-AF65-F5344CB8AC3E}">
        <p14:creationId xmlns:p14="http://schemas.microsoft.com/office/powerpoint/2010/main" val="947697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1" name="Google Shape;11;p2"/>
          <p:cNvSpPr txBox="1">
            <a:spLocks noGrp="1"/>
          </p:cNvSpPr>
          <p:nvPr>
            <p:ph type="ctrTitle"/>
          </p:nvPr>
        </p:nvSpPr>
        <p:spPr>
          <a:xfrm>
            <a:off x="914400" y="4382951"/>
            <a:ext cx="10363200" cy="15464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8000">
                <a:solidFill>
                  <a:schemeClr val="lt1"/>
                </a:solidFill>
              </a:defRPr>
            </a:lvl1pPr>
            <a:lvl2pPr lvl="1">
              <a:spcBef>
                <a:spcPts val="0"/>
              </a:spcBef>
              <a:spcAft>
                <a:spcPts val="0"/>
              </a:spcAft>
              <a:buClr>
                <a:schemeClr val="lt1"/>
              </a:buClr>
              <a:buSzPts val="6000"/>
              <a:buNone/>
              <a:defRPr sz="8000">
                <a:solidFill>
                  <a:schemeClr val="lt1"/>
                </a:solidFill>
              </a:defRPr>
            </a:lvl2pPr>
            <a:lvl3pPr lvl="2">
              <a:spcBef>
                <a:spcPts val="0"/>
              </a:spcBef>
              <a:spcAft>
                <a:spcPts val="0"/>
              </a:spcAft>
              <a:buClr>
                <a:schemeClr val="lt1"/>
              </a:buClr>
              <a:buSzPts val="6000"/>
              <a:buNone/>
              <a:defRPr sz="8000">
                <a:solidFill>
                  <a:schemeClr val="lt1"/>
                </a:solidFill>
              </a:defRPr>
            </a:lvl3pPr>
            <a:lvl4pPr lvl="3">
              <a:spcBef>
                <a:spcPts val="0"/>
              </a:spcBef>
              <a:spcAft>
                <a:spcPts val="0"/>
              </a:spcAft>
              <a:buClr>
                <a:schemeClr val="lt1"/>
              </a:buClr>
              <a:buSzPts val="6000"/>
              <a:buNone/>
              <a:defRPr sz="8000">
                <a:solidFill>
                  <a:schemeClr val="lt1"/>
                </a:solidFill>
              </a:defRPr>
            </a:lvl4pPr>
            <a:lvl5pPr lvl="4">
              <a:spcBef>
                <a:spcPts val="0"/>
              </a:spcBef>
              <a:spcAft>
                <a:spcPts val="0"/>
              </a:spcAft>
              <a:buClr>
                <a:schemeClr val="lt1"/>
              </a:buClr>
              <a:buSzPts val="6000"/>
              <a:buNone/>
              <a:defRPr sz="8000">
                <a:solidFill>
                  <a:schemeClr val="lt1"/>
                </a:solidFill>
              </a:defRPr>
            </a:lvl5pPr>
            <a:lvl6pPr lvl="5">
              <a:spcBef>
                <a:spcPts val="0"/>
              </a:spcBef>
              <a:spcAft>
                <a:spcPts val="0"/>
              </a:spcAft>
              <a:buClr>
                <a:schemeClr val="lt1"/>
              </a:buClr>
              <a:buSzPts val="6000"/>
              <a:buNone/>
              <a:defRPr sz="8000">
                <a:solidFill>
                  <a:schemeClr val="lt1"/>
                </a:solidFill>
              </a:defRPr>
            </a:lvl6pPr>
            <a:lvl7pPr lvl="6">
              <a:spcBef>
                <a:spcPts val="0"/>
              </a:spcBef>
              <a:spcAft>
                <a:spcPts val="0"/>
              </a:spcAft>
              <a:buClr>
                <a:schemeClr val="lt1"/>
              </a:buClr>
              <a:buSzPts val="6000"/>
              <a:buNone/>
              <a:defRPr sz="8000">
                <a:solidFill>
                  <a:schemeClr val="lt1"/>
                </a:solidFill>
              </a:defRPr>
            </a:lvl7pPr>
            <a:lvl8pPr lvl="7">
              <a:spcBef>
                <a:spcPts val="0"/>
              </a:spcBef>
              <a:spcAft>
                <a:spcPts val="0"/>
              </a:spcAft>
              <a:buClr>
                <a:schemeClr val="lt1"/>
              </a:buClr>
              <a:buSzPts val="6000"/>
              <a:buNone/>
              <a:defRPr sz="8000">
                <a:solidFill>
                  <a:schemeClr val="lt1"/>
                </a:solidFill>
              </a:defRPr>
            </a:lvl8pPr>
            <a:lvl9pPr lvl="8">
              <a:spcBef>
                <a:spcPts val="0"/>
              </a:spcBef>
              <a:spcAft>
                <a:spcPts val="0"/>
              </a:spcAft>
              <a:buClr>
                <a:schemeClr val="lt1"/>
              </a:buClr>
              <a:buSzPts val="6000"/>
              <a:buNone/>
              <a:defRPr sz="8000">
                <a:solidFill>
                  <a:schemeClr val="lt1"/>
                </a:solidFill>
              </a:defRPr>
            </a:lvl9pPr>
          </a:lstStyle>
          <a:p>
            <a:endParaRPr/>
          </a:p>
        </p:txBody>
      </p:sp>
    </p:spTree>
    <p:extLst>
      <p:ext uri="{BB962C8B-B14F-4D97-AF65-F5344CB8AC3E}">
        <p14:creationId xmlns:p14="http://schemas.microsoft.com/office/powerpoint/2010/main" val="1680895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7"/>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defTabSz="609585"/>
            <a:fld id="{D746744B-6CC8-4ED2-8A71-07BEB184F142}" type="datetimeFigureOut">
              <a:rPr lang="en-US" smtClean="0">
                <a:solidFill>
                  <a:prstClr val="black"/>
                </a:solidFill>
              </a:rPr>
              <a:pPr defTabSz="609585"/>
              <a:t>9/13/2023</a:t>
            </a:fld>
            <a:endParaRPr lang="en-US">
              <a:solidFill>
                <a:prstClr val="black"/>
              </a:solidFill>
            </a:endParaRPr>
          </a:p>
        </p:txBody>
      </p:sp>
      <p:sp>
        <p:nvSpPr>
          <p:cNvPr id="5" name="Footer Placeholder 4"/>
          <p:cNvSpPr>
            <a:spLocks noGrp="1"/>
          </p:cNvSpPr>
          <p:nvPr>
            <p:ph type="ftr" sz="quarter" idx="11"/>
          </p:nvPr>
        </p:nvSpPr>
        <p:spPr/>
        <p:txBody>
          <a:bodyPr/>
          <a:lstStyle/>
          <a:p>
            <a:pPr defTabSz="609585"/>
            <a:endParaRPr lang="en-US">
              <a:solidFill>
                <a:prstClr val="black"/>
              </a:solidFill>
            </a:endParaRPr>
          </a:p>
        </p:txBody>
      </p:sp>
      <p:sp>
        <p:nvSpPr>
          <p:cNvPr id="6" name="Slide Number Placeholder 5"/>
          <p:cNvSpPr>
            <a:spLocks noGrp="1"/>
          </p:cNvSpPr>
          <p:nvPr>
            <p:ph type="sldNum" sz="quarter" idx="12"/>
          </p:nvPr>
        </p:nvSpPr>
        <p:spPr/>
        <p:txBody>
          <a:bodyPr/>
          <a:lstStyle/>
          <a:p>
            <a:pPr defTabSz="609585"/>
            <a:fld id="{FF21B5B8-D539-4E5C-A527-7E3AD844CB1B}" type="slidenum">
              <a:rPr lang="en-US" smtClean="0">
                <a:solidFill>
                  <a:prstClr val="black"/>
                </a:solidFill>
              </a:rPr>
              <a:pPr defTabSz="609585"/>
              <a:t>‹#›</a:t>
            </a:fld>
            <a:endParaRPr lang="en-US">
              <a:solidFill>
                <a:prstClr val="black"/>
              </a:solidFill>
            </a:endParaRPr>
          </a:p>
        </p:txBody>
      </p:sp>
    </p:spTree>
    <p:extLst>
      <p:ext uri="{BB962C8B-B14F-4D97-AF65-F5344CB8AC3E}">
        <p14:creationId xmlns:p14="http://schemas.microsoft.com/office/powerpoint/2010/main" val="383381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16"/>
        <p:cNvGrpSpPr/>
        <p:nvPr/>
      </p:nvGrpSpPr>
      <p:grpSpPr>
        <a:xfrm>
          <a:off x="0" y="0"/>
          <a:ext cx="0" cy="0"/>
          <a:chOff x="0" y="0"/>
          <a:chExt cx="0" cy="0"/>
        </a:xfrm>
      </p:grpSpPr>
      <p:sp>
        <p:nvSpPr>
          <p:cNvPr id="18" name="Google Shape;18;p4"/>
          <p:cNvSpPr txBox="1">
            <a:spLocks noGrp="1"/>
          </p:cNvSpPr>
          <p:nvPr>
            <p:ph type="body" idx="1"/>
          </p:nvPr>
        </p:nvSpPr>
        <p:spPr>
          <a:xfrm>
            <a:off x="2342933" y="2882400"/>
            <a:ext cx="7506400" cy="1093200"/>
          </a:xfrm>
          <a:prstGeom prst="rect">
            <a:avLst/>
          </a:prstGeom>
        </p:spPr>
        <p:txBody>
          <a:bodyPr spcFirstLastPara="1" wrap="square" lIns="91425" tIns="91425" rIns="91425" bIns="91425" anchor="ctr" anchorCtr="0">
            <a:noAutofit/>
          </a:bodyPr>
          <a:lstStyle>
            <a:lvl1pPr marL="609585" lvl="0" indent="-558786" algn="ctr" rtl="0">
              <a:spcBef>
                <a:spcPts val="800"/>
              </a:spcBef>
              <a:spcAft>
                <a:spcPts val="0"/>
              </a:spcAft>
              <a:buClr>
                <a:schemeClr val="dk1"/>
              </a:buClr>
              <a:buSzPts val="3000"/>
              <a:buChar char="●"/>
              <a:defRPr sz="4000" i="1">
                <a:solidFill>
                  <a:schemeClr val="dk1"/>
                </a:solidFill>
              </a:defRPr>
            </a:lvl1pPr>
            <a:lvl2pPr marL="1219170" lvl="1" indent="-558786" algn="ctr" rtl="0">
              <a:spcBef>
                <a:spcPts val="0"/>
              </a:spcBef>
              <a:spcAft>
                <a:spcPts val="0"/>
              </a:spcAft>
              <a:buClr>
                <a:schemeClr val="dk1"/>
              </a:buClr>
              <a:buSzPts val="3000"/>
              <a:buChar char="○"/>
              <a:defRPr sz="4000" i="1">
                <a:solidFill>
                  <a:schemeClr val="dk1"/>
                </a:solidFill>
              </a:defRPr>
            </a:lvl2pPr>
            <a:lvl3pPr marL="1828754" lvl="2" indent="-558786" algn="ctr" rtl="0">
              <a:spcBef>
                <a:spcPts val="0"/>
              </a:spcBef>
              <a:spcAft>
                <a:spcPts val="0"/>
              </a:spcAft>
              <a:buClr>
                <a:schemeClr val="dk1"/>
              </a:buClr>
              <a:buSzPts val="3000"/>
              <a:buChar char="■"/>
              <a:defRPr sz="4000" i="1">
                <a:solidFill>
                  <a:schemeClr val="dk1"/>
                </a:solidFill>
              </a:defRPr>
            </a:lvl3pPr>
            <a:lvl4pPr marL="2438339" lvl="3" indent="-558786" algn="ctr" rtl="0">
              <a:spcBef>
                <a:spcPts val="0"/>
              </a:spcBef>
              <a:spcAft>
                <a:spcPts val="0"/>
              </a:spcAft>
              <a:buClr>
                <a:schemeClr val="dk1"/>
              </a:buClr>
              <a:buSzPts val="3000"/>
              <a:buChar char="●"/>
              <a:defRPr sz="4000" i="1">
                <a:solidFill>
                  <a:schemeClr val="dk1"/>
                </a:solidFill>
              </a:defRPr>
            </a:lvl4pPr>
            <a:lvl5pPr marL="3047924" lvl="4" indent="-558786" algn="ctr" rtl="0">
              <a:spcBef>
                <a:spcPts val="0"/>
              </a:spcBef>
              <a:spcAft>
                <a:spcPts val="0"/>
              </a:spcAft>
              <a:buClr>
                <a:schemeClr val="dk1"/>
              </a:buClr>
              <a:buSzPts val="3000"/>
              <a:buChar char="○"/>
              <a:defRPr sz="4000" i="1">
                <a:solidFill>
                  <a:schemeClr val="dk1"/>
                </a:solidFill>
              </a:defRPr>
            </a:lvl5pPr>
            <a:lvl6pPr marL="3657509" lvl="5" indent="-558786" algn="ctr" rtl="0">
              <a:spcBef>
                <a:spcPts val="0"/>
              </a:spcBef>
              <a:spcAft>
                <a:spcPts val="0"/>
              </a:spcAft>
              <a:buClr>
                <a:schemeClr val="dk1"/>
              </a:buClr>
              <a:buSzPts val="3000"/>
              <a:buChar char="■"/>
              <a:defRPr sz="4000" i="1">
                <a:solidFill>
                  <a:schemeClr val="dk1"/>
                </a:solidFill>
              </a:defRPr>
            </a:lvl6pPr>
            <a:lvl7pPr marL="4267093" lvl="6" indent="-558786" algn="ctr" rtl="0">
              <a:spcBef>
                <a:spcPts val="0"/>
              </a:spcBef>
              <a:spcAft>
                <a:spcPts val="0"/>
              </a:spcAft>
              <a:buClr>
                <a:schemeClr val="dk1"/>
              </a:buClr>
              <a:buSzPts val="3000"/>
              <a:buChar char="●"/>
              <a:defRPr sz="4000" i="1">
                <a:solidFill>
                  <a:schemeClr val="dk1"/>
                </a:solidFill>
              </a:defRPr>
            </a:lvl7pPr>
            <a:lvl8pPr marL="4876678" lvl="7" indent="-558786" algn="ctr" rtl="0">
              <a:spcBef>
                <a:spcPts val="0"/>
              </a:spcBef>
              <a:spcAft>
                <a:spcPts val="0"/>
              </a:spcAft>
              <a:buClr>
                <a:schemeClr val="dk1"/>
              </a:buClr>
              <a:buSzPts val="3000"/>
              <a:buChar char="○"/>
              <a:defRPr sz="4000" i="1">
                <a:solidFill>
                  <a:schemeClr val="dk1"/>
                </a:solidFill>
              </a:defRPr>
            </a:lvl8pPr>
            <a:lvl9pPr marL="5486263" lvl="8" indent="-558786" algn="ctr">
              <a:spcBef>
                <a:spcPts val="0"/>
              </a:spcBef>
              <a:spcAft>
                <a:spcPts val="0"/>
              </a:spcAft>
              <a:buClr>
                <a:schemeClr val="dk1"/>
              </a:buClr>
              <a:buSzPts val="3000"/>
              <a:buChar char="■"/>
              <a:defRPr sz="4000" i="1">
                <a:solidFill>
                  <a:schemeClr val="dk1"/>
                </a:solidFill>
              </a:defRPr>
            </a:lvl9pPr>
          </a:lstStyle>
          <a:p>
            <a:endParaRPr/>
          </a:p>
        </p:txBody>
      </p:sp>
      <p:sp>
        <p:nvSpPr>
          <p:cNvPr id="20" name="Google Shape;20;p4"/>
          <p:cNvSpPr txBox="1">
            <a:spLocks noGrp="1"/>
          </p:cNvSpPr>
          <p:nvPr>
            <p:ph type="sldNum" idx="12"/>
          </p:nvPr>
        </p:nvSpPr>
        <p:spPr>
          <a:xfrm>
            <a:off x="11472533" y="6120400"/>
            <a:ext cx="719600" cy="737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defTabSz="609585"/>
            <a:fld id="{00000000-1234-1234-1234-123412341234}" type="slidenum">
              <a:rPr lang="en" smtClean="0">
                <a:solidFill>
                  <a:prstClr val="black"/>
                </a:solidFill>
              </a:rPr>
              <a:pPr algn="ctr" defTabSz="609585"/>
              <a:t>‹#›</a:t>
            </a:fld>
            <a:endParaRPr lang="en">
              <a:solidFill>
                <a:prstClr val="black"/>
              </a:solidFill>
            </a:endParaRPr>
          </a:p>
        </p:txBody>
      </p:sp>
    </p:spTree>
    <p:extLst>
      <p:ext uri="{BB962C8B-B14F-4D97-AF65-F5344CB8AC3E}">
        <p14:creationId xmlns:p14="http://schemas.microsoft.com/office/powerpoint/2010/main" val="3839163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colored">
  <p:cSld name="Blank colored">
    <p:bg>
      <p:bgPr>
        <a:solidFill>
          <a:schemeClr val="accent1"/>
        </a:solidFill>
        <a:effectLst/>
      </p:bgPr>
    </p:bg>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11472533" y="6120400"/>
            <a:ext cx="719600" cy="737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defTabSz="609585"/>
            <a:fld id="{00000000-1234-1234-1234-123412341234}" type="slidenum">
              <a:rPr lang="en" smtClean="0">
                <a:solidFill>
                  <a:prstClr val="black"/>
                </a:solidFill>
              </a:rPr>
              <a:pPr algn="ctr" defTabSz="609585"/>
              <a:t>‹#›</a:t>
            </a:fld>
            <a:endParaRPr lang="en">
              <a:solidFill>
                <a:prstClr val="black"/>
              </a:solidFill>
            </a:endParaRPr>
          </a:p>
        </p:txBody>
      </p:sp>
    </p:spTree>
    <p:extLst>
      <p:ext uri="{BB962C8B-B14F-4D97-AF65-F5344CB8AC3E}">
        <p14:creationId xmlns:p14="http://schemas.microsoft.com/office/powerpoint/2010/main" val="318059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5"/>
            <a:ext cx="8158688" cy="1822515"/>
          </a:xfrm>
        </p:spPr>
        <p:txBody>
          <a:bodyPr anchor="b">
            <a:normAutofit/>
          </a:bodyPr>
          <a:lstStyle>
            <a:lvl1pPr algn="ctr">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2015067" y="3846052"/>
            <a:ext cx="8158691" cy="954547"/>
          </a:xfrm>
        </p:spPr>
        <p:txBody>
          <a:bodyPr anchor="t">
            <a:normAutofit/>
          </a:bodyPr>
          <a:lstStyle>
            <a:lvl1pPr marL="0" indent="0" algn="ctr">
              <a:buNone/>
              <a:defRPr sz="24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defTabSz="609585"/>
            <a:fld id="{D746744B-6CC8-4ED2-8A71-07BEB184F142}" type="datetimeFigureOut">
              <a:rPr lang="en-US" smtClean="0">
                <a:solidFill>
                  <a:prstClr val="black"/>
                </a:solidFill>
              </a:rPr>
              <a:pPr defTabSz="609585"/>
              <a:t>9/13/2023</a:t>
            </a:fld>
            <a:endParaRPr lang="en-US">
              <a:solidFill>
                <a:prstClr val="black"/>
              </a:solidFill>
            </a:endParaRPr>
          </a:p>
        </p:txBody>
      </p:sp>
      <p:sp>
        <p:nvSpPr>
          <p:cNvPr id="5" name="Footer Placeholder 4"/>
          <p:cNvSpPr>
            <a:spLocks noGrp="1"/>
          </p:cNvSpPr>
          <p:nvPr>
            <p:ph type="ftr" sz="quarter" idx="11"/>
          </p:nvPr>
        </p:nvSpPr>
        <p:spPr/>
        <p:txBody>
          <a:bodyPr/>
          <a:lstStyle/>
          <a:p>
            <a:pPr defTabSz="609585"/>
            <a:endParaRPr lang="en-US">
              <a:solidFill>
                <a:prstClr val="black"/>
              </a:solidFill>
            </a:endParaRPr>
          </a:p>
        </p:txBody>
      </p:sp>
      <p:sp>
        <p:nvSpPr>
          <p:cNvPr id="6" name="Slide Number Placeholder 5"/>
          <p:cNvSpPr>
            <a:spLocks noGrp="1"/>
          </p:cNvSpPr>
          <p:nvPr>
            <p:ph type="sldNum" sz="quarter" idx="12"/>
          </p:nvPr>
        </p:nvSpPr>
        <p:spPr/>
        <p:txBody>
          <a:bodyPr/>
          <a:lstStyle/>
          <a:p>
            <a:pPr defTabSz="609585"/>
            <a:fld id="{FF21B5B8-D539-4E5C-A527-7E3AD844CB1B}" type="slidenum">
              <a:rPr lang="en-US" smtClean="0">
                <a:solidFill>
                  <a:prstClr val="black"/>
                </a:solidFill>
              </a:rPr>
              <a:pPr defTabSz="609585"/>
              <a:t>‹#›</a:t>
            </a:fld>
            <a:endParaRPr lang="en-US">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732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cxnSp>
        <p:nvCxnSpPr>
          <p:cNvPr id="8" name="Straight Connector 7"/>
          <p:cNvCxnSpPr/>
          <p:nvPr/>
        </p:nvCxnSpPr>
        <p:spPr>
          <a:xfrm>
            <a:off x="1396169" y="2421467"/>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pPr defTabSz="609585"/>
            <a:fld id="{D746744B-6CC8-4ED2-8A71-07BEB184F142}" type="datetimeFigureOut">
              <a:rPr lang="en-US" smtClean="0">
                <a:solidFill>
                  <a:prstClr val="black"/>
                </a:solidFill>
              </a:rPr>
              <a:pPr defTabSz="609585"/>
              <a:t>9/13/2023</a:t>
            </a:fld>
            <a:endParaRPr lang="en-US">
              <a:solidFill>
                <a:prstClr val="black"/>
              </a:solidFill>
            </a:endParaRPr>
          </a:p>
        </p:txBody>
      </p:sp>
      <p:sp>
        <p:nvSpPr>
          <p:cNvPr id="6" name="Footer Placeholder 5"/>
          <p:cNvSpPr>
            <a:spLocks noGrp="1"/>
          </p:cNvSpPr>
          <p:nvPr>
            <p:ph type="ftr" sz="quarter" idx="11"/>
          </p:nvPr>
        </p:nvSpPr>
        <p:spPr/>
        <p:txBody>
          <a:bodyPr/>
          <a:lstStyle/>
          <a:p>
            <a:pPr defTabSz="609585"/>
            <a:endParaRPr lang="en-US">
              <a:solidFill>
                <a:prstClr val="black"/>
              </a:solidFill>
            </a:endParaRPr>
          </a:p>
        </p:txBody>
      </p:sp>
      <p:sp>
        <p:nvSpPr>
          <p:cNvPr id="7" name="Slide Number Placeholder 6"/>
          <p:cNvSpPr>
            <a:spLocks noGrp="1"/>
          </p:cNvSpPr>
          <p:nvPr>
            <p:ph type="sldNum" sz="quarter" idx="12"/>
          </p:nvPr>
        </p:nvSpPr>
        <p:spPr/>
        <p:txBody>
          <a:bodyPr/>
          <a:lstStyle/>
          <a:p>
            <a:pPr defTabSz="609585"/>
            <a:fld id="{FF21B5B8-D539-4E5C-A527-7E3AD844CB1B}" type="slidenum">
              <a:rPr lang="en-US" smtClean="0">
                <a:solidFill>
                  <a:prstClr val="black"/>
                </a:solidFill>
              </a:rPr>
              <a:pPr defTabSz="609585"/>
              <a:t>‹#›</a:t>
            </a:fld>
            <a:endParaRPr lang="en-US">
              <a:solidFill>
                <a:prstClr val="black"/>
              </a:solidFill>
            </a:endParaRPr>
          </a:p>
        </p:txBody>
      </p:sp>
    </p:spTree>
    <p:extLst>
      <p:ext uri="{BB962C8B-B14F-4D97-AF65-F5344CB8AC3E}">
        <p14:creationId xmlns:p14="http://schemas.microsoft.com/office/powerpoint/2010/main" val="62575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1295400" y="2658534"/>
            <a:ext cx="4718304" cy="576263"/>
          </a:xfrm>
        </p:spPr>
        <p:txBody>
          <a:bodyPr anchor="b">
            <a:noAutofit/>
          </a:bodyPr>
          <a:lstStyle>
            <a:lvl1pPr marL="0" indent="0">
              <a:spcBef>
                <a:spcPts val="672"/>
              </a:spcBef>
              <a:spcAft>
                <a:spcPts val="600"/>
              </a:spcAft>
              <a:buNone/>
              <a:defRPr sz="28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1295400" y="3243263"/>
            <a:ext cx="4718304" cy="2632605"/>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80671" y="2658534"/>
            <a:ext cx="4718304" cy="576263"/>
          </a:xfrm>
        </p:spPr>
        <p:txBody>
          <a:bodyPr anchor="b">
            <a:noAutofit/>
          </a:bodyPr>
          <a:lstStyle>
            <a:lvl1pPr marL="0" indent="0">
              <a:spcBef>
                <a:spcPts val="672"/>
              </a:spcBef>
              <a:spcAft>
                <a:spcPts val="600"/>
              </a:spcAft>
              <a:buNone/>
              <a:defRPr sz="28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80671" y="3243263"/>
            <a:ext cx="4718304" cy="2632605"/>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defTabSz="609585"/>
            <a:fld id="{D746744B-6CC8-4ED2-8A71-07BEB184F142}" type="datetimeFigureOut">
              <a:rPr lang="en-US" smtClean="0">
                <a:solidFill>
                  <a:prstClr val="black"/>
                </a:solidFill>
              </a:rPr>
              <a:pPr defTabSz="609585"/>
              <a:t>9/13/2023</a:t>
            </a:fld>
            <a:endParaRPr lang="en-US">
              <a:solidFill>
                <a:prstClr val="black"/>
              </a:solidFill>
            </a:endParaRPr>
          </a:p>
        </p:txBody>
      </p:sp>
      <p:sp>
        <p:nvSpPr>
          <p:cNvPr id="8" name="Footer Placeholder 7"/>
          <p:cNvSpPr>
            <a:spLocks noGrp="1"/>
          </p:cNvSpPr>
          <p:nvPr>
            <p:ph type="ftr" sz="quarter" idx="11"/>
          </p:nvPr>
        </p:nvSpPr>
        <p:spPr/>
        <p:txBody>
          <a:bodyPr/>
          <a:lstStyle/>
          <a:p>
            <a:pPr defTabSz="609585"/>
            <a:endParaRPr lang="en-US">
              <a:solidFill>
                <a:prstClr val="black"/>
              </a:solidFill>
            </a:endParaRPr>
          </a:p>
        </p:txBody>
      </p:sp>
      <p:sp>
        <p:nvSpPr>
          <p:cNvPr id="9" name="Slide Number Placeholder 8"/>
          <p:cNvSpPr>
            <a:spLocks noGrp="1"/>
          </p:cNvSpPr>
          <p:nvPr>
            <p:ph type="sldNum" sz="quarter" idx="12"/>
          </p:nvPr>
        </p:nvSpPr>
        <p:spPr/>
        <p:txBody>
          <a:bodyPr/>
          <a:lstStyle/>
          <a:p>
            <a:pPr defTabSz="609585"/>
            <a:fld id="{FF21B5B8-D539-4E5C-A527-7E3AD844CB1B}" type="slidenum">
              <a:rPr lang="en-US" smtClean="0">
                <a:solidFill>
                  <a:prstClr val="black"/>
                </a:solidFill>
              </a:rPr>
              <a:pPr defTabSz="609585"/>
              <a:t>‹#›</a:t>
            </a:fld>
            <a:endParaRPr lang="en-US">
              <a:solidFill>
                <a:prstClr val="black"/>
              </a:solidFill>
            </a:endParaRPr>
          </a:p>
        </p:txBody>
      </p:sp>
      <p:cxnSp>
        <p:nvCxnSpPr>
          <p:cNvPr id="18" name="Straight Connector 17"/>
          <p:cNvCxnSpPr/>
          <p:nvPr/>
        </p:nvCxnSpPr>
        <p:spPr>
          <a:xfrm>
            <a:off x="1396169" y="2421467"/>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021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defTabSz="609585"/>
            <a:fld id="{D746744B-6CC8-4ED2-8A71-07BEB184F142}" type="datetimeFigureOut">
              <a:rPr lang="en-US" smtClean="0">
                <a:solidFill>
                  <a:prstClr val="black"/>
                </a:solidFill>
              </a:rPr>
              <a:pPr defTabSz="609585"/>
              <a:t>9/13/2023</a:t>
            </a:fld>
            <a:endParaRPr lang="en-US">
              <a:solidFill>
                <a:prstClr val="black"/>
              </a:solidFill>
            </a:endParaRPr>
          </a:p>
        </p:txBody>
      </p:sp>
      <p:sp>
        <p:nvSpPr>
          <p:cNvPr id="4" name="Footer Placeholder 3"/>
          <p:cNvSpPr>
            <a:spLocks noGrp="1"/>
          </p:cNvSpPr>
          <p:nvPr>
            <p:ph type="ftr" sz="quarter" idx="11"/>
          </p:nvPr>
        </p:nvSpPr>
        <p:spPr/>
        <p:txBody>
          <a:bodyPr/>
          <a:lstStyle/>
          <a:p>
            <a:pPr defTabSz="609585"/>
            <a:endParaRPr lang="en-US">
              <a:solidFill>
                <a:prstClr val="black"/>
              </a:solidFill>
            </a:endParaRPr>
          </a:p>
        </p:txBody>
      </p:sp>
      <p:sp>
        <p:nvSpPr>
          <p:cNvPr id="5" name="Slide Number Placeholder 4"/>
          <p:cNvSpPr>
            <a:spLocks noGrp="1"/>
          </p:cNvSpPr>
          <p:nvPr>
            <p:ph type="sldNum" sz="quarter" idx="12"/>
          </p:nvPr>
        </p:nvSpPr>
        <p:spPr/>
        <p:txBody>
          <a:bodyPr/>
          <a:lstStyle/>
          <a:p>
            <a:pPr defTabSz="609585"/>
            <a:fld id="{FF21B5B8-D539-4E5C-A527-7E3AD844CB1B}" type="slidenum">
              <a:rPr lang="en-US" smtClean="0">
                <a:solidFill>
                  <a:prstClr val="black"/>
                </a:solidFill>
              </a:rPr>
              <a:pPr defTabSz="609585"/>
              <a:t>‹#›</a:t>
            </a:fld>
            <a:endParaRPr lang="en-US">
              <a:solidFill>
                <a:prstClr val="black"/>
              </a:solidFill>
            </a:endParaRPr>
          </a:p>
        </p:txBody>
      </p:sp>
      <p:cxnSp>
        <p:nvCxnSpPr>
          <p:cNvPr id="14" name="Straight Connector 13"/>
          <p:cNvCxnSpPr/>
          <p:nvPr/>
        </p:nvCxnSpPr>
        <p:spPr>
          <a:xfrm>
            <a:off x="1396169" y="2421467"/>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0178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585"/>
            <a:fld id="{D746744B-6CC8-4ED2-8A71-07BEB184F142}" type="datetimeFigureOut">
              <a:rPr lang="en-US" smtClean="0">
                <a:solidFill>
                  <a:prstClr val="black"/>
                </a:solidFill>
              </a:rPr>
              <a:pPr defTabSz="609585"/>
              <a:t>9/13/2023</a:t>
            </a:fld>
            <a:endParaRPr lang="en-US">
              <a:solidFill>
                <a:prstClr val="black"/>
              </a:solidFill>
            </a:endParaRPr>
          </a:p>
        </p:txBody>
      </p:sp>
      <p:sp>
        <p:nvSpPr>
          <p:cNvPr id="3" name="Footer Placeholder 2"/>
          <p:cNvSpPr>
            <a:spLocks noGrp="1"/>
          </p:cNvSpPr>
          <p:nvPr>
            <p:ph type="ftr" sz="quarter" idx="11"/>
          </p:nvPr>
        </p:nvSpPr>
        <p:spPr/>
        <p:txBody>
          <a:bodyPr/>
          <a:lstStyle/>
          <a:p>
            <a:pPr defTabSz="609585"/>
            <a:endParaRPr lang="en-US">
              <a:solidFill>
                <a:prstClr val="black"/>
              </a:solidFill>
            </a:endParaRPr>
          </a:p>
        </p:txBody>
      </p:sp>
      <p:sp>
        <p:nvSpPr>
          <p:cNvPr id="4" name="Slide Number Placeholder 3"/>
          <p:cNvSpPr>
            <a:spLocks noGrp="1"/>
          </p:cNvSpPr>
          <p:nvPr>
            <p:ph type="sldNum" sz="quarter" idx="12"/>
          </p:nvPr>
        </p:nvSpPr>
        <p:spPr/>
        <p:txBody>
          <a:bodyPr/>
          <a:lstStyle/>
          <a:p>
            <a:pPr defTabSz="609585"/>
            <a:fld id="{FF21B5B8-D539-4E5C-A527-7E3AD844CB1B}" type="slidenum">
              <a:rPr lang="en-US" smtClean="0">
                <a:solidFill>
                  <a:prstClr val="black"/>
                </a:solidFill>
              </a:rPr>
              <a:pPr defTabSz="609585"/>
              <a:t>‹#›</a:t>
            </a:fld>
            <a:endParaRPr lang="en-US">
              <a:solidFill>
                <a:prstClr val="black"/>
              </a:solidFill>
            </a:endParaRPr>
          </a:p>
        </p:txBody>
      </p:sp>
    </p:spTree>
    <p:extLst>
      <p:ext uri="{BB962C8B-B14F-4D97-AF65-F5344CB8AC3E}">
        <p14:creationId xmlns:p14="http://schemas.microsoft.com/office/powerpoint/2010/main" val="101656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5"/>
            <a:ext cx="3718455" cy="1371600"/>
          </a:xfrm>
        </p:spPr>
        <p:txBody>
          <a:bodyPr anchor="b">
            <a:normAutofit/>
          </a:bodyPr>
          <a:lstStyle>
            <a:lvl1pPr algn="ctr">
              <a:defRPr sz="2400" b="0"/>
            </a:lvl1pPr>
          </a:lstStyle>
          <a:p>
            <a:r>
              <a:rPr lang="vi-VN"/>
              <a:t>Bấm để sửa kiểu tiêu đề Bản cái</a:t>
            </a:r>
            <a:endParaRPr lang="en-US" dirty="0"/>
          </a:p>
        </p:txBody>
      </p:sp>
      <p:sp>
        <p:nvSpPr>
          <p:cNvPr id="3" name="Content Placeholder 2"/>
          <p:cNvSpPr>
            <a:spLocks noGrp="1"/>
          </p:cNvSpPr>
          <p:nvPr>
            <p:ph idx="1"/>
          </p:nvPr>
        </p:nvSpPr>
        <p:spPr>
          <a:xfrm>
            <a:off x="5418668" y="982133"/>
            <a:ext cx="5469467" cy="4893735"/>
          </a:xfrm>
        </p:spPr>
        <p:txBody>
          <a:bodyPr anchor="ct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1293813" y="3031066"/>
            <a:ext cx="3718455" cy="2438404"/>
          </a:xfrm>
        </p:spPr>
        <p:txBody>
          <a:bodyPr anchor="t">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defTabSz="609585"/>
            <a:fld id="{D746744B-6CC8-4ED2-8A71-07BEB184F142}" type="datetimeFigureOut">
              <a:rPr lang="en-US" smtClean="0">
                <a:solidFill>
                  <a:prstClr val="black"/>
                </a:solidFill>
              </a:rPr>
              <a:pPr defTabSz="609585"/>
              <a:t>9/13/2023</a:t>
            </a:fld>
            <a:endParaRPr lang="en-US">
              <a:solidFill>
                <a:prstClr val="black"/>
              </a:solidFill>
            </a:endParaRPr>
          </a:p>
        </p:txBody>
      </p:sp>
      <p:sp>
        <p:nvSpPr>
          <p:cNvPr id="6" name="Footer Placeholder 5"/>
          <p:cNvSpPr>
            <a:spLocks noGrp="1"/>
          </p:cNvSpPr>
          <p:nvPr>
            <p:ph type="ftr" sz="quarter" idx="11"/>
          </p:nvPr>
        </p:nvSpPr>
        <p:spPr/>
        <p:txBody>
          <a:bodyPr/>
          <a:lstStyle/>
          <a:p>
            <a:pPr defTabSz="609585"/>
            <a:endParaRPr lang="en-US">
              <a:solidFill>
                <a:prstClr val="black"/>
              </a:solidFill>
            </a:endParaRPr>
          </a:p>
        </p:txBody>
      </p:sp>
      <p:sp>
        <p:nvSpPr>
          <p:cNvPr id="7" name="Slide Number Placeholder 6"/>
          <p:cNvSpPr>
            <a:spLocks noGrp="1"/>
          </p:cNvSpPr>
          <p:nvPr>
            <p:ph type="sldNum" sz="quarter" idx="12"/>
          </p:nvPr>
        </p:nvSpPr>
        <p:spPr/>
        <p:txBody>
          <a:bodyPr/>
          <a:lstStyle/>
          <a:p>
            <a:pPr defTabSz="609585"/>
            <a:fld id="{FF21B5B8-D539-4E5C-A527-7E3AD844CB1B}" type="slidenum">
              <a:rPr lang="en-US" smtClean="0">
                <a:solidFill>
                  <a:prstClr val="black"/>
                </a:solidFill>
              </a:rPr>
              <a:pPr defTabSz="609585"/>
              <a:t>‹#›</a:t>
            </a:fld>
            <a:endParaRPr lang="en-US">
              <a:solidFill>
                <a:prstClr val="black"/>
              </a:solidFill>
            </a:endParaRPr>
          </a:p>
        </p:txBody>
      </p:sp>
      <p:cxnSp>
        <p:nvCxnSpPr>
          <p:cNvPr id="16" name="Straight Connector 15"/>
          <p:cNvCxnSpPr/>
          <p:nvPr/>
        </p:nvCxnSpPr>
        <p:spPr>
          <a:xfrm>
            <a:off x="1396169" y="2912533"/>
            <a:ext cx="35144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73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vi-VN"/>
              <a:t>Bấm để sửa kiểu tiêu đề Bản cái</a:t>
            </a:r>
            <a:endParaRPr lang="en-US" dirty="0"/>
          </a:p>
        </p:txBody>
      </p:sp>
      <p:sp>
        <p:nvSpPr>
          <p:cNvPr id="17" name="Picture Placeholder 2"/>
          <p:cNvSpPr>
            <a:spLocks noGrp="1" noChangeAspect="1"/>
          </p:cNvSpPr>
          <p:nvPr>
            <p:ph type="pic" idx="1"/>
          </p:nvPr>
        </p:nvSpPr>
        <p:spPr>
          <a:xfrm>
            <a:off x="8094832"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defTabSz="609585"/>
            <a:fld id="{D746744B-6CC8-4ED2-8A71-07BEB184F142}" type="datetimeFigureOut">
              <a:rPr lang="en-US" smtClean="0">
                <a:solidFill>
                  <a:prstClr val="black"/>
                </a:solidFill>
              </a:rPr>
              <a:pPr defTabSz="609585"/>
              <a:t>9/13/2023</a:t>
            </a:fld>
            <a:endParaRPr lang="en-US">
              <a:solidFill>
                <a:prstClr val="black"/>
              </a:solidFill>
            </a:endParaRPr>
          </a:p>
        </p:txBody>
      </p:sp>
      <p:sp>
        <p:nvSpPr>
          <p:cNvPr id="6" name="Footer Placeholder 5"/>
          <p:cNvSpPr>
            <a:spLocks noGrp="1"/>
          </p:cNvSpPr>
          <p:nvPr>
            <p:ph type="ftr" sz="quarter" idx="11"/>
          </p:nvPr>
        </p:nvSpPr>
        <p:spPr/>
        <p:txBody>
          <a:bodyPr/>
          <a:lstStyle/>
          <a:p>
            <a:pPr defTabSz="609585"/>
            <a:endParaRPr lang="en-US">
              <a:solidFill>
                <a:prstClr val="black"/>
              </a:solidFill>
            </a:endParaRPr>
          </a:p>
        </p:txBody>
      </p:sp>
      <p:sp>
        <p:nvSpPr>
          <p:cNvPr id="7" name="Slide Number Placeholder 6"/>
          <p:cNvSpPr>
            <a:spLocks noGrp="1"/>
          </p:cNvSpPr>
          <p:nvPr>
            <p:ph type="sldNum" sz="quarter" idx="12"/>
          </p:nvPr>
        </p:nvSpPr>
        <p:spPr/>
        <p:txBody>
          <a:bodyPr/>
          <a:lstStyle/>
          <a:p>
            <a:pPr defTabSz="609585"/>
            <a:fld id="{FF21B5B8-D539-4E5C-A527-7E3AD844CB1B}" type="slidenum">
              <a:rPr lang="en-US" smtClean="0">
                <a:solidFill>
                  <a:prstClr val="black"/>
                </a:solidFill>
              </a:rPr>
              <a:pPr defTabSz="609585"/>
              <a:t>‹#›</a:t>
            </a:fld>
            <a:endParaRPr lang="en-US">
              <a:solidFill>
                <a:prstClr val="black"/>
              </a:solidFill>
            </a:endParaRPr>
          </a:p>
        </p:txBody>
      </p:sp>
    </p:spTree>
    <p:extLst>
      <p:ext uri="{BB962C8B-B14F-4D97-AF65-F5344CB8AC3E}">
        <p14:creationId xmlns:p14="http://schemas.microsoft.com/office/powerpoint/2010/main" val="2644179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1"/>
            <a:ext cx="12229963" cy="6856215"/>
            <a:chOff x="-15736" y="0"/>
            <a:chExt cx="12229962" cy="6856214"/>
          </a:xfrm>
        </p:grpSpPr>
        <p:pic>
          <p:nvPicPr>
            <p:cNvPr id="8" name="Picture 7" descr="HD-PanelContent.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3" y="982133"/>
            <a:ext cx="9601196" cy="1303867"/>
          </a:xfrm>
          <a:prstGeom prst="rect">
            <a:avLst/>
          </a:prstGeom>
          <a:effectLst/>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609585"/>
            <a:fld id="{D746744B-6CC8-4ED2-8A71-07BEB184F142}" type="datetimeFigureOut">
              <a:rPr lang="en-US" smtClean="0">
                <a:solidFill>
                  <a:prstClr val="black"/>
                </a:solidFill>
              </a:rPr>
              <a:pPr defTabSz="609585"/>
              <a:t>9/13/2023</a:t>
            </a:fld>
            <a:endParaRPr lang="en-US">
              <a:solidFill>
                <a:prstClr val="black"/>
              </a:solidFill>
            </a:endParaRPr>
          </a:p>
        </p:txBody>
      </p:sp>
      <p:sp>
        <p:nvSpPr>
          <p:cNvPr id="5" name="Footer Placeholder 4"/>
          <p:cNvSpPr>
            <a:spLocks noGrp="1"/>
          </p:cNvSpPr>
          <p:nvPr>
            <p:ph type="ftr" sz="quarter" idx="3"/>
          </p:nvPr>
        </p:nvSpPr>
        <p:spPr>
          <a:xfrm>
            <a:off x="1295402"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609585"/>
            <a:endParaRPr lang="en-US">
              <a:solidFill>
                <a:prstClr val="black"/>
              </a:solidFill>
            </a:endParaRPr>
          </a:p>
        </p:txBody>
      </p:sp>
      <p:sp>
        <p:nvSpPr>
          <p:cNvPr id="6" name="Slide Number Placeholder 5"/>
          <p:cNvSpPr>
            <a:spLocks noGrp="1"/>
          </p:cNvSpPr>
          <p:nvPr>
            <p:ph type="sldNum" sz="quarter" idx="4"/>
          </p:nvPr>
        </p:nvSpPr>
        <p:spPr>
          <a:xfrm>
            <a:off x="10353902"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609585"/>
            <a:fld id="{FF21B5B8-D539-4E5C-A527-7E3AD844CB1B}" type="slidenum">
              <a:rPr lang="en-US" smtClean="0">
                <a:solidFill>
                  <a:prstClr val="black"/>
                </a:solidFill>
              </a:rPr>
              <a:pPr defTabSz="609585"/>
              <a:t>‹#›</a:t>
            </a:fld>
            <a:endParaRPr lang="en-US">
              <a:solidFill>
                <a:prstClr val="black"/>
              </a:solidFill>
            </a:endParaRPr>
          </a:p>
        </p:txBody>
      </p:sp>
    </p:spTree>
    <p:extLst>
      <p:ext uri="{BB962C8B-B14F-4D97-AF65-F5344CB8AC3E}">
        <p14:creationId xmlns:p14="http://schemas.microsoft.com/office/powerpoint/2010/main" val="3923892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ctr" defTabSz="457189"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44" indent="-285744" algn="l" defTabSz="457189"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32" indent="-285744" algn="l" defTabSz="457189"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21" indent="-285744" algn="l" defTabSz="457189"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12" indent="-171446" algn="l" defTabSz="457189"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01" indent="-171446"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537"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726"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914"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103"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0.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1.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2.jpeg"/><Relationship Id="rId5" Type="http://schemas.openxmlformats.org/officeDocument/2006/relationships/oleObject" Target="../embeddings/oleObject2.bin"/><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9.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2050" name="Picture 2" descr="https://media-cdn.laodong.vn/Storage/newsportal/2017/12/28/583720/Van-Mieu-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4" y="174128"/>
            <a:ext cx="6110176" cy="5938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vietfuntravel.com.vn/image/data/Ha-Noi/Chua-mot-cot/Gioi-thieu-doi-net-ve-lich-su-chua-mot-cot-ha-noi-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3251"/>
            <a:ext cx="6096000" cy="32464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1.bp.blogspot.com/-0H841s7gxP8/XrPKmNHjM1I/AAAAAAAAkcE/B3IKEUbkup8FK2rvoo0cqXQ-gixV0784QCLcBGAsYHQ/s1600/Hinh-anh-Ho-Guom%2B%252815%25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8912" y="3292497"/>
            <a:ext cx="6110177" cy="32464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8000" y="6068319"/>
            <a:ext cx="9215984" cy="584775"/>
          </a:xfrm>
          <a:prstGeom prst="rect">
            <a:avLst/>
          </a:prstGeom>
          <a:solidFill>
            <a:schemeClr val="bg1"/>
          </a:solidFill>
        </p:spPr>
        <p:txBody>
          <a:bodyPr wrap="none" rtlCol="0">
            <a:spAutoFit/>
          </a:bodyPr>
          <a:lstStyle/>
          <a:p>
            <a:pPr defTabSz="609585"/>
            <a:r>
              <a:rPr lang="vi-VN" sz="3200" dirty="0">
                <a:solidFill>
                  <a:prstClr val="black"/>
                </a:solidFill>
                <a:latin typeface="Times New Roman" panose="02020603050405020304" pitchFamily="18" charset="0"/>
                <a:cs typeface="Times New Roman" panose="02020603050405020304" pitchFamily="18" charset="0"/>
              </a:rPr>
              <a:t>Những hình ảnh trên thuộc thành phố nào của nước ta?</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832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2000"/>
                                        <p:tgtEl>
                                          <p:spTgt spid="2052"/>
                                        </p:tgtEl>
                                      </p:cBhvr>
                                    </p:animEffect>
                                  </p:childTnLst>
                                </p:cTn>
                              </p:par>
                            </p:childTnLst>
                          </p:cTn>
                        </p:par>
                        <p:par>
                          <p:cTn id="13" fill="hold">
                            <p:stCondLst>
                              <p:cond delay="2000"/>
                            </p:stCondLst>
                            <p:childTnLst>
                              <p:par>
                                <p:cTn id="14" presetID="31" presetClass="entr" presetSubtype="0"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p:cTn id="16" dur="1000" fill="hold"/>
                                        <p:tgtEl>
                                          <p:spTgt spid="2050"/>
                                        </p:tgtEl>
                                        <p:attrNameLst>
                                          <p:attrName>ppt_w</p:attrName>
                                        </p:attrNameLst>
                                      </p:cBhvr>
                                      <p:tavLst>
                                        <p:tav tm="0">
                                          <p:val>
                                            <p:fltVal val="0"/>
                                          </p:val>
                                        </p:tav>
                                        <p:tav tm="100000">
                                          <p:val>
                                            <p:strVal val="#ppt_w"/>
                                          </p:val>
                                        </p:tav>
                                      </p:tavLst>
                                    </p:anim>
                                    <p:anim calcmode="lin" valueType="num">
                                      <p:cBhvr>
                                        <p:cTn id="17" dur="1000" fill="hold"/>
                                        <p:tgtEl>
                                          <p:spTgt spid="2050"/>
                                        </p:tgtEl>
                                        <p:attrNameLst>
                                          <p:attrName>ppt_h</p:attrName>
                                        </p:attrNameLst>
                                      </p:cBhvr>
                                      <p:tavLst>
                                        <p:tav tm="0">
                                          <p:val>
                                            <p:fltVal val="0"/>
                                          </p:val>
                                        </p:tav>
                                        <p:tav tm="100000">
                                          <p:val>
                                            <p:strVal val="#ppt_h"/>
                                          </p:val>
                                        </p:tav>
                                      </p:tavLst>
                                    </p:anim>
                                    <p:anim calcmode="lin" valueType="num">
                                      <p:cBhvr>
                                        <p:cTn id="18" dur="1000" fill="hold"/>
                                        <p:tgtEl>
                                          <p:spTgt spid="2050"/>
                                        </p:tgtEl>
                                        <p:attrNameLst>
                                          <p:attrName>style.rotation</p:attrName>
                                        </p:attrNameLst>
                                      </p:cBhvr>
                                      <p:tavLst>
                                        <p:tav tm="0">
                                          <p:val>
                                            <p:fltVal val="90"/>
                                          </p:val>
                                        </p:tav>
                                        <p:tav tm="100000">
                                          <p:val>
                                            <p:fltVal val="0"/>
                                          </p:val>
                                        </p:tav>
                                      </p:tavLst>
                                    </p:anim>
                                    <p:animEffect transition="in" filter="fade">
                                      <p:cBhvr>
                                        <p:cTn id="19" dur="1000"/>
                                        <p:tgtEl>
                                          <p:spTgt spid="2050"/>
                                        </p:tgtEl>
                                      </p:cBhvr>
                                    </p:animEffect>
                                  </p:childTnLst>
                                </p:cTn>
                              </p:par>
                            </p:childTnLst>
                          </p:cTn>
                        </p:par>
                        <p:par>
                          <p:cTn id="20" fill="hold">
                            <p:stCondLst>
                              <p:cond delay="3000"/>
                            </p:stCondLst>
                            <p:childTnLst>
                              <p:par>
                                <p:cTn id="21" presetID="21" presetClass="entr" presetSubtype="1" fill="hold" nodeType="after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wheel(1)">
                                      <p:cBhvr>
                                        <p:cTn id="23"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A0F27417-0871-9DA6-8511-6777EDD7A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442" y="1215813"/>
            <a:ext cx="11347116" cy="5642187"/>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2">
            <a:extLst>
              <a:ext uri="{FF2B5EF4-FFF2-40B4-BE49-F238E27FC236}">
                <a16:creationId xmlns:a16="http://schemas.microsoft.com/office/drawing/2014/main" id="{AD4BED94-0AD2-511C-A12D-AF9B659660A3}"/>
              </a:ext>
            </a:extLst>
          </p:cNvPr>
          <p:cNvSpPr txBox="1">
            <a:spLocks noChangeArrowheads="1"/>
          </p:cNvSpPr>
          <p:nvPr/>
        </p:nvSpPr>
        <p:spPr bwMode="auto">
          <a:xfrm>
            <a:off x="914400" y="449375"/>
            <a:ext cx="110744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09585"/>
            <a:r>
              <a:rPr lang="vi-VN" altLang="en-US" sz="4267" b="1" dirty="0">
                <a:solidFill>
                  <a:srgbClr val="FF0066"/>
                </a:solidFill>
                <a:latin typeface="Cambria" panose="02040503050406030204" pitchFamily="18" charset="0"/>
                <a:ea typeface="Cambria" panose="02040503050406030204" pitchFamily="18" charset="0"/>
              </a:rPr>
              <a:t>Toàn cảnh thành nhà Hồ</a:t>
            </a:r>
            <a:r>
              <a:rPr lang="en-US" altLang="en-US" sz="4267" b="1" dirty="0">
                <a:solidFill>
                  <a:srgbClr val="FF0066"/>
                </a:solidFill>
                <a:latin typeface="Cambria" panose="02040503050406030204" pitchFamily="18" charset="0"/>
                <a:ea typeface="Cambria" panose="02040503050406030204" pitchFamily="18" charset="0"/>
              </a:rPr>
              <a:t> (</a:t>
            </a:r>
            <a:r>
              <a:rPr lang="en-US" altLang="en-US" sz="4267" b="1" dirty="0" err="1">
                <a:solidFill>
                  <a:srgbClr val="FF0066"/>
                </a:solidFill>
                <a:latin typeface="Cambria" panose="02040503050406030204" pitchFamily="18" charset="0"/>
                <a:ea typeface="Cambria" panose="02040503050406030204" pitchFamily="18" charset="0"/>
              </a:rPr>
              <a:t>thành</a:t>
            </a:r>
            <a:r>
              <a:rPr lang="en-US" altLang="en-US" sz="4267" b="1" dirty="0">
                <a:solidFill>
                  <a:srgbClr val="FF0066"/>
                </a:solidFill>
                <a:latin typeface="Cambria" panose="02040503050406030204" pitchFamily="18" charset="0"/>
                <a:ea typeface="Cambria" panose="02040503050406030204" pitchFamily="18" charset="0"/>
              </a:rPr>
              <a:t> </a:t>
            </a:r>
            <a:r>
              <a:rPr lang="en-US" altLang="en-US" sz="4267" b="1" dirty="0" err="1">
                <a:solidFill>
                  <a:srgbClr val="FF0066"/>
                </a:solidFill>
                <a:latin typeface="Cambria" panose="02040503050406030204" pitchFamily="18" charset="0"/>
                <a:ea typeface="Cambria" panose="02040503050406030204" pitchFamily="18" charset="0"/>
              </a:rPr>
              <a:t>Tây</a:t>
            </a:r>
            <a:r>
              <a:rPr lang="en-US" altLang="en-US" sz="4267" b="1" dirty="0">
                <a:solidFill>
                  <a:srgbClr val="FF0066"/>
                </a:solidFill>
                <a:latin typeface="Cambria" panose="02040503050406030204" pitchFamily="18" charset="0"/>
                <a:ea typeface="Cambria" panose="02040503050406030204" pitchFamily="18" charset="0"/>
              </a:rPr>
              <a:t> </a:t>
            </a:r>
            <a:r>
              <a:rPr lang="en-US" altLang="en-US" sz="4267" b="1" dirty="0" err="1">
                <a:solidFill>
                  <a:srgbClr val="FF0066"/>
                </a:solidFill>
                <a:latin typeface="Cambria" panose="02040503050406030204" pitchFamily="18" charset="0"/>
                <a:ea typeface="Cambria" panose="02040503050406030204" pitchFamily="18" charset="0"/>
              </a:rPr>
              <a:t>Đô</a:t>
            </a:r>
            <a:r>
              <a:rPr lang="en-US" altLang="en-US" sz="4267" b="1" dirty="0">
                <a:solidFill>
                  <a:srgbClr val="FF0066"/>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02767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ành nhà Hồ - Khám phá di tích lịch sử nổi tiếng xứ Thanh">
            <a:extLst>
              <a:ext uri="{FF2B5EF4-FFF2-40B4-BE49-F238E27FC236}">
                <a16:creationId xmlns:a16="http://schemas.microsoft.com/office/drawing/2014/main" id="{EE593A2D-890A-D634-C404-3DD466B39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47417"/>
            <a:ext cx="10972800" cy="56263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ành nhà Hồ - Một kiến trúc độc đáo về thành lũy bằng đá ...">
            <a:extLst>
              <a:ext uri="{FF2B5EF4-FFF2-40B4-BE49-F238E27FC236}">
                <a16:creationId xmlns:a16="http://schemas.microsoft.com/office/drawing/2014/main" id="{C217FCD3-8DEB-FCCB-47B6-D04905C88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1" y="440917"/>
            <a:ext cx="11175999" cy="5892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ảnh thanh bình ở di sản Thành nhà Hồ">
            <a:extLst>
              <a:ext uri="{FF2B5EF4-FFF2-40B4-BE49-F238E27FC236}">
                <a16:creationId xmlns:a16="http://schemas.microsoft.com/office/drawing/2014/main" id="{0B95566E-DDB3-8E9E-7C7F-67CD0EE891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999" y="388815"/>
            <a:ext cx="11175999" cy="59761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 tích Thành Nhà Hồ – Tòa thành kiến trúc đá “độc nhất vô nhị” – Mega Story">
            <a:extLst>
              <a:ext uri="{FF2B5EF4-FFF2-40B4-BE49-F238E27FC236}">
                <a16:creationId xmlns:a16="http://schemas.microsoft.com/office/drawing/2014/main" id="{3DF3375F-F9A1-EB71-1F92-37BB1CA2FE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552" y="300893"/>
            <a:ext cx="11301049" cy="625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70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 calcmode="lin" valueType="num">
                                      <p:cBhvr>
                                        <p:cTn id="12" dur="1000" fill="hold"/>
                                        <p:tgtEl>
                                          <p:spTgt spid="1030"/>
                                        </p:tgtEl>
                                        <p:attrNameLst>
                                          <p:attrName>ppt_w</p:attrName>
                                        </p:attrNameLst>
                                      </p:cBhvr>
                                      <p:tavLst>
                                        <p:tav tm="0">
                                          <p:val>
                                            <p:fltVal val="0"/>
                                          </p:val>
                                        </p:tav>
                                        <p:tav tm="100000">
                                          <p:val>
                                            <p:strVal val="#ppt_w"/>
                                          </p:val>
                                        </p:tav>
                                      </p:tavLst>
                                    </p:anim>
                                    <p:anim calcmode="lin" valueType="num">
                                      <p:cBhvr>
                                        <p:cTn id="13" dur="1000" fill="hold"/>
                                        <p:tgtEl>
                                          <p:spTgt spid="1030"/>
                                        </p:tgtEl>
                                        <p:attrNameLst>
                                          <p:attrName>ppt_h</p:attrName>
                                        </p:attrNameLst>
                                      </p:cBhvr>
                                      <p:tavLst>
                                        <p:tav tm="0">
                                          <p:val>
                                            <p:fltVal val="0"/>
                                          </p:val>
                                        </p:tav>
                                        <p:tav tm="100000">
                                          <p:val>
                                            <p:strVal val="#ppt_h"/>
                                          </p:val>
                                        </p:tav>
                                      </p:tavLst>
                                    </p:anim>
                                    <p:anim calcmode="lin" valueType="num">
                                      <p:cBhvr>
                                        <p:cTn id="14" dur="1000" fill="hold"/>
                                        <p:tgtEl>
                                          <p:spTgt spid="1030"/>
                                        </p:tgtEl>
                                        <p:attrNameLst>
                                          <p:attrName>style.rotation</p:attrName>
                                        </p:attrNameLst>
                                      </p:cBhvr>
                                      <p:tavLst>
                                        <p:tav tm="0">
                                          <p:val>
                                            <p:fltVal val="90"/>
                                          </p:val>
                                        </p:tav>
                                        <p:tav tm="100000">
                                          <p:val>
                                            <p:fltVal val="0"/>
                                          </p:val>
                                        </p:tav>
                                      </p:tavLst>
                                    </p:anim>
                                    <p:animEffect transition="in" filter="fade">
                                      <p:cBhvr>
                                        <p:cTn id="15" dur="10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wheel(1)">
                                      <p:cBhvr>
                                        <p:cTn id="20"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0018A8BB-AAD6-C968-AB18-9731EC762082}"/>
              </a:ext>
            </a:extLst>
          </p:cNvPr>
          <p:cNvSpPr txBox="1"/>
          <p:nvPr/>
        </p:nvSpPr>
        <p:spPr>
          <a:xfrm>
            <a:off x="609600" y="584201"/>
            <a:ext cx="5892800" cy="5754845"/>
          </a:xfrm>
          <a:prstGeom prst="rect">
            <a:avLst/>
          </a:prstGeom>
          <a:noFill/>
        </p:spPr>
        <p:txBody>
          <a:bodyPr wrap="square">
            <a:spAutoFit/>
          </a:bodyPr>
          <a:lstStyle/>
          <a:p>
            <a:pPr marL="609585" indent="-609585" algn="just" defTabSz="609585">
              <a:buFontTx/>
              <a:buChar char="-"/>
            </a:pPr>
            <a:r>
              <a:rPr lang="vi-VN" sz="3733" dirty="0">
                <a:solidFill>
                  <a:srgbClr val="242021"/>
                </a:solidFill>
                <a:latin typeface="ArialMT"/>
              </a:rPr>
              <a:t>Năm 1407, nhà Hồ suy vong, nước ta rơi vào ách đô hộ của nhà Minh</a:t>
            </a:r>
            <a:r>
              <a:rPr lang="en-US" sz="3733" dirty="0">
                <a:solidFill>
                  <a:srgbClr val="242021"/>
                </a:solidFill>
                <a:latin typeface="ArialMT"/>
              </a:rPr>
              <a:t>. </a:t>
            </a:r>
            <a:r>
              <a:rPr lang="en-US" sz="3733" dirty="0" err="1">
                <a:solidFill>
                  <a:srgbClr val="242021"/>
                </a:solidFill>
                <a:latin typeface="ArialMT"/>
              </a:rPr>
              <a:t>Chúng</a:t>
            </a:r>
            <a:r>
              <a:rPr lang="en-US" sz="3733" dirty="0">
                <a:solidFill>
                  <a:srgbClr val="242021"/>
                </a:solidFill>
                <a:latin typeface="ArialMT"/>
              </a:rPr>
              <a:t> </a:t>
            </a:r>
            <a:r>
              <a:rPr lang="vi-VN" sz="3733" dirty="0">
                <a:solidFill>
                  <a:srgbClr val="242021"/>
                </a:solidFill>
                <a:latin typeface="ArialMT"/>
              </a:rPr>
              <a:t>đặt tên nước ta thành quận Giao Chỉ, đàn áp,</a:t>
            </a:r>
            <a:r>
              <a:rPr lang="en-US" sz="3733" dirty="0">
                <a:solidFill>
                  <a:srgbClr val="242021"/>
                </a:solidFill>
                <a:latin typeface="ArialMT"/>
              </a:rPr>
              <a:t> </a:t>
            </a:r>
            <a:r>
              <a:rPr lang="vi-VN" sz="3733" dirty="0">
                <a:solidFill>
                  <a:srgbClr val="242021"/>
                </a:solidFill>
                <a:latin typeface="ArialMT"/>
              </a:rPr>
              <a:t>bóc lột nhân dân ta. </a:t>
            </a:r>
            <a:endParaRPr lang="en-US" sz="3733" dirty="0">
              <a:solidFill>
                <a:srgbClr val="242021"/>
              </a:solidFill>
              <a:latin typeface="ArialMT"/>
            </a:endParaRPr>
          </a:p>
          <a:p>
            <a:pPr marL="609585" indent="-609585" algn="just" defTabSz="609585">
              <a:buFontTx/>
              <a:buChar char="-"/>
            </a:pPr>
            <a:r>
              <a:rPr lang="vi-VN" sz="3733" dirty="0">
                <a:solidFill>
                  <a:srgbClr val="242021"/>
                </a:solidFill>
                <a:latin typeface="ArialMT"/>
              </a:rPr>
              <a:t>Đông Đô bị đổi tên thành Đông Quan.</a:t>
            </a:r>
            <a:r>
              <a:rPr lang="vi-VN" sz="3200" dirty="0">
                <a:solidFill>
                  <a:prstClr val="black"/>
                </a:solidFill>
                <a:latin typeface="Times New Roman" panose="02020603050405020304" pitchFamily="18" charset="0"/>
              </a:rPr>
              <a:t> </a:t>
            </a:r>
            <a:br>
              <a:rPr lang="vi-VN" sz="3200" dirty="0">
                <a:solidFill>
                  <a:prstClr val="black"/>
                </a:solidFill>
                <a:latin typeface="Times New Roman" panose="02020603050405020304" pitchFamily="18" charset="0"/>
              </a:rPr>
            </a:br>
            <a:endParaRPr lang="vi-VN" sz="3200" dirty="0">
              <a:solidFill>
                <a:prstClr val="black"/>
              </a:solidFill>
              <a:latin typeface="Times New Roman" panose="02020603050405020304" pitchFamily="18" charset="0"/>
            </a:endParaRPr>
          </a:p>
        </p:txBody>
      </p:sp>
      <p:pic>
        <p:nvPicPr>
          <p:cNvPr id="2050" name="Picture 2" descr="Đại Việt dưới ách đô hộ của nhà Minh- Giao Chỉ Đô Thống Sứ Ti,  (5/7/1407-3/1/1428) | Nghiên Cứu Lịch S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400" y="1770628"/>
            <a:ext cx="4876800" cy="3413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63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23"/>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pPr algn="ctr" defTabSz="609585"/>
            <a:fld id="{00000000-1234-1234-1234-123412341234}" type="slidenum">
              <a:rPr lang="en">
                <a:solidFill>
                  <a:prstClr val="black"/>
                </a:solidFill>
                <a:latin typeface="Garamond" panose="02020404030301010803"/>
              </a:rPr>
              <a:pPr algn="ctr" defTabSz="609585"/>
              <a:t>13</a:t>
            </a:fld>
            <a:endParaRPr>
              <a:solidFill>
                <a:prstClr val="black"/>
              </a:solidFill>
              <a:latin typeface="Garamond" panose="02020404030301010803"/>
            </a:endParaRPr>
          </a:p>
        </p:txBody>
      </p:sp>
      <p:sp>
        <p:nvSpPr>
          <p:cNvPr id="3" name="Hộp Văn bản 2">
            <a:extLst>
              <a:ext uri="{FF2B5EF4-FFF2-40B4-BE49-F238E27FC236}">
                <a16:creationId xmlns:a16="http://schemas.microsoft.com/office/drawing/2014/main" id="{7F99CCBB-080B-4542-3688-C048E730187F}"/>
              </a:ext>
            </a:extLst>
          </p:cNvPr>
          <p:cNvSpPr txBox="1"/>
          <p:nvPr/>
        </p:nvSpPr>
        <p:spPr>
          <a:xfrm>
            <a:off x="609600" y="405431"/>
            <a:ext cx="6116840" cy="666786"/>
          </a:xfrm>
          <a:prstGeom prst="rect">
            <a:avLst/>
          </a:prstGeom>
          <a:noFill/>
        </p:spPr>
        <p:txBody>
          <a:bodyPr wrap="square">
            <a:spAutoFit/>
          </a:bodyPr>
          <a:lstStyle/>
          <a:p>
            <a:pPr defTabSz="609585"/>
            <a:r>
              <a:rPr lang="vi-VN" sz="3733" b="1" i="1" dirty="0">
                <a:solidFill>
                  <a:srgbClr val="002060"/>
                </a:solidFill>
                <a:latin typeface="Arial-BoldItalicMT"/>
              </a:rPr>
              <a:t>2. </a:t>
            </a:r>
            <a:r>
              <a:rPr lang="vi-VN" sz="3733" b="1" i="1" u="sng" dirty="0">
                <a:solidFill>
                  <a:srgbClr val="002060"/>
                </a:solidFill>
                <a:latin typeface="Arial-BoldItalicMT"/>
              </a:rPr>
              <a:t>Tình hình kinh tế:</a:t>
            </a:r>
            <a:r>
              <a:rPr lang="vi-VN" sz="3733" u="sng" dirty="0">
                <a:solidFill>
                  <a:srgbClr val="002060"/>
                </a:solidFill>
                <a:latin typeface="Times New Roman" panose="02020603050405020304" pitchFamily="18" charset="0"/>
              </a:rPr>
              <a:t> </a:t>
            </a:r>
            <a:endParaRPr lang="vi-VN" sz="2400" dirty="0">
              <a:solidFill>
                <a:srgbClr val="002060"/>
              </a:solidFill>
              <a:latin typeface="Times New Roman" panose="02020603050405020304" pitchFamily="18" charset="0"/>
            </a:endParaRPr>
          </a:p>
        </p:txBody>
      </p:sp>
      <p:sp>
        <p:nvSpPr>
          <p:cNvPr id="5" name="Hộp Văn bản 4">
            <a:extLst>
              <a:ext uri="{FF2B5EF4-FFF2-40B4-BE49-F238E27FC236}">
                <a16:creationId xmlns:a16="http://schemas.microsoft.com/office/drawing/2014/main" id="{1FE4AACE-3382-C6B0-6E64-D8C0C374163F}"/>
              </a:ext>
            </a:extLst>
          </p:cNvPr>
          <p:cNvSpPr txBox="1"/>
          <p:nvPr/>
        </p:nvSpPr>
        <p:spPr>
          <a:xfrm>
            <a:off x="893559" y="1076000"/>
            <a:ext cx="3352800" cy="954107"/>
          </a:xfrm>
          <a:prstGeom prst="rect">
            <a:avLst/>
          </a:prstGeom>
          <a:noFill/>
        </p:spPr>
        <p:txBody>
          <a:bodyPr wrap="square">
            <a:spAutoFit/>
          </a:bodyPr>
          <a:lstStyle/>
          <a:p>
            <a:pPr defTabSz="609585"/>
            <a:r>
              <a:rPr lang="vi-VN" sz="3200" b="1" i="1" dirty="0">
                <a:solidFill>
                  <a:srgbClr val="FF0000"/>
                </a:solidFill>
                <a:latin typeface="Arial-ItalicMT"/>
              </a:rPr>
              <a:t>a. Nông nghiệp:</a:t>
            </a:r>
            <a:r>
              <a:rPr lang="vi-VN" sz="3200" b="1" dirty="0">
                <a:solidFill>
                  <a:srgbClr val="FF0000"/>
                </a:solidFill>
                <a:latin typeface="Times New Roman" panose="02020603050405020304" pitchFamily="18" charset="0"/>
              </a:rPr>
              <a:t> </a:t>
            </a:r>
            <a:r>
              <a:rPr lang="vi-VN" sz="2400" b="1" dirty="0">
                <a:solidFill>
                  <a:srgbClr val="FF0000"/>
                </a:solidFill>
                <a:latin typeface="Times New Roman" panose="02020603050405020304" pitchFamily="18" charset="0"/>
              </a:rPr>
              <a:t/>
            </a:r>
            <a:br>
              <a:rPr lang="vi-VN" sz="2400" b="1" dirty="0">
                <a:solidFill>
                  <a:srgbClr val="FF0000"/>
                </a:solidFill>
                <a:latin typeface="Times New Roman" panose="02020603050405020304" pitchFamily="18" charset="0"/>
              </a:rPr>
            </a:br>
            <a:endParaRPr lang="vi-VN" sz="2400" b="1" dirty="0">
              <a:solidFill>
                <a:srgbClr val="FF0000"/>
              </a:solidFill>
              <a:latin typeface="Times New Roman" panose="02020603050405020304" pitchFamily="18" charset="0"/>
            </a:endParaRPr>
          </a:p>
        </p:txBody>
      </p:sp>
      <p:sp>
        <p:nvSpPr>
          <p:cNvPr id="7" name="Hộp Văn bản 6">
            <a:extLst>
              <a:ext uri="{FF2B5EF4-FFF2-40B4-BE49-F238E27FC236}">
                <a16:creationId xmlns:a16="http://schemas.microsoft.com/office/drawing/2014/main" id="{C678AAEE-578D-497A-3A07-9E5809D98577}"/>
              </a:ext>
            </a:extLst>
          </p:cNvPr>
          <p:cNvSpPr txBox="1"/>
          <p:nvPr/>
        </p:nvSpPr>
        <p:spPr>
          <a:xfrm>
            <a:off x="893560" y="1605543"/>
            <a:ext cx="10079241" cy="1815690"/>
          </a:xfrm>
          <a:prstGeom prst="rect">
            <a:avLst/>
          </a:prstGeom>
          <a:noFill/>
        </p:spPr>
        <p:txBody>
          <a:bodyPr wrap="square">
            <a:spAutoFit/>
          </a:bodyPr>
          <a:lstStyle/>
          <a:p>
            <a:pPr algn="just" defTabSz="609585"/>
            <a:r>
              <a:rPr lang="vi-VN" sz="3733" dirty="0">
                <a:solidFill>
                  <a:srgbClr val="242021"/>
                </a:solidFill>
                <a:latin typeface="ArialMT"/>
              </a:rPr>
              <a:t>- Phía tây Kinh thành Thăng Long có</a:t>
            </a:r>
            <a:br>
              <a:rPr lang="vi-VN" sz="3733" dirty="0">
                <a:solidFill>
                  <a:srgbClr val="242021"/>
                </a:solidFill>
                <a:latin typeface="ArialMT"/>
              </a:rPr>
            </a:br>
            <a:r>
              <a:rPr lang="vi-VN" sz="3733" dirty="0">
                <a:solidFill>
                  <a:srgbClr val="242021"/>
                </a:solidFill>
                <a:latin typeface="ArialMT"/>
              </a:rPr>
              <a:t>nhiều làng nghề nông nghiệp như làng hoa Ngọc Hà, làng thuốc Đại Yên,…</a:t>
            </a:r>
            <a:r>
              <a:rPr lang="vi-VN" sz="3733" dirty="0">
                <a:solidFill>
                  <a:prstClr val="black"/>
                </a:solidFill>
                <a:latin typeface="Times New Roman" panose="02020603050405020304" pitchFamily="18" charset="0"/>
              </a:rPr>
              <a:t> </a:t>
            </a:r>
          </a:p>
        </p:txBody>
      </p:sp>
      <p:sp>
        <p:nvSpPr>
          <p:cNvPr id="4" name="Hộp Văn bản 3">
            <a:extLst>
              <a:ext uri="{FF2B5EF4-FFF2-40B4-BE49-F238E27FC236}">
                <a16:creationId xmlns:a16="http://schemas.microsoft.com/office/drawing/2014/main" id="{30BB5FFD-016B-BC66-9D5E-0DF6538D0DD8}"/>
              </a:ext>
            </a:extLst>
          </p:cNvPr>
          <p:cNvSpPr txBox="1"/>
          <p:nvPr/>
        </p:nvSpPr>
        <p:spPr>
          <a:xfrm>
            <a:off x="816934" y="3403600"/>
            <a:ext cx="10558133" cy="2964594"/>
          </a:xfrm>
          <a:prstGeom prst="rect">
            <a:avLst/>
          </a:prstGeom>
          <a:noFill/>
        </p:spPr>
        <p:txBody>
          <a:bodyPr wrap="square">
            <a:spAutoFit/>
          </a:bodyPr>
          <a:lstStyle/>
          <a:p>
            <a:pPr algn="just" defTabSz="609585"/>
            <a:r>
              <a:rPr lang="vi-VN" sz="3733" dirty="0">
                <a:solidFill>
                  <a:srgbClr val="000000"/>
                </a:solidFill>
                <a:latin typeface="Arial" panose="020B0604020202020204" pitchFamily="34" charset="0"/>
              </a:rPr>
              <a:t>- Các vua Tiền Lê, Lý hàng năm đều làm lễ cày tịch điền để khuyến khích sản xuất.</a:t>
            </a:r>
          </a:p>
          <a:p>
            <a:pPr algn="just" defTabSz="609585"/>
            <a:r>
              <a:rPr lang="vi-VN" sz="3733" dirty="0">
                <a:solidFill>
                  <a:srgbClr val="000000"/>
                </a:solidFill>
                <a:latin typeface="Arial" panose="020B0604020202020204" pitchFamily="34" charset="0"/>
              </a:rPr>
              <a:t>- Nhân dân tích cực khai hoang vùng châu thổ sông Hồng và ven biển. Diện tích đất ngày càng mở rộng.</a:t>
            </a:r>
          </a:p>
        </p:txBody>
      </p:sp>
    </p:spTree>
    <p:extLst>
      <p:ext uri="{BB962C8B-B14F-4D97-AF65-F5344CB8AC3E}">
        <p14:creationId xmlns:p14="http://schemas.microsoft.com/office/powerpoint/2010/main" val="206920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86156BC-E9B8-03C1-162C-F88E8462CBEB}"/>
              </a:ext>
            </a:extLst>
          </p:cNvPr>
          <p:cNvSpPr txBox="1"/>
          <p:nvPr/>
        </p:nvSpPr>
        <p:spPr>
          <a:xfrm>
            <a:off x="1016000" y="787401"/>
            <a:ext cx="4572000" cy="666786"/>
          </a:xfrm>
          <a:prstGeom prst="rect">
            <a:avLst/>
          </a:prstGeom>
          <a:noFill/>
        </p:spPr>
        <p:txBody>
          <a:bodyPr wrap="square">
            <a:spAutoFit/>
          </a:bodyPr>
          <a:lstStyle/>
          <a:p>
            <a:pPr defTabSz="609585"/>
            <a:r>
              <a:rPr lang="vi-VN" sz="3733" b="1" i="1" dirty="0">
                <a:solidFill>
                  <a:srgbClr val="FF0000"/>
                </a:solidFill>
                <a:latin typeface="Arial-ItalicMT"/>
              </a:rPr>
              <a:t>b.Thủ công nghiệp</a:t>
            </a:r>
            <a:r>
              <a:rPr lang="vi-VN" sz="3733" b="1" dirty="0">
                <a:solidFill>
                  <a:srgbClr val="FF0000"/>
                </a:solidFill>
                <a:latin typeface="Times New Roman" panose="02020603050405020304" pitchFamily="18" charset="0"/>
              </a:rPr>
              <a:t> </a:t>
            </a:r>
            <a:endParaRPr lang="vi-VN" sz="2400" b="1" dirty="0">
              <a:solidFill>
                <a:srgbClr val="FF0000"/>
              </a:solidFill>
              <a:latin typeface="Times New Roman" panose="02020603050405020304" pitchFamily="18" charset="0"/>
            </a:endParaRPr>
          </a:p>
        </p:txBody>
      </p:sp>
      <p:sp>
        <p:nvSpPr>
          <p:cNvPr id="5" name="Hộp Văn bản 4">
            <a:extLst>
              <a:ext uri="{FF2B5EF4-FFF2-40B4-BE49-F238E27FC236}">
                <a16:creationId xmlns:a16="http://schemas.microsoft.com/office/drawing/2014/main" id="{B43AA554-3522-DC1D-B8B5-7A4498B34085}"/>
              </a:ext>
            </a:extLst>
          </p:cNvPr>
          <p:cNvSpPr txBox="1"/>
          <p:nvPr/>
        </p:nvSpPr>
        <p:spPr>
          <a:xfrm>
            <a:off x="711200" y="1397001"/>
            <a:ext cx="7112000" cy="4687950"/>
          </a:xfrm>
          <a:prstGeom prst="rect">
            <a:avLst/>
          </a:prstGeom>
          <a:noFill/>
        </p:spPr>
        <p:txBody>
          <a:bodyPr wrap="square">
            <a:spAutoFit/>
          </a:bodyPr>
          <a:lstStyle/>
          <a:p>
            <a:pPr algn="just" defTabSz="609585"/>
            <a:r>
              <a:rPr lang="vi-VN" sz="3733" dirty="0">
                <a:solidFill>
                  <a:srgbClr val="242021"/>
                </a:solidFill>
                <a:latin typeface="ArialMT"/>
              </a:rPr>
              <a:t>- Nhiều làng nghề thủ công nghiệp truyền thống của Thăng Long được hình thành và phát triển như làng nuôi tằm, dệt lụa Nghi Tàm, làng làm giấy </a:t>
            </a:r>
            <a:r>
              <a:rPr lang="en-US" sz="3733">
                <a:solidFill>
                  <a:srgbClr val="242021"/>
                </a:solidFill>
                <a:latin typeface="ArialMT"/>
              </a:rPr>
              <a:t>d</a:t>
            </a:r>
            <a:r>
              <a:rPr lang="vi-VN" sz="3733" smtClean="0">
                <a:solidFill>
                  <a:srgbClr val="242021"/>
                </a:solidFill>
                <a:latin typeface="ArialMT"/>
              </a:rPr>
              <a:t>ó </a:t>
            </a:r>
            <a:r>
              <a:rPr lang="vi-VN" sz="3733" dirty="0">
                <a:solidFill>
                  <a:srgbClr val="242021"/>
                </a:solidFill>
                <a:latin typeface="ArialMT"/>
              </a:rPr>
              <a:t>Yên Thái (quận Tây Hồ), làng gốm Bát Tràng (huyện Gia Lâm),…</a:t>
            </a:r>
            <a:r>
              <a:rPr lang="vi-VN" sz="3733" dirty="0">
                <a:solidFill>
                  <a:prstClr val="black"/>
                </a:solidFill>
                <a:latin typeface="Times New Roman" panose="02020603050405020304" pitchFamily="18" charset="0"/>
              </a:rPr>
              <a:t> </a:t>
            </a:r>
            <a:br>
              <a:rPr lang="vi-VN" sz="3733" dirty="0">
                <a:solidFill>
                  <a:prstClr val="black"/>
                </a:solidFill>
                <a:latin typeface="Times New Roman" panose="02020603050405020304" pitchFamily="18" charset="0"/>
              </a:rPr>
            </a:br>
            <a:endParaRPr lang="vi-VN" sz="3733" dirty="0">
              <a:solidFill>
                <a:prstClr val="black"/>
              </a:solidFill>
              <a:latin typeface="Times New Roman" panose="02020603050405020304" pitchFamily="18" charset="0"/>
            </a:endParaRPr>
          </a:p>
        </p:txBody>
      </p:sp>
      <p:pic>
        <p:nvPicPr>
          <p:cNvPr id="3074" name="Picture 2" descr="Lụa tơ tằm vẫn nguyên vẹn vẻ đẹp truyền th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1935" y="1"/>
            <a:ext cx="3042763" cy="2108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hục hưng làng nghề giấy Dó phường Bưở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2155682"/>
            <a:ext cx="3213893" cy="24104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à Nội công nhận Bát Tràng là Điểm du lị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2502" y="4613584"/>
            <a:ext cx="2897481" cy="223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95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B6E68692-C7F4-C7F2-EC44-4D614313B402}"/>
              </a:ext>
            </a:extLst>
          </p:cNvPr>
          <p:cNvSpPr txBox="1"/>
          <p:nvPr/>
        </p:nvSpPr>
        <p:spPr>
          <a:xfrm>
            <a:off x="762000" y="782122"/>
            <a:ext cx="10668000" cy="5262403"/>
          </a:xfrm>
          <a:prstGeom prst="rect">
            <a:avLst/>
          </a:prstGeom>
          <a:noFill/>
        </p:spPr>
        <p:txBody>
          <a:bodyPr wrap="square">
            <a:spAutoFit/>
          </a:bodyPr>
          <a:lstStyle/>
          <a:p>
            <a:pPr algn="just" defTabSz="609585"/>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Nhà</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nước</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thành</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lập</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các</a:t>
            </a:r>
            <a:r>
              <a:rPr lang="vi-VN" sz="3733" dirty="0">
                <a:solidFill>
                  <a:srgbClr val="000000"/>
                </a:solidFill>
                <a:latin typeface="Arial" panose="020B0604020202020204" pitchFamily="34" charset="0"/>
              </a:rPr>
              <a:t> quan </a:t>
            </a:r>
            <a:r>
              <a:rPr lang="vi-VN" sz="3733" dirty="0" err="1">
                <a:solidFill>
                  <a:srgbClr val="000000"/>
                </a:solidFill>
                <a:latin typeface="Arial" panose="020B0604020202020204" pitchFamily="34" charset="0"/>
              </a:rPr>
              <a:t>xưởng</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tập</a:t>
            </a:r>
            <a:r>
              <a:rPr lang="vi-VN" sz="3733" dirty="0">
                <a:solidFill>
                  <a:srgbClr val="000000"/>
                </a:solidFill>
                <a:latin typeface="Arial" panose="020B0604020202020204" pitchFamily="34" charset="0"/>
              </a:rPr>
              <a:t> trung </a:t>
            </a:r>
            <a:r>
              <a:rPr lang="vi-VN" sz="3733" dirty="0" err="1">
                <a:solidFill>
                  <a:srgbClr val="000000"/>
                </a:solidFill>
                <a:latin typeface="Arial" panose="020B0604020202020204" pitchFamily="34" charset="0"/>
              </a:rPr>
              <a:t>thợ</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giỏi</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sản</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xuất</a:t>
            </a:r>
            <a:r>
              <a:rPr lang="vi-VN" sz="3733" dirty="0">
                <a:solidFill>
                  <a:srgbClr val="000000"/>
                </a:solidFill>
                <a:latin typeface="Arial" panose="020B0604020202020204" pitchFamily="34" charset="0"/>
              </a:rPr>
              <a:t> : </a:t>
            </a:r>
            <a:r>
              <a:rPr lang="vi-VN" sz="3733" dirty="0" err="1">
                <a:solidFill>
                  <a:srgbClr val="000000"/>
                </a:solidFill>
                <a:latin typeface="Arial" panose="020B0604020202020204" pitchFamily="34" charset="0"/>
              </a:rPr>
              <a:t>tiền</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vũ</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khí</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thuyền</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chiến</a:t>
            </a:r>
            <a:endParaRPr lang="vi-VN" sz="3733" dirty="0">
              <a:solidFill>
                <a:srgbClr val="000000"/>
              </a:solidFill>
              <a:latin typeface="Arial" panose="020B0604020202020204" pitchFamily="34" charset="0"/>
            </a:endParaRPr>
          </a:p>
          <a:p>
            <a:pPr algn="just" defTabSz="609585"/>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Các</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nghề</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thủ</a:t>
            </a:r>
            <a:r>
              <a:rPr lang="vi-VN" sz="3733" dirty="0">
                <a:solidFill>
                  <a:srgbClr val="000000"/>
                </a:solidFill>
                <a:latin typeface="Arial" panose="020B0604020202020204" pitchFamily="34" charset="0"/>
              </a:rPr>
              <a:t> công </a:t>
            </a:r>
            <a:r>
              <a:rPr lang="vi-VN" sz="3733" dirty="0" err="1">
                <a:solidFill>
                  <a:srgbClr val="000000"/>
                </a:solidFill>
                <a:latin typeface="Arial" panose="020B0604020202020204" pitchFamily="34" charset="0"/>
              </a:rPr>
              <a:t>cổ</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truyền</a:t>
            </a:r>
            <a:r>
              <a:rPr lang="vi-VN" sz="3733" dirty="0">
                <a:solidFill>
                  <a:srgbClr val="000000"/>
                </a:solidFill>
                <a:latin typeface="Arial" panose="020B0604020202020204" pitchFamily="34" charset="0"/>
              </a:rPr>
              <a:t> như: </a:t>
            </a:r>
            <a:r>
              <a:rPr lang="vi-VN" sz="3733" dirty="0" err="1">
                <a:solidFill>
                  <a:srgbClr val="000000"/>
                </a:solidFill>
                <a:latin typeface="Arial" panose="020B0604020202020204" pitchFamily="34" charset="0"/>
              </a:rPr>
              <a:t>đúc</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đồng</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rèn</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sắt</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làm</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gốm</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dệt</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ngày</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càng</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phát</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triển</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chất</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lượng</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sản</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phẩm</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ngày</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càng</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được</a:t>
            </a:r>
            <a:r>
              <a:rPr lang="vi-VN" sz="3733" dirty="0">
                <a:solidFill>
                  <a:srgbClr val="000000"/>
                </a:solidFill>
                <a:latin typeface="Arial" panose="020B0604020202020204" pitchFamily="34" charset="0"/>
              </a:rPr>
              <a:t> nâng cao.</a:t>
            </a:r>
          </a:p>
          <a:p>
            <a:pPr algn="just" defTabSz="609585"/>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Các</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làng</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nghề</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thủ</a:t>
            </a:r>
            <a:r>
              <a:rPr lang="vi-VN" sz="3733" dirty="0">
                <a:solidFill>
                  <a:srgbClr val="000000"/>
                </a:solidFill>
                <a:latin typeface="Arial" panose="020B0604020202020204" pitchFamily="34" charset="0"/>
              </a:rPr>
              <a:t> công ra </a:t>
            </a:r>
            <a:r>
              <a:rPr lang="vi-VN" sz="3733" dirty="0" err="1">
                <a:solidFill>
                  <a:srgbClr val="000000"/>
                </a:solidFill>
                <a:latin typeface="Arial" panose="020B0604020202020204" pitchFamily="34" charset="0"/>
              </a:rPr>
              <a:t>đời</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Thổ</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Hà</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Bát</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Tràng</a:t>
            </a:r>
            <a:r>
              <a:rPr lang="vi-VN" sz="3733" dirty="0">
                <a:solidFill>
                  <a:srgbClr val="000000"/>
                </a:solidFill>
                <a:latin typeface="Arial" panose="020B0604020202020204" pitchFamily="34" charset="0"/>
              </a:rPr>
              <a:t>, Nga </a:t>
            </a:r>
            <a:r>
              <a:rPr lang="vi-VN" sz="3733" dirty="0" err="1">
                <a:solidFill>
                  <a:srgbClr val="000000"/>
                </a:solidFill>
                <a:latin typeface="Arial" panose="020B0604020202020204" pitchFamily="34" charset="0"/>
              </a:rPr>
              <a:t>Sơn,Chu</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Đậu</a:t>
            </a:r>
            <a:r>
              <a:rPr lang="vi-VN" sz="3733" dirty="0">
                <a:solidFill>
                  <a:srgbClr val="000000"/>
                </a:solidFill>
                <a:latin typeface="Arial" panose="020B0604020202020204" pitchFamily="34" charset="0"/>
              </a:rPr>
              <a:t>...</a:t>
            </a:r>
          </a:p>
          <a:p>
            <a:pPr algn="just" defTabSz="609585"/>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Sản</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xuất</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được</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một</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số</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sản</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phẩm</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kĩ</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thuật</a:t>
            </a:r>
            <a:r>
              <a:rPr lang="vi-VN" sz="3733" dirty="0">
                <a:solidFill>
                  <a:srgbClr val="000000"/>
                </a:solidFill>
                <a:latin typeface="Arial" panose="020B0604020202020204" pitchFamily="34" charset="0"/>
              </a:rPr>
              <a:t> cao: </a:t>
            </a:r>
            <a:r>
              <a:rPr lang="vi-VN" sz="3733" dirty="0" err="1">
                <a:solidFill>
                  <a:srgbClr val="000000"/>
                </a:solidFill>
                <a:latin typeface="Arial" panose="020B0604020202020204" pitchFamily="34" charset="0"/>
              </a:rPr>
              <a:t>đại</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bác</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thuyền</a:t>
            </a:r>
            <a:r>
              <a:rPr lang="vi-VN" sz="3733" dirty="0">
                <a:solidFill>
                  <a:srgbClr val="000000"/>
                </a:solidFill>
                <a:latin typeface="Arial" panose="020B0604020202020204" pitchFamily="34" charset="0"/>
              </a:rPr>
              <a:t> </a:t>
            </a:r>
            <a:r>
              <a:rPr lang="vi-VN" sz="3733" dirty="0" err="1">
                <a:solidFill>
                  <a:srgbClr val="000000"/>
                </a:solidFill>
                <a:latin typeface="Arial" panose="020B0604020202020204" pitchFamily="34" charset="0"/>
              </a:rPr>
              <a:t>chiến</a:t>
            </a:r>
            <a:r>
              <a:rPr lang="vi-VN" sz="3733" dirty="0">
                <a:solidFill>
                  <a:srgbClr val="000000"/>
                </a:solidFill>
                <a:latin typeface="Arial" panose="020B0604020202020204" pitchFamily="34" charset="0"/>
              </a:rPr>
              <a:t>,...</a:t>
            </a:r>
          </a:p>
        </p:txBody>
      </p:sp>
    </p:spTree>
    <p:extLst>
      <p:ext uri="{BB962C8B-B14F-4D97-AF65-F5344CB8AC3E}">
        <p14:creationId xmlns:p14="http://schemas.microsoft.com/office/powerpoint/2010/main" val="370543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Lý thuyết Sử 10: Bài 18. Công cuộc xây dựng và phát triển kinh tế trong các  thế kỉ X – XV - Đại Học Kinh Doanh &amp; Công Nghệ Hà Nội">
            <a:extLst>
              <a:ext uri="{FF2B5EF4-FFF2-40B4-BE49-F238E27FC236}">
                <a16:creationId xmlns:a16="http://schemas.microsoft.com/office/drawing/2014/main" id="{37800FDB-E031-9BA2-A66D-42F932FE82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84201"/>
            <a:ext cx="10972800" cy="579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065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3E78824E-1A74-CCDB-F0FA-FE78C84F0E8D}"/>
              </a:ext>
            </a:extLst>
          </p:cNvPr>
          <p:cNvSpPr txBox="1"/>
          <p:nvPr/>
        </p:nvSpPr>
        <p:spPr>
          <a:xfrm>
            <a:off x="1016000" y="584200"/>
            <a:ext cx="6116840" cy="666786"/>
          </a:xfrm>
          <a:prstGeom prst="rect">
            <a:avLst/>
          </a:prstGeom>
          <a:noFill/>
        </p:spPr>
        <p:txBody>
          <a:bodyPr wrap="square">
            <a:spAutoFit/>
          </a:bodyPr>
          <a:lstStyle/>
          <a:p>
            <a:pPr defTabSz="609585"/>
            <a:r>
              <a:rPr lang="vi-VN" sz="3733" b="1" i="1" dirty="0" err="1">
                <a:solidFill>
                  <a:srgbClr val="FF0000"/>
                </a:solidFill>
                <a:latin typeface="Arial-ItalicMT"/>
              </a:rPr>
              <a:t>c.Thương</a:t>
            </a:r>
            <a:r>
              <a:rPr lang="vi-VN" sz="3733" b="1" i="1" dirty="0">
                <a:solidFill>
                  <a:srgbClr val="FF0000"/>
                </a:solidFill>
                <a:latin typeface="Arial-ItalicMT"/>
              </a:rPr>
              <a:t> nghiệp</a:t>
            </a:r>
            <a:r>
              <a:rPr lang="vi-VN" sz="3733" b="1" dirty="0">
                <a:solidFill>
                  <a:srgbClr val="FF0000"/>
                </a:solidFill>
                <a:latin typeface="Times New Roman" panose="02020603050405020304" pitchFamily="18" charset="0"/>
              </a:rPr>
              <a:t> </a:t>
            </a:r>
            <a:endParaRPr lang="vi-VN" sz="2400" b="1" dirty="0">
              <a:solidFill>
                <a:srgbClr val="FF0000"/>
              </a:solidFill>
              <a:latin typeface="Times New Roman" panose="02020603050405020304" pitchFamily="18" charset="0"/>
            </a:endParaRPr>
          </a:p>
        </p:txBody>
      </p:sp>
      <p:sp>
        <p:nvSpPr>
          <p:cNvPr id="5" name="Hộp Văn bản 4">
            <a:extLst>
              <a:ext uri="{FF2B5EF4-FFF2-40B4-BE49-F238E27FC236}">
                <a16:creationId xmlns:a16="http://schemas.microsoft.com/office/drawing/2014/main" id="{2149D5BA-8741-29A0-BFEF-171E2672346F}"/>
              </a:ext>
            </a:extLst>
          </p:cNvPr>
          <p:cNvSpPr txBox="1"/>
          <p:nvPr/>
        </p:nvSpPr>
        <p:spPr>
          <a:xfrm>
            <a:off x="1016002" y="1281827"/>
            <a:ext cx="9206028" cy="4482830"/>
          </a:xfrm>
          <a:prstGeom prst="rect">
            <a:avLst/>
          </a:prstGeom>
          <a:noFill/>
        </p:spPr>
        <p:txBody>
          <a:bodyPr wrap="square">
            <a:spAutoFit/>
          </a:bodyPr>
          <a:lstStyle/>
          <a:p>
            <a:pPr algn="just" defTabSz="609585"/>
            <a:r>
              <a:rPr lang="vi-VN" sz="3733" dirty="0">
                <a:solidFill>
                  <a:srgbClr val="000000"/>
                </a:solidFill>
                <a:latin typeface="Arial" panose="020B0604020202020204" pitchFamily="34" charset="0"/>
              </a:rPr>
              <a:t>- Nội thương: </a:t>
            </a:r>
            <a:r>
              <a:rPr lang="vi-VN" sz="3733" dirty="0">
                <a:solidFill>
                  <a:srgbClr val="242021"/>
                </a:solidFill>
                <a:latin typeface="ArialMT"/>
              </a:rPr>
              <a:t>các chợ, bến, phố phường diễn ra tấp nập như bến Giang </a:t>
            </a:r>
            <a:r>
              <a:rPr lang="vi-VN" sz="3733" dirty="0" err="1">
                <a:solidFill>
                  <a:srgbClr val="242021"/>
                </a:solidFill>
                <a:latin typeface="ArialMT"/>
              </a:rPr>
              <a:t>Khẩu,Triều</a:t>
            </a:r>
            <a:r>
              <a:rPr lang="vi-VN" sz="3733" dirty="0">
                <a:solidFill>
                  <a:srgbClr val="242021"/>
                </a:solidFill>
                <a:latin typeface="ArialMT"/>
              </a:rPr>
              <a:t> Đông, Yên Hoa, Cơ Xá,… là nơi trao đổi hàng </a:t>
            </a:r>
            <a:r>
              <a:rPr lang="vi-VN" sz="3733" dirty="0" err="1">
                <a:solidFill>
                  <a:srgbClr val="242021"/>
                </a:solidFill>
                <a:latin typeface="ArialMT"/>
              </a:rPr>
              <a:t>hoá</a:t>
            </a:r>
            <a:r>
              <a:rPr lang="vi-VN" sz="3733" dirty="0">
                <a:solidFill>
                  <a:srgbClr val="242021"/>
                </a:solidFill>
                <a:latin typeface="ArialMT"/>
              </a:rPr>
              <a:t> giữa kinh đô với các vùng. </a:t>
            </a:r>
            <a:r>
              <a:rPr lang="vi-VN" sz="3733" dirty="0">
                <a:solidFill>
                  <a:srgbClr val="000000"/>
                </a:solidFill>
                <a:latin typeface="Arial" panose="020B0604020202020204" pitchFamily="34" charset="0"/>
              </a:rPr>
              <a:t>Kinh đô Thăng Long trở thành đô thị lớn, là trung tâm buôn bán và làm nghề truyền thống,</a:t>
            </a:r>
            <a:r>
              <a:rPr lang="vi-VN" sz="3733" dirty="0">
                <a:solidFill>
                  <a:srgbClr val="000000"/>
                </a:solidFill>
                <a:latin typeface="Times New Roman" panose="02020603050405020304" pitchFamily="18" charset="0"/>
              </a:rPr>
              <a:t> nghề thủ công.</a:t>
            </a:r>
            <a:r>
              <a:rPr lang="vi-VN" sz="2400" dirty="0">
                <a:solidFill>
                  <a:prstClr val="black"/>
                </a:solidFill>
                <a:latin typeface="Times New Roman" panose="02020603050405020304" pitchFamily="18" charset="0"/>
              </a:rPr>
              <a:t/>
            </a:r>
            <a:br>
              <a:rPr lang="vi-VN" sz="2400" dirty="0">
                <a:solidFill>
                  <a:prstClr val="black"/>
                </a:solidFill>
                <a:latin typeface="Times New Roman" panose="02020603050405020304" pitchFamily="18" charset="0"/>
              </a:rPr>
            </a:br>
            <a:endParaRPr lang="vi-VN" sz="2400" dirty="0">
              <a:solidFill>
                <a:prstClr val="black"/>
              </a:solidFill>
              <a:latin typeface="Times New Roman" panose="02020603050405020304" pitchFamily="18" charset="0"/>
            </a:endParaRPr>
          </a:p>
        </p:txBody>
      </p:sp>
      <p:sp>
        <p:nvSpPr>
          <p:cNvPr id="2" name="Hộp Văn bản 1">
            <a:extLst>
              <a:ext uri="{FF2B5EF4-FFF2-40B4-BE49-F238E27FC236}">
                <a16:creationId xmlns:a16="http://schemas.microsoft.com/office/drawing/2014/main" id="{44742582-2157-F316-16BA-CA7F6730563A}"/>
              </a:ext>
            </a:extLst>
          </p:cNvPr>
          <p:cNvSpPr txBox="1"/>
          <p:nvPr/>
        </p:nvSpPr>
        <p:spPr>
          <a:xfrm>
            <a:off x="1016001" y="1273296"/>
            <a:ext cx="9206030" cy="2964594"/>
          </a:xfrm>
          <a:prstGeom prst="rect">
            <a:avLst/>
          </a:prstGeom>
          <a:noFill/>
        </p:spPr>
        <p:txBody>
          <a:bodyPr wrap="square">
            <a:spAutoFit/>
          </a:bodyPr>
          <a:lstStyle/>
          <a:p>
            <a:pPr algn="just" defTabSz="609585"/>
            <a:r>
              <a:rPr lang="vi-VN" sz="3733" dirty="0">
                <a:solidFill>
                  <a:srgbClr val="242021"/>
                </a:solidFill>
                <a:latin typeface="ArialMT"/>
              </a:rPr>
              <a:t>- Nhiều chợ hoạt động nhộn nhịp trong đó, chợ Cửa Đông</a:t>
            </a:r>
            <a:r>
              <a:rPr lang="en-US" sz="3733" dirty="0">
                <a:solidFill>
                  <a:srgbClr val="242021"/>
                </a:solidFill>
                <a:latin typeface="ArialMT"/>
              </a:rPr>
              <a:t> </a:t>
            </a:r>
            <a:r>
              <a:rPr lang="vi-VN" sz="3733" dirty="0">
                <a:solidFill>
                  <a:srgbClr val="242021"/>
                </a:solidFill>
                <a:latin typeface="ArialMT"/>
              </a:rPr>
              <a:t>(thuộc khu vực phố hàng Đường, hàng Buồm của quận Hoàn Kiếm) là trung tâm buôn bán sầm uất nhất Kinh thành.</a:t>
            </a:r>
            <a:r>
              <a:rPr lang="vi-VN" sz="3733" dirty="0">
                <a:solidFill>
                  <a:prstClr val="black"/>
                </a:solidFill>
                <a:latin typeface="Times New Roman" panose="02020603050405020304" pitchFamily="18" charset="0"/>
              </a:rPr>
              <a:t> </a:t>
            </a:r>
          </a:p>
        </p:txBody>
      </p:sp>
      <p:pic>
        <p:nvPicPr>
          <p:cNvPr id="4098" name="Picture 2" descr="Chùm ảnh: Phố Hàng Đường - con phố 'ngọt ngào' nhất Hà Nội - Redsvn.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01" y="4809603"/>
            <a:ext cx="3072597" cy="20483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àng Buồm xưa và nay - Nét đặc trưng của phố cổ Hà Nộ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900" y="4530817"/>
            <a:ext cx="4575132" cy="2440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16" presetClass="entr" presetSubtype="21"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barn(inVertical)">
                                      <p:cBhvr>
                                        <p:cTn id="21" dur="500"/>
                                        <p:tgtEl>
                                          <p:spTgt spid="4098"/>
                                        </p:tgtEl>
                                      </p:cBhvr>
                                    </p:animEffect>
                                  </p:childTnLst>
                                </p:cTn>
                              </p:par>
                              <p:par>
                                <p:cTn id="22" presetID="16" presetClass="entr" presetSubtype="21" fill="hold" nodeType="withEffect">
                                  <p:stCondLst>
                                    <p:cond delay="0"/>
                                  </p:stCondLst>
                                  <p:childTnLst>
                                    <p:set>
                                      <p:cBhvr>
                                        <p:cTn id="23" dur="1" fill="hold">
                                          <p:stCondLst>
                                            <p:cond delay="0"/>
                                          </p:stCondLst>
                                        </p:cTn>
                                        <p:tgtEl>
                                          <p:spTgt spid="4100"/>
                                        </p:tgtEl>
                                        <p:attrNameLst>
                                          <p:attrName>style.visibility</p:attrName>
                                        </p:attrNameLst>
                                      </p:cBhvr>
                                      <p:to>
                                        <p:strVal val="visible"/>
                                      </p:to>
                                    </p:set>
                                    <p:animEffect transition="in" filter="barn(inVertical)">
                                      <p:cBhvr>
                                        <p:cTn id="24"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1912A57F-292A-4DC3-3251-49D7C4C92221}"/>
              </a:ext>
            </a:extLst>
          </p:cNvPr>
          <p:cNvSpPr txBox="1"/>
          <p:nvPr/>
        </p:nvSpPr>
        <p:spPr>
          <a:xfrm>
            <a:off x="914400" y="1295400"/>
            <a:ext cx="10210800" cy="2964594"/>
          </a:xfrm>
          <a:prstGeom prst="rect">
            <a:avLst/>
          </a:prstGeom>
          <a:noFill/>
        </p:spPr>
        <p:txBody>
          <a:bodyPr wrap="square">
            <a:spAutoFit/>
          </a:bodyPr>
          <a:lstStyle/>
          <a:p>
            <a:pPr algn="just" defTabSz="609585"/>
            <a:r>
              <a:rPr lang="vi-VN" sz="3733" dirty="0">
                <a:solidFill>
                  <a:srgbClr val="000000"/>
                </a:solidFill>
                <a:latin typeface="Arial" panose="020B0604020202020204" pitchFamily="34" charset="0"/>
              </a:rPr>
              <a:t>+ Ngoại thương: Khá phát triển, nhiều bến cảng được xây dựng, vùng biên giới Việt – Trung hình thành các địa điểm buôn bán, tuy nhiên chủ yếu buôn bán với Trung Quốc và các nước Đông Nam Á.</a:t>
            </a:r>
          </a:p>
        </p:txBody>
      </p:sp>
    </p:spTree>
    <p:extLst>
      <p:ext uri="{BB962C8B-B14F-4D97-AF65-F5344CB8AC3E}">
        <p14:creationId xmlns:p14="http://schemas.microsoft.com/office/powerpoint/2010/main" val="564578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768DFDD7-71AF-74E8-1C1E-5F03FC2F1BE6}"/>
              </a:ext>
            </a:extLst>
          </p:cNvPr>
          <p:cNvSpPr txBox="1"/>
          <p:nvPr/>
        </p:nvSpPr>
        <p:spPr>
          <a:xfrm>
            <a:off x="711200" y="482601"/>
            <a:ext cx="6116840" cy="666786"/>
          </a:xfrm>
          <a:prstGeom prst="rect">
            <a:avLst/>
          </a:prstGeom>
          <a:noFill/>
        </p:spPr>
        <p:txBody>
          <a:bodyPr wrap="square">
            <a:spAutoFit/>
          </a:bodyPr>
          <a:lstStyle/>
          <a:p>
            <a:pPr defTabSz="609585"/>
            <a:r>
              <a:rPr lang="vi-VN" sz="3733" b="1" i="1" u="sng" dirty="0">
                <a:solidFill>
                  <a:srgbClr val="002060"/>
                </a:solidFill>
                <a:latin typeface="Arial-BoldItalicMT"/>
              </a:rPr>
              <a:t>3.Tình hình văn </a:t>
            </a:r>
            <a:r>
              <a:rPr lang="vi-VN" sz="3733" b="1" i="1" u="sng" dirty="0" err="1">
                <a:solidFill>
                  <a:srgbClr val="002060"/>
                </a:solidFill>
                <a:latin typeface="Arial-BoldItalicMT"/>
              </a:rPr>
              <a:t>hoá</a:t>
            </a:r>
            <a:r>
              <a:rPr lang="vi-VN" sz="3733" b="1" i="1" u="sng" dirty="0">
                <a:solidFill>
                  <a:srgbClr val="002060"/>
                </a:solidFill>
                <a:latin typeface="Arial-BoldItalicMT"/>
              </a:rPr>
              <a:t>:</a:t>
            </a:r>
            <a:r>
              <a:rPr lang="vi-VN" sz="3733" u="sng" dirty="0">
                <a:solidFill>
                  <a:srgbClr val="002060"/>
                </a:solidFill>
                <a:latin typeface="Times New Roman" panose="02020603050405020304" pitchFamily="18" charset="0"/>
              </a:rPr>
              <a:t> </a:t>
            </a:r>
            <a:endParaRPr lang="vi-VN" sz="2400" u="sng" dirty="0">
              <a:solidFill>
                <a:srgbClr val="002060"/>
              </a:solidFill>
              <a:latin typeface="Times New Roman" panose="02020603050405020304" pitchFamily="18" charset="0"/>
            </a:endParaRPr>
          </a:p>
        </p:txBody>
      </p:sp>
      <p:sp>
        <p:nvSpPr>
          <p:cNvPr id="4" name="Rectangle 1">
            <a:extLst>
              <a:ext uri="{FF2B5EF4-FFF2-40B4-BE49-F238E27FC236}">
                <a16:creationId xmlns:a16="http://schemas.microsoft.com/office/drawing/2014/main" id="{B604AB4D-9EDA-7695-0268-8F72ACF4C036}"/>
              </a:ext>
            </a:extLst>
          </p:cNvPr>
          <p:cNvSpPr/>
          <p:nvPr/>
        </p:nvSpPr>
        <p:spPr>
          <a:xfrm>
            <a:off x="782317" y="1173864"/>
            <a:ext cx="7639787" cy="5427576"/>
          </a:xfrm>
          <a:prstGeom prst="rect">
            <a:avLst/>
          </a:prstGeom>
        </p:spPr>
        <p:txBody>
          <a:bodyPr wrap="square">
            <a:spAutoFit/>
          </a:bodyPr>
          <a:lstStyle/>
          <a:p>
            <a:pPr algn="just" defTabSz="609585"/>
            <a:r>
              <a:rPr lang="en-US" sz="4800" b="1" i="1" dirty="0">
                <a:solidFill>
                  <a:srgbClr val="002060"/>
                </a:solidFill>
                <a:latin typeface="Times New Roman" panose="02020603050405020304" pitchFamily="18" charset="0"/>
                <a:cs typeface="Times New Roman" panose="02020603050405020304" pitchFamily="18" charset="0"/>
              </a:rPr>
              <a:t>a. </a:t>
            </a:r>
            <a:r>
              <a:rPr lang="en-US" sz="4800" b="1" i="1" dirty="0" err="1">
                <a:solidFill>
                  <a:srgbClr val="002060"/>
                </a:solidFill>
                <a:latin typeface="Times New Roman" panose="02020603050405020304" pitchFamily="18" charset="0"/>
                <a:cs typeface="Times New Roman" panose="02020603050405020304" pitchFamily="18" charset="0"/>
              </a:rPr>
              <a:t>Giáo</a:t>
            </a:r>
            <a:r>
              <a:rPr lang="en-US" sz="4800" b="1" i="1" dirty="0">
                <a:solidFill>
                  <a:srgbClr val="002060"/>
                </a:solidFill>
                <a:latin typeface="Times New Roman" panose="02020603050405020304" pitchFamily="18" charset="0"/>
                <a:cs typeface="Times New Roman" panose="02020603050405020304" pitchFamily="18" charset="0"/>
              </a:rPr>
              <a:t> </a:t>
            </a:r>
            <a:r>
              <a:rPr lang="en-US" sz="4800" b="1" i="1" dirty="0" err="1">
                <a:solidFill>
                  <a:srgbClr val="002060"/>
                </a:solidFill>
                <a:latin typeface="Times New Roman" panose="02020603050405020304" pitchFamily="18" charset="0"/>
                <a:cs typeface="Times New Roman" panose="02020603050405020304" pitchFamily="18" charset="0"/>
              </a:rPr>
              <a:t>dục</a:t>
            </a:r>
            <a:r>
              <a:rPr lang="en-US" sz="4800" b="1" i="1" dirty="0">
                <a:solidFill>
                  <a:srgbClr val="002060"/>
                </a:solidFill>
                <a:latin typeface="Times New Roman" panose="02020603050405020304" pitchFamily="18" charset="0"/>
                <a:cs typeface="Times New Roman" panose="02020603050405020304" pitchFamily="18" charset="0"/>
              </a:rPr>
              <a:t>:</a:t>
            </a:r>
            <a:endParaRPr lang="en-US" sz="4800" dirty="0">
              <a:solidFill>
                <a:srgbClr val="002060"/>
              </a:solidFill>
              <a:latin typeface="Times New Roman" panose="02020603050405020304" pitchFamily="18" charset="0"/>
              <a:cs typeface="Times New Roman" panose="02020603050405020304" pitchFamily="18" charset="0"/>
            </a:endParaRPr>
          </a:p>
          <a:p>
            <a:pPr algn="just" defTabSz="609585"/>
            <a:r>
              <a:rPr lang="en-US" sz="4267" dirty="0">
                <a:solidFill>
                  <a:srgbClr val="002060"/>
                </a:solidFill>
                <a:latin typeface="Times New Roman" panose="02020603050405020304" pitchFamily="18" charset="0"/>
                <a:cs typeface="Times New Roman" panose="02020603050405020304" pitchFamily="18" charset="0"/>
              </a:rPr>
              <a:t>– 1070, </a:t>
            </a:r>
            <a:r>
              <a:rPr lang="en-US" sz="4267" dirty="0" err="1">
                <a:solidFill>
                  <a:srgbClr val="002060"/>
                </a:solidFill>
                <a:latin typeface="Times New Roman" panose="02020603050405020304" pitchFamily="18" charset="0"/>
                <a:cs typeface="Times New Roman" panose="02020603050405020304" pitchFamily="18" charset="0"/>
              </a:rPr>
              <a:t>nhà</a:t>
            </a:r>
            <a:r>
              <a:rPr lang="en-US" sz="4267" dirty="0">
                <a:solidFill>
                  <a:srgbClr val="002060"/>
                </a:solidFill>
                <a:latin typeface="Times New Roman" panose="02020603050405020304" pitchFamily="18" charset="0"/>
                <a:cs typeface="Times New Roman" panose="02020603050405020304" pitchFamily="18" charset="0"/>
              </a:rPr>
              <a:t> </a:t>
            </a:r>
            <a:r>
              <a:rPr lang="en-US" sz="4267" dirty="0" err="1">
                <a:solidFill>
                  <a:srgbClr val="002060"/>
                </a:solidFill>
                <a:latin typeface="Times New Roman" panose="02020603050405020304" pitchFamily="18" charset="0"/>
                <a:cs typeface="Times New Roman" panose="02020603050405020304" pitchFamily="18" charset="0"/>
              </a:rPr>
              <a:t>Lý</a:t>
            </a:r>
            <a:r>
              <a:rPr lang="en-US" sz="4267" dirty="0">
                <a:solidFill>
                  <a:srgbClr val="002060"/>
                </a:solidFill>
                <a:latin typeface="Times New Roman" panose="02020603050405020304" pitchFamily="18" charset="0"/>
                <a:cs typeface="Times New Roman" panose="02020603050405020304" pitchFamily="18" charset="0"/>
              </a:rPr>
              <a:t> </a:t>
            </a:r>
            <a:r>
              <a:rPr lang="en-US" sz="4267" dirty="0" err="1">
                <a:solidFill>
                  <a:srgbClr val="002060"/>
                </a:solidFill>
                <a:latin typeface="Times New Roman" panose="02020603050405020304" pitchFamily="18" charset="0"/>
                <a:cs typeface="Times New Roman" panose="02020603050405020304" pitchFamily="18" charset="0"/>
              </a:rPr>
              <a:t>lập</a:t>
            </a:r>
            <a:r>
              <a:rPr lang="en-US" sz="4267" dirty="0">
                <a:solidFill>
                  <a:srgbClr val="002060"/>
                </a:solidFill>
                <a:latin typeface="Times New Roman" panose="02020603050405020304" pitchFamily="18" charset="0"/>
                <a:cs typeface="Times New Roman" panose="02020603050405020304" pitchFamily="18" charset="0"/>
              </a:rPr>
              <a:t> </a:t>
            </a:r>
            <a:r>
              <a:rPr lang="en-US" sz="4267" dirty="0" err="1">
                <a:solidFill>
                  <a:srgbClr val="002060"/>
                </a:solidFill>
                <a:latin typeface="Times New Roman" panose="02020603050405020304" pitchFamily="18" charset="0"/>
                <a:cs typeface="Times New Roman" panose="02020603050405020304" pitchFamily="18" charset="0"/>
              </a:rPr>
              <a:t>Văn</a:t>
            </a:r>
            <a:r>
              <a:rPr lang="en-US" sz="4267" dirty="0">
                <a:solidFill>
                  <a:srgbClr val="002060"/>
                </a:solidFill>
                <a:latin typeface="Times New Roman" panose="02020603050405020304" pitchFamily="18" charset="0"/>
                <a:cs typeface="Times New Roman" panose="02020603050405020304" pitchFamily="18" charset="0"/>
              </a:rPr>
              <a:t> </a:t>
            </a:r>
            <a:r>
              <a:rPr lang="en-US" sz="4267" dirty="0" err="1">
                <a:solidFill>
                  <a:srgbClr val="002060"/>
                </a:solidFill>
                <a:latin typeface="Times New Roman" panose="02020603050405020304" pitchFamily="18" charset="0"/>
                <a:cs typeface="Times New Roman" panose="02020603050405020304" pitchFamily="18" charset="0"/>
              </a:rPr>
              <a:t>Miếu</a:t>
            </a:r>
            <a:endParaRPr lang="en-US" sz="4267" dirty="0">
              <a:solidFill>
                <a:srgbClr val="002060"/>
              </a:solidFill>
              <a:latin typeface="Times New Roman" panose="02020603050405020304" pitchFamily="18" charset="0"/>
              <a:cs typeface="Times New Roman" panose="02020603050405020304" pitchFamily="18" charset="0"/>
            </a:endParaRPr>
          </a:p>
          <a:p>
            <a:pPr algn="just" defTabSz="609585"/>
            <a:r>
              <a:rPr lang="en-US" sz="4267" dirty="0">
                <a:solidFill>
                  <a:srgbClr val="002060"/>
                </a:solidFill>
                <a:latin typeface="Times New Roman" panose="02020603050405020304" pitchFamily="18" charset="0"/>
                <a:cs typeface="Times New Roman" panose="02020603050405020304" pitchFamily="18" charset="0"/>
              </a:rPr>
              <a:t>– 1076, </a:t>
            </a:r>
            <a:r>
              <a:rPr lang="en-US" sz="4267" dirty="0" err="1">
                <a:solidFill>
                  <a:srgbClr val="002060"/>
                </a:solidFill>
                <a:latin typeface="Times New Roman" panose="02020603050405020304" pitchFamily="18" charset="0"/>
                <a:cs typeface="Times New Roman" panose="02020603050405020304" pitchFamily="18" charset="0"/>
              </a:rPr>
              <a:t>thành</a:t>
            </a:r>
            <a:r>
              <a:rPr lang="en-US" sz="4267" dirty="0">
                <a:solidFill>
                  <a:srgbClr val="002060"/>
                </a:solidFill>
                <a:latin typeface="Times New Roman" panose="02020603050405020304" pitchFamily="18" charset="0"/>
                <a:cs typeface="Times New Roman" panose="02020603050405020304" pitchFamily="18" charset="0"/>
              </a:rPr>
              <a:t> </a:t>
            </a:r>
            <a:r>
              <a:rPr lang="en-US" sz="4267" dirty="0" err="1">
                <a:solidFill>
                  <a:srgbClr val="002060"/>
                </a:solidFill>
                <a:latin typeface="Times New Roman" panose="02020603050405020304" pitchFamily="18" charset="0"/>
                <a:cs typeface="Times New Roman" panose="02020603050405020304" pitchFamily="18" charset="0"/>
              </a:rPr>
              <a:t>lập</a:t>
            </a:r>
            <a:r>
              <a:rPr lang="en-US" sz="4267" dirty="0">
                <a:solidFill>
                  <a:srgbClr val="002060"/>
                </a:solidFill>
                <a:latin typeface="Times New Roman" panose="02020603050405020304" pitchFamily="18" charset="0"/>
                <a:cs typeface="Times New Roman" panose="02020603050405020304" pitchFamily="18" charset="0"/>
              </a:rPr>
              <a:t> </a:t>
            </a:r>
            <a:r>
              <a:rPr lang="en-US" sz="4267" dirty="0" err="1">
                <a:solidFill>
                  <a:srgbClr val="002060"/>
                </a:solidFill>
                <a:latin typeface="Times New Roman" panose="02020603050405020304" pitchFamily="18" charset="0"/>
                <a:cs typeface="Times New Roman" panose="02020603050405020304" pitchFamily="18" charset="0"/>
              </a:rPr>
              <a:t>Quốc</a:t>
            </a:r>
            <a:r>
              <a:rPr lang="en-US" sz="4267" dirty="0">
                <a:solidFill>
                  <a:srgbClr val="002060"/>
                </a:solidFill>
                <a:latin typeface="Times New Roman" panose="02020603050405020304" pitchFamily="18" charset="0"/>
                <a:cs typeface="Times New Roman" panose="02020603050405020304" pitchFamily="18" charset="0"/>
              </a:rPr>
              <a:t> </a:t>
            </a:r>
            <a:r>
              <a:rPr lang="en-US" sz="4267" dirty="0" err="1">
                <a:solidFill>
                  <a:srgbClr val="002060"/>
                </a:solidFill>
                <a:latin typeface="Times New Roman" panose="02020603050405020304" pitchFamily="18" charset="0"/>
                <a:cs typeface="Times New Roman" panose="02020603050405020304" pitchFamily="18" charset="0"/>
              </a:rPr>
              <a:t>Tử</a:t>
            </a:r>
            <a:r>
              <a:rPr lang="en-US" sz="4267" dirty="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Giám</a:t>
            </a:r>
            <a:endParaRPr lang="en-US" sz="4267" dirty="0" smtClean="0">
              <a:solidFill>
                <a:srgbClr val="002060"/>
              </a:solidFill>
              <a:latin typeface="Times New Roman" panose="02020603050405020304" pitchFamily="18" charset="0"/>
              <a:cs typeface="Times New Roman" panose="02020603050405020304" pitchFamily="18" charset="0"/>
            </a:endParaRPr>
          </a:p>
          <a:p>
            <a:pPr algn="just" defTabSz="609585"/>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Nhà</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Trần</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lập</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thêm</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Quốc</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học</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viện</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Việc</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học</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hành</a:t>
            </a:r>
            <a:r>
              <a:rPr lang="en-US" sz="4267" dirty="0" smtClean="0">
                <a:solidFill>
                  <a:srgbClr val="002060"/>
                </a:solidFill>
                <a:latin typeface="Times New Roman" panose="02020603050405020304" pitchFamily="18" charset="0"/>
                <a:cs typeface="Times New Roman" panose="02020603050405020304" pitchFamily="18" charset="0"/>
              </a:rPr>
              <a:t> ban </a:t>
            </a:r>
            <a:r>
              <a:rPr lang="en-US" sz="4267" dirty="0" err="1" smtClean="0">
                <a:solidFill>
                  <a:srgbClr val="002060"/>
                </a:solidFill>
                <a:latin typeface="Times New Roman" panose="02020603050405020304" pitchFamily="18" charset="0"/>
                <a:cs typeface="Times New Roman" panose="02020603050405020304" pitchFamily="18" charset="0"/>
              </a:rPr>
              <a:t>đầu</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chỉ</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dành</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cho</a:t>
            </a:r>
            <a:r>
              <a:rPr lang="en-US" sz="4267" dirty="0" smtClean="0">
                <a:solidFill>
                  <a:srgbClr val="002060"/>
                </a:solidFill>
                <a:latin typeface="Times New Roman" panose="02020603050405020304" pitchFamily="18" charset="0"/>
                <a:cs typeface="Times New Roman" panose="02020603050405020304" pitchFamily="18" charset="0"/>
              </a:rPr>
              <a:t> con </a:t>
            </a:r>
            <a:r>
              <a:rPr lang="en-US" sz="4267" dirty="0" err="1" smtClean="0">
                <a:solidFill>
                  <a:srgbClr val="002060"/>
                </a:solidFill>
                <a:latin typeface="Times New Roman" panose="02020603050405020304" pitchFamily="18" charset="0"/>
                <a:cs typeface="Times New Roman" panose="02020603050405020304" pitchFamily="18" charset="0"/>
              </a:rPr>
              <a:t>em</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hoàng</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tộc</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sau</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đó</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mở</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rộng</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đến</a:t>
            </a:r>
            <a:r>
              <a:rPr lang="en-US" sz="4267" dirty="0" smtClean="0">
                <a:solidFill>
                  <a:srgbClr val="002060"/>
                </a:solidFill>
                <a:latin typeface="Times New Roman" panose="02020603050405020304" pitchFamily="18" charset="0"/>
                <a:cs typeface="Times New Roman" panose="02020603050405020304" pitchFamily="18" charset="0"/>
              </a:rPr>
              <a:t> con </a:t>
            </a:r>
            <a:r>
              <a:rPr lang="en-US" sz="4267" dirty="0" err="1" smtClean="0">
                <a:solidFill>
                  <a:srgbClr val="002060"/>
                </a:solidFill>
                <a:latin typeface="Times New Roman" panose="02020603050405020304" pitchFamily="18" charset="0"/>
                <a:cs typeface="Times New Roman" panose="02020603050405020304" pitchFamily="18" charset="0"/>
              </a:rPr>
              <a:t>quan</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lại</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và</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dân</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thường</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trong</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cả</a:t>
            </a:r>
            <a:r>
              <a:rPr lang="en-US" sz="4267" dirty="0" smtClean="0">
                <a:solidFill>
                  <a:srgbClr val="002060"/>
                </a:solidFill>
                <a:latin typeface="Times New Roman" panose="02020603050405020304" pitchFamily="18" charset="0"/>
                <a:cs typeface="Times New Roman" panose="02020603050405020304" pitchFamily="18" charset="0"/>
              </a:rPr>
              <a:t> </a:t>
            </a:r>
            <a:r>
              <a:rPr lang="en-US" sz="4267" dirty="0" err="1" smtClean="0">
                <a:solidFill>
                  <a:srgbClr val="002060"/>
                </a:solidFill>
                <a:latin typeface="Times New Roman" panose="02020603050405020304" pitchFamily="18" charset="0"/>
                <a:cs typeface="Times New Roman" panose="02020603050405020304" pitchFamily="18" charset="0"/>
              </a:rPr>
              <a:t>nước</a:t>
            </a:r>
            <a:r>
              <a:rPr lang="en-US" sz="4267" dirty="0" smtClean="0">
                <a:solidFill>
                  <a:srgbClr val="002060"/>
                </a:solidFill>
                <a:latin typeface="Times New Roman" panose="02020603050405020304" pitchFamily="18" charset="0"/>
                <a:cs typeface="Times New Roman" panose="02020603050405020304" pitchFamily="18" charset="0"/>
              </a:rPr>
              <a:t>.</a:t>
            </a:r>
            <a:endParaRPr lang="en-US" sz="4267" dirty="0">
              <a:solidFill>
                <a:srgbClr val="002060"/>
              </a:solidFill>
              <a:latin typeface="Times New Roman" panose="02020603050405020304" pitchFamily="18" charset="0"/>
              <a:cs typeface="Times New Roman" panose="02020603050405020304" pitchFamily="18" charset="0"/>
            </a:endParaRPr>
          </a:p>
        </p:txBody>
      </p:sp>
      <p:pic>
        <p:nvPicPr>
          <p:cNvPr id="2" name="Picture 5" descr="VM%20QTG">
            <a:extLst>
              <a:ext uri="{FF2B5EF4-FFF2-40B4-BE49-F238E27FC236}">
                <a16:creationId xmlns:a16="http://schemas.microsoft.com/office/drawing/2014/main" id="{97F36E15-E52C-0355-1850-6845DF212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915" y="557848"/>
            <a:ext cx="3405085" cy="405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22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1"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4)">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barn(inVertical)">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barn(inVertical)">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barn(inVertical)">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522721" y="381000"/>
            <a:ext cx="11111756" cy="3578400"/>
          </a:xfrm>
          <a:prstGeom prst="rect">
            <a:avLst/>
          </a:prstGeom>
        </p:spPr>
        <p:txBody>
          <a:bodyPr spcFirstLastPara="1" vert="horz" wrap="square" lIns="121900" tIns="121900" rIns="121900" bIns="121900" rtlCol="0" anchor="b" anchorCtr="0">
            <a:noAutofit/>
          </a:bodyPr>
          <a:lstStyle/>
          <a:p>
            <a:r>
              <a:rPr lang="en-US" sz="5867" b="1" u="sng" dirty="0" err="1" smtClean="0">
                <a:solidFill>
                  <a:srgbClr val="FF0000"/>
                </a:solidFill>
                <a:latin typeface="Cambria" panose="02040503050406030204" pitchFamily="18" charset="0"/>
                <a:ea typeface="Cambria" panose="02040503050406030204" pitchFamily="18" charset="0"/>
              </a:rPr>
              <a:t>Tiết</a:t>
            </a:r>
            <a:r>
              <a:rPr lang="en-US" sz="5867" b="1" u="sng" dirty="0" smtClean="0">
                <a:solidFill>
                  <a:srgbClr val="FF0000"/>
                </a:solidFill>
                <a:latin typeface="Cambria" panose="02040503050406030204" pitchFamily="18" charset="0"/>
                <a:ea typeface="Cambria" panose="02040503050406030204" pitchFamily="18" charset="0"/>
              </a:rPr>
              <a:t> 1:</a:t>
            </a:r>
            <a:r>
              <a:rPr lang="en-US" sz="5867" dirty="0">
                <a:solidFill>
                  <a:srgbClr val="FF0000"/>
                </a:solidFill>
                <a:latin typeface="Cambria" panose="02040503050406030204" pitchFamily="18" charset="0"/>
                <a:ea typeface="Cambria" panose="02040503050406030204" pitchFamily="18" charset="0"/>
              </a:rPr>
              <a:t/>
            </a:r>
            <a:br>
              <a:rPr lang="en-US" sz="5867" dirty="0">
                <a:solidFill>
                  <a:srgbClr val="FF0000"/>
                </a:solidFill>
                <a:latin typeface="Cambria" panose="02040503050406030204" pitchFamily="18" charset="0"/>
                <a:ea typeface="Cambria" panose="02040503050406030204" pitchFamily="18" charset="0"/>
              </a:rPr>
            </a:br>
            <a:r>
              <a:rPr lang="vi-VN" sz="5867" b="1" dirty="0">
                <a:solidFill>
                  <a:srgbClr val="FF0000"/>
                </a:solidFill>
                <a:latin typeface="Cambria" panose="02040503050406030204" pitchFamily="18" charset="0"/>
                <a:ea typeface="Cambria" panose="02040503050406030204" pitchFamily="18" charset="0"/>
              </a:rPr>
              <a:t>CHỦ ĐỀ 1: </a:t>
            </a:r>
            <a:r>
              <a:rPr lang="en-US" sz="5867" b="1" cap="all" dirty="0" err="1">
                <a:solidFill>
                  <a:srgbClr val="FF0000"/>
                </a:solidFill>
                <a:latin typeface="Cambria" panose="02040503050406030204" pitchFamily="18" charset="0"/>
                <a:ea typeface="Cambria" panose="02040503050406030204" pitchFamily="18" charset="0"/>
              </a:rPr>
              <a:t>Lịch</a:t>
            </a:r>
            <a:r>
              <a:rPr lang="en-US" sz="5867" b="1" cap="all" dirty="0">
                <a:solidFill>
                  <a:srgbClr val="FF0000"/>
                </a:solidFill>
                <a:latin typeface="Cambria" panose="02040503050406030204" pitchFamily="18" charset="0"/>
                <a:ea typeface="Cambria" panose="02040503050406030204" pitchFamily="18" charset="0"/>
              </a:rPr>
              <a:t> </a:t>
            </a:r>
            <a:r>
              <a:rPr lang="en-US" sz="5867" b="1" cap="all" dirty="0" err="1">
                <a:solidFill>
                  <a:srgbClr val="FF0000"/>
                </a:solidFill>
                <a:latin typeface="Cambria" panose="02040503050406030204" pitchFamily="18" charset="0"/>
                <a:ea typeface="Cambria" panose="02040503050406030204" pitchFamily="18" charset="0"/>
              </a:rPr>
              <a:t>sử</a:t>
            </a:r>
            <a:r>
              <a:rPr lang="en-US" sz="5867" b="1" cap="all" dirty="0">
                <a:solidFill>
                  <a:srgbClr val="FF0000"/>
                </a:solidFill>
                <a:latin typeface="Cambria" panose="02040503050406030204" pitchFamily="18" charset="0"/>
                <a:ea typeface="Cambria" panose="02040503050406030204" pitchFamily="18" charset="0"/>
              </a:rPr>
              <a:t> </a:t>
            </a:r>
            <a:r>
              <a:rPr lang="en-US" sz="5867" b="1" cap="all" dirty="0" err="1">
                <a:solidFill>
                  <a:srgbClr val="FF0000"/>
                </a:solidFill>
                <a:latin typeface="Cambria" panose="02040503050406030204" pitchFamily="18" charset="0"/>
                <a:ea typeface="Cambria" panose="02040503050406030204" pitchFamily="18" charset="0"/>
              </a:rPr>
              <a:t>Hà</a:t>
            </a:r>
            <a:r>
              <a:rPr lang="en-US" sz="5867" b="1" cap="all" dirty="0">
                <a:solidFill>
                  <a:srgbClr val="FF0000"/>
                </a:solidFill>
                <a:latin typeface="Cambria" panose="02040503050406030204" pitchFamily="18" charset="0"/>
                <a:ea typeface="Cambria" panose="02040503050406030204" pitchFamily="18" charset="0"/>
              </a:rPr>
              <a:t> </a:t>
            </a:r>
            <a:r>
              <a:rPr lang="en-US" sz="5867" b="1" cap="all" dirty="0" err="1">
                <a:solidFill>
                  <a:srgbClr val="FF0000"/>
                </a:solidFill>
                <a:latin typeface="Cambria" panose="02040503050406030204" pitchFamily="18" charset="0"/>
                <a:ea typeface="Cambria" panose="02040503050406030204" pitchFamily="18" charset="0"/>
              </a:rPr>
              <a:t>Nội</a:t>
            </a:r>
            <a:r>
              <a:rPr lang="en-US" sz="5867" b="1" cap="all" dirty="0">
                <a:solidFill>
                  <a:srgbClr val="FF0000"/>
                </a:solidFill>
                <a:latin typeface="Cambria" panose="02040503050406030204" pitchFamily="18" charset="0"/>
                <a:ea typeface="Cambria" panose="02040503050406030204" pitchFamily="18" charset="0"/>
              </a:rPr>
              <a:t> </a:t>
            </a:r>
            <a:r>
              <a:rPr lang="en-US" sz="5867" b="1" cap="all" dirty="0" err="1">
                <a:solidFill>
                  <a:srgbClr val="FF0000"/>
                </a:solidFill>
                <a:latin typeface="Cambria" panose="02040503050406030204" pitchFamily="18" charset="0"/>
                <a:ea typeface="Cambria" panose="02040503050406030204" pitchFamily="18" charset="0"/>
              </a:rPr>
              <a:t>từ</a:t>
            </a:r>
            <a:r>
              <a:rPr lang="en-US" sz="5867" b="1" cap="all" dirty="0">
                <a:solidFill>
                  <a:srgbClr val="FF0000"/>
                </a:solidFill>
                <a:latin typeface="Cambria" panose="02040503050406030204" pitchFamily="18" charset="0"/>
                <a:ea typeface="Cambria" panose="02040503050406030204" pitchFamily="18" charset="0"/>
              </a:rPr>
              <a:t> </a:t>
            </a:r>
            <a:r>
              <a:rPr lang="en-US" sz="5867" b="1" cap="all" dirty="0" err="1">
                <a:solidFill>
                  <a:srgbClr val="FF0000"/>
                </a:solidFill>
                <a:latin typeface="Cambria" panose="02040503050406030204" pitchFamily="18" charset="0"/>
                <a:ea typeface="Cambria" panose="02040503050406030204" pitchFamily="18" charset="0"/>
              </a:rPr>
              <a:t>thế</a:t>
            </a:r>
            <a:r>
              <a:rPr lang="en-US" sz="5867" b="1" cap="all" dirty="0">
                <a:solidFill>
                  <a:srgbClr val="FF0000"/>
                </a:solidFill>
                <a:latin typeface="Cambria" panose="02040503050406030204" pitchFamily="18" charset="0"/>
                <a:ea typeface="Cambria" panose="02040503050406030204" pitchFamily="18" charset="0"/>
              </a:rPr>
              <a:t> </a:t>
            </a:r>
            <a:r>
              <a:rPr lang="en-US" sz="5867" b="1" cap="all" dirty="0" err="1">
                <a:solidFill>
                  <a:srgbClr val="FF0000"/>
                </a:solidFill>
                <a:latin typeface="Cambria" panose="02040503050406030204" pitchFamily="18" charset="0"/>
                <a:ea typeface="Cambria" panose="02040503050406030204" pitchFamily="18" charset="0"/>
              </a:rPr>
              <a:t>kỉ</a:t>
            </a:r>
            <a:r>
              <a:rPr lang="en-US" sz="5867" b="1" cap="all" dirty="0">
                <a:solidFill>
                  <a:srgbClr val="FF0000"/>
                </a:solidFill>
                <a:latin typeface="Cambria" panose="02040503050406030204" pitchFamily="18" charset="0"/>
                <a:ea typeface="Cambria" panose="02040503050406030204" pitchFamily="18" charset="0"/>
              </a:rPr>
              <a:t> XI </a:t>
            </a:r>
            <a:r>
              <a:rPr lang="en-US" sz="5867" b="1" cap="all" dirty="0" err="1">
                <a:solidFill>
                  <a:srgbClr val="FF0000"/>
                </a:solidFill>
                <a:latin typeface="Cambria" panose="02040503050406030204" pitchFamily="18" charset="0"/>
                <a:ea typeface="Cambria" panose="02040503050406030204" pitchFamily="18" charset="0"/>
              </a:rPr>
              <a:t>đến</a:t>
            </a:r>
            <a:r>
              <a:rPr lang="en-US" sz="5867" b="1" cap="all" dirty="0">
                <a:solidFill>
                  <a:srgbClr val="FF0000"/>
                </a:solidFill>
                <a:latin typeface="Cambria" panose="02040503050406030204" pitchFamily="18" charset="0"/>
                <a:ea typeface="Cambria" panose="02040503050406030204" pitchFamily="18" charset="0"/>
              </a:rPr>
              <a:t> </a:t>
            </a:r>
            <a:r>
              <a:rPr lang="en-US" sz="5867" b="1" cap="all" dirty="0" err="1">
                <a:solidFill>
                  <a:srgbClr val="FF0000"/>
                </a:solidFill>
                <a:latin typeface="Cambria" panose="02040503050406030204" pitchFamily="18" charset="0"/>
                <a:ea typeface="Cambria" panose="02040503050406030204" pitchFamily="18" charset="0"/>
              </a:rPr>
              <a:t>thế</a:t>
            </a:r>
            <a:r>
              <a:rPr lang="en-US" sz="5867" b="1" cap="all" dirty="0">
                <a:solidFill>
                  <a:srgbClr val="FF0000"/>
                </a:solidFill>
                <a:latin typeface="Cambria" panose="02040503050406030204" pitchFamily="18" charset="0"/>
                <a:ea typeface="Cambria" panose="02040503050406030204" pitchFamily="18" charset="0"/>
              </a:rPr>
              <a:t> </a:t>
            </a:r>
            <a:r>
              <a:rPr lang="en-US" sz="5867" b="1" cap="all" dirty="0" err="1">
                <a:solidFill>
                  <a:srgbClr val="FF0000"/>
                </a:solidFill>
                <a:latin typeface="Cambria" panose="02040503050406030204" pitchFamily="18" charset="0"/>
                <a:ea typeface="Cambria" panose="02040503050406030204" pitchFamily="18" charset="0"/>
              </a:rPr>
              <a:t>kỉ</a:t>
            </a:r>
            <a:r>
              <a:rPr lang="en-US" sz="5867" b="1" cap="all" dirty="0">
                <a:solidFill>
                  <a:srgbClr val="FF0000"/>
                </a:solidFill>
                <a:latin typeface="Cambria" panose="02040503050406030204" pitchFamily="18" charset="0"/>
                <a:ea typeface="Cambria" panose="02040503050406030204" pitchFamily="18" charset="0"/>
              </a:rPr>
              <a:t> XVI</a:t>
            </a:r>
            <a:endParaRPr lang="en-US" sz="5867" dirty="0">
              <a:solidFill>
                <a:srgbClr val="FF0000"/>
              </a:solidFill>
              <a:latin typeface="Cambria" panose="02040503050406030204" pitchFamily="18" charset="0"/>
              <a:ea typeface="Cambria" panose="02040503050406030204" pitchFamily="18" charset="0"/>
            </a:endParaRPr>
          </a:p>
        </p:txBody>
      </p:sp>
      <p:grpSp>
        <p:nvGrpSpPr>
          <p:cNvPr id="62" name="Google Shape;62;p13"/>
          <p:cNvGrpSpPr/>
          <p:nvPr/>
        </p:nvGrpSpPr>
        <p:grpSpPr>
          <a:xfrm>
            <a:off x="10486211" y="494902"/>
            <a:ext cx="1195019" cy="1195085"/>
            <a:chOff x="570875" y="4322250"/>
            <a:chExt cx="443300" cy="443325"/>
          </a:xfrm>
        </p:grpSpPr>
        <p:sp>
          <p:nvSpPr>
            <p:cNvPr id="63" name="Google Shape;63;p13"/>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lt1"/>
            </a:solidFill>
            <a:ln>
              <a:noFill/>
            </a:ln>
          </p:spPr>
          <p:txBody>
            <a:bodyPr spcFirstLastPara="1" wrap="square" lIns="121900" tIns="121900" rIns="121900" bIns="121900" anchor="ctr" anchorCtr="0">
              <a:noAutofit/>
            </a:bodyPr>
            <a:lstStyle/>
            <a:p>
              <a:pPr defTabSz="609585"/>
              <a:endParaRPr sz="2400">
                <a:solidFill>
                  <a:prstClr val="black"/>
                </a:solidFill>
                <a:latin typeface="Garamond" panose="02020404030301010803"/>
              </a:endParaRPr>
            </a:p>
          </p:txBody>
        </p:sp>
        <p:sp>
          <p:nvSpPr>
            <p:cNvPr id="64" name="Google Shape;64;p13"/>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lt1"/>
            </a:solidFill>
            <a:ln>
              <a:noFill/>
            </a:ln>
          </p:spPr>
          <p:txBody>
            <a:bodyPr spcFirstLastPara="1" wrap="square" lIns="121900" tIns="121900" rIns="121900" bIns="121900" anchor="ctr" anchorCtr="0">
              <a:noAutofit/>
            </a:bodyPr>
            <a:lstStyle/>
            <a:p>
              <a:pPr defTabSz="609585"/>
              <a:endParaRPr sz="2400">
                <a:solidFill>
                  <a:prstClr val="black"/>
                </a:solidFill>
                <a:latin typeface="Garamond" panose="02020404030301010803"/>
              </a:endParaRPr>
            </a:p>
          </p:txBody>
        </p:sp>
        <p:sp>
          <p:nvSpPr>
            <p:cNvPr id="65" name="Google Shape;65;p13"/>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lt1"/>
            </a:solidFill>
            <a:ln>
              <a:noFill/>
            </a:ln>
          </p:spPr>
          <p:txBody>
            <a:bodyPr spcFirstLastPara="1" wrap="square" lIns="121900" tIns="121900" rIns="121900" bIns="121900" anchor="ctr" anchorCtr="0">
              <a:noAutofit/>
            </a:bodyPr>
            <a:lstStyle/>
            <a:p>
              <a:pPr defTabSz="609585"/>
              <a:endParaRPr sz="2400">
                <a:solidFill>
                  <a:prstClr val="black"/>
                </a:solidFill>
                <a:latin typeface="Garamond" panose="02020404030301010803"/>
              </a:endParaRPr>
            </a:p>
          </p:txBody>
        </p:sp>
        <p:sp>
          <p:nvSpPr>
            <p:cNvPr id="66" name="Google Shape;66;p13"/>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lt1"/>
            </a:solidFill>
            <a:ln>
              <a:noFill/>
            </a:ln>
          </p:spPr>
          <p:txBody>
            <a:bodyPr spcFirstLastPara="1" wrap="square" lIns="121900" tIns="121900" rIns="121900" bIns="121900" anchor="ctr" anchorCtr="0">
              <a:noAutofit/>
            </a:bodyPr>
            <a:lstStyle/>
            <a:p>
              <a:pPr defTabSz="609585"/>
              <a:endParaRPr sz="2400">
                <a:solidFill>
                  <a:prstClr val="black"/>
                </a:solidFill>
                <a:latin typeface="Garamond" panose="02020404030301010803"/>
              </a:endParaRPr>
            </a:p>
          </p:txBody>
        </p:sp>
      </p:grpSp>
    </p:spTree>
    <p:extLst>
      <p:ext uri="{BB962C8B-B14F-4D97-AF65-F5344CB8AC3E}">
        <p14:creationId xmlns:p14="http://schemas.microsoft.com/office/powerpoint/2010/main" val="736281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5522F1D4-B7C7-1C35-4ED7-2CACD99C1599}"/>
              </a:ext>
            </a:extLst>
          </p:cNvPr>
          <p:cNvSpPr txBox="1"/>
          <p:nvPr/>
        </p:nvSpPr>
        <p:spPr>
          <a:xfrm>
            <a:off x="711201" y="1397000"/>
            <a:ext cx="10769600" cy="3539046"/>
          </a:xfrm>
          <a:prstGeom prst="rect">
            <a:avLst/>
          </a:prstGeom>
          <a:noFill/>
        </p:spPr>
        <p:txBody>
          <a:bodyPr wrap="square">
            <a:spAutoFit/>
          </a:bodyPr>
          <a:lstStyle/>
          <a:p>
            <a:pPr defTabSz="609585"/>
            <a:r>
              <a:rPr lang="en-US" sz="3733" dirty="0" smtClean="0">
                <a:solidFill>
                  <a:srgbClr val="242021"/>
                </a:solidFill>
                <a:latin typeface="ArialMT"/>
              </a:rPr>
              <a:t> - </a:t>
            </a:r>
            <a:r>
              <a:rPr lang="vi-VN" sz="3733" dirty="0" smtClean="0">
                <a:solidFill>
                  <a:srgbClr val="242021"/>
                </a:solidFill>
                <a:latin typeface="ArialMT"/>
              </a:rPr>
              <a:t>Hoàng </a:t>
            </a:r>
            <a:r>
              <a:rPr lang="vi-VN" sz="3733" dirty="0">
                <a:solidFill>
                  <a:srgbClr val="242021"/>
                </a:solidFill>
                <a:latin typeface="ArialMT"/>
              </a:rPr>
              <a:t>Thành Thăng Long được vua Lý Thái Tổ cho đắp từ năm 1010. Thành được đắp bằng đất, sau được xây ốp bằng gạch đá, phía ngoài thành có hào, mở bốn cửa về bốn phía: đông, tây, nam, bắc.</a:t>
            </a:r>
            <a:r>
              <a:rPr lang="vi-VN" sz="3733" dirty="0">
                <a:solidFill>
                  <a:prstClr val="black"/>
                </a:solidFill>
                <a:latin typeface="Times New Roman" panose="02020603050405020304" pitchFamily="18" charset="0"/>
              </a:rPr>
              <a:t> </a:t>
            </a:r>
            <a:br>
              <a:rPr lang="vi-VN" sz="3733" dirty="0">
                <a:solidFill>
                  <a:prstClr val="black"/>
                </a:solidFill>
                <a:latin typeface="Times New Roman" panose="02020603050405020304" pitchFamily="18" charset="0"/>
              </a:rPr>
            </a:br>
            <a:endParaRPr lang="vi-VN" sz="3733" dirty="0">
              <a:solidFill>
                <a:prstClr val="black"/>
              </a:solidFill>
              <a:latin typeface="Times New Roman" panose="02020603050405020304" pitchFamily="18" charset="0"/>
            </a:endParaRPr>
          </a:p>
        </p:txBody>
      </p:sp>
      <p:sp>
        <p:nvSpPr>
          <p:cNvPr id="7" name="Hộp Văn bản 6">
            <a:extLst>
              <a:ext uri="{FF2B5EF4-FFF2-40B4-BE49-F238E27FC236}">
                <a16:creationId xmlns:a16="http://schemas.microsoft.com/office/drawing/2014/main" id="{14552D41-AF4C-01B7-B591-F7D43724DFC4}"/>
              </a:ext>
            </a:extLst>
          </p:cNvPr>
          <p:cNvSpPr txBox="1"/>
          <p:nvPr/>
        </p:nvSpPr>
        <p:spPr>
          <a:xfrm>
            <a:off x="812800" y="1637632"/>
            <a:ext cx="10363197" cy="4687950"/>
          </a:xfrm>
          <a:prstGeom prst="rect">
            <a:avLst/>
          </a:prstGeom>
          <a:noFill/>
        </p:spPr>
        <p:txBody>
          <a:bodyPr wrap="square">
            <a:spAutoFit/>
          </a:bodyPr>
          <a:lstStyle/>
          <a:p>
            <a:pPr defTabSz="609585"/>
            <a:r>
              <a:rPr lang="en-US" sz="3733" dirty="0" smtClean="0">
                <a:solidFill>
                  <a:srgbClr val="242021"/>
                </a:solidFill>
                <a:latin typeface="ArialMT"/>
              </a:rPr>
              <a:t>- </a:t>
            </a:r>
            <a:r>
              <a:rPr lang="vi-VN" sz="3733" dirty="0" smtClean="0">
                <a:solidFill>
                  <a:srgbClr val="242021"/>
                </a:solidFill>
                <a:latin typeface="ArialMT"/>
              </a:rPr>
              <a:t>Năm </a:t>
            </a:r>
            <a:r>
              <a:rPr lang="vi-VN" sz="3733" dirty="0">
                <a:solidFill>
                  <a:srgbClr val="242021"/>
                </a:solidFill>
                <a:latin typeface="ArialMT"/>
              </a:rPr>
              <a:t>1243, nhà Trần đắp lại thành này, đổi tên là Long Phượng thành. Các cung điện trong Kinh thành được xây dựng và tu sửa qua các triều đại. Những hiện vật được tìm thấy ở khu di tích Hoàng thành Thăng Long giúp chúng ta hình dung quy mô và nghệ thuật kiến trúc thời Lý – Trần.</a:t>
            </a:r>
            <a:r>
              <a:rPr lang="vi-VN" sz="3733" dirty="0">
                <a:solidFill>
                  <a:prstClr val="black"/>
                </a:solidFill>
                <a:latin typeface="Times New Roman" panose="02020603050405020304" pitchFamily="18" charset="0"/>
              </a:rPr>
              <a:t> </a:t>
            </a:r>
            <a:br>
              <a:rPr lang="vi-VN" sz="3733" dirty="0">
                <a:solidFill>
                  <a:prstClr val="black"/>
                </a:solidFill>
                <a:latin typeface="Times New Roman" panose="02020603050405020304" pitchFamily="18" charset="0"/>
              </a:rPr>
            </a:br>
            <a:endParaRPr lang="vi-VN" sz="3733" dirty="0">
              <a:solidFill>
                <a:prstClr val="black"/>
              </a:solidFill>
              <a:latin typeface="Times New Roman" panose="02020603050405020304" pitchFamily="18" charset="0"/>
            </a:endParaRPr>
          </a:p>
        </p:txBody>
      </p:sp>
      <p:sp>
        <p:nvSpPr>
          <p:cNvPr id="2" name="Hộp Văn bản 1">
            <a:extLst>
              <a:ext uri="{FF2B5EF4-FFF2-40B4-BE49-F238E27FC236}">
                <a16:creationId xmlns:a16="http://schemas.microsoft.com/office/drawing/2014/main" id="{C3A20FE5-67DD-4C8E-3A77-FE8133F769D3}"/>
              </a:ext>
            </a:extLst>
          </p:cNvPr>
          <p:cNvSpPr txBox="1"/>
          <p:nvPr/>
        </p:nvSpPr>
        <p:spPr>
          <a:xfrm>
            <a:off x="812800" y="482601"/>
            <a:ext cx="3352800" cy="748988"/>
          </a:xfrm>
          <a:prstGeom prst="rect">
            <a:avLst/>
          </a:prstGeom>
          <a:noFill/>
        </p:spPr>
        <p:txBody>
          <a:bodyPr wrap="square">
            <a:spAutoFit/>
          </a:bodyPr>
          <a:lstStyle/>
          <a:p>
            <a:pPr defTabSz="609585"/>
            <a:r>
              <a:rPr lang="en-US" sz="4267" b="1" i="1" dirty="0">
                <a:solidFill>
                  <a:srgbClr val="002060"/>
                </a:solidFill>
                <a:latin typeface="Arial-ItalicMT"/>
              </a:rPr>
              <a:t>b</a:t>
            </a:r>
            <a:r>
              <a:rPr lang="vi-VN" sz="4267" b="1" i="1" dirty="0">
                <a:solidFill>
                  <a:srgbClr val="002060"/>
                </a:solidFill>
                <a:latin typeface="Arial-ItalicMT"/>
              </a:rPr>
              <a:t>. Kiến trúc</a:t>
            </a:r>
            <a:r>
              <a:rPr lang="vi-VN" sz="4267" b="1" dirty="0">
                <a:solidFill>
                  <a:srgbClr val="002060"/>
                </a:solidFill>
                <a:latin typeface="Times New Roman" panose="02020603050405020304" pitchFamily="18" charset="0"/>
              </a:rPr>
              <a:t> </a:t>
            </a:r>
            <a:endParaRPr lang="vi-VN" sz="2400" b="1" dirty="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89179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5">
                                            <p:txEl>
                                              <p:pRg st="0" end="0"/>
                                            </p:txEl>
                                          </p:spTgt>
                                        </p:tgtEl>
                                      </p:cBhvr>
                                    </p:animEffect>
                                    <p:set>
                                      <p:cBhvr>
                                        <p:cTn id="14" dur="1" fill="hold">
                                          <p:stCondLst>
                                            <p:cond delay="499"/>
                                          </p:stCondLst>
                                        </p:cTn>
                                        <p:tgtEl>
                                          <p:spTgt spid="5">
                                            <p:txEl>
                                              <p:pRg st="0" end="0"/>
                                            </p:txEl>
                                          </p:spTgt>
                                        </p:tgtEl>
                                        <p:attrNameLst>
                                          <p:attrName>style.visibility</p:attrName>
                                        </p:attrNameLst>
                                      </p:cBhvr>
                                      <p:to>
                                        <p:strVal val="hidden"/>
                                      </p:to>
                                    </p:set>
                                  </p:childTnLst>
                                </p:cTn>
                              </p:par>
                            </p:childTnLst>
                          </p:cTn>
                        </p:par>
                        <p:par>
                          <p:cTn id="15" fill="hold">
                            <p:stCondLst>
                              <p:cond delay="500"/>
                            </p:stCondLst>
                            <p:childTnLst>
                              <p:par>
                                <p:cTn id="16" presetID="6"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7" name="Object 3">
            <a:extLst>
              <a:ext uri="{FF2B5EF4-FFF2-40B4-BE49-F238E27FC236}">
                <a16:creationId xmlns:a16="http://schemas.microsoft.com/office/drawing/2014/main" id="{BE1CDCDC-7435-AB48-F0B8-3A6ED44C2CEB}"/>
              </a:ext>
            </a:extLst>
          </p:cNvPr>
          <p:cNvGraphicFramePr>
            <a:graphicFrameLocks noGrp="1" noChangeAspect="1"/>
          </p:cNvGraphicFramePr>
          <p:nvPr>
            <p:ph sz="half" idx="1"/>
          </p:nvPr>
        </p:nvGraphicFramePr>
        <p:xfrm>
          <a:off x="2365375" y="3325813"/>
          <a:ext cx="1182688" cy="889000"/>
        </p:xfrm>
        <a:graphic>
          <a:graphicData uri="http://schemas.openxmlformats.org/presentationml/2006/ole">
            <mc:AlternateContent xmlns:mc="http://schemas.openxmlformats.org/markup-compatibility/2006">
              <mc:Choice xmlns:v="urn:schemas-microsoft-com:vml" Requires="v">
                <p:oleObj spid="_x0000_s1036" name="CorelDRAW" r:id="rId3" imgW="3177479" imgH="2387194" progId="CorelDRAW.Graphic.12">
                  <p:embed/>
                </p:oleObj>
              </mc:Choice>
              <mc:Fallback>
                <p:oleObj name="CorelDRAW" r:id="rId3" imgW="3177479" imgH="2387194" progId="CorelDRAW.Graphic.12">
                  <p:embed/>
                  <p:pic>
                    <p:nvPicPr>
                      <p:cNvPr id="41987" name="Object 3">
                        <a:extLst>
                          <a:ext uri="{FF2B5EF4-FFF2-40B4-BE49-F238E27FC236}">
                            <a16:creationId xmlns:a16="http://schemas.microsoft.com/office/drawing/2014/main" id="{BE1CDCDC-7435-AB48-F0B8-3A6ED44C2C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75" y="3325813"/>
                        <a:ext cx="1182688"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8" name="Object 4">
            <a:extLst>
              <a:ext uri="{FF2B5EF4-FFF2-40B4-BE49-F238E27FC236}">
                <a16:creationId xmlns:a16="http://schemas.microsoft.com/office/drawing/2014/main" id="{FB6E437A-354C-0F49-2AD7-D61482841A5B}"/>
              </a:ext>
            </a:extLst>
          </p:cNvPr>
          <p:cNvGraphicFramePr>
            <a:graphicFrameLocks noGrp="1" noChangeAspect="1"/>
          </p:cNvGraphicFramePr>
          <p:nvPr>
            <p:ph sz="half" idx="2"/>
          </p:nvPr>
        </p:nvGraphicFramePr>
        <p:xfrm>
          <a:off x="9564689" y="2906713"/>
          <a:ext cx="1149351" cy="863600"/>
        </p:xfrm>
        <a:graphic>
          <a:graphicData uri="http://schemas.openxmlformats.org/presentationml/2006/ole">
            <mc:AlternateContent xmlns:mc="http://schemas.openxmlformats.org/markup-compatibility/2006">
              <mc:Choice xmlns:v="urn:schemas-microsoft-com:vml" Requires="v">
                <p:oleObj spid="_x0000_s1037" name="CorelDRAW" r:id="rId5" imgW="3177479" imgH="2387194" progId="CorelDRAW.Graphic.12">
                  <p:embed/>
                </p:oleObj>
              </mc:Choice>
              <mc:Fallback>
                <p:oleObj name="CorelDRAW" r:id="rId5" imgW="3177479" imgH="2387194" progId="CorelDRAW.Graphic.12">
                  <p:embed/>
                  <p:pic>
                    <p:nvPicPr>
                      <p:cNvPr id="41988" name="Object 4">
                        <a:extLst>
                          <a:ext uri="{FF2B5EF4-FFF2-40B4-BE49-F238E27FC236}">
                            <a16:creationId xmlns:a16="http://schemas.microsoft.com/office/drawing/2014/main" id="{FB6E437A-354C-0F49-2AD7-D61482841A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4689" y="2906713"/>
                        <a:ext cx="1149351"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9" name="Music">
            <a:extLst>
              <a:ext uri="{FF2B5EF4-FFF2-40B4-BE49-F238E27FC236}">
                <a16:creationId xmlns:a16="http://schemas.microsoft.com/office/drawing/2014/main" id="{FA19064C-40F7-CE98-8416-502B335FFD90}"/>
              </a:ext>
            </a:extLst>
          </p:cNvPr>
          <p:cNvSpPr>
            <a:spLocks noEditPoints="1" noChangeArrowheads="1"/>
          </p:cNvSpPr>
          <p:nvPr/>
        </p:nvSpPr>
        <p:spPr bwMode="auto">
          <a:xfrm rot="11236284">
            <a:off x="3648842" y="5106919"/>
            <a:ext cx="619125"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gradFill rotWithShape="1">
            <a:gsLst>
              <a:gs pos="0">
                <a:srgbClr val="FF3300">
                  <a:alpha val="99001"/>
                </a:srgbClr>
              </a:gs>
              <a:gs pos="100000">
                <a:srgbClr val="FFFF00"/>
              </a:gs>
            </a:gsLst>
            <a:lin ang="5400000" scaled="1"/>
          </a:gradFill>
          <a:ln w="9525">
            <a:solidFill>
              <a:srgbClr val="FF00FF"/>
            </a:solidFill>
            <a:miter lim="800000"/>
            <a:headEnd/>
            <a:tailEnd/>
          </a:ln>
          <a:effectLst>
            <a:outerShdw dist="107763" dir="2700000" algn="ctr" rotWithShape="0">
              <a:srgbClr val="808080"/>
            </a:outerShdw>
          </a:effectLst>
        </p:spPr>
        <p:txBody>
          <a:bodyPr/>
          <a:lstStyle/>
          <a:p>
            <a:pPr defTabSz="609585"/>
            <a:endParaRPr lang="vi-VN">
              <a:solidFill>
                <a:prstClr val="black"/>
              </a:solidFill>
              <a:latin typeface="Times New Roman" panose="02020603050405020304" pitchFamily="18" charset="0"/>
            </a:endParaRPr>
          </a:p>
        </p:txBody>
      </p:sp>
      <p:sp>
        <p:nvSpPr>
          <p:cNvPr id="41990" name="Music">
            <a:extLst>
              <a:ext uri="{FF2B5EF4-FFF2-40B4-BE49-F238E27FC236}">
                <a16:creationId xmlns:a16="http://schemas.microsoft.com/office/drawing/2014/main" id="{3A3F9192-876F-1D17-7475-C53BE96C4016}"/>
              </a:ext>
            </a:extLst>
          </p:cNvPr>
          <p:cNvSpPr>
            <a:spLocks noEditPoints="1" noChangeArrowheads="1"/>
          </p:cNvSpPr>
          <p:nvPr/>
        </p:nvSpPr>
        <p:spPr bwMode="auto">
          <a:xfrm rot="11236284">
            <a:off x="5706735" y="5391961"/>
            <a:ext cx="619125"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gradFill rotWithShape="1">
            <a:gsLst>
              <a:gs pos="0">
                <a:srgbClr val="FF3300">
                  <a:alpha val="99001"/>
                </a:srgbClr>
              </a:gs>
              <a:gs pos="100000">
                <a:srgbClr val="FFFF00"/>
              </a:gs>
            </a:gsLst>
            <a:lin ang="5400000" scaled="1"/>
          </a:gradFill>
          <a:ln w="9525">
            <a:solidFill>
              <a:srgbClr val="FF00FF"/>
            </a:solidFill>
            <a:miter lim="800000"/>
            <a:headEnd/>
            <a:tailEnd/>
          </a:ln>
          <a:effectLst>
            <a:outerShdw dist="107763" dir="2700000" algn="ctr" rotWithShape="0">
              <a:srgbClr val="808080"/>
            </a:outerShdw>
          </a:effectLst>
        </p:spPr>
        <p:txBody>
          <a:bodyPr/>
          <a:lstStyle/>
          <a:p>
            <a:pPr defTabSz="609585"/>
            <a:endParaRPr lang="vi-VN">
              <a:solidFill>
                <a:prstClr val="black"/>
              </a:solidFill>
              <a:latin typeface="Times New Roman" panose="02020603050405020304" pitchFamily="18" charset="0"/>
            </a:endParaRPr>
          </a:p>
        </p:txBody>
      </p:sp>
      <p:sp>
        <p:nvSpPr>
          <p:cNvPr id="41991" name="Music">
            <a:extLst>
              <a:ext uri="{FF2B5EF4-FFF2-40B4-BE49-F238E27FC236}">
                <a16:creationId xmlns:a16="http://schemas.microsoft.com/office/drawing/2014/main" id="{025493F3-2DAA-3D3D-BA5D-091940DE9130}"/>
              </a:ext>
            </a:extLst>
          </p:cNvPr>
          <p:cNvSpPr>
            <a:spLocks noEditPoints="1" noChangeArrowheads="1"/>
          </p:cNvSpPr>
          <p:nvPr/>
        </p:nvSpPr>
        <p:spPr bwMode="auto">
          <a:xfrm rot="11236284">
            <a:off x="7759754" y="5097835"/>
            <a:ext cx="619125"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gradFill rotWithShape="1">
            <a:gsLst>
              <a:gs pos="0">
                <a:srgbClr val="FF3300">
                  <a:alpha val="99001"/>
                </a:srgbClr>
              </a:gs>
              <a:gs pos="100000">
                <a:srgbClr val="FFFF00"/>
              </a:gs>
            </a:gsLst>
            <a:lin ang="5400000" scaled="1"/>
          </a:gradFill>
          <a:ln w="9525">
            <a:solidFill>
              <a:srgbClr val="FF00FF"/>
            </a:solidFill>
            <a:miter lim="800000"/>
            <a:headEnd/>
            <a:tailEnd/>
          </a:ln>
          <a:effectLst>
            <a:outerShdw dist="107763" dir="2700000" algn="ctr" rotWithShape="0">
              <a:srgbClr val="808080"/>
            </a:outerShdw>
          </a:effectLst>
        </p:spPr>
        <p:txBody>
          <a:bodyPr/>
          <a:lstStyle/>
          <a:p>
            <a:pPr defTabSz="609585"/>
            <a:endParaRPr lang="vi-VN">
              <a:solidFill>
                <a:prstClr val="black"/>
              </a:solidFill>
              <a:latin typeface="Times New Roman" panose="02020603050405020304" pitchFamily="18" charset="0"/>
            </a:endParaRPr>
          </a:p>
        </p:txBody>
      </p:sp>
      <p:sp>
        <p:nvSpPr>
          <p:cNvPr id="41992" name="Music">
            <a:extLst>
              <a:ext uri="{FF2B5EF4-FFF2-40B4-BE49-F238E27FC236}">
                <a16:creationId xmlns:a16="http://schemas.microsoft.com/office/drawing/2014/main" id="{B6433729-4996-D7F2-EEFE-FEF166D5AB5A}"/>
              </a:ext>
            </a:extLst>
          </p:cNvPr>
          <p:cNvSpPr>
            <a:spLocks noEditPoints="1" noChangeArrowheads="1"/>
          </p:cNvSpPr>
          <p:nvPr/>
        </p:nvSpPr>
        <p:spPr bwMode="auto">
          <a:xfrm rot="11236284">
            <a:off x="9626112" y="4102100"/>
            <a:ext cx="619125"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gradFill rotWithShape="1">
            <a:gsLst>
              <a:gs pos="0">
                <a:srgbClr val="FF3300">
                  <a:alpha val="99001"/>
                </a:srgbClr>
              </a:gs>
              <a:gs pos="100000">
                <a:srgbClr val="FFFF00"/>
              </a:gs>
            </a:gsLst>
            <a:lin ang="5400000" scaled="1"/>
          </a:gradFill>
          <a:ln w="9525">
            <a:solidFill>
              <a:srgbClr val="FF00FF"/>
            </a:solidFill>
            <a:miter lim="800000"/>
            <a:headEnd/>
            <a:tailEnd/>
          </a:ln>
          <a:effectLst>
            <a:outerShdw dist="107763" dir="2700000" algn="ctr" rotWithShape="0">
              <a:srgbClr val="808080"/>
            </a:outerShdw>
          </a:effectLst>
        </p:spPr>
        <p:txBody>
          <a:bodyPr/>
          <a:lstStyle/>
          <a:p>
            <a:pPr defTabSz="609585"/>
            <a:endParaRPr lang="vi-VN">
              <a:solidFill>
                <a:prstClr val="black"/>
              </a:solidFill>
              <a:latin typeface="Times New Roman" panose="02020603050405020304" pitchFamily="18" charset="0"/>
            </a:endParaRPr>
          </a:p>
        </p:txBody>
      </p:sp>
      <p:pic>
        <p:nvPicPr>
          <p:cNvPr id="18441" name="Picture 9">
            <a:extLst>
              <a:ext uri="{FF2B5EF4-FFF2-40B4-BE49-F238E27FC236}">
                <a16:creationId xmlns:a16="http://schemas.microsoft.com/office/drawing/2014/main" id="{2EA6EA62-FE2B-1BE3-96C5-A2D176D009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8198" y="3213058"/>
            <a:ext cx="2755604" cy="170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Music">
            <a:extLst>
              <a:ext uri="{FF2B5EF4-FFF2-40B4-BE49-F238E27FC236}">
                <a16:creationId xmlns:a16="http://schemas.microsoft.com/office/drawing/2014/main" id="{3F2E8878-5A74-93D2-E5B0-4D325236E112}"/>
              </a:ext>
            </a:extLst>
          </p:cNvPr>
          <p:cNvSpPr>
            <a:spLocks noEditPoints="1" noChangeArrowheads="1"/>
          </p:cNvSpPr>
          <p:nvPr/>
        </p:nvSpPr>
        <p:spPr bwMode="auto">
          <a:xfrm rot="11236284">
            <a:off x="5329435" y="2242811"/>
            <a:ext cx="619125"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gradFill rotWithShape="1">
            <a:gsLst>
              <a:gs pos="0">
                <a:srgbClr val="FF3300">
                  <a:alpha val="99001"/>
                </a:srgbClr>
              </a:gs>
              <a:gs pos="100000">
                <a:srgbClr val="FFFF00"/>
              </a:gs>
            </a:gsLst>
            <a:lin ang="5400000" scaled="1"/>
          </a:gradFill>
          <a:ln w="9525">
            <a:solidFill>
              <a:srgbClr val="FF00FF"/>
            </a:solidFill>
            <a:miter lim="800000"/>
            <a:headEnd/>
            <a:tailEnd/>
          </a:ln>
          <a:effectLst>
            <a:outerShdw dist="107763" dir="2700000" algn="ctr" rotWithShape="0">
              <a:srgbClr val="808080"/>
            </a:outerShdw>
          </a:effectLst>
        </p:spPr>
        <p:txBody>
          <a:bodyPr/>
          <a:lstStyle/>
          <a:p>
            <a:pPr defTabSz="609585"/>
            <a:endParaRPr lang="vi-VN">
              <a:solidFill>
                <a:prstClr val="black"/>
              </a:solidFill>
              <a:latin typeface="Times New Roman" panose="02020603050405020304" pitchFamily="18" charset="0"/>
            </a:endParaRPr>
          </a:p>
        </p:txBody>
      </p:sp>
      <p:sp>
        <p:nvSpPr>
          <p:cNvPr id="41995" name="Music">
            <a:extLst>
              <a:ext uri="{FF2B5EF4-FFF2-40B4-BE49-F238E27FC236}">
                <a16:creationId xmlns:a16="http://schemas.microsoft.com/office/drawing/2014/main" id="{6C544AA0-C75E-B786-E4F5-6B18B298275F}"/>
              </a:ext>
            </a:extLst>
          </p:cNvPr>
          <p:cNvSpPr>
            <a:spLocks noEditPoints="1" noChangeArrowheads="1"/>
          </p:cNvSpPr>
          <p:nvPr/>
        </p:nvSpPr>
        <p:spPr bwMode="auto">
          <a:xfrm rot="11236284">
            <a:off x="2655454" y="4926381"/>
            <a:ext cx="619125"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gradFill rotWithShape="1">
            <a:gsLst>
              <a:gs pos="0">
                <a:srgbClr val="FF3300">
                  <a:alpha val="99001"/>
                </a:srgbClr>
              </a:gs>
              <a:gs pos="100000">
                <a:srgbClr val="FFFF00"/>
              </a:gs>
            </a:gsLst>
            <a:lin ang="5400000" scaled="1"/>
          </a:gradFill>
          <a:ln w="9525">
            <a:solidFill>
              <a:srgbClr val="FF00FF"/>
            </a:solidFill>
            <a:miter lim="800000"/>
            <a:headEnd/>
            <a:tailEnd/>
          </a:ln>
          <a:effectLst>
            <a:outerShdw dist="107763" dir="2700000" algn="ctr" rotWithShape="0">
              <a:srgbClr val="808080"/>
            </a:outerShdw>
          </a:effectLst>
        </p:spPr>
        <p:txBody>
          <a:bodyPr/>
          <a:lstStyle/>
          <a:p>
            <a:pPr defTabSz="609585"/>
            <a:endParaRPr lang="vi-VN">
              <a:solidFill>
                <a:prstClr val="black"/>
              </a:solidFill>
              <a:latin typeface="Times New Roman" panose="02020603050405020304" pitchFamily="18" charset="0"/>
            </a:endParaRPr>
          </a:p>
        </p:txBody>
      </p:sp>
      <p:sp>
        <p:nvSpPr>
          <p:cNvPr id="41996" name="Music">
            <a:extLst>
              <a:ext uri="{FF2B5EF4-FFF2-40B4-BE49-F238E27FC236}">
                <a16:creationId xmlns:a16="http://schemas.microsoft.com/office/drawing/2014/main" id="{7C783065-DE42-15CE-7F32-4E9E8EC63A46}"/>
              </a:ext>
            </a:extLst>
          </p:cNvPr>
          <p:cNvSpPr>
            <a:spLocks noEditPoints="1" noChangeArrowheads="1"/>
          </p:cNvSpPr>
          <p:nvPr/>
        </p:nvSpPr>
        <p:spPr bwMode="auto">
          <a:xfrm rot="11236284">
            <a:off x="8680688" y="4800599"/>
            <a:ext cx="619125"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gradFill rotWithShape="1">
            <a:gsLst>
              <a:gs pos="0">
                <a:srgbClr val="FF3300">
                  <a:alpha val="99001"/>
                </a:srgbClr>
              </a:gs>
              <a:gs pos="100000">
                <a:srgbClr val="FFFF00"/>
              </a:gs>
            </a:gsLst>
            <a:lin ang="5400000" scaled="1"/>
          </a:gradFill>
          <a:ln w="9525">
            <a:solidFill>
              <a:srgbClr val="FF00FF"/>
            </a:solidFill>
            <a:miter lim="800000"/>
            <a:headEnd/>
            <a:tailEnd/>
          </a:ln>
          <a:effectLst>
            <a:outerShdw dist="107763" dir="2700000" algn="ctr" rotWithShape="0">
              <a:srgbClr val="808080"/>
            </a:outerShdw>
          </a:effectLst>
        </p:spPr>
        <p:txBody>
          <a:bodyPr/>
          <a:lstStyle/>
          <a:p>
            <a:pPr defTabSz="609585"/>
            <a:endParaRPr lang="vi-VN">
              <a:solidFill>
                <a:prstClr val="black"/>
              </a:solidFill>
              <a:latin typeface="Times New Roman" panose="02020603050405020304" pitchFamily="18" charset="0"/>
            </a:endParaRPr>
          </a:p>
        </p:txBody>
      </p:sp>
      <p:sp>
        <p:nvSpPr>
          <p:cNvPr id="41997" name="Music">
            <a:extLst>
              <a:ext uri="{FF2B5EF4-FFF2-40B4-BE49-F238E27FC236}">
                <a16:creationId xmlns:a16="http://schemas.microsoft.com/office/drawing/2014/main" id="{A3A38465-AD0F-D39F-8E8B-40D8591BDEC5}"/>
              </a:ext>
            </a:extLst>
          </p:cNvPr>
          <p:cNvSpPr>
            <a:spLocks noEditPoints="1" noChangeArrowheads="1"/>
          </p:cNvSpPr>
          <p:nvPr/>
        </p:nvSpPr>
        <p:spPr bwMode="auto">
          <a:xfrm rot="11236284">
            <a:off x="4686302" y="5327132"/>
            <a:ext cx="619125"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gradFill rotWithShape="1">
            <a:gsLst>
              <a:gs pos="0">
                <a:srgbClr val="FF3300">
                  <a:alpha val="99001"/>
                </a:srgbClr>
              </a:gs>
              <a:gs pos="100000">
                <a:srgbClr val="FFFF00"/>
              </a:gs>
            </a:gsLst>
            <a:lin ang="5400000" scaled="1"/>
          </a:gradFill>
          <a:ln w="9525">
            <a:solidFill>
              <a:srgbClr val="FF00FF"/>
            </a:solidFill>
            <a:miter lim="800000"/>
            <a:headEnd/>
            <a:tailEnd/>
          </a:ln>
          <a:effectLst>
            <a:outerShdw dist="107763" dir="2700000" algn="ctr" rotWithShape="0">
              <a:srgbClr val="808080"/>
            </a:outerShdw>
          </a:effectLst>
        </p:spPr>
        <p:txBody>
          <a:bodyPr/>
          <a:lstStyle/>
          <a:p>
            <a:pPr defTabSz="609585"/>
            <a:endParaRPr lang="vi-VN">
              <a:solidFill>
                <a:prstClr val="black"/>
              </a:solidFill>
              <a:latin typeface="Times New Roman" panose="02020603050405020304" pitchFamily="18" charset="0"/>
            </a:endParaRPr>
          </a:p>
        </p:txBody>
      </p:sp>
      <p:sp>
        <p:nvSpPr>
          <p:cNvPr id="41998" name="Music">
            <a:extLst>
              <a:ext uri="{FF2B5EF4-FFF2-40B4-BE49-F238E27FC236}">
                <a16:creationId xmlns:a16="http://schemas.microsoft.com/office/drawing/2014/main" id="{09EAD227-D92A-55EB-B4CF-0EC66A7BE68C}"/>
              </a:ext>
            </a:extLst>
          </p:cNvPr>
          <p:cNvSpPr>
            <a:spLocks noEditPoints="1" noChangeArrowheads="1"/>
          </p:cNvSpPr>
          <p:nvPr/>
        </p:nvSpPr>
        <p:spPr bwMode="auto">
          <a:xfrm rot="11236284">
            <a:off x="6726484" y="5255511"/>
            <a:ext cx="619125"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gradFill rotWithShape="1">
            <a:gsLst>
              <a:gs pos="0">
                <a:srgbClr val="FF3300">
                  <a:alpha val="99001"/>
                </a:srgbClr>
              </a:gs>
              <a:gs pos="100000">
                <a:srgbClr val="FFFF00"/>
              </a:gs>
            </a:gsLst>
            <a:lin ang="5400000" scaled="1"/>
          </a:gradFill>
          <a:ln w="9525">
            <a:solidFill>
              <a:srgbClr val="FF00FF"/>
            </a:solidFill>
            <a:miter lim="800000"/>
            <a:headEnd/>
            <a:tailEnd/>
          </a:ln>
          <a:effectLst>
            <a:outerShdw dist="107763" dir="2700000" algn="ctr" rotWithShape="0">
              <a:srgbClr val="808080"/>
            </a:outerShdw>
          </a:effectLst>
        </p:spPr>
        <p:txBody>
          <a:bodyPr/>
          <a:lstStyle/>
          <a:p>
            <a:pPr defTabSz="609585"/>
            <a:endParaRPr lang="vi-VN">
              <a:solidFill>
                <a:prstClr val="black"/>
              </a:solidFill>
              <a:latin typeface="Times New Roman" panose="02020603050405020304" pitchFamily="18" charset="0"/>
            </a:endParaRPr>
          </a:p>
        </p:txBody>
      </p:sp>
      <p:sp>
        <p:nvSpPr>
          <p:cNvPr id="41999" name="Music">
            <a:extLst>
              <a:ext uri="{FF2B5EF4-FFF2-40B4-BE49-F238E27FC236}">
                <a16:creationId xmlns:a16="http://schemas.microsoft.com/office/drawing/2014/main" id="{B52D83BB-C2DA-1B22-4942-D27253D90018}"/>
              </a:ext>
            </a:extLst>
          </p:cNvPr>
          <p:cNvSpPr>
            <a:spLocks noEditPoints="1" noChangeArrowheads="1"/>
          </p:cNvSpPr>
          <p:nvPr/>
        </p:nvSpPr>
        <p:spPr bwMode="auto">
          <a:xfrm rot="11236284">
            <a:off x="1049559" y="1788758"/>
            <a:ext cx="619125" cy="74443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gradFill rotWithShape="1">
            <a:gsLst>
              <a:gs pos="0">
                <a:srgbClr val="FF3300">
                  <a:alpha val="99001"/>
                </a:srgbClr>
              </a:gs>
              <a:gs pos="100000">
                <a:srgbClr val="FFFF00"/>
              </a:gs>
            </a:gsLst>
            <a:lin ang="5400000" scaled="1"/>
          </a:gradFill>
          <a:ln w="9525">
            <a:solidFill>
              <a:srgbClr val="FF00FF"/>
            </a:solidFill>
            <a:miter lim="800000"/>
            <a:headEnd/>
            <a:tailEnd/>
          </a:ln>
          <a:effectLst>
            <a:outerShdw dist="107763" dir="2700000" algn="ctr" rotWithShape="0">
              <a:srgbClr val="808080"/>
            </a:outerShdw>
          </a:effectLst>
        </p:spPr>
        <p:txBody>
          <a:bodyPr/>
          <a:lstStyle/>
          <a:p>
            <a:pPr defTabSz="609585"/>
            <a:endParaRPr lang="vi-VN">
              <a:solidFill>
                <a:prstClr val="black"/>
              </a:solidFill>
              <a:latin typeface="Times New Roman" panose="02020603050405020304" pitchFamily="18" charset="0"/>
            </a:endParaRPr>
          </a:p>
        </p:txBody>
      </p:sp>
      <p:sp>
        <p:nvSpPr>
          <p:cNvPr id="42000" name="Music">
            <a:extLst>
              <a:ext uri="{FF2B5EF4-FFF2-40B4-BE49-F238E27FC236}">
                <a16:creationId xmlns:a16="http://schemas.microsoft.com/office/drawing/2014/main" id="{845E0730-680D-4C16-E6BF-986A233C8D2E}"/>
              </a:ext>
            </a:extLst>
          </p:cNvPr>
          <p:cNvSpPr>
            <a:spLocks noEditPoints="1" noChangeArrowheads="1"/>
          </p:cNvSpPr>
          <p:nvPr/>
        </p:nvSpPr>
        <p:spPr bwMode="auto">
          <a:xfrm rot="11236284">
            <a:off x="10375206" y="1736725"/>
            <a:ext cx="619125"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gradFill rotWithShape="1">
            <a:gsLst>
              <a:gs pos="0">
                <a:srgbClr val="FF3300">
                  <a:alpha val="99001"/>
                </a:srgbClr>
              </a:gs>
              <a:gs pos="100000">
                <a:srgbClr val="FFFF00"/>
              </a:gs>
            </a:gsLst>
            <a:lin ang="5400000" scaled="1"/>
          </a:gradFill>
          <a:ln w="9525">
            <a:solidFill>
              <a:srgbClr val="FF00FF"/>
            </a:solidFill>
            <a:miter lim="800000"/>
            <a:headEnd/>
            <a:tailEnd/>
          </a:ln>
          <a:effectLst>
            <a:outerShdw dist="107763" dir="2700000" algn="ctr" rotWithShape="0">
              <a:srgbClr val="808080"/>
            </a:outerShdw>
          </a:effectLst>
        </p:spPr>
        <p:txBody>
          <a:bodyPr/>
          <a:lstStyle/>
          <a:p>
            <a:pPr defTabSz="609585"/>
            <a:endParaRPr lang="vi-VN">
              <a:solidFill>
                <a:prstClr val="black"/>
              </a:solidFill>
              <a:latin typeface="Times New Roman" panose="02020603050405020304" pitchFamily="18" charset="0"/>
            </a:endParaRPr>
          </a:p>
        </p:txBody>
      </p:sp>
      <p:sp>
        <p:nvSpPr>
          <p:cNvPr id="42001" name="Music">
            <a:extLst>
              <a:ext uri="{FF2B5EF4-FFF2-40B4-BE49-F238E27FC236}">
                <a16:creationId xmlns:a16="http://schemas.microsoft.com/office/drawing/2014/main" id="{795C5EA1-D1FE-9841-2006-010168D95A7F}"/>
              </a:ext>
            </a:extLst>
          </p:cNvPr>
          <p:cNvSpPr>
            <a:spLocks noEditPoints="1" noChangeArrowheads="1"/>
          </p:cNvSpPr>
          <p:nvPr/>
        </p:nvSpPr>
        <p:spPr bwMode="auto">
          <a:xfrm rot="11236284">
            <a:off x="1622184" y="4417311"/>
            <a:ext cx="619125"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gradFill rotWithShape="1">
            <a:gsLst>
              <a:gs pos="0">
                <a:srgbClr val="FF3300">
                  <a:alpha val="99001"/>
                </a:srgbClr>
              </a:gs>
              <a:gs pos="100000">
                <a:srgbClr val="FFFF00"/>
              </a:gs>
            </a:gsLst>
            <a:lin ang="5400000" scaled="1"/>
          </a:gradFill>
          <a:ln w="9525">
            <a:solidFill>
              <a:srgbClr val="FF00FF"/>
            </a:solidFill>
            <a:miter lim="800000"/>
            <a:headEnd/>
            <a:tailEnd/>
          </a:ln>
          <a:effectLst>
            <a:outerShdw dist="107763" dir="2700000" algn="ctr" rotWithShape="0">
              <a:srgbClr val="808080"/>
            </a:outerShdw>
          </a:effectLst>
        </p:spPr>
        <p:txBody>
          <a:bodyPr/>
          <a:lstStyle/>
          <a:p>
            <a:pPr defTabSz="609585"/>
            <a:endParaRPr lang="vi-VN">
              <a:solidFill>
                <a:prstClr val="black"/>
              </a:solidFill>
              <a:latin typeface="Times New Roman" panose="02020603050405020304" pitchFamily="18" charset="0"/>
            </a:endParaRPr>
          </a:p>
        </p:txBody>
      </p:sp>
    </p:spTree>
    <p:extLst>
      <p:ext uri="{BB962C8B-B14F-4D97-AF65-F5344CB8AC3E}">
        <p14:creationId xmlns:p14="http://schemas.microsoft.com/office/powerpoint/2010/main" val="284464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41987"/>
                                        </p:tgtEl>
                                        <p:attrNameLst>
                                          <p:attrName>style.opacity</p:attrName>
                                        </p:attrNameLst>
                                      </p:cBhvr>
                                      <p:to>
                                        <p:strVal val="0.5"/>
                                      </p:to>
                                    </p:set>
                                    <p:animEffect filter="image" prLst="opacity: 0.5">
                                      <p:cBhvr rctx="IE">
                                        <p:cTn id="7" dur="indefinite"/>
                                        <p:tgtEl>
                                          <p:spTgt spid="41987"/>
                                        </p:tgtEl>
                                      </p:cBhvr>
                                    </p:animEffect>
                                  </p:childTnLst>
                                </p:cTn>
                              </p:par>
                              <p:par>
                                <p:cTn id="8" presetID="26" presetClass="emph" presetSubtype="0" repeatCount="indefinite" fill="hold" nodeType="withEffect">
                                  <p:stCondLst>
                                    <p:cond delay="0"/>
                                  </p:stCondLst>
                                  <p:childTnLst>
                                    <p:animEffect transition="out" filter="fade">
                                      <p:cBhvr>
                                        <p:cTn id="9" dur="2000" tmFilter="0, 0; .2, .5; .8, .5; 1, 0"/>
                                        <p:tgtEl>
                                          <p:spTgt spid="41987"/>
                                        </p:tgtEl>
                                      </p:cBhvr>
                                    </p:animEffect>
                                    <p:animScale>
                                      <p:cBhvr>
                                        <p:cTn id="10" dur="1000" autoRev="1" fill="hold"/>
                                        <p:tgtEl>
                                          <p:spTgt spid="41987"/>
                                        </p:tgtEl>
                                      </p:cBhvr>
                                      <p:by x="105000" y="105000"/>
                                    </p:animScale>
                                  </p:childTnLst>
                                </p:cTn>
                              </p:par>
                              <p:par>
                                <p:cTn id="11" presetID="9" presetClass="emph" presetSubtype="0" nodeType="withEffect">
                                  <p:stCondLst>
                                    <p:cond delay="0"/>
                                  </p:stCondLst>
                                  <p:childTnLst>
                                    <p:set>
                                      <p:cBhvr rctx="PPT">
                                        <p:cTn id="12" dur="indefinite"/>
                                        <p:tgtEl>
                                          <p:spTgt spid="41988"/>
                                        </p:tgtEl>
                                        <p:attrNameLst>
                                          <p:attrName>style.opacity</p:attrName>
                                        </p:attrNameLst>
                                      </p:cBhvr>
                                      <p:to>
                                        <p:strVal val="0.5"/>
                                      </p:to>
                                    </p:set>
                                    <p:animEffect filter="image" prLst="opacity: 0.5">
                                      <p:cBhvr rctx="IE">
                                        <p:cTn id="13" dur="indefinite"/>
                                        <p:tgtEl>
                                          <p:spTgt spid="41988"/>
                                        </p:tgtEl>
                                      </p:cBhvr>
                                    </p:animEffect>
                                  </p:childTnLst>
                                </p:cTn>
                              </p:par>
                              <p:par>
                                <p:cTn id="14" presetID="26" presetClass="emph" presetSubtype="0" repeatCount="indefinite" fill="hold" nodeType="withEffect">
                                  <p:stCondLst>
                                    <p:cond delay="0"/>
                                  </p:stCondLst>
                                  <p:childTnLst>
                                    <p:animEffect transition="out" filter="fade">
                                      <p:cBhvr>
                                        <p:cTn id="15" dur="2000" tmFilter="0, 0; .2, .5; .8, .5; 1, 0"/>
                                        <p:tgtEl>
                                          <p:spTgt spid="41988"/>
                                        </p:tgtEl>
                                      </p:cBhvr>
                                    </p:animEffect>
                                    <p:animScale>
                                      <p:cBhvr>
                                        <p:cTn id="16" dur="1000" autoRev="1" fill="hold"/>
                                        <p:tgtEl>
                                          <p:spTgt spid="41988"/>
                                        </p:tgtEl>
                                      </p:cBhvr>
                                      <p:by x="105000" y="105000"/>
                                    </p:animScale>
                                  </p:childTnLst>
                                </p:cTn>
                              </p:par>
                              <p:par>
                                <p:cTn id="17" presetID="8" presetClass="emph" presetSubtype="0" repeatCount="indefinite" fill="hold" nodeType="withEffect">
                                  <p:stCondLst>
                                    <p:cond delay="0"/>
                                  </p:stCondLst>
                                  <p:iterate type="lt">
                                    <p:tmPct val="0"/>
                                  </p:iterate>
                                  <p:childTnLst>
                                    <p:animRot by="21600000">
                                      <p:cBhvr>
                                        <p:cTn id="18" dur="2000" fill="hold"/>
                                        <p:tgtEl>
                                          <p:spTgt spid="41989"/>
                                        </p:tgtEl>
                                        <p:attrNameLst>
                                          <p:attrName>r</p:attrName>
                                        </p:attrNameLst>
                                      </p:cBhvr>
                                    </p:animRot>
                                  </p:childTnLst>
                                </p:cTn>
                              </p:par>
                              <p:par>
                                <p:cTn id="19" presetID="31" presetClass="entr" presetSubtype="0" repeatCount="indefinite" fill="hold" nodeType="withEffect">
                                  <p:stCondLst>
                                    <p:cond delay="0"/>
                                  </p:stCondLst>
                                  <p:iterate type="lt">
                                    <p:tmPct val="5000"/>
                                  </p:iterate>
                                  <p:childTnLst>
                                    <p:set>
                                      <p:cBhvr>
                                        <p:cTn id="20" dur="1" fill="hold">
                                          <p:stCondLst>
                                            <p:cond delay="0"/>
                                          </p:stCondLst>
                                        </p:cTn>
                                        <p:tgtEl>
                                          <p:spTgt spid="41989"/>
                                        </p:tgtEl>
                                        <p:attrNameLst>
                                          <p:attrName>style.visibility</p:attrName>
                                        </p:attrNameLst>
                                      </p:cBhvr>
                                      <p:to>
                                        <p:strVal val="visible"/>
                                      </p:to>
                                    </p:set>
                                    <p:anim calcmode="lin" valueType="num">
                                      <p:cBhvr>
                                        <p:cTn id="21" dur="2000" fill="hold"/>
                                        <p:tgtEl>
                                          <p:spTgt spid="41989"/>
                                        </p:tgtEl>
                                        <p:attrNameLst>
                                          <p:attrName>ppt_w</p:attrName>
                                        </p:attrNameLst>
                                      </p:cBhvr>
                                      <p:tavLst>
                                        <p:tav tm="0">
                                          <p:val>
                                            <p:fltVal val="0"/>
                                          </p:val>
                                        </p:tav>
                                        <p:tav tm="100000">
                                          <p:val>
                                            <p:strVal val="#ppt_w"/>
                                          </p:val>
                                        </p:tav>
                                      </p:tavLst>
                                    </p:anim>
                                    <p:anim calcmode="lin" valueType="num">
                                      <p:cBhvr>
                                        <p:cTn id="22" dur="2000" fill="hold"/>
                                        <p:tgtEl>
                                          <p:spTgt spid="41989"/>
                                        </p:tgtEl>
                                        <p:attrNameLst>
                                          <p:attrName>ppt_h</p:attrName>
                                        </p:attrNameLst>
                                      </p:cBhvr>
                                      <p:tavLst>
                                        <p:tav tm="0">
                                          <p:val>
                                            <p:fltVal val="0"/>
                                          </p:val>
                                        </p:tav>
                                        <p:tav tm="100000">
                                          <p:val>
                                            <p:strVal val="#ppt_h"/>
                                          </p:val>
                                        </p:tav>
                                      </p:tavLst>
                                    </p:anim>
                                    <p:anim calcmode="lin" valueType="num">
                                      <p:cBhvr>
                                        <p:cTn id="23" dur="2000" fill="hold"/>
                                        <p:tgtEl>
                                          <p:spTgt spid="41989"/>
                                        </p:tgtEl>
                                        <p:attrNameLst>
                                          <p:attrName>style.rotation</p:attrName>
                                        </p:attrNameLst>
                                      </p:cBhvr>
                                      <p:tavLst>
                                        <p:tav tm="0">
                                          <p:val>
                                            <p:fltVal val="90"/>
                                          </p:val>
                                        </p:tav>
                                        <p:tav tm="100000">
                                          <p:val>
                                            <p:fltVal val="0"/>
                                          </p:val>
                                        </p:tav>
                                      </p:tavLst>
                                    </p:anim>
                                    <p:animEffect transition="in" filter="fade">
                                      <p:cBhvr>
                                        <p:cTn id="24" dur="2000"/>
                                        <p:tgtEl>
                                          <p:spTgt spid="41989"/>
                                        </p:tgtEl>
                                      </p:cBhvr>
                                    </p:animEffect>
                                  </p:childTnLst>
                                </p:cTn>
                              </p:par>
                              <p:par>
                                <p:cTn id="25" presetID="8" presetClass="emph" presetSubtype="0" repeatCount="indefinite" fill="hold" nodeType="withEffect">
                                  <p:stCondLst>
                                    <p:cond delay="0"/>
                                  </p:stCondLst>
                                  <p:iterate type="lt">
                                    <p:tmPct val="0"/>
                                  </p:iterate>
                                  <p:childTnLst>
                                    <p:animRot by="21600000">
                                      <p:cBhvr>
                                        <p:cTn id="26" dur="2000" fill="hold"/>
                                        <p:tgtEl>
                                          <p:spTgt spid="41990"/>
                                        </p:tgtEl>
                                        <p:attrNameLst>
                                          <p:attrName>r</p:attrName>
                                        </p:attrNameLst>
                                      </p:cBhvr>
                                    </p:animRot>
                                  </p:childTnLst>
                                </p:cTn>
                              </p:par>
                              <p:par>
                                <p:cTn id="27" presetID="31" presetClass="entr" presetSubtype="0" repeatCount="indefinite" fill="hold" nodeType="withEffect">
                                  <p:stCondLst>
                                    <p:cond delay="0"/>
                                  </p:stCondLst>
                                  <p:iterate type="lt">
                                    <p:tmPct val="5000"/>
                                  </p:iterate>
                                  <p:childTnLst>
                                    <p:set>
                                      <p:cBhvr>
                                        <p:cTn id="28" dur="1" fill="hold">
                                          <p:stCondLst>
                                            <p:cond delay="0"/>
                                          </p:stCondLst>
                                        </p:cTn>
                                        <p:tgtEl>
                                          <p:spTgt spid="41990"/>
                                        </p:tgtEl>
                                        <p:attrNameLst>
                                          <p:attrName>style.visibility</p:attrName>
                                        </p:attrNameLst>
                                      </p:cBhvr>
                                      <p:to>
                                        <p:strVal val="visible"/>
                                      </p:to>
                                    </p:set>
                                    <p:anim calcmode="lin" valueType="num">
                                      <p:cBhvr>
                                        <p:cTn id="29" dur="2000" fill="hold"/>
                                        <p:tgtEl>
                                          <p:spTgt spid="41990"/>
                                        </p:tgtEl>
                                        <p:attrNameLst>
                                          <p:attrName>ppt_w</p:attrName>
                                        </p:attrNameLst>
                                      </p:cBhvr>
                                      <p:tavLst>
                                        <p:tav tm="0">
                                          <p:val>
                                            <p:fltVal val="0"/>
                                          </p:val>
                                        </p:tav>
                                        <p:tav tm="100000">
                                          <p:val>
                                            <p:strVal val="#ppt_w"/>
                                          </p:val>
                                        </p:tav>
                                      </p:tavLst>
                                    </p:anim>
                                    <p:anim calcmode="lin" valueType="num">
                                      <p:cBhvr>
                                        <p:cTn id="30" dur="2000" fill="hold"/>
                                        <p:tgtEl>
                                          <p:spTgt spid="41990"/>
                                        </p:tgtEl>
                                        <p:attrNameLst>
                                          <p:attrName>ppt_h</p:attrName>
                                        </p:attrNameLst>
                                      </p:cBhvr>
                                      <p:tavLst>
                                        <p:tav tm="0">
                                          <p:val>
                                            <p:fltVal val="0"/>
                                          </p:val>
                                        </p:tav>
                                        <p:tav tm="100000">
                                          <p:val>
                                            <p:strVal val="#ppt_h"/>
                                          </p:val>
                                        </p:tav>
                                      </p:tavLst>
                                    </p:anim>
                                    <p:anim calcmode="lin" valueType="num">
                                      <p:cBhvr>
                                        <p:cTn id="31" dur="2000" fill="hold"/>
                                        <p:tgtEl>
                                          <p:spTgt spid="41990"/>
                                        </p:tgtEl>
                                        <p:attrNameLst>
                                          <p:attrName>style.rotation</p:attrName>
                                        </p:attrNameLst>
                                      </p:cBhvr>
                                      <p:tavLst>
                                        <p:tav tm="0">
                                          <p:val>
                                            <p:fltVal val="90"/>
                                          </p:val>
                                        </p:tav>
                                        <p:tav tm="100000">
                                          <p:val>
                                            <p:fltVal val="0"/>
                                          </p:val>
                                        </p:tav>
                                      </p:tavLst>
                                    </p:anim>
                                    <p:animEffect transition="in" filter="fade">
                                      <p:cBhvr>
                                        <p:cTn id="32" dur="2000"/>
                                        <p:tgtEl>
                                          <p:spTgt spid="41990"/>
                                        </p:tgtEl>
                                      </p:cBhvr>
                                    </p:animEffect>
                                  </p:childTnLst>
                                </p:cTn>
                              </p:par>
                              <p:par>
                                <p:cTn id="33" presetID="8" presetClass="emph" presetSubtype="0" repeatCount="indefinite" fill="hold" nodeType="withEffect">
                                  <p:stCondLst>
                                    <p:cond delay="0"/>
                                  </p:stCondLst>
                                  <p:iterate type="lt">
                                    <p:tmPct val="0"/>
                                  </p:iterate>
                                  <p:childTnLst>
                                    <p:animRot by="21600000">
                                      <p:cBhvr>
                                        <p:cTn id="34" dur="2000" fill="hold"/>
                                        <p:tgtEl>
                                          <p:spTgt spid="41991"/>
                                        </p:tgtEl>
                                        <p:attrNameLst>
                                          <p:attrName>r</p:attrName>
                                        </p:attrNameLst>
                                      </p:cBhvr>
                                    </p:animRot>
                                  </p:childTnLst>
                                </p:cTn>
                              </p:par>
                              <p:par>
                                <p:cTn id="35" presetID="31" presetClass="entr" presetSubtype="0" repeatCount="indefinite" fill="hold" nodeType="withEffect">
                                  <p:stCondLst>
                                    <p:cond delay="0"/>
                                  </p:stCondLst>
                                  <p:iterate type="lt">
                                    <p:tmPct val="5000"/>
                                  </p:iterate>
                                  <p:childTnLst>
                                    <p:set>
                                      <p:cBhvr>
                                        <p:cTn id="36" dur="1" fill="hold">
                                          <p:stCondLst>
                                            <p:cond delay="0"/>
                                          </p:stCondLst>
                                        </p:cTn>
                                        <p:tgtEl>
                                          <p:spTgt spid="41991"/>
                                        </p:tgtEl>
                                        <p:attrNameLst>
                                          <p:attrName>style.visibility</p:attrName>
                                        </p:attrNameLst>
                                      </p:cBhvr>
                                      <p:to>
                                        <p:strVal val="visible"/>
                                      </p:to>
                                    </p:set>
                                    <p:anim calcmode="lin" valueType="num">
                                      <p:cBhvr>
                                        <p:cTn id="37" dur="2000" fill="hold"/>
                                        <p:tgtEl>
                                          <p:spTgt spid="41991"/>
                                        </p:tgtEl>
                                        <p:attrNameLst>
                                          <p:attrName>ppt_w</p:attrName>
                                        </p:attrNameLst>
                                      </p:cBhvr>
                                      <p:tavLst>
                                        <p:tav tm="0">
                                          <p:val>
                                            <p:fltVal val="0"/>
                                          </p:val>
                                        </p:tav>
                                        <p:tav tm="100000">
                                          <p:val>
                                            <p:strVal val="#ppt_w"/>
                                          </p:val>
                                        </p:tav>
                                      </p:tavLst>
                                    </p:anim>
                                    <p:anim calcmode="lin" valueType="num">
                                      <p:cBhvr>
                                        <p:cTn id="38" dur="2000" fill="hold"/>
                                        <p:tgtEl>
                                          <p:spTgt spid="41991"/>
                                        </p:tgtEl>
                                        <p:attrNameLst>
                                          <p:attrName>ppt_h</p:attrName>
                                        </p:attrNameLst>
                                      </p:cBhvr>
                                      <p:tavLst>
                                        <p:tav tm="0">
                                          <p:val>
                                            <p:fltVal val="0"/>
                                          </p:val>
                                        </p:tav>
                                        <p:tav tm="100000">
                                          <p:val>
                                            <p:strVal val="#ppt_h"/>
                                          </p:val>
                                        </p:tav>
                                      </p:tavLst>
                                    </p:anim>
                                    <p:anim calcmode="lin" valueType="num">
                                      <p:cBhvr>
                                        <p:cTn id="39" dur="2000" fill="hold"/>
                                        <p:tgtEl>
                                          <p:spTgt spid="41991"/>
                                        </p:tgtEl>
                                        <p:attrNameLst>
                                          <p:attrName>style.rotation</p:attrName>
                                        </p:attrNameLst>
                                      </p:cBhvr>
                                      <p:tavLst>
                                        <p:tav tm="0">
                                          <p:val>
                                            <p:fltVal val="90"/>
                                          </p:val>
                                        </p:tav>
                                        <p:tav tm="100000">
                                          <p:val>
                                            <p:fltVal val="0"/>
                                          </p:val>
                                        </p:tav>
                                      </p:tavLst>
                                    </p:anim>
                                    <p:animEffect transition="in" filter="fade">
                                      <p:cBhvr>
                                        <p:cTn id="40" dur="2000"/>
                                        <p:tgtEl>
                                          <p:spTgt spid="41991"/>
                                        </p:tgtEl>
                                      </p:cBhvr>
                                    </p:animEffect>
                                  </p:childTnLst>
                                </p:cTn>
                              </p:par>
                              <p:par>
                                <p:cTn id="41" presetID="8" presetClass="emph" presetSubtype="0" repeatCount="indefinite" fill="hold" nodeType="withEffect">
                                  <p:stCondLst>
                                    <p:cond delay="0"/>
                                  </p:stCondLst>
                                  <p:iterate type="lt">
                                    <p:tmPct val="0"/>
                                  </p:iterate>
                                  <p:childTnLst>
                                    <p:animRot by="21600000">
                                      <p:cBhvr>
                                        <p:cTn id="42" dur="2000" fill="hold"/>
                                        <p:tgtEl>
                                          <p:spTgt spid="41992"/>
                                        </p:tgtEl>
                                        <p:attrNameLst>
                                          <p:attrName>r</p:attrName>
                                        </p:attrNameLst>
                                      </p:cBhvr>
                                    </p:animRot>
                                  </p:childTnLst>
                                </p:cTn>
                              </p:par>
                              <p:par>
                                <p:cTn id="43" presetID="31" presetClass="entr" presetSubtype="0" repeatCount="indefinite" fill="hold" nodeType="withEffect">
                                  <p:stCondLst>
                                    <p:cond delay="0"/>
                                  </p:stCondLst>
                                  <p:iterate type="lt">
                                    <p:tmPct val="5000"/>
                                  </p:iterate>
                                  <p:childTnLst>
                                    <p:set>
                                      <p:cBhvr>
                                        <p:cTn id="44" dur="1" fill="hold">
                                          <p:stCondLst>
                                            <p:cond delay="0"/>
                                          </p:stCondLst>
                                        </p:cTn>
                                        <p:tgtEl>
                                          <p:spTgt spid="41992"/>
                                        </p:tgtEl>
                                        <p:attrNameLst>
                                          <p:attrName>style.visibility</p:attrName>
                                        </p:attrNameLst>
                                      </p:cBhvr>
                                      <p:to>
                                        <p:strVal val="visible"/>
                                      </p:to>
                                    </p:set>
                                    <p:anim calcmode="lin" valueType="num">
                                      <p:cBhvr>
                                        <p:cTn id="45" dur="2000" fill="hold"/>
                                        <p:tgtEl>
                                          <p:spTgt spid="41992"/>
                                        </p:tgtEl>
                                        <p:attrNameLst>
                                          <p:attrName>ppt_w</p:attrName>
                                        </p:attrNameLst>
                                      </p:cBhvr>
                                      <p:tavLst>
                                        <p:tav tm="0">
                                          <p:val>
                                            <p:fltVal val="0"/>
                                          </p:val>
                                        </p:tav>
                                        <p:tav tm="100000">
                                          <p:val>
                                            <p:strVal val="#ppt_w"/>
                                          </p:val>
                                        </p:tav>
                                      </p:tavLst>
                                    </p:anim>
                                    <p:anim calcmode="lin" valueType="num">
                                      <p:cBhvr>
                                        <p:cTn id="46" dur="2000" fill="hold"/>
                                        <p:tgtEl>
                                          <p:spTgt spid="41992"/>
                                        </p:tgtEl>
                                        <p:attrNameLst>
                                          <p:attrName>ppt_h</p:attrName>
                                        </p:attrNameLst>
                                      </p:cBhvr>
                                      <p:tavLst>
                                        <p:tav tm="0">
                                          <p:val>
                                            <p:fltVal val="0"/>
                                          </p:val>
                                        </p:tav>
                                        <p:tav tm="100000">
                                          <p:val>
                                            <p:strVal val="#ppt_h"/>
                                          </p:val>
                                        </p:tav>
                                      </p:tavLst>
                                    </p:anim>
                                    <p:anim calcmode="lin" valueType="num">
                                      <p:cBhvr>
                                        <p:cTn id="47" dur="2000" fill="hold"/>
                                        <p:tgtEl>
                                          <p:spTgt spid="41992"/>
                                        </p:tgtEl>
                                        <p:attrNameLst>
                                          <p:attrName>style.rotation</p:attrName>
                                        </p:attrNameLst>
                                      </p:cBhvr>
                                      <p:tavLst>
                                        <p:tav tm="0">
                                          <p:val>
                                            <p:fltVal val="90"/>
                                          </p:val>
                                        </p:tav>
                                        <p:tav tm="100000">
                                          <p:val>
                                            <p:fltVal val="0"/>
                                          </p:val>
                                        </p:tav>
                                      </p:tavLst>
                                    </p:anim>
                                    <p:animEffect transition="in" filter="fade">
                                      <p:cBhvr>
                                        <p:cTn id="48" dur="2000"/>
                                        <p:tgtEl>
                                          <p:spTgt spid="41992"/>
                                        </p:tgtEl>
                                      </p:cBhvr>
                                    </p:animEffect>
                                  </p:childTnLst>
                                </p:cTn>
                              </p:par>
                              <p:par>
                                <p:cTn id="49" presetID="8" presetClass="emph" presetSubtype="0" repeatCount="indefinite" fill="hold" nodeType="withEffect">
                                  <p:stCondLst>
                                    <p:cond delay="0"/>
                                  </p:stCondLst>
                                  <p:childTnLst>
                                    <p:animRot by="21600000">
                                      <p:cBhvr>
                                        <p:cTn id="50" dur="2000" fill="hold"/>
                                        <p:tgtEl>
                                          <p:spTgt spid="41994"/>
                                        </p:tgtEl>
                                        <p:attrNameLst>
                                          <p:attrName>r</p:attrName>
                                        </p:attrNameLst>
                                      </p:cBhvr>
                                    </p:animRot>
                                  </p:childTnLst>
                                </p:cTn>
                              </p:par>
                              <p:par>
                                <p:cTn id="51" presetID="8" presetClass="emph" presetSubtype="0" repeatCount="indefinite" fill="hold" nodeType="withEffect">
                                  <p:stCondLst>
                                    <p:cond delay="0"/>
                                  </p:stCondLst>
                                  <p:childTnLst>
                                    <p:animRot by="21600000">
                                      <p:cBhvr>
                                        <p:cTn id="52" dur="2000" fill="hold"/>
                                        <p:tgtEl>
                                          <p:spTgt spid="41995"/>
                                        </p:tgtEl>
                                        <p:attrNameLst>
                                          <p:attrName>r</p:attrName>
                                        </p:attrNameLst>
                                      </p:cBhvr>
                                    </p:animRot>
                                  </p:childTnLst>
                                </p:cTn>
                              </p:par>
                              <p:par>
                                <p:cTn id="53" presetID="8" presetClass="emph" presetSubtype="0" repeatCount="indefinite" fill="hold" nodeType="withEffect">
                                  <p:stCondLst>
                                    <p:cond delay="0"/>
                                  </p:stCondLst>
                                  <p:childTnLst>
                                    <p:animRot by="21600000">
                                      <p:cBhvr>
                                        <p:cTn id="54" dur="2000" fill="hold"/>
                                        <p:tgtEl>
                                          <p:spTgt spid="41996"/>
                                        </p:tgtEl>
                                        <p:attrNameLst>
                                          <p:attrName>r</p:attrName>
                                        </p:attrNameLst>
                                      </p:cBhvr>
                                    </p:animRot>
                                  </p:childTnLst>
                                </p:cTn>
                              </p:par>
                              <p:par>
                                <p:cTn id="55" presetID="8" presetClass="emph" presetSubtype="0" repeatCount="indefinite" fill="hold" nodeType="withEffect">
                                  <p:stCondLst>
                                    <p:cond delay="0"/>
                                  </p:stCondLst>
                                  <p:childTnLst>
                                    <p:animRot by="21600000">
                                      <p:cBhvr>
                                        <p:cTn id="56" dur="2000" fill="hold"/>
                                        <p:tgtEl>
                                          <p:spTgt spid="41997"/>
                                        </p:tgtEl>
                                        <p:attrNameLst>
                                          <p:attrName>r</p:attrName>
                                        </p:attrNameLst>
                                      </p:cBhvr>
                                    </p:animRot>
                                  </p:childTnLst>
                                </p:cTn>
                              </p:par>
                              <p:par>
                                <p:cTn id="57" presetID="8" presetClass="emph" presetSubtype="0" repeatCount="indefinite" fill="hold" nodeType="withEffect">
                                  <p:stCondLst>
                                    <p:cond delay="0"/>
                                  </p:stCondLst>
                                  <p:childTnLst>
                                    <p:animRot by="21600000">
                                      <p:cBhvr>
                                        <p:cTn id="58" dur="2000" fill="hold"/>
                                        <p:tgtEl>
                                          <p:spTgt spid="41998"/>
                                        </p:tgtEl>
                                        <p:attrNameLst>
                                          <p:attrName>r</p:attrName>
                                        </p:attrNameLst>
                                      </p:cBhvr>
                                    </p:animRot>
                                  </p:childTnLst>
                                </p:cTn>
                              </p:par>
                              <p:par>
                                <p:cTn id="59" presetID="8" presetClass="emph" presetSubtype="0" repeatCount="indefinite" fill="hold" nodeType="withEffect">
                                  <p:stCondLst>
                                    <p:cond delay="0"/>
                                  </p:stCondLst>
                                  <p:childTnLst>
                                    <p:animRot by="21600000">
                                      <p:cBhvr>
                                        <p:cTn id="60" dur="2000" fill="hold"/>
                                        <p:tgtEl>
                                          <p:spTgt spid="41999"/>
                                        </p:tgtEl>
                                        <p:attrNameLst>
                                          <p:attrName>r</p:attrName>
                                        </p:attrNameLst>
                                      </p:cBhvr>
                                    </p:animRot>
                                  </p:childTnLst>
                                </p:cTn>
                              </p:par>
                              <p:par>
                                <p:cTn id="61" presetID="8" presetClass="emph" presetSubtype="0" repeatCount="indefinite" fill="hold" nodeType="withEffect">
                                  <p:stCondLst>
                                    <p:cond delay="0"/>
                                  </p:stCondLst>
                                  <p:childTnLst>
                                    <p:animRot by="21600000">
                                      <p:cBhvr>
                                        <p:cTn id="62" dur="2000" fill="hold"/>
                                        <p:tgtEl>
                                          <p:spTgt spid="42000"/>
                                        </p:tgtEl>
                                        <p:attrNameLst>
                                          <p:attrName>r</p:attrName>
                                        </p:attrNameLst>
                                      </p:cBhvr>
                                    </p:animRot>
                                  </p:childTnLst>
                                </p:cTn>
                              </p:par>
                              <p:par>
                                <p:cTn id="63" presetID="8" presetClass="emph" presetSubtype="0" repeatCount="indefinite" fill="hold" nodeType="withEffect">
                                  <p:stCondLst>
                                    <p:cond delay="0"/>
                                  </p:stCondLst>
                                  <p:iterate type="lt">
                                    <p:tmPct val="0"/>
                                  </p:iterate>
                                  <p:childTnLst>
                                    <p:animRot by="21600000">
                                      <p:cBhvr>
                                        <p:cTn id="64" dur="2000" fill="hold"/>
                                        <p:tgtEl>
                                          <p:spTgt spid="42001"/>
                                        </p:tgtEl>
                                        <p:attrNameLst>
                                          <p:attrName>r</p:attrName>
                                        </p:attrNameLst>
                                      </p:cBhvr>
                                    </p:animRot>
                                  </p:childTnLst>
                                </p:cTn>
                              </p:par>
                              <p:par>
                                <p:cTn id="65" presetID="31" presetClass="entr" presetSubtype="0" repeatCount="indefinite" fill="hold" nodeType="withEffect">
                                  <p:stCondLst>
                                    <p:cond delay="0"/>
                                  </p:stCondLst>
                                  <p:iterate type="lt">
                                    <p:tmPct val="5000"/>
                                  </p:iterate>
                                  <p:childTnLst>
                                    <p:set>
                                      <p:cBhvr>
                                        <p:cTn id="66" dur="1" fill="hold">
                                          <p:stCondLst>
                                            <p:cond delay="0"/>
                                          </p:stCondLst>
                                        </p:cTn>
                                        <p:tgtEl>
                                          <p:spTgt spid="42001"/>
                                        </p:tgtEl>
                                        <p:attrNameLst>
                                          <p:attrName>style.visibility</p:attrName>
                                        </p:attrNameLst>
                                      </p:cBhvr>
                                      <p:to>
                                        <p:strVal val="visible"/>
                                      </p:to>
                                    </p:set>
                                    <p:anim calcmode="lin" valueType="num">
                                      <p:cBhvr>
                                        <p:cTn id="67" dur="2000" fill="hold"/>
                                        <p:tgtEl>
                                          <p:spTgt spid="42001"/>
                                        </p:tgtEl>
                                        <p:attrNameLst>
                                          <p:attrName>ppt_w</p:attrName>
                                        </p:attrNameLst>
                                      </p:cBhvr>
                                      <p:tavLst>
                                        <p:tav tm="0">
                                          <p:val>
                                            <p:fltVal val="0"/>
                                          </p:val>
                                        </p:tav>
                                        <p:tav tm="100000">
                                          <p:val>
                                            <p:strVal val="#ppt_w"/>
                                          </p:val>
                                        </p:tav>
                                      </p:tavLst>
                                    </p:anim>
                                    <p:anim calcmode="lin" valueType="num">
                                      <p:cBhvr>
                                        <p:cTn id="68" dur="2000" fill="hold"/>
                                        <p:tgtEl>
                                          <p:spTgt spid="42001"/>
                                        </p:tgtEl>
                                        <p:attrNameLst>
                                          <p:attrName>ppt_h</p:attrName>
                                        </p:attrNameLst>
                                      </p:cBhvr>
                                      <p:tavLst>
                                        <p:tav tm="0">
                                          <p:val>
                                            <p:fltVal val="0"/>
                                          </p:val>
                                        </p:tav>
                                        <p:tav tm="100000">
                                          <p:val>
                                            <p:strVal val="#ppt_h"/>
                                          </p:val>
                                        </p:tav>
                                      </p:tavLst>
                                    </p:anim>
                                    <p:anim calcmode="lin" valueType="num">
                                      <p:cBhvr>
                                        <p:cTn id="69" dur="2000" fill="hold"/>
                                        <p:tgtEl>
                                          <p:spTgt spid="42001"/>
                                        </p:tgtEl>
                                        <p:attrNameLst>
                                          <p:attrName>style.rotation</p:attrName>
                                        </p:attrNameLst>
                                      </p:cBhvr>
                                      <p:tavLst>
                                        <p:tav tm="0">
                                          <p:val>
                                            <p:fltVal val="90"/>
                                          </p:val>
                                        </p:tav>
                                        <p:tav tm="100000">
                                          <p:val>
                                            <p:fltVal val="0"/>
                                          </p:val>
                                        </p:tav>
                                      </p:tavLst>
                                    </p:anim>
                                    <p:animEffect transition="in" filter="fade">
                                      <p:cBhvr>
                                        <p:cTn id="70" dur="2000"/>
                                        <p:tgtEl>
                                          <p:spTgt spid="42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31B70652-EDF4-8BDE-F6A1-8A2DB2DD1A30}"/>
              </a:ext>
            </a:extLst>
          </p:cNvPr>
          <p:cNvSpPr txBox="1"/>
          <p:nvPr/>
        </p:nvSpPr>
        <p:spPr>
          <a:xfrm>
            <a:off x="2743200" y="1498600"/>
            <a:ext cx="7010400" cy="3088281"/>
          </a:xfrm>
          <a:prstGeom prst="rect">
            <a:avLst/>
          </a:prstGeom>
          <a:noFill/>
        </p:spPr>
        <p:txBody>
          <a:bodyPr wrap="square">
            <a:spAutoFit/>
          </a:bodyPr>
          <a:lstStyle/>
          <a:p>
            <a:pPr algn="just" defTabSz="609585"/>
            <a:r>
              <a:rPr lang="vi-VN" sz="4267" dirty="0">
                <a:solidFill>
                  <a:srgbClr val="242021"/>
                </a:solidFill>
                <a:latin typeface="ArialMT"/>
              </a:rPr>
              <a:t>Quan sát các công trình kiến trúc dưới đây và trình bày hiểu biết của em </a:t>
            </a:r>
            <a:br>
              <a:rPr lang="vi-VN" sz="4267" dirty="0">
                <a:solidFill>
                  <a:srgbClr val="242021"/>
                </a:solidFill>
                <a:latin typeface="ArialMT"/>
              </a:rPr>
            </a:br>
            <a:r>
              <a:rPr lang="vi-VN" sz="4267" dirty="0">
                <a:solidFill>
                  <a:srgbClr val="242021"/>
                </a:solidFill>
                <a:latin typeface="ArialMT"/>
              </a:rPr>
              <a:t>về lịch sử Hà Nội ?</a:t>
            </a:r>
            <a:r>
              <a:rPr lang="vi-VN" sz="4267" dirty="0">
                <a:solidFill>
                  <a:prstClr val="black"/>
                </a:solidFill>
                <a:latin typeface="Times New Roman" panose="02020603050405020304" pitchFamily="18" charset="0"/>
              </a:rPr>
              <a:t> </a:t>
            </a:r>
            <a:r>
              <a:rPr lang="vi-VN" sz="2400" dirty="0">
                <a:solidFill>
                  <a:prstClr val="black"/>
                </a:solidFill>
                <a:latin typeface="Times New Roman" panose="02020603050405020304" pitchFamily="18" charset="0"/>
              </a:rPr>
              <a:t/>
            </a:r>
            <a:br>
              <a:rPr lang="vi-VN" sz="2400" dirty="0">
                <a:solidFill>
                  <a:prstClr val="black"/>
                </a:solidFill>
                <a:latin typeface="Times New Roman" panose="02020603050405020304" pitchFamily="18" charset="0"/>
              </a:rPr>
            </a:br>
            <a:endParaRPr lang="vi-VN" sz="24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62039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Văn Miếu Quốc Tử Giám - Di tích văn hóa lịch sử tại Hà Nội - Vntrip.vn">
            <a:extLst>
              <a:ext uri="{FF2B5EF4-FFF2-40B4-BE49-F238E27FC236}">
                <a16:creationId xmlns:a16="http://schemas.microsoft.com/office/drawing/2014/main" id="{EEA40955-8207-485F-5E30-B8827C542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685800"/>
            <a:ext cx="6908800" cy="4775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hùa Một Cột biểu tượng nghìn năm văn hiến giữa Thủ đô">
            <a:extLst>
              <a:ext uri="{FF2B5EF4-FFF2-40B4-BE49-F238E27FC236}">
                <a16:creationId xmlns:a16="http://schemas.microsoft.com/office/drawing/2014/main" id="{131EC872-EE52-5C51-6D29-BD6AD8E26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799" y="673447"/>
            <a:ext cx="7518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Đền Quán Thánh - Nơi thờ vị thần “trấn Bắc” của kinh thành ...">
            <a:extLst>
              <a:ext uri="{FF2B5EF4-FFF2-40B4-BE49-F238E27FC236}">
                <a16:creationId xmlns:a16="http://schemas.microsoft.com/office/drawing/2014/main" id="{0C959BA6-EA1C-1024-C4A7-4F4529D7A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758" y="695569"/>
            <a:ext cx="8688484" cy="49686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oàng Thành Thăng Long, tìm về cột mốc lịch sử vàng son">
            <a:extLst>
              <a:ext uri="{FF2B5EF4-FFF2-40B4-BE49-F238E27FC236}">
                <a16:creationId xmlns:a16="http://schemas.microsoft.com/office/drawing/2014/main" id="{13B42ED3-6446-594B-2CC8-8D5145823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6001" y="634350"/>
            <a:ext cx="10412284" cy="560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2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3AA6E71C-3B37-D4B4-AD7C-98A633996BDA}"/>
              </a:ext>
            </a:extLst>
          </p:cNvPr>
          <p:cNvSpPr txBox="1"/>
          <p:nvPr/>
        </p:nvSpPr>
        <p:spPr>
          <a:xfrm>
            <a:off x="812800" y="685800"/>
            <a:ext cx="9956800" cy="1815690"/>
          </a:xfrm>
          <a:prstGeom prst="rect">
            <a:avLst/>
          </a:prstGeom>
          <a:noFill/>
        </p:spPr>
        <p:txBody>
          <a:bodyPr wrap="square">
            <a:spAutoFit/>
          </a:bodyPr>
          <a:lstStyle/>
          <a:p>
            <a:pPr algn="ctr" defTabSz="609585"/>
            <a:r>
              <a:rPr lang="vi-VN" sz="3733" b="1" dirty="0">
                <a:solidFill>
                  <a:srgbClr val="FF0000"/>
                </a:solidFill>
                <a:latin typeface="Arial-BoldMT"/>
              </a:rPr>
              <a:t>I. Kinh đô Thăng Long từ thế kỉ XI đến đầu thế kỉ XV</a:t>
            </a:r>
            <a:r>
              <a:rPr lang="vi-VN" sz="3733" dirty="0">
                <a:solidFill>
                  <a:srgbClr val="FF0000"/>
                </a:solidFill>
                <a:latin typeface="Times New Roman" panose="02020603050405020304" pitchFamily="18" charset="0"/>
              </a:rPr>
              <a:t> </a:t>
            </a:r>
            <a:r>
              <a:rPr lang="vi-VN" sz="3733" dirty="0">
                <a:solidFill>
                  <a:prstClr val="black"/>
                </a:solidFill>
                <a:latin typeface="Times New Roman" panose="02020603050405020304" pitchFamily="18" charset="0"/>
              </a:rPr>
              <a:t/>
            </a:r>
            <a:br>
              <a:rPr lang="vi-VN" sz="3733" dirty="0">
                <a:solidFill>
                  <a:prstClr val="black"/>
                </a:solidFill>
                <a:latin typeface="Times New Roman" panose="02020603050405020304" pitchFamily="18" charset="0"/>
              </a:rPr>
            </a:br>
            <a:endParaRPr lang="vi-VN" sz="3733" dirty="0">
              <a:solidFill>
                <a:prstClr val="black"/>
              </a:solidFill>
              <a:latin typeface="Times New Roman" panose="02020603050405020304" pitchFamily="18" charset="0"/>
            </a:endParaRPr>
          </a:p>
        </p:txBody>
      </p:sp>
      <p:pic>
        <p:nvPicPr>
          <p:cNvPr id="8" name="Hình ảnh 7">
            <a:extLst>
              <a:ext uri="{FF2B5EF4-FFF2-40B4-BE49-F238E27FC236}">
                <a16:creationId xmlns:a16="http://schemas.microsoft.com/office/drawing/2014/main" id="{F7581DB7-9E44-6196-3391-6318FE9B9346}"/>
              </a:ext>
            </a:extLst>
          </p:cNvPr>
          <p:cNvPicPr>
            <a:picLocks noChangeAspect="1"/>
          </p:cNvPicPr>
          <p:nvPr/>
        </p:nvPicPr>
        <p:blipFill>
          <a:blip r:embed="rId2"/>
          <a:stretch>
            <a:fillRect/>
          </a:stretch>
        </p:blipFill>
        <p:spPr>
          <a:xfrm>
            <a:off x="1625601" y="1942509"/>
            <a:ext cx="8662609" cy="4229691"/>
          </a:xfrm>
          <a:prstGeom prst="rect">
            <a:avLst/>
          </a:prstGeom>
        </p:spPr>
      </p:pic>
    </p:spTree>
    <p:extLst>
      <p:ext uri="{BB962C8B-B14F-4D97-AF65-F5344CB8AC3E}">
        <p14:creationId xmlns:p14="http://schemas.microsoft.com/office/powerpoint/2010/main" val="246570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3E0551F7-6E55-65E2-C372-0851D6BE73F9}"/>
              </a:ext>
            </a:extLst>
          </p:cNvPr>
          <p:cNvSpPr txBox="1"/>
          <p:nvPr/>
        </p:nvSpPr>
        <p:spPr>
          <a:xfrm>
            <a:off x="1016000" y="1600201"/>
            <a:ext cx="10160000" cy="5262403"/>
          </a:xfrm>
          <a:prstGeom prst="rect">
            <a:avLst/>
          </a:prstGeom>
          <a:noFill/>
        </p:spPr>
        <p:txBody>
          <a:bodyPr wrap="square">
            <a:spAutoFit/>
          </a:bodyPr>
          <a:lstStyle/>
          <a:p>
            <a:pPr marL="571500" indent="-571500" algn="just" defTabSz="609585">
              <a:buFontTx/>
              <a:buChar char="-"/>
            </a:pPr>
            <a:r>
              <a:rPr lang="vi-VN" sz="3733" dirty="0" smtClean="0">
                <a:solidFill>
                  <a:srgbClr val="242021"/>
                </a:solidFill>
                <a:latin typeface="ArialMT"/>
              </a:rPr>
              <a:t>Cuối </a:t>
            </a:r>
            <a:r>
              <a:rPr lang="vi-VN" sz="3733" dirty="0">
                <a:solidFill>
                  <a:srgbClr val="242021"/>
                </a:solidFill>
                <a:latin typeface="ArialMT"/>
              </a:rPr>
              <a:t>năm 1009, Lý Công Uẩn lên ngôi vua và lập nên nhà Lý. </a:t>
            </a:r>
            <a:endParaRPr lang="en-US" sz="3733" dirty="0" smtClean="0">
              <a:solidFill>
                <a:srgbClr val="242021"/>
              </a:solidFill>
              <a:latin typeface="ArialMT"/>
            </a:endParaRPr>
          </a:p>
          <a:p>
            <a:pPr marL="571500" indent="-571500" algn="just" defTabSz="609585">
              <a:buFontTx/>
              <a:buChar char="-"/>
            </a:pPr>
            <a:r>
              <a:rPr lang="vi-VN" sz="3733" dirty="0" smtClean="0">
                <a:solidFill>
                  <a:srgbClr val="242021"/>
                </a:solidFill>
                <a:latin typeface="ArialMT"/>
              </a:rPr>
              <a:t>Năm </a:t>
            </a:r>
            <a:r>
              <a:rPr lang="vi-VN" sz="3733" dirty="0">
                <a:solidFill>
                  <a:srgbClr val="242021"/>
                </a:solidFill>
                <a:latin typeface="ArialMT"/>
              </a:rPr>
              <a:t>1010, Lý Thái Tổ quyết định dời đô từ Hoa Lư (Ninh Bình) về thành Đại La (Hà Nội) và đổi tên là Thăng Long. </a:t>
            </a:r>
            <a:endParaRPr lang="en-US" sz="3733" dirty="0" smtClean="0">
              <a:solidFill>
                <a:srgbClr val="242021"/>
              </a:solidFill>
              <a:latin typeface="ArialMT"/>
            </a:endParaRPr>
          </a:p>
          <a:p>
            <a:pPr marL="571500" indent="-571500" algn="just" defTabSz="609585">
              <a:buFontTx/>
              <a:buChar char="-"/>
            </a:pPr>
            <a:r>
              <a:rPr lang="vi-VN" sz="3733" dirty="0" smtClean="0">
                <a:solidFill>
                  <a:srgbClr val="242021"/>
                </a:solidFill>
                <a:latin typeface="ArialMT"/>
              </a:rPr>
              <a:t>Kinh </a:t>
            </a:r>
            <a:r>
              <a:rPr lang="vi-VN" sz="3733" dirty="0">
                <a:solidFill>
                  <a:srgbClr val="242021"/>
                </a:solidFill>
                <a:latin typeface="ArialMT"/>
              </a:rPr>
              <a:t>thành Thăng Long được nhà Lý và nhà Trần kế tiếp nhau xây dựng và mở rộng, trở thành trung tâm chính trị của cả nước.</a:t>
            </a:r>
            <a:r>
              <a:rPr lang="vi-VN" sz="3733" dirty="0">
                <a:solidFill>
                  <a:prstClr val="black"/>
                </a:solidFill>
                <a:latin typeface="Times New Roman" panose="02020603050405020304" pitchFamily="18" charset="0"/>
              </a:rPr>
              <a:t> </a:t>
            </a:r>
            <a:br>
              <a:rPr lang="vi-VN" sz="3733" dirty="0">
                <a:solidFill>
                  <a:prstClr val="black"/>
                </a:solidFill>
                <a:latin typeface="Times New Roman" panose="02020603050405020304" pitchFamily="18" charset="0"/>
              </a:rPr>
            </a:br>
            <a:endParaRPr lang="vi-VN" sz="3733" dirty="0">
              <a:solidFill>
                <a:prstClr val="black"/>
              </a:solidFill>
              <a:latin typeface="Times New Roman" panose="02020603050405020304" pitchFamily="18" charset="0"/>
            </a:endParaRPr>
          </a:p>
        </p:txBody>
      </p:sp>
      <p:sp>
        <p:nvSpPr>
          <p:cNvPr id="2" name="Hộp Văn bản 1">
            <a:extLst>
              <a:ext uri="{FF2B5EF4-FFF2-40B4-BE49-F238E27FC236}">
                <a16:creationId xmlns:a16="http://schemas.microsoft.com/office/drawing/2014/main" id="{69BB8EA8-9BBC-4163-AA3C-CF3DAFAB5380}"/>
              </a:ext>
            </a:extLst>
          </p:cNvPr>
          <p:cNvSpPr txBox="1"/>
          <p:nvPr/>
        </p:nvSpPr>
        <p:spPr>
          <a:xfrm>
            <a:off x="812800" y="685801"/>
            <a:ext cx="6299200" cy="666786"/>
          </a:xfrm>
          <a:prstGeom prst="rect">
            <a:avLst/>
          </a:prstGeom>
          <a:noFill/>
        </p:spPr>
        <p:txBody>
          <a:bodyPr wrap="square">
            <a:spAutoFit/>
          </a:bodyPr>
          <a:lstStyle/>
          <a:p>
            <a:pPr defTabSz="609585"/>
            <a:r>
              <a:rPr lang="vi-VN" sz="3733" b="1" i="1" dirty="0">
                <a:solidFill>
                  <a:srgbClr val="002060"/>
                </a:solidFill>
                <a:latin typeface="Arial-BoldItalicMT"/>
              </a:rPr>
              <a:t>1. </a:t>
            </a:r>
            <a:r>
              <a:rPr lang="vi-VN" sz="3733" b="1" i="1" u="sng" dirty="0">
                <a:solidFill>
                  <a:srgbClr val="002060"/>
                </a:solidFill>
                <a:latin typeface="Arial-BoldItalicMT"/>
              </a:rPr>
              <a:t>Tình hình chính trị:</a:t>
            </a:r>
            <a:r>
              <a:rPr lang="vi-VN" sz="3733" u="sng" dirty="0">
                <a:solidFill>
                  <a:srgbClr val="002060"/>
                </a:solidFill>
                <a:latin typeface="Times New Roman" panose="02020603050405020304" pitchFamily="18" charset="0"/>
              </a:rPr>
              <a:t> </a:t>
            </a:r>
            <a:endParaRPr lang="vi-VN" sz="3733" dirty="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185805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59933C-826A-3ED5-F8F0-95844382D6A2}"/>
              </a:ext>
            </a:extLst>
          </p:cNvPr>
          <p:cNvPicPr>
            <a:picLocks noChangeAspect="1"/>
          </p:cNvPicPr>
          <p:nvPr/>
        </p:nvPicPr>
        <p:blipFill>
          <a:blip r:embed="rId2"/>
          <a:stretch>
            <a:fillRect/>
          </a:stretch>
        </p:blipFill>
        <p:spPr>
          <a:xfrm>
            <a:off x="1270000" y="584200"/>
            <a:ext cx="9652000" cy="4978400"/>
          </a:xfrm>
          <a:prstGeom prst="rect">
            <a:avLst/>
          </a:prstGeom>
        </p:spPr>
      </p:pic>
      <p:sp>
        <p:nvSpPr>
          <p:cNvPr id="4" name="Google Shape;84;p15">
            <a:extLst>
              <a:ext uri="{FF2B5EF4-FFF2-40B4-BE49-F238E27FC236}">
                <a16:creationId xmlns:a16="http://schemas.microsoft.com/office/drawing/2014/main" id="{9513DED8-FA02-64B2-2744-C9E27DCEB7D0}"/>
              </a:ext>
            </a:extLst>
          </p:cNvPr>
          <p:cNvSpPr txBox="1">
            <a:spLocks/>
          </p:cNvSpPr>
          <p:nvPr/>
        </p:nvSpPr>
        <p:spPr>
          <a:xfrm>
            <a:off x="2641600" y="5562600"/>
            <a:ext cx="6705600" cy="711200"/>
          </a:xfrm>
          <a:prstGeom prst="rect">
            <a:avLst/>
          </a:prstGeom>
          <a:solidFill>
            <a:srgbClr val="FFFF00"/>
          </a:solidFill>
          <a:effectLst/>
        </p:spPr>
        <p:txBody>
          <a:bodyPr spcFirstLastPara="1" vert="horz" wrap="square" lIns="121900" tIns="121900" rIns="121900" bIns="121900" rtlCol="0" anchor="t" anchorCtr="0">
            <a:noAutofit/>
          </a:bodyPr>
          <a:lst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defTabSz="457189">
              <a:spcBef>
                <a:spcPts val="0"/>
              </a:spcBef>
            </a:pPr>
            <a:r>
              <a:rPr lang="en-US" sz="3200" b="1" dirty="0">
                <a:solidFill>
                  <a:srgbClr val="83992A"/>
                </a:solidFill>
                <a:latin typeface="Garamond" panose="02020404030301010803"/>
              </a:rPr>
              <a:t> </a:t>
            </a:r>
            <a:r>
              <a:rPr lang="en-US" sz="3200" b="1" dirty="0" err="1">
                <a:solidFill>
                  <a:srgbClr val="83992A"/>
                </a:solidFill>
                <a:latin typeface="Garamond" panose="02020404030301010803"/>
              </a:rPr>
              <a:t>Kinh</a:t>
            </a:r>
            <a:r>
              <a:rPr lang="en-US" sz="3200" b="1" dirty="0">
                <a:solidFill>
                  <a:srgbClr val="83992A"/>
                </a:solidFill>
                <a:latin typeface="Garamond" panose="02020404030301010803"/>
              </a:rPr>
              <a:t> </a:t>
            </a:r>
            <a:r>
              <a:rPr lang="en-US" sz="3200" b="1" dirty="0" err="1">
                <a:solidFill>
                  <a:srgbClr val="83992A"/>
                </a:solidFill>
                <a:latin typeface="Garamond" panose="02020404030301010803"/>
              </a:rPr>
              <a:t>thành</a:t>
            </a:r>
            <a:r>
              <a:rPr lang="en-US" sz="3200" b="1" dirty="0">
                <a:solidFill>
                  <a:srgbClr val="83992A"/>
                </a:solidFill>
                <a:latin typeface="Garamond" panose="02020404030301010803"/>
              </a:rPr>
              <a:t> </a:t>
            </a:r>
            <a:r>
              <a:rPr lang="en-US" sz="3200" b="1" dirty="0" err="1">
                <a:solidFill>
                  <a:srgbClr val="83992A"/>
                </a:solidFill>
                <a:latin typeface="Garamond" panose="02020404030301010803"/>
              </a:rPr>
              <a:t>Thăng</a:t>
            </a:r>
            <a:r>
              <a:rPr lang="en-US" sz="3200" b="1" dirty="0">
                <a:solidFill>
                  <a:srgbClr val="83992A"/>
                </a:solidFill>
                <a:latin typeface="Garamond" panose="02020404030301010803"/>
              </a:rPr>
              <a:t> Long </a:t>
            </a:r>
            <a:r>
              <a:rPr lang="en-US" sz="3200" b="1" dirty="0" err="1">
                <a:solidFill>
                  <a:srgbClr val="83992A"/>
                </a:solidFill>
                <a:latin typeface="Garamond" panose="02020404030301010803"/>
              </a:rPr>
              <a:t>thời</a:t>
            </a:r>
            <a:r>
              <a:rPr lang="en-US" sz="3200" b="1" dirty="0">
                <a:solidFill>
                  <a:srgbClr val="83992A"/>
                </a:solidFill>
                <a:latin typeface="Garamond" panose="02020404030301010803"/>
              </a:rPr>
              <a:t> Lý</a:t>
            </a:r>
          </a:p>
        </p:txBody>
      </p:sp>
    </p:spTree>
    <p:extLst>
      <p:ext uri="{BB962C8B-B14F-4D97-AF65-F5344CB8AC3E}">
        <p14:creationId xmlns:p14="http://schemas.microsoft.com/office/powerpoint/2010/main" val="3007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7" name="Google Shape;87;p15"/>
          <p:cNvSpPr txBox="1">
            <a:spLocks noGrp="1"/>
          </p:cNvSpPr>
          <p:nvPr>
            <p:ph type="sldNum" sz="quarter" idx="12"/>
          </p:nvPr>
        </p:nvSpPr>
        <p:spPr>
          <a:xfrm>
            <a:off x="11472533" y="6120400"/>
            <a:ext cx="719600" cy="737600"/>
          </a:xfrm>
          <a:prstGeom prst="rect">
            <a:avLst/>
          </a:prstGeom>
        </p:spPr>
        <p:txBody>
          <a:bodyPr spcFirstLastPara="1" vert="horz" wrap="square" lIns="121900" tIns="121900" rIns="121900" bIns="121900" rtlCol="0" anchor="ctr" anchorCtr="0">
            <a:noAutofit/>
          </a:bodyPr>
          <a:lstStyle/>
          <a:p>
            <a:pPr algn="ctr" defTabSz="609585"/>
            <a:fld id="{00000000-1234-1234-1234-123412341234}" type="slidenum">
              <a:rPr lang="en">
                <a:solidFill>
                  <a:prstClr val="black"/>
                </a:solidFill>
                <a:latin typeface="Garamond" panose="02020404030301010803"/>
              </a:rPr>
              <a:pPr algn="ctr" defTabSz="609585"/>
              <a:t>8</a:t>
            </a:fld>
            <a:endParaRPr>
              <a:solidFill>
                <a:prstClr val="black"/>
              </a:solidFill>
              <a:latin typeface="Garamond" panose="02020404030301010803"/>
            </a:endParaRPr>
          </a:p>
        </p:txBody>
      </p:sp>
      <p:pic>
        <p:nvPicPr>
          <p:cNvPr id="10" name="Picture 2" descr="img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702" y="1084564"/>
            <a:ext cx="10498596" cy="51562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286000" y="431887"/>
            <a:ext cx="7620000" cy="584775"/>
          </a:xfrm>
          <a:prstGeom prst="rect">
            <a:avLst/>
          </a:prstGeom>
          <a:solidFill>
            <a:srgbClr val="FFFF00"/>
          </a:solidFill>
        </p:spPr>
        <p:txBody>
          <a:bodyPr wrap="square">
            <a:spAutoFit/>
          </a:bodyPr>
          <a:lstStyle/>
          <a:p>
            <a:pPr defTabSz="609585"/>
            <a:r>
              <a:rPr lang="en-US" sz="3200" dirty="0" err="1">
                <a:solidFill>
                  <a:prstClr val="black"/>
                </a:solidFill>
                <a:latin typeface="Times New Roman" panose="02020603050405020304" pitchFamily="18" charset="0"/>
                <a:cs typeface="Times New Roman" panose="02020603050405020304" pitchFamily="18" charset="0"/>
              </a:rPr>
              <a:t>Trục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trung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tâm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thành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Thăng</a:t>
            </a:r>
            <a:r>
              <a:rPr lang="en-US" sz="3200" dirty="0">
                <a:solidFill>
                  <a:prstClr val="black"/>
                </a:solidFill>
                <a:latin typeface="Times New Roman" panose="02020603050405020304" pitchFamily="18" charset="0"/>
                <a:cs typeface="Times New Roman" panose="02020603050405020304" pitchFamily="18" charset="0"/>
              </a:rPr>
              <a:t> Long </a:t>
            </a:r>
            <a:r>
              <a:rPr lang="en-US" sz="3200" dirty="0" err="1">
                <a:solidFill>
                  <a:prstClr val="black"/>
                </a:solidFill>
                <a:latin typeface="Times New Roman" panose="02020603050405020304" pitchFamily="18" charset="0"/>
                <a:cs typeface="Times New Roman" panose="02020603050405020304" pitchFamily="18" charset="0"/>
              </a:rPr>
              <a:t>năm</a:t>
            </a:r>
            <a:r>
              <a:rPr lang="en-US" sz="3200" dirty="0">
                <a:solidFill>
                  <a:prstClr val="black"/>
                </a:solidFill>
                <a:latin typeface="Times New Roman" panose="02020603050405020304" pitchFamily="18" charset="0"/>
                <a:cs typeface="Times New Roman" panose="02020603050405020304" pitchFamily="18" charset="0"/>
              </a:rPr>
              <a:t> 1010</a:t>
            </a:r>
          </a:p>
        </p:txBody>
      </p:sp>
      <p:sp>
        <p:nvSpPr>
          <p:cNvPr id="12" name="Rectangle 11"/>
          <p:cNvSpPr/>
          <p:nvPr/>
        </p:nvSpPr>
        <p:spPr>
          <a:xfrm>
            <a:off x="3879677" y="1135325"/>
            <a:ext cx="6096000" cy="461665"/>
          </a:xfrm>
          <a:prstGeom prst="rect">
            <a:avLst/>
          </a:prstGeom>
        </p:spPr>
        <p:txBody>
          <a:bodyPr>
            <a:spAutoFit/>
          </a:bodyPr>
          <a:lstStyle/>
          <a:p>
            <a:pPr defTabSz="609585"/>
            <a:r>
              <a:rPr lang="en-US" sz="2400" dirty="0" err="1">
                <a:solidFill>
                  <a:prstClr val="black"/>
                </a:solidFill>
                <a:latin typeface="Noto Serif"/>
              </a:rPr>
              <a:t>Chính</a:t>
            </a:r>
            <a:r>
              <a:rPr lang="en-US" sz="2400" dirty="0">
                <a:solidFill>
                  <a:prstClr val="black"/>
                </a:solidFill>
                <a:latin typeface="Noto Serif"/>
              </a:rPr>
              <a:t> </a:t>
            </a:r>
            <a:r>
              <a:rPr lang="en-US" sz="2400" dirty="0" err="1">
                <a:solidFill>
                  <a:prstClr val="black"/>
                </a:solidFill>
                <a:latin typeface="Noto Serif"/>
              </a:rPr>
              <a:t>điện</a:t>
            </a:r>
            <a:r>
              <a:rPr lang="en-US" sz="2400" dirty="0">
                <a:solidFill>
                  <a:prstClr val="black"/>
                </a:solidFill>
                <a:latin typeface="Noto Serif"/>
              </a:rPr>
              <a:t> </a:t>
            </a:r>
            <a:r>
              <a:rPr lang="en-US" sz="2400" dirty="0" err="1">
                <a:solidFill>
                  <a:prstClr val="black"/>
                </a:solidFill>
                <a:latin typeface="Noto Serif"/>
              </a:rPr>
              <a:t>là</a:t>
            </a:r>
            <a:r>
              <a:rPr lang="en-US" sz="2400" dirty="0">
                <a:solidFill>
                  <a:prstClr val="black"/>
                </a:solidFill>
                <a:latin typeface="Noto Serif"/>
              </a:rPr>
              <a:t> </a:t>
            </a:r>
            <a:r>
              <a:rPr lang="en-US" sz="2400" dirty="0" err="1">
                <a:solidFill>
                  <a:prstClr val="black"/>
                </a:solidFill>
                <a:latin typeface="Noto Serif"/>
              </a:rPr>
              <a:t>điện</a:t>
            </a:r>
            <a:r>
              <a:rPr lang="en-US" sz="2400" dirty="0">
                <a:solidFill>
                  <a:prstClr val="black"/>
                </a:solidFill>
                <a:latin typeface="Noto Serif"/>
              </a:rPr>
              <a:t> </a:t>
            </a:r>
            <a:r>
              <a:rPr lang="en-US" sz="2400" dirty="0" err="1">
                <a:solidFill>
                  <a:prstClr val="black"/>
                </a:solidFill>
                <a:latin typeface="Noto Serif"/>
              </a:rPr>
              <a:t>Càn</a:t>
            </a:r>
            <a:r>
              <a:rPr lang="en-US" sz="2400" dirty="0">
                <a:solidFill>
                  <a:prstClr val="black"/>
                </a:solidFill>
                <a:latin typeface="Noto Serif"/>
              </a:rPr>
              <a:t> </a:t>
            </a:r>
            <a:r>
              <a:rPr lang="en-US" sz="2400" dirty="0" err="1">
                <a:solidFill>
                  <a:prstClr val="black"/>
                </a:solidFill>
                <a:latin typeface="Noto Serif"/>
              </a:rPr>
              <a:t>Nguyên</a:t>
            </a:r>
            <a:endParaRPr lang="en-US" sz="2400" dirty="0">
              <a:solidFill>
                <a:prstClr val="black"/>
              </a:solidFill>
              <a:latin typeface="Garamond" panose="02020404030301010803"/>
            </a:endParaRPr>
          </a:p>
        </p:txBody>
      </p:sp>
    </p:spTree>
    <p:extLst>
      <p:ext uri="{BB962C8B-B14F-4D97-AF65-F5344CB8AC3E}">
        <p14:creationId xmlns:p14="http://schemas.microsoft.com/office/powerpoint/2010/main" val="124206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90"/>
                                          </p:val>
                                        </p:tav>
                                        <p:tav tm="100000">
                                          <p:val>
                                            <p:fltVal val="0"/>
                                          </p:val>
                                        </p:tav>
                                      </p:tavLst>
                                    </p:anim>
                                    <p:animEffect transition="in" filter="fade">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56BF60B5-ED02-2E1F-2471-CAE20536BD2D}"/>
              </a:ext>
            </a:extLst>
          </p:cNvPr>
          <p:cNvSpPr txBox="1"/>
          <p:nvPr/>
        </p:nvSpPr>
        <p:spPr>
          <a:xfrm>
            <a:off x="1422400" y="685801"/>
            <a:ext cx="9855200" cy="1815690"/>
          </a:xfrm>
          <a:prstGeom prst="rect">
            <a:avLst/>
          </a:prstGeom>
          <a:noFill/>
        </p:spPr>
        <p:txBody>
          <a:bodyPr wrap="square">
            <a:spAutoFit/>
          </a:bodyPr>
          <a:lstStyle/>
          <a:p>
            <a:pPr defTabSz="609585"/>
            <a:r>
              <a:rPr lang="vi-VN" sz="3733" dirty="0">
                <a:solidFill>
                  <a:srgbClr val="242021"/>
                </a:solidFill>
                <a:latin typeface="ArialMT"/>
              </a:rPr>
              <a:t>-</a:t>
            </a:r>
            <a:r>
              <a:rPr lang="en-US" sz="3733" dirty="0">
                <a:solidFill>
                  <a:srgbClr val="242021"/>
                </a:solidFill>
                <a:latin typeface="ArialMT"/>
              </a:rPr>
              <a:t> </a:t>
            </a:r>
            <a:r>
              <a:rPr lang="vi-VN" sz="3733" dirty="0">
                <a:solidFill>
                  <a:srgbClr val="242021"/>
                </a:solidFill>
                <a:latin typeface="ArialMT"/>
              </a:rPr>
              <a:t>Đến năm 1230, Thăng Long được nhà Trần chia thành 61 phường tập trung theo ngành nghề sản xuất.</a:t>
            </a:r>
            <a:r>
              <a:rPr lang="vi-VN" sz="3733" dirty="0">
                <a:solidFill>
                  <a:prstClr val="black"/>
                </a:solidFill>
                <a:latin typeface="Times New Roman" panose="02020603050405020304" pitchFamily="18" charset="0"/>
              </a:rPr>
              <a:t> </a:t>
            </a:r>
          </a:p>
        </p:txBody>
      </p:sp>
      <p:sp>
        <p:nvSpPr>
          <p:cNvPr id="7" name="Hộp Văn bản 6">
            <a:extLst>
              <a:ext uri="{FF2B5EF4-FFF2-40B4-BE49-F238E27FC236}">
                <a16:creationId xmlns:a16="http://schemas.microsoft.com/office/drawing/2014/main" id="{8854869A-207A-64B0-96D3-4ED19A0FF39D}"/>
              </a:ext>
            </a:extLst>
          </p:cNvPr>
          <p:cNvSpPr txBox="1"/>
          <p:nvPr/>
        </p:nvSpPr>
        <p:spPr>
          <a:xfrm>
            <a:off x="1422400" y="2616200"/>
            <a:ext cx="9347200" cy="2390141"/>
          </a:xfrm>
          <a:prstGeom prst="rect">
            <a:avLst/>
          </a:prstGeom>
          <a:noFill/>
        </p:spPr>
        <p:txBody>
          <a:bodyPr wrap="square">
            <a:spAutoFit/>
          </a:bodyPr>
          <a:lstStyle/>
          <a:p>
            <a:pPr algn="just" defTabSz="609585"/>
            <a:r>
              <a:rPr lang="vi-VN" sz="3733" dirty="0">
                <a:solidFill>
                  <a:srgbClr val="242021"/>
                </a:solidFill>
                <a:latin typeface="ArialMT"/>
              </a:rPr>
              <a:t>-</a:t>
            </a:r>
            <a:r>
              <a:rPr lang="en-US" sz="3733" dirty="0">
                <a:solidFill>
                  <a:srgbClr val="242021"/>
                </a:solidFill>
                <a:latin typeface="ArialMT"/>
              </a:rPr>
              <a:t> </a:t>
            </a:r>
            <a:r>
              <a:rPr lang="vi-VN" sz="3733" dirty="0">
                <a:solidFill>
                  <a:srgbClr val="242021"/>
                </a:solidFill>
                <a:latin typeface="ArialMT"/>
              </a:rPr>
              <a:t>Năm 1400, Hồ Quý Ly lập ra nhà Hồ và cho xây dựng kinh đô ở Tây Đô</a:t>
            </a:r>
            <a:br>
              <a:rPr lang="vi-VN" sz="3733" dirty="0">
                <a:solidFill>
                  <a:srgbClr val="242021"/>
                </a:solidFill>
                <a:latin typeface="ArialMT"/>
              </a:rPr>
            </a:br>
            <a:r>
              <a:rPr lang="vi-VN" sz="3733" dirty="0">
                <a:solidFill>
                  <a:srgbClr val="242021"/>
                </a:solidFill>
                <a:latin typeface="ArialMT"/>
              </a:rPr>
              <a:t>(Thanh Hoá), Thăng Long được đổi tên là Đông Đô.</a:t>
            </a:r>
            <a:r>
              <a:rPr lang="vi-VN" sz="3733" dirty="0">
                <a:solidFill>
                  <a:prstClr val="black"/>
                </a:solidFill>
                <a:latin typeface="Times New Roman" panose="02020603050405020304" pitchFamily="18" charset="0"/>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1200" y="3733800"/>
            <a:ext cx="3733800" cy="3733800"/>
          </a:xfrm>
          <a:prstGeom prst="rect">
            <a:avLst/>
          </a:prstGeom>
        </p:spPr>
      </p:pic>
    </p:spTree>
    <p:extLst>
      <p:ext uri="{BB962C8B-B14F-4D97-AF65-F5344CB8AC3E}">
        <p14:creationId xmlns:p14="http://schemas.microsoft.com/office/powerpoint/2010/main" val="290275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ữu cơ">
  <a:themeElements>
    <a:clrScheme name="Hữu cơ">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Hữu cơ">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ữu cơ">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872</Words>
  <Application>Microsoft Office PowerPoint</Application>
  <PresentationFormat>Widescreen</PresentationFormat>
  <Paragraphs>44</Paragraphs>
  <Slides>21</Slides>
  <Notes>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4" baseType="lpstr">
      <vt:lpstr>游ゴシック</vt:lpstr>
      <vt:lpstr>Arial</vt:lpstr>
      <vt:lpstr>Arial-BoldItalicMT</vt:lpstr>
      <vt:lpstr>Arial-BoldMT</vt:lpstr>
      <vt:lpstr>Arial-ItalicMT</vt:lpstr>
      <vt:lpstr>ArialMT</vt:lpstr>
      <vt:lpstr>Calibri</vt:lpstr>
      <vt:lpstr>Cambria</vt:lpstr>
      <vt:lpstr>Garamond</vt:lpstr>
      <vt:lpstr>Noto Serif</vt:lpstr>
      <vt:lpstr>Times New Roman</vt:lpstr>
      <vt:lpstr>Hữu cơ</vt:lpstr>
      <vt:lpstr>CorelDRAW</vt:lpstr>
      <vt:lpstr>PowerPoint Presentation</vt:lpstr>
      <vt:lpstr>Tiết 1: CHỦ ĐỀ 1: Lịch sử Hà Nội từ thế kỉ XI đến thế kỉ XVI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dc:creator>
  <cp:lastModifiedBy>MI</cp:lastModifiedBy>
  <cp:revision>10</cp:revision>
  <dcterms:created xsi:type="dcterms:W3CDTF">2023-09-04T15:06:58Z</dcterms:created>
  <dcterms:modified xsi:type="dcterms:W3CDTF">2023-09-13T10:15:20Z</dcterms:modified>
</cp:coreProperties>
</file>