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5" r:id="rId4"/>
    <p:sldId id="264" r:id="rId5"/>
    <p:sldId id="298" r:id="rId6"/>
    <p:sldId id="299" r:id="rId7"/>
    <p:sldId id="300" r:id="rId8"/>
    <p:sldId id="259" r:id="rId9"/>
    <p:sldId id="274" r:id="rId10"/>
    <p:sldId id="275" r:id="rId11"/>
    <p:sldId id="301" r:id="rId12"/>
    <p:sldId id="258" r:id="rId13"/>
    <p:sldId id="280" r:id="rId14"/>
    <p:sldId id="302" r:id="rId15"/>
    <p:sldId id="282" r:id="rId16"/>
    <p:sldId id="303" r:id="rId17"/>
    <p:sldId id="304" r:id="rId18"/>
    <p:sldId id="305" r:id="rId19"/>
    <p:sldId id="306" r:id="rId20"/>
    <p:sldId id="307" r:id="rId21"/>
    <p:sldId id="308" r:id="rId22"/>
    <p:sldId id="276" r:id="rId23"/>
    <p:sldId id="309" r:id="rId24"/>
    <p:sldId id="310" r:id="rId25"/>
    <p:sldId id="284" r:id="rId26"/>
    <p:sldId id="278" r:id="rId27"/>
    <p:sldId id="311" r:id="rId28"/>
    <p:sldId id="296" r:id="rId29"/>
    <p:sldId id="261" r:id="rId30"/>
  </p:sldIdLst>
  <p:sldSz cx="12192000" cy="6858000"/>
  <p:notesSz cx="6858000" cy="9144000"/>
  <p:embeddedFontLst>
    <p:embeddedFont>
      <p:font typeface="ToySans" panose="02000500000000000000" pitchFamily="2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Janda Manatee Bubble" panose="02000506000000020004" pitchFamily="2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3857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61A01-FDEA-42AB-AFEF-B9F682B36E06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3A745-19EC-4FDD-AC0E-934EF67CC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39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25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12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1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6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39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7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22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8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94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823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422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7" y="795867"/>
            <a:ext cx="11362267" cy="76411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067" y="1739900"/>
            <a:ext cx="11362267" cy="455506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6848-0B56-41E9-94B6-8EBCB883AEDB}" type="datetimeFigureOut">
              <a:rPr lang="en-US"/>
              <a:pPr>
                <a:defRPr/>
              </a:pPr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4D80C-99D8-48F9-AAC2-11CBCC774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29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10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1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73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059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552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32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2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17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2" r:id="rId5"/>
    <p:sldLayoutId id="2147483657" r:id="rId6"/>
    <p:sldLayoutId id="2147483658" r:id="rId7"/>
    <p:sldLayoutId id="2147483659" r:id="rId8"/>
    <p:sldLayoutId id="2147483654" r:id="rId9"/>
    <p:sldLayoutId id="2147483655" r:id="rId10"/>
    <p:sldLayoutId id="2147483653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12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openxmlformats.org/officeDocument/2006/relationships/image" Target="../media/image9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BREAK%20TIME%20IS%20OVER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638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52" y="560853"/>
            <a:ext cx="9049871" cy="55710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14" y="1308475"/>
            <a:ext cx="5549525" cy="5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1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1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Complete </a:t>
            </a:r>
            <a:r>
              <a:rPr lang="en-US" sz="2800" dirty="0">
                <a:solidFill>
                  <a:schemeClr val="bg1"/>
                </a:solidFill>
              </a:rPr>
              <a:t>the words webs below with the words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sentences, using the -</a:t>
            </a:r>
            <a:r>
              <a:rPr lang="en-US" sz="2800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 form of the verbs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57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0534" y="468842"/>
            <a:ext cx="1121109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26548"/>
                </a:solidFill>
              </a:rPr>
              <a:t>1. </a:t>
            </a:r>
            <a:r>
              <a:rPr lang="en-US" sz="3200" dirty="0">
                <a:solidFill>
                  <a:srgbClr val="242021"/>
                </a:solidFill>
              </a:rPr>
              <a:t>My dad has a big bookshelf because he loves </a:t>
            </a:r>
            <a:r>
              <a:rPr lang="en-US" sz="3200" dirty="0">
                <a:solidFill>
                  <a:srgbClr val="949599"/>
                </a:solidFill>
              </a:rPr>
              <a:t>_________ </a:t>
            </a:r>
            <a:r>
              <a:rPr lang="en-US" sz="3200" dirty="0">
                <a:solidFill>
                  <a:srgbClr val="242021"/>
                </a:solidFill>
              </a:rPr>
              <a:t>old books.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F26548"/>
                </a:solidFill>
              </a:rPr>
              <a:t>2. </a:t>
            </a:r>
            <a:r>
              <a:rPr lang="en-US" sz="3200" dirty="0">
                <a:solidFill>
                  <a:srgbClr val="242021"/>
                </a:solidFill>
              </a:rPr>
              <a:t>My sister likes </a:t>
            </a:r>
            <a:r>
              <a:rPr lang="en-US" sz="3200" dirty="0">
                <a:solidFill>
                  <a:srgbClr val="949599"/>
                </a:solidFill>
              </a:rPr>
              <a:t>_________ </a:t>
            </a:r>
            <a:r>
              <a:rPr lang="en-US" sz="3200" dirty="0">
                <a:solidFill>
                  <a:srgbClr val="242021"/>
                </a:solidFill>
              </a:rPr>
              <a:t>camping at the weekend.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F26548"/>
                </a:solidFill>
              </a:rPr>
              <a:t>3. </a:t>
            </a:r>
            <a:r>
              <a:rPr lang="en-US" sz="3200" dirty="0">
                <a:solidFill>
                  <a:srgbClr val="242021"/>
                </a:solidFill>
              </a:rPr>
              <a:t>My best friend hates </a:t>
            </a:r>
            <a:r>
              <a:rPr lang="en-US" sz="3200" dirty="0">
                <a:solidFill>
                  <a:srgbClr val="949599"/>
                </a:solidFill>
              </a:rPr>
              <a:t>_________ </a:t>
            </a:r>
            <a:r>
              <a:rPr lang="en-US" sz="3200" dirty="0"/>
              <a:t>computer games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F26548"/>
                </a:solidFill>
              </a:rPr>
              <a:t>4. </a:t>
            </a:r>
            <a:r>
              <a:rPr lang="en-US" sz="3200" dirty="0">
                <a:solidFill>
                  <a:srgbClr val="242021"/>
                </a:solidFill>
              </a:rPr>
              <a:t>Does your brother like </a:t>
            </a:r>
            <a:r>
              <a:rPr lang="en-US" sz="3200" dirty="0">
                <a:solidFill>
                  <a:srgbClr val="949599"/>
                </a:solidFill>
              </a:rPr>
              <a:t>_________ </a:t>
            </a:r>
            <a:r>
              <a:rPr lang="en-US" sz="3200" dirty="0"/>
              <a:t>models?</a:t>
            </a:r>
            <a:r>
              <a:rPr lang="en-US" sz="3200" dirty="0">
                <a:solidFill>
                  <a:srgbClr val="242021"/>
                </a:solidFill>
              </a:rPr>
              <a:t/>
            </a:r>
            <a:br>
              <a:rPr lang="en-US" sz="3200" dirty="0">
                <a:solidFill>
                  <a:srgbClr val="242021"/>
                </a:solidFill>
              </a:rPr>
            </a:br>
            <a:r>
              <a:rPr lang="en-US" sz="3200" b="1" dirty="0">
                <a:solidFill>
                  <a:srgbClr val="F26548"/>
                </a:solidFill>
              </a:rPr>
              <a:t>5. </a:t>
            </a:r>
            <a:r>
              <a:rPr lang="en-US" sz="3200" dirty="0">
                <a:solidFill>
                  <a:srgbClr val="242021"/>
                </a:solidFill>
              </a:rPr>
              <a:t>My mum enjoys </a:t>
            </a:r>
            <a:r>
              <a:rPr lang="en-US" sz="3200" dirty="0">
                <a:solidFill>
                  <a:srgbClr val="949599"/>
                </a:solidFill>
              </a:rPr>
              <a:t>_________ </a:t>
            </a:r>
            <a:r>
              <a:rPr lang="en-US" sz="3200" dirty="0"/>
              <a:t>yoga every day to keep fit</a:t>
            </a:r>
            <a:r>
              <a:rPr lang="en-US" sz="3200" dirty="0">
                <a:solidFill>
                  <a:srgbClr val="242021"/>
                </a:solidFill>
              </a:rPr>
              <a:t>.</a:t>
            </a:r>
            <a:r>
              <a:rPr lang="en-US" sz="3200" dirty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47615" y="865670"/>
            <a:ext cx="1812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collecting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9244" y="2734989"/>
            <a:ext cx="1110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17749" y="3723276"/>
            <a:ext cx="1408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playing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69613" y="4674564"/>
            <a:ext cx="14318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making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71507" y="5699850"/>
            <a:ext cx="1140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err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doing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879" y="1501910"/>
            <a:ext cx="1967753" cy="19677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13" y="1450445"/>
            <a:ext cx="1465729" cy="14657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0" y="1322927"/>
            <a:ext cx="1465729" cy="14657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2"/>
          <a:stretch/>
        </p:blipFill>
        <p:spPr>
          <a:xfrm>
            <a:off x="10114890" y="3637456"/>
            <a:ext cx="1465729" cy="12303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629" y="4966951"/>
            <a:ext cx="1465729" cy="146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9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EF8542D-BC01-4F2F-BA52-6A313FBA3B3C}"/>
              </a:ext>
            </a:extLst>
          </p:cNvPr>
          <p:cNvSpPr txBox="1"/>
          <p:nvPr/>
        </p:nvSpPr>
        <p:spPr>
          <a:xfrm>
            <a:off x="4417032" y="5578936"/>
            <a:ext cx="31786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2"/>
                </a:solidFill>
                <a:effectLst/>
                <a:latin typeface="MyriadPro-Regular"/>
              </a:rPr>
              <a:t>building dollhouses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0FE6F00-D1F2-4692-BC05-45358B88A69F}"/>
              </a:ext>
            </a:extLst>
          </p:cNvPr>
          <p:cNvSpPr txBox="1"/>
          <p:nvPr/>
        </p:nvSpPr>
        <p:spPr>
          <a:xfrm>
            <a:off x="8193614" y="5563323"/>
            <a:ext cx="37097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2"/>
                </a:solidFill>
                <a:effectLst/>
                <a:latin typeface="MyriadPro-Regular"/>
              </a:rPr>
              <a:t>collecting teddy bears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86416E-217C-4F8B-BBF5-6682779513DD}"/>
              </a:ext>
            </a:extLst>
          </p:cNvPr>
          <p:cNvSpPr txBox="1"/>
          <p:nvPr/>
        </p:nvSpPr>
        <p:spPr>
          <a:xfrm>
            <a:off x="966143" y="5578937"/>
            <a:ext cx="18723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2"/>
                </a:solidFill>
                <a:effectLst/>
                <a:latin typeface="MyriadPro-Regular"/>
              </a:rPr>
              <a:t>gardening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B158BE7-03BB-46A3-B0CE-67BC8BD11B66}"/>
              </a:ext>
            </a:extLst>
          </p:cNvPr>
          <p:cNvSpPr txBox="1"/>
          <p:nvPr/>
        </p:nvSpPr>
        <p:spPr>
          <a:xfrm>
            <a:off x="515194" y="3071592"/>
            <a:ext cx="3121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2"/>
                </a:solidFill>
                <a:effectLst/>
                <a:latin typeface="MyriadPro-Regular"/>
              </a:rPr>
              <a:t>making models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93B5DC5-0883-4570-8F9F-F66E10E679A4}"/>
              </a:ext>
            </a:extLst>
          </p:cNvPr>
          <p:cNvSpPr txBox="1"/>
          <p:nvPr/>
        </p:nvSpPr>
        <p:spPr>
          <a:xfrm>
            <a:off x="4765778" y="3071591"/>
            <a:ext cx="23132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 smtClean="0">
                <a:solidFill>
                  <a:schemeClr val="accent2"/>
                </a:solidFill>
                <a:effectLst/>
                <a:latin typeface="MyriadPro-Regular"/>
              </a:rPr>
              <a:t>riding a horse</a:t>
            </a:r>
            <a:r>
              <a:rPr lang="en-US" sz="2400" b="1" dirty="0" smtClean="0">
                <a:solidFill>
                  <a:schemeClr val="accent2"/>
                </a:solidFill>
              </a:rPr>
              <a:t> 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54A699-A76D-4ADE-98BD-EB7197A0B5E5}"/>
              </a:ext>
            </a:extLst>
          </p:cNvPr>
          <p:cNvSpPr txBox="1"/>
          <p:nvPr/>
        </p:nvSpPr>
        <p:spPr>
          <a:xfrm>
            <a:off x="8658066" y="3062258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chemeClr val="accent2"/>
                </a:solidFill>
                <a:effectLst/>
                <a:latin typeface="MyriadPro-Regular"/>
              </a:rPr>
              <a:t>collecting coins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973" t="3065" r="1617" b="3086"/>
          <a:stretch/>
        </p:blipFill>
        <p:spPr>
          <a:xfrm>
            <a:off x="878262" y="1436124"/>
            <a:ext cx="2386460" cy="151433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l="1864" t="3331" r="3337" b="4330"/>
          <a:stretch/>
        </p:blipFill>
        <p:spPr>
          <a:xfrm>
            <a:off x="4830246" y="1464942"/>
            <a:ext cx="2352202" cy="1573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/>
          <a:srcRect l="2594" t="1346" r="1266" b="3672"/>
          <a:stretch/>
        </p:blipFill>
        <p:spPr>
          <a:xfrm>
            <a:off x="8766392" y="1333702"/>
            <a:ext cx="2564191" cy="1627924"/>
          </a:xfrm>
          <a:prstGeom prst="rect">
            <a:avLst/>
          </a:prstGeom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l="1957" t="2038" r="2318" b="3396"/>
          <a:stretch/>
        </p:blipFill>
        <p:spPr>
          <a:xfrm>
            <a:off x="819278" y="3893170"/>
            <a:ext cx="2389948" cy="1571245"/>
          </a:xfrm>
          <a:prstGeom prst="rect">
            <a:avLst/>
          </a:prstGeom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30246" y="3780601"/>
            <a:ext cx="2358870" cy="1586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45088" y="3751279"/>
            <a:ext cx="2473956" cy="1616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0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30544" y="321379"/>
            <a:ext cx="609600" cy="609600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0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/>
      <p:bldP spid="18" grpId="0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1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Complete </a:t>
            </a:r>
            <a:r>
              <a:rPr lang="en-US" sz="2800" dirty="0">
                <a:solidFill>
                  <a:schemeClr val="bg1"/>
                </a:solidFill>
              </a:rPr>
              <a:t>the words webs below with the words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sentences, using the -</a:t>
            </a:r>
            <a:r>
              <a:rPr lang="en-US" sz="2800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 form of the verbs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Look at the pictures and say the sentences. Use suitable verbs of liking or disliking and the -</a:t>
            </a:r>
            <a:r>
              <a:rPr lang="en-US" sz="2800" i="1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 form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169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56519" y="5101073"/>
            <a:ext cx="9122152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He hates / doesn’t like doing judo.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492" t="1896" b="2725"/>
          <a:stretch/>
        </p:blipFill>
        <p:spPr>
          <a:xfrm>
            <a:off x="4030835" y="347028"/>
            <a:ext cx="4118081" cy="446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4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34370" y="5337250"/>
            <a:ext cx="94208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2"/>
                </a:solidFill>
              </a:rPr>
              <a:t>They like / love / enjoy playing football.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85" t="2158" r="4716" b="2908"/>
          <a:stretch/>
        </p:blipFill>
        <p:spPr>
          <a:xfrm>
            <a:off x="3760136" y="407884"/>
            <a:ext cx="4240864" cy="462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0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9909" y="4933660"/>
            <a:ext cx="9582891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2"/>
                </a:solidFill>
              </a:rPr>
              <a:t> They love / like / enjoy gardening.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023" t="1833" r="5145" b="3045"/>
          <a:stretch/>
        </p:blipFill>
        <p:spPr>
          <a:xfrm>
            <a:off x="3685448" y="508300"/>
            <a:ext cx="4991811" cy="432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0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4245" y="5267988"/>
            <a:ext cx="10373673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accent2"/>
                </a:solidFill>
              </a:rPr>
              <a:t>They enjoy </a:t>
            </a:r>
            <a:r>
              <a:rPr lang="en-US" sz="4400" b="1" dirty="0">
                <a:solidFill>
                  <a:schemeClr val="accent2"/>
                </a:solidFill>
              </a:rPr>
              <a:t>/ </a:t>
            </a:r>
            <a:r>
              <a:rPr lang="en-US" sz="4400" b="1" dirty="0" smtClean="0">
                <a:solidFill>
                  <a:schemeClr val="accent2"/>
                </a:solidFill>
              </a:rPr>
              <a:t>like </a:t>
            </a:r>
            <a:r>
              <a:rPr lang="en-US" sz="4400" b="1" dirty="0">
                <a:solidFill>
                  <a:schemeClr val="accent2"/>
                </a:solidFill>
              </a:rPr>
              <a:t>/ </a:t>
            </a:r>
            <a:r>
              <a:rPr lang="en-US" sz="4400" b="1" dirty="0" smtClean="0">
                <a:solidFill>
                  <a:schemeClr val="accent2"/>
                </a:solidFill>
              </a:rPr>
              <a:t>love </a:t>
            </a:r>
            <a:r>
              <a:rPr lang="en-US" sz="4400" b="1" dirty="0">
                <a:solidFill>
                  <a:schemeClr val="accent2"/>
                </a:solidFill>
              </a:rPr>
              <a:t>collecting stamps.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53" t="2067" r="1599" b="1933"/>
          <a:stretch/>
        </p:blipFill>
        <p:spPr>
          <a:xfrm>
            <a:off x="3291534" y="376518"/>
            <a:ext cx="6199094" cy="505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5805" y="5160419"/>
            <a:ext cx="10195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accent2"/>
                </a:solidFill>
              </a:rPr>
              <a:t>She hates / doesn’t like riding a horse / horse </a:t>
            </a:r>
            <a:r>
              <a:rPr lang="en-US" sz="3600" b="1" dirty="0" smtClean="0">
                <a:solidFill>
                  <a:schemeClr val="accent2"/>
                </a:solidFill>
              </a:rPr>
              <a:t>riding.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932" t="1359" r="4967" b="1359"/>
          <a:stretch/>
        </p:blipFill>
        <p:spPr>
          <a:xfrm>
            <a:off x="3180393" y="508301"/>
            <a:ext cx="6354761" cy="442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5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488" y="2163617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HOBBIES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8515" y="4383993"/>
            <a:ext cx="5272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Janda Manatee Bubble" panose="02000506000000020004" pitchFamily="2" charset="0"/>
              </a:rPr>
              <a:t>A CLOSER LOOK 1</a:t>
            </a:r>
            <a:endParaRPr lang="en-US" sz="4000" b="1" dirty="0">
              <a:latin typeface="Janda Manatee Bubble" panose="02000506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80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082935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Pronunciation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706" y="4262718"/>
            <a:ext cx="5432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/ə/ and /ɜ:/</a:t>
            </a:r>
          </a:p>
        </p:txBody>
      </p:sp>
    </p:spTree>
    <p:extLst>
      <p:ext uri="{BB962C8B-B14F-4D97-AF65-F5344CB8AC3E}">
        <p14:creationId xmlns:p14="http://schemas.microsoft.com/office/powerpoint/2010/main" val="414802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1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Complete </a:t>
            </a:r>
            <a:r>
              <a:rPr lang="en-US" sz="2800" dirty="0">
                <a:solidFill>
                  <a:schemeClr val="bg1"/>
                </a:solidFill>
              </a:rPr>
              <a:t>the words webs below with the words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sentences, using the -</a:t>
            </a:r>
            <a:r>
              <a:rPr lang="en-US" sz="2800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 form of the verbs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Look at the pictures and say the sentences. Use suitable verbs of liking or disliking and the -</a:t>
            </a:r>
            <a:r>
              <a:rPr lang="en-US" sz="2800" i="1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 form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Listen and repeat. Pay attention to the sounds /ə/ and /ɜː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0608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2814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3" y="380983"/>
            <a:ext cx="1353687" cy="1353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D12087F-DBD4-4418-853C-12878454B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25" y="1734671"/>
            <a:ext cx="10323557" cy="4747196"/>
          </a:xfrm>
          <a:prstGeom prst="rect">
            <a:avLst/>
          </a:prstGeom>
        </p:spPr>
      </p:pic>
      <p:pic>
        <p:nvPicPr>
          <p:cNvPr id="9" name="0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3583" y="656779"/>
            <a:ext cx="950289" cy="950289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706" y="1021976"/>
            <a:ext cx="5836024" cy="58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6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1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126245"/>
            <a:ext cx="102036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Complete </a:t>
            </a:r>
            <a:r>
              <a:rPr lang="en-US" sz="2800" dirty="0">
                <a:solidFill>
                  <a:schemeClr val="bg1"/>
                </a:solidFill>
              </a:rPr>
              <a:t>the words webs below with the words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2. </a:t>
            </a:r>
            <a:r>
              <a:rPr lang="en-US" sz="2800" dirty="0">
                <a:solidFill>
                  <a:schemeClr val="bg1"/>
                </a:solidFill>
              </a:rPr>
              <a:t>Complete the sentences, using the -</a:t>
            </a:r>
            <a:r>
              <a:rPr lang="en-US" sz="2800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 form of the verbs from the box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3. </a:t>
            </a:r>
            <a:r>
              <a:rPr lang="en-US" sz="2800" dirty="0">
                <a:solidFill>
                  <a:schemeClr val="bg1"/>
                </a:solidFill>
              </a:rPr>
              <a:t>Look at the pictures and say the sentences. Use suitable verbs of liking or disliking and the -</a:t>
            </a:r>
            <a:r>
              <a:rPr lang="en-US" sz="2800" i="1" dirty="0" err="1">
                <a:solidFill>
                  <a:schemeClr val="bg1"/>
                </a:solidFill>
              </a:rPr>
              <a:t>ing</a:t>
            </a:r>
            <a:r>
              <a:rPr lang="en-US" sz="2800" dirty="0">
                <a:solidFill>
                  <a:schemeClr val="bg1"/>
                </a:solidFill>
              </a:rPr>
              <a:t> form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4. </a:t>
            </a:r>
            <a:r>
              <a:rPr lang="en-US" sz="2800" dirty="0">
                <a:solidFill>
                  <a:schemeClr val="bg1"/>
                </a:solidFill>
              </a:rPr>
              <a:t>Listen and repeat. Pay attention to the sounds /ə/ and /ɜː</a:t>
            </a:r>
            <a:r>
              <a:rPr lang="en-US" sz="2800" dirty="0" smtClean="0">
                <a:solidFill>
                  <a:schemeClr val="bg1"/>
                </a:solidFill>
              </a:rPr>
              <a:t>/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5. </a:t>
            </a:r>
            <a:r>
              <a:rPr lang="en-US" sz="2800" dirty="0">
                <a:solidFill>
                  <a:schemeClr val="bg1"/>
                </a:solidFill>
              </a:rPr>
              <a:t>5. Listen to the sentences and pay attention to the underlined parts. Tick the appropriate sounds. </a:t>
            </a:r>
            <a:r>
              <a:rPr lang="en-US" sz="2800" dirty="0" err="1">
                <a:solidFill>
                  <a:schemeClr val="bg1"/>
                </a:solidFill>
              </a:rPr>
              <a:t>Practise</a:t>
            </a:r>
            <a:r>
              <a:rPr lang="en-US" sz="2800" dirty="0">
                <a:solidFill>
                  <a:schemeClr val="bg1"/>
                </a:solidFill>
              </a:rPr>
              <a:t> the sentences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061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38200" y="28146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3" y="380983"/>
            <a:ext cx="1353687" cy="13536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893" y="2072306"/>
            <a:ext cx="10170459" cy="4309305"/>
          </a:xfrm>
          <a:prstGeom prst="rect">
            <a:avLst/>
          </a:prstGeom>
        </p:spPr>
      </p:pic>
      <p:pic>
        <p:nvPicPr>
          <p:cNvPr id="11" name="0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97419" y="658897"/>
            <a:ext cx="981644" cy="981644"/>
          </a:xfrm>
          <a:prstGeom prst="roundRect">
            <a:avLst>
              <a:gd name="adj" fmla="val 16667"/>
            </a:avLst>
          </a:prstGeom>
          <a:solidFill>
            <a:srgbClr val="008080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435" y="3375863"/>
            <a:ext cx="3550024" cy="35500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171" y="3054291"/>
            <a:ext cx="465728" cy="384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64" y="3731225"/>
            <a:ext cx="465728" cy="384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64" y="4484562"/>
            <a:ext cx="465728" cy="384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164" y="5176327"/>
            <a:ext cx="465728" cy="3842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49" y="5925098"/>
            <a:ext cx="465728" cy="38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5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99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Consolidation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1171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529" y="537882"/>
            <a:ext cx="81758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Sleepbaby" pitchFamily="50" charset="0"/>
              </a:rPr>
              <a:t>Who’s the faster?</a:t>
            </a:r>
            <a:endParaRPr lang="en-US" sz="6600" b="1" dirty="0">
              <a:solidFill>
                <a:srgbClr val="FF0000"/>
              </a:solidFill>
              <a:latin typeface="Sleepbaby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180" y="3146612"/>
            <a:ext cx="3320373" cy="3320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65BCE36-3F11-4946-BAD1-5F2A3F7ABA79}"/>
              </a:ext>
            </a:extLst>
          </p:cNvPr>
          <p:cNvSpPr txBox="1"/>
          <p:nvPr/>
        </p:nvSpPr>
        <p:spPr>
          <a:xfrm>
            <a:off x="1159419" y="1945106"/>
            <a:ext cx="7688745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Work in groups of four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W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rite sentences </a:t>
            </a:r>
            <a:r>
              <a:rPr lang="en-US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including: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hobbies and one of the sounds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/ə</a:t>
            </a:r>
            <a:r>
              <a:rPr lang="en-US" sz="3200" i="0" dirty="0">
                <a:effectLst/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/ and 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MyriadPro-Regular"/>
                <a:ea typeface="Times New Roman" panose="02020603050405020304" pitchFamily="18" charset="0"/>
                <a:cs typeface="Calibri" panose="020F0502020204030204" pitchFamily="34" charset="0"/>
              </a:rPr>
              <a:t>/ɜ:/</a:t>
            </a:r>
          </a:p>
          <a:p>
            <a:pPr>
              <a:lnSpc>
                <a:spcPct val="13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e.g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</a:t>
            </a:r>
            <a:r>
              <a:rPr lang="en-U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Listening to music</a:t>
            </a:r>
            <a:r>
              <a:rPr lang="en-US" sz="3200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is a very </a:t>
            </a:r>
            <a:r>
              <a:rPr lang="en-US" sz="32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common</a:t>
            </a:r>
            <a:r>
              <a:rPr lang="en-US" sz="32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hobby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.)</a:t>
            </a:r>
            <a:endParaRPr lang="en-US" sz="3200" dirty="0">
              <a:solidFill>
                <a:srgbClr val="231F20"/>
              </a:solidFill>
              <a:latin typeface="MyriadPro-Regular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T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he group with </a:t>
            </a:r>
            <a:r>
              <a:rPr lang="en-US" sz="3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the most</a:t>
            </a:r>
            <a:r>
              <a:rPr lang="en-US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correct sentences is the </a:t>
            </a:r>
            <a:r>
              <a:rPr lang="en-US" sz="3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winner.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2083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529" y="537882"/>
            <a:ext cx="58091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Sleepbaby" pitchFamily="50" charset="0"/>
              </a:rPr>
              <a:t>Home-link</a:t>
            </a:r>
            <a:endParaRPr lang="en-US" sz="6600" b="1" dirty="0">
              <a:solidFill>
                <a:srgbClr val="FF0000"/>
              </a:solidFill>
              <a:latin typeface="Sleepbaby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886" y="3146612"/>
            <a:ext cx="3320373" cy="3320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3739" y="1879193"/>
            <a:ext cx="7747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Find 3 more words relating to hobbies that have the </a:t>
            </a:r>
            <a:r>
              <a:rPr lang="en-US" sz="4800" dirty="0" smtClean="0"/>
              <a:t>sound </a:t>
            </a:r>
            <a:r>
              <a:rPr lang="en-US" sz="4800" b="1" dirty="0">
                <a:solidFill>
                  <a:srgbClr val="FF0000"/>
                </a:solidFill>
              </a:rPr>
              <a:t>/ə/ </a:t>
            </a:r>
            <a:r>
              <a:rPr lang="en-US" sz="4800" dirty="0" smtClean="0"/>
              <a:t>or </a:t>
            </a:r>
            <a:r>
              <a:rPr lang="en-US" sz="4800" b="1" dirty="0">
                <a:solidFill>
                  <a:srgbClr val="FF0000"/>
                </a:solidFill>
              </a:rPr>
              <a:t>/ɜ:/</a:t>
            </a:r>
            <a:r>
              <a:rPr lang="en-US" sz="4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3927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474" y="-336177"/>
            <a:ext cx="6776267" cy="6776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94382" y="1975358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Warm up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  <p:pic>
        <p:nvPicPr>
          <p:cNvPr id="4" name="Picture 3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2" y="3987544"/>
            <a:ext cx="1768070" cy="13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851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1276" y="2580476"/>
            <a:ext cx="7165744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V</a:t>
            </a:r>
            <a:r>
              <a:rPr lang="en-US" sz="115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ocabulary</a:t>
            </a:r>
            <a:endParaRPr lang="en-US" sz="115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15" y="835250"/>
            <a:ext cx="202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Janda Manatee Bubble" panose="02000506000000020004" pitchFamily="2" charset="0"/>
              </a:rPr>
              <a:t>Unit 1</a:t>
            </a:r>
            <a:endParaRPr lang="en-US" sz="4000" b="1" dirty="0">
              <a:solidFill>
                <a:schemeClr val="bg1"/>
              </a:solidFill>
              <a:latin typeface="Janda Manatee Bubble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000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58009" y="156046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err="1">
                <a:solidFill>
                  <a:srgbClr val="F7941E"/>
                </a:solidFill>
              </a:rPr>
              <a:t>jogging</a:t>
            </a:r>
            <a:r>
              <a:rPr lang="vi-VN" sz="4800" dirty="0"/>
              <a:t> </a:t>
            </a:r>
            <a:r>
              <a:rPr lang="en-US" sz="4800" b="1" dirty="0">
                <a:solidFill>
                  <a:srgbClr val="F7941E"/>
                </a:solidFill>
              </a:rPr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6198" y="4277944"/>
            <a:ext cx="4430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 smtClean="0"/>
              <a:t>đi</a:t>
            </a:r>
            <a:r>
              <a:rPr lang="en-US" sz="3600" dirty="0" smtClean="0"/>
              <a:t>/ </a:t>
            </a:r>
            <a:r>
              <a:rPr lang="vi-VN" sz="3600" dirty="0" smtClean="0"/>
              <a:t>chạy bộ</a:t>
            </a:r>
            <a:r>
              <a:rPr lang="en-US" sz="3600" dirty="0" smtClean="0"/>
              <a:t> </a:t>
            </a:r>
            <a:r>
              <a:rPr lang="en-US" sz="3600" dirty="0" err="1" smtClean="0"/>
              <a:t>thư</a:t>
            </a:r>
            <a:r>
              <a:rPr lang="en-US" sz="3600" dirty="0" smtClean="0"/>
              <a:t> </a:t>
            </a:r>
            <a:r>
              <a:rPr lang="en-US" sz="3600" dirty="0" err="1" smtClean="0"/>
              <a:t>giãn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747516" y="3166537"/>
            <a:ext cx="25282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FB7BD"/>
                </a:solidFill>
              </a:rPr>
              <a:t>/</a:t>
            </a:r>
            <a:r>
              <a:rPr lang="vi-VN" sz="3600" b="1" smtClean="0">
                <a:solidFill>
                  <a:srgbClr val="0FB7BD"/>
                </a:solidFill>
              </a:rPr>
              <a:t>ˈ</a:t>
            </a:r>
            <a:r>
              <a:rPr lang="vi-VN" sz="3600" b="1" dirty="0" err="1">
                <a:solidFill>
                  <a:srgbClr val="0FB7BD"/>
                </a:solidFill>
              </a:rPr>
              <a:t>dʒɒɡɪŋ</a:t>
            </a:r>
            <a:r>
              <a:rPr lang="vi-VN" sz="3600" b="1" dirty="0">
                <a:solidFill>
                  <a:srgbClr val="0FB7BD"/>
                </a:solidFill>
              </a:rPr>
              <a:t> </a:t>
            </a:r>
            <a:r>
              <a:rPr lang="en-US" sz="3600" b="1" dirty="0">
                <a:solidFill>
                  <a:srgbClr val="0FB7BD"/>
                </a:solidFill>
              </a:rPr>
              <a:t>/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0EFF67-E30B-4908-88A4-7363059BC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67" y="381000"/>
            <a:ext cx="6096000" cy="6096000"/>
          </a:xfrm>
          <a:prstGeom prst="rect">
            <a:avLst/>
          </a:prstGeom>
        </p:spPr>
      </p:pic>
      <p:pic>
        <p:nvPicPr>
          <p:cNvPr id="3" name="jogging">
            <a:hlinkClick r:id="" action="ppaction://media"/>
            <a:extLst>
              <a:ext uri="{FF2B5EF4-FFF2-40B4-BE49-F238E27FC236}">
                <a16:creationId xmlns="" xmlns:a16="http://schemas.microsoft.com/office/drawing/2014/main" id="{B18B46EE-8D1E-4C55-820B-DA66AF231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187" y="611840"/>
            <a:ext cx="794657" cy="794657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699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47940" y="144999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b="1" dirty="0" err="1">
                <a:solidFill>
                  <a:srgbClr val="F7941E"/>
                </a:solidFill>
              </a:rPr>
              <a:t>coin</a:t>
            </a:r>
            <a:r>
              <a:rPr lang="vi-VN" sz="4800" dirty="0"/>
              <a:t> </a:t>
            </a:r>
            <a:r>
              <a:rPr lang="en-US" sz="4400" b="1" dirty="0">
                <a:solidFill>
                  <a:srgbClr val="F7941E"/>
                </a:solidFill>
                <a:cs typeface="Calibri" panose="020F0502020204030204" pitchFamily="34" charset="0"/>
              </a:rPr>
              <a:t>(n)</a:t>
            </a:r>
            <a:endParaRPr lang="en-US" sz="4800" b="1" dirty="0">
              <a:solidFill>
                <a:srgbClr val="F7941E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36321" y="3750406"/>
            <a:ext cx="46569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600" dirty="0" err="1"/>
              <a:t>đồng</a:t>
            </a:r>
            <a:r>
              <a:rPr lang="vi-VN" sz="3600" dirty="0"/>
              <a:t> xu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630275" y="2767338"/>
            <a:ext cx="1669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smtClean="0">
                <a:solidFill>
                  <a:srgbClr val="0FB7BD"/>
                </a:solidFill>
              </a:rPr>
              <a:t>/</a:t>
            </a:r>
            <a:r>
              <a:rPr lang="vi-VN" sz="3600" b="1" smtClean="0">
                <a:solidFill>
                  <a:srgbClr val="0FB7BD"/>
                </a:solidFill>
              </a:rPr>
              <a:t>kɔɪn</a:t>
            </a:r>
            <a:r>
              <a:rPr lang="en-US" sz="3600" b="1" smtClean="0">
                <a:solidFill>
                  <a:srgbClr val="0FB7BD"/>
                </a:solidFill>
              </a:rPr>
              <a:t>/ </a:t>
            </a:r>
            <a:endParaRPr lang="en-US" sz="3600" b="1" dirty="0">
              <a:solidFill>
                <a:srgbClr val="0FB7BD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F70F0729-D5EA-4FAE-AB60-83480208F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5115" y="790091"/>
            <a:ext cx="5292315" cy="529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in">
            <a:hlinkClick r:id="" action="ppaction://media"/>
            <a:extLst>
              <a:ext uri="{FF2B5EF4-FFF2-40B4-BE49-F238E27FC236}">
                <a16:creationId xmlns="" xmlns:a16="http://schemas.microsoft.com/office/drawing/2014/main" id="{37C2FB86-43F9-4087-930D-200BCC2F74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321" y="790091"/>
            <a:ext cx="739836" cy="739836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7950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293542" y="1860491"/>
          <a:ext cx="9835376" cy="245503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759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722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87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4230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6348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4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jogging </a:t>
                      </a: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(n)</a:t>
                      </a:r>
                      <a:endParaRPr lang="vi-VN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175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ˈ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dʒɒɡɪŋ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/</a:t>
                      </a:r>
                      <a:endParaRPr lang="vi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chạy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thư</a:t>
                      </a:r>
                      <a:r>
                        <a:rPr lang="en-US" sz="2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giãn</a:t>
                      </a:r>
                      <a:endParaRPr lang="vi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1755" marT="71755" marB="7175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445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coin (n)</a:t>
                      </a:r>
                      <a:endParaRPr lang="vi-VN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7175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kɔɪn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/ </a:t>
                      </a:r>
                    </a:p>
                  </a:txBody>
                  <a:tcPr marL="68580" marR="36195" marT="71755" marB="7175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xu</a:t>
                      </a:r>
                      <a:endParaRPr lang="vi-VN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1755" marT="71755" marB="71755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jogging">
            <a:hlinkClick r:id="" action="ppaction://media"/>
            <a:extLst>
              <a:ext uri="{FF2B5EF4-FFF2-40B4-BE49-F238E27FC236}">
                <a16:creationId xmlns="" xmlns:a16="http://schemas.microsoft.com/office/drawing/2014/main" id="{6A51A0F4-FC8F-4D0F-BA07-42196C7575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044" y="2538276"/>
            <a:ext cx="549730" cy="549730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coin">
            <a:hlinkClick r:id="" action="ppaction://media"/>
            <a:extLst>
              <a:ext uri="{FF2B5EF4-FFF2-40B4-BE49-F238E27FC236}">
                <a16:creationId xmlns="" xmlns:a16="http://schemas.microsoft.com/office/drawing/2014/main" id="{54C714A6-7C6D-4A28-A1CB-F1F76A3B88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044" y="3433256"/>
            <a:ext cx="549730" cy="549730"/>
          </a:xfrm>
          <a:prstGeom prst="roundRect">
            <a:avLst>
              <a:gd name="adj" fmla="val 16667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635024" y="287630"/>
            <a:ext cx="4540658" cy="9965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</a:bodyPr>
          <a:lstStyle/>
          <a:p>
            <a:pPr algn="ctr"/>
            <a:r>
              <a:rPr lang="en-US" sz="8000" b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oySans" panose="02000500000000000000" pitchFamily="2" charset="0"/>
              </a:rPr>
              <a:t>Vocabulary</a:t>
            </a:r>
            <a:endParaRPr lang="en-US" sz="8000" b="1" cap="none" spc="0" dirty="0">
              <a:ln w="1016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oySans" panose="02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4" y="4200447"/>
            <a:ext cx="2365648" cy="2365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942" y="1894109"/>
            <a:ext cx="4963891" cy="496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727" y="541538"/>
            <a:ext cx="80342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Monday……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Unit 1. Hobbies</a:t>
            </a:r>
          </a:p>
          <a:p>
            <a:pPr algn="ctr"/>
            <a:r>
              <a:rPr lang="en-US" sz="2800" dirty="0" smtClean="0">
                <a:solidFill>
                  <a:srgbClr val="FFC000"/>
                </a:solidFill>
              </a:rPr>
              <a:t>A Closer look 1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6902" y="2274163"/>
            <a:ext cx="102036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1. </a:t>
            </a:r>
            <a:r>
              <a:rPr lang="en-US" sz="2800" dirty="0">
                <a:solidFill>
                  <a:schemeClr val="bg1"/>
                </a:solidFill>
              </a:rPr>
              <a:t>Complete the words webs below with the words from the box.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8806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011" y="-1578699"/>
            <a:ext cx="3060198" cy="1798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31" t="4246" r="2394" b="3154"/>
          <a:stretch/>
        </p:blipFill>
        <p:spPr>
          <a:xfrm>
            <a:off x="760913" y="1246778"/>
            <a:ext cx="5367744" cy="5012507"/>
          </a:xfrm>
          <a:prstGeom prst="rect">
            <a:avLst/>
          </a:prstGeom>
        </p:spPr>
      </p:pic>
      <p:sp>
        <p:nvSpPr>
          <p:cNvPr id="5" name="Rounded Rectangle 15">
            <a:extLst>
              <a:ext uri="{FF2B5EF4-FFF2-40B4-BE49-F238E27FC236}">
                <a16:creationId xmlns="" xmlns:a16="http://schemas.microsoft.com/office/drawing/2014/main" id="{CF196BBB-A415-40DC-AE16-FCD8C98F3633}"/>
              </a:ext>
            </a:extLst>
          </p:cNvPr>
          <p:cNvSpPr/>
          <p:nvPr/>
        </p:nvSpPr>
        <p:spPr>
          <a:xfrm>
            <a:off x="1123068" y="456007"/>
            <a:ext cx="1270581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dolls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="" xmlns:a16="http://schemas.microsoft.com/office/drawing/2014/main" id="{567F4DA9-08E9-4F8D-9B8F-371F71D69FD6}"/>
              </a:ext>
            </a:extLst>
          </p:cNvPr>
          <p:cNvSpPr/>
          <p:nvPr/>
        </p:nvSpPr>
        <p:spPr>
          <a:xfrm>
            <a:off x="2859340" y="515033"/>
            <a:ext cx="1270581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jogging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="" xmlns:a16="http://schemas.microsoft.com/office/drawing/2014/main" id="{8B69D4B3-5813-4228-B941-1E8D232FD8A0}"/>
              </a:ext>
            </a:extLst>
          </p:cNvPr>
          <p:cNvSpPr/>
          <p:nvPr/>
        </p:nvSpPr>
        <p:spPr>
          <a:xfrm>
            <a:off x="7857645" y="515033"/>
            <a:ext cx="1537347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swimming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8" name="Rounded Rectangle 15">
            <a:extLst>
              <a:ext uri="{FF2B5EF4-FFF2-40B4-BE49-F238E27FC236}">
                <a16:creationId xmlns="" xmlns:a16="http://schemas.microsoft.com/office/drawing/2014/main" id="{61108B32-196A-4304-9ABF-7E133D3CB36C}"/>
              </a:ext>
            </a:extLst>
          </p:cNvPr>
          <p:cNvSpPr/>
          <p:nvPr/>
        </p:nvSpPr>
        <p:spPr>
          <a:xfrm>
            <a:off x="4595613" y="521026"/>
            <a:ext cx="1270581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coins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="" xmlns:a16="http://schemas.microsoft.com/office/drawing/2014/main" id="{8877F59F-CBC0-4C5A-AA09-0944712B333A}"/>
              </a:ext>
            </a:extLst>
          </p:cNvPr>
          <p:cNvSpPr/>
          <p:nvPr/>
        </p:nvSpPr>
        <p:spPr>
          <a:xfrm>
            <a:off x="6226629" y="515033"/>
            <a:ext cx="1270581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judo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0" name="Rounded Rectangle 15">
            <a:extLst>
              <a:ext uri="{FF2B5EF4-FFF2-40B4-BE49-F238E27FC236}">
                <a16:creationId xmlns="" xmlns:a16="http://schemas.microsoft.com/office/drawing/2014/main" id="{17A1F9EE-0D55-47B4-B764-E20282F3A4EA}"/>
              </a:ext>
            </a:extLst>
          </p:cNvPr>
          <p:cNvSpPr/>
          <p:nvPr/>
        </p:nvSpPr>
        <p:spPr>
          <a:xfrm>
            <a:off x="9777232" y="515033"/>
            <a:ext cx="1270581" cy="585634"/>
          </a:xfrm>
          <a:prstGeom prst="roundRect">
            <a:avLst/>
          </a:prstGeom>
          <a:solidFill>
            <a:srgbClr val="00808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ea typeface="Adobe Gothic Std B" panose="020B0800000000000000" pitchFamily="34" charset="-128"/>
              </a:rPr>
              <a:t>yoga</a:t>
            </a:r>
            <a:endParaRPr lang="en-GB" sz="2400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2" name="Rounded Rectangle 15">
            <a:extLst>
              <a:ext uri="{FF2B5EF4-FFF2-40B4-BE49-F238E27FC236}">
                <a16:creationId xmlns="" xmlns:a16="http://schemas.microsoft.com/office/drawing/2014/main" id="{567F4DA9-08E9-4F8D-9B8F-371F71D69FD6}"/>
              </a:ext>
            </a:extLst>
          </p:cNvPr>
          <p:cNvSpPr/>
          <p:nvPr/>
        </p:nvSpPr>
        <p:spPr>
          <a:xfrm>
            <a:off x="3721708" y="1305804"/>
            <a:ext cx="2264229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jogging</a:t>
            </a:r>
            <a:endParaRPr lang="en-GB" sz="32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3" name="Rounded Rectangle 15">
            <a:extLst>
              <a:ext uri="{FF2B5EF4-FFF2-40B4-BE49-F238E27FC236}">
                <a16:creationId xmlns="" xmlns:a16="http://schemas.microsoft.com/office/drawing/2014/main" id="{8B69D4B3-5813-4228-B941-1E8D232FD8A0}"/>
              </a:ext>
            </a:extLst>
          </p:cNvPr>
          <p:cNvSpPr/>
          <p:nvPr/>
        </p:nvSpPr>
        <p:spPr>
          <a:xfrm>
            <a:off x="3721707" y="2096575"/>
            <a:ext cx="2264229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swimming</a:t>
            </a:r>
            <a:endParaRPr lang="en-GB" sz="32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="" xmlns:a16="http://schemas.microsoft.com/office/drawing/2014/main" id="{8877F59F-CBC0-4C5A-AA09-0944712B333A}"/>
              </a:ext>
            </a:extLst>
          </p:cNvPr>
          <p:cNvSpPr/>
          <p:nvPr/>
        </p:nvSpPr>
        <p:spPr>
          <a:xfrm>
            <a:off x="3696888" y="2991773"/>
            <a:ext cx="2289048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judo</a:t>
            </a:r>
            <a:endParaRPr lang="en-GB" sz="36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5" name="Rounded Rectangle 15">
            <a:extLst>
              <a:ext uri="{FF2B5EF4-FFF2-40B4-BE49-F238E27FC236}">
                <a16:creationId xmlns="" xmlns:a16="http://schemas.microsoft.com/office/drawing/2014/main" id="{17A1F9EE-0D55-47B4-B764-E20282F3A4EA}"/>
              </a:ext>
            </a:extLst>
          </p:cNvPr>
          <p:cNvSpPr/>
          <p:nvPr/>
        </p:nvSpPr>
        <p:spPr>
          <a:xfrm>
            <a:off x="3721707" y="3841570"/>
            <a:ext cx="2264229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yoga</a:t>
            </a:r>
            <a:endParaRPr lang="en-GB" sz="36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="" xmlns:a16="http://schemas.microsoft.com/office/drawing/2014/main" id="{CF196BBB-A415-40DC-AE16-FCD8C98F3633}"/>
              </a:ext>
            </a:extLst>
          </p:cNvPr>
          <p:cNvSpPr/>
          <p:nvPr/>
        </p:nvSpPr>
        <p:spPr>
          <a:xfrm>
            <a:off x="3721707" y="4757610"/>
            <a:ext cx="2264229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dolls</a:t>
            </a:r>
            <a:endParaRPr lang="en-GB" sz="36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5">
            <a:extLst>
              <a:ext uri="{FF2B5EF4-FFF2-40B4-BE49-F238E27FC236}">
                <a16:creationId xmlns="" xmlns:a16="http://schemas.microsoft.com/office/drawing/2014/main" id="{61108B32-196A-4304-9ABF-7E133D3CB36C}"/>
              </a:ext>
            </a:extLst>
          </p:cNvPr>
          <p:cNvSpPr/>
          <p:nvPr/>
        </p:nvSpPr>
        <p:spPr>
          <a:xfrm>
            <a:off x="3721707" y="5548381"/>
            <a:ext cx="2264229" cy="585634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coins</a:t>
            </a:r>
            <a:endParaRPr lang="en-GB" sz="3600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131" y="1305804"/>
            <a:ext cx="5549525" cy="55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36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DA569CBE-2160-43C6-85C7-3C5455A7109B}" vid="{E0A2DFF9-9C15-473F-9413-3FA66EFCBF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E7-GS-U1-GET-JESS-OK</Template>
  <TotalTime>131</TotalTime>
  <Words>509</Words>
  <Application>Microsoft Office PowerPoint</Application>
  <PresentationFormat>Widescreen</PresentationFormat>
  <Paragraphs>105</Paragraphs>
  <Slides>29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Sleepbaby</vt:lpstr>
      <vt:lpstr>ToySans</vt:lpstr>
      <vt:lpstr>Tahoma</vt:lpstr>
      <vt:lpstr>Adobe Gothic Std B</vt:lpstr>
      <vt:lpstr>MyriadPro-Regular</vt:lpstr>
      <vt:lpstr>Calibri</vt:lpstr>
      <vt:lpstr>Janda Manatee Bubble</vt:lpstr>
      <vt:lpstr>Wingdings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Lee</dc:creator>
  <cp:lastModifiedBy>Jessica Lee</cp:lastModifiedBy>
  <cp:revision>18</cp:revision>
  <dcterms:created xsi:type="dcterms:W3CDTF">2022-08-02T10:02:39Z</dcterms:created>
  <dcterms:modified xsi:type="dcterms:W3CDTF">2022-08-02T14:54:34Z</dcterms:modified>
</cp:coreProperties>
</file>