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353" r:id="rId3"/>
    <p:sldId id="267" r:id="rId4"/>
    <p:sldId id="338" r:id="rId5"/>
    <p:sldId id="292" r:id="rId6"/>
    <p:sldId id="355" r:id="rId7"/>
    <p:sldId id="356" r:id="rId8"/>
    <p:sldId id="357" r:id="rId9"/>
    <p:sldId id="358" r:id="rId10"/>
    <p:sldId id="359" r:id="rId11"/>
    <p:sldId id="3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533F-F12E-6953-C13D-11131A319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09A4E0-BF62-C619-AEF3-A568EC118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A13CF1-253C-A1B1-D2BC-67C259689795}"/>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ECF7F34D-424E-EF7A-94ED-2AED9419F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BE526-858D-F209-D4B7-162CC79D03DA}"/>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169207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CCAB-9E6B-2E1D-6D35-BBF4F7295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51BA6-906B-F018-6A28-59121FEC4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38260-BCD0-0061-D566-8731C11EE58F}"/>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80C78C97-5FF6-AD15-7CEF-95FC4F834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C18D0-6969-6D78-3738-74C410BA88FD}"/>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88661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7D903-9D1B-56BF-EFC1-1C565DFC3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113A5-06A9-D625-E4A0-1B7916D76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318C-F536-8779-A328-A2131FC84312}"/>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D3336BAB-D81D-276A-C922-E6539E4E1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29B03-2322-E630-434B-A6941D14AA7C}"/>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415604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06575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p:cNvSpPr>
            <a:spLocks noGrp="1"/>
          </p:cNvSpPr>
          <p:nvPr>
            <p:ph type="pic" idx="13"/>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Click icon to add picture</a:t>
            </a:r>
            <a:endParaRPr lang="ko-KR" altLang="en-US" noProof="0" dirty="0"/>
          </a:p>
        </p:txBody>
      </p:sp>
      <p:sp>
        <p:nvSpPr>
          <p:cNvPr id="3" name="Picture Placeholder 2"/>
          <p:cNvSpPr>
            <a:spLocks noGrp="1"/>
          </p:cNvSpPr>
          <p:nvPr>
            <p:ph type="pic" idx="14"/>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Click icon to add picture</a:t>
            </a:r>
            <a:endParaRPr lang="ko-KR" altLang="en-US" noProof="0" dirty="0"/>
          </a:p>
        </p:txBody>
      </p:sp>
      <p:sp>
        <p:nvSpPr>
          <p:cNvPr id="4" name="Picture Placeholder 2"/>
          <p:cNvSpPr>
            <a:spLocks noGrp="1"/>
          </p:cNvSpPr>
          <p:nvPr>
            <p:ph type="pic" idx="15"/>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Click icon to add picture</a:t>
            </a:r>
            <a:endParaRPr lang="ko-KR" altLang="en-US" noProof="0" dirty="0"/>
          </a:p>
        </p:txBody>
      </p:sp>
    </p:spTree>
    <p:extLst>
      <p:ext uri="{BB962C8B-B14F-4D97-AF65-F5344CB8AC3E}">
        <p14:creationId xmlns:p14="http://schemas.microsoft.com/office/powerpoint/2010/main" val="29914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3C43-6214-CA27-2DC3-A11D4182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9F558-DDA9-345C-EB83-0CD28C01F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1C6DB-AC46-0F4C-4416-285A60CFE6FE}"/>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A404AC1F-865F-ED31-3B66-E448C376E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AE24C-26FC-8335-5CA8-3908C61CFE88}"/>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85225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454C-57F5-3846-B487-EC9A745B8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832E3-53D9-89F7-0253-4965B92963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CCFE2-05EE-4114-F2F6-1D1A2120D09C}"/>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6BA758E4-1E37-0A1B-8564-85EB49A52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B6A0-629D-E3D1-97D2-B7214D31E529}"/>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48692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285B-8230-11A7-5E87-DAE28E70E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8E592-4F66-E268-0180-8FE2952EE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16369-86B0-B974-C7A9-741DB6666D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70EE2B-C7B0-7B72-3EF1-1974D6845F63}"/>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6" name="Footer Placeholder 5">
            <a:extLst>
              <a:ext uri="{FF2B5EF4-FFF2-40B4-BE49-F238E27FC236}">
                <a16:creationId xmlns:a16="http://schemas.microsoft.com/office/drawing/2014/main" id="{4B3C7FCD-9181-6AFB-EE30-362F65C13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8588D-6F84-33DA-079C-12C18D15663B}"/>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417140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64DE-5B71-D5DC-AA3B-598055D22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D92E8-7DF1-6D41-62DF-A15289CA7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6729F-218B-27E9-88C3-B57608831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5FC37B-7C4A-9DD8-6565-CD678E65A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BD07D-73C8-E2FF-FD11-55822FE91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BB60B-55C6-ABB2-2583-11301E800DB5}"/>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8" name="Footer Placeholder 7">
            <a:extLst>
              <a:ext uri="{FF2B5EF4-FFF2-40B4-BE49-F238E27FC236}">
                <a16:creationId xmlns:a16="http://schemas.microsoft.com/office/drawing/2014/main" id="{208E7D7F-778E-B134-55D1-A45969B63A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CCA9FB-AF88-80C8-1333-5C1898398D93}"/>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127057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26AF-9417-C37A-F9E9-B8D253918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E91B5A-AD70-5F84-41F9-0BE2EE3006A4}"/>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4" name="Footer Placeholder 3">
            <a:extLst>
              <a:ext uri="{FF2B5EF4-FFF2-40B4-BE49-F238E27FC236}">
                <a16:creationId xmlns:a16="http://schemas.microsoft.com/office/drawing/2014/main" id="{4860F506-80D8-BF7D-294F-18ACDCD8C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7BBD67-F731-43DA-BA91-9EBC6A45EF27}"/>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397502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70D52E-FD8C-441C-4F66-9A6B894E787A}"/>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3" name="Footer Placeholder 2">
            <a:extLst>
              <a:ext uri="{FF2B5EF4-FFF2-40B4-BE49-F238E27FC236}">
                <a16:creationId xmlns:a16="http://schemas.microsoft.com/office/drawing/2014/main" id="{855734BC-F723-96C2-C0B7-3DB03FF43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C4ABA7-287D-3D6F-B880-11164866F7C7}"/>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309249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F1D9-E0F7-489A-83FA-CAFD60D42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C967E-52CD-CF0E-BA9F-6EB234545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C20B7-ED2F-8B8E-53C7-80992C5E5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D2E12-FD11-89F6-F81F-5C3E3414D4B9}"/>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6" name="Footer Placeholder 5">
            <a:extLst>
              <a:ext uri="{FF2B5EF4-FFF2-40B4-BE49-F238E27FC236}">
                <a16:creationId xmlns:a16="http://schemas.microsoft.com/office/drawing/2014/main" id="{6B274064-E211-A3E5-D098-B1E677257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EF8E8-7D4C-F091-9CF6-07158A26CADB}"/>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191558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1607-547F-7162-3737-0759E6DA0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45D4D8-DF24-B101-6588-C98461DDA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559A7-400F-9BB0-0A30-498E3D2A7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4D435-0C54-3773-0AD1-6A1E22E4639A}"/>
              </a:ext>
            </a:extLst>
          </p:cNvPr>
          <p:cNvSpPr>
            <a:spLocks noGrp="1"/>
          </p:cNvSpPr>
          <p:nvPr>
            <p:ph type="dt" sz="half" idx="10"/>
          </p:nvPr>
        </p:nvSpPr>
        <p:spPr/>
        <p:txBody>
          <a:bodyPr/>
          <a:lstStyle/>
          <a:p>
            <a:fld id="{017862E9-A872-4F5C-8D0A-B622BA5012F6}" type="datetimeFigureOut">
              <a:rPr lang="en-US" smtClean="0"/>
              <a:t>3/17/2024</a:t>
            </a:fld>
            <a:endParaRPr lang="en-US"/>
          </a:p>
        </p:txBody>
      </p:sp>
      <p:sp>
        <p:nvSpPr>
          <p:cNvPr id="6" name="Footer Placeholder 5">
            <a:extLst>
              <a:ext uri="{FF2B5EF4-FFF2-40B4-BE49-F238E27FC236}">
                <a16:creationId xmlns:a16="http://schemas.microsoft.com/office/drawing/2014/main" id="{63EBC821-A6B8-7E70-7977-C3CFE6B1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A85AD-9389-28B7-0DDE-576EB5AD8195}"/>
              </a:ext>
            </a:extLst>
          </p:cNvPr>
          <p:cNvSpPr>
            <a:spLocks noGrp="1"/>
          </p:cNvSpPr>
          <p:nvPr>
            <p:ph type="sldNum" sz="quarter" idx="12"/>
          </p:nvPr>
        </p:nvSpPr>
        <p:spPr/>
        <p:txBody>
          <a:bodyPr/>
          <a:lstStyle/>
          <a:p>
            <a:fld id="{89803A08-54B9-4BD9-BE46-BEA6241B0484}" type="slidenum">
              <a:rPr lang="en-US" smtClean="0"/>
              <a:t>‹#›</a:t>
            </a:fld>
            <a:endParaRPr lang="en-US"/>
          </a:p>
        </p:txBody>
      </p:sp>
    </p:spTree>
    <p:extLst>
      <p:ext uri="{BB962C8B-B14F-4D97-AF65-F5344CB8AC3E}">
        <p14:creationId xmlns:p14="http://schemas.microsoft.com/office/powerpoint/2010/main" val="13457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8070BF-2192-2F78-6421-196E8D84E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021B9-2648-6918-F4C1-F9C92CBDC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C79CE-F8C2-B9C4-3974-338296BD9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862E9-A872-4F5C-8D0A-B622BA5012F6}" type="datetimeFigureOut">
              <a:rPr lang="en-US" smtClean="0"/>
              <a:t>3/17/2024</a:t>
            </a:fld>
            <a:endParaRPr lang="en-US"/>
          </a:p>
        </p:txBody>
      </p:sp>
      <p:sp>
        <p:nvSpPr>
          <p:cNvPr id="5" name="Footer Placeholder 4">
            <a:extLst>
              <a:ext uri="{FF2B5EF4-FFF2-40B4-BE49-F238E27FC236}">
                <a16:creationId xmlns:a16="http://schemas.microsoft.com/office/drawing/2014/main" id="{083F86ED-7AB4-ABA6-242B-7CF3A6775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80164-82EF-D35E-65A9-0CC48B1B0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03A08-54B9-4BD9-BE46-BEA6241B0484}" type="slidenum">
              <a:rPr lang="en-US" smtClean="0"/>
              <a:t>‹#›</a:t>
            </a:fld>
            <a:endParaRPr lang="en-US"/>
          </a:p>
        </p:txBody>
      </p:sp>
    </p:spTree>
    <p:extLst>
      <p:ext uri="{BB962C8B-B14F-4D97-AF65-F5344CB8AC3E}">
        <p14:creationId xmlns:p14="http://schemas.microsoft.com/office/powerpoint/2010/main" val="20676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0">
            <a:extLst>
              <a:ext uri="{FF2B5EF4-FFF2-40B4-BE49-F238E27FC236}">
                <a16:creationId xmlns:a16="http://schemas.microsoft.com/office/drawing/2014/main" id="{554261D6-6A96-24F3-331D-B387579DA510}"/>
              </a:ext>
            </a:extLst>
          </p:cNvPr>
          <p:cNvSpPr txBox="1">
            <a:spLocks noChangeArrowheads="1"/>
          </p:cNvSpPr>
          <p:nvPr/>
        </p:nvSpPr>
        <p:spPr bwMode="auto">
          <a:xfrm>
            <a:off x="0" y="5205413"/>
            <a:ext cx="12203113" cy="1568450"/>
          </a:xfrm>
          <a:prstGeom prst="rect">
            <a:avLst/>
          </a:prstGeom>
          <a:solidFill>
            <a:srgbClr val="FFCC99"/>
          </a:solidFill>
          <a:ln>
            <a:noFill/>
          </a:ln>
          <a:effectLst>
            <a:outerShdw dist="38100" dir="5400000" algn="t" rotWithShape="0">
              <a:srgbClr val="595959">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vi-VN" sz="4800" b="1">
                <a:solidFill>
                  <a:srgbClr val="FF0000"/>
                </a:solidFill>
                <a:latin typeface="Times New Roman" panose="02020603050405020304" pitchFamily="18" charset="0"/>
                <a:cs typeface="Times New Roman" panose="02020603050405020304" pitchFamily="18" charset="0"/>
              </a:rPr>
              <a:t>BÀI 7: PHÒNG CHỐNG BẠO LỰC HỌC ĐƯỜNG ( TIẾT 3)</a:t>
            </a:r>
            <a:endParaRPr lang="ko-KR" altLang="en-US" sz="4800" b="1">
              <a:solidFill>
                <a:srgbClr val="FF0000"/>
              </a:solidFill>
              <a:latin typeface="Times New Roman" panose="02020603050405020304" pitchFamily="18" charset="0"/>
              <a:cs typeface="Times New Roman" panose="02020603050405020304" pitchFamily="18" charset="0"/>
            </a:endParaRPr>
          </a:p>
        </p:txBody>
      </p:sp>
      <p:pic>
        <p:nvPicPr>
          <p:cNvPr id="140291" name="Picture 3">
            <a:extLst>
              <a:ext uri="{FF2B5EF4-FFF2-40B4-BE49-F238E27FC236}">
                <a16:creationId xmlns:a16="http://schemas.microsoft.com/office/drawing/2014/main" id="{55481752-55D4-0725-FED2-E5900670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54013"/>
            <a:ext cx="6059488"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linds(horizontal)">
                                      <p:cBhvr>
                                        <p:cTn id="7"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8">
            <a:extLst>
              <a:ext uri="{FF2B5EF4-FFF2-40B4-BE49-F238E27FC236}">
                <a16:creationId xmlns:a16="http://schemas.microsoft.com/office/drawing/2014/main" id="{8C1067F8-02DB-A5B9-1ECA-CC259C3FC76E}"/>
              </a:ext>
            </a:extLst>
          </p:cNvPr>
          <p:cNvGrpSpPr>
            <a:grpSpLocks/>
          </p:cNvGrpSpPr>
          <p:nvPr/>
        </p:nvGrpSpPr>
        <p:grpSpPr bwMode="auto">
          <a:xfrm>
            <a:off x="338138" y="1847850"/>
            <a:ext cx="11572875" cy="4094163"/>
            <a:chOff x="323529" y="1933310"/>
            <a:chExt cx="11573197" cy="4093740"/>
          </a:xfrm>
        </p:grpSpPr>
        <p:grpSp>
          <p:nvGrpSpPr>
            <p:cNvPr id="43029" name="Group 2">
              <a:extLst>
                <a:ext uri="{FF2B5EF4-FFF2-40B4-BE49-F238E27FC236}">
                  <a16:creationId xmlns:a16="http://schemas.microsoft.com/office/drawing/2014/main" id="{306E9829-0E11-620E-53A8-3D908BB97019}"/>
                </a:ext>
              </a:extLst>
            </p:cNvPr>
            <p:cNvGrpSpPr>
              <a:grpSpLocks/>
            </p:cNvGrpSpPr>
            <p:nvPr/>
          </p:nvGrpSpPr>
          <p:grpSpPr bwMode="auto">
            <a:xfrm>
              <a:off x="6148226" y="3596780"/>
              <a:ext cx="5748500" cy="2430270"/>
              <a:chOff x="668190" y="3596782"/>
              <a:chExt cx="5748500" cy="2430270"/>
            </a:xfrm>
          </p:grpSpPr>
          <p:sp>
            <p:nvSpPr>
              <p:cNvPr id="4" name="직사각형 36">
                <a:extLst>
                  <a:ext uri="{FF2B5EF4-FFF2-40B4-BE49-F238E27FC236}">
                    <a16:creationId xmlns:a16="http://schemas.microsoft.com/office/drawing/2014/main" id="{2163848A-A680-864E-7BE1-AED74F3A217A}"/>
                  </a:ext>
                </a:extLst>
              </p:cNvPr>
              <p:cNvSpPr/>
              <p:nvPr/>
            </p:nvSpPr>
            <p:spPr>
              <a:xfrm>
                <a:off x="668192" y="3596840"/>
                <a:ext cx="4627692" cy="766684"/>
              </a:xfrm>
              <a:prstGeom prst="rect">
                <a:avLst/>
              </a:prstGeom>
              <a:gradFill flip="none" rotWithShape="1">
                <a:gsLst>
                  <a:gs pos="0">
                    <a:schemeClr val="accent4">
                      <a:lumMod val="50000"/>
                    </a:schemeClr>
                  </a:gs>
                  <a:gs pos="26000">
                    <a:schemeClr val="accent4"/>
                  </a:gs>
                  <a:gs pos="100000">
                    <a:schemeClr val="accent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5" name="Down Arrow 3">
                <a:extLst>
                  <a:ext uri="{FF2B5EF4-FFF2-40B4-BE49-F238E27FC236}">
                    <a16:creationId xmlns:a16="http://schemas.microsoft.com/office/drawing/2014/main" id="{37F04215-5E96-DB72-FC97-D365946884EA}"/>
                  </a:ext>
                </a:extLst>
              </p:cNvPr>
              <p:cNvSpPr/>
              <p:nvPr/>
            </p:nvSpPr>
            <p:spPr>
              <a:xfrm rot="10800000" flipH="1" flipV="1">
                <a:off x="4903760" y="3596840"/>
                <a:ext cx="1512930" cy="2430212"/>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grpSp>
          <p:nvGrpSpPr>
            <p:cNvPr id="43030" name="Group 5">
              <a:extLst>
                <a:ext uri="{FF2B5EF4-FFF2-40B4-BE49-F238E27FC236}">
                  <a16:creationId xmlns:a16="http://schemas.microsoft.com/office/drawing/2014/main" id="{1D19C0AE-8CA4-E08D-99A3-C4A63F12866C}"/>
                </a:ext>
              </a:extLst>
            </p:cNvPr>
            <p:cNvGrpSpPr>
              <a:grpSpLocks/>
            </p:cNvGrpSpPr>
            <p:nvPr/>
          </p:nvGrpSpPr>
          <p:grpSpPr bwMode="auto">
            <a:xfrm>
              <a:off x="323529" y="1933310"/>
              <a:ext cx="5824698" cy="2430270"/>
              <a:chOff x="5775310" y="1820550"/>
              <a:chExt cx="5824698" cy="2430270"/>
            </a:xfrm>
          </p:grpSpPr>
          <p:sp>
            <p:nvSpPr>
              <p:cNvPr id="7" name="직사각형 5">
                <a:extLst>
                  <a:ext uri="{FF2B5EF4-FFF2-40B4-BE49-F238E27FC236}">
                    <a16:creationId xmlns:a16="http://schemas.microsoft.com/office/drawing/2014/main" id="{7F79362C-2502-49B5-6FD1-D8D6297EED1B}"/>
                  </a:ext>
                </a:extLst>
              </p:cNvPr>
              <p:cNvSpPr/>
              <p:nvPr/>
            </p:nvSpPr>
            <p:spPr>
              <a:xfrm>
                <a:off x="6896116" y="3484078"/>
                <a:ext cx="4703893" cy="766684"/>
              </a:xfrm>
              <a:prstGeom prst="rect">
                <a:avLst/>
              </a:prstGeom>
              <a:gradFill flip="none" rotWithShape="1">
                <a:gsLst>
                  <a:gs pos="0">
                    <a:schemeClr val="accent3">
                      <a:lumMod val="50000"/>
                    </a:schemeClr>
                  </a:gs>
                  <a:gs pos="26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8" name="Down Arrow 3">
                <a:extLst>
                  <a:ext uri="{FF2B5EF4-FFF2-40B4-BE49-F238E27FC236}">
                    <a16:creationId xmlns:a16="http://schemas.microsoft.com/office/drawing/2014/main" id="{5D16D674-AB61-ED2D-E10F-CCE89D538617}"/>
                  </a:ext>
                </a:extLst>
              </p:cNvPr>
              <p:cNvSpPr/>
              <p:nvPr/>
            </p:nvSpPr>
            <p:spPr>
              <a:xfrm rot="10800000">
                <a:off x="5775310" y="1820550"/>
                <a:ext cx="1512929" cy="2430212"/>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grpSp>
      <p:grpSp>
        <p:nvGrpSpPr>
          <p:cNvPr id="149513" name="Group 9">
            <a:extLst>
              <a:ext uri="{FF2B5EF4-FFF2-40B4-BE49-F238E27FC236}">
                <a16:creationId xmlns:a16="http://schemas.microsoft.com/office/drawing/2014/main" id="{4037AF28-7D0C-7069-B883-58F2EF2D4F9F}"/>
              </a:ext>
            </a:extLst>
          </p:cNvPr>
          <p:cNvGrpSpPr>
            <a:grpSpLocks/>
          </p:cNvGrpSpPr>
          <p:nvPr/>
        </p:nvGrpSpPr>
        <p:grpSpPr bwMode="auto">
          <a:xfrm>
            <a:off x="5045075" y="2816225"/>
            <a:ext cx="2178050" cy="2178050"/>
            <a:chOff x="4574848" y="1897856"/>
            <a:chExt cx="3028217" cy="3026664"/>
          </a:xfrm>
        </p:grpSpPr>
        <p:sp>
          <p:nvSpPr>
            <p:cNvPr id="11" name="Freeform: Shape 10">
              <a:extLst>
                <a:ext uri="{FF2B5EF4-FFF2-40B4-BE49-F238E27FC236}">
                  <a16:creationId xmlns:a16="http://schemas.microsoft.com/office/drawing/2014/main" id="{CAF98D31-DB99-E79F-7882-EC47B3197B8A}"/>
                </a:ext>
              </a:extLst>
            </p:cNvPr>
            <p:cNvSpPr/>
            <p:nvPr/>
          </p:nvSpPr>
          <p:spPr>
            <a:xfrm>
              <a:off x="4574848" y="1897856"/>
              <a:ext cx="3028217"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anchor="ctr"/>
            <a:lstStyle/>
            <a:p>
              <a:pPr eaLnBrk="1" fontAlgn="auto" hangingPunct="1">
                <a:spcBef>
                  <a:spcPts val="0"/>
                </a:spcBef>
                <a:spcAft>
                  <a:spcPts val="0"/>
                </a:spcAft>
                <a:defRPr/>
              </a:pPr>
              <a:endParaRPr lang="en-US" dirty="0">
                <a:latin typeface="+mn-lt"/>
                <a:ea typeface="+mn-ea"/>
              </a:endParaRPr>
            </a:p>
          </p:txBody>
        </p:sp>
        <p:sp>
          <p:nvSpPr>
            <p:cNvPr id="43028" name="Freeform: Shape 11">
              <a:extLst>
                <a:ext uri="{FF2B5EF4-FFF2-40B4-BE49-F238E27FC236}">
                  <a16:creationId xmlns:a16="http://schemas.microsoft.com/office/drawing/2014/main" id="{8007A952-EBD8-C4DA-DCAA-8E03476796BF}"/>
                </a:ext>
              </a:extLst>
            </p:cNvPr>
            <p:cNvSpPr>
              <a:spLocks/>
            </p:cNvSpPr>
            <p:nvPr/>
          </p:nvSpPr>
          <p:spPr bwMode="auto">
            <a:xfrm>
              <a:off x="4574848" y="1907000"/>
              <a:ext cx="3028217" cy="2962327"/>
            </a:xfrm>
            <a:custGeom>
              <a:avLst/>
              <a:gdLst>
                <a:gd name="T0" fmla="*/ 2482711 w 3028217"/>
                <a:gd name="T1" fmla="*/ 1728333 h 2962327"/>
                <a:gd name="T2" fmla="*/ 573901 w 3028217"/>
                <a:gd name="T3" fmla="*/ 1577838 h 2962327"/>
                <a:gd name="T4" fmla="*/ 527229 w 3028217"/>
                <a:gd name="T5" fmla="*/ 1488303 h 2962327"/>
                <a:gd name="T6" fmla="*/ 2477948 w 3028217"/>
                <a:gd name="T7" fmla="*/ 1095873 h 2962327"/>
                <a:gd name="T8" fmla="*/ 2344599 w 3028217"/>
                <a:gd name="T9" fmla="*/ 1039676 h 2962327"/>
                <a:gd name="T10" fmla="*/ 737731 w 3028217"/>
                <a:gd name="T11" fmla="*/ 935019 h 2962327"/>
                <a:gd name="T12" fmla="*/ 683439 w 3028217"/>
                <a:gd name="T13" fmla="*/ 913946 h 2962327"/>
                <a:gd name="T14" fmla="*/ 2051228 w 3028217"/>
                <a:gd name="T15" fmla="*/ 690108 h 2962327"/>
                <a:gd name="T16" fmla="*/ 2176959 w 3028217"/>
                <a:gd name="T17" fmla="*/ 800598 h 2962327"/>
                <a:gd name="T18" fmla="*/ 919659 w 3028217"/>
                <a:gd name="T19" fmla="*/ 488178 h 2962327"/>
                <a:gd name="T20" fmla="*/ 1938089 w 3028217"/>
                <a:gd name="T21" fmla="*/ 417931 h 2962327"/>
                <a:gd name="T22" fmla="*/ 1053961 w 3028217"/>
                <a:gd name="T23" fmla="*/ 360543 h 2962327"/>
                <a:gd name="T24" fmla="*/ 2728456 w 3028217"/>
                <a:gd name="T25" fmla="*/ 916803 h 2962327"/>
                <a:gd name="T26" fmla="*/ 2959915 w 3028217"/>
                <a:gd name="T27" fmla="*/ 1058726 h 2962327"/>
                <a:gd name="T28" fmla="*/ 2962772 w 3028217"/>
                <a:gd name="T29" fmla="*/ 1597841 h 2962327"/>
                <a:gd name="T30" fmla="*/ 2551292 w 3028217"/>
                <a:gd name="T31" fmla="*/ 2622731 h 2962327"/>
                <a:gd name="T32" fmla="*/ 2282687 w 3028217"/>
                <a:gd name="T33" fmla="*/ 1931216 h 2962327"/>
                <a:gd name="T34" fmla="*/ 1828344 w 3028217"/>
                <a:gd name="T35" fmla="*/ 1514973 h 2962327"/>
                <a:gd name="T36" fmla="*/ 2400797 w 3028217"/>
                <a:gd name="T37" fmla="*/ 1229223 h 2962327"/>
                <a:gd name="T38" fmla="*/ 2758579 w 3028217"/>
                <a:gd name="T39" fmla="*/ 1157637 h 2962327"/>
                <a:gd name="T40" fmla="*/ 2558490 w 3028217"/>
                <a:gd name="T41" fmla="*/ 1083461 h 2962327"/>
                <a:gd name="T42" fmla="*/ 2356028 w 3028217"/>
                <a:gd name="T43" fmla="*/ 985383 h 2962327"/>
                <a:gd name="T44" fmla="*/ 2035988 w 3028217"/>
                <a:gd name="T45" fmla="*/ 977763 h 2962327"/>
                <a:gd name="T46" fmla="*/ 2320786 w 3028217"/>
                <a:gd name="T47" fmla="*/ 643436 h 2962327"/>
                <a:gd name="T48" fmla="*/ 2572928 w 3028217"/>
                <a:gd name="T49" fmla="*/ 573708 h 2962327"/>
                <a:gd name="T50" fmla="*/ 2558911 w 3028217"/>
                <a:gd name="T51" fmla="*/ 575808 h 2962327"/>
                <a:gd name="T52" fmla="*/ 2389366 w 3028217"/>
                <a:gd name="T53" fmla="*/ 683441 h 2962327"/>
                <a:gd name="T54" fmla="*/ 2452245 w 3028217"/>
                <a:gd name="T55" fmla="*/ 336582 h 2962327"/>
                <a:gd name="T56" fmla="*/ 761544 w 3028217"/>
                <a:gd name="T57" fmla="*/ 194808 h 2962327"/>
                <a:gd name="T58" fmla="*/ 973409 w 3028217"/>
                <a:gd name="T59" fmla="*/ 303804 h 2962327"/>
                <a:gd name="T60" fmla="*/ 1133971 w 3028217"/>
                <a:gd name="T61" fmla="*/ 231003 h 2962327"/>
                <a:gd name="T62" fmla="*/ 1136828 w 3028217"/>
                <a:gd name="T63" fmla="*/ 487225 h 2962327"/>
                <a:gd name="T64" fmla="*/ 1007866 w 3028217"/>
                <a:gd name="T65" fmla="*/ 302667 h 2962327"/>
                <a:gd name="T66" fmla="*/ 771068 w 3028217"/>
                <a:gd name="T67" fmla="*/ 645341 h 2962327"/>
                <a:gd name="T68" fmla="*/ 1063486 w 3028217"/>
                <a:gd name="T69" fmla="*/ 539613 h 2962327"/>
                <a:gd name="T70" fmla="*/ 1188263 w 3028217"/>
                <a:gd name="T71" fmla="*/ 700229 h 2962327"/>
                <a:gd name="T72" fmla="*/ 1173125 w 3028217"/>
                <a:gd name="T73" fmla="*/ 780684 h 2962327"/>
                <a:gd name="T74" fmla="*/ 914896 w 3028217"/>
                <a:gd name="T75" fmla="*/ 852986 h 2962327"/>
                <a:gd name="T76" fmla="*/ 899656 w 3028217"/>
                <a:gd name="T77" fmla="*/ 938711 h 2962327"/>
                <a:gd name="T78" fmla="*/ 519608 w 3028217"/>
                <a:gd name="T79" fmla="*/ 1320663 h 2962327"/>
                <a:gd name="T80" fmla="*/ 389116 w 3028217"/>
                <a:gd name="T81" fmla="*/ 1515926 h 2962327"/>
                <a:gd name="T82" fmla="*/ 672008 w 3028217"/>
                <a:gd name="T83" fmla="*/ 1763576 h 2962327"/>
                <a:gd name="T84" fmla="*/ 1193026 w 3028217"/>
                <a:gd name="T85" fmla="*/ 2077901 h 2962327"/>
                <a:gd name="T86" fmla="*/ 1164451 w 3028217"/>
                <a:gd name="T87" fmla="*/ 2832281 h 2962327"/>
                <a:gd name="T88" fmla="*/ 670103 w 3028217"/>
                <a:gd name="T89" fmla="*/ 2492238 h 2962327"/>
                <a:gd name="T90" fmla="*/ 354826 w 3028217"/>
                <a:gd name="T91" fmla="*/ 1742621 h 2962327"/>
                <a:gd name="T92" fmla="*/ 548183 w 3028217"/>
                <a:gd name="T93" fmla="*/ 329111 h 2962327"/>
                <a:gd name="T94" fmla="*/ 876026 w 3028217"/>
                <a:gd name="T95" fmla="*/ 238011 h 2962327"/>
                <a:gd name="T96" fmla="*/ 952043 w 3028217"/>
                <a:gd name="T97" fmla="*/ 141468 h 2962327"/>
                <a:gd name="T98" fmla="*/ 938708 w 3028217"/>
                <a:gd name="T99" fmla="*/ 121466 h 2962327"/>
                <a:gd name="T100" fmla="*/ 1021576 w 3028217"/>
                <a:gd name="T101" fmla="*/ 71936 h 2962327"/>
                <a:gd name="T102" fmla="*/ 1646416 w 3028217"/>
                <a:gd name="T103" fmla="*/ 28120 h 2962327"/>
                <a:gd name="T104" fmla="*/ 1913116 w 3028217"/>
                <a:gd name="T105" fmla="*/ 183378 h 2962327"/>
                <a:gd name="T106" fmla="*/ 1833106 w 3028217"/>
                <a:gd name="T107" fmla="*/ 317680 h 2962327"/>
                <a:gd name="T108" fmla="*/ 1449248 w 3028217"/>
                <a:gd name="T109" fmla="*/ 321490 h 2962327"/>
                <a:gd name="T110" fmla="*/ 1394003 w 3028217"/>
                <a:gd name="T111" fmla="*/ 68125 h 2962327"/>
                <a:gd name="T112" fmla="*/ 1143520 w 3028217"/>
                <a:gd name="T113" fmla="*/ 152466 h 2962327"/>
                <a:gd name="T114" fmla="*/ 1093014 w 3028217"/>
                <a:gd name="T115" fmla="*/ 149088 h 29623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149516" name="Rectangle 12">
            <a:extLst>
              <a:ext uri="{FF2B5EF4-FFF2-40B4-BE49-F238E27FC236}">
                <a16:creationId xmlns:a16="http://schemas.microsoft.com/office/drawing/2014/main" id="{B2409B7A-FDC7-6F78-04D3-9F4FD423EDB5}"/>
              </a:ext>
            </a:extLst>
          </p:cNvPr>
          <p:cNvSpPr>
            <a:spLocks noChangeArrowheads="1"/>
          </p:cNvSpPr>
          <p:nvPr/>
        </p:nvSpPr>
        <p:spPr bwMode="auto">
          <a:xfrm>
            <a:off x="8420100" y="3616325"/>
            <a:ext cx="157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en-US" altLang="vi-VN" sz="2800" b="1">
                <a:solidFill>
                  <a:schemeClr val="bg1"/>
                </a:solidFill>
              </a:rPr>
              <a:t>IMPORT</a:t>
            </a:r>
          </a:p>
        </p:txBody>
      </p:sp>
      <p:sp>
        <p:nvSpPr>
          <p:cNvPr id="149517" name="Rectangle 13">
            <a:extLst>
              <a:ext uri="{FF2B5EF4-FFF2-40B4-BE49-F238E27FC236}">
                <a16:creationId xmlns:a16="http://schemas.microsoft.com/office/drawing/2014/main" id="{455A6265-8526-4B29-4163-6ADE18B37D0D}"/>
              </a:ext>
            </a:extLst>
          </p:cNvPr>
          <p:cNvSpPr>
            <a:spLocks noChangeArrowheads="1"/>
          </p:cNvSpPr>
          <p:nvPr/>
        </p:nvSpPr>
        <p:spPr bwMode="auto">
          <a:xfrm>
            <a:off x="2562225" y="3616325"/>
            <a:ext cx="165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en-US" altLang="vi-VN" sz="2800" b="1">
                <a:solidFill>
                  <a:schemeClr val="bg1"/>
                </a:solidFill>
              </a:rPr>
              <a:t>EXPORT</a:t>
            </a:r>
          </a:p>
        </p:txBody>
      </p:sp>
      <p:grpSp>
        <p:nvGrpSpPr>
          <p:cNvPr id="149518" name="Group 24">
            <a:extLst>
              <a:ext uri="{FF2B5EF4-FFF2-40B4-BE49-F238E27FC236}">
                <a16:creationId xmlns:a16="http://schemas.microsoft.com/office/drawing/2014/main" id="{7EC4A7B8-89C6-FECB-45FB-636147E8AFCE}"/>
              </a:ext>
            </a:extLst>
          </p:cNvPr>
          <p:cNvGrpSpPr>
            <a:grpSpLocks/>
          </p:cNvGrpSpPr>
          <p:nvPr/>
        </p:nvGrpSpPr>
        <p:grpSpPr bwMode="auto">
          <a:xfrm>
            <a:off x="4716463" y="2506663"/>
            <a:ext cx="2827337" cy="2809875"/>
            <a:chOff x="4716619" y="2506936"/>
            <a:chExt cx="2827182" cy="2809830"/>
          </a:xfrm>
        </p:grpSpPr>
        <p:sp>
          <p:nvSpPr>
            <p:cNvPr id="15" name="Circle: Hollow 14">
              <a:extLst>
                <a:ext uri="{FF2B5EF4-FFF2-40B4-BE49-F238E27FC236}">
                  <a16:creationId xmlns:a16="http://schemas.microsoft.com/office/drawing/2014/main" id="{6BF34445-9B9C-CC11-5193-48DD6EEC34D0}"/>
                </a:ext>
              </a:extLst>
            </p:cNvPr>
            <p:cNvSpPr/>
            <p:nvPr/>
          </p:nvSpPr>
          <p:spPr>
            <a:xfrm>
              <a:off x="4762653" y="2533923"/>
              <a:ext cx="2743050" cy="2743156"/>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6" name="Oval 15">
              <a:extLst>
                <a:ext uri="{FF2B5EF4-FFF2-40B4-BE49-F238E27FC236}">
                  <a16:creationId xmlns:a16="http://schemas.microsoft.com/office/drawing/2014/main" id="{881D5442-77F9-A0DD-7083-E8E9A908FE67}"/>
                </a:ext>
              </a:extLst>
            </p:cNvPr>
            <p:cNvSpPr/>
            <p:nvPr/>
          </p:nvSpPr>
          <p:spPr>
            <a:xfrm>
              <a:off x="5076961" y="2930791"/>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8204BE09-6188-6434-31B0-ACEA37894207}"/>
                </a:ext>
              </a:extLst>
            </p:cNvPr>
            <p:cNvSpPr/>
            <p:nvPr/>
          </p:nvSpPr>
          <p:spPr>
            <a:xfrm>
              <a:off x="7091389" y="2921266"/>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1254BF02-2F55-88E7-F094-49A3884D771B}"/>
                </a:ext>
              </a:extLst>
            </p:cNvPr>
            <p:cNvSpPr/>
            <p:nvPr/>
          </p:nvSpPr>
          <p:spPr>
            <a:xfrm>
              <a:off x="7100913" y="4727812"/>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5CE9D76A-A83B-7245-218C-A47336DB30C6}"/>
                </a:ext>
              </a:extLst>
            </p:cNvPr>
            <p:cNvSpPr/>
            <p:nvPr/>
          </p:nvSpPr>
          <p:spPr>
            <a:xfrm>
              <a:off x="5067437" y="4737337"/>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78128C59-FBC3-F86C-E6C9-F6D12EC52C45}"/>
                </a:ext>
              </a:extLst>
            </p:cNvPr>
            <p:cNvSpPr/>
            <p:nvPr/>
          </p:nvSpPr>
          <p:spPr>
            <a:xfrm>
              <a:off x="6077031" y="5202468"/>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1DD7CC75-12BF-64ED-0EBF-5AC42107D5C3}"/>
                </a:ext>
              </a:extLst>
            </p:cNvPr>
            <p:cNvSpPr/>
            <p:nvPr/>
          </p:nvSpPr>
          <p:spPr>
            <a:xfrm>
              <a:off x="6077031" y="2506936"/>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836BC420-FCD9-1816-8E17-F8D0D8AD6DFE}"/>
                </a:ext>
              </a:extLst>
            </p:cNvPr>
            <p:cNvSpPr/>
            <p:nvPr/>
          </p:nvSpPr>
          <p:spPr>
            <a:xfrm>
              <a:off x="4716619" y="3848352"/>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D59F1E9F-A371-60D3-B692-253C6C50DAF9}"/>
                </a:ext>
              </a:extLst>
            </p:cNvPr>
            <p:cNvSpPr/>
            <p:nvPr/>
          </p:nvSpPr>
          <p:spPr>
            <a:xfrm>
              <a:off x="7429507" y="3848352"/>
              <a:ext cx="114294" cy="1142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49528" name="Rectangle 24">
            <a:extLst>
              <a:ext uri="{FF2B5EF4-FFF2-40B4-BE49-F238E27FC236}">
                <a16:creationId xmlns:a16="http://schemas.microsoft.com/office/drawing/2014/main" id="{076505B7-D70D-DD4C-4C2B-D302017E9790}"/>
              </a:ext>
            </a:extLst>
          </p:cNvPr>
          <p:cNvSpPr>
            <a:spLocks noChangeArrowheads="1"/>
          </p:cNvSpPr>
          <p:nvPr/>
        </p:nvSpPr>
        <p:spPr bwMode="auto">
          <a:xfrm>
            <a:off x="1357313" y="671513"/>
            <a:ext cx="10312400" cy="1624012"/>
          </a:xfrm>
          <a:prstGeom prst="rect">
            <a:avLst/>
          </a:prstGeom>
          <a:noFill/>
          <a:ln w="2222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3300">
                <a:latin typeface="Times New Roman" panose="02020603050405020304" pitchFamily="18" charset="0"/>
                <a:cs typeface="Times New Roman" panose="02020603050405020304" pitchFamily="18" charset="0"/>
              </a:rPr>
              <a:t>Nhiều lần bị một số bạn trong trường trân lột tiền ăn sáng nhưng D giấu không kể lại với gia đình.</a:t>
            </a:r>
          </a:p>
          <a:p>
            <a:pPr eaLnBrk="1" hangingPunct="1"/>
            <a:r>
              <a:rPr lang="vi-VN" altLang="vi-VN" sz="3300">
                <a:latin typeface="Times New Roman" panose="02020603050405020304" pitchFamily="18" charset="0"/>
                <a:cs typeface="Times New Roman" panose="02020603050405020304" pitchFamily="18" charset="0"/>
              </a:rPr>
              <a:t>Nếu là bạn thân của D, em sẽ nói gì với D?</a:t>
            </a:r>
            <a:endParaRPr lang="en-US" altLang="vi-VN" sz="3300">
              <a:latin typeface="Times New Roman" panose="02020603050405020304" pitchFamily="18" charset="0"/>
              <a:cs typeface="Times New Roman" panose="02020603050405020304" pitchFamily="18" charset="0"/>
            </a:endParaRPr>
          </a:p>
        </p:txBody>
      </p:sp>
      <p:sp>
        <p:nvSpPr>
          <p:cNvPr id="149529" name="Rectangle 25">
            <a:extLst>
              <a:ext uri="{FF2B5EF4-FFF2-40B4-BE49-F238E27FC236}">
                <a16:creationId xmlns:a16="http://schemas.microsoft.com/office/drawing/2014/main" id="{6E09A97C-7354-07D6-85BC-D8C79A588802}"/>
              </a:ext>
            </a:extLst>
          </p:cNvPr>
          <p:cNvSpPr>
            <a:spLocks noChangeArrowheads="1"/>
          </p:cNvSpPr>
          <p:nvPr/>
        </p:nvSpPr>
        <p:spPr bwMode="auto">
          <a:xfrm>
            <a:off x="754063" y="4994275"/>
            <a:ext cx="10315575" cy="1638300"/>
          </a:xfrm>
          <a:prstGeom prst="rect">
            <a:avLst/>
          </a:prstGeom>
          <a:noFill/>
          <a:ln w="22225">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a:latin typeface="Times New Roman" panose="02020603050405020304" pitchFamily="18" charset="0"/>
                <a:cs typeface="Times New Roman" panose="02020603050405020304" pitchFamily="18" charset="0"/>
              </a:rPr>
              <a:t>Em giải thích cho D hiểu hành vi trấn lột tiền ăn sáng của các bạn là hành vi bạo lực học đường, nếu không ngăn chặn thì các bạn sẽ tiếp tục lặp lại hành vi đó với D và những bạn khác. Khuyên D nên kể lại sự việc với bố mẹ, GV chủ nhiệm để được giúp đỡ </a:t>
            </a:r>
          </a:p>
        </p:txBody>
      </p:sp>
      <p:sp>
        <p:nvSpPr>
          <p:cNvPr id="40969" name="Text Placeholder 1">
            <a:extLst>
              <a:ext uri="{FF2B5EF4-FFF2-40B4-BE49-F238E27FC236}">
                <a16:creationId xmlns:a16="http://schemas.microsoft.com/office/drawing/2014/main" id="{0F650845-6CF0-4297-C32E-EE6899012F60}"/>
              </a:ext>
            </a:extLst>
          </p:cNvPr>
          <p:cNvSpPr>
            <a:spLocks noGrp="1" noChangeArrowheads="1"/>
          </p:cNvSpPr>
          <p:nvPr>
            <p:ph type="body" sz="quarter" idx="11"/>
          </p:nvPr>
        </p:nvSpPr>
        <p:spPr bwMode="auto">
          <a:xfrm>
            <a:off x="831850" y="79375"/>
            <a:ext cx="10804525" cy="608013"/>
          </a:xfrm>
        </p:spPr>
        <p:txBody>
          <a:bodyPr/>
          <a:lstStyle/>
          <a:p>
            <a:pPr eaLnBrk="1" hangingPunct="1">
              <a:defRPr/>
            </a:pPr>
            <a:r>
              <a:rPr lang="vi-VN" altLang="vi-VN" sz="2500" b="1">
                <a:latin typeface="Times New Roman" panose="02020603050405020304" pitchFamily="18" charset="0"/>
                <a:cs typeface="Times New Roman" panose="02020603050405020304" pitchFamily="18" charset="0"/>
              </a:rPr>
              <a:t>Câu 4. Đóng vai xử lí các tình huống dưới đây: </a:t>
            </a:r>
            <a:endParaRPr lang="en-US" altLang="vi-VN" sz="25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blinds(horizontal)">
                                      <p:cBhvr>
                                        <p:cTn id="7" dur="500"/>
                                        <p:tgtEl>
                                          <p:spTgt spid="149506"/>
                                        </p:tgtEl>
                                      </p:cBhvr>
                                    </p:animEffect>
                                  </p:childTnLst>
                                </p:cTn>
                              </p:par>
                              <p:par>
                                <p:cTn id="8" presetID="3" presetClass="entr" presetSubtype="10" fill="hold" nodeType="withEffect">
                                  <p:stCondLst>
                                    <p:cond delay="0"/>
                                  </p:stCondLst>
                                  <p:childTnLst>
                                    <p:set>
                                      <p:cBhvr>
                                        <p:cTn id="9" dur="1" fill="hold">
                                          <p:stCondLst>
                                            <p:cond delay="0"/>
                                          </p:stCondLst>
                                        </p:cTn>
                                        <p:tgtEl>
                                          <p:spTgt spid="149513"/>
                                        </p:tgtEl>
                                        <p:attrNameLst>
                                          <p:attrName>style.visibility</p:attrName>
                                        </p:attrNameLst>
                                      </p:cBhvr>
                                      <p:to>
                                        <p:strVal val="visible"/>
                                      </p:to>
                                    </p:set>
                                    <p:animEffect transition="in" filter="blinds(horizontal)">
                                      <p:cBhvr>
                                        <p:cTn id="10" dur="500"/>
                                        <p:tgtEl>
                                          <p:spTgt spid="149513"/>
                                        </p:tgtEl>
                                      </p:cBhvr>
                                    </p:animEffect>
                                  </p:childTnLst>
                                </p:cTn>
                              </p:par>
                              <p:par>
                                <p:cTn id="11" presetID="3" presetClass="entr" presetSubtype="10" fill="hold" nodeType="withEffect">
                                  <p:stCondLst>
                                    <p:cond delay="0"/>
                                  </p:stCondLst>
                                  <p:childTnLst>
                                    <p:set>
                                      <p:cBhvr>
                                        <p:cTn id="12" dur="1" fill="hold">
                                          <p:stCondLst>
                                            <p:cond delay="0"/>
                                          </p:stCondLst>
                                        </p:cTn>
                                        <p:tgtEl>
                                          <p:spTgt spid="149516"/>
                                        </p:tgtEl>
                                        <p:attrNameLst>
                                          <p:attrName>style.visibility</p:attrName>
                                        </p:attrNameLst>
                                      </p:cBhvr>
                                      <p:to>
                                        <p:strVal val="visible"/>
                                      </p:to>
                                    </p:set>
                                    <p:animEffect transition="in" filter="blinds(horizontal)">
                                      <p:cBhvr>
                                        <p:cTn id="13" dur="500"/>
                                        <p:tgtEl>
                                          <p:spTgt spid="149516"/>
                                        </p:tgtEl>
                                      </p:cBhvr>
                                    </p:animEffect>
                                  </p:childTnLst>
                                </p:cTn>
                              </p:par>
                              <p:par>
                                <p:cTn id="14" presetID="3" presetClass="entr" presetSubtype="10" fill="hold" nodeType="withEffect">
                                  <p:stCondLst>
                                    <p:cond delay="0"/>
                                  </p:stCondLst>
                                  <p:childTnLst>
                                    <p:set>
                                      <p:cBhvr>
                                        <p:cTn id="15" dur="1" fill="hold">
                                          <p:stCondLst>
                                            <p:cond delay="0"/>
                                          </p:stCondLst>
                                        </p:cTn>
                                        <p:tgtEl>
                                          <p:spTgt spid="149517"/>
                                        </p:tgtEl>
                                        <p:attrNameLst>
                                          <p:attrName>style.visibility</p:attrName>
                                        </p:attrNameLst>
                                      </p:cBhvr>
                                      <p:to>
                                        <p:strVal val="visible"/>
                                      </p:to>
                                    </p:set>
                                    <p:animEffect transition="in" filter="blinds(horizontal)">
                                      <p:cBhvr>
                                        <p:cTn id="16" dur="500"/>
                                        <p:tgtEl>
                                          <p:spTgt spid="149517"/>
                                        </p:tgtEl>
                                      </p:cBhvr>
                                    </p:animEffect>
                                  </p:childTnLst>
                                </p:cTn>
                              </p:par>
                              <p:par>
                                <p:cTn id="17" presetID="3" presetClass="entr" presetSubtype="10" fill="hold" nodeType="withEffect">
                                  <p:stCondLst>
                                    <p:cond delay="0"/>
                                  </p:stCondLst>
                                  <p:childTnLst>
                                    <p:set>
                                      <p:cBhvr>
                                        <p:cTn id="18" dur="1" fill="hold">
                                          <p:stCondLst>
                                            <p:cond delay="0"/>
                                          </p:stCondLst>
                                        </p:cTn>
                                        <p:tgtEl>
                                          <p:spTgt spid="149518"/>
                                        </p:tgtEl>
                                        <p:attrNameLst>
                                          <p:attrName>style.visibility</p:attrName>
                                        </p:attrNameLst>
                                      </p:cBhvr>
                                      <p:to>
                                        <p:strVal val="visible"/>
                                      </p:to>
                                    </p:set>
                                    <p:animEffect transition="in" filter="blinds(horizontal)">
                                      <p:cBhvr>
                                        <p:cTn id="19" dur="500"/>
                                        <p:tgtEl>
                                          <p:spTgt spid="1495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49528"/>
                                        </p:tgtEl>
                                        <p:attrNameLst>
                                          <p:attrName>style.visibility</p:attrName>
                                        </p:attrNameLst>
                                      </p:cBhvr>
                                      <p:to>
                                        <p:strVal val="visible"/>
                                      </p:to>
                                    </p:set>
                                    <p:animEffect transition="in" filter="blinds(horizontal)">
                                      <p:cBhvr>
                                        <p:cTn id="24" dur="500"/>
                                        <p:tgtEl>
                                          <p:spTgt spid="1495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49529"/>
                                        </p:tgtEl>
                                        <p:attrNameLst>
                                          <p:attrName>style.visibility</p:attrName>
                                        </p:attrNameLst>
                                      </p:cBhvr>
                                      <p:to>
                                        <p:strVal val="visible"/>
                                      </p:to>
                                    </p:set>
                                    <p:animEffect transition="in" filter="blinds(horizontal)">
                                      <p:cBhvr>
                                        <p:cTn id="29" dur="500"/>
                                        <p:tgtEl>
                                          <p:spTgt spid="14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p:bldP spid="149517" grpId="0"/>
      <p:bldP spid="149528" grpId="0" animBg="1"/>
      <p:bldP spid="1495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0994D468-D9FE-886B-FB21-4953D1563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387350"/>
            <a:ext cx="1119187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reeform 3">
            <a:extLst>
              <a:ext uri="{FF2B5EF4-FFF2-40B4-BE49-F238E27FC236}">
                <a16:creationId xmlns:a16="http://schemas.microsoft.com/office/drawing/2014/main" id="{D6539775-08FB-13C1-FAFF-A0B8338B0284}"/>
              </a:ext>
            </a:extLst>
          </p:cNvPr>
          <p:cNvSpPr>
            <a:spLocks/>
          </p:cNvSpPr>
          <p:nvPr/>
        </p:nvSpPr>
        <p:spPr bwMode="gray">
          <a:xfrm>
            <a:off x="3116263" y="3570288"/>
            <a:ext cx="2533650" cy="1376362"/>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42339" name="Freeform 4">
            <a:extLst>
              <a:ext uri="{FF2B5EF4-FFF2-40B4-BE49-F238E27FC236}">
                <a16:creationId xmlns:a16="http://schemas.microsoft.com/office/drawing/2014/main" id="{9F858AED-65DA-4837-E504-6E479CD1A17E}"/>
              </a:ext>
            </a:extLst>
          </p:cNvPr>
          <p:cNvSpPr>
            <a:spLocks/>
          </p:cNvSpPr>
          <p:nvPr/>
        </p:nvSpPr>
        <p:spPr bwMode="gray">
          <a:xfrm>
            <a:off x="5675313" y="3505200"/>
            <a:ext cx="488950"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tx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42340" name="Freeform 5">
            <a:extLst>
              <a:ext uri="{FF2B5EF4-FFF2-40B4-BE49-F238E27FC236}">
                <a16:creationId xmlns:a16="http://schemas.microsoft.com/office/drawing/2014/main" id="{46CC3E7F-07CC-9C63-064E-B4B57D79D94D}"/>
              </a:ext>
            </a:extLst>
          </p:cNvPr>
          <p:cNvSpPr>
            <a:spLocks/>
          </p:cNvSpPr>
          <p:nvPr/>
        </p:nvSpPr>
        <p:spPr bwMode="gray">
          <a:xfrm flipH="1">
            <a:off x="6208713" y="3570288"/>
            <a:ext cx="2533650" cy="1376362"/>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nvGrpSpPr>
          <p:cNvPr id="142341" name="Group 6">
            <a:extLst>
              <a:ext uri="{FF2B5EF4-FFF2-40B4-BE49-F238E27FC236}">
                <a16:creationId xmlns:a16="http://schemas.microsoft.com/office/drawing/2014/main" id="{69FD590E-989B-9D6B-C44C-34D2801B5A4A}"/>
              </a:ext>
            </a:extLst>
          </p:cNvPr>
          <p:cNvGrpSpPr>
            <a:grpSpLocks/>
          </p:cNvGrpSpPr>
          <p:nvPr/>
        </p:nvGrpSpPr>
        <p:grpSpPr bwMode="auto">
          <a:xfrm>
            <a:off x="1370013" y="2343150"/>
            <a:ext cx="3079750" cy="1554163"/>
            <a:chOff x="4320" y="1152"/>
            <a:chExt cx="414" cy="402"/>
          </a:xfrm>
        </p:grpSpPr>
        <p:sp>
          <p:nvSpPr>
            <p:cNvPr id="1160199" name="AutoShape 7">
              <a:extLst>
                <a:ext uri="{FF2B5EF4-FFF2-40B4-BE49-F238E27FC236}">
                  <a16:creationId xmlns:a16="http://schemas.microsoft.com/office/drawing/2014/main" id="{09B5A2CC-1214-A3C5-78EE-C3C663F95445}"/>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hangingPunct="1">
                <a:defRPr/>
              </a:pPr>
              <a:endParaRPr lang="en-US">
                <a:latin typeface="Symbol" pitchFamily="18" charset="2"/>
                <a:ea typeface="+mn-ea"/>
              </a:endParaRPr>
            </a:p>
          </p:txBody>
        </p:sp>
        <p:sp>
          <p:nvSpPr>
            <p:cNvPr id="1160200" name="Freeform 8">
              <a:extLst>
                <a:ext uri="{FF2B5EF4-FFF2-40B4-BE49-F238E27FC236}">
                  <a16:creationId xmlns:a16="http://schemas.microsoft.com/office/drawing/2014/main" id="{3BDC95F3-602C-ECA3-AEBC-B055B8C5BC2B}"/>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lgn="ctr" eaLnBrk="1" hangingPunct="1">
                <a:defRPr/>
              </a:pPr>
              <a:endParaRPr lang="en-US">
                <a:latin typeface="Symbol" pitchFamily="18" charset="2"/>
                <a:ea typeface="+mn-ea"/>
              </a:endParaRPr>
            </a:p>
          </p:txBody>
        </p:sp>
      </p:grpSp>
      <p:sp>
        <p:nvSpPr>
          <p:cNvPr id="1160201" name="Rectangle 9">
            <a:extLst>
              <a:ext uri="{FF2B5EF4-FFF2-40B4-BE49-F238E27FC236}">
                <a16:creationId xmlns:a16="http://schemas.microsoft.com/office/drawing/2014/main" id="{D6B2E76F-8FFD-E2C1-D887-1D4BB896B7C3}"/>
              </a:ext>
            </a:extLst>
          </p:cNvPr>
          <p:cNvSpPr>
            <a:spLocks noChangeArrowheads="1"/>
          </p:cNvSpPr>
          <p:nvPr/>
        </p:nvSpPr>
        <p:spPr bwMode="gray">
          <a:xfrm>
            <a:off x="1536700" y="2693988"/>
            <a:ext cx="2909888" cy="862012"/>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vi-VN" sz="2500" b="1">
                <a:latin typeface="Times New Roman" panose="02020603050405020304" pitchFamily="18" charset="0"/>
                <a:cs typeface="Times New Roman" panose="02020603050405020304" pitchFamily="18" charset="0"/>
              </a:rPr>
              <a:t>TRƯỚC KHI XẢY </a:t>
            </a:r>
          </a:p>
          <a:p>
            <a:pPr algn="ctr" eaLnBrk="1" hangingPunct="1"/>
            <a:r>
              <a:rPr lang="en-US" altLang="vi-VN" sz="2500" b="1">
                <a:latin typeface="Times New Roman" panose="02020603050405020304" pitchFamily="18" charset="0"/>
                <a:cs typeface="Times New Roman" panose="02020603050405020304" pitchFamily="18" charset="0"/>
              </a:rPr>
              <a:t>RA BẠO LỰC</a:t>
            </a:r>
          </a:p>
        </p:txBody>
      </p:sp>
      <p:grpSp>
        <p:nvGrpSpPr>
          <p:cNvPr id="142345" name="Group 10">
            <a:extLst>
              <a:ext uri="{FF2B5EF4-FFF2-40B4-BE49-F238E27FC236}">
                <a16:creationId xmlns:a16="http://schemas.microsoft.com/office/drawing/2014/main" id="{433EF14C-E0C3-F9BE-1712-69F03A74DB0D}"/>
              </a:ext>
            </a:extLst>
          </p:cNvPr>
          <p:cNvGrpSpPr>
            <a:grpSpLocks/>
          </p:cNvGrpSpPr>
          <p:nvPr/>
        </p:nvGrpSpPr>
        <p:grpSpPr bwMode="auto">
          <a:xfrm>
            <a:off x="5005388" y="601663"/>
            <a:ext cx="1816100" cy="3063875"/>
            <a:chOff x="4320" y="1152"/>
            <a:chExt cx="414" cy="402"/>
          </a:xfrm>
        </p:grpSpPr>
        <p:sp>
          <p:nvSpPr>
            <p:cNvPr id="1160203" name="AutoShape 11">
              <a:extLst>
                <a:ext uri="{FF2B5EF4-FFF2-40B4-BE49-F238E27FC236}">
                  <a16:creationId xmlns:a16="http://schemas.microsoft.com/office/drawing/2014/main" id="{5A34BFF2-A75C-A72D-D2E7-CE2D692A7B9D}"/>
                </a:ext>
              </a:extLst>
            </p:cNvPr>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hangingPunct="1">
                <a:defRPr/>
              </a:pPr>
              <a:endParaRPr lang="en-US">
                <a:latin typeface="Symbol" pitchFamily="18" charset="2"/>
                <a:ea typeface="+mn-ea"/>
              </a:endParaRPr>
            </a:p>
          </p:txBody>
        </p:sp>
        <p:sp>
          <p:nvSpPr>
            <p:cNvPr id="1160204" name="Freeform 12">
              <a:extLst>
                <a:ext uri="{FF2B5EF4-FFF2-40B4-BE49-F238E27FC236}">
                  <a16:creationId xmlns:a16="http://schemas.microsoft.com/office/drawing/2014/main" id="{4050746A-4C89-03AE-446D-25CB4D4F1537}"/>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algn="ctr" eaLnBrk="1" hangingPunct="1">
                <a:defRPr/>
              </a:pPr>
              <a:endParaRPr lang="en-US">
                <a:latin typeface="Symbol" pitchFamily="18" charset="2"/>
                <a:ea typeface="+mn-ea"/>
              </a:endParaRPr>
            </a:p>
          </p:txBody>
        </p:sp>
      </p:grpSp>
      <p:grpSp>
        <p:nvGrpSpPr>
          <p:cNvPr id="142348" name="Group 13">
            <a:extLst>
              <a:ext uri="{FF2B5EF4-FFF2-40B4-BE49-F238E27FC236}">
                <a16:creationId xmlns:a16="http://schemas.microsoft.com/office/drawing/2014/main" id="{0FBAC2DE-748D-04BD-3199-0346402841A9}"/>
              </a:ext>
            </a:extLst>
          </p:cNvPr>
          <p:cNvGrpSpPr>
            <a:grpSpLocks/>
          </p:cNvGrpSpPr>
          <p:nvPr/>
        </p:nvGrpSpPr>
        <p:grpSpPr bwMode="auto">
          <a:xfrm>
            <a:off x="7389813" y="2222500"/>
            <a:ext cx="3644900" cy="1452563"/>
            <a:chOff x="4320" y="1152"/>
            <a:chExt cx="414" cy="402"/>
          </a:xfrm>
        </p:grpSpPr>
        <p:sp>
          <p:nvSpPr>
            <p:cNvPr id="1160206" name="AutoShape 14">
              <a:extLst>
                <a:ext uri="{FF2B5EF4-FFF2-40B4-BE49-F238E27FC236}">
                  <a16:creationId xmlns:a16="http://schemas.microsoft.com/office/drawing/2014/main" id="{BD71ADD0-DF77-E0A0-2292-12B4CC07C7FF}"/>
                </a:ext>
              </a:extLst>
            </p:cNvPr>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eaLnBrk="1" hangingPunct="1">
                <a:defRPr/>
              </a:pPr>
              <a:endParaRPr lang="en-US">
                <a:latin typeface="Symbol" pitchFamily="18" charset="2"/>
                <a:ea typeface="+mn-ea"/>
              </a:endParaRPr>
            </a:p>
          </p:txBody>
        </p:sp>
        <p:sp>
          <p:nvSpPr>
            <p:cNvPr id="1160207" name="Freeform 15">
              <a:extLst>
                <a:ext uri="{FF2B5EF4-FFF2-40B4-BE49-F238E27FC236}">
                  <a16:creationId xmlns:a16="http://schemas.microsoft.com/office/drawing/2014/main" id="{71956757-EA74-3CA6-7D08-B0707760FB16}"/>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lgn="ctr" eaLnBrk="1" hangingPunct="1">
                <a:defRPr/>
              </a:pPr>
              <a:endParaRPr lang="en-US">
                <a:latin typeface="Symbol" pitchFamily="18" charset="2"/>
                <a:ea typeface="+mn-ea"/>
              </a:endParaRPr>
            </a:p>
          </p:txBody>
        </p:sp>
      </p:grpSp>
      <p:sp>
        <p:nvSpPr>
          <p:cNvPr id="1160208" name="Rectangle 16">
            <a:extLst>
              <a:ext uri="{FF2B5EF4-FFF2-40B4-BE49-F238E27FC236}">
                <a16:creationId xmlns:a16="http://schemas.microsoft.com/office/drawing/2014/main" id="{2BB9C4B1-C0D7-7ED9-D5D6-890E93027924}"/>
              </a:ext>
            </a:extLst>
          </p:cNvPr>
          <p:cNvSpPr>
            <a:spLocks noChangeArrowheads="1"/>
          </p:cNvSpPr>
          <p:nvPr/>
        </p:nvSpPr>
        <p:spPr bwMode="gray">
          <a:xfrm>
            <a:off x="5418138" y="776288"/>
            <a:ext cx="1114425" cy="24003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vi-VN" sz="3000" b="1">
                <a:latin typeface="Times New Roman" panose="02020603050405020304" pitchFamily="18" charset="0"/>
                <a:cs typeface="Times New Roman" panose="02020603050405020304" pitchFamily="18" charset="0"/>
              </a:rPr>
              <a:t>KHI </a:t>
            </a:r>
          </a:p>
          <a:p>
            <a:pPr algn="ctr" eaLnBrk="1" hangingPunct="1"/>
            <a:r>
              <a:rPr lang="en-US" altLang="vi-VN" sz="3000" b="1">
                <a:latin typeface="Times New Roman" panose="02020603050405020304" pitchFamily="18" charset="0"/>
                <a:cs typeface="Times New Roman" panose="02020603050405020304" pitchFamily="18" charset="0"/>
              </a:rPr>
              <a:t>XẢY</a:t>
            </a:r>
          </a:p>
          <a:p>
            <a:pPr algn="ctr" eaLnBrk="1" hangingPunct="1"/>
            <a:r>
              <a:rPr lang="en-US" altLang="vi-VN" sz="3000" b="1">
                <a:latin typeface="Times New Roman" panose="02020603050405020304" pitchFamily="18" charset="0"/>
                <a:cs typeface="Times New Roman" panose="02020603050405020304" pitchFamily="18" charset="0"/>
              </a:rPr>
              <a:t>RA </a:t>
            </a:r>
          </a:p>
          <a:p>
            <a:pPr algn="ctr" eaLnBrk="1" hangingPunct="1"/>
            <a:r>
              <a:rPr lang="en-US" altLang="vi-VN" sz="3000" b="1">
                <a:latin typeface="Times New Roman" panose="02020603050405020304" pitchFamily="18" charset="0"/>
                <a:cs typeface="Times New Roman" panose="02020603050405020304" pitchFamily="18" charset="0"/>
              </a:rPr>
              <a:t>BẠO </a:t>
            </a:r>
          </a:p>
          <a:p>
            <a:pPr algn="ctr" eaLnBrk="1" hangingPunct="1"/>
            <a:r>
              <a:rPr lang="en-US" altLang="vi-VN" sz="3000" b="1">
                <a:latin typeface="Times New Roman" panose="02020603050405020304" pitchFamily="18" charset="0"/>
                <a:cs typeface="Times New Roman" panose="02020603050405020304" pitchFamily="18" charset="0"/>
              </a:rPr>
              <a:t>LỰC</a:t>
            </a:r>
          </a:p>
        </p:txBody>
      </p:sp>
      <p:sp>
        <p:nvSpPr>
          <p:cNvPr id="1160209" name="Rectangle 17">
            <a:extLst>
              <a:ext uri="{FF2B5EF4-FFF2-40B4-BE49-F238E27FC236}">
                <a16:creationId xmlns:a16="http://schemas.microsoft.com/office/drawing/2014/main" id="{26295145-F717-BBA3-6D85-8671B3513F54}"/>
              </a:ext>
            </a:extLst>
          </p:cNvPr>
          <p:cNvSpPr>
            <a:spLocks noChangeArrowheads="1"/>
          </p:cNvSpPr>
          <p:nvPr/>
        </p:nvSpPr>
        <p:spPr bwMode="gray">
          <a:xfrm>
            <a:off x="7851775" y="2424113"/>
            <a:ext cx="2943225" cy="862012"/>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vi-VN" sz="2500" b="1">
                <a:solidFill>
                  <a:srgbClr val="FFFFFF"/>
                </a:solidFill>
                <a:latin typeface="Times New Roman" panose="02020603050405020304" pitchFamily="18" charset="0"/>
                <a:cs typeface="Times New Roman" panose="02020603050405020304" pitchFamily="18" charset="0"/>
              </a:rPr>
              <a:t>SAU KHI </a:t>
            </a:r>
          </a:p>
          <a:p>
            <a:pPr algn="ctr" eaLnBrk="1" hangingPunct="1"/>
            <a:r>
              <a:rPr lang="en-US" altLang="vi-VN" sz="2500" b="1">
                <a:solidFill>
                  <a:srgbClr val="FFFFFF"/>
                </a:solidFill>
                <a:latin typeface="Times New Roman" panose="02020603050405020304" pitchFamily="18" charset="0"/>
                <a:cs typeface="Times New Roman" panose="02020603050405020304" pitchFamily="18" charset="0"/>
              </a:rPr>
              <a:t>XẢY RA BẠO LỰC</a:t>
            </a:r>
          </a:p>
        </p:txBody>
      </p:sp>
      <p:sp>
        <p:nvSpPr>
          <p:cNvPr id="142353" name="AutoShape 19">
            <a:extLst>
              <a:ext uri="{FF2B5EF4-FFF2-40B4-BE49-F238E27FC236}">
                <a16:creationId xmlns:a16="http://schemas.microsoft.com/office/drawing/2014/main" id="{91132A3D-B694-F38E-B89F-9A8ED5F6E2E9}"/>
              </a:ext>
            </a:extLst>
          </p:cNvPr>
          <p:cNvSpPr>
            <a:spLocks noChangeArrowheads="1"/>
          </p:cNvSpPr>
          <p:nvPr/>
        </p:nvSpPr>
        <p:spPr bwMode="ltGray">
          <a:xfrm>
            <a:off x="1041400" y="5157788"/>
            <a:ext cx="10118725" cy="976312"/>
          </a:xfrm>
          <a:prstGeom prst="roundRect">
            <a:avLst>
              <a:gd name="adj" fmla="val 16667"/>
            </a:avLst>
          </a:prstGeom>
          <a:solidFill>
            <a:schemeClr val="bg1"/>
          </a:solidFill>
          <a:ln w="57150" algn="ctr">
            <a:solidFill>
              <a:schemeClr val="accent1"/>
            </a:solidFill>
            <a:round/>
            <a:headEnd/>
            <a:tailEnd/>
          </a:ln>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endParaRPr lang="vi-VN" altLang="vi-VN">
              <a:latin typeface="Symbol" panose="05050102010706020507" pitchFamily="18" charset="2"/>
              <a:cs typeface="Arial" panose="020B0604020202020204" pitchFamily="34" charset="0"/>
            </a:endParaRPr>
          </a:p>
        </p:txBody>
      </p:sp>
      <p:sp>
        <p:nvSpPr>
          <p:cNvPr id="142354" name="Rectangle 18">
            <a:extLst>
              <a:ext uri="{FF2B5EF4-FFF2-40B4-BE49-F238E27FC236}">
                <a16:creationId xmlns:a16="http://schemas.microsoft.com/office/drawing/2014/main" id="{E33217F6-5F50-18E9-B52D-9AA0CBCFEBD3}"/>
              </a:ext>
            </a:extLst>
          </p:cNvPr>
          <p:cNvSpPr>
            <a:spLocks noChangeArrowheads="1"/>
          </p:cNvSpPr>
          <p:nvPr/>
        </p:nvSpPr>
        <p:spPr bwMode="auto">
          <a:xfrm>
            <a:off x="1392238" y="5408613"/>
            <a:ext cx="94297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en-US" altLang="vi-VN" sz="3000" b="1">
                <a:solidFill>
                  <a:srgbClr val="FF0000"/>
                </a:solidFill>
                <a:latin typeface="Times New Roman" panose="02020603050405020304" pitchFamily="18" charset="0"/>
                <a:cs typeface="Times New Roman" panose="02020603050405020304" pitchFamily="18" charset="0"/>
              </a:rPr>
              <a:t>2.CÁCH ỨNG PHÓ VỚI BẠO LỰC HỌC ĐƯỜNG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2353"/>
                                        </p:tgtEl>
                                        <p:attrNameLst>
                                          <p:attrName>style.visibility</p:attrName>
                                        </p:attrNameLst>
                                      </p:cBhvr>
                                      <p:to>
                                        <p:strVal val="visible"/>
                                      </p:to>
                                    </p:set>
                                    <p:animEffect transition="in" filter="blinds(horizontal)">
                                      <p:cBhvr>
                                        <p:cTn id="7" dur="500"/>
                                        <p:tgtEl>
                                          <p:spTgt spid="142353"/>
                                        </p:tgtEl>
                                      </p:cBhvr>
                                    </p:animEffect>
                                  </p:childTnLst>
                                </p:cTn>
                              </p:par>
                              <p:par>
                                <p:cTn id="8" presetID="3" presetClass="entr" presetSubtype="10" fill="hold" nodeType="withEffect">
                                  <p:stCondLst>
                                    <p:cond delay="0"/>
                                  </p:stCondLst>
                                  <p:childTnLst>
                                    <p:set>
                                      <p:cBhvr>
                                        <p:cTn id="9" dur="1" fill="hold">
                                          <p:stCondLst>
                                            <p:cond delay="0"/>
                                          </p:stCondLst>
                                        </p:cTn>
                                        <p:tgtEl>
                                          <p:spTgt spid="142354"/>
                                        </p:tgtEl>
                                        <p:attrNameLst>
                                          <p:attrName>style.visibility</p:attrName>
                                        </p:attrNameLst>
                                      </p:cBhvr>
                                      <p:to>
                                        <p:strVal val="visible"/>
                                      </p:to>
                                    </p:set>
                                    <p:animEffect transition="in" filter="blinds(horizontal)">
                                      <p:cBhvr>
                                        <p:cTn id="10" dur="500"/>
                                        <p:tgtEl>
                                          <p:spTgt spid="1423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42338"/>
                                        </p:tgtEl>
                                        <p:attrNameLst>
                                          <p:attrName>style.visibility</p:attrName>
                                        </p:attrNameLst>
                                      </p:cBhvr>
                                      <p:to>
                                        <p:strVal val="visible"/>
                                      </p:to>
                                    </p:set>
                                    <p:animEffect transition="in" filter="blinds(horizontal)">
                                      <p:cBhvr>
                                        <p:cTn id="15" dur="500"/>
                                        <p:tgtEl>
                                          <p:spTgt spid="142338"/>
                                        </p:tgtEl>
                                      </p:cBhvr>
                                    </p:animEffect>
                                  </p:childTnLst>
                                </p:cTn>
                              </p:par>
                              <p:par>
                                <p:cTn id="16" presetID="3" presetClass="entr" presetSubtype="10" fill="hold" nodeType="withEffect">
                                  <p:stCondLst>
                                    <p:cond delay="0"/>
                                  </p:stCondLst>
                                  <p:childTnLst>
                                    <p:set>
                                      <p:cBhvr>
                                        <p:cTn id="17" dur="1" fill="hold">
                                          <p:stCondLst>
                                            <p:cond delay="0"/>
                                          </p:stCondLst>
                                        </p:cTn>
                                        <p:tgtEl>
                                          <p:spTgt spid="142341"/>
                                        </p:tgtEl>
                                        <p:attrNameLst>
                                          <p:attrName>style.visibility</p:attrName>
                                        </p:attrNameLst>
                                      </p:cBhvr>
                                      <p:to>
                                        <p:strVal val="visible"/>
                                      </p:to>
                                    </p:set>
                                    <p:animEffect transition="in" filter="blinds(horizontal)">
                                      <p:cBhvr>
                                        <p:cTn id="18" dur="500"/>
                                        <p:tgtEl>
                                          <p:spTgt spid="142341"/>
                                        </p:tgtEl>
                                      </p:cBhvr>
                                    </p:animEffect>
                                  </p:childTnLst>
                                </p:cTn>
                              </p:par>
                              <p:par>
                                <p:cTn id="19" presetID="3" presetClass="entr" presetSubtype="10" fill="hold" nodeType="withEffect">
                                  <p:stCondLst>
                                    <p:cond delay="0"/>
                                  </p:stCondLst>
                                  <p:childTnLst>
                                    <p:set>
                                      <p:cBhvr>
                                        <p:cTn id="20" dur="1" fill="hold">
                                          <p:stCondLst>
                                            <p:cond delay="0"/>
                                          </p:stCondLst>
                                        </p:cTn>
                                        <p:tgtEl>
                                          <p:spTgt spid="1160201"/>
                                        </p:tgtEl>
                                        <p:attrNameLst>
                                          <p:attrName>style.visibility</p:attrName>
                                        </p:attrNameLst>
                                      </p:cBhvr>
                                      <p:to>
                                        <p:strVal val="visible"/>
                                      </p:to>
                                    </p:set>
                                    <p:animEffect transition="in" filter="blinds(horizontal)">
                                      <p:cBhvr>
                                        <p:cTn id="21" dur="500"/>
                                        <p:tgtEl>
                                          <p:spTgt spid="11602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2345"/>
                                        </p:tgtEl>
                                        <p:attrNameLst>
                                          <p:attrName>style.visibility</p:attrName>
                                        </p:attrNameLst>
                                      </p:cBhvr>
                                      <p:to>
                                        <p:strVal val="visible"/>
                                      </p:to>
                                    </p:set>
                                    <p:animEffect transition="in" filter="blinds(horizontal)">
                                      <p:cBhvr>
                                        <p:cTn id="26" dur="500"/>
                                        <p:tgtEl>
                                          <p:spTgt spid="142345"/>
                                        </p:tgtEl>
                                      </p:cBhvr>
                                    </p:animEffect>
                                  </p:childTnLst>
                                </p:cTn>
                              </p:par>
                              <p:par>
                                <p:cTn id="27" presetID="3" presetClass="entr" presetSubtype="10" fill="hold" nodeType="withEffect">
                                  <p:stCondLst>
                                    <p:cond delay="0"/>
                                  </p:stCondLst>
                                  <p:childTnLst>
                                    <p:set>
                                      <p:cBhvr>
                                        <p:cTn id="28" dur="1" fill="hold">
                                          <p:stCondLst>
                                            <p:cond delay="0"/>
                                          </p:stCondLst>
                                        </p:cTn>
                                        <p:tgtEl>
                                          <p:spTgt spid="1160208"/>
                                        </p:tgtEl>
                                        <p:attrNameLst>
                                          <p:attrName>style.visibility</p:attrName>
                                        </p:attrNameLst>
                                      </p:cBhvr>
                                      <p:to>
                                        <p:strVal val="visible"/>
                                      </p:to>
                                    </p:set>
                                    <p:animEffect transition="in" filter="blinds(horizontal)">
                                      <p:cBhvr>
                                        <p:cTn id="29" dur="500"/>
                                        <p:tgtEl>
                                          <p:spTgt spid="1160208"/>
                                        </p:tgtEl>
                                      </p:cBhvr>
                                    </p:animEffect>
                                  </p:childTnLst>
                                </p:cTn>
                              </p:par>
                              <p:par>
                                <p:cTn id="30" presetID="3" presetClass="entr" presetSubtype="10" fill="hold" nodeType="withEffect">
                                  <p:stCondLst>
                                    <p:cond delay="0"/>
                                  </p:stCondLst>
                                  <p:childTnLst>
                                    <p:set>
                                      <p:cBhvr>
                                        <p:cTn id="31" dur="1" fill="hold">
                                          <p:stCondLst>
                                            <p:cond delay="0"/>
                                          </p:stCondLst>
                                        </p:cTn>
                                        <p:tgtEl>
                                          <p:spTgt spid="142339"/>
                                        </p:tgtEl>
                                        <p:attrNameLst>
                                          <p:attrName>style.visibility</p:attrName>
                                        </p:attrNameLst>
                                      </p:cBhvr>
                                      <p:to>
                                        <p:strVal val="visible"/>
                                      </p:to>
                                    </p:set>
                                    <p:animEffect transition="in" filter="blinds(horizontal)">
                                      <p:cBhvr>
                                        <p:cTn id="32" dur="500"/>
                                        <p:tgtEl>
                                          <p:spTgt spid="1423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2340"/>
                                        </p:tgtEl>
                                        <p:attrNameLst>
                                          <p:attrName>style.visibility</p:attrName>
                                        </p:attrNameLst>
                                      </p:cBhvr>
                                      <p:to>
                                        <p:strVal val="visible"/>
                                      </p:to>
                                    </p:set>
                                    <p:animEffect transition="in" filter="blinds(horizontal)">
                                      <p:cBhvr>
                                        <p:cTn id="37" dur="500"/>
                                        <p:tgtEl>
                                          <p:spTgt spid="142340"/>
                                        </p:tgtEl>
                                      </p:cBhvr>
                                    </p:animEffect>
                                  </p:childTnLst>
                                </p:cTn>
                              </p:par>
                              <p:par>
                                <p:cTn id="38" presetID="3" presetClass="entr" presetSubtype="10" fill="hold" nodeType="withEffect">
                                  <p:stCondLst>
                                    <p:cond delay="0"/>
                                  </p:stCondLst>
                                  <p:childTnLst>
                                    <p:set>
                                      <p:cBhvr>
                                        <p:cTn id="39" dur="1" fill="hold">
                                          <p:stCondLst>
                                            <p:cond delay="0"/>
                                          </p:stCondLst>
                                        </p:cTn>
                                        <p:tgtEl>
                                          <p:spTgt spid="142348"/>
                                        </p:tgtEl>
                                        <p:attrNameLst>
                                          <p:attrName>style.visibility</p:attrName>
                                        </p:attrNameLst>
                                      </p:cBhvr>
                                      <p:to>
                                        <p:strVal val="visible"/>
                                      </p:to>
                                    </p:set>
                                    <p:animEffect transition="in" filter="blinds(horizontal)">
                                      <p:cBhvr>
                                        <p:cTn id="40" dur="500"/>
                                        <p:tgtEl>
                                          <p:spTgt spid="142348"/>
                                        </p:tgtEl>
                                      </p:cBhvr>
                                    </p:animEffect>
                                  </p:childTnLst>
                                </p:cTn>
                              </p:par>
                              <p:par>
                                <p:cTn id="41" presetID="3" presetClass="entr" presetSubtype="10" fill="hold" nodeType="withEffect">
                                  <p:stCondLst>
                                    <p:cond delay="0"/>
                                  </p:stCondLst>
                                  <p:childTnLst>
                                    <p:set>
                                      <p:cBhvr>
                                        <p:cTn id="42" dur="1" fill="hold">
                                          <p:stCondLst>
                                            <p:cond delay="0"/>
                                          </p:stCondLst>
                                        </p:cTn>
                                        <p:tgtEl>
                                          <p:spTgt spid="1160209"/>
                                        </p:tgtEl>
                                        <p:attrNameLst>
                                          <p:attrName>style.visibility</p:attrName>
                                        </p:attrNameLst>
                                      </p:cBhvr>
                                      <p:to>
                                        <p:strVal val="visible"/>
                                      </p:to>
                                    </p:set>
                                    <p:animEffect transition="in" filter="blinds(horizontal)">
                                      <p:cBhvr>
                                        <p:cTn id="43" dur="500"/>
                                        <p:tgtEl>
                                          <p:spTgt spid="1160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01" grpId="0"/>
      <p:bldP spid="1160208" grpId="0"/>
      <p:bldP spid="1160209" grpId="0"/>
      <p:bldP spid="142353" grpId="0" animBg="1"/>
      <p:bldP spid="1423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6" name="Picture 20">
            <a:extLst>
              <a:ext uri="{FF2B5EF4-FFF2-40B4-BE49-F238E27FC236}">
                <a16:creationId xmlns:a16="http://schemas.microsoft.com/office/drawing/2014/main" id="{EB23D8B3-DF34-8568-6F21-1DBFE25BE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8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Rectangle 21">
            <a:extLst>
              <a:ext uri="{FF2B5EF4-FFF2-40B4-BE49-F238E27FC236}">
                <a16:creationId xmlns:a16="http://schemas.microsoft.com/office/drawing/2014/main" id="{4EEA03C1-3F73-E352-1DCC-4A9B0EA2209A}"/>
              </a:ext>
            </a:extLst>
          </p:cNvPr>
          <p:cNvSpPr>
            <a:spLocks noChangeArrowheads="1"/>
          </p:cNvSpPr>
          <p:nvPr/>
        </p:nvSpPr>
        <p:spPr bwMode="auto">
          <a:xfrm>
            <a:off x="9080500" y="1271588"/>
            <a:ext cx="2849563" cy="4400550"/>
          </a:xfrm>
          <a:prstGeom prst="rect">
            <a:avLst/>
          </a:prstGeom>
          <a:noFill/>
          <a:ln w="22225">
            <a:solidFill>
              <a:srgbClr val="FF00FF"/>
            </a:solidFill>
            <a:prstDash val="dash"/>
            <a:miter lim="800000"/>
            <a:headEnd/>
            <a:tailEnd/>
          </a:ln>
          <a:effectLst/>
        </p:spPr>
        <p:txBody>
          <a:bodyPr anchor="ctr">
            <a:spAutoFit/>
          </a:bodyPr>
          <a:lstStyle/>
          <a:p>
            <a:pPr marL="514350" indent="-514350" eaLnBrk="1" hangingPunct="1">
              <a:buFontTx/>
              <a:buAutoNum type="alphaLcParenR"/>
              <a:defRPr/>
            </a:pPr>
            <a:r>
              <a:rPr lang="vi-VN" altLang="ko-KR" sz="2800" dirty="0">
                <a:solidFill>
                  <a:srgbClr val="FF0000"/>
                </a:solidFill>
                <a:latin typeface="Times New Roman" panose="02020603050405020304" pitchFamily="18" charset="0"/>
                <a:cs typeface="Times New Roman" panose="02020603050405020304" pitchFamily="18" charset="0"/>
              </a:rPr>
              <a:t>Em hãy nhận</a:t>
            </a:r>
            <a:endParaRPr lang="en-US" altLang="ko-KR" sz="2800" dirty="0">
              <a:solidFill>
                <a:srgbClr val="FF0000"/>
              </a:solidFill>
              <a:latin typeface="Times New Roman" panose="02020603050405020304" pitchFamily="18" charset="0"/>
              <a:cs typeface="Times New Roman" panose="02020603050405020304" pitchFamily="18" charset="0"/>
            </a:endParaRPr>
          </a:p>
          <a:p>
            <a:pPr eaLnBrk="1" hangingPunct="1">
              <a:defRPr/>
            </a:pPr>
            <a:r>
              <a:rPr lang="vi-VN" altLang="ko-KR" sz="2800" dirty="0">
                <a:solidFill>
                  <a:srgbClr val="FF0000"/>
                </a:solidFill>
                <a:latin typeface="Times New Roman" panose="02020603050405020304" pitchFamily="18" charset="0"/>
                <a:cs typeface="Times New Roman" panose="02020603050405020304" pitchFamily="18" charset="0"/>
              </a:rPr>
              <a:t>xét cách ứng phó</a:t>
            </a:r>
            <a:endParaRPr lang="en-US" altLang="ko-KR" sz="2800" dirty="0">
              <a:solidFill>
                <a:srgbClr val="FF0000"/>
              </a:solidFill>
              <a:latin typeface="Times New Roman" panose="02020603050405020304" pitchFamily="18" charset="0"/>
              <a:cs typeface="Times New Roman" panose="02020603050405020304" pitchFamily="18" charset="0"/>
            </a:endParaRPr>
          </a:p>
          <a:p>
            <a:pPr eaLnBrk="1" hangingPunct="1">
              <a:defRPr/>
            </a:pPr>
            <a:r>
              <a:rPr lang="vi-VN" altLang="ko-KR" sz="2800" dirty="0">
                <a:solidFill>
                  <a:srgbClr val="FF0000"/>
                </a:solidFill>
                <a:latin typeface="Times New Roman" panose="02020603050405020304" pitchFamily="18" charset="0"/>
                <a:cs typeface="Times New Roman" panose="02020603050405020304" pitchFamily="18" charset="0"/>
              </a:rPr>
              <a:t>của T và B trong</a:t>
            </a:r>
            <a:r>
              <a:rPr lang="en-US" altLang="ko-KR" sz="2800" dirty="0">
                <a:solidFill>
                  <a:srgbClr val="FF0000"/>
                </a:solidFill>
                <a:latin typeface="Times New Roman" panose="02020603050405020304" pitchFamily="18" charset="0"/>
                <a:cs typeface="Times New Roman" panose="02020603050405020304" pitchFamily="18" charset="0"/>
              </a:rPr>
              <a:t> </a:t>
            </a:r>
            <a:r>
              <a:rPr lang="vi-VN" altLang="ko-KR" sz="2800" dirty="0">
                <a:solidFill>
                  <a:srgbClr val="FF0000"/>
                </a:solidFill>
                <a:latin typeface="Times New Roman" panose="02020603050405020304" pitchFamily="18" charset="0"/>
                <a:cs typeface="Times New Roman" panose="02020603050405020304" pitchFamily="18" charset="0"/>
              </a:rPr>
              <a:t>các trường hợp</a:t>
            </a:r>
            <a:r>
              <a:rPr lang="en-US" altLang="ko-KR" sz="2800" dirty="0">
                <a:solidFill>
                  <a:srgbClr val="FF0000"/>
                </a:solidFill>
                <a:latin typeface="Times New Roman" panose="02020603050405020304" pitchFamily="18" charset="0"/>
                <a:cs typeface="Times New Roman" panose="02020603050405020304" pitchFamily="18" charset="0"/>
              </a:rPr>
              <a:t> </a:t>
            </a:r>
            <a:r>
              <a:rPr lang="vi-VN" altLang="ko-KR" sz="2800" dirty="0">
                <a:solidFill>
                  <a:srgbClr val="FF0000"/>
                </a:solidFill>
                <a:latin typeface="Times New Roman" panose="02020603050405020304" pitchFamily="18" charset="0"/>
                <a:cs typeface="Times New Roman" panose="02020603050405020304" pitchFamily="18" charset="0"/>
              </a:rPr>
              <a:t>trên.</a:t>
            </a:r>
          </a:p>
          <a:p>
            <a:pPr eaLnBrk="1" hangingPunct="1">
              <a:defRPr/>
            </a:pPr>
            <a:r>
              <a:rPr lang="vi-VN" altLang="ko-KR" sz="2800" dirty="0">
                <a:solidFill>
                  <a:srgbClr val="FF0000"/>
                </a:solidFill>
                <a:latin typeface="Times New Roman" panose="02020603050405020304" pitchFamily="18" charset="0"/>
                <a:cs typeface="Times New Roman" panose="02020603050405020304" pitchFamily="18" charset="0"/>
              </a:rPr>
              <a:t>b) Theo em, học sinh nên làm gì và không nên làm gì khi xảy ra bạo lực học đường?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76"/>
                                        </p:tgtEl>
                                        <p:attrNameLst>
                                          <p:attrName>style.visibility</p:attrName>
                                        </p:attrNameLst>
                                      </p:cBhvr>
                                      <p:to>
                                        <p:strVal val="visible"/>
                                      </p:to>
                                    </p:set>
                                    <p:animEffect transition="in" filter="blinds(horizontal)">
                                      <p:cBhvr>
                                        <p:cTn id="7" dur="500"/>
                                        <p:tgtEl>
                                          <p:spTgt spid="45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77"/>
                                        </p:tgtEl>
                                        <p:attrNameLst>
                                          <p:attrName>style.visibility</p:attrName>
                                        </p:attrNameLst>
                                      </p:cBhvr>
                                      <p:to>
                                        <p:strVal val="visible"/>
                                      </p:to>
                                    </p:set>
                                    <p:animEffect transition="in" filter="blinds(horizontal)">
                                      <p:cBhvr>
                                        <p:cTn id="12" dur="500"/>
                                        <p:tgtEl>
                                          <p:spTgt spid="4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62A08442-65ED-8FB0-64F2-B2FF9B415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074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3">
            <a:extLst>
              <a:ext uri="{FF2B5EF4-FFF2-40B4-BE49-F238E27FC236}">
                <a16:creationId xmlns:a16="http://schemas.microsoft.com/office/drawing/2014/main" id="{558AEA48-07F5-E421-AA11-AB1EC50061D3}"/>
              </a:ext>
            </a:extLst>
          </p:cNvPr>
          <p:cNvSpPr>
            <a:spLocks noChangeArrowheads="1"/>
          </p:cNvSpPr>
          <p:nvPr/>
        </p:nvSpPr>
        <p:spPr bwMode="auto">
          <a:xfrm>
            <a:off x="8836025" y="1027113"/>
            <a:ext cx="3109913" cy="50927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ko-KR" sz="2500">
                <a:latin typeface="Times New Roman" panose="02020603050405020304" pitchFamily="18" charset="0"/>
                <a:cs typeface="Times New Roman" panose="02020603050405020304" pitchFamily="18" charset="0"/>
              </a:rPr>
              <a:t>Bạn T đã giữ được bình tĩnh, không lo lắng, hoảng sợ, đối phó khôn khéo với nhóm học sinh cướp đồ và kịp thời tìm được người cứu giúp.</a:t>
            </a:r>
          </a:p>
          <a:p>
            <a:pPr eaLnBrk="1" hangingPunct="1"/>
            <a:r>
              <a:rPr lang="vi-VN" altLang="ko-KR" sz="2500">
                <a:latin typeface="Times New Roman" panose="02020603050405020304" pitchFamily="18" charset="0"/>
                <a:cs typeface="Times New Roman" panose="02020603050405020304" pitchFamily="18" charset="0"/>
              </a:rPr>
              <a:t>Bạn B dù rât sốc khi nhìn thấy bức ảnh ghép của mình nhưng đã không sợ hãi mà ngay lập tức tìm sự giúp đỡ từ cô giáo.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3907"/>
                                        </p:tgtEl>
                                        <p:attrNameLst>
                                          <p:attrName>style.visibility</p:attrName>
                                        </p:attrNameLst>
                                      </p:cBhvr>
                                      <p:to>
                                        <p:strVal val="visible"/>
                                      </p:to>
                                    </p:set>
                                    <p:animEffect transition="in" filter="blinds(horizontal)">
                                      <p:cBhvr>
                                        <p:cTn id="12"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AutoShape 2">
            <a:extLst>
              <a:ext uri="{FF2B5EF4-FFF2-40B4-BE49-F238E27FC236}">
                <a16:creationId xmlns:a16="http://schemas.microsoft.com/office/drawing/2014/main" id="{AAB3D195-2FE0-B4B2-875D-806823EDEEAA}"/>
              </a:ext>
            </a:extLst>
          </p:cNvPr>
          <p:cNvSpPr>
            <a:spLocks noChangeArrowheads="1"/>
          </p:cNvSpPr>
          <p:nvPr/>
        </p:nvSpPr>
        <p:spPr bwMode="gray">
          <a:xfrm>
            <a:off x="1636713" y="1682750"/>
            <a:ext cx="9372600" cy="1898650"/>
          </a:xfrm>
          <a:prstGeom prst="roundRect">
            <a:avLst>
              <a:gd name="adj" fmla="val 11505"/>
            </a:avLst>
          </a:prstGeom>
          <a:gradFill rotWithShape="1">
            <a:gsLst>
              <a:gs pos="0">
                <a:srgbClr val="F3DA47"/>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endParaRPr lang="vi-VN" altLang="vi-VN">
              <a:latin typeface="Symbol" panose="05050102010706020507" pitchFamily="18" charset="2"/>
              <a:cs typeface="Arial" panose="020B0604020202020204" pitchFamily="34" charset="0"/>
            </a:endParaRPr>
          </a:p>
        </p:txBody>
      </p:sp>
      <p:sp>
        <p:nvSpPr>
          <p:cNvPr id="47115" name="AutoShape 4">
            <a:extLst>
              <a:ext uri="{FF2B5EF4-FFF2-40B4-BE49-F238E27FC236}">
                <a16:creationId xmlns:a16="http://schemas.microsoft.com/office/drawing/2014/main" id="{571E9BBD-673A-382F-A9A3-64E664FFFC73}"/>
              </a:ext>
            </a:extLst>
          </p:cNvPr>
          <p:cNvSpPr>
            <a:spLocks noChangeArrowheads="1"/>
          </p:cNvSpPr>
          <p:nvPr/>
        </p:nvSpPr>
        <p:spPr bwMode="gray">
          <a:xfrm>
            <a:off x="2381250" y="2433638"/>
            <a:ext cx="601663" cy="468312"/>
          </a:xfrm>
          <a:prstGeom prst="rightArrow">
            <a:avLst>
              <a:gd name="adj1" fmla="val 50000"/>
              <a:gd name="adj2" fmla="val 53531"/>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endParaRPr lang="vi-VN" altLang="vi-VN">
              <a:latin typeface="Symbol" panose="05050102010706020507" pitchFamily="18" charset="2"/>
              <a:cs typeface="Arial" panose="020B0604020202020204" pitchFamily="34" charset="0"/>
            </a:endParaRPr>
          </a:p>
        </p:txBody>
      </p:sp>
      <p:pic>
        <p:nvPicPr>
          <p:cNvPr id="47116" name="Picture 5" descr="DO_circle001">
            <a:extLst>
              <a:ext uri="{FF2B5EF4-FFF2-40B4-BE49-F238E27FC236}">
                <a16:creationId xmlns:a16="http://schemas.microsoft.com/office/drawing/2014/main" id="{387C9C51-302A-7AE0-74C2-F7114584C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536700"/>
            <a:ext cx="2106612"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 Box 7">
            <a:extLst>
              <a:ext uri="{FF2B5EF4-FFF2-40B4-BE49-F238E27FC236}">
                <a16:creationId xmlns:a16="http://schemas.microsoft.com/office/drawing/2014/main" id="{E7622F9D-CBFB-DA61-0510-E8BCEBCD1E24}"/>
              </a:ext>
            </a:extLst>
          </p:cNvPr>
          <p:cNvSpPr txBox="1">
            <a:spLocks noChangeArrowheads="1"/>
          </p:cNvSpPr>
          <p:nvPr/>
        </p:nvSpPr>
        <p:spPr bwMode="black">
          <a:xfrm>
            <a:off x="387350" y="2078038"/>
            <a:ext cx="18811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spcBef>
                <a:spcPct val="50000"/>
              </a:spcBef>
            </a:pPr>
            <a:r>
              <a:rPr lang="en-US" altLang="vi-VN" sz="2500" b="1">
                <a:latin typeface="Times New Roman" panose="02020603050405020304" pitchFamily="18" charset="0"/>
                <a:cs typeface="Times New Roman" panose="02020603050405020304" pitchFamily="18" charset="0"/>
              </a:rPr>
              <a:t>NÊN</a:t>
            </a:r>
          </a:p>
          <a:p>
            <a:pPr algn="ctr" eaLnBrk="1" hangingPunct="1">
              <a:spcBef>
                <a:spcPct val="50000"/>
              </a:spcBef>
            </a:pPr>
            <a:r>
              <a:rPr lang="en-US" altLang="vi-VN" sz="2500" b="1">
                <a:latin typeface="Times New Roman" panose="02020603050405020304" pitchFamily="18" charset="0"/>
                <a:cs typeface="Times New Roman" panose="02020603050405020304" pitchFamily="18" charset="0"/>
              </a:rPr>
              <a:t> LÀM</a:t>
            </a:r>
          </a:p>
        </p:txBody>
      </p:sp>
      <p:sp>
        <p:nvSpPr>
          <p:cNvPr id="47118" name="AutoShape 8">
            <a:extLst>
              <a:ext uri="{FF2B5EF4-FFF2-40B4-BE49-F238E27FC236}">
                <a16:creationId xmlns:a16="http://schemas.microsoft.com/office/drawing/2014/main" id="{A1A1230B-BE0C-8465-E6BD-EA43C1266BCD}"/>
              </a:ext>
            </a:extLst>
          </p:cNvPr>
          <p:cNvSpPr>
            <a:spLocks noChangeArrowheads="1"/>
          </p:cNvSpPr>
          <p:nvPr/>
        </p:nvSpPr>
        <p:spPr bwMode="gray">
          <a:xfrm>
            <a:off x="1651000" y="4302125"/>
            <a:ext cx="9998075" cy="1693863"/>
          </a:xfrm>
          <a:prstGeom prst="roundRect">
            <a:avLst>
              <a:gd name="adj" fmla="val 11505"/>
            </a:avLst>
          </a:prstGeom>
          <a:gradFill rotWithShape="1">
            <a:gsLst>
              <a:gs pos="0">
                <a:srgbClr val="6699FF"/>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endParaRPr lang="vi-VN" altLang="vi-VN">
              <a:latin typeface="Symbol" panose="05050102010706020507" pitchFamily="18" charset="2"/>
              <a:cs typeface="Arial" panose="020B0604020202020204" pitchFamily="34" charset="0"/>
            </a:endParaRPr>
          </a:p>
        </p:txBody>
      </p:sp>
      <p:sp>
        <p:nvSpPr>
          <p:cNvPr id="47120" name="AutoShape 10">
            <a:extLst>
              <a:ext uri="{FF2B5EF4-FFF2-40B4-BE49-F238E27FC236}">
                <a16:creationId xmlns:a16="http://schemas.microsoft.com/office/drawing/2014/main" id="{B8FA477A-4E18-A3B0-CDF4-08BE82FB756D}"/>
              </a:ext>
            </a:extLst>
          </p:cNvPr>
          <p:cNvSpPr>
            <a:spLocks noChangeArrowheads="1"/>
          </p:cNvSpPr>
          <p:nvPr/>
        </p:nvSpPr>
        <p:spPr bwMode="gray">
          <a:xfrm>
            <a:off x="2347913" y="5043488"/>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endParaRPr lang="vi-VN" altLang="vi-VN">
              <a:latin typeface="Symbol" panose="05050102010706020507" pitchFamily="18" charset="2"/>
              <a:cs typeface="Arial" panose="020B0604020202020204" pitchFamily="34" charset="0"/>
            </a:endParaRPr>
          </a:p>
        </p:txBody>
      </p:sp>
      <p:pic>
        <p:nvPicPr>
          <p:cNvPr id="47121" name="Picture 11" descr="DP_circle001">
            <a:extLst>
              <a:ext uri="{FF2B5EF4-FFF2-40B4-BE49-F238E27FC236}">
                <a16:creationId xmlns:a16="http://schemas.microsoft.com/office/drawing/2014/main" id="{0EAF2083-7DE9-FFCE-810B-B099CCBD2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184650"/>
            <a:ext cx="20462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Text Box 12">
            <a:extLst>
              <a:ext uri="{FF2B5EF4-FFF2-40B4-BE49-F238E27FC236}">
                <a16:creationId xmlns:a16="http://schemas.microsoft.com/office/drawing/2014/main" id="{D9750046-B729-8122-0B8A-2B6FF6F891EC}"/>
              </a:ext>
            </a:extLst>
          </p:cNvPr>
          <p:cNvSpPr txBox="1">
            <a:spLocks noChangeArrowheads="1"/>
          </p:cNvSpPr>
          <p:nvPr/>
        </p:nvSpPr>
        <p:spPr bwMode="black">
          <a:xfrm>
            <a:off x="546100" y="4894263"/>
            <a:ext cx="16700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spcBef>
                <a:spcPct val="50000"/>
              </a:spcBef>
            </a:pPr>
            <a:r>
              <a:rPr lang="en-US" altLang="vi-VN" sz="2500" b="1">
                <a:solidFill>
                  <a:srgbClr val="FF0000"/>
                </a:solidFill>
                <a:latin typeface="Times New Roman" panose="02020603050405020304" pitchFamily="18" charset="0"/>
                <a:cs typeface="Times New Roman" panose="02020603050405020304" pitchFamily="18" charset="0"/>
              </a:rPr>
              <a:t>KHÔNG NÊN </a:t>
            </a:r>
          </a:p>
        </p:txBody>
      </p:sp>
      <p:sp>
        <p:nvSpPr>
          <p:cNvPr id="47123" name="Rectangle 19">
            <a:extLst>
              <a:ext uri="{FF2B5EF4-FFF2-40B4-BE49-F238E27FC236}">
                <a16:creationId xmlns:a16="http://schemas.microsoft.com/office/drawing/2014/main" id="{CE8A78F7-8E07-20DC-84E8-24F5ED12D3AB}"/>
              </a:ext>
            </a:extLst>
          </p:cNvPr>
          <p:cNvSpPr>
            <a:spLocks noChangeArrowheads="1"/>
          </p:cNvSpPr>
          <p:nvPr/>
        </p:nvSpPr>
        <p:spPr bwMode="auto">
          <a:xfrm>
            <a:off x="3105150" y="393700"/>
            <a:ext cx="6096000" cy="571500"/>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eaLnBrk="1" hangingPunct="1"/>
            <a:r>
              <a:rPr lang="en-US" altLang="vi-VN" sz="3000" b="1">
                <a:solidFill>
                  <a:srgbClr val="FF0000"/>
                </a:solidFill>
                <a:latin typeface="Times New Roman" panose="02020603050405020304" pitchFamily="18" charset="0"/>
                <a:cs typeface="Times New Roman" panose="02020603050405020304" pitchFamily="18" charset="0"/>
              </a:rPr>
              <a:t>KHI XẢY RA BẠO LỰC</a:t>
            </a:r>
          </a:p>
        </p:txBody>
      </p:sp>
      <p:sp>
        <p:nvSpPr>
          <p:cNvPr id="47124" name="Rectangle 20">
            <a:extLst>
              <a:ext uri="{FF2B5EF4-FFF2-40B4-BE49-F238E27FC236}">
                <a16:creationId xmlns:a16="http://schemas.microsoft.com/office/drawing/2014/main" id="{5B58DECF-DEDE-6682-BEED-7B1489492A58}"/>
              </a:ext>
            </a:extLst>
          </p:cNvPr>
          <p:cNvSpPr>
            <a:spLocks noChangeArrowheads="1"/>
          </p:cNvSpPr>
          <p:nvPr/>
        </p:nvSpPr>
        <p:spPr bwMode="auto">
          <a:xfrm>
            <a:off x="3184525" y="1828800"/>
            <a:ext cx="90074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ko-KR" sz="3500">
                <a:latin typeface="Times New Roman" panose="02020603050405020304" pitchFamily="18" charset="0"/>
                <a:cs typeface="Times New Roman" panose="02020603050405020304" pitchFamily="18" charset="0"/>
              </a:rPr>
              <a:t>Bình tĩnh, kiềm chế các cảm xúc tiêu cực; chủ động nhờ người khác giúp đỡ; quan sát xung quanh để tìm đường thoát;...</a:t>
            </a:r>
          </a:p>
        </p:txBody>
      </p:sp>
      <p:sp>
        <p:nvSpPr>
          <p:cNvPr id="47125" name="Rectangle 21">
            <a:extLst>
              <a:ext uri="{FF2B5EF4-FFF2-40B4-BE49-F238E27FC236}">
                <a16:creationId xmlns:a16="http://schemas.microsoft.com/office/drawing/2014/main" id="{1554E607-0962-A83A-2B68-2A65D5C3A53C}"/>
              </a:ext>
            </a:extLst>
          </p:cNvPr>
          <p:cNvSpPr>
            <a:spLocks noChangeArrowheads="1"/>
          </p:cNvSpPr>
          <p:nvPr/>
        </p:nvSpPr>
        <p:spPr bwMode="auto">
          <a:xfrm>
            <a:off x="3098800" y="4384675"/>
            <a:ext cx="8304213"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ko-KR" sz="3500">
                <a:solidFill>
                  <a:srgbClr val="FF0000"/>
                </a:solidFill>
                <a:latin typeface="Times New Roman" panose="02020603050405020304" pitchFamily="18" charset="0"/>
                <a:cs typeface="Times New Roman" panose="02020603050405020304" pitchFamily="18" charset="0"/>
              </a:rPr>
              <a:t>Tỏ thái độ khiêu khích, thách thức; sử dụng hành vi bạo lực để đáp trả; kêu gọi bạn bè cùng tham gia bạo lực,...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23"/>
                                        </p:tgtEl>
                                        <p:attrNameLst>
                                          <p:attrName>style.visibility</p:attrName>
                                        </p:attrNameLst>
                                      </p:cBhvr>
                                      <p:to>
                                        <p:strVal val="visible"/>
                                      </p:to>
                                    </p:set>
                                    <p:animEffect transition="in" filter="blinds(horizontal)">
                                      <p:cBhvr>
                                        <p:cTn id="7" dur="500"/>
                                        <p:tgtEl>
                                          <p:spTgt spid="47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123"/>
                                        </p:tgtEl>
                                        <p:attrNameLst>
                                          <p:attrName>style.visibility</p:attrName>
                                        </p:attrNameLst>
                                      </p:cBhvr>
                                      <p:to>
                                        <p:strVal val="visible"/>
                                      </p:to>
                                    </p:set>
                                    <p:animEffect transition="in" filter="blinds(horizontal)">
                                      <p:cBhvr>
                                        <p:cTn id="12" dur="500"/>
                                        <p:tgtEl>
                                          <p:spTgt spid="47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115"/>
                                        </p:tgtEl>
                                        <p:attrNameLst>
                                          <p:attrName>style.visibility</p:attrName>
                                        </p:attrNameLst>
                                      </p:cBhvr>
                                      <p:to>
                                        <p:strVal val="visible"/>
                                      </p:to>
                                    </p:set>
                                    <p:animEffect transition="in" filter="blinds(horizontal)">
                                      <p:cBhvr>
                                        <p:cTn id="17" dur="500"/>
                                        <p:tgtEl>
                                          <p:spTgt spid="47115"/>
                                        </p:tgtEl>
                                      </p:cBhvr>
                                    </p:animEffect>
                                  </p:childTnLst>
                                </p:cTn>
                              </p:par>
                              <p:par>
                                <p:cTn id="18" presetID="3" presetClass="entr" presetSubtype="10" fill="hold" nodeType="with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blinds(horizontal)">
                                      <p:cBhvr>
                                        <p:cTn id="20" dur="500"/>
                                        <p:tgtEl>
                                          <p:spTgt spid="47116"/>
                                        </p:tgtEl>
                                      </p:cBhvr>
                                    </p:animEffect>
                                  </p:childTnLst>
                                </p:cTn>
                              </p:par>
                              <p:par>
                                <p:cTn id="21" presetID="3" presetClass="entr" presetSubtype="10" fill="hold" nodeType="withEffect">
                                  <p:stCondLst>
                                    <p:cond delay="0"/>
                                  </p:stCondLst>
                                  <p:childTnLst>
                                    <p:set>
                                      <p:cBhvr>
                                        <p:cTn id="22" dur="1" fill="hold">
                                          <p:stCondLst>
                                            <p:cond delay="0"/>
                                          </p:stCondLst>
                                        </p:cTn>
                                        <p:tgtEl>
                                          <p:spTgt spid="47117"/>
                                        </p:tgtEl>
                                        <p:attrNameLst>
                                          <p:attrName>style.visibility</p:attrName>
                                        </p:attrNameLst>
                                      </p:cBhvr>
                                      <p:to>
                                        <p:strVal val="visible"/>
                                      </p:to>
                                    </p:set>
                                    <p:animEffect transition="in" filter="blinds(horizontal)">
                                      <p:cBhvr>
                                        <p:cTn id="23" dur="500"/>
                                        <p:tgtEl>
                                          <p:spTgt spid="471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7113"/>
                                        </p:tgtEl>
                                        <p:attrNameLst>
                                          <p:attrName>style.visibility</p:attrName>
                                        </p:attrNameLst>
                                      </p:cBhvr>
                                      <p:to>
                                        <p:strVal val="visible"/>
                                      </p:to>
                                    </p:set>
                                    <p:animEffect transition="in" filter="blinds(horizontal)">
                                      <p:cBhvr>
                                        <p:cTn id="28" dur="500"/>
                                        <p:tgtEl>
                                          <p:spTgt spid="47113"/>
                                        </p:tgtEl>
                                      </p:cBhvr>
                                    </p:animEffect>
                                  </p:childTnLst>
                                </p:cTn>
                              </p:par>
                              <p:par>
                                <p:cTn id="29" presetID="3" presetClass="entr" presetSubtype="10" fill="hold" nodeType="withEffect">
                                  <p:stCondLst>
                                    <p:cond delay="0"/>
                                  </p:stCondLst>
                                  <p:childTnLst>
                                    <p:set>
                                      <p:cBhvr>
                                        <p:cTn id="30" dur="1" fill="hold">
                                          <p:stCondLst>
                                            <p:cond delay="0"/>
                                          </p:stCondLst>
                                        </p:cTn>
                                        <p:tgtEl>
                                          <p:spTgt spid="47115"/>
                                        </p:tgtEl>
                                        <p:attrNameLst>
                                          <p:attrName>style.visibility</p:attrName>
                                        </p:attrNameLst>
                                      </p:cBhvr>
                                      <p:to>
                                        <p:strVal val="visible"/>
                                      </p:to>
                                    </p:set>
                                    <p:animEffect transition="in" filter="blinds(horizontal)">
                                      <p:cBhvr>
                                        <p:cTn id="31" dur="500"/>
                                        <p:tgtEl>
                                          <p:spTgt spid="47115"/>
                                        </p:tgtEl>
                                      </p:cBhvr>
                                    </p:animEffect>
                                  </p:childTnLst>
                                </p:cTn>
                              </p:par>
                              <p:par>
                                <p:cTn id="32" presetID="3" presetClass="entr" presetSubtype="10" fill="hold" nodeType="withEffect">
                                  <p:stCondLst>
                                    <p:cond delay="0"/>
                                  </p:stCondLst>
                                  <p:childTnLst>
                                    <p:set>
                                      <p:cBhvr>
                                        <p:cTn id="33" dur="1" fill="hold">
                                          <p:stCondLst>
                                            <p:cond delay="0"/>
                                          </p:stCondLst>
                                        </p:cTn>
                                        <p:tgtEl>
                                          <p:spTgt spid="47124"/>
                                        </p:tgtEl>
                                        <p:attrNameLst>
                                          <p:attrName>style.visibility</p:attrName>
                                        </p:attrNameLst>
                                      </p:cBhvr>
                                      <p:to>
                                        <p:strVal val="visible"/>
                                      </p:to>
                                    </p:set>
                                    <p:animEffect transition="in" filter="blinds(horizontal)">
                                      <p:cBhvr>
                                        <p:cTn id="34" dur="500"/>
                                        <p:tgtEl>
                                          <p:spTgt spid="471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7120"/>
                                        </p:tgtEl>
                                        <p:attrNameLst>
                                          <p:attrName>style.visibility</p:attrName>
                                        </p:attrNameLst>
                                      </p:cBhvr>
                                      <p:to>
                                        <p:strVal val="visible"/>
                                      </p:to>
                                    </p:set>
                                    <p:animEffect transition="in" filter="blinds(horizontal)">
                                      <p:cBhvr>
                                        <p:cTn id="39" dur="500"/>
                                        <p:tgtEl>
                                          <p:spTgt spid="47120"/>
                                        </p:tgtEl>
                                      </p:cBhvr>
                                    </p:animEffect>
                                  </p:childTnLst>
                                </p:cTn>
                              </p:par>
                              <p:par>
                                <p:cTn id="40" presetID="3" presetClass="entr" presetSubtype="10" fill="hold" nodeType="withEffect">
                                  <p:stCondLst>
                                    <p:cond delay="0"/>
                                  </p:stCondLst>
                                  <p:childTnLst>
                                    <p:set>
                                      <p:cBhvr>
                                        <p:cTn id="41" dur="1" fill="hold">
                                          <p:stCondLst>
                                            <p:cond delay="0"/>
                                          </p:stCondLst>
                                        </p:cTn>
                                        <p:tgtEl>
                                          <p:spTgt spid="47121"/>
                                        </p:tgtEl>
                                        <p:attrNameLst>
                                          <p:attrName>style.visibility</p:attrName>
                                        </p:attrNameLst>
                                      </p:cBhvr>
                                      <p:to>
                                        <p:strVal val="visible"/>
                                      </p:to>
                                    </p:set>
                                    <p:animEffect transition="in" filter="blinds(horizontal)">
                                      <p:cBhvr>
                                        <p:cTn id="42" dur="500"/>
                                        <p:tgtEl>
                                          <p:spTgt spid="47121"/>
                                        </p:tgtEl>
                                      </p:cBhvr>
                                    </p:animEffect>
                                  </p:childTnLst>
                                </p:cTn>
                              </p:par>
                              <p:par>
                                <p:cTn id="43" presetID="3" presetClass="entr" presetSubtype="10" fill="hold" nodeType="withEffect">
                                  <p:stCondLst>
                                    <p:cond delay="0"/>
                                  </p:stCondLst>
                                  <p:childTnLst>
                                    <p:set>
                                      <p:cBhvr>
                                        <p:cTn id="44" dur="1" fill="hold">
                                          <p:stCondLst>
                                            <p:cond delay="0"/>
                                          </p:stCondLst>
                                        </p:cTn>
                                        <p:tgtEl>
                                          <p:spTgt spid="47122"/>
                                        </p:tgtEl>
                                        <p:attrNameLst>
                                          <p:attrName>style.visibility</p:attrName>
                                        </p:attrNameLst>
                                      </p:cBhvr>
                                      <p:to>
                                        <p:strVal val="visible"/>
                                      </p:to>
                                    </p:set>
                                    <p:animEffect transition="in" filter="blinds(horizontal)">
                                      <p:cBhvr>
                                        <p:cTn id="45" dur="500"/>
                                        <p:tgtEl>
                                          <p:spTgt spid="471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47118"/>
                                        </p:tgtEl>
                                        <p:attrNameLst>
                                          <p:attrName>style.visibility</p:attrName>
                                        </p:attrNameLst>
                                      </p:cBhvr>
                                      <p:to>
                                        <p:strVal val="visible"/>
                                      </p:to>
                                    </p:set>
                                    <p:animEffect transition="in" filter="blinds(horizontal)">
                                      <p:cBhvr>
                                        <p:cTn id="50" dur="500"/>
                                        <p:tgtEl>
                                          <p:spTgt spid="47118"/>
                                        </p:tgtEl>
                                      </p:cBhvr>
                                    </p:animEffect>
                                  </p:childTnLst>
                                </p:cTn>
                              </p:par>
                              <p:par>
                                <p:cTn id="51" presetID="3" presetClass="entr" presetSubtype="10" fill="hold" nodeType="withEffect">
                                  <p:stCondLst>
                                    <p:cond delay="0"/>
                                  </p:stCondLst>
                                  <p:childTnLst>
                                    <p:set>
                                      <p:cBhvr>
                                        <p:cTn id="52" dur="1" fill="hold">
                                          <p:stCondLst>
                                            <p:cond delay="0"/>
                                          </p:stCondLst>
                                        </p:cTn>
                                        <p:tgtEl>
                                          <p:spTgt spid="47120"/>
                                        </p:tgtEl>
                                        <p:attrNameLst>
                                          <p:attrName>style.visibility</p:attrName>
                                        </p:attrNameLst>
                                      </p:cBhvr>
                                      <p:to>
                                        <p:strVal val="visible"/>
                                      </p:to>
                                    </p:set>
                                    <p:animEffect transition="in" filter="blinds(horizontal)">
                                      <p:cBhvr>
                                        <p:cTn id="53" dur="500"/>
                                        <p:tgtEl>
                                          <p:spTgt spid="47120"/>
                                        </p:tgtEl>
                                      </p:cBhvr>
                                    </p:animEffect>
                                  </p:childTnLst>
                                </p:cTn>
                              </p:par>
                              <p:par>
                                <p:cTn id="54" presetID="3" presetClass="entr" presetSubtype="10" fill="hold" nodeType="withEffect">
                                  <p:stCondLst>
                                    <p:cond delay="0"/>
                                  </p:stCondLst>
                                  <p:childTnLst>
                                    <p:set>
                                      <p:cBhvr>
                                        <p:cTn id="55" dur="1" fill="hold">
                                          <p:stCondLst>
                                            <p:cond delay="0"/>
                                          </p:stCondLst>
                                        </p:cTn>
                                        <p:tgtEl>
                                          <p:spTgt spid="47125"/>
                                        </p:tgtEl>
                                        <p:attrNameLst>
                                          <p:attrName>style.visibility</p:attrName>
                                        </p:attrNameLst>
                                      </p:cBhvr>
                                      <p:to>
                                        <p:strVal val="visible"/>
                                      </p:to>
                                    </p:set>
                                    <p:animEffect transition="in" filter="blinds(horizontal)">
                                      <p:cBhvr>
                                        <p:cTn id="56" dur="500"/>
                                        <p:tgtEl>
                                          <p:spTgt spid="47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p:bldP spid="47115" grpId="0" animBg="1"/>
      <p:bldP spid="47115" grpId="1" animBg="1"/>
      <p:bldP spid="47117" grpId="0"/>
      <p:bldP spid="47118" grpId="0" animBg="1"/>
      <p:bldP spid="47120" grpId="0" animBg="1"/>
      <p:bldP spid="47120" grpId="1" animBg="1"/>
      <p:bldP spid="47122" grpId="0"/>
      <p:bldP spid="47123" grpId="0" animBg="1"/>
      <p:bldP spid="47123" grpId="1" animBg="1"/>
      <p:bldP spid="47124" grpId="0"/>
      <p:bldP spid="471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8">
            <a:extLst>
              <a:ext uri="{FF2B5EF4-FFF2-40B4-BE49-F238E27FC236}">
                <a16:creationId xmlns:a16="http://schemas.microsoft.com/office/drawing/2014/main" id="{3B56FA25-647C-5495-C183-AC24F8849694}"/>
              </a:ext>
            </a:extLst>
          </p:cNvPr>
          <p:cNvGrpSpPr>
            <a:grpSpLocks/>
          </p:cNvGrpSpPr>
          <p:nvPr/>
        </p:nvGrpSpPr>
        <p:grpSpPr bwMode="auto">
          <a:xfrm>
            <a:off x="-249238" y="1098550"/>
            <a:ext cx="7704138" cy="5767388"/>
            <a:chOff x="206600" y="2132859"/>
            <a:chExt cx="5269469" cy="4160805"/>
          </a:xfrm>
        </p:grpSpPr>
        <p:grpSp>
          <p:nvGrpSpPr>
            <p:cNvPr id="38932" name="Group 59">
              <a:extLst>
                <a:ext uri="{FF2B5EF4-FFF2-40B4-BE49-F238E27FC236}">
                  <a16:creationId xmlns:a16="http://schemas.microsoft.com/office/drawing/2014/main" id="{3DBC364D-8A2C-F82D-BFA5-7096A2883DC4}"/>
                </a:ext>
              </a:extLst>
            </p:cNvPr>
            <p:cNvGrpSpPr>
              <a:grpSpLocks/>
            </p:cNvGrpSpPr>
            <p:nvPr/>
          </p:nvGrpSpPr>
          <p:grpSpPr bwMode="auto">
            <a:xfrm>
              <a:off x="1117436" y="2132859"/>
              <a:ext cx="3452745" cy="3307339"/>
              <a:chOff x="539552" y="4254268"/>
              <a:chExt cx="3596930" cy="614892"/>
            </a:xfrm>
          </p:grpSpPr>
          <p:sp>
            <p:nvSpPr>
              <p:cNvPr id="75" name="Rectangle 74">
                <a:extLst>
                  <a:ext uri="{FF2B5EF4-FFF2-40B4-BE49-F238E27FC236}">
                    <a16:creationId xmlns:a16="http://schemas.microsoft.com/office/drawing/2014/main" id="{56D97DDB-4D29-199E-1484-DD082D42607D}"/>
                  </a:ext>
                </a:extLst>
              </p:cNvPr>
              <p:cNvSpPr/>
              <p:nvPr/>
            </p:nvSpPr>
            <p:spPr>
              <a:xfrm>
                <a:off x="539724" y="4415028"/>
                <a:ext cx="720549" cy="454175"/>
              </a:xfrm>
              <a:prstGeom prst="rect">
                <a:avLst/>
              </a:prstGeom>
              <a:gradFill flip="none" rotWithShape="1">
                <a:gsLst>
                  <a:gs pos="0">
                    <a:schemeClr val="accent2">
                      <a:lumMod val="100000"/>
                    </a:schemeClr>
                  </a:gs>
                  <a:gs pos="68000">
                    <a:schemeClr val="accent2">
                      <a:lumMod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6" name="Rectangle 75">
                <a:extLst>
                  <a:ext uri="{FF2B5EF4-FFF2-40B4-BE49-F238E27FC236}">
                    <a16:creationId xmlns:a16="http://schemas.microsoft.com/office/drawing/2014/main" id="{BA356D4A-D309-66C2-2832-F89D93C13109}"/>
                  </a:ext>
                </a:extLst>
              </p:cNvPr>
              <p:cNvSpPr/>
              <p:nvPr/>
            </p:nvSpPr>
            <p:spPr>
              <a:xfrm>
                <a:off x="1259142" y="4321127"/>
                <a:ext cx="719418" cy="548076"/>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77" name="Rectangle 76">
                <a:extLst>
                  <a:ext uri="{FF2B5EF4-FFF2-40B4-BE49-F238E27FC236}">
                    <a16:creationId xmlns:a16="http://schemas.microsoft.com/office/drawing/2014/main" id="{792D34D4-CA3E-B402-884A-835011108A58}"/>
                  </a:ext>
                </a:extLst>
              </p:cNvPr>
              <p:cNvSpPr/>
              <p:nvPr/>
            </p:nvSpPr>
            <p:spPr>
              <a:xfrm>
                <a:off x="1978559" y="4495302"/>
                <a:ext cx="719418" cy="373901"/>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78" name="Rectangle 77">
                <a:extLst>
                  <a:ext uri="{FF2B5EF4-FFF2-40B4-BE49-F238E27FC236}">
                    <a16:creationId xmlns:a16="http://schemas.microsoft.com/office/drawing/2014/main" id="{D72ABBBB-F4B2-BD08-3284-2A8F3F4111C3}"/>
                  </a:ext>
                </a:extLst>
              </p:cNvPr>
              <p:cNvSpPr/>
              <p:nvPr/>
            </p:nvSpPr>
            <p:spPr>
              <a:xfrm>
                <a:off x="2697977" y="4361371"/>
                <a:ext cx="719418" cy="507832"/>
              </a:xfrm>
              <a:prstGeom prst="rect">
                <a:avLst/>
              </a:prstGeom>
              <a:gradFill>
                <a:gsLst>
                  <a:gs pos="0">
                    <a:schemeClr val="accent3">
                      <a:lumMod val="80000"/>
                    </a:schemeClr>
                  </a:gs>
                  <a:gs pos="68000">
                    <a:schemeClr val="accent3">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79" name="Rectangle 78">
                <a:extLst>
                  <a:ext uri="{FF2B5EF4-FFF2-40B4-BE49-F238E27FC236}">
                    <a16:creationId xmlns:a16="http://schemas.microsoft.com/office/drawing/2014/main" id="{0A57AA09-E148-99CA-61B2-073250616404}"/>
                  </a:ext>
                </a:extLst>
              </p:cNvPr>
              <p:cNvSpPr/>
              <p:nvPr/>
            </p:nvSpPr>
            <p:spPr>
              <a:xfrm>
                <a:off x="3416264" y="4254268"/>
                <a:ext cx="720549" cy="614935"/>
              </a:xfrm>
              <a:prstGeom prst="rect">
                <a:avLst/>
              </a:prstGeom>
              <a:gradFill flip="none" rotWithShape="1">
                <a:gsLst>
                  <a:gs pos="0">
                    <a:schemeClr val="accent4">
                      <a:lumMod val="80000"/>
                    </a:schemeClr>
                  </a:gs>
                  <a:gs pos="68000">
                    <a:schemeClr val="accent4">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grpSp>
        <p:grpSp>
          <p:nvGrpSpPr>
            <p:cNvPr id="38933" name="Group 60">
              <a:extLst>
                <a:ext uri="{FF2B5EF4-FFF2-40B4-BE49-F238E27FC236}">
                  <a16:creationId xmlns:a16="http://schemas.microsoft.com/office/drawing/2014/main" id="{1483275C-D480-C0CD-9359-88480F0CEF2F}"/>
                </a:ext>
              </a:extLst>
            </p:cNvPr>
            <p:cNvGrpSpPr>
              <a:grpSpLocks/>
            </p:cNvGrpSpPr>
            <p:nvPr/>
          </p:nvGrpSpPr>
          <p:grpSpPr bwMode="auto">
            <a:xfrm>
              <a:off x="539165" y="5434659"/>
              <a:ext cx="4607578" cy="360394"/>
              <a:chOff x="539165" y="5434659"/>
              <a:chExt cx="4607578" cy="360394"/>
            </a:xfrm>
          </p:grpSpPr>
          <p:sp>
            <p:nvSpPr>
              <p:cNvPr id="70" name="Rectangle 15">
                <a:extLst>
                  <a:ext uri="{FF2B5EF4-FFF2-40B4-BE49-F238E27FC236}">
                    <a16:creationId xmlns:a16="http://schemas.microsoft.com/office/drawing/2014/main" id="{1DC9D9C1-8F34-676D-833A-4D225395E5B4}"/>
                  </a:ext>
                </a:extLst>
              </p:cNvPr>
              <p:cNvSpPr/>
              <p:nvPr/>
            </p:nvSpPr>
            <p:spPr>
              <a:xfrm>
                <a:off x="538861" y="5434704"/>
                <a:ext cx="1280178" cy="360763"/>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89663 w 1287482"/>
                  <a:gd name="connsiteY0" fmla="*/ 9340 h 383657"/>
                  <a:gd name="connsiteX1" fmla="*/ 1287482 w 1287482"/>
                  <a:gd name="connsiteY1" fmla="*/ 0 h 383657"/>
                  <a:gd name="connsiteX2" fmla="*/ 922780 w 1287482"/>
                  <a:gd name="connsiteY2" fmla="*/ 380703 h 383657"/>
                  <a:gd name="connsiteX3" fmla="*/ 0 w 1287482"/>
                  <a:gd name="connsiteY3" fmla="*/ 383657 h 383657"/>
                  <a:gd name="connsiteX4" fmla="*/ 589663 w 1287482"/>
                  <a:gd name="connsiteY4" fmla="*/ 9340 h 383657"/>
                  <a:gd name="connsiteX0" fmla="*/ 589663 w 1287482"/>
                  <a:gd name="connsiteY0" fmla="*/ 9340 h 383657"/>
                  <a:gd name="connsiteX1" fmla="*/ 1287482 w 1287482"/>
                  <a:gd name="connsiteY1" fmla="*/ 0 h 383657"/>
                  <a:gd name="connsiteX2" fmla="*/ 936849 w 1287482"/>
                  <a:gd name="connsiteY2" fmla="*/ 380703 h 383657"/>
                  <a:gd name="connsiteX3" fmla="*/ 0 w 1287482"/>
                  <a:gd name="connsiteY3" fmla="*/ 383657 h 383657"/>
                  <a:gd name="connsiteX4" fmla="*/ 589663 w 1287482"/>
                  <a:gd name="connsiteY4" fmla="*/ 9340 h 383657"/>
                  <a:gd name="connsiteX0" fmla="*/ 589663 w 1281854"/>
                  <a:gd name="connsiteY0" fmla="*/ 0 h 374317"/>
                  <a:gd name="connsiteX1" fmla="*/ 1281854 w 1281854"/>
                  <a:gd name="connsiteY1" fmla="*/ 17708 h 374317"/>
                  <a:gd name="connsiteX2" fmla="*/ 936849 w 1281854"/>
                  <a:gd name="connsiteY2" fmla="*/ 371363 h 374317"/>
                  <a:gd name="connsiteX3" fmla="*/ 0 w 1281854"/>
                  <a:gd name="connsiteY3" fmla="*/ 374317 h 374317"/>
                  <a:gd name="connsiteX4" fmla="*/ 589663 w 1281854"/>
                  <a:gd name="connsiteY4" fmla="*/ 0 h 374317"/>
                  <a:gd name="connsiteX0" fmla="*/ 562419 w 1281854"/>
                  <a:gd name="connsiteY0" fmla="*/ 12510 h 356609"/>
                  <a:gd name="connsiteX1" fmla="*/ 1281854 w 1281854"/>
                  <a:gd name="connsiteY1" fmla="*/ 0 h 356609"/>
                  <a:gd name="connsiteX2" fmla="*/ 936849 w 1281854"/>
                  <a:gd name="connsiteY2" fmla="*/ 353655 h 356609"/>
                  <a:gd name="connsiteX3" fmla="*/ 0 w 1281854"/>
                  <a:gd name="connsiteY3" fmla="*/ 356609 h 356609"/>
                  <a:gd name="connsiteX4" fmla="*/ 562419 w 1281854"/>
                  <a:gd name="connsiteY4" fmla="*/ 12510 h 356609"/>
                  <a:gd name="connsiteX0" fmla="*/ 579184 w 1281854"/>
                  <a:gd name="connsiteY0" fmla="*/ 0 h 361726"/>
                  <a:gd name="connsiteX1" fmla="*/ 1281854 w 1281854"/>
                  <a:gd name="connsiteY1" fmla="*/ 5117 h 361726"/>
                  <a:gd name="connsiteX2" fmla="*/ 936849 w 1281854"/>
                  <a:gd name="connsiteY2" fmla="*/ 358772 h 361726"/>
                  <a:gd name="connsiteX3" fmla="*/ 0 w 1281854"/>
                  <a:gd name="connsiteY3" fmla="*/ 361726 h 361726"/>
                  <a:gd name="connsiteX4" fmla="*/ 579184 w 1281854"/>
                  <a:gd name="connsiteY4" fmla="*/ 0 h 361726"/>
                  <a:gd name="connsiteX0" fmla="*/ 579184 w 1279759"/>
                  <a:gd name="connsiteY0" fmla="*/ 7473 h 369199"/>
                  <a:gd name="connsiteX1" fmla="*/ 1279759 w 1279759"/>
                  <a:gd name="connsiteY1" fmla="*/ 0 h 369199"/>
                  <a:gd name="connsiteX2" fmla="*/ 936849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4993 w 1279759"/>
                  <a:gd name="connsiteY0" fmla="*/ 9991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9991 h 369199"/>
                  <a:gd name="connsiteX0" fmla="*/ 574993 w 1279759"/>
                  <a:gd name="connsiteY0" fmla="*/ 7472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7472 h 369199"/>
                  <a:gd name="connsiteX0" fmla="*/ 583376 w 1279759"/>
                  <a:gd name="connsiteY0" fmla="*/ 4954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4954 h 369199"/>
                  <a:gd name="connsiteX0" fmla="*/ 583376 w 1279759"/>
                  <a:gd name="connsiteY0" fmla="*/ 1763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1763 h 36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759" h="369199">
                    <a:moveTo>
                      <a:pt x="583376" y="1763"/>
                    </a:moveTo>
                    <a:lnTo>
                      <a:pt x="1279759" y="0"/>
                    </a:lnTo>
                    <a:lnTo>
                      <a:pt x="922180" y="366245"/>
                    </a:lnTo>
                    <a:lnTo>
                      <a:pt x="0" y="369199"/>
                    </a:lnTo>
                    <a:lnTo>
                      <a:pt x="583376" y="1763"/>
                    </a:lnTo>
                    <a:close/>
                  </a:path>
                </a:pathLst>
              </a:custGeom>
              <a:gradFill flip="none" rotWithShape="1">
                <a:gsLst>
                  <a:gs pos="0">
                    <a:schemeClr val="accent2">
                      <a:lumMod val="80000"/>
                      <a:lumOff val="20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1" name="Rectangle 15">
                <a:extLst>
                  <a:ext uri="{FF2B5EF4-FFF2-40B4-BE49-F238E27FC236}">
                    <a16:creationId xmlns:a16="http://schemas.microsoft.com/office/drawing/2014/main" id="{EBF1BA14-518C-C2BF-490C-6463285AB63B}"/>
                  </a:ext>
                </a:extLst>
              </p:cNvPr>
              <p:cNvSpPr/>
              <p:nvPr/>
            </p:nvSpPr>
            <p:spPr>
              <a:xfrm>
                <a:off x="1459633" y="5436994"/>
                <a:ext cx="1043470" cy="35503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249" h="362367">
                    <a:moveTo>
                      <a:pt x="352370" y="0"/>
                    </a:moveTo>
                    <a:lnTo>
                      <a:pt x="1044249" y="2536"/>
                    </a:lnTo>
                    <a:lnTo>
                      <a:pt x="922617" y="362367"/>
                    </a:lnTo>
                    <a:lnTo>
                      <a:pt x="0" y="359190"/>
                    </a:lnTo>
                    <a:lnTo>
                      <a:pt x="35237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2" name="Rectangle 15">
                <a:extLst>
                  <a:ext uri="{FF2B5EF4-FFF2-40B4-BE49-F238E27FC236}">
                    <a16:creationId xmlns:a16="http://schemas.microsoft.com/office/drawing/2014/main" id="{23D6055F-2F8E-D188-1DCB-9D77D4FBED12}"/>
                  </a:ext>
                </a:extLst>
              </p:cNvPr>
              <p:cNvSpPr/>
              <p:nvPr/>
            </p:nvSpPr>
            <p:spPr>
              <a:xfrm>
                <a:off x="2380406" y="5436994"/>
                <a:ext cx="924030" cy="35274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342" h="364592">
                    <a:moveTo>
                      <a:pt x="115838" y="2553"/>
                    </a:moveTo>
                    <a:lnTo>
                      <a:pt x="810585" y="0"/>
                    </a:lnTo>
                    <a:lnTo>
                      <a:pt x="923342" y="364592"/>
                    </a:lnTo>
                    <a:lnTo>
                      <a:pt x="0" y="364202"/>
                    </a:lnTo>
                    <a:lnTo>
                      <a:pt x="115838" y="2553"/>
                    </a:lnTo>
                    <a:close/>
                  </a:path>
                </a:pathLst>
              </a:custGeom>
              <a:gradFill flip="none" rotWithShape="1">
                <a:gsLst>
                  <a:gs pos="0">
                    <a:schemeClr val="accent6">
                      <a:lumMod val="80000"/>
                      <a:lumOff val="2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73" name="Rectangle 15">
                <a:extLst>
                  <a:ext uri="{FF2B5EF4-FFF2-40B4-BE49-F238E27FC236}">
                    <a16:creationId xmlns:a16="http://schemas.microsoft.com/office/drawing/2014/main" id="{F0204D84-454E-8B42-8816-C19071642332}"/>
                  </a:ext>
                </a:extLst>
              </p:cNvPr>
              <p:cNvSpPr/>
              <p:nvPr/>
            </p:nvSpPr>
            <p:spPr>
              <a:xfrm>
                <a:off x="3189339" y="5434704"/>
                <a:ext cx="1038041" cy="35961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41446"/>
                  <a:gd name="connsiteY0" fmla="*/ 14661 h 368828"/>
                  <a:gd name="connsiteX1" fmla="*/ 693627 w 1041446"/>
                  <a:gd name="connsiteY1" fmla="*/ 0 h 368828"/>
                  <a:gd name="connsiteX2" fmla="*/ 1041446 w 1041446"/>
                  <a:gd name="connsiteY2" fmla="*/ 368828 h 368828"/>
                  <a:gd name="connsiteX3" fmla="*/ 96798 w 1041446"/>
                  <a:gd name="connsiteY3" fmla="*/ 364195 h 368828"/>
                  <a:gd name="connsiteX4" fmla="*/ 0 w 1041446"/>
                  <a:gd name="connsiteY4" fmla="*/ 14661 h 368828"/>
                  <a:gd name="connsiteX0" fmla="*/ 0 w 1041446"/>
                  <a:gd name="connsiteY0" fmla="*/ 0 h 354167"/>
                  <a:gd name="connsiteX1" fmla="*/ 695723 w 1041446"/>
                  <a:gd name="connsiteY1" fmla="*/ 7446 h 354167"/>
                  <a:gd name="connsiteX2" fmla="*/ 1041446 w 1041446"/>
                  <a:gd name="connsiteY2" fmla="*/ 354167 h 354167"/>
                  <a:gd name="connsiteX3" fmla="*/ 96798 w 1041446"/>
                  <a:gd name="connsiteY3" fmla="*/ 349534 h 354167"/>
                  <a:gd name="connsiteX4" fmla="*/ 0 w 1041446"/>
                  <a:gd name="connsiteY4" fmla="*/ 0 h 354167"/>
                  <a:gd name="connsiteX0" fmla="*/ 0 w 1041446"/>
                  <a:gd name="connsiteY0" fmla="*/ 2380 h 356547"/>
                  <a:gd name="connsiteX1" fmla="*/ 685245 w 1041446"/>
                  <a:gd name="connsiteY1" fmla="*/ 0 h 356547"/>
                  <a:gd name="connsiteX2" fmla="*/ 1041446 w 1041446"/>
                  <a:gd name="connsiteY2" fmla="*/ 356547 h 356547"/>
                  <a:gd name="connsiteX3" fmla="*/ 96798 w 1041446"/>
                  <a:gd name="connsiteY3" fmla="*/ 351914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09371 w 1041446"/>
                  <a:gd name="connsiteY3" fmla="*/ 354370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44997 w 1041446"/>
                  <a:gd name="connsiteY3" fmla="*/ 349458 h 356547"/>
                  <a:gd name="connsiteX4" fmla="*/ 0 w 1041446"/>
                  <a:gd name="connsiteY4" fmla="*/ 2380 h 356547"/>
                  <a:gd name="connsiteX0" fmla="*/ 0 w 1041446"/>
                  <a:gd name="connsiteY0" fmla="*/ 2380 h 359284"/>
                  <a:gd name="connsiteX1" fmla="*/ 685245 w 1041446"/>
                  <a:gd name="connsiteY1" fmla="*/ 0 h 359284"/>
                  <a:gd name="connsiteX2" fmla="*/ 1041446 w 1041446"/>
                  <a:gd name="connsiteY2" fmla="*/ 356547 h 359284"/>
                  <a:gd name="connsiteX3" fmla="*/ 111466 w 1041446"/>
                  <a:gd name="connsiteY3" fmla="*/ 359284 h 359284"/>
                  <a:gd name="connsiteX4" fmla="*/ 0 w 1041446"/>
                  <a:gd name="connsiteY4" fmla="*/ 2380 h 359284"/>
                  <a:gd name="connsiteX0" fmla="*/ 0 w 1016298"/>
                  <a:gd name="connsiteY0" fmla="*/ 2380 h 359284"/>
                  <a:gd name="connsiteX1" fmla="*/ 685245 w 1016298"/>
                  <a:gd name="connsiteY1" fmla="*/ 0 h 359284"/>
                  <a:gd name="connsiteX2" fmla="*/ 1016298 w 1016298"/>
                  <a:gd name="connsiteY2" fmla="*/ 354090 h 359284"/>
                  <a:gd name="connsiteX3" fmla="*/ 111466 w 1016298"/>
                  <a:gd name="connsiteY3" fmla="*/ 359284 h 359284"/>
                  <a:gd name="connsiteX4" fmla="*/ 0 w 1016298"/>
                  <a:gd name="connsiteY4" fmla="*/ 2380 h 359284"/>
                  <a:gd name="connsiteX0" fmla="*/ 0 w 1033063"/>
                  <a:gd name="connsiteY0" fmla="*/ 2380 h 359284"/>
                  <a:gd name="connsiteX1" fmla="*/ 685245 w 1033063"/>
                  <a:gd name="connsiteY1" fmla="*/ 0 h 359284"/>
                  <a:gd name="connsiteX2" fmla="*/ 1033063 w 1033063"/>
                  <a:gd name="connsiteY2" fmla="*/ 356547 h 359284"/>
                  <a:gd name="connsiteX3" fmla="*/ 111466 w 1033063"/>
                  <a:gd name="connsiteY3" fmla="*/ 359284 h 359284"/>
                  <a:gd name="connsiteX4" fmla="*/ 0 w 1033063"/>
                  <a:gd name="connsiteY4" fmla="*/ 2380 h 359284"/>
                  <a:gd name="connsiteX0" fmla="*/ 0 w 1037254"/>
                  <a:gd name="connsiteY0" fmla="*/ 0 h 359360"/>
                  <a:gd name="connsiteX1" fmla="*/ 689436 w 1037254"/>
                  <a:gd name="connsiteY1" fmla="*/ 76 h 359360"/>
                  <a:gd name="connsiteX2" fmla="*/ 1037254 w 1037254"/>
                  <a:gd name="connsiteY2" fmla="*/ 356623 h 359360"/>
                  <a:gd name="connsiteX3" fmla="*/ 115657 w 1037254"/>
                  <a:gd name="connsiteY3" fmla="*/ 359360 h 359360"/>
                  <a:gd name="connsiteX4" fmla="*/ 0 w 1037254"/>
                  <a:gd name="connsiteY4" fmla="*/ 0 h 3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4" h="359360">
                    <a:moveTo>
                      <a:pt x="0" y="0"/>
                    </a:moveTo>
                    <a:lnTo>
                      <a:pt x="689436" y="76"/>
                    </a:lnTo>
                    <a:lnTo>
                      <a:pt x="1037254" y="356623"/>
                    </a:lnTo>
                    <a:lnTo>
                      <a:pt x="115657" y="359360"/>
                    </a:lnTo>
                    <a:lnTo>
                      <a:pt x="0" y="0"/>
                    </a:lnTo>
                    <a:close/>
                  </a:path>
                </a:pathLst>
              </a:custGeom>
              <a:gradFill flip="none" rotWithShape="1">
                <a:gsLst>
                  <a:gs pos="0">
                    <a:schemeClr val="accent3">
                      <a:lumMod val="80000"/>
                      <a:lumOff val="2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4" name="Rectangle 15">
                <a:extLst>
                  <a:ext uri="{FF2B5EF4-FFF2-40B4-BE49-F238E27FC236}">
                    <a16:creationId xmlns:a16="http://schemas.microsoft.com/office/drawing/2014/main" id="{AF59427C-6E7D-1355-6451-4E489D77A600}"/>
                  </a:ext>
                </a:extLst>
              </p:cNvPr>
              <p:cNvSpPr/>
              <p:nvPr/>
            </p:nvSpPr>
            <p:spPr>
              <a:xfrm>
                <a:off x="3878833" y="5439285"/>
                <a:ext cx="1268234" cy="35274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53108"/>
                  <a:gd name="connsiteY0" fmla="*/ 17186 h 370132"/>
                  <a:gd name="connsiteX1" fmla="*/ 691533 w 1253108"/>
                  <a:gd name="connsiteY1" fmla="*/ 0 h 370132"/>
                  <a:gd name="connsiteX2" fmla="*/ 1253108 w 1253108"/>
                  <a:gd name="connsiteY2" fmla="*/ 362890 h 370132"/>
                  <a:gd name="connsiteX3" fmla="*/ 344086 w 1253108"/>
                  <a:gd name="connsiteY3" fmla="*/ 370132 h 370132"/>
                  <a:gd name="connsiteX4" fmla="*/ 0 w 1253108"/>
                  <a:gd name="connsiteY4" fmla="*/ 17186 h 370132"/>
                  <a:gd name="connsiteX0" fmla="*/ 0 w 1253108"/>
                  <a:gd name="connsiteY0" fmla="*/ 0 h 352946"/>
                  <a:gd name="connsiteX1" fmla="*/ 699915 w 1253108"/>
                  <a:gd name="connsiteY1" fmla="*/ 9929 h 352946"/>
                  <a:gd name="connsiteX2" fmla="*/ 1253108 w 1253108"/>
                  <a:gd name="connsiteY2" fmla="*/ 345704 h 352946"/>
                  <a:gd name="connsiteX3" fmla="*/ 344086 w 1253108"/>
                  <a:gd name="connsiteY3" fmla="*/ 352946 h 352946"/>
                  <a:gd name="connsiteX4" fmla="*/ 0 w 1253108"/>
                  <a:gd name="connsiteY4" fmla="*/ 0 h 352946"/>
                  <a:gd name="connsiteX0" fmla="*/ 0 w 1253108"/>
                  <a:gd name="connsiteY0" fmla="*/ 0 h 352946"/>
                  <a:gd name="connsiteX1" fmla="*/ 691533 w 1253108"/>
                  <a:gd name="connsiteY1" fmla="*/ 2534 h 352946"/>
                  <a:gd name="connsiteX2" fmla="*/ 1253108 w 1253108"/>
                  <a:gd name="connsiteY2" fmla="*/ 345704 h 352946"/>
                  <a:gd name="connsiteX3" fmla="*/ 344086 w 1253108"/>
                  <a:gd name="connsiteY3" fmla="*/ 352946 h 352946"/>
                  <a:gd name="connsiteX4" fmla="*/ 0 w 1253108"/>
                  <a:gd name="connsiteY4" fmla="*/ 0 h 352946"/>
                  <a:gd name="connsiteX0" fmla="*/ 0 w 1261491"/>
                  <a:gd name="connsiteY0" fmla="*/ 0 h 352946"/>
                  <a:gd name="connsiteX1" fmla="*/ 691533 w 1261491"/>
                  <a:gd name="connsiteY1" fmla="*/ 2534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0 h 352946"/>
                  <a:gd name="connsiteX1" fmla="*/ 685246 w 1261491"/>
                  <a:gd name="connsiteY1" fmla="*/ 69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7326 h 352877"/>
                  <a:gd name="connsiteX1" fmla="*/ 685246 w 1261491"/>
                  <a:gd name="connsiteY1" fmla="*/ 0 h 352877"/>
                  <a:gd name="connsiteX2" fmla="*/ 1261491 w 1261491"/>
                  <a:gd name="connsiteY2" fmla="*/ 348101 h 352877"/>
                  <a:gd name="connsiteX3" fmla="*/ 344086 w 1261491"/>
                  <a:gd name="connsiteY3" fmla="*/ 352877 h 352877"/>
                  <a:gd name="connsiteX4" fmla="*/ 0 w 1261491"/>
                  <a:gd name="connsiteY4" fmla="*/ 7326 h 352877"/>
                  <a:gd name="connsiteX0" fmla="*/ 0 w 1267778"/>
                  <a:gd name="connsiteY0" fmla="*/ 0 h 352946"/>
                  <a:gd name="connsiteX1" fmla="*/ 691533 w 1267778"/>
                  <a:gd name="connsiteY1" fmla="*/ 69 h 352946"/>
                  <a:gd name="connsiteX2" fmla="*/ 1267778 w 1267778"/>
                  <a:gd name="connsiteY2" fmla="*/ 348170 h 352946"/>
                  <a:gd name="connsiteX3" fmla="*/ 350373 w 1267778"/>
                  <a:gd name="connsiteY3" fmla="*/ 352946 h 352946"/>
                  <a:gd name="connsiteX4" fmla="*/ 0 w 1267778"/>
                  <a:gd name="connsiteY4" fmla="*/ 0 h 352946"/>
                  <a:gd name="connsiteX0" fmla="*/ 0 w 1267778"/>
                  <a:gd name="connsiteY0" fmla="*/ 0 h 352946"/>
                  <a:gd name="connsiteX1" fmla="*/ 691533 w 1267778"/>
                  <a:gd name="connsiteY1" fmla="*/ 69 h 352946"/>
                  <a:gd name="connsiteX2" fmla="*/ 1267778 w 1267778"/>
                  <a:gd name="connsiteY2" fmla="*/ 350634 h 352946"/>
                  <a:gd name="connsiteX3" fmla="*/ 350373 w 1267778"/>
                  <a:gd name="connsiteY3" fmla="*/ 352946 h 352946"/>
                  <a:gd name="connsiteX4" fmla="*/ 0 w 1267778"/>
                  <a:gd name="connsiteY4" fmla="*/ 0 h 35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78" h="352946">
                    <a:moveTo>
                      <a:pt x="0" y="0"/>
                    </a:moveTo>
                    <a:lnTo>
                      <a:pt x="691533" y="69"/>
                    </a:lnTo>
                    <a:lnTo>
                      <a:pt x="1267778" y="350634"/>
                    </a:lnTo>
                    <a:lnTo>
                      <a:pt x="350373" y="352946"/>
                    </a:lnTo>
                    <a:lnTo>
                      <a:pt x="0" y="0"/>
                    </a:lnTo>
                    <a:close/>
                  </a:path>
                </a:pathLst>
              </a:custGeom>
              <a:gradFill flip="none" rotWithShape="1">
                <a:gsLst>
                  <a:gs pos="0">
                    <a:schemeClr val="accent4">
                      <a:lumMod val="80000"/>
                      <a:lumOff val="2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grpSp>
        <p:sp>
          <p:nvSpPr>
            <p:cNvPr id="62" name="Oval 61">
              <a:extLst>
                <a:ext uri="{FF2B5EF4-FFF2-40B4-BE49-F238E27FC236}">
                  <a16:creationId xmlns:a16="http://schemas.microsoft.com/office/drawing/2014/main" id="{16E6BD84-E908-F937-3DFF-AF1B6AEA32F0}"/>
                </a:ext>
              </a:extLst>
            </p:cNvPr>
            <p:cNvSpPr/>
            <p:nvPr/>
          </p:nvSpPr>
          <p:spPr>
            <a:xfrm>
              <a:off x="827584" y="5368840"/>
              <a:ext cx="4032448" cy="123668"/>
            </a:xfrm>
            <a:prstGeom prst="ellipse">
              <a:avLst/>
            </a:prstGeom>
            <a:solidFill>
              <a:schemeClr val="tx1">
                <a:alpha val="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grpSp>
          <p:nvGrpSpPr>
            <p:cNvPr id="38937" name="Group 62">
              <a:extLst>
                <a:ext uri="{FF2B5EF4-FFF2-40B4-BE49-F238E27FC236}">
                  <a16:creationId xmlns:a16="http://schemas.microsoft.com/office/drawing/2014/main" id="{A0B456E7-44E9-FCCC-1E0D-BDB05C9878C4}"/>
                </a:ext>
              </a:extLst>
            </p:cNvPr>
            <p:cNvGrpSpPr>
              <a:grpSpLocks/>
            </p:cNvGrpSpPr>
            <p:nvPr/>
          </p:nvGrpSpPr>
          <p:grpSpPr bwMode="auto">
            <a:xfrm>
              <a:off x="539552" y="5789608"/>
              <a:ext cx="4608512" cy="504056"/>
              <a:chOff x="539552" y="5789608"/>
              <a:chExt cx="3596930" cy="504056"/>
            </a:xfrm>
          </p:grpSpPr>
          <p:sp>
            <p:nvSpPr>
              <p:cNvPr id="65" name="Rectangle 64">
                <a:extLst>
                  <a:ext uri="{FF2B5EF4-FFF2-40B4-BE49-F238E27FC236}">
                    <a16:creationId xmlns:a16="http://schemas.microsoft.com/office/drawing/2014/main" id="{63594195-B725-B4A5-098D-0CB5C2128A64}"/>
                  </a:ext>
                </a:extLst>
              </p:cNvPr>
              <p:cNvSpPr/>
              <p:nvPr/>
            </p:nvSpPr>
            <p:spPr>
              <a:xfrm>
                <a:off x="539859" y="5789741"/>
                <a:ext cx="720355" cy="503923"/>
              </a:xfrm>
              <a:prstGeom prst="rect">
                <a:avLst/>
              </a:prstGeom>
              <a:gradFill>
                <a:gsLst>
                  <a:gs pos="0">
                    <a:schemeClr val="accent2"/>
                  </a:gs>
                  <a:gs pos="68000">
                    <a:schemeClr val="accent2">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66" name="Rectangle 65">
                <a:extLst>
                  <a:ext uri="{FF2B5EF4-FFF2-40B4-BE49-F238E27FC236}">
                    <a16:creationId xmlns:a16="http://schemas.microsoft.com/office/drawing/2014/main" id="{393B4B40-EE7A-7105-7217-5E7205CEA2C6}"/>
                  </a:ext>
                </a:extLst>
              </p:cNvPr>
              <p:cNvSpPr/>
              <p:nvPr/>
            </p:nvSpPr>
            <p:spPr>
              <a:xfrm>
                <a:off x="1259368" y="5789741"/>
                <a:ext cx="719508" cy="503923"/>
              </a:xfrm>
              <a:prstGeom prst="rect">
                <a:avLst/>
              </a:prstGeom>
              <a:gradFill>
                <a:gsLst>
                  <a:gs pos="0">
                    <a:schemeClr val="accent1"/>
                  </a:gs>
                  <a:gs pos="68000">
                    <a:schemeClr val="accent1">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67" name="Rectangle 66">
                <a:extLst>
                  <a:ext uri="{FF2B5EF4-FFF2-40B4-BE49-F238E27FC236}">
                    <a16:creationId xmlns:a16="http://schemas.microsoft.com/office/drawing/2014/main" id="{C3D256A3-2DFD-8A39-3B0F-524C3FECE9FB}"/>
                  </a:ext>
                </a:extLst>
              </p:cNvPr>
              <p:cNvSpPr/>
              <p:nvPr/>
            </p:nvSpPr>
            <p:spPr>
              <a:xfrm>
                <a:off x="1978028" y="5789741"/>
                <a:ext cx="720355" cy="503923"/>
              </a:xfrm>
              <a:prstGeom prst="rect">
                <a:avLst/>
              </a:prstGeom>
              <a:gradFill>
                <a:gsLst>
                  <a:gs pos="0">
                    <a:schemeClr val="accent6">
                      <a:lumMod val="90000"/>
                    </a:schemeClr>
                  </a:gs>
                  <a:gs pos="68000">
                    <a:schemeClr val="accent6">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68" name="Rectangle 67">
                <a:extLst>
                  <a:ext uri="{FF2B5EF4-FFF2-40B4-BE49-F238E27FC236}">
                    <a16:creationId xmlns:a16="http://schemas.microsoft.com/office/drawing/2014/main" id="{B42CC1B0-DD8C-0873-C32A-435E4352FB53}"/>
                  </a:ext>
                </a:extLst>
              </p:cNvPr>
              <p:cNvSpPr/>
              <p:nvPr/>
            </p:nvSpPr>
            <p:spPr>
              <a:xfrm>
                <a:off x="2697535" y="5789741"/>
                <a:ext cx="719508" cy="503923"/>
              </a:xfrm>
              <a:prstGeom prst="rect">
                <a:avLst/>
              </a:prstGeom>
              <a:gradFill>
                <a:gsLst>
                  <a:gs pos="0">
                    <a:schemeClr val="accent3">
                      <a:lumMod val="100000"/>
                    </a:schemeClr>
                  </a:gs>
                  <a:gs pos="68000">
                    <a:schemeClr val="accent3">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69" name="Rectangle 68">
                <a:extLst>
                  <a:ext uri="{FF2B5EF4-FFF2-40B4-BE49-F238E27FC236}">
                    <a16:creationId xmlns:a16="http://schemas.microsoft.com/office/drawing/2014/main" id="{8D8A1E58-BADF-7C39-EA9D-8E52C7FDEC61}"/>
                  </a:ext>
                </a:extLst>
              </p:cNvPr>
              <p:cNvSpPr/>
              <p:nvPr/>
            </p:nvSpPr>
            <p:spPr>
              <a:xfrm>
                <a:off x="3416196" y="5789741"/>
                <a:ext cx="720355" cy="503923"/>
              </a:xfrm>
              <a:prstGeom prst="rect">
                <a:avLst/>
              </a:prstGeom>
              <a:gradFill>
                <a:gsLst>
                  <a:gs pos="0">
                    <a:schemeClr val="accent4"/>
                  </a:gs>
                  <a:gs pos="68000">
                    <a:schemeClr val="accent4">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grpSp>
        <p:sp>
          <p:nvSpPr>
            <p:cNvPr id="64" name="Oval 63">
              <a:extLst>
                <a:ext uri="{FF2B5EF4-FFF2-40B4-BE49-F238E27FC236}">
                  <a16:creationId xmlns:a16="http://schemas.microsoft.com/office/drawing/2014/main" id="{E9B0CF02-AE50-4EB7-B73B-EA1A8BFF8C01}"/>
                </a:ext>
              </a:extLst>
            </p:cNvPr>
            <p:cNvSpPr/>
            <p:nvPr/>
          </p:nvSpPr>
          <p:spPr>
            <a:xfrm>
              <a:off x="206600" y="5767246"/>
              <a:ext cx="5269469" cy="74325"/>
            </a:xfrm>
            <a:prstGeom prst="ellipse">
              <a:avLst/>
            </a:prstGeom>
            <a:solidFill>
              <a:schemeClr val="bg1">
                <a:alpha val="29000"/>
              </a:schemeClr>
            </a:solidFill>
            <a:ln>
              <a:noFill/>
            </a:ln>
            <a:effectLst>
              <a:glow rad="12700">
                <a:schemeClr val="bg1">
                  <a:alpha val="6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grpSp>
      <p:sp>
        <p:nvSpPr>
          <p:cNvPr id="80" name="Freeform 19">
            <a:extLst>
              <a:ext uri="{FF2B5EF4-FFF2-40B4-BE49-F238E27FC236}">
                <a16:creationId xmlns:a16="http://schemas.microsoft.com/office/drawing/2014/main" id="{0B983864-B2A8-45BF-35A7-B61D37E37EB8}"/>
              </a:ext>
            </a:extLst>
          </p:cNvPr>
          <p:cNvSpPr/>
          <p:nvPr/>
        </p:nvSpPr>
        <p:spPr>
          <a:xfrm>
            <a:off x="5502275" y="538163"/>
            <a:ext cx="452438" cy="44450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1" name="Rounded Rectangle 32">
            <a:extLst>
              <a:ext uri="{FF2B5EF4-FFF2-40B4-BE49-F238E27FC236}">
                <a16:creationId xmlns:a16="http://schemas.microsoft.com/office/drawing/2014/main" id="{AB234BEC-91CA-4AE6-A881-BAEAC7F2C41E}"/>
              </a:ext>
            </a:extLst>
          </p:cNvPr>
          <p:cNvSpPr/>
          <p:nvPr/>
        </p:nvSpPr>
        <p:spPr>
          <a:xfrm>
            <a:off x="4430713" y="1344613"/>
            <a:ext cx="368300" cy="36830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2" name="Oval 66">
            <a:extLst>
              <a:ext uri="{FF2B5EF4-FFF2-40B4-BE49-F238E27FC236}">
                <a16:creationId xmlns:a16="http://schemas.microsoft.com/office/drawing/2014/main" id="{BF95FEC4-90EE-634F-E573-55EF8342F4EC}"/>
              </a:ext>
            </a:extLst>
          </p:cNvPr>
          <p:cNvSpPr/>
          <p:nvPr/>
        </p:nvSpPr>
        <p:spPr>
          <a:xfrm rot="20700000">
            <a:off x="2382838" y="1030288"/>
            <a:ext cx="411162" cy="352425"/>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3" name="Rectangle 16">
            <a:extLst>
              <a:ext uri="{FF2B5EF4-FFF2-40B4-BE49-F238E27FC236}">
                <a16:creationId xmlns:a16="http://schemas.microsoft.com/office/drawing/2014/main" id="{8E870E75-B741-6BA1-C25E-98CF305E5CB8}"/>
              </a:ext>
            </a:extLst>
          </p:cNvPr>
          <p:cNvSpPr/>
          <p:nvPr/>
        </p:nvSpPr>
        <p:spPr>
          <a:xfrm rot="2700000">
            <a:off x="3517107" y="2248694"/>
            <a:ext cx="292100" cy="522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4" name="Rectangle 9">
            <a:extLst>
              <a:ext uri="{FF2B5EF4-FFF2-40B4-BE49-F238E27FC236}">
                <a16:creationId xmlns:a16="http://schemas.microsoft.com/office/drawing/2014/main" id="{39498DA3-D266-1C4F-2A39-03E2F1FF0953}"/>
              </a:ext>
            </a:extLst>
          </p:cNvPr>
          <p:cNvSpPr/>
          <p:nvPr/>
        </p:nvSpPr>
        <p:spPr>
          <a:xfrm>
            <a:off x="1389063" y="1712913"/>
            <a:ext cx="395287" cy="3683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5" name="Rectangle 84">
            <a:extLst>
              <a:ext uri="{FF2B5EF4-FFF2-40B4-BE49-F238E27FC236}">
                <a16:creationId xmlns:a16="http://schemas.microsoft.com/office/drawing/2014/main" id="{34B1863D-1887-9AA6-A3A2-CC13705A0381}"/>
              </a:ext>
            </a:extLst>
          </p:cNvPr>
          <p:cNvSpPr/>
          <p:nvPr/>
        </p:nvSpPr>
        <p:spPr>
          <a:xfrm>
            <a:off x="6970713" y="623888"/>
            <a:ext cx="5221287" cy="1222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1"/>
          </a:p>
        </p:txBody>
      </p:sp>
      <p:sp>
        <p:nvSpPr>
          <p:cNvPr id="86" name="Oval 85">
            <a:extLst>
              <a:ext uri="{FF2B5EF4-FFF2-40B4-BE49-F238E27FC236}">
                <a16:creationId xmlns:a16="http://schemas.microsoft.com/office/drawing/2014/main" id="{53B67BD0-AE8D-1455-A310-B438A4ADF017}"/>
              </a:ext>
            </a:extLst>
          </p:cNvPr>
          <p:cNvSpPr/>
          <p:nvPr/>
        </p:nvSpPr>
        <p:spPr>
          <a:xfrm>
            <a:off x="7150100" y="2327275"/>
            <a:ext cx="430213" cy="430213"/>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400" b="1" dirty="0"/>
              <a:t>1</a:t>
            </a:r>
            <a:endParaRPr lang="ko-KR" altLang="en-US" sz="1400" b="1" dirty="0"/>
          </a:p>
        </p:txBody>
      </p:sp>
      <p:sp>
        <p:nvSpPr>
          <p:cNvPr id="89" name="Oval 88">
            <a:extLst>
              <a:ext uri="{FF2B5EF4-FFF2-40B4-BE49-F238E27FC236}">
                <a16:creationId xmlns:a16="http://schemas.microsoft.com/office/drawing/2014/main" id="{56012156-166E-22C0-9F1C-DA5D6649AE50}"/>
              </a:ext>
            </a:extLst>
          </p:cNvPr>
          <p:cNvSpPr/>
          <p:nvPr/>
        </p:nvSpPr>
        <p:spPr>
          <a:xfrm>
            <a:off x="7150100" y="3105150"/>
            <a:ext cx="430213" cy="430213"/>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400" b="1" dirty="0"/>
              <a:t>2</a:t>
            </a:r>
            <a:endParaRPr lang="ko-KR" altLang="en-US" sz="1400" b="1" dirty="0"/>
          </a:p>
        </p:txBody>
      </p:sp>
      <p:sp>
        <p:nvSpPr>
          <p:cNvPr id="92" name="Oval 91">
            <a:extLst>
              <a:ext uri="{FF2B5EF4-FFF2-40B4-BE49-F238E27FC236}">
                <a16:creationId xmlns:a16="http://schemas.microsoft.com/office/drawing/2014/main" id="{3D60CCBD-A4F1-E37A-A361-6C0AB2ED78F8}"/>
              </a:ext>
            </a:extLst>
          </p:cNvPr>
          <p:cNvSpPr/>
          <p:nvPr/>
        </p:nvSpPr>
        <p:spPr>
          <a:xfrm>
            <a:off x="7150100" y="3883025"/>
            <a:ext cx="430213" cy="430213"/>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400" b="1" dirty="0"/>
              <a:t>3</a:t>
            </a:r>
            <a:endParaRPr lang="ko-KR" altLang="en-US" sz="1400" b="1" dirty="0"/>
          </a:p>
        </p:txBody>
      </p:sp>
      <p:sp>
        <p:nvSpPr>
          <p:cNvPr id="95" name="Oval 94">
            <a:extLst>
              <a:ext uri="{FF2B5EF4-FFF2-40B4-BE49-F238E27FC236}">
                <a16:creationId xmlns:a16="http://schemas.microsoft.com/office/drawing/2014/main" id="{8E52B6CD-5E79-1068-8904-7721CC3FB9D1}"/>
              </a:ext>
            </a:extLst>
          </p:cNvPr>
          <p:cNvSpPr/>
          <p:nvPr/>
        </p:nvSpPr>
        <p:spPr>
          <a:xfrm>
            <a:off x="7150100" y="4660900"/>
            <a:ext cx="430213" cy="43021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400" b="1" dirty="0"/>
              <a:t>4</a:t>
            </a:r>
            <a:endParaRPr lang="ko-KR" altLang="en-US" sz="1400" b="1" dirty="0"/>
          </a:p>
        </p:txBody>
      </p:sp>
      <p:sp>
        <p:nvSpPr>
          <p:cNvPr id="38925" name="TextBox 97">
            <a:extLst>
              <a:ext uri="{FF2B5EF4-FFF2-40B4-BE49-F238E27FC236}">
                <a16:creationId xmlns:a16="http://schemas.microsoft.com/office/drawing/2014/main" id="{82136E6D-30AD-5595-10A9-FD7326557A66}"/>
              </a:ext>
            </a:extLst>
          </p:cNvPr>
          <p:cNvSpPr txBox="1">
            <a:spLocks noChangeArrowheads="1"/>
          </p:cNvSpPr>
          <p:nvPr/>
        </p:nvSpPr>
        <p:spPr bwMode="auto">
          <a:xfrm>
            <a:off x="7265988" y="1033463"/>
            <a:ext cx="3816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lnSpc>
                <a:spcPts val="4000"/>
              </a:lnSpc>
            </a:pPr>
            <a:r>
              <a:rPr lang="en-US" altLang="ko-KR" sz="4000" b="1">
                <a:latin typeface="Times New Roman" panose="02020603050405020304" pitchFamily="18" charset="0"/>
                <a:cs typeface="Times New Roman" panose="02020603050405020304" pitchFamily="18" charset="0"/>
              </a:rPr>
              <a:t>LUYỆN TẬP</a:t>
            </a:r>
            <a:endParaRPr lang="ko-KR" altLang="en-US" sz="4000" b="1">
              <a:latin typeface="Times New Roman" panose="02020603050405020304" pitchFamily="18" charset="0"/>
              <a:cs typeface="Times New Roman" panose="02020603050405020304" pitchFamily="18" charset="0"/>
            </a:endParaRPr>
          </a:p>
        </p:txBody>
      </p:sp>
      <p:sp>
        <p:nvSpPr>
          <p:cNvPr id="99" name="Oval 98">
            <a:extLst>
              <a:ext uri="{FF2B5EF4-FFF2-40B4-BE49-F238E27FC236}">
                <a16:creationId xmlns:a16="http://schemas.microsoft.com/office/drawing/2014/main" id="{77DC0039-B305-EC98-FFBB-13A092340457}"/>
              </a:ext>
            </a:extLst>
          </p:cNvPr>
          <p:cNvSpPr/>
          <p:nvPr/>
        </p:nvSpPr>
        <p:spPr>
          <a:xfrm>
            <a:off x="7150100" y="5459413"/>
            <a:ext cx="430213" cy="4318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ko-KR" sz="1400" b="1" dirty="0"/>
              <a:t>5</a:t>
            </a:r>
            <a:endParaRPr lang="ko-KR" altLang="en-US" sz="1400" b="1" dirty="0"/>
          </a:p>
        </p:txBody>
      </p:sp>
      <p:sp>
        <p:nvSpPr>
          <p:cNvPr id="38927" name="TextBox 101">
            <a:extLst>
              <a:ext uri="{FF2B5EF4-FFF2-40B4-BE49-F238E27FC236}">
                <a16:creationId xmlns:a16="http://schemas.microsoft.com/office/drawing/2014/main" id="{650ADBA2-5D5E-3AC6-EB82-9193498DB381}"/>
              </a:ext>
            </a:extLst>
          </p:cNvPr>
          <p:cNvSpPr txBox="1">
            <a:spLocks noChangeArrowheads="1"/>
          </p:cNvSpPr>
          <p:nvPr/>
        </p:nvSpPr>
        <p:spPr bwMode="auto">
          <a:xfrm rot="-5400000">
            <a:off x="126206" y="3748882"/>
            <a:ext cx="293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38928" name="TextBox 102">
            <a:extLst>
              <a:ext uri="{FF2B5EF4-FFF2-40B4-BE49-F238E27FC236}">
                <a16:creationId xmlns:a16="http://schemas.microsoft.com/office/drawing/2014/main" id="{C1CF9F16-799C-9854-AF12-74492C13B1D7}"/>
              </a:ext>
            </a:extLst>
          </p:cNvPr>
          <p:cNvSpPr txBox="1">
            <a:spLocks noChangeArrowheads="1"/>
          </p:cNvSpPr>
          <p:nvPr/>
        </p:nvSpPr>
        <p:spPr bwMode="auto">
          <a:xfrm rot="-5400000">
            <a:off x="1104900" y="3043238"/>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38929" name="TextBox 103">
            <a:extLst>
              <a:ext uri="{FF2B5EF4-FFF2-40B4-BE49-F238E27FC236}">
                <a16:creationId xmlns:a16="http://schemas.microsoft.com/office/drawing/2014/main" id="{5178BA39-47E7-043F-E4AC-F05651D9FA13}"/>
              </a:ext>
            </a:extLst>
          </p:cNvPr>
          <p:cNvSpPr txBox="1">
            <a:spLocks noChangeArrowheads="1"/>
          </p:cNvSpPr>
          <p:nvPr/>
        </p:nvSpPr>
        <p:spPr bwMode="auto">
          <a:xfrm rot="-5400000">
            <a:off x="2140744" y="4366419"/>
            <a:ext cx="293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38930" name="TextBox 104">
            <a:extLst>
              <a:ext uri="{FF2B5EF4-FFF2-40B4-BE49-F238E27FC236}">
                <a16:creationId xmlns:a16="http://schemas.microsoft.com/office/drawing/2014/main" id="{E498423A-90DE-087B-4816-D241CDD2B317}"/>
              </a:ext>
            </a:extLst>
          </p:cNvPr>
          <p:cNvSpPr txBox="1">
            <a:spLocks noChangeArrowheads="1"/>
          </p:cNvSpPr>
          <p:nvPr/>
        </p:nvSpPr>
        <p:spPr bwMode="auto">
          <a:xfrm rot="-5400000">
            <a:off x="4155281" y="2567782"/>
            <a:ext cx="293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38931" name="TextBox 105">
            <a:extLst>
              <a:ext uri="{FF2B5EF4-FFF2-40B4-BE49-F238E27FC236}">
                <a16:creationId xmlns:a16="http://schemas.microsoft.com/office/drawing/2014/main" id="{13FDF6CA-2B97-6A3F-6BE9-FB854CEFA260}"/>
              </a:ext>
            </a:extLst>
          </p:cNvPr>
          <p:cNvSpPr txBox="1">
            <a:spLocks noChangeArrowheads="1"/>
          </p:cNvSpPr>
          <p:nvPr/>
        </p:nvSpPr>
        <p:spPr bwMode="auto">
          <a:xfrm rot="-5400000">
            <a:off x="3148013" y="3387725"/>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C1B2FAB-55AB-478C-CE37-7ADA55A0A1B3}"/>
              </a:ext>
            </a:extLst>
          </p:cNvPr>
          <p:cNvSpPr>
            <a:spLocks noChangeArrowheads="1"/>
          </p:cNvSpPr>
          <p:nvPr/>
        </p:nvSpPr>
        <p:spPr bwMode="auto">
          <a:xfrm>
            <a:off x="0" y="0"/>
            <a:ext cx="12192000" cy="854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b="1">
                <a:latin typeface="Times New Roman" panose="02020603050405020304" pitchFamily="18" charset="0"/>
                <a:cs typeface="Times New Roman" panose="02020603050405020304" pitchFamily="18" charset="0"/>
              </a:rPr>
              <a:t>Câu 3.</a:t>
            </a:r>
            <a:r>
              <a:rPr lang="vi-VN" altLang="vi-VN" sz="2500">
                <a:latin typeface="Times New Roman" panose="02020603050405020304" pitchFamily="18" charset="0"/>
                <a:cs typeface="Times New Roman" panose="02020603050405020304" pitchFamily="18" charset="0"/>
              </a:rPr>
              <a:t> Hãy đề xuất các biện pháp phù hợp để phòng tránh bạo lực học đường khi xuất hiện những tình huống sau: </a:t>
            </a:r>
            <a:endParaRPr lang="en-US" altLang="vi-VN" sz="2500">
              <a:latin typeface="Times New Roman" panose="02020603050405020304" pitchFamily="18" charset="0"/>
              <a:cs typeface="Times New Roman" panose="02020603050405020304" pitchFamily="18" charset="0"/>
            </a:endParaRPr>
          </a:p>
        </p:txBody>
      </p:sp>
      <p:graphicFrame>
        <p:nvGraphicFramePr>
          <p:cNvPr id="146435" name="Group 3">
            <a:extLst>
              <a:ext uri="{FF2B5EF4-FFF2-40B4-BE49-F238E27FC236}">
                <a16:creationId xmlns:a16="http://schemas.microsoft.com/office/drawing/2014/main" id="{78B773F3-9AC1-EB73-2634-4EFE9F4D36A2}"/>
              </a:ext>
            </a:extLst>
          </p:cNvPr>
          <p:cNvGraphicFramePr>
            <a:graphicFrameLocks noGrp="1"/>
          </p:cNvGraphicFramePr>
          <p:nvPr/>
        </p:nvGraphicFramePr>
        <p:xfrm>
          <a:off x="0" y="736600"/>
          <a:ext cx="12192000" cy="5494338"/>
        </p:xfrm>
        <a:graphic>
          <a:graphicData uri="http://schemas.openxmlformats.org/drawingml/2006/table">
            <a:tbl>
              <a:tblPr/>
              <a:tblGrid>
                <a:gridCol w="3900488">
                  <a:extLst>
                    <a:ext uri="{9D8B030D-6E8A-4147-A177-3AD203B41FA5}">
                      <a16:colId xmlns:a16="http://schemas.microsoft.com/office/drawing/2014/main" val="20000"/>
                    </a:ext>
                  </a:extLst>
                </a:gridCol>
                <a:gridCol w="3805237">
                  <a:extLst>
                    <a:ext uri="{9D8B030D-6E8A-4147-A177-3AD203B41FA5}">
                      <a16:colId xmlns:a16="http://schemas.microsoft.com/office/drawing/2014/main" val="20001"/>
                    </a:ext>
                  </a:extLst>
                </a:gridCol>
                <a:gridCol w="4486275">
                  <a:extLst>
                    <a:ext uri="{9D8B030D-6E8A-4147-A177-3AD203B41FA5}">
                      <a16:colId xmlns:a16="http://schemas.microsoft.com/office/drawing/2014/main" val="20002"/>
                    </a:ext>
                  </a:extLst>
                </a:gridCol>
              </a:tblGrid>
              <a:tr h="455645">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Tình</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huống</a:t>
                      </a:r>
                      <a:endPar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Việc</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nên</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làm</a:t>
                      </a:r>
                      <a:endPar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Việc</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không</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nên</a:t>
                      </a:r>
                      <a:r>
                        <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 </a:t>
                      </a:r>
                      <a:r>
                        <a:rPr kumimoji="0" lang="en-US" altLang="vi-VN" sz="2100" b="0" i="0" u="none" strike="noStrike" cap="none" normalizeH="0" baseline="0" dirty="0" err="1">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làm</a:t>
                      </a:r>
                      <a:endParaRPr kumimoji="0" lang="en-US"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05163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a) Em nhận được tin nhắn hoặc thư đe dọa từ người khác.</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dirty="0">
                          <a:ln>
                            <a:noFill/>
                          </a:ln>
                          <a:solidFill>
                            <a:schemeClr val="tx1"/>
                          </a:solidFill>
                          <a:effectLst/>
                          <a:latin typeface="Arial Unicode MS" pitchFamily="34" charset="-128"/>
                          <a:ea typeface="Arial Unicode MS" pitchFamily="34" charset="-128"/>
                        </a:rPr>
                        <a:t>báo cho thầy cô, người thân đề được hỗ trợ; tránh đi một minh tới nliững noi vắng vẻ </a:t>
                      </a:r>
                      <a:endPar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vi-VN" sz="2100" b="0" i="0" u="none" strike="noStrike" cap="none" normalizeH="0" baseline="0" dirty="0">
                          <a:ln>
                            <a:noFill/>
                          </a:ln>
                          <a:solidFill>
                            <a:schemeClr val="tx1"/>
                          </a:solidFill>
                          <a:effectLst/>
                          <a:latin typeface="Arial Unicode MS" pitchFamily="34" charset="-128"/>
                          <a:ea typeface="Arial Unicode MS" pitchFamily="34" charset="-128"/>
                        </a:rPr>
                        <a:t>tỏ thái độ thách thức đối phương; rủ bạn bè đánh, đe doạ đối tượng tình ngi.</a:t>
                      </a:r>
                      <a:r>
                        <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 </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371695">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b) Một người bạn đang có mâu thuẫn với em hẹn ở lại trường nói chuyện riêng sau buổi học.</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a:ln>
                            <a:noFill/>
                          </a:ln>
                          <a:solidFill>
                            <a:schemeClr val="tx1"/>
                          </a:solidFill>
                          <a:effectLst/>
                          <a:latin typeface="Arial Unicode MS" pitchFamily="34" charset="-128"/>
                          <a:ea typeface="Arial Unicode MS" pitchFamily="34" charset="-128"/>
                        </a:rPr>
                        <a:t>nhẹ nhàng từ chối bạn, nếu bạn tỏ thái độ gay gắt thì nhờ GV hỗ trợ giải quyết mâu thuẫn </a:t>
                      </a:r>
                      <a:endParaRPr kumimoji="0" lang="en-US" altLang="vi-VN" sz="2100" b="0" i="0" u="none" strike="noStrike" cap="none" normalizeH="0" baseline="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dirty="0">
                          <a:ln>
                            <a:noFill/>
                          </a:ln>
                          <a:solidFill>
                            <a:schemeClr val="tx1"/>
                          </a:solidFill>
                          <a:effectLst/>
                          <a:latin typeface="Arial Unicode MS" pitchFamily="34" charset="-128"/>
                          <a:ea typeface="Arial Unicode MS" pitchFamily="34" charset="-128"/>
                        </a:rPr>
                        <a:t>đồng ý gặp riêng bạn nơi vắng vẻ, rủ bạn bè đi cùng với mục đích tiêu cực (đánh nhau,...).</a:t>
                      </a:r>
                      <a:endPar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1371695">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c) Một nhóm học sinh cùng trường yêu cầu em tới chỗ vắng với thái độ khó chịu, đe dọa.</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a:ln>
                            <a:noFill/>
                          </a:ln>
                          <a:solidFill>
                            <a:schemeClr val="tx1"/>
                          </a:solidFill>
                          <a:effectLst/>
                          <a:latin typeface="Arial Unicode MS" pitchFamily="34" charset="-128"/>
                          <a:ea typeface="Arial Unicode MS" pitchFamily="34" charset="-128"/>
                        </a:rPr>
                        <a:t>dùng thái độ nhẹ nhàng tứ chối hoặc kiếm cớ trì hoãn và báo cáo với GV nhờ trợ giúp </a:t>
                      </a:r>
                      <a:endParaRPr kumimoji="0" lang="en-US" altLang="vi-VN" sz="2100" b="0" i="0" u="none" strike="noStrike" cap="none" normalizeH="0" baseline="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a:ln>
                            <a:noFill/>
                          </a:ln>
                          <a:solidFill>
                            <a:schemeClr val="tx1"/>
                          </a:solidFill>
                          <a:effectLst/>
                          <a:latin typeface="Arial Unicode MS" pitchFamily="34" charset="-128"/>
                          <a:ea typeface="Arial Unicode MS" pitchFamily="34" charset="-128"/>
                        </a:rPr>
                        <a:t>im lặng, che giấu và đi một mình tới chỗ vắng theo yêu cầu của nhóm HS kia; rủ bạn khác cùng đi với mục đích tiêu cực;... </a:t>
                      </a:r>
                      <a:endParaRPr kumimoji="0" lang="en-US" altLang="vi-VN" sz="2100" b="0" i="0" u="none" strike="noStrike" cap="none" normalizeH="0" baseline="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r h="124367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vi-VN" altLang="vi-VN" sz="2100" b="0" i="0" u="none" strike="noStrike" cap="none" normalizeH="0" baseline="0" dirty="0">
                          <a:ln>
                            <a:noFill/>
                          </a:ln>
                          <a:solidFill>
                            <a:schemeClr val="tx1"/>
                          </a:solidFill>
                          <a:effectLst/>
                          <a:latin typeface="Times New Roman" panose="02020603050405020304" pitchFamily="18" charset="0"/>
                          <a:ea typeface="Arial Unicode MS" pitchFamily="34" charset="-128"/>
                          <a:cs typeface="Times New Roman" panose="02020603050405020304" pitchFamily="18" charset="0"/>
                        </a:rPr>
                        <a:t>d) Em vô tình nghe thấy nhóm bạn nam cùng lớp bàn kế hoạch cuối buổi học chặn đường đánh một bạn lớp bên cạnh.</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a:ln>
                            <a:noFill/>
                          </a:ln>
                          <a:solidFill>
                            <a:schemeClr val="tx1"/>
                          </a:solidFill>
                          <a:effectLst/>
                          <a:latin typeface="Arial Unicode MS" pitchFamily="34" charset="-128"/>
                          <a:ea typeface="Arial Unicode MS" pitchFamily="34" charset="-128"/>
                        </a:rPr>
                        <a:t>tìm cách báo lại với GV để được hỗ trợ kip thời,...</a:t>
                      </a:r>
                      <a:endParaRPr kumimoji="0" lang="en-US" altLang="vi-VN" sz="2100" b="0" i="0" u="none" strike="noStrike" cap="none" normalizeH="0" baseline="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ea typeface="Arial Unicode MS" pitchFamily="34" charset="-128"/>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ea typeface="Arial Unicode MS" pitchFamily="34" charset="-128"/>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ea typeface="Arial Unicode MS" pitchFamily="34" charset="-128"/>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ea typeface="Arial Unicode MS" pitchFamily="34" charset="-128"/>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ea typeface="Arial Unicode MS" pitchFamily="34"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cs typeface="Times New Roman" panose="02020603050405020304" pitchFamily="18" charset="0"/>
                        </a:rPr>
                        <a:t> </a:t>
                      </a:r>
                      <a:r>
                        <a:rPr kumimoji="0" lang="vi-VN" altLang="vi-VN" sz="2100" b="0" i="0" u="none" strike="noStrike" cap="none" normalizeH="0" baseline="0" dirty="0">
                          <a:ln>
                            <a:noFill/>
                          </a:ln>
                          <a:solidFill>
                            <a:schemeClr val="tx1"/>
                          </a:solidFill>
                          <a:effectLst/>
                          <a:latin typeface="Arial Unicode MS" pitchFamily="34" charset="-128"/>
                          <a:ea typeface="Arial Unicode MS" pitchFamily="34" charset="-128"/>
                        </a:rPr>
                        <a:t>im lặng, che giấu, kể cho bạn khác nghe và rủ cùng đi xem đánh nhau,...</a:t>
                      </a:r>
                      <a:endParaRPr kumimoji="0" lang="en-US" altLang="vi-VN" sz="2100" b="0" i="0" u="none" strike="noStrike" cap="none" normalizeH="0" baseline="0" dirty="0">
                        <a:ln>
                          <a:noFill/>
                        </a:ln>
                        <a:solidFill>
                          <a:schemeClr val="tx1"/>
                        </a:solidFill>
                        <a:effectLst/>
                        <a:latin typeface="Arial Unicode MS" pitchFamily="34" charset="-128"/>
                        <a:ea typeface="Arial Unicode MS" pitchFamily="34" charset="-128"/>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DC7EA9A8-E1F3-74AE-5023-B76DBC26578A}"/>
              </a:ext>
            </a:extLst>
          </p:cNvPr>
          <p:cNvSpPr>
            <a:spLocks noChangeArrowheads="1"/>
          </p:cNvSpPr>
          <p:nvPr/>
        </p:nvSpPr>
        <p:spPr bwMode="auto">
          <a:xfrm>
            <a:off x="4822825" y="1476375"/>
            <a:ext cx="3571875" cy="957263"/>
          </a:xfrm>
          <a:prstGeom prst="rect">
            <a:avLst/>
          </a:prstGeom>
          <a:solidFill>
            <a:srgbClr val="CCFF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2" name="Rectangle 9">
            <a:extLst>
              <a:ext uri="{FF2B5EF4-FFF2-40B4-BE49-F238E27FC236}">
                <a16:creationId xmlns:a16="http://schemas.microsoft.com/office/drawing/2014/main" id="{C4DE4BD5-578C-A1EC-560A-C6B253C151A8}"/>
              </a:ext>
            </a:extLst>
          </p:cNvPr>
          <p:cNvSpPr>
            <a:spLocks noChangeArrowheads="1"/>
          </p:cNvSpPr>
          <p:nvPr/>
        </p:nvSpPr>
        <p:spPr bwMode="auto">
          <a:xfrm>
            <a:off x="7756525" y="1395413"/>
            <a:ext cx="4435475" cy="957262"/>
          </a:xfrm>
          <a:prstGeom prst="rect">
            <a:avLst/>
          </a:prstGeom>
          <a:solidFill>
            <a:srgbClr val="CCFF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3" name="Rectangle 9">
            <a:extLst>
              <a:ext uri="{FF2B5EF4-FFF2-40B4-BE49-F238E27FC236}">
                <a16:creationId xmlns:a16="http://schemas.microsoft.com/office/drawing/2014/main" id="{E653073C-C5F2-9C0A-059A-2E643A059EA4}"/>
              </a:ext>
            </a:extLst>
          </p:cNvPr>
          <p:cNvSpPr>
            <a:spLocks noChangeArrowheads="1"/>
          </p:cNvSpPr>
          <p:nvPr/>
        </p:nvSpPr>
        <p:spPr bwMode="auto">
          <a:xfrm>
            <a:off x="7756525" y="1395413"/>
            <a:ext cx="4435475" cy="957262"/>
          </a:xfrm>
          <a:prstGeom prst="rect">
            <a:avLst/>
          </a:prstGeom>
          <a:solidFill>
            <a:srgbClr val="CCFF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4" name="Rectangle 9">
            <a:extLst>
              <a:ext uri="{FF2B5EF4-FFF2-40B4-BE49-F238E27FC236}">
                <a16:creationId xmlns:a16="http://schemas.microsoft.com/office/drawing/2014/main" id="{83B6DAFE-E058-DBEF-35B9-E86089F0FF38}"/>
              </a:ext>
            </a:extLst>
          </p:cNvPr>
          <p:cNvSpPr>
            <a:spLocks noChangeArrowheads="1"/>
          </p:cNvSpPr>
          <p:nvPr/>
        </p:nvSpPr>
        <p:spPr bwMode="auto">
          <a:xfrm>
            <a:off x="3962400" y="2447925"/>
            <a:ext cx="3695700" cy="1247775"/>
          </a:xfrm>
          <a:prstGeom prst="rect">
            <a:avLst/>
          </a:prstGeom>
          <a:solidFill>
            <a:srgbClr val="FFCC99"/>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5" name="Rectangle 9">
            <a:extLst>
              <a:ext uri="{FF2B5EF4-FFF2-40B4-BE49-F238E27FC236}">
                <a16:creationId xmlns:a16="http://schemas.microsoft.com/office/drawing/2014/main" id="{D8482567-8D4B-CDDC-1FB0-041DDF3D8343}"/>
              </a:ext>
            </a:extLst>
          </p:cNvPr>
          <p:cNvSpPr>
            <a:spLocks noChangeArrowheads="1"/>
          </p:cNvSpPr>
          <p:nvPr/>
        </p:nvSpPr>
        <p:spPr bwMode="auto">
          <a:xfrm>
            <a:off x="7756525" y="2460625"/>
            <a:ext cx="4187825" cy="1247775"/>
          </a:xfrm>
          <a:prstGeom prst="rect">
            <a:avLst/>
          </a:prstGeom>
          <a:solidFill>
            <a:srgbClr val="FFCC99"/>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6" name="Rectangle 9">
            <a:extLst>
              <a:ext uri="{FF2B5EF4-FFF2-40B4-BE49-F238E27FC236}">
                <a16:creationId xmlns:a16="http://schemas.microsoft.com/office/drawing/2014/main" id="{78A5B43A-A2AB-83CF-2CF9-4F5C999842CA}"/>
              </a:ext>
            </a:extLst>
          </p:cNvPr>
          <p:cNvSpPr>
            <a:spLocks noChangeArrowheads="1"/>
          </p:cNvSpPr>
          <p:nvPr/>
        </p:nvSpPr>
        <p:spPr bwMode="auto">
          <a:xfrm>
            <a:off x="3948113" y="3856038"/>
            <a:ext cx="3578225" cy="1247775"/>
          </a:xfrm>
          <a:prstGeom prst="rect">
            <a:avLst/>
          </a:prstGeom>
          <a:solidFill>
            <a:srgbClr val="FF99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7" name="Rectangle 9">
            <a:extLst>
              <a:ext uri="{FF2B5EF4-FFF2-40B4-BE49-F238E27FC236}">
                <a16:creationId xmlns:a16="http://schemas.microsoft.com/office/drawing/2014/main" id="{5735733C-DB94-2D60-B3C1-A1949B524777}"/>
              </a:ext>
            </a:extLst>
          </p:cNvPr>
          <p:cNvSpPr>
            <a:spLocks noChangeArrowheads="1"/>
          </p:cNvSpPr>
          <p:nvPr/>
        </p:nvSpPr>
        <p:spPr bwMode="auto">
          <a:xfrm>
            <a:off x="7742238" y="3848100"/>
            <a:ext cx="4449762" cy="1247775"/>
          </a:xfrm>
          <a:prstGeom prst="rect">
            <a:avLst/>
          </a:prstGeom>
          <a:solidFill>
            <a:srgbClr val="FF99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8" name="Rectangle 9">
            <a:extLst>
              <a:ext uri="{FF2B5EF4-FFF2-40B4-BE49-F238E27FC236}">
                <a16:creationId xmlns:a16="http://schemas.microsoft.com/office/drawing/2014/main" id="{F9B7469D-DF28-C9F3-16E9-724036317E70}"/>
              </a:ext>
            </a:extLst>
          </p:cNvPr>
          <p:cNvSpPr>
            <a:spLocks noChangeArrowheads="1"/>
          </p:cNvSpPr>
          <p:nvPr/>
        </p:nvSpPr>
        <p:spPr bwMode="auto">
          <a:xfrm>
            <a:off x="3946525" y="5321300"/>
            <a:ext cx="3621088" cy="1247775"/>
          </a:xfrm>
          <a:prstGeom prst="rect">
            <a:avLst/>
          </a:prstGeom>
          <a:solidFill>
            <a:srgbClr val="CCFF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
        <p:nvSpPr>
          <p:cNvPr id="9" name="Rectangle 9">
            <a:extLst>
              <a:ext uri="{FF2B5EF4-FFF2-40B4-BE49-F238E27FC236}">
                <a16:creationId xmlns:a16="http://schemas.microsoft.com/office/drawing/2014/main" id="{53A41E66-ECC9-95B2-5056-4641E71935C5}"/>
              </a:ext>
            </a:extLst>
          </p:cNvPr>
          <p:cNvSpPr>
            <a:spLocks noChangeArrowheads="1"/>
          </p:cNvSpPr>
          <p:nvPr/>
        </p:nvSpPr>
        <p:spPr bwMode="auto">
          <a:xfrm>
            <a:off x="7799388" y="5270500"/>
            <a:ext cx="4392612" cy="1247775"/>
          </a:xfrm>
          <a:prstGeom prst="rect">
            <a:avLst/>
          </a:prstGeom>
          <a:solidFill>
            <a:srgbClr val="CCFFCC"/>
          </a:solidFill>
          <a:ln>
            <a:noFill/>
          </a:ln>
        </p:spPr>
        <p:txBody>
          <a:bodyPr anchor="ctr"/>
          <a:lstStyle/>
          <a:p>
            <a:pPr algn="ctr" eaLnBrk="1" fontAlgn="auto" hangingPunct="1">
              <a:spcBef>
                <a:spcPts val="0"/>
              </a:spcBef>
              <a:spcAft>
                <a:spcPts val="0"/>
              </a:spcAft>
              <a:buClr>
                <a:srgbClr val="000000"/>
              </a:buClr>
              <a:buFont typeface="Arial"/>
              <a:buNone/>
              <a:defRPr/>
            </a:pPr>
            <a:endParaRPr lang="x-none" sz="1400" kern="0">
              <a:solidFill>
                <a:schemeClr val="lt1"/>
              </a:solidFill>
              <a:latin typeface="+mn-lt"/>
              <a:ea typeface="+mn-ea"/>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nodeType="clickEffect">
                                  <p:stCondLst>
                                    <p:cond delay="0"/>
                                  </p:stCondLst>
                                  <p:childTnLst>
                                    <p:animEffect transition="out" filter="blinds(horizont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1">
            <a:extLst>
              <a:ext uri="{FF2B5EF4-FFF2-40B4-BE49-F238E27FC236}">
                <a16:creationId xmlns:a16="http://schemas.microsoft.com/office/drawing/2014/main" id="{AE7967E8-EF25-1849-F412-7E3F8A327FCF}"/>
              </a:ext>
            </a:extLst>
          </p:cNvPr>
          <p:cNvSpPr>
            <a:spLocks noGrp="1" noChangeArrowheads="1"/>
          </p:cNvSpPr>
          <p:nvPr>
            <p:ph type="body" sz="quarter" idx="11"/>
          </p:nvPr>
        </p:nvSpPr>
        <p:spPr bwMode="auto">
          <a:xfrm>
            <a:off x="831850" y="207963"/>
            <a:ext cx="10804525" cy="608012"/>
          </a:xfrm>
        </p:spPr>
        <p:txBody>
          <a:bodyPr/>
          <a:lstStyle/>
          <a:p>
            <a:pPr eaLnBrk="1" hangingPunct="1">
              <a:defRPr/>
            </a:pPr>
            <a:r>
              <a:rPr lang="vi-VN" altLang="vi-VN" sz="2500">
                <a:latin typeface="Arial Unicode MS" pitchFamily="34" charset="-128"/>
              </a:rPr>
              <a:t>Câu 4. Đóng vai xử lí các tình huống dưới đây: </a:t>
            </a:r>
            <a:endParaRPr lang="en-US" altLang="vi-VN" sz="2500">
              <a:latin typeface="Arial Unicode MS" pitchFamily="34" charset="-128"/>
            </a:endParaRPr>
          </a:p>
        </p:txBody>
      </p:sp>
      <p:sp>
        <p:nvSpPr>
          <p:cNvPr id="40963" name="Text Placeholder 1">
            <a:extLst>
              <a:ext uri="{FF2B5EF4-FFF2-40B4-BE49-F238E27FC236}">
                <a16:creationId xmlns:a16="http://schemas.microsoft.com/office/drawing/2014/main" id="{4D045FB0-FC53-DD01-5DBD-74A4496316E7}"/>
              </a:ext>
            </a:extLst>
          </p:cNvPr>
          <p:cNvSpPr>
            <a:spLocks noGrp="1" noChangeArrowheads="1"/>
          </p:cNvSpPr>
          <p:nvPr>
            <p:ph type="body" sz="quarter" idx="4294967295"/>
          </p:nvPr>
        </p:nvSpPr>
        <p:spPr bwMode="auto">
          <a:xfrm>
            <a:off x="1387475" y="207963"/>
            <a:ext cx="10804525"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eaLnBrk="1" hangingPunct="1">
              <a:buFont typeface="Arial" panose="020B0604020202020204" pitchFamily="34" charset="0"/>
              <a:buNone/>
            </a:pPr>
            <a:r>
              <a:rPr lang="vi-VN" altLang="vi-VN" sz="2500">
                <a:latin typeface="Arial Unicode MS" pitchFamily="34" charset="-128"/>
              </a:rPr>
              <a:t>Câu 4. Đóng vai xử lí các tình huống dưới đây: </a:t>
            </a:r>
            <a:endParaRPr lang="en-US" altLang="vi-VN" sz="2500">
              <a:latin typeface="Arial Unicode MS" pitchFamily="34" charset="-128"/>
            </a:endParaRPr>
          </a:p>
        </p:txBody>
      </p:sp>
      <p:cxnSp>
        <p:nvCxnSpPr>
          <p:cNvPr id="8" name="Straight Connector 7">
            <a:extLst>
              <a:ext uri="{FF2B5EF4-FFF2-40B4-BE49-F238E27FC236}">
                <a16:creationId xmlns:a16="http://schemas.microsoft.com/office/drawing/2014/main" id="{D809DA90-E293-E9EF-A734-EDA436147848}"/>
              </a:ext>
            </a:extLst>
          </p:cNvPr>
          <p:cNvCxnSpPr/>
          <p:nvPr/>
        </p:nvCxnSpPr>
        <p:spPr>
          <a:xfrm>
            <a:off x="6510338" y="2674938"/>
            <a:ext cx="0" cy="37449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7460" name="Rectangle 4">
            <a:extLst>
              <a:ext uri="{FF2B5EF4-FFF2-40B4-BE49-F238E27FC236}">
                <a16:creationId xmlns:a16="http://schemas.microsoft.com/office/drawing/2014/main" id="{02749B30-FAD9-0A7B-1350-A957F0546476}"/>
              </a:ext>
            </a:extLst>
          </p:cNvPr>
          <p:cNvSpPr>
            <a:spLocks noChangeArrowheads="1"/>
          </p:cNvSpPr>
          <p:nvPr/>
        </p:nvSpPr>
        <p:spPr bwMode="auto">
          <a:xfrm>
            <a:off x="174625" y="1350963"/>
            <a:ext cx="5068888" cy="3168650"/>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a:latin typeface="Times New Roman" panose="02020603050405020304" pitchFamily="18" charset="0"/>
                <a:cs typeface="Times New Roman" panose="02020603050405020304" pitchFamily="18" charset="0"/>
              </a:rPr>
              <a:t>Giờ ra chơi, V nhìn thấy trong cặp sách của N có một cuốn nhật kí nên đã giật lấy. N đuổi theo yêu cầu V trả lại nhưng bạn không đồng ý mà còn mở cuốn nhật kí và đọc vài câu cho các bạn khác cùng nghe để trêu chọc N. N rất tức giận với hành vi của V nhưng không biết nên làm gì. </a:t>
            </a:r>
            <a:endParaRPr lang="en-US" altLang="vi-VN" sz="2500">
              <a:latin typeface="Times New Roman" panose="02020603050405020304" pitchFamily="18" charset="0"/>
              <a:cs typeface="Times New Roman" panose="02020603050405020304" pitchFamily="18" charset="0"/>
            </a:endParaRPr>
          </a:p>
        </p:txBody>
      </p:sp>
      <p:sp>
        <p:nvSpPr>
          <p:cNvPr id="147461" name="Rectangle 5">
            <a:extLst>
              <a:ext uri="{FF2B5EF4-FFF2-40B4-BE49-F238E27FC236}">
                <a16:creationId xmlns:a16="http://schemas.microsoft.com/office/drawing/2014/main" id="{125F722A-8299-5E9D-5CC3-51BFE477BCB0}"/>
              </a:ext>
            </a:extLst>
          </p:cNvPr>
          <p:cNvSpPr>
            <a:spLocks noChangeArrowheads="1"/>
          </p:cNvSpPr>
          <p:nvPr/>
        </p:nvSpPr>
        <p:spPr bwMode="auto">
          <a:xfrm>
            <a:off x="214313" y="5164138"/>
            <a:ext cx="4730750" cy="862012"/>
          </a:xfrm>
          <a:prstGeom prst="rect">
            <a:avLst/>
          </a:prstGeom>
          <a:noFill/>
          <a:ln w="1587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a:solidFill>
                  <a:schemeClr val="hlink"/>
                </a:solidFill>
                <a:latin typeface="Times New Roman" panose="02020603050405020304" pitchFamily="18" charset="0"/>
                <a:cs typeface="Times New Roman" panose="02020603050405020304" pitchFamily="18" charset="0"/>
              </a:rPr>
              <a:t>Nếu em là N, em sẽ xử lí tình huống này như thế nào? Vì sao? </a:t>
            </a:r>
            <a:endParaRPr lang="en-US" altLang="vi-VN" sz="2500">
              <a:solidFill>
                <a:schemeClr val="hlink"/>
              </a:solidFill>
              <a:latin typeface="Times New Roman" panose="02020603050405020304" pitchFamily="18" charset="0"/>
              <a:cs typeface="Times New Roman" panose="02020603050405020304" pitchFamily="18" charset="0"/>
            </a:endParaRPr>
          </a:p>
        </p:txBody>
      </p:sp>
      <p:grpSp>
        <p:nvGrpSpPr>
          <p:cNvPr id="147462" name="Group 2">
            <a:extLst>
              <a:ext uri="{FF2B5EF4-FFF2-40B4-BE49-F238E27FC236}">
                <a16:creationId xmlns:a16="http://schemas.microsoft.com/office/drawing/2014/main" id="{1865DED8-42F8-388A-242C-E7FF349BE47B}"/>
              </a:ext>
            </a:extLst>
          </p:cNvPr>
          <p:cNvGrpSpPr>
            <a:grpSpLocks/>
          </p:cNvGrpSpPr>
          <p:nvPr/>
        </p:nvGrpSpPr>
        <p:grpSpPr bwMode="auto">
          <a:xfrm>
            <a:off x="6215063" y="4173538"/>
            <a:ext cx="884237" cy="882650"/>
            <a:chOff x="3912982" y="3339018"/>
            <a:chExt cx="1307090" cy="1307090"/>
          </a:xfrm>
        </p:grpSpPr>
        <p:sp>
          <p:nvSpPr>
            <p:cNvPr id="4" name="Oval 3">
              <a:extLst>
                <a:ext uri="{FF2B5EF4-FFF2-40B4-BE49-F238E27FC236}">
                  <a16:creationId xmlns:a16="http://schemas.microsoft.com/office/drawing/2014/main" id="{E173552F-5721-A659-80CF-867E08148E2C}"/>
                </a:ext>
              </a:extLst>
            </p:cNvPr>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5" name="Oval 4">
              <a:extLst>
                <a:ext uri="{FF2B5EF4-FFF2-40B4-BE49-F238E27FC236}">
                  <a16:creationId xmlns:a16="http://schemas.microsoft.com/office/drawing/2014/main" id="{95FEA04F-FB97-C350-397C-9E3911E5EAFC}"/>
                </a:ext>
              </a:extLst>
            </p:cNvPr>
            <p:cNvSpPr/>
            <p:nvPr/>
          </p:nvSpPr>
          <p:spPr>
            <a:xfrm>
              <a:off x="4145301" y="3576456"/>
              <a:ext cx="840105" cy="84161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sp>
        <p:nvSpPr>
          <p:cNvPr id="6" name="Rectangle 10">
            <a:extLst>
              <a:ext uri="{FF2B5EF4-FFF2-40B4-BE49-F238E27FC236}">
                <a16:creationId xmlns:a16="http://schemas.microsoft.com/office/drawing/2014/main" id="{988179A7-B212-4E45-C6B9-6AFDC846B200}"/>
              </a:ext>
            </a:extLst>
          </p:cNvPr>
          <p:cNvSpPr/>
          <p:nvPr/>
        </p:nvSpPr>
        <p:spPr>
          <a:xfrm>
            <a:off x="5984875" y="3151188"/>
            <a:ext cx="685800" cy="1481137"/>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 name="Right Arrow 9">
            <a:extLst>
              <a:ext uri="{FF2B5EF4-FFF2-40B4-BE49-F238E27FC236}">
                <a16:creationId xmlns:a16="http://schemas.microsoft.com/office/drawing/2014/main" id="{147BB2E6-BB56-1B75-FDA0-CAF65A06FDA5}"/>
              </a:ext>
            </a:extLst>
          </p:cNvPr>
          <p:cNvSpPr/>
          <p:nvPr/>
        </p:nvSpPr>
        <p:spPr>
          <a:xfrm>
            <a:off x="5992813" y="2809875"/>
            <a:ext cx="2592387" cy="1368425"/>
          </a:xfrm>
          <a:prstGeom prst="right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grpSp>
        <p:nvGrpSpPr>
          <p:cNvPr id="147467" name="Group 9">
            <a:extLst>
              <a:ext uri="{FF2B5EF4-FFF2-40B4-BE49-F238E27FC236}">
                <a16:creationId xmlns:a16="http://schemas.microsoft.com/office/drawing/2014/main" id="{130E7D05-4E66-0B32-47A6-971A7DB7B07E}"/>
              </a:ext>
            </a:extLst>
          </p:cNvPr>
          <p:cNvGrpSpPr>
            <a:grpSpLocks/>
          </p:cNvGrpSpPr>
          <p:nvPr/>
        </p:nvGrpSpPr>
        <p:grpSpPr bwMode="auto">
          <a:xfrm flipH="1" flipV="1">
            <a:off x="4754563" y="4619625"/>
            <a:ext cx="2592387" cy="1814513"/>
            <a:chOff x="4045951" y="2348472"/>
            <a:chExt cx="2592000" cy="1814320"/>
          </a:xfrm>
        </p:grpSpPr>
        <p:sp>
          <p:nvSpPr>
            <p:cNvPr id="11" name="Rectangle 10">
              <a:extLst>
                <a:ext uri="{FF2B5EF4-FFF2-40B4-BE49-F238E27FC236}">
                  <a16:creationId xmlns:a16="http://schemas.microsoft.com/office/drawing/2014/main" id="{688AA630-1526-3808-77B2-A2E97E5A38D0}"/>
                </a:ext>
              </a:extLst>
            </p:cNvPr>
            <p:cNvSpPr/>
            <p:nvPr/>
          </p:nvSpPr>
          <p:spPr>
            <a:xfrm>
              <a:off x="4045951" y="2680225"/>
              <a:ext cx="685698" cy="1482567"/>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2" name="Right Arrow 40">
              <a:extLst>
                <a:ext uri="{FF2B5EF4-FFF2-40B4-BE49-F238E27FC236}">
                  <a16:creationId xmlns:a16="http://schemas.microsoft.com/office/drawing/2014/main" id="{62A45A94-C16A-4B53-7518-81BD7E28629C}"/>
                </a:ext>
              </a:extLst>
            </p:cNvPr>
            <p:cNvSpPr>
              <a:spLocks noChangeArrowheads="1"/>
            </p:cNvSpPr>
            <p:nvPr/>
          </p:nvSpPr>
          <p:spPr bwMode="auto">
            <a:xfrm>
              <a:off x="4045951" y="2348472"/>
              <a:ext cx="2592000" cy="1368279"/>
            </a:xfrm>
            <a:prstGeom prst="rightArrow">
              <a:avLst>
                <a:gd name="adj1" fmla="val 50000"/>
                <a:gd name="adj2" fmla="val 50003"/>
              </a:avLst>
            </a:prstGeom>
            <a:solidFill>
              <a:srgbClr val="B9D533"/>
            </a:solidFill>
            <a:ln>
              <a:noFill/>
            </a:ln>
          </p:spPr>
          <p:txBody>
            <a:bodyPr rot="10800000" anchor="ctr"/>
            <a:lstStyle/>
            <a:p>
              <a:pPr algn="ctr" eaLnBrk="1" fontAlgn="auto" hangingPunct="1">
                <a:spcBef>
                  <a:spcPts val="0"/>
                </a:spcBef>
                <a:spcAft>
                  <a:spcPts val="0"/>
                </a:spcAft>
                <a:defRPr/>
              </a:pPr>
              <a:endParaRPr lang="ko-KR" altLang="en-US" sz="2700" dirty="0">
                <a:solidFill>
                  <a:schemeClr val="lt1"/>
                </a:solidFill>
                <a:latin typeface="+mn-lt"/>
                <a:ea typeface="+mn-ea"/>
              </a:endParaRPr>
            </a:p>
          </p:txBody>
        </p:sp>
      </p:grpSp>
      <p:sp>
        <p:nvSpPr>
          <p:cNvPr id="147470" name="TextBox 21">
            <a:extLst>
              <a:ext uri="{FF2B5EF4-FFF2-40B4-BE49-F238E27FC236}">
                <a16:creationId xmlns:a16="http://schemas.microsoft.com/office/drawing/2014/main" id="{BD686077-BE36-74C4-F614-5EC161517AB7}"/>
              </a:ext>
            </a:extLst>
          </p:cNvPr>
          <p:cNvSpPr txBox="1">
            <a:spLocks noChangeArrowheads="1"/>
          </p:cNvSpPr>
          <p:nvPr/>
        </p:nvSpPr>
        <p:spPr bwMode="auto">
          <a:xfrm>
            <a:off x="6535738" y="3327400"/>
            <a:ext cx="1620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en-US" altLang="ko-KR" sz="1400" b="1">
                <a:solidFill>
                  <a:schemeClr val="bg1"/>
                </a:solidFill>
              </a:rPr>
              <a:t>Giải quyết</a:t>
            </a:r>
            <a:endParaRPr lang="ko-KR" altLang="en-US" sz="1400" b="1">
              <a:solidFill>
                <a:schemeClr val="bg1"/>
              </a:solidFill>
            </a:endParaRPr>
          </a:p>
        </p:txBody>
      </p:sp>
      <p:sp>
        <p:nvSpPr>
          <p:cNvPr id="147471" name="TextBox 22">
            <a:extLst>
              <a:ext uri="{FF2B5EF4-FFF2-40B4-BE49-F238E27FC236}">
                <a16:creationId xmlns:a16="http://schemas.microsoft.com/office/drawing/2014/main" id="{9EB13999-17CD-021D-D4B7-DE12923E52D4}"/>
              </a:ext>
            </a:extLst>
          </p:cNvPr>
          <p:cNvSpPr txBox="1">
            <a:spLocks noChangeArrowheads="1"/>
          </p:cNvSpPr>
          <p:nvPr/>
        </p:nvSpPr>
        <p:spPr bwMode="auto">
          <a:xfrm>
            <a:off x="5175250" y="5562600"/>
            <a:ext cx="161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1400" b="1"/>
              <a:t>Tình huống</a:t>
            </a:r>
            <a:endParaRPr lang="ko-KR" altLang="en-US" sz="1400" b="1"/>
          </a:p>
        </p:txBody>
      </p:sp>
      <p:sp>
        <p:nvSpPr>
          <p:cNvPr id="25" name="Rectangle 16">
            <a:extLst>
              <a:ext uri="{FF2B5EF4-FFF2-40B4-BE49-F238E27FC236}">
                <a16:creationId xmlns:a16="http://schemas.microsoft.com/office/drawing/2014/main" id="{FBF69FA6-3661-FFCB-1B5F-BFCB4D78E716}"/>
              </a:ext>
            </a:extLst>
          </p:cNvPr>
          <p:cNvSpPr/>
          <p:nvPr/>
        </p:nvSpPr>
        <p:spPr>
          <a:xfrm rot="2700000">
            <a:off x="6881018" y="5504657"/>
            <a:ext cx="265113" cy="4762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6" name="Rounded Rectangle 5">
            <a:extLst>
              <a:ext uri="{FF2B5EF4-FFF2-40B4-BE49-F238E27FC236}">
                <a16:creationId xmlns:a16="http://schemas.microsoft.com/office/drawing/2014/main" id="{F9ABA08B-D825-8B3E-90D6-7BA6BFE8C565}"/>
              </a:ext>
            </a:extLst>
          </p:cNvPr>
          <p:cNvSpPr/>
          <p:nvPr/>
        </p:nvSpPr>
        <p:spPr>
          <a:xfrm flipH="1">
            <a:off x="6126163" y="3332163"/>
            <a:ext cx="392112" cy="3222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47474" name="Rectangle 18">
            <a:extLst>
              <a:ext uri="{FF2B5EF4-FFF2-40B4-BE49-F238E27FC236}">
                <a16:creationId xmlns:a16="http://schemas.microsoft.com/office/drawing/2014/main" id="{D5DC8D55-1326-6383-E0A8-75D1BFAFE9FE}"/>
              </a:ext>
            </a:extLst>
          </p:cNvPr>
          <p:cNvSpPr>
            <a:spLocks noChangeArrowheads="1"/>
          </p:cNvSpPr>
          <p:nvPr/>
        </p:nvSpPr>
        <p:spPr bwMode="auto">
          <a:xfrm>
            <a:off x="8591550" y="1106488"/>
            <a:ext cx="3425825" cy="5172075"/>
          </a:xfrm>
          <a:prstGeom prst="rect">
            <a:avLst/>
          </a:prstGeom>
          <a:noFill/>
          <a:ln w="2222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dist" eaLnBrk="1" hangingPunct="1"/>
            <a:r>
              <a:rPr lang="vi-VN" altLang="vi-VN" sz="3000">
                <a:solidFill>
                  <a:srgbClr val="FF0000"/>
                </a:solidFill>
                <a:latin typeface="Times New Roman" panose="02020603050405020304" pitchFamily="18" charset="0"/>
                <a:cs typeface="Times New Roman" panose="02020603050405020304" pitchFamily="18" charset="0"/>
              </a:rPr>
              <a:t>N nhẹ nhàng giải thích với V việc tự ý xem nhật kí là xâm phạm quyền riêng tư của người khác và yêu cầu V trả lại, nếu không sẽ báo cáo với GV chủ nhiệm. Hoặc N trực tiếp đi gặp GV chủ nhiệm nhờ can thiệp</a:t>
            </a:r>
            <a:r>
              <a:rPr lang="vi-VN" altLang="vi-VN" sz="3000">
                <a:solidFill>
                  <a:srgbClr val="FF0000"/>
                </a:solidFill>
                <a:latin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blinds(horizontal)">
                                      <p:cBhvr>
                                        <p:cTn id="7" dur="500"/>
                                        <p:tgtEl>
                                          <p:spTgt spid="147462"/>
                                        </p:tgtEl>
                                      </p:cBhvr>
                                    </p:animEffect>
                                  </p:childTnLst>
                                </p:cTn>
                              </p:par>
                              <p:par>
                                <p:cTn id="8" presetID="3" presetClass="entr" presetSubtype="10" fill="hold" nodeType="withEffect">
                                  <p:stCondLst>
                                    <p:cond delay="0"/>
                                  </p:stCondLst>
                                  <p:childTnLst>
                                    <p:set>
                                      <p:cBhvr>
                                        <p:cTn id="9" dur="1" fill="hold">
                                          <p:stCondLst>
                                            <p:cond delay="0"/>
                                          </p:stCondLst>
                                        </p:cTn>
                                        <p:tgtEl>
                                          <p:spTgt spid="147467"/>
                                        </p:tgtEl>
                                        <p:attrNameLst>
                                          <p:attrName>style.visibility</p:attrName>
                                        </p:attrNameLst>
                                      </p:cBhvr>
                                      <p:to>
                                        <p:strVal val="visible"/>
                                      </p:to>
                                    </p:set>
                                    <p:animEffect transition="in" filter="blinds(horizontal)">
                                      <p:cBhvr>
                                        <p:cTn id="10" dur="500"/>
                                        <p:tgtEl>
                                          <p:spTgt spid="147467"/>
                                        </p:tgtEl>
                                      </p:cBhvr>
                                    </p:animEffect>
                                  </p:childTnLst>
                                </p:cTn>
                              </p:par>
                              <p:par>
                                <p:cTn id="11" presetID="3" presetClass="entr" presetSubtype="10" fill="hold" nodeType="withEffect">
                                  <p:stCondLst>
                                    <p:cond delay="0"/>
                                  </p:stCondLst>
                                  <p:childTnLst>
                                    <p:set>
                                      <p:cBhvr>
                                        <p:cTn id="12" dur="1" fill="hold">
                                          <p:stCondLst>
                                            <p:cond delay="0"/>
                                          </p:stCondLst>
                                        </p:cTn>
                                        <p:tgtEl>
                                          <p:spTgt spid="147471"/>
                                        </p:tgtEl>
                                        <p:attrNameLst>
                                          <p:attrName>style.visibility</p:attrName>
                                        </p:attrNameLst>
                                      </p:cBhvr>
                                      <p:to>
                                        <p:strVal val="visible"/>
                                      </p:to>
                                    </p:set>
                                    <p:animEffect transition="in" filter="blinds(horizontal)">
                                      <p:cBhvr>
                                        <p:cTn id="13" dur="500"/>
                                        <p:tgtEl>
                                          <p:spTgt spid="147471"/>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47460"/>
                                        </p:tgtEl>
                                        <p:attrNameLst>
                                          <p:attrName>style.visibility</p:attrName>
                                        </p:attrNameLst>
                                      </p:cBhvr>
                                      <p:to>
                                        <p:strVal val="visible"/>
                                      </p:to>
                                    </p:set>
                                    <p:animEffect transition="in" filter="blinds(horizontal)">
                                      <p:cBhvr>
                                        <p:cTn id="21" dur="500"/>
                                        <p:tgtEl>
                                          <p:spTgt spid="1474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7461"/>
                                        </p:tgtEl>
                                        <p:attrNameLst>
                                          <p:attrName>style.visibility</p:attrName>
                                        </p:attrNameLst>
                                      </p:cBhvr>
                                      <p:to>
                                        <p:strVal val="visible"/>
                                      </p:to>
                                    </p:set>
                                    <p:animEffect transition="in" filter="blinds(horizontal)">
                                      <p:cBhvr>
                                        <p:cTn id="26" dur="500"/>
                                        <p:tgtEl>
                                          <p:spTgt spid="1474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147470"/>
                                        </p:tgtEl>
                                        <p:attrNameLst>
                                          <p:attrName>style.visibility</p:attrName>
                                        </p:attrNameLst>
                                      </p:cBhvr>
                                      <p:to>
                                        <p:strVal val="visible"/>
                                      </p:to>
                                    </p:set>
                                    <p:animEffect transition="in" filter="blinds(horizontal)">
                                      <p:cBhvr>
                                        <p:cTn id="37" dur="500"/>
                                        <p:tgtEl>
                                          <p:spTgt spid="147470"/>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47474"/>
                                        </p:tgtEl>
                                        <p:attrNameLst>
                                          <p:attrName>style.visibility</p:attrName>
                                        </p:attrNameLst>
                                      </p:cBhvr>
                                      <p:to>
                                        <p:strVal val="visible"/>
                                      </p:to>
                                    </p:set>
                                    <p:animEffect transition="in" filter="blinds(horizontal)">
                                      <p:cBhvr>
                                        <p:cTn id="45"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1" grpId="0" animBg="1"/>
      <p:bldP spid="9" grpId="0" animBg="1"/>
      <p:bldP spid="147470" grpId="0"/>
      <p:bldP spid="147471" grpId="0"/>
      <p:bldP spid="1474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BFA8334-E7D6-F24C-03F9-E6D37CF3E2CD}"/>
              </a:ext>
            </a:extLst>
          </p:cNvPr>
          <p:cNvCxnSpPr/>
          <p:nvPr/>
        </p:nvCxnSpPr>
        <p:spPr>
          <a:xfrm>
            <a:off x="6510338" y="2674938"/>
            <a:ext cx="0" cy="37449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8483" name="Rectangle 3">
            <a:extLst>
              <a:ext uri="{FF2B5EF4-FFF2-40B4-BE49-F238E27FC236}">
                <a16:creationId xmlns:a16="http://schemas.microsoft.com/office/drawing/2014/main" id="{F55D2ED6-C569-ADED-1B37-BDC61217B3AF}"/>
              </a:ext>
            </a:extLst>
          </p:cNvPr>
          <p:cNvSpPr>
            <a:spLocks noChangeArrowheads="1"/>
          </p:cNvSpPr>
          <p:nvPr/>
        </p:nvSpPr>
        <p:spPr bwMode="auto">
          <a:xfrm>
            <a:off x="174625" y="1543050"/>
            <a:ext cx="5664200" cy="2784475"/>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3500">
                <a:latin typeface="Times New Roman" panose="02020603050405020304" pitchFamily="18" charset="0"/>
                <a:cs typeface="Times New Roman" panose="02020603050405020304" pitchFamily="18" charset="0"/>
              </a:rPr>
              <a:t>Biết tin Đ bị S bắt nạt nhiều lần, bạn thân của Đ là T vô cùng tức giận. T bày tỏ ý định sẽ rủ thêm bạn chặn đường dạy cho S một bài học. </a:t>
            </a:r>
            <a:endParaRPr lang="en-US" altLang="vi-VN" sz="3500">
              <a:latin typeface="Times New Roman" panose="02020603050405020304" pitchFamily="18" charset="0"/>
              <a:cs typeface="Times New Roman" panose="02020603050405020304" pitchFamily="18" charset="0"/>
            </a:endParaRPr>
          </a:p>
        </p:txBody>
      </p:sp>
      <p:sp>
        <p:nvSpPr>
          <p:cNvPr id="148484" name="Rectangle 4">
            <a:extLst>
              <a:ext uri="{FF2B5EF4-FFF2-40B4-BE49-F238E27FC236}">
                <a16:creationId xmlns:a16="http://schemas.microsoft.com/office/drawing/2014/main" id="{60EEF16C-FEC7-ED3E-0CBB-F1AC9BD4BBC2}"/>
              </a:ext>
            </a:extLst>
          </p:cNvPr>
          <p:cNvSpPr>
            <a:spLocks noChangeArrowheads="1"/>
          </p:cNvSpPr>
          <p:nvPr/>
        </p:nvSpPr>
        <p:spPr bwMode="auto">
          <a:xfrm>
            <a:off x="214313" y="5164138"/>
            <a:ext cx="4730750" cy="869950"/>
          </a:xfrm>
          <a:prstGeom prst="rect">
            <a:avLst/>
          </a:prstGeom>
          <a:noFill/>
          <a:ln w="1587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a:latin typeface="Times New Roman" panose="02020603050405020304" pitchFamily="18" charset="0"/>
                <a:cs typeface="Times New Roman" panose="02020603050405020304" pitchFamily="18" charset="0"/>
              </a:rPr>
              <a:t>Nếu biết sự việc đó, em sẽ nói gì với Đ và T? </a:t>
            </a:r>
            <a:endParaRPr lang="en-US" altLang="vi-VN" sz="2500">
              <a:latin typeface="Times New Roman" panose="02020603050405020304" pitchFamily="18" charset="0"/>
              <a:cs typeface="Times New Roman" panose="02020603050405020304" pitchFamily="18" charset="0"/>
            </a:endParaRPr>
          </a:p>
        </p:txBody>
      </p:sp>
      <p:grpSp>
        <p:nvGrpSpPr>
          <p:cNvPr id="148485" name="Group 2">
            <a:extLst>
              <a:ext uri="{FF2B5EF4-FFF2-40B4-BE49-F238E27FC236}">
                <a16:creationId xmlns:a16="http://schemas.microsoft.com/office/drawing/2014/main" id="{BECC2490-DEF6-2D45-9870-5B2EEAFC2585}"/>
              </a:ext>
            </a:extLst>
          </p:cNvPr>
          <p:cNvGrpSpPr>
            <a:grpSpLocks/>
          </p:cNvGrpSpPr>
          <p:nvPr/>
        </p:nvGrpSpPr>
        <p:grpSpPr bwMode="auto">
          <a:xfrm>
            <a:off x="6215063" y="4173538"/>
            <a:ext cx="884237" cy="882650"/>
            <a:chOff x="3912982" y="3339018"/>
            <a:chExt cx="1307090" cy="1307090"/>
          </a:xfrm>
        </p:grpSpPr>
        <p:sp>
          <p:nvSpPr>
            <p:cNvPr id="4" name="Oval 3">
              <a:extLst>
                <a:ext uri="{FF2B5EF4-FFF2-40B4-BE49-F238E27FC236}">
                  <a16:creationId xmlns:a16="http://schemas.microsoft.com/office/drawing/2014/main" id="{C7FEE294-2370-5DE2-4F57-1F892E5409E6}"/>
                </a:ext>
              </a:extLst>
            </p:cNvPr>
            <p:cNvSpPr/>
            <p:nvPr/>
          </p:nvSpPr>
          <p:spPr>
            <a:xfrm>
              <a:off x="3912982" y="3339018"/>
              <a:ext cx="1307090" cy="13070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5" name="Oval 4">
              <a:extLst>
                <a:ext uri="{FF2B5EF4-FFF2-40B4-BE49-F238E27FC236}">
                  <a16:creationId xmlns:a16="http://schemas.microsoft.com/office/drawing/2014/main" id="{725CFEE8-482E-4EF1-E76E-CC3511F4426D}"/>
                </a:ext>
              </a:extLst>
            </p:cNvPr>
            <p:cNvSpPr/>
            <p:nvPr/>
          </p:nvSpPr>
          <p:spPr>
            <a:xfrm>
              <a:off x="4145301" y="3576456"/>
              <a:ext cx="840105" cy="84161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grpSp>
      <p:sp>
        <p:nvSpPr>
          <p:cNvPr id="6" name="Rectangle 10">
            <a:extLst>
              <a:ext uri="{FF2B5EF4-FFF2-40B4-BE49-F238E27FC236}">
                <a16:creationId xmlns:a16="http://schemas.microsoft.com/office/drawing/2014/main" id="{A5471C7C-4100-FD33-3FE4-AFF674492BBB}"/>
              </a:ext>
            </a:extLst>
          </p:cNvPr>
          <p:cNvSpPr/>
          <p:nvPr/>
        </p:nvSpPr>
        <p:spPr>
          <a:xfrm>
            <a:off x="5984875" y="3151188"/>
            <a:ext cx="685800" cy="1481137"/>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9" name="Right Arrow 9">
            <a:extLst>
              <a:ext uri="{FF2B5EF4-FFF2-40B4-BE49-F238E27FC236}">
                <a16:creationId xmlns:a16="http://schemas.microsoft.com/office/drawing/2014/main" id="{4A4A94D7-389A-B5C7-992E-D3D72D7A3926}"/>
              </a:ext>
            </a:extLst>
          </p:cNvPr>
          <p:cNvSpPr/>
          <p:nvPr/>
        </p:nvSpPr>
        <p:spPr>
          <a:xfrm>
            <a:off x="5992813" y="2809875"/>
            <a:ext cx="2592387" cy="1368425"/>
          </a:xfrm>
          <a:prstGeom prst="rightArrow">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grpSp>
        <p:nvGrpSpPr>
          <p:cNvPr id="148490" name="Group 9">
            <a:extLst>
              <a:ext uri="{FF2B5EF4-FFF2-40B4-BE49-F238E27FC236}">
                <a16:creationId xmlns:a16="http://schemas.microsoft.com/office/drawing/2014/main" id="{109AC550-CEB9-9416-9A87-5F2BC6E1A51B}"/>
              </a:ext>
            </a:extLst>
          </p:cNvPr>
          <p:cNvGrpSpPr>
            <a:grpSpLocks/>
          </p:cNvGrpSpPr>
          <p:nvPr/>
        </p:nvGrpSpPr>
        <p:grpSpPr bwMode="auto">
          <a:xfrm flipH="1" flipV="1">
            <a:off x="4754563" y="4619625"/>
            <a:ext cx="2592387" cy="1814513"/>
            <a:chOff x="4045951" y="2348472"/>
            <a:chExt cx="2592000" cy="1814320"/>
          </a:xfrm>
        </p:grpSpPr>
        <p:sp>
          <p:nvSpPr>
            <p:cNvPr id="11" name="Rectangle 10">
              <a:extLst>
                <a:ext uri="{FF2B5EF4-FFF2-40B4-BE49-F238E27FC236}">
                  <a16:creationId xmlns:a16="http://schemas.microsoft.com/office/drawing/2014/main" id="{83C4E364-9F56-10BA-6C75-DA482EB89716}"/>
                </a:ext>
              </a:extLst>
            </p:cNvPr>
            <p:cNvSpPr/>
            <p:nvPr/>
          </p:nvSpPr>
          <p:spPr>
            <a:xfrm>
              <a:off x="4045951" y="2680225"/>
              <a:ext cx="685698" cy="1482567"/>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12" name="Right Arrow 40">
              <a:extLst>
                <a:ext uri="{FF2B5EF4-FFF2-40B4-BE49-F238E27FC236}">
                  <a16:creationId xmlns:a16="http://schemas.microsoft.com/office/drawing/2014/main" id="{EECD42FA-AB8E-50B7-392C-D34BEBD2253B}"/>
                </a:ext>
              </a:extLst>
            </p:cNvPr>
            <p:cNvSpPr>
              <a:spLocks noChangeArrowheads="1"/>
            </p:cNvSpPr>
            <p:nvPr/>
          </p:nvSpPr>
          <p:spPr bwMode="auto">
            <a:xfrm>
              <a:off x="4045951" y="2348472"/>
              <a:ext cx="2592000" cy="1368279"/>
            </a:xfrm>
            <a:prstGeom prst="rightArrow">
              <a:avLst>
                <a:gd name="adj1" fmla="val 50000"/>
                <a:gd name="adj2" fmla="val 50003"/>
              </a:avLst>
            </a:prstGeom>
            <a:solidFill>
              <a:srgbClr val="B9D533"/>
            </a:solidFill>
            <a:ln>
              <a:noFill/>
            </a:ln>
          </p:spPr>
          <p:txBody>
            <a:bodyPr rot="10800000" anchor="ctr"/>
            <a:lstStyle/>
            <a:p>
              <a:pPr algn="ctr" eaLnBrk="1" fontAlgn="auto" hangingPunct="1">
                <a:spcBef>
                  <a:spcPts val="0"/>
                </a:spcBef>
                <a:spcAft>
                  <a:spcPts val="0"/>
                </a:spcAft>
                <a:defRPr/>
              </a:pPr>
              <a:endParaRPr lang="ko-KR" altLang="en-US" sz="2700" dirty="0">
                <a:solidFill>
                  <a:schemeClr val="lt1"/>
                </a:solidFill>
                <a:latin typeface="+mn-lt"/>
                <a:ea typeface="+mn-ea"/>
              </a:endParaRPr>
            </a:p>
          </p:txBody>
        </p:sp>
      </p:grpSp>
      <p:sp>
        <p:nvSpPr>
          <p:cNvPr id="148493" name="TextBox 21">
            <a:extLst>
              <a:ext uri="{FF2B5EF4-FFF2-40B4-BE49-F238E27FC236}">
                <a16:creationId xmlns:a16="http://schemas.microsoft.com/office/drawing/2014/main" id="{73E9B5D0-80F5-5C53-CB38-F3001537B434}"/>
              </a:ext>
            </a:extLst>
          </p:cNvPr>
          <p:cNvSpPr txBox="1">
            <a:spLocks noChangeArrowheads="1"/>
          </p:cNvSpPr>
          <p:nvPr/>
        </p:nvSpPr>
        <p:spPr bwMode="auto">
          <a:xfrm>
            <a:off x="6535738" y="3327400"/>
            <a:ext cx="1620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en-US" altLang="ko-KR" sz="1400" b="1">
                <a:solidFill>
                  <a:schemeClr val="bg1"/>
                </a:solidFill>
              </a:rPr>
              <a:t>Giải quyết</a:t>
            </a:r>
            <a:endParaRPr lang="ko-KR" altLang="en-US" sz="1400" b="1">
              <a:solidFill>
                <a:schemeClr val="bg1"/>
              </a:solidFill>
            </a:endParaRPr>
          </a:p>
        </p:txBody>
      </p:sp>
      <p:sp>
        <p:nvSpPr>
          <p:cNvPr id="148494" name="TextBox 22">
            <a:extLst>
              <a:ext uri="{FF2B5EF4-FFF2-40B4-BE49-F238E27FC236}">
                <a16:creationId xmlns:a16="http://schemas.microsoft.com/office/drawing/2014/main" id="{C88F4BD0-2B65-002C-5AE4-86E282A93286}"/>
              </a:ext>
            </a:extLst>
          </p:cNvPr>
          <p:cNvSpPr txBox="1">
            <a:spLocks noChangeArrowheads="1"/>
          </p:cNvSpPr>
          <p:nvPr/>
        </p:nvSpPr>
        <p:spPr bwMode="auto">
          <a:xfrm>
            <a:off x="5175250" y="5562600"/>
            <a:ext cx="1619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r" eaLnBrk="1" hangingPunct="1"/>
            <a:r>
              <a:rPr lang="en-US" altLang="ko-KR" sz="1400" b="1"/>
              <a:t>Tình huống</a:t>
            </a:r>
            <a:endParaRPr lang="ko-KR" altLang="en-US" sz="1400" b="1"/>
          </a:p>
        </p:txBody>
      </p:sp>
      <p:sp>
        <p:nvSpPr>
          <p:cNvPr id="25" name="Rectangle 16">
            <a:extLst>
              <a:ext uri="{FF2B5EF4-FFF2-40B4-BE49-F238E27FC236}">
                <a16:creationId xmlns:a16="http://schemas.microsoft.com/office/drawing/2014/main" id="{C4ED82C4-30E1-9EFA-4103-0F95919759B4}"/>
              </a:ext>
            </a:extLst>
          </p:cNvPr>
          <p:cNvSpPr/>
          <p:nvPr/>
        </p:nvSpPr>
        <p:spPr>
          <a:xfrm rot="2700000">
            <a:off x="6881018" y="5504657"/>
            <a:ext cx="265113" cy="4762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26" name="Rounded Rectangle 5">
            <a:extLst>
              <a:ext uri="{FF2B5EF4-FFF2-40B4-BE49-F238E27FC236}">
                <a16:creationId xmlns:a16="http://schemas.microsoft.com/office/drawing/2014/main" id="{5FEB811E-7EF0-0D10-BA3D-F277873D3443}"/>
              </a:ext>
            </a:extLst>
          </p:cNvPr>
          <p:cNvSpPr/>
          <p:nvPr/>
        </p:nvSpPr>
        <p:spPr>
          <a:xfrm flipH="1">
            <a:off x="6126163" y="3332163"/>
            <a:ext cx="392112" cy="3222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48497" name="Rectangle 17">
            <a:extLst>
              <a:ext uri="{FF2B5EF4-FFF2-40B4-BE49-F238E27FC236}">
                <a16:creationId xmlns:a16="http://schemas.microsoft.com/office/drawing/2014/main" id="{5669E35B-ACAB-247C-7661-5A31F1512D5B}"/>
              </a:ext>
            </a:extLst>
          </p:cNvPr>
          <p:cNvSpPr>
            <a:spLocks noChangeArrowheads="1"/>
          </p:cNvSpPr>
          <p:nvPr/>
        </p:nvSpPr>
        <p:spPr bwMode="auto">
          <a:xfrm>
            <a:off x="8591550" y="1338263"/>
            <a:ext cx="3163888" cy="4708525"/>
          </a:xfrm>
          <a:prstGeom prst="rect">
            <a:avLst/>
          </a:prstGeom>
          <a:noFill/>
          <a:ln w="22225">
            <a:solidFill>
              <a:srgbClr val="00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eaLnBrk="1" hangingPunct="1"/>
            <a:r>
              <a:rPr lang="vi-VN" altLang="vi-VN" sz="2500">
                <a:solidFill>
                  <a:schemeClr val="hlink"/>
                </a:solidFill>
                <a:latin typeface="Times New Roman" panose="02020603050405020304" pitchFamily="18" charset="0"/>
                <a:cs typeface="Times New Roman" panose="02020603050405020304" pitchFamily="18" charset="0"/>
              </a:rPr>
              <a:t>Em giải thích cho Đ và T hiểu việc chặn đường S để trả thù là hành vi sai trái và có thể dẫn đến những hậu quả không tốt. Khuyên Đ liên kể lại sự việc mình bị S bắt nạt nhiều lần với bố mẹ hoặc GV chủ nhiệm để được giúp đõ ngăn chặn hành vi đó lại.</a:t>
            </a:r>
          </a:p>
        </p:txBody>
      </p:sp>
      <p:sp>
        <p:nvSpPr>
          <p:cNvPr id="39950" name="Text Placeholder 1">
            <a:extLst>
              <a:ext uri="{FF2B5EF4-FFF2-40B4-BE49-F238E27FC236}">
                <a16:creationId xmlns:a16="http://schemas.microsoft.com/office/drawing/2014/main" id="{5B1FAA01-BBD3-EC34-4075-D1CEFBD46CA1}"/>
              </a:ext>
            </a:extLst>
          </p:cNvPr>
          <p:cNvSpPr>
            <a:spLocks noGrp="1" noChangeArrowheads="1"/>
          </p:cNvSpPr>
          <p:nvPr>
            <p:ph type="body" sz="quarter" idx="11"/>
          </p:nvPr>
        </p:nvSpPr>
        <p:spPr bwMode="auto">
          <a:xfrm>
            <a:off x="831850" y="207963"/>
            <a:ext cx="10804525" cy="608012"/>
          </a:xfrm>
        </p:spPr>
        <p:txBody>
          <a:bodyPr/>
          <a:lstStyle/>
          <a:p>
            <a:pPr eaLnBrk="1" hangingPunct="1">
              <a:defRPr/>
            </a:pPr>
            <a:r>
              <a:rPr lang="vi-VN" altLang="vi-VN" sz="2500" b="1">
                <a:latin typeface="Times New Roman" panose="02020603050405020304" pitchFamily="18" charset="0"/>
                <a:cs typeface="Times New Roman" panose="02020603050405020304" pitchFamily="18" charset="0"/>
              </a:rPr>
              <a:t>Câu 4. Đóng vai xử lí các tình huống dưới đây: </a:t>
            </a:r>
            <a:endParaRPr lang="en-US" altLang="vi-VN" sz="25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blinds(horizontal)">
                                      <p:cBhvr>
                                        <p:cTn id="7" dur="500"/>
                                        <p:tgtEl>
                                          <p:spTgt spid="148485"/>
                                        </p:tgtEl>
                                      </p:cBhvr>
                                    </p:animEffect>
                                  </p:childTnLst>
                                </p:cTn>
                              </p:par>
                              <p:par>
                                <p:cTn id="8" presetID="3" presetClass="entr" presetSubtype="10" fill="hold" nodeType="withEffect">
                                  <p:stCondLst>
                                    <p:cond delay="0"/>
                                  </p:stCondLst>
                                  <p:childTnLst>
                                    <p:set>
                                      <p:cBhvr>
                                        <p:cTn id="9" dur="1" fill="hold">
                                          <p:stCondLst>
                                            <p:cond delay="0"/>
                                          </p:stCondLst>
                                        </p:cTn>
                                        <p:tgtEl>
                                          <p:spTgt spid="148490"/>
                                        </p:tgtEl>
                                        <p:attrNameLst>
                                          <p:attrName>style.visibility</p:attrName>
                                        </p:attrNameLst>
                                      </p:cBhvr>
                                      <p:to>
                                        <p:strVal val="visible"/>
                                      </p:to>
                                    </p:set>
                                    <p:animEffect transition="in" filter="blinds(horizontal)">
                                      <p:cBhvr>
                                        <p:cTn id="10" dur="500"/>
                                        <p:tgtEl>
                                          <p:spTgt spid="148490"/>
                                        </p:tgtEl>
                                      </p:cBhvr>
                                    </p:animEffect>
                                  </p:childTnLst>
                                </p:cTn>
                              </p:par>
                              <p:par>
                                <p:cTn id="11" presetID="3" presetClass="entr" presetSubtype="10" fill="hold" nodeType="withEffect">
                                  <p:stCondLst>
                                    <p:cond delay="0"/>
                                  </p:stCondLst>
                                  <p:childTnLst>
                                    <p:set>
                                      <p:cBhvr>
                                        <p:cTn id="12" dur="1" fill="hold">
                                          <p:stCondLst>
                                            <p:cond delay="0"/>
                                          </p:stCondLst>
                                        </p:cTn>
                                        <p:tgtEl>
                                          <p:spTgt spid="148494"/>
                                        </p:tgtEl>
                                        <p:attrNameLst>
                                          <p:attrName>style.visibility</p:attrName>
                                        </p:attrNameLst>
                                      </p:cBhvr>
                                      <p:to>
                                        <p:strVal val="visible"/>
                                      </p:to>
                                    </p:set>
                                    <p:animEffect transition="in" filter="blinds(horizontal)">
                                      <p:cBhvr>
                                        <p:cTn id="13" dur="500"/>
                                        <p:tgtEl>
                                          <p:spTgt spid="14849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48483"/>
                                        </p:tgtEl>
                                        <p:attrNameLst>
                                          <p:attrName>style.visibility</p:attrName>
                                        </p:attrNameLst>
                                      </p:cBhvr>
                                      <p:to>
                                        <p:strVal val="visible"/>
                                      </p:to>
                                    </p:set>
                                    <p:animEffect transition="in" filter="blinds(horizontal)">
                                      <p:cBhvr>
                                        <p:cTn id="21" dur="500"/>
                                        <p:tgtEl>
                                          <p:spTgt spid="1484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8484"/>
                                        </p:tgtEl>
                                        <p:attrNameLst>
                                          <p:attrName>style.visibility</p:attrName>
                                        </p:attrNameLst>
                                      </p:cBhvr>
                                      <p:to>
                                        <p:strVal val="visible"/>
                                      </p:to>
                                    </p:set>
                                    <p:animEffect transition="in" filter="blinds(horizontal)">
                                      <p:cBhvr>
                                        <p:cTn id="26" dur="500"/>
                                        <p:tgtEl>
                                          <p:spTgt spid="1484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148493"/>
                                        </p:tgtEl>
                                        <p:attrNameLst>
                                          <p:attrName>style.visibility</p:attrName>
                                        </p:attrNameLst>
                                      </p:cBhvr>
                                      <p:to>
                                        <p:strVal val="visible"/>
                                      </p:to>
                                    </p:set>
                                    <p:animEffect transition="in" filter="blinds(horizontal)">
                                      <p:cBhvr>
                                        <p:cTn id="37" dur="500"/>
                                        <p:tgtEl>
                                          <p:spTgt spid="148493"/>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48497"/>
                                        </p:tgtEl>
                                        <p:attrNameLst>
                                          <p:attrName>style.visibility</p:attrName>
                                        </p:attrNameLst>
                                      </p:cBhvr>
                                      <p:to>
                                        <p:strVal val="visible"/>
                                      </p:to>
                                    </p:set>
                                    <p:animEffect transition="in" filter="blinds(horizontal)">
                                      <p:cBhvr>
                                        <p:cTn id="45" dur="500"/>
                                        <p:tgtEl>
                                          <p:spTgt spid="148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nimBg="1"/>
      <p:bldP spid="148484" grpId="0" animBg="1"/>
      <p:bldP spid="9" grpId="0" animBg="1"/>
      <p:bldP spid="148493" grpId="0"/>
      <p:bldP spid="148494" grpId="0"/>
      <p:bldP spid="1484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950</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 Unicode MS</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2024-03-17T03:50:11Z</dcterms:created>
  <dcterms:modified xsi:type="dcterms:W3CDTF">2024-03-17T03:55:29Z</dcterms:modified>
</cp:coreProperties>
</file>