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0" r:id="rId10"/>
    <p:sldId id="297" r:id="rId11"/>
    <p:sldId id="503" r:id="rId12"/>
    <p:sldId id="369" r:id="rId13"/>
    <p:sldId id="354" r:id="rId14"/>
    <p:sldId id="504" r:id="rId15"/>
    <p:sldId id="372" r:id="rId16"/>
    <p:sldId id="485" r:id="rId17"/>
    <p:sldId id="37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043"/>
    <a:srgbClr val="FFF1B3"/>
    <a:srgbClr val="0000FF"/>
    <a:srgbClr val="9900CC"/>
    <a:srgbClr val="FF9900"/>
    <a:srgbClr val="CC00CC"/>
    <a:srgbClr val="EDF6F7"/>
    <a:srgbClr val="C8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>
        <p:scale>
          <a:sx n="96" d="100"/>
          <a:sy n="96" d="100"/>
        </p:scale>
        <p:origin x="-178" y="2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1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1.png"/><Relationship Id="rId3" Type="http://schemas.microsoft.com/office/2007/relationships/media" Target="../media/media3.wav"/><Relationship Id="rId21" Type="http://schemas.openxmlformats.org/officeDocument/2006/relationships/image" Target="../media/image1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10.png"/><Relationship Id="rId2" Type="http://schemas.openxmlformats.org/officeDocument/2006/relationships/audio" Target="../media/media2.wav"/><Relationship Id="rId16" Type="http://schemas.openxmlformats.org/officeDocument/2006/relationships/image" Target="../media/image9.gif"/><Relationship Id="rId20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wav"/><Relationship Id="rId19" Type="http://schemas.openxmlformats.org/officeDocument/2006/relationships/image" Target="../media/image12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wav"/><Relationship Id="rId18" Type="http://schemas.openxmlformats.org/officeDocument/2006/relationships/image" Target="../media/image16.png"/><Relationship Id="rId3" Type="http://schemas.microsoft.com/office/2007/relationships/media" Target="../media/media10.wav"/><Relationship Id="rId21" Type="http://schemas.openxmlformats.org/officeDocument/2006/relationships/image" Target="../media/image18.png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openxmlformats.org/officeDocument/2006/relationships/image" Target="../media/image15.png"/><Relationship Id="rId2" Type="http://schemas.openxmlformats.org/officeDocument/2006/relationships/audio" Target="../media/media9.wav"/><Relationship Id="rId16" Type="http://schemas.openxmlformats.org/officeDocument/2006/relationships/image" Target="../media/image9.gif"/><Relationship Id="rId20" Type="http://schemas.openxmlformats.org/officeDocument/2006/relationships/image" Target="../media/image14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wav"/><Relationship Id="rId19" Type="http://schemas.openxmlformats.org/officeDocument/2006/relationships/image" Target="../media/image17.png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Nguyen Ba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Thang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Hưng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38" y="2362200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 lam thay co oi BEAT dmoll Tem 85 1 lan">
            <a:hlinkClick r:id="" action="ppaction://media"/>
            <a:extLst>
              <a:ext uri="{FF2B5EF4-FFF2-40B4-BE49-F238E27FC236}">
                <a16:creationId xmlns="" xmlns:a16="http://schemas.microsoft.com/office/drawing/2014/main" id="{D0B2DE3C-CBCC-22CD-F10F-E63382ED4E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6600" y="463924"/>
            <a:ext cx="8051800" cy="6394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BD52456-FD1A-1080-DE87-22D462E03B80}"/>
              </a:ext>
            </a:extLst>
          </p:cNvPr>
          <p:cNvGrpSpPr/>
          <p:nvPr/>
        </p:nvGrpSpPr>
        <p:grpSpPr>
          <a:xfrm>
            <a:off x="152400" y="1066800"/>
            <a:ext cx="11955162" cy="5321010"/>
            <a:chOff x="152400" y="1066800"/>
            <a:chExt cx="11955162" cy="532101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085224D-8455-7279-B96A-5A7FCAF9D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042" b="69422"/>
            <a:stretch/>
          </p:blipFill>
          <p:spPr>
            <a:xfrm>
              <a:off x="838200" y="1066800"/>
              <a:ext cx="10515600" cy="3314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81C90AF-8AA4-2DCA-6F86-E79D70FBC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983" b="51266"/>
            <a:stretch/>
          </p:blipFill>
          <p:spPr>
            <a:xfrm>
              <a:off x="152400" y="4572000"/>
              <a:ext cx="11955162" cy="1815810"/>
            </a:xfrm>
            <a:prstGeom prst="rect">
              <a:avLst/>
            </a:prstGeom>
          </p:spPr>
        </p:pic>
      </p:grpSp>
      <p:sp>
        <p:nvSpPr>
          <p:cNvPr id="10" name="AutoShape 2">
            <a:extLst>
              <a:ext uri="{FF2B5EF4-FFF2-40B4-BE49-F238E27FC236}">
                <a16:creationId xmlns=""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228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Gam trưởng, giọng trưởng, giọng Đô trưởng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h hoa Gam - Giong Cdur">
            <a:hlinkClick r:id="" action="ppaction://media"/>
            <a:extLst>
              <a:ext uri="{FF2B5EF4-FFF2-40B4-BE49-F238E27FC236}">
                <a16:creationId xmlns="" xmlns:a16="http://schemas.microsoft.com/office/drawing/2014/main" id="{74F63C6A-2789-A135-82EA-3B834B55D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326FA3-2B2F-A6B3-B697-6A5B8AB6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54" y="1828800"/>
            <a:ext cx="6102746" cy="1524000"/>
          </a:xfrm>
          <a:prstGeom prst="rect">
            <a:avLst/>
          </a:prstGeom>
          <a:ln w="6350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295400"/>
            <a:ext cx="5715000" cy="448267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Bậc I của giọng Đô trưởng là nốt Đô, hãy dựa vào sơ đồ cấu tạo cung và nửa cung của gam trưởng để xác định tên các nốt ở các bậc âm còn lại.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Một bản nhạc viết ở giọng Đô trưởng thì ở hoá biểu có dấu thăng hay dấu giáng nào không?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Giọng Đô trưởng có âm chủ là nốt gì?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vi-VN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Bản nhạc viết ở giọng Đô trưởng thường được kết về nốt nào?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8862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0217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6CA9F1B-2575-807B-1E59-2E8B96AF0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08" b="1590"/>
          <a:stretch/>
        </p:blipFill>
        <p:spPr>
          <a:xfrm>
            <a:off x="131763" y="838200"/>
            <a:ext cx="11955162" cy="525780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="" xmlns:a16="http://schemas.microsoft.com/office/drawing/2014/main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395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=""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747" y="2841470"/>
            <a:ext cx="4432453" cy="472112"/>
          </a:xfrm>
        </p:spPr>
        <p:txBody>
          <a:bodyPr/>
          <a:lstStyle/>
          <a:p>
            <a:r>
              <a:rPr lang="en-US" sz="2800" b="1">
                <a:solidFill>
                  <a:srgbClr val="009900"/>
                </a:solidFill>
                <a:cs typeface="Times New Roman" panose="02020603050405020304" pitchFamily="18" charset="0"/>
              </a:rPr>
              <a:t>Đáp án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9E623D-CBC4-FDFC-855A-9240D9F5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91" y="544058"/>
            <a:ext cx="1125085" cy="847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55041D9-37B7-F831-2716-92B5D9BD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3" y="1391344"/>
            <a:ext cx="11629073" cy="1008221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="" xmlns:a16="http://schemas.microsoft.com/office/drawing/2014/main" id="{34212FE8-1459-74AD-A896-892CC2F6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99" y="3453598"/>
            <a:ext cx="6705601" cy="195660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Lời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thầy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cô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20)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2.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Khúc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ca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chào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xuân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28)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3.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Xuân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quê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hương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35)</a:t>
            </a:r>
          </a:p>
          <a:p>
            <a:pPr marR="0" lvl="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4.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Mùa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hạ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những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chum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hoa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nắng</a:t>
            </a:r>
            <a:r>
              <a:rPr lang="en-US" sz="2400" i="1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trang</a:t>
            </a:r>
            <a:r>
              <a:rPr lang="en-US" sz="2400" dirty="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 61)</a:t>
            </a:r>
          </a:p>
        </p:txBody>
      </p: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524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</a:t>
            </a:r>
            <a:br>
              <a:rPr lang="en-US" sz="3200" b="1">
                <a:solidFill>
                  <a:srgbClr val="C00000"/>
                </a:solidFill>
              </a:rPr>
            </a:br>
            <a:r>
              <a:rPr lang="vi-VN" sz="3200" b="1">
                <a:solidFill>
                  <a:srgbClr val="0000FF"/>
                </a:solidFill>
              </a:rPr>
              <a:t>Tạo ra một giai điệu ở giọng Đô trưởng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3ED23CB-7C54-EEBA-227F-AB463B55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1122268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3592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2179639"/>
            <a:ext cx="8305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Thương lắm thầy cô ơi!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 ƠN THẦY CÔ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=""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=""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113538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Thương lắm thầy cô ơi!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thầy cô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Kèn trumpet và kèn saxophone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 trưởng, giọng trưởng,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giọng Đô trưởng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015591"/>
            <a:ext cx="9525000" cy="39280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5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Thương lắm thầy cô ơi!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 trưởng, giọng trưởng, giọng Đô trưởng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TN&amp;KP: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một giai điệu ở giọng Đô trưởng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568F40-F639-DC70-0A03-AF0A97C72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25" y="533400"/>
            <a:ext cx="8276475" cy="6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5867400" cy="34290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thiết tha trìu mến, lời ca chứa chan cảm xúc sâu lắng, 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 lắm thầy cô ơi!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tình cảm và tấm lòng biết ơn của học trò với thầy cô giáo.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Lê Vinh Phúc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ông đã sáng tác một số ca khúc cho thiếu nhi như:</a:t>
            </a:r>
            <a:r>
              <a:rPr lang="en-US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 lắm thầy cô ơi!, Hè về mưa rơi, Cô bé mùa xuân, Mùa xuân quê hương</a:t>
            </a:r>
            <a:r>
              <a:rPr lang="en-US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2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72319F-ADC5-7E54-D78C-62860E910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2"/>
          <a:stretch/>
        </p:blipFill>
        <p:spPr>
          <a:xfrm>
            <a:off x="6477000" y="1447800"/>
            <a:ext cx="5355611" cy="4294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ong lam thay co oi Hat Mau dmoll Tem 85 1 lan">
            <a:hlinkClick r:id="" action="ppaction://media"/>
            <a:extLst>
              <a:ext uri="{FF2B5EF4-FFF2-40B4-BE49-F238E27FC236}">
                <a16:creationId xmlns="" xmlns:a16="http://schemas.microsoft.com/office/drawing/2014/main" id="{D453200F-1B05-F4F6-DFAA-96FED0B5C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28065"/>
            <a:ext cx="8001000" cy="6353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1447800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Khởi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giọng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1563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2325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85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1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232536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8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2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173" y="5409800"/>
            <a:ext cx="219075" cy="46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FAACB3-2741-DC9D-3B85-E45036AD12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600" y="1037424"/>
            <a:ext cx="8050701" cy="1020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B995055-3D1B-122D-6A07-0A0686E152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2600" y="2381450"/>
            <a:ext cx="8067848" cy="103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0FC23E-9921-AB44-2AC6-369D6F0C9C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2600" y="3760029"/>
            <a:ext cx="8024980" cy="1011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BB6323-5E95-4CD9-4725-145CD5E0575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2600" y="5147813"/>
            <a:ext cx="8059275" cy="1071712"/>
          </a:xfrm>
          <a:prstGeom prst="rect">
            <a:avLst/>
          </a:prstGeom>
        </p:spPr>
      </p:pic>
      <p:pic>
        <p:nvPicPr>
          <p:cNvPr id="9" name="Cau 1">
            <a:hlinkClick r:id="" action="ppaction://media"/>
            <a:extLst>
              <a:ext uri="{FF2B5EF4-FFF2-40B4-BE49-F238E27FC236}">
                <a16:creationId xmlns="" xmlns:a16="http://schemas.microsoft.com/office/drawing/2014/main" id="{602A1335-17A6-B6F7-D1B1-01B8FF4D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1141159"/>
            <a:ext cx="406400" cy="406400"/>
          </a:xfrm>
          <a:prstGeom prst="rect">
            <a:avLst/>
          </a:prstGeom>
        </p:spPr>
      </p:pic>
      <p:pic>
        <p:nvPicPr>
          <p:cNvPr id="10" name="Cau 2">
            <a:hlinkClick r:id="" action="ppaction://media"/>
            <a:extLst>
              <a:ext uri="{FF2B5EF4-FFF2-40B4-BE49-F238E27FC236}">
                <a16:creationId xmlns="" xmlns:a16="http://schemas.microsoft.com/office/drawing/2014/main" id="{7037D899-A99A-9416-E1C3-C58771845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2549525"/>
            <a:ext cx="406400" cy="406400"/>
          </a:xfrm>
          <a:prstGeom prst="rect">
            <a:avLst/>
          </a:prstGeom>
        </p:spPr>
      </p:pic>
      <p:pic>
        <p:nvPicPr>
          <p:cNvPr id="12" name="Cau 1 + 2">
            <a:hlinkClick r:id="" action="ppaction://media"/>
            <a:extLst>
              <a:ext uri="{FF2B5EF4-FFF2-40B4-BE49-F238E27FC236}">
                <a16:creationId xmlns="" xmlns:a16="http://schemas.microsoft.com/office/drawing/2014/main" id="{C6E11865-147F-9519-DF70-611E5DBB2E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1865429"/>
            <a:ext cx="406400" cy="406400"/>
          </a:xfrm>
          <a:prstGeom prst="rect">
            <a:avLst/>
          </a:prstGeom>
        </p:spPr>
      </p:pic>
      <p:pic>
        <p:nvPicPr>
          <p:cNvPr id="15" name="Cau 3">
            <a:hlinkClick r:id="" action="ppaction://media"/>
            <a:extLst>
              <a:ext uri="{FF2B5EF4-FFF2-40B4-BE49-F238E27FC236}">
                <a16:creationId xmlns="" xmlns:a16="http://schemas.microsoft.com/office/drawing/2014/main" id="{D0B8E035-E9F6-9088-F206-717F8EAEAA9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3939515"/>
            <a:ext cx="406400" cy="406400"/>
          </a:xfrm>
          <a:prstGeom prst="rect">
            <a:avLst/>
          </a:prstGeom>
        </p:spPr>
      </p:pic>
      <p:pic>
        <p:nvPicPr>
          <p:cNvPr id="16" name="Cau 4">
            <a:hlinkClick r:id="" action="ppaction://media"/>
            <a:extLst>
              <a:ext uri="{FF2B5EF4-FFF2-40B4-BE49-F238E27FC236}">
                <a16:creationId xmlns="" xmlns:a16="http://schemas.microsoft.com/office/drawing/2014/main" id="{203A1E7F-9F46-E4E1-4F99-3BCBA225259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5348706"/>
            <a:ext cx="406400" cy="406400"/>
          </a:xfrm>
          <a:prstGeom prst="rect">
            <a:avLst/>
          </a:prstGeom>
        </p:spPr>
      </p:pic>
      <p:pic>
        <p:nvPicPr>
          <p:cNvPr id="20" name="Cau 3 + 4">
            <a:hlinkClick r:id="" action="ppaction://media"/>
            <a:extLst>
              <a:ext uri="{FF2B5EF4-FFF2-40B4-BE49-F238E27FC236}">
                <a16:creationId xmlns="" xmlns:a16="http://schemas.microsoft.com/office/drawing/2014/main" id="{ADABE368-742C-8F70-7B56-DF18BB288BC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4774131"/>
            <a:ext cx="406400" cy="406400"/>
          </a:xfrm>
          <a:prstGeom prst="rect">
            <a:avLst/>
          </a:prstGeom>
        </p:spPr>
      </p:pic>
      <p:pic>
        <p:nvPicPr>
          <p:cNvPr id="21" name="Doan 1">
            <a:hlinkClick r:id="" action="ppaction://media"/>
            <a:extLst>
              <a:ext uri="{FF2B5EF4-FFF2-40B4-BE49-F238E27FC236}">
                <a16:creationId xmlns="" xmlns:a16="http://schemas.microsoft.com/office/drawing/2014/main" id="{9852897F-87F8-73BD-23FC-7D31983D9C1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90890" y="3449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003936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80136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080136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5409800"/>
            <a:ext cx="219075" cy="466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8E775C-0A63-0640-80A2-B598DFC837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0200" y="984636"/>
            <a:ext cx="8710876" cy="1063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ECAF8F5-0A08-292D-C0D0-486AC94C14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0200" y="3783396"/>
            <a:ext cx="8659434" cy="960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E96BC6-374A-48CF-9861-B657721348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4000" y="5139239"/>
            <a:ext cx="8925218" cy="1080286"/>
          </a:xfrm>
          <a:prstGeom prst="rect">
            <a:avLst/>
          </a:prstGeom>
        </p:spPr>
      </p:pic>
      <p:pic>
        <p:nvPicPr>
          <p:cNvPr id="3" name="Cau 5">
            <a:hlinkClick r:id="" action="ppaction://media"/>
            <a:extLst>
              <a:ext uri="{FF2B5EF4-FFF2-40B4-BE49-F238E27FC236}">
                <a16:creationId xmlns="" xmlns:a16="http://schemas.microsoft.com/office/drawing/2014/main" id="{5CA64E07-DA87-E644-CD3D-A04206C04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1155700"/>
            <a:ext cx="406400" cy="406400"/>
          </a:xfrm>
          <a:prstGeom prst="rect">
            <a:avLst/>
          </a:prstGeom>
        </p:spPr>
      </p:pic>
      <p:pic>
        <p:nvPicPr>
          <p:cNvPr id="6" name="Cau 6">
            <a:hlinkClick r:id="" action="ppaction://media"/>
            <a:extLst>
              <a:ext uri="{FF2B5EF4-FFF2-40B4-BE49-F238E27FC236}">
                <a16:creationId xmlns="" xmlns:a16="http://schemas.microsoft.com/office/drawing/2014/main" id="{C4E49755-CCD0-FF31-3CD8-A723271437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2565400"/>
            <a:ext cx="406400" cy="406400"/>
          </a:xfrm>
          <a:prstGeom prst="rect">
            <a:avLst/>
          </a:prstGeom>
        </p:spPr>
      </p:pic>
      <p:pic>
        <p:nvPicPr>
          <p:cNvPr id="7" name="Cau 5 + 6">
            <a:hlinkClick r:id="" action="ppaction://media"/>
            <a:extLst>
              <a:ext uri="{FF2B5EF4-FFF2-40B4-BE49-F238E27FC236}">
                <a16:creationId xmlns="" xmlns:a16="http://schemas.microsoft.com/office/drawing/2014/main" id="{75D6C3C3-3935-62C2-01B2-6747527A3F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1986907"/>
            <a:ext cx="406400" cy="406400"/>
          </a:xfrm>
          <a:prstGeom prst="rect">
            <a:avLst/>
          </a:prstGeom>
        </p:spPr>
      </p:pic>
      <p:pic>
        <p:nvPicPr>
          <p:cNvPr id="8" name="Cau 7">
            <a:hlinkClick r:id="" action="ppaction://media"/>
            <a:extLst>
              <a:ext uri="{FF2B5EF4-FFF2-40B4-BE49-F238E27FC236}">
                <a16:creationId xmlns="" xmlns:a16="http://schemas.microsoft.com/office/drawing/2014/main" id="{D92EE831-07AF-E374-77F3-10D7197E00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3947829"/>
            <a:ext cx="406400" cy="406400"/>
          </a:xfrm>
          <a:prstGeom prst="rect">
            <a:avLst/>
          </a:prstGeom>
        </p:spPr>
      </p:pic>
      <p:pic>
        <p:nvPicPr>
          <p:cNvPr id="16" name="Cau 8">
            <a:hlinkClick r:id="" action="ppaction://media"/>
            <a:extLst>
              <a:ext uri="{FF2B5EF4-FFF2-40B4-BE49-F238E27FC236}">
                <a16:creationId xmlns="" xmlns:a16="http://schemas.microsoft.com/office/drawing/2014/main" id="{7C8FF7AA-F679-8062-782D-F5BD030B74F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5350235"/>
            <a:ext cx="406400" cy="406400"/>
          </a:xfrm>
          <a:prstGeom prst="rect">
            <a:avLst/>
          </a:prstGeom>
        </p:spPr>
      </p:pic>
      <p:pic>
        <p:nvPicPr>
          <p:cNvPr id="21" name="Cau 7 + 8">
            <a:hlinkClick r:id="" action="ppaction://media"/>
            <a:extLst>
              <a:ext uri="{FF2B5EF4-FFF2-40B4-BE49-F238E27FC236}">
                <a16:creationId xmlns="" xmlns:a16="http://schemas.microsoft.com/office/drawing/2014/main" id="{E8552AD9-825E-F393-A5B6-E39C9D9207D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4846637"/>
            <a:ext cx="406400" cy="406400"/>
          </a:xfrm>
          <a:prstGeom prst="rect">
            <a:avLst/>
          </a:prstGeom>
        </p:spPr>
      </p:pic>
      <p:pic>
        <p:nvPicPr>
          <p:cNvPr id="22" name="Doan 2">
            <a:hlinkClick r:id="" action="ppaction://media"/>
            <a:extLst>
              <a:ext uri="{FF2B5EF4-FFF2-40B4-BE49-F238E27FC236}">
                <a16:creationId xmlns="" xmlns:a16="http://schemas.microsoft.com/office/drawing/2014/main" id="{C2562337-90AB-2138-6095-43A46634DBA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3433879"/>
            <a:ext cx="406400" cy="406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8761D8E-1D52-5DF9-2AB1-C89D7FD4C3C7}"/>
              </a:ext>
            </a:extLst>
          </p:cNvPr>
          <p:cNvGrpSpPr/>
          <p:nvPr/>
        </p:nvGrpSpPr>
        <p:grpSpPr>
          <a:xfrm>
            <a:off x="1600200" y="2204921"/>
            <a:ext cx="8693728" cy="1224079"/>
            <a:chOff x="1600200" y="2204921"/>
            <a:chExt cx="8693728" cy="1224079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AF81393-FBAA-9E7B-51E2-441BA58F8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t="-17391" b="-1"/>
            <a:stretch/>
          </p:blipFill>
          <p:spPr>
            <a:xfrm>
              <a:off x="1600200" y="2241359"/>
              <a:ext cx="8693728" cy="118764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FF4AAE4-85F3-E6F2-1C45-F8F9569930C7}"/>
                </a:ext>
              </a:extLst>
            </p:cNvPr>
            <p:cNvSpPr txBox="1"/>
            <p:nvPr/>
          </p:nvSpPr>
          <p:spPr>
            <a:xfrm>
              <a:off x="6635720" y="220492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solidFill>
                    <a:srgbClr val="0000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92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9754</TotalTime>
  <Words>388</Words>
  <Application>Microsoft Office PowerPoint</Application>
  <PresentationFormat>Custom</PresentationFormat>
  <Paragraphs>37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Giáo viên: Nguyen Ba Thang Trường: THCS Việt Hưng</vt:lpstr>
      <vt:lpstr>Chủ đề 3 NHỚ ƠN THẦY CÔ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PowerPoint Presentation</vt:lpstr>
      <vt:lpstr>PowerPoint Presentation</vt:lpstr>
      <vt:lpstr>Thảo luận nhóm</vt:lpstr>
      <vt:lpstr>PowerPoint Presentation</vt:lpstr>
      <vt:lpstr>Đáp án </vt:lpstr>
      <vt:lpstr>III. Trải nghiệm và khám phá: Tạo ra một giai điệu ở giọng Đô trưởng 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HP</cp:lastModifiedBy>
  <cp:revision>341</cp:revision>
  <dcterms:created xsi:type="dcterms:W3CDTF">2006-11-06T13:45:38Z</dcterms:created>
  <dcterms:modified xsi:type="dcterms:W3CDTF">2024-11-08T03:18:29Z</dcterms:modified>
</cp:coreProperties>
</file>