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7" r:id="rId4"/>
    <p:sldId id="261" r:id="rId5"/>
    <p:sldId id="262" r:id="rId6"/>
    <p:sldId id="258" r:id="rId7"/>
    <p:sldId id="263" r:id="rId8"/>
    <p:sldId id="264" r:id="rId9"/>
    <p:sldId id="265" r:id="rId10"/>
    <p:sldId id="266" r:id="rId11"/>
    <p:sldId id="290" r:id="rId12"/>
    <p:sldId id="293" r:id="rId13"/>
    <p:sldId id="292" r:id="rId14"/>
    <p:sldId id="294" r:id="rId15"/>
    <p:sldId id="295" r:id="rId16"/>
    <p:sldId id="268" r:id="rId17"/>
    <p:sldId id="296" r:id="rId18"/>
    <p:sldId id="269" r:id="rId19"/>
    <p:sldId id="270" r:id="rId20"/>
    <p:sldId id="291" r:id="rId21"/>
    <p:sldId id="271" r:id="rId22"/>
    <p:sldId id="272" r:id="rId23"/>
    <p:sldId id="273" r:id="rId24"/>
    <p:sldId id="274" r:id="rId25"/>
    <p:sldId id="275" r:id="rId26"/>
    <p:sldId id="276" r:id="rId27"/>
    <p:sldId id="259" r:id="rId28"/>
    <p:sldId id="277" r:id="rId29"/>
    <p:sldId id="278" r:id="rId30"/>
    <p:sldId id="260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8F577-6CBF-4E9B-B320-7E902777D805}" v="21" dt="2021-08-09T14:28:34.661"/>
    <p1510:client id="{CF42AA82-2FE6-4EB5-A005-AAADCF888238}" v="10" dt="2021-08-09T14:26:03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>
      <p:cViewPr varScale="1">
        <p:scale>
          <a:sx n="136" d="100"/>
          <a:sy n="136" d="100"/>
        </p:scale>
        <p:origin x="96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u Nga" userId="548c3a7e-f602-4af2-9cc3-a57216cb59df" providerId="ADAL" clId="{CF42AA82-2FE6-4EB5-A005-AAADCF888238}"/>
    <pc:docChg chg="undo custSel addSld delSld modSld">
      <pc:chgData name="Luu Nga" userId="548c3a7e-f602-4af2-9cc3-a57216cb59df" providerId="ADAL" clId="{CF42AA82-2FE6-4EB5-A005-AAADCF888238}" dt="2021-08-09T14:26:03.913" v="32"/>
      <pc:docMkLst>
        <pc:docMk/>
      </pc:docMkLst>
      <pc:sldChg chg="addSp delSp mod">
        <pc:chgData name="Luu Nga" userId="548c3a7e-f602-4af2-9cc3-a57216cb59df" providerId="ADAL" clId="{CF42AA82-2FE6-4EB5-A005-AAADCF888238}" dt="2021-08-09T14:22:31.561" v="18" actId="22"/>
        <pc:sldMkLst>
          <pc:docMk/>
          <pc:sldMk cId="0" sldId="257"/>
        </pc:sldMkLst>
        <pc:spChg chg="add del">
          <ac:chgData name="Luu Nga" userId="548c3a7e-f602-4af2-9cc3-a57216cb59df" providerId="ADAL" clId="{CF42AA82-2FE6-4EB5-A005-AAADCF888238}" dt="2021-08-09T14:22:31.561" v="18" actId="22"/>
          <ac:spMkLst>
            <pc:docMk/>
            <pc:sldMk cId="0" sldId="257"/>
            <ac:spMk id="5" creationId="{918FB42C-494E-4BB6-AFDF-7438D61C6B7A}"/>
          </ac:spMkLst>
        </pc:spChg>
      </pc:sldChg>
      <pc:sldChg chg="add del">
        <pc:chgData name="Luu Nga" userId="548c3a7e-f602-4af2-9cc3-a57216cb59df" providerId="ADAL" clId="{CF42AA82-2FE6-4EB5-A005-AAADCF888238}" dt="2021-08-09T14:26:03.913" v="32"/>
        <pc:sldMkLst>
          <pc:docMk/>
          <pc:sldMk cId="0" sldId="259"/>
        </pc:sldMkLst>
      </pc:sldChg>
      <pc:sldChg chg="add del">
        <pc:chgData name="Luu Nga" userId="548c3a7e-f602-4af2-9cc3-a57216cb59df" providerId="ADAL" clId="{CF42AA82-2FE6-4EB5-A005-AAADCF888238}" dt="2021-08-09T14:26:03.913" v="32"/>
        <pc:sldMkLst>
          <pc:docMk/>
          <pc:sldMk cId="0" sldId="260"/>
        </pc:sldMkLst>
      </pc:sldChg>
      <pc:sldChg chg="addSp delSp modSp mod delAnim modAnim">
        <pc:chgData name="Luu Nga" userId="548c3a7e-f602-4af2-9cc3-a57216cb59df" providerId="ADAL" clId="{CF42AA82-2FE6-4EB5-A005-AAADCF888238}" dt="2021-08-09T14:23:30.646" v="28"/>
        <pc:sldMkLst>
          <pc:docMk/>
          <pc:sldMk cId="0" sldId="261"/>
        </pc:sldMkLst>
        <pc:spChg chg="add del">
          <ac:chgData name="Luu Nga" userId="548c3a7e-f602-4af2-9cc3-a57216cb59df" providerId="ADAL" clId="{CF42AA82-2FE6-4EB5-A005-AAADCF888238}" dt="2021-08-09T14:23:09.085" v="27" actId="478"/>
          <ac:spMkLst>
            <pc:docMk/>
            <pc:sldMk cId="0" sldId="261"/>
            <ac:spMk id="6" creationId="{00000000-0000-0000-0000-000000000000}"/>
          </ac:spMkLst>
        </pc:spChg>
        <pc:spChg chg="ord">
          <ac:chgData name="Luu Nga" userId="548c3a7e-f602-4af2-9cc3-a57216cb59df" providerId="ADAL" clId="{CF42AA82-2FE6-4EB5-A005-AAADCF888238}" dt="2021-08-09T14:22:20.906" v="10" actId="166"/>
          <ac:spMkLst>
            <pc:docMk/>
            <pc:sldMk cId="0" sldId="261"/>
            <ac:spMk id="7" creationId="{00000000-0000-0000-0000-000000000000}"/>
          </ac:spMkLst>
        </pc:spChg>
        <pc:picChg chg="add del mod">
          <ac:chgData name="Luu Nga" userId="548c3a7e-f602-4af2-9cc3-a57216cb59df" providerId="ADAL" clId="{CF42AA82-2FE6-4EB5-A005-AAADCF888238}" dt="2021-08-09T14:22:26.994" v="16" actId="478"/>
          <ac:picMkLst>
            <pc:docMk/>
            <pc:sldMk cId="0" sldId="261"/>
            <ac:picMk id="2" creationId="{11AEAD26-85C0-446A-A02B-C7F45A6B5ADE}"/>
          </ac:picMkLst>
        </pc:picChg>
        <pc:picChg chg="add del">
          <ac:chgData name="Luu Nga" userId="548c3a7e-f602-4af2-9cc3-a57216cb59df" providerId="ADAL" clId="{CF42AA82-2FE6-4EB5-A005-AAADCF888238}" dt="2021-08-09T14:22:24.145" v="15" actId="478"/>
          <ac:picMkLst>
            <pc:docMk/>
            <pc:sldMk cId="0" sldId="261"/>
            <ac:picMk id="3074" creationId="{00000000-0000-0000-0000-000000000000}"/>
          </ac:picMkLst>
        </pc:picChg>
      </pc:sldChg>
      <pc:sldChg chg="modSp mod">
        <pc:chgData name="Luu Nga" userId="548c3a7e-f602-4af2-9cc3-a57216cb59df" providerId="ADAL" clId="{CF42AA82-2FE6-4EB5-A005-AAADCF888238}" dt="2021-08-09T14:19:32.261" v="1" actId="20577"/>
        <pc:sldMkLst>
          <pc:docMk/>
          <pc:sldMk cId="0" sldId="262"/>
        </pc:sldMkLst>
        <pc:spChg chg="mod">
          <ac:chgData name="Luu Nga" userId="548c3a7e-f602-4af2-9cc3-a57216cb59df" providerId="ADAL" clId="{CF42AA82-2FE6-4EB5-A005-AAADCF888238}" dt="2021-08-09T14:19:32.261" v="1" actId="20577"/>
          <ac:spMkLst>
            <pc:docMk/>
            <pc:sldMk cId="0" sldId="262"/>
            <ac:spMk id="3" creationId="{00000000-0000-0000-0000-000000000000}"/>
          </ac:spMkLst>
        </pc:spChg>
      </pc:sldChg>
      <pc:sldChg chg="addSp delSp modSp add mod delAnim modAnim">
        <pc:chgData name="Luu Nga" userId="548c3a7e-f602-4af2-9cc3-a57216cb59df" providerId="ADAL" clId="{CF42AA82-2FE6-4EB5-A005-AAADCF888238}" dt="2021-08-09T14:23:02.623" v="26" actId="1076"/>
        <pc:sldMkLst>
          <pc:docMk/>
          <pc:sldMk cId="3962443149" sldId="267"/>
        </pc:sldMkLst>
        <pc:spChg chg="del">
          <ac:chgData name="Luu Nga" userId="548c3a7e-f602-4af2-9cc3-a57216cb59df" providerId="ADAL" clId="{CF42AA82-2FE6-4EB5-A005-AAADCF888238}" dt="2021-08-09T14:22:40.642" v="22" actId="478"/>
          <ac:spMkLst>
            <pc:docMk/>
            <pc:sldMk cId="3962443149" sldId="267"/>
            <ac:spMk id="6" creationId="{00000000-0000-0000-0000-000000000000}"/>
          </ac:spMkLst>
        </pc:spChg>
        <pc:spChg chg="del mod">
          <ac:chgData name="Luu Nga" userId="548c3a7e-f602-4af2-9cc3-a57216cb59df" providerId="ADAL" clId="{CF42AA82-2FE6-4EB5-A005-AAADCF888238}" dt="2021-08-09T14:22:42.274" v="23" actId="478"/>
          <ac:spMkLst>
            <pc:docMk/>
            <pc:sldMk cId="3962443149" sldId="267"/>
            <ac:spMk id="7" creationId="{00000000-0000-0000-0000-000000000000}"/>
          </ac:spMkLst>
        </pc:spChg>
        <pc:picChg chg="add mod">
          <ac:chgData name="Luu Nga" userId="548c3a7e-f602-4af2-9cc3-a57216cb59df" providerId="ADAL" clId="{CF42AA82-2FE6-4EB5-A005-AAADCF888238}" dt="2021-08-09T14:23:02.623" v="26" actId="1076"/>
          <ac:picMkLst>
            <pc:docMk/>
            <pc:sldMk cId="3962443149" sldId="267"/>
            <ac:picMk id="2" creationId="{768BB108-2F25-4DA6-835C-A1638DBB41E7}"/>
          </ac:picMkLst>
        </pc:picChg>
        <pc:picChg chg="del">
          <ac:chgData name="Luu Nga" userId="548c3a7e-f602-4af2-9cc3-a57216cb59df" providerId="ADAL" clId="{CF42AA82-2FE6-4EB5-A005-AAADCF888238}" dt="2021-08-09T14:22:37.915" v="20" actId="478"/>
          <ac:picMkLst>
            <pc:docMk/>
            <pc:sldMk cId="3962443149" sldId="267"/>
            <ac:picMk id="3074" creationId="{00000000-0000-0000-0000-000000000000}"/>
          </ac:picMkLst>
        </pc:picChg>
      </pc:sldChg>
      <pc:sldChg chg="add">
        <pc:chgData name="Luu Nga" userId="548c3a7e-f602-4af2-9cc3-a57216cb59df" providerId="ADAL" clId="{CF42AA82-2FE6-4EB5-A005-AAADCF888238}" dt="2021-08-09T14:24:35.614" v="29"/>
        <pc:sldMkLst>
          <pc:docMk/>
          <pc:sldMk cId="2614379250" sldId="268"/>
        </pc:sldMkLst>
      </pc:sldChg>
      <pc:sldChg chg="add">
        <pc:chgData name="Luu Nga" userId="548c3a7e-f602-4af2-9cc3-a57216cb59df" providerId="ADAL" clId="{CF42AA82-2FE6-4EB5-A005-AAADCF888238}" dt="2021-08-09T14:24:35.614" v="29"/>
        <pc:sldMkLst>
          <pc:docMk/>
          <pc:sldMk cId="3911234434" sldId="269"/>
        </pc:sldMkLst>
      </pc:sldChg>
      <pc:sldChg chg="add">
        <pc:chgData name="Luu Nga" userId="548c3a7e-f602-4af2-9cc3-a57216cb59df" providerId="ADAL" clId="{CF42AA82-2FE6-4EB5-A005-AAADCF888238}" dt="2021-08-09T14:24:35.614" v="29"/>
        <pc:sldMkLst>
          <pc:docMk/>
          <pc:sldMk cId="891497635" sldId="270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2891312874" sldId="271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3240340749" sldId="272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4132055564" sldId="273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3862525860" sldId="274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1936945528" sldId="275"/>
        </pc:sldMkLst>
      </pc:sldChg>
      <pc:sldChg chg="add">
        <pc:chgData name="Luu Nga" userId="548c3a7e-f602-4af2-9cc3-a57216cb59df" providerId="ADAL" clId="{CF42AA82-2FE6-4EB5-A005-AAADCF888238}" dt="2021-08-09T14:25:01.447" v="30"/>
        <pc:sldMkLst>
          <pc:docMk/>
          <pc:sldMk cId="880539724" sldId="276"/>
        </pc:sldMkLst>
      </pc:sldChg>
      <pc:sldChg chg="add setBg">
        <pc:chgData name="Luu Nga" userId="548c3a7e-f602-4af2-9cc3-a57216cb59df" providerId="ADAL" clId="{CF42AA82-2FE6-4EB5-A005-AAADCF888238}" dt="2021-08-09T14:26:03.913" v="32"/>
        <pc:sldMkLst>
          <pc:docMk/>
          <pc:sldMk cId="0" sldId="277"/>
        </pc:sldMkLst>
      </pc:sldChg>
      <pc:sldChg chg="add">
        <pc:chgData name="Luu Nga" userId="548c3a7e-f602-4af2-9cc3-a57216cb59df" providerId="ADAL" clId="{CF42AA82-2FE6-4EB5-A005-AAADCF888238}" dt="2021-08-09T14:26:03.913" v="32"/>
        <pc:sldMkLst>
          <pc:docMk/>
          <pc:sldMk cId="0" sldId="278"/>
        </pc:sldMkLst>
      </pc:sldChg>
      <pc:sldChg chg="add">
        <pc:chgData name="Luu Nga" userId="548c3a7e-f602-4af2-9cc3-a57216cb59df" providerId="ADAL" clId="{CF42AA82-2FE6-4EB5-A005-AAADCF888238}" dt="2021-08-09T14:26:03.913" v="32"/>
        <pc:sldMkLst>
          <pc:docMk/>
          <pc:sldMk cId="0" sldId="279"/>
        </pc:sldMkLst>
      </pc:sldChg>
      <pc:sldChg chg="add">
        <pc:chgData name="Luu Nga" userId="548c3a7e-f602-4af2-9cc3-a57216cb59df" providerId="ADAL" clId="{CF42AA82-2FE6-4EB5-A005-AAADCF888238}" dt="2021-08-09T14:26:03.913" v="32"/>
        <pc:sldMkLst>
          <pc:docMk/>
          <pc:sldMk cId="0" sldId="280"/>
        </pc:sldMkLst>
      </pc:sldChg>
      <pc:sldChg chg="add">
        <pc:chgData name="Luu Nga" userId="548c3a7e-f602-4af2-9cc3-a57216cb59df" providerId="ADAL" clId="{CF42AA82-2FE6-4EB5-A005-AAADCF888238}" dt="2021-08-09T14:26:03.913" v="32"/>
        <pc:sldMkLst>
          <pc:docMk/>
          <pc:sldMk cId="0" sldId="281"/>
        </pc:sldMkLst>
      </pc:sldChg>
    </pc:docChg>
  </pc:docChgLst>
  <pc:docChgLst>
    <pc:chgData name="Luu Nga" userId="548c3a7e-f602-4af2-9cc3-a57216cb59df" providerId="ADAL" clId="{6508F577-6CBF-4E9B-B320-7E902777D805}"/>
    <pc:docChg chg="addSld modSld">
      <pc:chgData name="Luu Nga" userId="548c3a7e-f602-4af2-9cc3-a57216cb59df" providerId="ADAL" clId="{6508F577-6CBF-4E9B-B320-7E902777D805}" dt="2021-08-09T14:28:34.661" v="20" actId="2711"/>
      <pc:docMkLst>
        <pc:docMk/>
      </pc:docMkLst>
      <pc:sldChg chg="modSp add">
        <pc:chgData name="Luu Nga" userId="548c3a7e-f602-4af2-9cc3-a57216cb59df" providerId="ADAL" clId="{6508F577-6CBF-4E9B-B320-7E902777D805}" dt="2021-08-09T14:28:34.661" v="20" actId="2711"/>
        <pc:sldMkLst>
          <pc:docMk/>
          <pc:sldMk cId="3595009341" sldId="282"/>
        </pc:sldMkLst>
        <pc:spChg chg="mod">
          <ac:chgData name="Luu Nga" userId="548c3a7e-f602-4af2-9cc3-a57216cb59df" providerId="ADAL" clId="{6508F577-6CBF-4E9B-B320-7E902777D805}" dt="2021-08-09T14:28:34.661" v="20" actId="2711"/>
          <ac:spMkLst>
            <pc:docMk/>
            <pc:sldMk cId="3595009341" sldId="282"/>
            <ac:spMk id="5" creationId="{00000000-0000-0000-0000-000000000000}"/>
          </ac:spMkLst>
        </pc:spChg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1011067702" sldId="283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2934066803" sldId="284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4290110451" sldId="285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2302298752" sldId="286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1052069204" sldId="287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1058191223" sldId="288"/>
        </pc:sldMkLst>
      </pc:sldChg>
      <pc:sldChg chg="add">
        <pc:chgData name="Luu Nga" userId="548c3a7e-f602-4af2-9cc3-a57216cb59df" providerId="ADAL" clId="{6508F577-6CBF-4E9B-B320-7E902777D805}" dt="2021-08-09T14:28:01.985" v="0"/>
        <pc:sldMkLst>
          <pc:docMk/>
          <pc:sldMk cId="149708920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0AA85-A7B5-4E82-B75D-2399FC0E5141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A985-5C7A-4F6C-9967-B27D242A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95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62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5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80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C64646B8-7833-43AD-9C29-5C4129E20911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Arial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F8CB4EE6-90B9-477E-BD45-09FA8DB5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Font typeface="Arial" pitchFamily="34" charset="0"/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file:///D:/DLIEU%201/TAILIEU%20(D)%20(Dropbox)/BAI%20GIANG,%20THI%20NGHIEM%20AO%20VLI/D&#7921;%20&#225;n%20so&#7841;n%20gi&#225;o%20&#225;n%20KHTN%206%20C&#225;nh%20Di&#7873;u/KHTN%206%20-%20CD%20-%20B&#224;i%2026.%20L&#7921;c%20v&#224;%20t&#225;c%20d&#7909;ng%20c&#7911;a%20l&#7921;c/C&#225;ch%20l&#224;m%20hoa%20h&#7891;ng%20b&#7857;ng%20gi&#7845;y%20nh&#250;n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gif"/><Relationship Id="rId12" Type="http://schemas.openxmlformats.org/officeDocument/2006/relationships/image" Target="../media/image55.gif"/><Relationship Id="rId2" Type="http://schemas.openxmlformats.org/officeDocument/2006/relationships/audio" Target="../media/media3.mp3"/><Relationship Id="rId16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11" Type="http://schemas.openxmlformats.org/officeDocument/2006/relationships/image" Target="../media/image54.gif"/><Relationship Id="rId5" Type="http://schemas.microsoft.com/office/2007/relationships/hdphoto" Target="../media/hdphoto1.wdp"/><Relationship Id="rId15" Type="http://schemas.openxmlformats.org/officeDocument/2006/relationships/image" Target="../media/image57.png"/><Relationship Id="rId10" Type="http://schemas.openxmlformats.org/officeDocument/2006/relationships/image" Target="../media/image53.gif"/><Relationship Id="rId4" Type="http://schemas.openxmlformats.org/officeDocument/2006/relationships/image" Target="../media/image49.png"/><Relationship Id="rId9" Type="http://schemas.microsoft.com/office/2007/relationships/hdphoto" Target="../media/hdphoto2.wdp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slide" Target="slide37.xml"/><Relationship Id="rId39" Type="http://schemas.microsoft.com/office/2007/relationships/hdphoto" Target="../media/hdphoto14.wdp"/><Relationship Id="rId21" Type="http://schemas.microsoft.com/office/2007/relationships/hdphoto" Target="../media/hdphoto8.wdp"/><Relationship Id="rId34" Type="http://schemas.microsoft.com/office/2007/relationships/hdphoto" Target="../media/hdphoto13.wdp"/><Relationship Id="rId7" Type="http://schemas.openxmlformats.org/officeDocument/2006/relationships/image" Target="../media/image63.png"/><Relationship Id="rId12" Type="http://schemas.openxmlformats.org/officeDocument/2006/relationships/image" Target="../media/image58.png"/><Relationship Id="rId17" Type="http://schemas.openxmlformats.org/officeDocument/2006/relationships/image" Target="../media/image67.png"/><Relationship Id="rId25" Type="http://schemas.microsoft.com/office/2007/relationships/hdphoto" Target="../media/hdphoto10.wdp"/><Relationship Id="rId33" Type="http://schemas.openxmlformats.org/officeDocument/2006/relationships/image" Target="../media/image74.png"/><Relationship Id="rId38" Type="http://schemas.openxmlformats.org/officeDocument/2006/relationships/image" Target="../media/image76.png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20" Type="http://schemas.openxmlformats.org/officeDocument/2006/relationships/image" Target="../media/image69.png"/><Relationship Id="rId29" Type="http://schemas.openxmlformats.org/officeDocument/2006/relationships/slide" Target="slide41.xml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11" Type="http://schemas.openxmlformats.org/officeDocument/2006/relationships/image" Target="../media/image54.gif"/><Relationship Id="rId24" Type="http://schemas.openxmlformats.org/officeDocument/2006/relationships/image" Target="../media/image71.png"/><Relationship Id="rId32" Type="http://schemas.openxmlformats.org/officeDocument/2006/relationships/slide" Target="slide38.xml"/><Relationship Id="rId37" Type="http://schemas.openxmlformats.org/officeDocument/2006/relationships/slide" Target="slide40.xml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36" Type="http://schemas.openxmlformats.org/officeDocument/2006/relationships/image" Target="../media/image75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microsoft.com/office/2007/relationships/hdphoto" Target="../media/hdphoto5.wdp"/><Relationship Id="rId22" Type="http://schemas.openxmlformats.org/officeDocument/2006/relationships/image" Target="../media/image70.png"/><Relationship Id="rId27" Type="http://schemas.openxmlformats.org/officeDocument/2006/relationships/image" Target="../media/image72.png"/><Relationship Id="rId30" Type="http://schemas.openxmlformats.org/officeDocument/2006/relationships/image" Target="../media/image73.png"/><Relationship Id="rId35" Type="http://schemas.openxmlformats.org/officeDocument/2006/relationships/slide" Target="slide39.xml"/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" Target="slide36.xml"/><Relationship Id="rId18" Type="http://schemas.openxmlformats.org/officeDocument/2006/relationships/image" Target="../media/image81.jpe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78.jpeg"/><Relationship Id="rId17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15.wdp"/><Relationship Id="rId5" Type="http://schemas.microsoft.com/office/2007/relationships/media" Target="../media/media7.mp3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" Target="slide36.xml"/><Relationship Id="rId18" Type="http://schemas.openxmlformats.org/officeDocument/2006/relationships/image" Target="../media/image82.jpe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78.jpeg"/><Relationship Id="rId17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15.wdp"/><Relationship Id="rId5" Type="http://schemas.microsoft.com/office/2007/relationships/media" Target="../media/media7.mp3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" Target="slide36.xm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78.jpeg"/><Relationship Id="rId17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15.wdp"/><Relationship Id="rId5" Type="http://schemas.microsoft.com/office/2007/relationships/media" Target="../media/media7.mp3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" Target="slide36.xm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78.jpeg"/><Relationship Id="rId17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15.wdp"/><Relationship Id="rId5" Type="http://schemas.microsoft.com/office/2007/relationships/media" Target="../media/media7.mp3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" Target="slide36.xm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78.jpeg"/><Relationship Id="rId17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hdphoto" Target="../media/hdphoto15.wdp"/><Relationship Id="rId5" Type="http://schemas.microsoft.com/office/2007/relationships/media" Target="../media/media7.mp3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GIẢNG ĐIỆN TỬ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MÔN KHOA HỌC TỰ NHIÊN 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2268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GIẢNG ĐIỆN TỬ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MÔN KHOA HỌC TỰ NHIÊN 6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GIẢNG ĐIỆN TỬ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MÔN KHOA HỌC TỰ NHIÊN 6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733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GIẢNG ĐIỆN TỬ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MÔN KHOA HỌC TỰ NHIÊN 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1513"/>
            <a:ext cx="291465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1" y="3308517"/>
            <a:ext cx="2895600" cy="183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5750"/>
            <a:ext cx="6019800" cy="533401"/>
          </a:xfrm>
        </p:spPr>
        <p:txBody>
          <a:bodyPr>
            <a:noAutofit/>
          </a:bodyPr>
          <a:lstStyle/>
          <a:p>
            <a:r>
              <a:rPr lang="en-US" sz="2600" b="1"/>
              <a:t>Nhiệm vụ học tập: </a:t>
            </a:r>
            <a:r>
              <a:rPr lang="en-US" sz="2600" b="1" i="1"/>
              <a:t>Hoàn thành PHT sau</a:t>
            </a:r>
            <a:br>
              <a:rPr lang="en-US" sz="2600" b="1" i="1"/>
            </a:br>
            <a:r>
              <a:rPr lang="en-US" sz="2400" i="1"/>
              <a:t>Hình thức: Thảo luận nhóm, Thời gian: 5 phút</a:t>
            </a:r>
            <a:br>
              <a:rPr lang="en-US" sz="2600" i="1"/>
            </a:br>
            <a:endParaRPr lang="en-US" sz="2600" i="1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372967"/>
            <a:ext cx="2362200" cy="674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26. Lực và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tác dụng của lực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9535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I.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Tìm hiểu về lực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0015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 Khái niệm: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809750"/>
            <a:ext cx="2819400" cy="348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Tác dụng của lực lên 1 vật: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 thay đổi tốc độ hoặc hướng chuyển động của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Làm biến dạng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Vừa làm biến đổi chuyển động vừa làm biến dạng vật</a:t>
            </a:r>
          </a:p>
          <a:p>
            <a:pPr algn="just">
              <a:buFontTx/>
              <a:buChar char="-"/>
            </a:pP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2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76599" y="819151"/>
          <a:ext cx="5867401" cy="4521674"/>
        </p:xfrm>
        <a:graphic>
          <a:graphicData uri="http://schemas.openxmlformats.org/drawingml/2006/table">
            <a:tbl>
              <a:tblPr/>
              <a:tblGrid>
                <a:gridCol w="2209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4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Times New Roman"/>
                          <a:ea typeface="Times New Roman"/>
                          <a:cs typeface="Times New Roman"/>
                        </a:rPr>
                        <a:t>Lấy tối đa 3 ví dụ về lực tác dụng lên vật làm</a:t>
                      </a:r>
                      <a:endParaRPr lang="en-US" sz="2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tốc độ của vật</a:t>
                      </a:r>
                      <a:endParaRPr lang="en-US" sz="2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hướng chuyển động của vật</a:t>
                      </a:r>
                      <a:endParaRPr lang="en-US" sz="2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8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Biến dạng vật</a:t>
                      </a:r>
                      <a:endParaRPr lang="en-US" sz="2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5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1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tốc độ và làm vật biến dạng</a:t>
                      </a:r>
                      <a:endParaRPr lang="en-US" sz="2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86400" y="13271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bò kéo xe, bạn HS đá bóng, má phanh tác dụng lực vào bánh khi ta bóp phanh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22669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Ném quả bóng vào tường, khi đánh cầu lông, tay đánh bóng chuyền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33337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Bóp quả bóng cao su, khi ấn lò xo bị nén, khi đi trên cát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42481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Ném viên phấn vào tường, khi hai xe ô tô đâm nhau, khi đá bóng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6839" y="38047"/>
          <a:ext cx="8962697" cy="491846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09648">
                  <a:extLst>
                    <a:ext uri="{9D8B030D-6E8A-4147-A177-3AD203B41FA5}">
                      <a16:colId xmlns:a16="http://schemas.microsoft.com/office/drawing/2014/main" val="4293797070"/>
                    </a:ext>
                  </a:extLst>
                </a:gridCol>
                <a:gridCol w="2309648">
                  <a:extLst>
                    <a:ext uri="{9D8B030D-6E8A-4147-A177-3AD203B41FA5}">
                      <a16:colId xmlns:a16="http://schemas.microsoft.com/office/drawing/2014/main" val="2840334787"/>
                    </a:ext>
                  </a:extLst>
                </a:gridCol>
                <a:gridCol w="2238704">
                  <a:extLst>
                    <a:ext uri="{9D8B030D-6E8A-4147-A177-3AD203B41FA5}">
                      <a16:colId xmlns:a16="http://schemas.microsoft.com/office/drawing/2014/main" val="966108969"/>
                    </a:ext>
                  </a:extLst>
                </a:gridCol>
                <a:gridCol w="2104697">
                  <a:extLst>
                    <a:ext uri="{9D8B030D-6E8A-4147-A177-3AD203B41FA5}">
                      <a16:colId xmlns:a16="http://schemas.microsoft.com/office/drawing/2014/main" val="175418113"/>
                    </a:ext>
                  </a:extLst>
                </a:gridCol>
              </a:tblGrid>
              <a:tr h="60528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100">
                          <a:solidFill>
                            <a:srgbClr val="FF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PHIẾU HỌC TẬP 1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23597"/>
                  </a:ext>
                </a:extLst>
              </a:tr>
              <a:tr h="605282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Nhiệm vụ: </a:t>
                      </a: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Sắp xếp các hình ảnh về các loại lực vào các ô thích hợp.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00645"/>
                  </a:ext>
                </a:extLst>
              </a:tr>
              <a:tr h="510602">
                <a:tc gridSpan="2">
                  <a:txBody>
                    <a:bodyPr/>
                    <a:lstStyle/>
                    <a:p>
                      <a:pPr marL="817245" marR="81153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baseline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                        </a:t>
                      </a: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LỰC KÉO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baseline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                              </a:t>
                      </a:r>
                      <a:r>
                        <a:rPr lang="vi-VN" sz="18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LỰC ĐẨY</a:t>
                      </a:r>
                      <a:endParaRPr lang="en-US" sz="1800"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38498"/>
                  </a:ext>
                </a:extLst>
              </a:tr>
              <a:tr h="532400">
                <a:tc gridSpan="2">
                  <a:txBody>
                    <a:bodyPr/>
                    <a:lstStyle/>
                    <a:p>
                      <a:pPr marL="817245" marR="8115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993028"/>
                  </a:ext>
                </a:extLst>
              </a:tr>
              <a:tr h="14139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4807"/>
                  </a:ext>
                </a:extLst>
              </a:tr>
              <a:tr h="125095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677648"/>
                  </a:ext>
                </a:extLst>
              </a:tr>
            </a:tbl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>
            <a:fillRect/>
          </a:stretch>
        </p:blipFill>
        <p:spPr bwMode="auto">
          <a:xfrm>
            <a:off x="2487077" y="3818538"/>
            <a:ext cx="2164876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8"/>
          <a:stretch>
            <a:fillRect/>
          </a:stretch>
        </p:blipFill>
        <p:spPr bwMode="auto">
          <a:xfrm>
            <a:off x="4784543" y="2374552"/>
            <a:ext cx="2153768" cy="13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6"/>
          <a:stretch>
            <a:fillRect/>
          </a:stretch>
        </p:blipFill>
        <p:spPr bwMode="auto">
          <a:xfrm>
            <a:off x="4888580" y="3838397"/>
            <a:ext cx="2049731" cy="11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7"/>
          <a:stretch>
            <a:fillRect/>
          </a:stretch>
        </p:blipFill>
        <p:spPr bwMode="auto">
          <a:xfrm>
            <a:off x="7019507" y="3823140"/>
            <a:ext cx="2049731" cy="12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" descr="Description: A person preparing food in a kitchen  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" y="3823140"/>
            <a:ext cx="2215134" cy="12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07" y="2395276"/>
            <a:ext cx="2049731" cy="12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19" y="2342002"/>
            <a:ext cx="2215134" cy="13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Description: A person wearing a costume  Description automatically genera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1" y="2412124"/>
            <a:ext cx="2215134" cy="13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16839" y="2417953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24021" y="2395276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52747" y="2395276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03907" y="2395276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67703" y="3865961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02473" y="3865961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94722" y="3865961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6839" y="3946692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704907" y="2304607"/>
          <a:ext cx="162560" cy="2703329"/>
        </p:xfrm>
        <a:graphic>
          <a:graphicData uri="http://schemas.openxmlformats.org/drawingml/2006/table">
            <a:tbl>
              <a:tblPr/>
              <a:tblGrid>
                <a:gridCol w="162560">
                  <a:extLst>
                    <a:ext uri="{9D8B030D-6E8A-4147-A177-3AD203B41FA5}">
                      <a16:colId xmlns:a16="http://schemas.microsoft.com/office/drawing/2014/main" val="3843959030"/>
                    </a:ext>
                  </a:extLst>
                </a:gridCol>
              </a:tblGrid>
              <a:tr h="270332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1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0069 -0.12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54 L 0.38594 -0.1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29154 -0.1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24544 -0.1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8711 -0.412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-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41706 -0.3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18399 -0.3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069 -0.390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0550"/>
            <a:ext cx="3063505" cy="435901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495800" y="626918"/>
            <a:ext cx="3581400" cy="2438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250g </a:t>
            </a:r>
            <a:r>
              <a:rPr lang="en-US" dirty="0" err="1"/>
              <a:t>lò</a:t>
            </a:r>
            <a:r>
              <a:rPr lang="en-US" dirty="0"/>
              <a:t> xo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giãn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100g ???</a:t>
            </a:r>
          </a:p>
        </p:txBody>
      </p:sp>
    </p:spTree>
    <p:extLst>
      <p:ext uri="{BB962C8B-B14F-4D97-AF65-F5344CB8AC3E}">
        <p14:creationId xmlns:p14="http://schemas.microsoft.com/office/powerpoint/2010/main" val="27127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II. </a:t>
            </a:r>
            <a:r>
              <a:rPr lang="en-US" dirty="0" err="1">
                <a:solidFill>
                  <a:srgbClr val="FF0000"/>
                </a:solidFill>
              </a:rPr>
              <a:t>Đo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lực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00150"/>
            <a:ext cx="8229600" cy="3394472"/>
          </a:xfrm>
        </p:spPr>
        <p:txBody>
          <a:bodyPr/>
          <a:lstStyle/>
          <a:p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độ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lớn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273355B-0555-4005-B062-D8925420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0" y="3038917"/>
            <a:ext cx="2396971" cy="20471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104AEE8-7EA7-4BFE-AADB-605F3F35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8" y="476923"/>
            <a:ext cx="1907832" cy="2094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A226DE1C-18E3-44DF-ACA6-2A295FE85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246" y="620933"/>
            <a:ext cx="5153470" cy="26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257175" indent="-257175" algn="just"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…), </a:t>
            </a:r>
          </a:p>
          <a:p>
            <a:pPr marL="257175" indent="-257175" algn="just"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Niu-tơn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1371F-6240-4066-AB68-85F53AD68636}"/>
              </a:ext>
            </a:extLst>
          </p:cNvPr>
          <p:cNvSpPr/>
          <p:nvPr/>
        </p:nvSpPr>
        <p:spPr>
          <a:xfrm>
            <a:off x="198901" y="2629158"/>
            <a:ext cx="239697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Issac</a:t>
            </a: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Newton  (1642-1727) </a:t>
            </a:r>
            <a:endParaRPr lang="en-US" sz="13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6B48B6-BD14-4D39-AF77-F3C656F064BE}"/>
              </a:ext>
            </a:extLst>
          </p:cNvPr>
          <p:cNvSpPr/>
          <p:nvPr/>
        </p:nvSpPr>
        <p:spPr bwMode="auto">
          <a:xfrm>
            <a:off x="1934852" y="0"/>
            <a:ext cx="5899625" cy="1262495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  : </a:t>
            </a:r>
            <a:r>
              <a:rPr lang="en-US" sz="21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Niutơn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1B4294D-B470-48F7-A684-2210DFC0F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60" y="117354"/>
            <a:ext cx="959492" cy="959492"/>
          </a:xfrm>
          <a:prstGeom prst="rect">
            <a:avLst/>
          </a:prstGeom>
        </p:spPr>
      </p:pic>
      <p:pic>
        <p:nvPicPr>
          <p:cNvPr id="1028" name="Picture 4" descr="Lực kế lò xo dùng trong thí nghiệm cơ học, giới hạn đo 10N | Shopee Việt Nam">
            <a:extLst>
              <a:ext uri="{FF2B5EF4-FFF2-40B4-BE49-F238E27FC236}">
                <a16:creationId xmlns:a16="http://schemas.microsoft.com/office/drawing/2014/main" id="{FE280B6A-0066-4A59-85D0-36B1AE3EE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6667" r="14518" b="11556"/>
          <a:stretch/>
        </p:blipFill>
        <p:spPr bwMode="auto">
          <a:xfrm>
            <a:off x="4796107" y="2190240"/>
            <a:ext cx="2534279" cy="27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n lò xo N Newton chuyên dụng cho các thí nghiệm vật lý | Shopee Việt Nam">
            <a:extLst>
              <a:ext uri="{FF2B5EF4-FFF2-40B4-BE49-F238E27FC236}">
                <a16:creationId xmlns:a16="http://schemas.microsoft.com/office/drawing/2014/main" id="{B641DBFA-6CAD-46E7-AE42-25FE460D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1" r="27037"/>
          <a:stretch/>
        </p:blipFill>
        <p:spPr bwMode="auto">
          <a:xfrm>
            <a:off x="2881745" y="1200150"/>
            <a:ext cx="1942071" cy="43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99B72F-1AA6-449B-A3CC-E0464772AC0D}"/>
              </a:ext>
            </a:extLst>
          </p:cNvPr>
          <p:cNvSpPr/>
          <p:nvPr/>
        </p:nvSpPr>
        <p:spPr>
          <a:xfrm>
            <a:off x="1182738" y="2955398"/>
            <a:ext cx="182825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</a:rPr>
              <a:t>Lực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</a:rPr>
              <a:t>kế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</a:rPr>
              <a:t>lò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</a:rPr>
              <a:t> xo</a:t>
            </a:r>
          </a:p>
        </p:txBody>
      </p:sp>
    </p:spTree>
    <p:extLst>
      <p:ext uri="{BB962C8B-B14F-4D97-AF65-F5344CB8AC3E}">
        <p14:creationId xmlns:p14="http://schemas.microsoft.com/office/powerpoint/2010/main" val="31684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8802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1983" y="515982"/>
            <a:ext cx="52904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520" y="2135777"/>
            <a:ext cx="4728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3’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3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</p:txBody>
      </p:sp>
      <p:pic>
        <p:nvPicPr>
          <p:cNvPr id="6" name="BAI THỰC HÀNH ĐO LỰC BẰNG LỰC KẾ.mp4">
            <a:hlinkClick r:id="" action="ppaction://media"/>
            <a:extLst>
              <a:ext uri="{FF2B5EF4-FFF2-40B4-BE49-F238E27FC236}">
                <a16:creationId xmlns:a16="http://schemas.microsoft.com/office/drawing/2014/main" id="{32874C2A-6AF0-E535-850A-267B8C1524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</p:spTree>
    <p:extLst>
      <p:ext uri="{BB962C8B-B14F-4D97-AF65-F5344CB8AC3E}">
        <p14:creationId xmlns:p14="http://schemas.microsoft.com/office/powerpoint/2010/main" val="12297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954" y="1234237"/>
            <a:ext cx="8177348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Treo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3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8" y="3371850"/>
            <a:ext cx="7870370" cy="177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954" y="215538"/>
            <a:ext cx="7713618" cy="94641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7’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1123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9309" y="137160"/>
            <a:ext cx="694944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            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1737360" y="1025154"/>
            <a:ext cx="46373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360" y="1543816"/>
            <a:ext cx="63354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7359" y="2129245"/>
            <a:ext cx="570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Cho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7360" y="2647908"/>
            <a:ext cx="5617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7360" y="3233337"/>
            <a:ext cx="33179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B5: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9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962150"/>
            <a:ext cx="4419600" cy="1219200"/>
          </a:xfrm>
        </p:spPr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Mở đầu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N BỎ TÚI. LỰC KẾ - Vật lý 6 - Nguyễn Thị Thơm - Thư viện Tư liệu giáo dục">
            <a:extLst>
              <a:ext uri="{FF2B5EF4-FFF2-40B4-BE49-F238E27FC236}">
                <a16:creationId xmlns:a16="http://schemas.microsoft.com/office/drawing/2014/main" id="{51BA1548-F3C5-4ECB-B291-D2BDC764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45" y="1692586"/>
            <a:ext cx="2121694" cy="1986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Máy đo lực căng nén cầm tay Extech 475055 | E-TechMart">
            <a:extLst>
              <a:ext uri="{FF2B5EF4-FFF2-40B4-BE49-F238E27FC236}">
                <a16:creationId xmlns:a16="http://schemas.microsoft.com/office/drawing/2014/main" id="{B1C99C1F-AD86-482D-8F5B-A5546752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-918" r="18081" b="918"/>
          <a:stretch/>
        </p:blipFill>
        <p:spPr bwMode="auto">
          <a:xfrm>
            <a:off x="1104900" y="1042176"/>
            <a:ext cx="1630681" cy="268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6" descr="Sách Giải] ✓ Bài 10: Lực kế - Phép đo lực - Trọng lượng và khối lượng -  Sách Giải - Học Online Cùng Sachgiaibaitap.com">
            <a:extLst>
              <a:ext uri="{FF2B5EF4-FFF2-40B4-BE49-F238E27FC236}">
                <a16:creationId xmlns:a16="http://schemas.microsoft.com/office/drawing/2014/main" id="{01F8ECD9-1164-40DB-9141-69B727F5F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6939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AutoShape 8" descr="Sách Giải] ✓ Bài 10: Lực kế - Phép đo lực - Trọng lượng và khối lượng -  Sách Giải - Học Online Cùng Sachgiaibaitap.com">
            <a:extLst>
              <a:ext uri="{FF2B5EF4-FFF2-40B4-BE49-F238E27FC236}">
                <a16:creationId xmlns:a16="http://schemas.microsoft.com/office/drawing/2014/main" id="{908004F0-4CCC-4432-A461-8844E3893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1239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A5045-8463-4EC1-AEA7-8625226C67BB}"/>
              </a:ext>
            </a:extLst>
          </p:cNvPr>
          <p:cNvSpPr/>
          <p:nvPr/>
        </p:nvSpPr>
        <p:spPr>
          <a:xfrm>
            <a:off x="2797872" y="196958"/>
            <a:ext cx="394723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7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700" b="1" dirty="0">
              <a:ln/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FAD35A-0287-41B4-9A25-4B2D6D206AA1}"/>
              </a:ext>
            </a:extLst>
          </p:cNvPr>
          <p:cNvSpPr/>
          <p:nvPr/>
        </p:nvSpPr>
        <p:spPr>
          <a:xfrm>
            <a:off x="895349" y="3891252"/>
            <a:ext cx="212169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1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100" b="1" dirty="0">
              <a:ln/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F5A23C-CE6A-42C9-BDE4-A2F53FE7B8F3}"/>
              </a:ext>
            </a:extLst>
          </p:cNvPr>
          <p:cNvSpPr/>
          <p:nvPr/>
        </p:nvSpPr>
        <p:spPr>
          <a:xfrm>
            <a:off x="3710641" y="3959832"/>
            <a:ext cx="212169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1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1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endParaRPr lang="en-US" sz="2100" b="1" dirty="0">
              <a:ln/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FA2E3-0D36-401F-B1DF-A42254B0333A}"/>
              </a:ext>
            </a:extLst>
          </p:cNvPr>
          <p:cNvSpPr/>
          <p:nvPr/>
        </p:nvSpPr>
        <p:spPr>
          <a:xfrm>
            <a:off x="6756052" y="4051883"/>
            <a:ext cx="2121694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b="1" dirty="0">
              <a:ln/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71721-566E-45B9-91BB-98337DCBC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r="53082" b="17372"/>
          <a:stretch/>
        </p:blipFill>
        <p:spPr>
          <a:xfrm>
            <a:off x="7225127" y="948972"/>
            <a:ext cx="1183544" cy="268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4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85" y="-171450"/>
            <a:ext cx="8825753" cy="277718"/>
          </a:xfrm>
        </p:spPr>
        <p:txBody>
          <a:bodyPr>
            <a:noAutofit/>
          </a:bodyPr>
          <a:lstStyle/>
          <a:p>
            <a:pPr algn="ctr"/>
            <a:b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Lực và tác dụng của lực</a:t>
            </a:r>
            <a:endParaRPr lang="en-US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1334"/>
            <a:ext cx="3048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372968"/>
            <a:ext cx="2362200" cy="674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8">
              <a:spcBef>
                <a:spcPct val="0"/>
              </a:spcBef>
              <a:defRPr/>
            </a:pPr>
            <a:b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2400" dirty="0">
              <a:solidFill>
                <a:srgbClr val="FFFF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" y="434135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Tìm hiểu về lực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0015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178423"/>
            <a:ext cx="2819400" cy="2768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/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078" y="777997"/>
            <a:ext cx="2777582" cy="489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Đo lực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0043" y="1498376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Biểu diễn lực</a:t>
            </a:r>
          </a:p>
          <a:p>
            <a:pPr algn="just">
              <a:buAutoNum type="alphaLcPeriod"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Lực là một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842" y="1428750"/>
            <a:ext cx="29247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9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447"/>
          <p:cNvGrpSpPr>
            <a:grpSpLocks/>
          </p:cNvGrpSpPr>
          <p:nvPr/>
        </p:nvGrpSpPr>
        <p:grpSpPr bwMode="auto">
          <a:xfrm>
            <a:off x="6357005" y="894214"/>
            <a:ext cx="1714500" cy="857250"/>
            <a:chOff x="3984" y="2112"/>
            <a:chExt cx="1440" cy="960"/>
          </a:xfrm>
        </p:grpSpPr>
        <p:sp>
          <p:nvSpPr>
            <p:cNvPr id="19" name="AutoShape 427"/>
            <p:cNvSpPr>
              <a:spLocks noChangeArrowheads="1"/>
            </p:cNvSpPr>
            <p:nvPr/>
          </p:nvSpPr>
          <p:spPr bwMode="auto">
            <a:xfrm>
              <a:off x="3984" y="2112"/>
              <a:ext cx="907" cy="213"/>
            </a:xfrm>
            <a:prstGeom prst="roundRect">
              <a:avLst>
                <a:gd name="adj" fmla="val 16667"/>
              </a:avLst>
            </a:prstGeom>
            <a:solidFill>
              <a:srgbClr val="745864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20" name="Group 433"/>
            <p:cNvGrpSpPr>
              <a:grpSpLocks/>
            </p:cNvGrpSpPr>
            <p:nvPr/>
          </p:nvGrpSpPr>
          <p:grpSpPr bwMode="auto">
            <a:xfrm>
              <a:off x="3984" y="2325"/>
              <a:ext cx="1440" cy="747"/>
              <a:chOff x="4032" y="2448"/>
              <a:chExt cx="1296" cy="672"/>
            </a:xfrm>
          </p:grpSpPr>
          <p:grpSp>
            <p:nvGrpSpPr>
              <p:cNvPr id="21" name="Group 426"/>
              <p:cNvGrpSpPr>
                <a:grpSpLocks/>
              </p:cNvGrpSpPr>
              <p:nvPr/>
            </p:nvGrpSpPr>
            <p:grpSpPr bwMode="auto">
              <a:xfrm>
                <a:off x="4032" y="2448"/>
                <a:ext cx="1296" cy="672"/>
                <a:chOff x="3600" y="2640"/>
                <a:chExt cx="816" cy="480"/>
              </a:xfrm>
            </p:grpSpPr>
            <p:sp>
              <p:nvSpPr>
                <p:cNvPr id="24" name="Rectangle 423" descr="Medium wood"/>
                <p:cNvSpPr>
                  <a:spLocks noChangeArrowheads="1"/>
                </p:cNvSpPr>
                <p:nvPr/>
              </p:nvSpPr>
              <p:spPr bwMode="auto">
                <a:xfrm>
                  <a:off x="3600" y="2640"/>
                  <a:ext cx="816" cy="384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Oval 424"/>
                <p:cNvSpPr>
                  <a:spLocks noChangeArrowheads="1"/>
                </p:cNvSpPr>
                <p:nvPr/>
              </p:nvSpPr>
              <p:spPr bwMode="auto">
                <a:xfrm>
                  <a:off x="3648" y="2928"/>
                  <a:ext cx="192" cy="192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Oval 425"/>
                <p:cNvSpPr>
                  <a:spLocks noChangeArrowheads="1"/>
                </p:cNvSpPr>
                <p:nvPr/>
              </p:nvSpPr>
              <p:spPr bwMode="auto">
                <a:xfrm>
                  <a:off x="4176" y="2928"/>
                  <a:ext cx="192" cy="192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2" name="Oval 430"/>
              <p:cNvSpPr>
                <a:spLocks noChangeArrowheads="1"/>
              </p:cNvSpPr>
              <p:nvPr/>
            </p:nvSpPr>
            <p:spPr bwMode="auto">
              <a:xfrm>
                <a:off x="5040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432"/>
              <p:cNvSpPr>
                <a:spLocks noChangeArrowheads="1"/>
              </p:cNvSpPr>
              <p:nvPr/>
            </p:nvSpPr>
            <p:spPr bwMode="auto">
              <a:xfrm>
                <a:off x="422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7" name="Group 448"/>
          <p:cNvGrpSpPr>
            <a:grpSpLocks/>
          </p:cNvGrpSpPr>
          <p:nvPr/>
        </p:nvGrpSpPr>
        <p:grpSpPr bwMode="auto">
          <a:xfrm rot="-32533367">
            <a:off x="7930566" y="1286767"/>
            <a:ext cx="896541" cy="328613"/>
            <a:chOff x="957" y="1034"/>
            <a:chExt cx="837" cy="409"/>
          </a:xfrm>
        </p:grpSpPr>
        <p:sp>
          <p:nvSpPr>
            <p:cNvPr id="28" name="Freeform 449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29" name="Freeform 450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0" name="Freeform 451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1" name="Freeform 452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2" name="Freeform 453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33" name="Group 454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36" name="Freeform 455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456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" name="Freeform 457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5" name="Freeform 458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</p:grp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1" y="519860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3440243" y="434012"/>
            <a:ext cx="592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quan sát ví dụ và trả lời các câu hỏi sau đây: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3124201" y="1890815"/>
          <a:ext cx="6096000" cy="3086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nào đã tác dụng làm cho xe chuyển động?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này là lực kéo hay lực đẩy?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này tác dụng lên xe tại vị trí nào?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chuyển động như thế nào?</a:t>
                      </a:r>
                    </a:p>
                    <a:p>
                      <a:pPr algn="just"/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của xe có thể thay đổi được không?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8032165" y="1117328"/>
            <a:ext cx="25001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47"/>
          <p:cNvGrpSpPr>
            <a:grpSpLocks/>
          </p:cNvGrpSpPr>
          <p:nvPr/>
        </p:nvGrpSpPr>
        <p:grpSpPr bwMode="auto">
          <a:xfrm>
            <a:off x="6346963" y="860444"/>
            <a:ext cx="1714500" cy="857250"/>
            <a:chOff x="3984" y="2112"/>
            <a:chExt cx="1440" cy="960"/>
          </a:xfrm>
        </p:grpSpPr>
        <p:sp>
          <p:nvSpPr>
            <p:cNvPr id="43" name="AutoShape 427"/>
            <p:cNvSpPr>
              <a:spLocks noChangeArrowheads="1"/>
            </p:cNvSpPr>
            <p:nvPr/>
          </p:nvSpPr>
          <p:spPr bwMode="auto">
            <a:xfrm>
              <a:off x="3984" y="2112"/>
              <a:ext cx="907" cy="213"/>
            </a:xfrm>
            <a:prstGeom prst="roundRect">
              <a:avLst>
                <a:gd name="adj" fmla="val 16667"/>
              </a:avLst>
            </a:prstGeom>
            <a:solidFill>
              <a:srgbClr val="745864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grpSp>
          <p:nvGrpSpPr>
            <p:cNvPr id="44" name="Group 433"/>
            <p:cNvGrpSpPr>
              <a:grpSpLocks/>
            </p:cNvGrpSpPr>
            <p:nvPr/>
          </p:nvGrpSpPr>
          <p:grpSpPr bwMode="auto">
            <a:xfrm>
              <a:off x="3984" y="2325"/>
              <a:ext cx="1440" cy="747"/>
              <a:chOff x="4032" y="2448"/>
              <a:chExt cx="1296" cy="672"/>
            </a:xfrm>
          </p:grpSpPr>
          <p:grpSp>
            <p:nvGrpSpPr>
              <p:cNvPr id="45" name="Group 426"/>
              <p:cNvGrpSpPr>
                <a:grpSpLocks/>
              </p:cNvGrpSpPr>
              <p:nvPr/>
            </p:nvGrpSpPr>
            <p:grpSpPr bwMode="auto">
              <a:xfrm>
                <a:off x="4032" y="2448"/>
                <a:ext cx="1296" cy="672"/>
                <a:chOff x="3600" y="2640"/>
                <a:chExt cx="816" cy="480"/>
              </a:xfrm>
            </p:grpSpPr>
            <p:sp>
              <p:nvSpPr>
                <p:cNvPr id="48" name="Rectangle 423" descr="Medium wood"/>
                <p:cNvSpPr>
                  <a:spLocks noChangeArrowheads="1"/>
                </p:cNvSpPr>
                <p:nvPr/>
              </p:nvSpPr>
              <p:spPr bwMode="auto">
                <a:xfrm>
                  <a:off x="3600" y="2640"/>
                  <a:ext cx="816" cy="384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Oval 424"/>
                <p:cNvSpPr>
                  <a:spLocks noChangeArrowheads="1"/>
                </p:cNvSpPr>
                <p:nvPr/>
              </p:nvSpPr>
              <p:spPr bwMode="auto">
                <a:xfrm>
                  <a:off x="3648" y="2928"/>
                  <a:ext cx="192" cy="192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Oval 425"/>
                <p:cNvSpPr>
                  <a:spLocks noChangeArrowheads="1"/>
                </p:cNvSpPr>
                <p:nvPr/>
              </p:nvSpPr>
              <p:spPr bwMode="auto">
                <a:xfrm>
                  <a:off x="4176" y="2928"/>
                  <a:ext cx="192" cy="192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13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6" name="Oval 430"/>
              <p:cNvSpPr>
                <a:spLocks noChangeArrowheads="1"/>
              </p:cNvSpPr>
              <p:nvPr/>
            </p:nvSpPr>
            <p:spPr bwMode="auto">
              <a:xfrm>
                <a:off x="5040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32"/>
              <p:cNvSpPr>
                <a:spLocks noChangeArrowheads="1"/>
              </p:cNvSpPr>
              <p:nvPr/>
            </p:nvSpPr>
            <p:spPr bwMode="auto">
              <a:xfrm>
                <a:off x="422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43416" y="1998489"/>
            <a:ext cx="299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của tay đã tác dụng lên xe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269417" y="2552084"/>
            <a:ext cx="299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này là lực đẩy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243416" y="3153839"/>
            <a:ext cx="299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tác dụng lên xe tại vị trí A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35125" y="3707435"/>
            <a:ext cx="299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chuyển động theo phương ngang, chiều từ phải qua trái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7584" y="4334479"/>
            <a:ext cx="3044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độ lớn lực do tay tác 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xe chạy nhanh hay chậm.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55 1.23457E-6 L -0.24445 1.23457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1" grpId="0"/>
      <p:bldP spid="41" grpId="1"/>
      <p:bldP spid="41" grpId="2"/>
      <p:bldP spid="3" grpId="0"/>
      <p:bldP spid="100" grpId="0"/>
      <p:bldP spid="101" grpId="0"/>
      <p:bldP spid="10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42" y="-171450"/>
            <a:ext cx="8825753" cy="277718"/>
          </a:xfrm>
        </p:spPr>
        <p:txBody>
          <a:bodyPr>
            <a:noAutofit/>
          </a:bodyPr>
          <a:lstStyle/>
          <a:p>
            <a:pPr algn="ctr"/>
            <a:b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Lực và tác dụng của lực</a:t>
            </a:r>
            <a:endParaRPr lang="en-US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8342"/>
            <a:ext cx="3048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372968"/>
            <a:ext cx="2362200" cy="674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8">
              <a:spcBef>
                <a:spcPct val="0"/>
              </a:spcBef>
              <a:defRPr/>
            </a:pPr>
            <a:b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2400" dirty="0">
              <a:solidFill>
                <a:srgbClr val="FFFF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" y="434135"/>
            <a:ext cx="2305903" cy="411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Tìm hiểu về lực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0015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178423"/>
            <a:ext cx="2819400" cy="2768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/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100" y="710359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Đo lực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" y="2502367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842" y="1428750"/>
            <a:ext cx="29247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9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ight Brace 45"/>
          <p:cNvSpPr/>
          <p:nvPr/>
        </p:nvSpPr>
        <p:spPr>
          <a:xfrm>
            <a:off x="7120218" y="662735"/>
            <a:ext cx="614316" cy="4114800"/>
          </a:xfrm>
          <a:prstGeom prst="rightBrace">
            <a:avLst>
              <a:gd name="adj1" fmla="val 4800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 sz="1800"/>
          </a:p>
        </p:txBody>
      </p:sp>
      <p:pic>
        <p:nvPicPr>
          <p:cNvPr id="49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29" y="524996"/>
            <a:ext cx="381649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34534" y="1047751"/>
            <a:ext cx="1281719" cy="26434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là một đại lượng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gọi là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lực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303728" y="1648041"/>
            <a:ext cx="1880112" cy="20431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013"/>
          </a:p>
        </p:txBody>
      </p:sp>
      <p:sp>
        <p:nvSpPr>
          <p:cNvPr id="51" name="Freeform 50"/>
          <p:cNvSpPr/>
          <p:nvPr/>
        </p:nvSpPr>
        <p:spPr>
          <a:xfrm>
            <a:off x="5107675" y="710359"/>
            <a:ext cx="1719183" cy="1841731"/>
          </a:xfrm>
          <a:custGeom>
            <a:avLst/>
            <a:gdLst>
              <a:gd name="connsiteX0" fmla="*/ 0 w 2353586"/>
              <a:gd name="connsiteY0" fmla="*/ 2608028 h 2608028"/>
              <a:gd name="connsiteX1" fmla="*/ 7952 w 2353586"/>
              <a:gd name="connsiteY1" fmla="*/ 1645920 h 2608028"/>
              <a:gd name="connsiteX2" fmla="*/ 675861 w 2353586"/>
              <a:gd name="connsiteY2" fmla="*/ 119269 h 2608028"/>
              <a:gd name="connsiteX3" fmla="*/ 2226365 w 2353586"/>
              <a:gd name="connsiteY3" fmla="*/ 0 h 2608028"/>
              <a:gd name="connsiteX4" fmla="*/ 2353586 w 2353586"/>
              <a:gd name="connsiteY4" fmla="*/ 1224501 h 2608028"/>
              <a:gd name="connsiteX5" fmla="*/ 604299 w 2353586"/>
              <a:gd name="connsiteY5" fmla="*/ 2162754 h 2608028"/>
              <a:gd name="connsiteX6" fmla="*/ 190832 w 2353586"/>
              <a:gd name="connsiteY6" fmla="*/ 2417196 h 2608028"/>
              <a:gd name="connsiteX7" fmla="*/ 0 w 2353586"/>
              <a:gd name="connsiteY7" fmla="*/ 2608028 h 26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3586" h="2608028">
                <a:moveTo>
                  <a:pt x="0" y="2608028"/>
                </a:moveTo>
                <a:cubicBezTo>
                  <a:pt x="2651" y="2287325"/>
                  <a:pt x="5301" y="1966623"/>
                  <a:pt x="7952" y="1645920"/>
                </a:cubicBezTo>
                <a:lnTo>
                  <a:pt x="675861" y="119269"/>
                </a:lnTo>
                <a:lnTo>
                  <a:pt x="2226365" y="0"/>
                </a:lnTo>
                <a:lnTo>
                  <a:pt x="2353586" y="1224501"/>
                </a:lnTo>
                <a:lnTo>
                  <a:pt x="604299" y="2162754"/>
                </a:lnTo>
                <a:lnTo>
                  <a:pt x="190832" y="2417196"/>
                </a:lnTo>
                <a:lnTo>
                  <a:pt x="0" y="260802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013"/>
          </a:p>
        </p:txBody>
      </p:sp>
      <p:sp>
        <p:nvSpPr>
          <p:cNvPr id="57" name="Freeform 56"/>
          <p:cNvSpPr/>
          <p:nvPr/>
        </p:nvSpPr>
        <p:spPr>
          <a:xfrm>
            <a:off x="5107675" y="2178423"/>
            <a:ext cx="2012543" cy="835673"/>
          </a:xfrm>
          <a:custGeom>
            <a:avLst/>
            <a:gdLst>
              <a:gd name="connsiteX0" fmla="*/ 7952 w 2631882"/>
              <a:gd name="connsiteY0" fmla="*/ 1160891 h 1311966"/>
              <a:gd name="connsiteX1" fmla="*/ 15903 w 2631882"/>
              <a:gd name="connsiteY1" fmla="*/ 469127 h 1311966"/>
              <a:gd name="connsiteX2" fmla="*/ 612251 w 2631882"/>
              <a:gd name="connsiteY2" fmla="*/ 0 h 1311966"/>
              <a:gd name="connsiteX3" fmla="*/ 2623931 w 2631882"/>
              <a:gd name="connsiteY3" fmla="*/ 135173 h 1311966"/>
              <a:gd name="connsiteX4" fmla="*/ 2631882 w 2631882"/>
              <a:gd name="connsiteY4" fmla="*/ 1311966 h 1311966"/>
              <a:gd name="connsiteX5" fmla="*/ 7952 w 2631882"/>
              <a:gd name="connsiteY5" fmla="*/ 1224501 h 1311966"/>
              <a:gd name="connsiteX6" fmla="*/ 7952 w 2631882"/>
              <a:gd name="connsiteY6" fmla="*/ 1097280 h 1311966"/>
              <a:gd name="connsiteX7" fmla="*/ 15903 w 2631882"/>
              <a:gd name="connsiteY7" fmla="*/ 1041621 h 1311966"/>
              <a:gd name="connsiteX8" fmla="*/ 7952 w 2631882"/>
              <a:gd name="connsiteY8" fmla="*/ 1017767 h 1311966"/>
              <a:gd name="connsiteX9" fmla="*/ 0 w 2631882"/>
              <a:gd name="connsiteY9" fmla="*/ 946206 h 1311966"/>
              <a:gd name="connsiteX10" fmla="*/ 7952 w 2631882"/>
              <a:gd name="connsiteY10" fmla="*/ 1160891 h 13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882" h="1311966">
                <a:moveTo>
                  <a:pt x="7952" y="1160891"/>
                </a:moveTo>
                <a:cubicBezTo>
                  <a:pt x="10602" y="930303"/>
                  <a:pt x="13253" y="699715"/>
                  <a:pt x="15903" y="469127"/>
                </a:cubicBezTo>
                <a:lnTo>
                  <a:pt x="612251" y="0"/>
                </a:lnTo>
                <a:lnTo>
                  <a:pt x="2623931" y="135173"/>
                </a:lnTo>
                <a:cubicBezTo>
                  <a:pt x="2626581" y="527437"/>
                  <a:pt x="2629232" y="919702"/>
                  <a:pt x="2631882" y="1311966"/>
                </a:cubicBezTo>
                <a:lnTo>
                  <a:pt x="7952" y="1224501"/>
                </a:lnTo>
                <a:lnTo>
                  <a:pt x="7952" y="1097280"/>
                </a:lnTo>
                <a:lnTo>
                  <a:pt x="15903" y="1041621"/>
                </a:lnTo>
                <a:lnTo>
                  <a:pt x="7952" y="1017767"/>
                </a:lnTo>
                <a:lnTo>
                  <a:pt x="0" y="946206"/>
                </a:lnTo>
                <a:lnTo>
                  <a:pt x="7952" y="116089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013"/>
          </a:p>
        </p:txBody>
      </p:sp>
      <p:sp>
        <p:nvSpPr>
          <p:cNvPr id="58" name="Freeform 57"/>
          <p:cNvSpPr/>
          <p:nvPr/>
        </p:nvSpPr>
        <p:spPr>
          <a:xfrm rot="513943">
            <a:off x="4874177" y="3368820"/>
            <a:ext cx="1825229" cy="1662829"/>
          </a:xfrm>
          <a:custGeom>
            <a:avLst/>
            <a:gdLst>
              <a:gd name="connsiteX0" fmla="*/ 166978 w 2433100"/>
              <a:gd name="connsiteY0" fmla="*/ 0 h 2464904"/>
              <a:gd name="connsiteX1" fmla="*/ 159027 w 2433100"/>
              <a:gd name="connsiteY1" fmla="*/ 349857 h 2464904"/>
              <a:gd name="connsiteX2" fmla="*/ 111319 w 2433100"/>
              <a:gd name="connsiteY2" fmla="*/ 469127 h 2464904"/>
              <a:gd name="connsiteX3" fmla="*/ 0 w 2433100"/>
              <a:gd name="connsiteY3" fmla="*/ 564543 h 2464904"/>
              <a:gd name="connsiteX4" fmla="*/ 190832 w 2433100"/>
              <a:gd name="connsiteY4" fmla="*/ 2194560 h 2464904"/>
              <a:gd name="connsiteX5" fmla="*/ 2234317 w 2433100"/>
              <a:gd name="connsiteY5" fmla="*/ 2464904 h 2464904"/>
              <a:gd name="connsiteX6" fmla="*/ 2433100 w 2433100"/>
              <a:gd name="connsiteY6" fmla="*/ 1025718 h 2464904"/>
              <a:gd name="connsiteX7" fmla="*/ 612251 w 2433100"/>
              <a:gd name="connsiteY7" fmla="*/ 143123 h 2464904"/>
              <a:gd name="connsiteX8" fmla="*/ 166978 w 2433100"/>
              <a:gd name="connsiteY8" fmla="*/ 0 h 246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100" h="2464904">
                <a:moveTo>
                  <a:pt x="166978" y="0"/>
                </a:moveTo>
                <a:lnTo>
                  <a:pt x="159027" y="349857"/>
                </a:lnTo>
                <a:lnTo>
                  <a:pt x="111319" y="469127"/>
                </a:lnTo>
                <a:lnTo>
                  <a:pt x="0" y="564543"/>
                </a:lnTo>
                <a:lnTo>
                  <a:pt x="190832" y="2194560"/>
                </a:lnTo>
                <a:lnTo>
                  <a:pt x="2234317" y="2464904"/>
                </a:lnTo>
                <a:lnTo>
                  <a:pt x="2433100" y="1025718"/>
                </a:lnTo>
                <a:lnTo>
                  <a:pt x="612251" y="143123"/>
                </a:lnTo>
                <a:lnTo>
                  <a:pt x="16697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013"/>
          </a:p>
        </p:txBody>
      </p:sp>
      <p:sp>
        <p:nvSpPr>
          <p:cNvPr id="11" name="TextBox 10"/>
          <p:cNvSpPr txBox="1"/>
          <p:nvPr/>
        </p:nvSpPr>
        <p:spPr>
          <a:xfrm>
            <a:off x="78557" y="4623009"/>
            <a:ext cx="91431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1013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2779" y="1367020"/>
            <a:ext cx="29211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Biểu diễn lực</a:t>
            </a: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Lực là một đại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64492" y="2720135"/>
            <a:ext cx="302458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Lực là một đại lượng vừa có độ lớn vừa có phương và chiều nên lực được gọi là đại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8" descr="ag0021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1898995" y="3638993"/>
            <a:ext cx="561975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  <p:bldP spid="50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049173" y="3200401"/>
            <a:ext cx="60948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 và chiều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(của mũi tên) trùng với 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của lực.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2959257" y="2404929"/>
            <a:ext cx="6093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là điểm mà lực tác dụng lên vật (gọi là 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đặt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của lực)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A.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3133579" y="517838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400" b="1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Để biểu diễn một </a:t>
            </a:r>
            <a:r>
              <a:rPr lang="en-US" altLang="en-US" sz="2400" b="1" dirty="0" err="1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altLang="en-US" sz="2400" b="1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lực người ta dùng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mũi tên.</a:t>
            </a: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 flipV="1">
            <a:off x="5570954" y="1492690"/>
            <a:ext cx="2286000" cy="285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5165443" y="1441905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3008271" y="4008315"/>
            <a:ext cx="6135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 dài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biểu thị </a:t>
            </a:r>
            <a:r>
              <a:rPr lang="en-US" alt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cường độ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của lực theo một tỉ xích cho trước.</a:t>
            </a:r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 flipV="1">
            <a:off x="5532854" y="1278786"/>
            <a:ext cx="2247900" cy="278799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38" name="Line 14"/>
          <p:cNvSpPr>
            <a:spLocks noChangeShapeType="1"/>
          </p:cNvSpPr>
          <p:nvPr/>
        </p:nvSpPr>
        <p:spPr bwMode="auto">
          <a:xfrm>
            <a:off x="5532854" y="1550957"/>
            <a:ext cx="76200" cy="228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39" name="Line 15"/>
          <p:cNvSpPr>
            <a:spLocks noChangeShapeType="1"/>
          </p:cNvSpPr>
          <p:nvPr/>
        </p:nvSpPr>
        <p:spPr bwMode="auto">
          <a:xfrm>
            <a:off x="7780754" y="1275230"/>
            <a:ext cx="76200" cy="228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 rot="21332551">
            <a:off x="6215290" y="1103079"/>
            <a:ext cx="609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3441" name="Rectangle 17"/>
          <p:cNvSpPr>
            <a:spLocks noChangeArrowheads="1"/>
          </p:cNvSpPr>
          <p:nvPr/>
        </p:nvSpPr>
        <p:spPr bwMode="auto">
          <a:xfrm rot="-493346">
            <a:off x="6015397" y="1743074"/>
            <a:ext cx="1524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Phương chiều </a:t>
            </a:r>
          </a:p>
        </p:txBody>
      </p:sp>
      <p:sp>
        <p:nvSpPr>
          <p:cNvPr id="103442" name="Rectangle 18"/>
          <p:cNvSpPr>
            <a:spLocks noChangeArrowheads="1"/>
          </p:cNvSpPr>
          <p:nvPr/>
        </p:nvSpPr>
        <p:spPr bwMode="auto">
          <a:xfrm>
            <a:off x="4506448" y="1920176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Điểm đặt lực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482" y="352912"/>
            <a:ext cx="3048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133579" y="0"/>
            <a:ext cx="5918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Lực và tác dụng của lực</a:t>
            </a:r>
            <a:endParaRPr lang="vi-VN" sz="3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100" y="434135"/>
            <a:ext cx="2305903" cy="411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Tìm hiểu về lực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691" y="736982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Đo lực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613" y="1454387"/>
            <a:ext cx="29211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Biểu diễn lực</a:t>
            </a: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Lực là một đại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8" descr="ag0021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8435424" y="4601973"/>
            <a:ext cx="561975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-3614" y="2497179"/>
            <a:ext cx="2819400" cy="54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Cách biểu diễn và kí hiệu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lực</a:t>
            </a:r>
          </a:p>
          <a:p>
            <a:pPr marL="457189" indent="-457189"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5556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30" grpId="0"/>
      <p:bldP spid="103431" grpId="0"/>
      <p:bldP spid="103432" grpId="0" animBg="1"/>
      <p:bldP spid="103433" grpId="0"/>
      <p:bldP spid="103434" grpId="0"/>
      <p:bldP spid="103437" grpId="0" animBg="1"/>
      <p:bldP spid="103438" grpId="0" animBg="1"/>
      <p:bldP spid="103439" grpId="0" animBg="1"/>
      <p:bldP spid="103440" grpId="0"/>
      <p:bldP spid="103441" grpId="0"/>
      <p:bldP spid="103442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072536" y="2471765"/>
            <a:ext cx="59664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lực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được kí hiệu bằng chữ F có mũi tên ở trên: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3086101" y="437975"/>
            <a:ext cx="6057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Để biểu diễn một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lực người ta</a:t>
            </a:r>
            <a:r>
              <a:rPr lang="en-US" altLang="en-US" sz="2400" b="1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400" b="1" dirty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 mũi tên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5638800" y="3314700"/>
            <a:ext cx="2438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5181601" y="2951560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3086100" y="3543301"/>
            <a:ext cx="59664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Cường độ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của lực được kí hiệu bằng chữ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không có mũi tên ở trên: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04462" name="Line 14"/>
          <p:cNvSpPr>
            <a:spLocks noChangeShapeType="1"/>
          </p:cNvSpPr>
          <p:nvPr/>
        </p:nvSpPr>
        <p:spPr bwMode="auto">
          <a:xfrm flipV="1">
            <a:off x="4953000" y="1657350"/>
            <a:ext cx="2286000" cy="285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4419602" y="1600200"/>
            <a:ext cx="461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4464" name="Line 16"/>
          <p:cNvSpPr>
            <a:spLocks noChangeShapeType="1"/>
          </p:cNvSpPr>
          <p:nvPr/>
        </p:nvSpPr>
        <p:spPr bwMode="auto">
          <a:xfrm flipV="1">
            <a:off x="4876800" y="1428750"/>
            <a:ext cx="2286000" cy="2857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>
            <a:off x="4826000" y="1699666"/>
            <a:ext cx="76200" cy="228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>
            <a:off x="7175500" y="1428750"/>
            <a:ext cx="76200" cy="228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 rot="21157780">
            <a:off x="5562600" y="1257300"/>
            <a:ext cx="609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4468" name="Rectangle 20"/>
          <p:cNvSpPr>
            <a:spLocks noChangeArrowheads="1"/>
          </p:cNvSpPr>
          <p:nvPr/>
        </p:nvSpPr>
        <p:spPr bwMode="auto">
          <a:xfrm rot="-493346">
            <a:off x="5562600" y="1828800"/>
            <a:ext cx="1524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Phương chiều </a:t>
            </a:r>
          </a:p>
        </p:txBody>
      </p:sp>
      <p:sp>
        <p:nvSpPr>
          <p:cNvPr id="104469" name="Rectangle 21"/>
          <p:cNvSpPr>
            <a:spLocks noChangeArrowheads="1"/>
          </p:cNvSpPr>
          <p:nvPr/>
        </p:nvSpPr>
        <p:spPr bwMode="auto">
          <a:xfrm>
            <a:off x="3473402" y="1971675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Điểm đặt lực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245" y="363538"/>
            <a:ext cx="3048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8100" y="434135"/>
            <a:ext cx="2305903" cy="411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Tìm hiểu về lực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8100" y="710359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Đo lực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101" y="1737122"/>
            <a:ext cx="29211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Biểu diễn lực</a:t>
            </a: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Lực là một đại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Cách biểu diễn và kí hiệu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lực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04679" y="0"/>
            <a:ext cx="53495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Lực và tác dụng của lực</a:t>
            </a:r>
            <a:endParaRPr lang="vi-VN" sz="30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955" y="2808164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V="1">
            <a:off x="527010" y="3519564"/>
            <a:ext cx="2286000" cy="285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115312" y="3893846"/>
            <a:ext cx="1313511" cy="48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</a:t>
            </a:r>
          </a:p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 lực 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160387" y="3317862"/>
            <a:ext cx="461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459238" y="3526876"/>
            <a:ext cx="76200" cy="2286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2702972" y="3290964"/>
            <a:ext cx="76200" cy="2286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 rot="21237291">
            <a:off x="1107948" y="3736331"/>
            <a:ext cx="1524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chiều 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V="1">
            <a:off x="443345" y="3290964"/>
            <a:ext cx="2286000" cy="2857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 rot="21290506">
            <a:off x="1157854" y="3091616"/>
            <a:ext cx="609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04456" name="Group 8"/>
          <p:cNvGrpSpPr>
            <a:grpSpLocks/>
          </p:cNvGrpSpPr>
          <p:nvPr/>
        </p:nvGrpSpPr>
        <p:grpSpPr bwMode="auto">
          <a:xfrm>
            <a:off x="7934605" y="2831247"/>
            <a:ext cx="404814" cy="522684"/>
            <a:chOff x="2556" y="3503"/>
            <a:chExt cx="255" cy="439"/>
          </a:xfrm>
        </p:grpSpPr>
        <p:sp>
          <p:nvSpPr>
            <p:cNvPr id="51218" name="Text Box 9"/>
            <p:cNvSpPr txBox="1">
              <a:spLocks noChangeArrowheads="1"/>
            </p:cNvSpPr>
            <p:nvPr/>
          </p:nvSpPr>
          <p:spPr bwMode="auto">
            <a:xfrm>
              <a:off x="2556" y="3503"/>
              <a:ext cx="255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7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51219" name="Line 10"/>
            <p:cNvSpPr>
              <a:spLocks noChangeShapeType="1"/>
            </p:cNvSpPr>
            <p:nvPr/>
          </p:nvSpPr>
          <p:spPr bwMode="auto">
            <a:xfrm>
              <a:off x="2570" y="3578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35" name="Group 8"/>
          <p:cNvGrpSpPr>
            <a:grpSpLocks/>
          </p:cNvGrpSpPr>
          <p:nvPr/>
        </p:nvGrpSpPr>
        <p:grpSpPr bwMode="auto">
          <a:xfrm>
            <a:off x="2488836" y="3559452"/>
            <a:ext cx="404814" cy="522684"/>
            <a:chOff x="2556" y="3503"/>
            <a:chExt cx="255" cy="439"/>
          </a:xfrm>
        </p:grpSpPr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2556" y="3503"/>
              <a:ext cx="255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7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>
              <a:off x="2570" y="3578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pic>
        <p:nvPicPr>
          <p:cNvPr id="38" name="Picture 28" descr="ag0021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8435424" y="4601973"/>
            <a:ext cx="561975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5258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55" grpId="0" animBg="1"/>
      <p:bldP spid="104459" grpId="0"/>
      <p:bldP spid="1044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" y="351886"/>
            <a:ext cx="3048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9552" y="434135"/>
            <a:ext cx="2283823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Tìm hiểu về lực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6542" y="705597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Đo lực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767" y="1739139"/>
            <a:ext cx="29211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Biểu diễn lực</a:t>
            </a: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Lực là một đại lượng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Cách biểu diễn và kí hiệu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lực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04679" y="0"/>
            <a:ext cx="53495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Lực và tác dụng của lực</a:t>
            </a:r>
            <a:endParaRPr lang="vi-VN" sz="30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955" y="2808164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189" indent="-457189" algn="just"/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V="1">
            <a:off x="527010" y="3519564"/>
            <a:ext cx="2286000" cy="285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oval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115312" y="3893846"/>
            <a:ext cx="1313511" cy="48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</a:t>
            </a:r>
          </a:p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 lực 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160387" y="3317862"/>
            <a:ext cx="461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459238" y="3526876"/>
            <a:ext cx="76200" cy="2286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2702972" y="3290964"/>
            <a:ext cx="76200" cy="2286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 rot="21237291">
            <a:off x="1107948" y="3736331"/>
            <a:ext cx="1524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chiều 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V="1">
            <a:off x="443345" y="3290964"/>
            <a:ext cx="2286000" cy="2857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800"/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 rot="21290506">
            <a:off x="1157854" y="3091616"/>
            <a:ext cx="609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en-US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5" name="Group 8"/>
          <p:cNvGrpSpPr>
            <a:grpSpLocks/>
          </p:cNvGrpSpPr>
          <p:nvPr/>
        </p:nvGrpSpPr>
        <p:grpSpPr bwMode="auto">
          <a:xfrm>
            <a:off x="2488836" y="3559452"/>
            <a:ext cx="404814" cy="522684"/>
            <a:chOff x="2556" y="3503"/>
            <a:chExt cx="255" cy="439"/>
          </a:xfrm>
        </p:grpSpPr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2556" y="3503"/>
              <a:ext cx="255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7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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>
              <a:off x="2570" y="3578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26446" y="583717"/>
            <a:ext cx="553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quan sát hình vẽ và diễn tả bằng lời các yếu tố của các lực ở hình vẽ dưới đây.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1" y="519860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" name="Group 33"/>
          <p:cNvGrpSpPr>
            <a:grpSpLocks/>
          </p:cNvGrpSpPr>
          <p:nvPr/>
        </p:nvGrpSpPr>
        <p:grpSpPr bwMode="auto">
          <a:xfrm>
            <a:off x="6629458" y="1284619"/>
            <a:ext cx="2365772" cy="1382316"/>
            <a:chOff x="0" y="2567"/>
            <a:chExt cx="1987" cy="1548"/>
          </a:xfrm>
        </p:grpSpPr>
        <p:sp>
          <p:nvSpPr>
            <p:cNvPr id="50" name="Text Box 34"/>
            <p:cNvSpPr txBox="1">
              <a:spLocks noChangeArrowheads="1"/>
            </p:cNvSpPr>
            <p:nvPr/>
          </p:nvSpPr>
          <p:spPr bwMode="auto">
            <a:xfrm>
              <a:off x="583" y="3076"/>
              <a:ext cx="28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1" dirty="0"/>
                <a:t>B</a:t>
              </a:r>
            </a:p>
          </p:txBody>
        </p:sp>
        <p:grpSp>
          <p:nvGrpSpPr>
            <p:cNvPr id="51" name="Group 35"/>
            <p:cNvGrpSpPr>
              <a:grpSpLocks/>
            </p:cNvGrpSpPr>
            <p:nvPr/>
          </p:nvGrpSpPr>
          <p:grpSpPr bwMode="auto">
            <a:xfrm>
              <a:off x="1030" y="2567"/>
              <a:ext cx="346" cy="414"/>
              <a:chOff x="188" y="2519"/>
              <a:chExt cx="346" cy="414"/>
            </a:xfrm>
          </p:grpSpPr>
          <p:sp>
            <p:nvSpPr>
              <p:cNvPr id="63" name="Text Box 36"/>
              <p:cNvSpPr txBox="1">
                <a:spLocks noChangeArrowheads="1"/>
              </p:cNvSpPr>
              <p:nvPr/>
            </p:nvSpPr>
            <p:spPr bwMode="auto">
              <a:xfrm>
                <a:off x="196" y="2519"/>
                <a:ext cx="338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800" b="1" dirty="0">
                    <a:solidFill>
                      <a:srgbClr val="FF0000"/>
                    </a:solidFill>
                  </a:rPr>
                  <a:t>F</a:t>
                </a:r>
                <a:r>
                  <a:rPr lang="en-US" sz="1800" b="1" baseline="-25000" dirty="0">
                    <a:solidFill>
                      <a:srgbClr val="FF0000"/>
                    </a:solidFill>
                  </a:rPr>
                  <a:t>3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Line 37"/>
              <p:cNvSpPr>
                <a:spLocks noChangeShapeType="1"/>
              </p:cNvSpPr>
              <p:nvPr/>
            </p:nvSpPr>
            <p:spPr bwMode="auto">
              <a:xfrm>
                <a:off x="188" y="2567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grpSp>
          <p:nvGrpSpPr>
            <p:cNvPr id="52" name="Group 38"/>
            <p:cNvGrpSpPr>
              <a:grpSpLocks/>
            </p:cNvGrpSpPr>
            <p:nvPr/>
          </p:nvGrpSpPr>
          <p:grpSpPr bwMode="auto">
            <a:xfrm rot="-2212194">
              <a:off x="546" y="3242"/>
              <a:ext cx="865" cy="1"/>
              <a:chOff x="672" y="3215"/>
              <a:chExt cx="865" cy="1"/>
            </a:xfrm>
          </p:grpSpPr>
          <p:sp>
            <p:nvSpPr>
              <p:cNvPr id="60" name="Line 39"/>
              <p:cNvSpPr>
                <a:spLocks noChangeShapeType="1"/>
              </p:cNvSpPr>
              <p:nvPr/>
            </p:nvSpPr>
            <p:spPr bwMode="auto">
              <a:xfrm rot="5400000">
                <a:off x="1393" y="3071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arrow" w="med" len="me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61" name="Line 40"/>
              <p:cNvSpPr>
                <a:spLocks noChangeShapeType="1"/>
              </p:cNvSpPr>
              <p:nvPr/>
            </p:nvSpPr>
            <p:spPr bwMode="auto">
              <a:xfrm rot="5400000">
                <a:off x="1105" y="3071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diamond" w="med" len="me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62" name="Line 41"/>
              <p:cNvSpPr>
                <a:spLocks noChangeShapeType="1"/>
              </p:cNvSpPr>
              <p:nvPr/>
            </p:nvSpPr>
            <p:spPr bwMode="auto">
              <a:xfrm rot="5400000">
                <a:off x="816" y="307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diamond" w="med" len="me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39" y="3757"/>
              <a:ext cx="1869" cy="1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55" name="Line 44"/>
            <p:cNvSpPr>
              <a:spLocks noChangeShapeType="1"/>
            </p:cNvSpPr>
            <p:nvPr/>
          </p:nvSpPr>
          <p:spPr bwMode="auto">
            <a:xfrm flipV="1">
              <a:off x="816" y="3214"/>
              <a:ext cx="527" cy="5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56" name="Text Box 45"/>
            <p:cNvSpPr txBox="1">
              <a:spLocks noChangeArrowheads="1"/>
            </p:cNvSpPr>
            <p:nvPr/>
          </p:nvSpPr>
          <p:spPr bwMode="auto">
            <a:xfrm>
              <a:off x="0" y="3701"/>
              <a:ext cx="301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1"/>
                <a:t>x </a:t>
              </a:r>
            </a:p>
          </p:txBody>
        </p:sp>
        <p:sp>
          <p:nvSpPr>
            <p:cNvPr id="57" name="Text Box 46"/>
            <p:cNvSpPr txBox="1">
              <a:spLocks noChangeArrowheads="1"/>
            </p:cNvSpPr>
            <p:nvPr/>
          </p:nvSpPr>
          <p:spPr bwMode="auto">
            <a:xfrm>
              <a:off x="1735" y="3701"/>
              <a:ext cx="252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1" dirty="0"/>
                <a:t>y</a:t>
              </a:r>
            </a:p>
          </p:txBody>
        </p:sp>
        <p:sp>
          <p:nvSpPr>
            <p:cNvPr id="58" name="Text Box 47"/>
            <p:cNvSpPr txBox="1">
              <a:spLocks noChangeArrowheads="1"/>
            </p:cNvSpPr>
            <p:nvPr/>
          </p:nvSpPr>
          <p:spPr bwMode="auto">
            <a:xfrm>
              <a:off x="1056" y="3447"/>
              <a:ext cx="41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1" dirty="0"/>
                <a:t>30</a:t>
              </a:r>
              <a:r>
                <a:rPr lang="en-US" sz="1800" b="1" baseline="30000" dirty="0"/>
                <a:t>o</a:t>
              </a:r>
              <a:endParaRPr lang="en-US" sz="1800" b="1" dirty="0"/>
            </a:p>
          </p:txBody>
        </p:sp>
        <p:sp>
          <p:nvSpPr>
            <p:cNvPr id="59" name="Arc 48"/>
            <p:cNvSpPr>
              <a:spLocks/>
            </p:cNvSpPr>
            <p:nvPr/>
          </p:nvSpPr>
          <p:spPr bwMode="auto">
            <a:xfrm>
              <a:off x="982" y="3648"/>
              <a:ext cx="4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</p:grpSp>
      <p:sp>
        <p:nvSpPr>
          <p:cNvPr id="3" name="Rectangle 2"/>
          <p:cNvSpPr/>
          <p:nvPr/>
        </p:nvSpPr>
        <p:spPr>
          <a:xfrm>
            <a:off x="6783238" y="1976564"/>
            <a:ext cx="621500" cy="36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24201" y="1264256"/>
          <a:ext cx="6116529" cy="3886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302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vi-VN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endParaRPr lang="vi-VN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46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đặt: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Phương: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Chiều:</a:t>
                      </a:r>
                    </a:p>
                    <a:p>
                      <a:pPr marL="0" indent="0">
                        <a:buFontTx/>
                        <a:buChar char="-"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lớn: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đặt: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Phương: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Chiều: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Độ lớn: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3725494" y="1762357"/>
            <a:ext cx="2176464" cy="481310"/>
            <a:chOff x="2526785" y="1519400"/>
            <a:chExt cx="2901951" cy="641747"/>
          </a:xfrm>
        </p:grpSpPr>
        <p:grpSp>
          <p:nvGrpSpPr>
            <p:cNvPr id="82" name="Group 6"/>
            <p:cNvGrpSpPr>
              <a:grpSpLocks/>
            </p:cNvGrpSpPr>
            <p:nvPr/>
          </p:nvGrpSpPr>
          <p:grpSpPr bwMode="auto">
            <a:xfrm>
              <a:off x="2526785" y="1519400"/>
              <a:ext cx="2901951" cy="641747"/>
              <a:chOff x="0" y="2869"/>
              <a:chExt cx="1828" cy="539"/>
            </a:xfrm>
          </p:grpSpPr>
          <p:sp>
            <p:nvSpPr>
              <p:cNvPr id="85" name="Rectangle 7"/>
              <p:cNvSpPr>
                <a:spLocks noChangeArrowheads="1"/>
              </p:cNvSpPr>
              <p:nvPr/>
            </p:nvSpPr>
            <p:spPr bwMode="auto">
              <a:xfrm>
                <a:off x="0" y="3120"/>
                <a:ext cx="624" cy="288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86" name="Text Box 8"/>
              <p:cNvSpPr txBox="1">
                <a:spLocks noChangeArrowheads="1"/>
              </p:cNvSpPr>
              <p:nvPr/>
            </p:nvSpPr>
            <p:spPr bwMode="auto">
              <a:xfrm>
                <a:off x="587" y="2931"/>
                <a:ext cx="288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800" b="1" dirty="0">
                    <a:latin typeface="Tahoma" charset="0"/>
                  </a:rPr>
                  <a:t>A</a:t>
                </a:r>
              </a:p>
            </p:txBody>
          </p:sp>
          <p:grpSp>
            <p:nvGrpSpPr>
              <p:cNvPr id="87" name="Group 9"/>
              <p:cNvGrpSpPr>
                <a:grpSpLocks/>
              </p:cNvGrpSpPr>
              <p:nvPr/>
            </p:nvGrpSpPr>
            <p:grpSpPr bwMode="auto">
              <a:xfrm>
                <a:off x="1432" y="2869"/>
                <a:ext cx="396" cy="414"/>
                <a:chOff x="686" y="2821"/>
                <a:chExt cx="396" cy="414"/>
              </a:xfrm>
            </p:grpSpPr>
            <p:sp>
              <p:nvSpPr>
                <p:cNvPr id="9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732" y="2821"/>
                  <a:ext cx="350" cy="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sz="1800" b="1" dirty="0">
                      <a:solidFill>
                        <a:srgbClr val="FF0000"/>
                      </a:solidFill>
                      <a:latin typeface="Tahoma" charset="0"/>
                    </a:rPr>
                    <a:t>F</a:t>
                  </a:r>
                  <a:r>
                    <a:rPr lang="en-US" sz="1800" b="1" baseline="-25000" dirty="0">
                      <a:solidFill>
                        <a:srgbClr val="FF0000"/>
                      </a:solidFill>
                      <a:latin typeface="Tahoma" charset="0"/>
                    </a:rPr>
                    <a:t>2</a:t>
                  </a:r>
                  <a:endParaRPr lang="en-US" sz="1800" b="1" dirty="0">
                    <a:solidFill>
                      <a:srgbClr val="FF0000"/>
                    </a:solidFill>
                    <a:latin typeface="Tahoma" charset="0"/>
                  </a:endParaRPr>
                </a:p>
              </p:txBody>
            </p:sp>
            <p:sp>
              <p:nvSpPr>
                <p:cNvPr id="93" name="Line 11"/>
                <p:cNvSpPr>
                  <a:spLocks noChangeShapeType="1"/>
                </p:cNvSpPr>
                <p:nvPr/>
              </p:nvSpPr>
              <p:spPr bwMode="auto">
                <a:xfrm>
                  <a:off x="686" y="2899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</p:grpSp>
          <p:grpSp>
            <p:nvGrpSpPr>
              <p:cNvPr id="88" name="Group 12"/>
              <p:cNvGrpSpPr>
                <a:grpSpLocks/>
              </p:cNvGrpSpPr>
              <p:nvPr/>
            </p:nvGrpSpPr>
            <p:grpSpPr bwMode="auto">
              <a:xfrm>
                <a:off x="624" y="3246"/>
                <a:ext cx="975" cy="14"/>
                <a:chOff x="676" y="3198"/>
                <a:chExt cx="975" cy="14"/>
              </a:xfrm>
            </p:grpSpPr>
            <p:sp>
              <p:nvSpPr>
                <p:cNvPr id="89" name="Line 1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1532" y="3084"/>
                  <a:ext cx="5" cy="23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arrow" w="med" len="med"/>
                  <a:tailEnd type="diamond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sp>
              <p:nvSpPr>
                <p:cNvPr id="90" name="Line 14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762" y="3117"/>
                  <a:ext cx="9" cy="18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diamond" w="med" len="med"/>
                  <a:tailEnd type="diamond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  <p:sp>
              <p:nvSpPr>
                <p:cNvPr id="91" name="Line 15"/>
                <p:cNvSpPr>
                  <a:spLocks noChangeShapeType="1"/>
                </p:cNvSpPr>
                <p:nvPr/>
              </p:nvSpPr>
              <p:spPr bwMode="auto">
                <a:xfrm rot="5400000">
                  <a:off x="949" y="3115"/>
                  <a:ext cx="1" cy="1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diamond" w="med" len="med"/>
                  <a:tailEnd type="diamond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13"/>
                </a:p>
              </p:txBody>
            </p:sp>
          </p:grpSp>
        </p:grpSp>
        <p:sp>
          <p:nvSpPr>
            <p:cNvPr id="83" name="Line 15"/>
            <p:cNvSpPr>
              <a:spLocks noChangeShapeType="1"/>
            </p:cNvSpPr>
            <p:nvPr/>
          </p:nvSpPr>
          <p:spPr bwMode="auto">
            <a:xfrm rot="5400000">
              <a:off x="4254565" y="1821069"/>
              <a:ext cx="1191" cy="298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 rot="5400000">
              <a:off x="4554007" y="1819280"/>
              <a:ext cx="1191" cy="298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</p:grpSp>
      <p:grpSp>
        <p:nvGrpSpPr>
          <p:cNvPr id="94" name="Group 50"/>
          <p:cNvGrpSpPr>
            <a:grpSpLocks/>
          </p:cNvGrpSpPr>
          <p:nvPr/>
        </p:nvGrpSpPr>
        <p:grpSpPr bwMode="auto">
          <a:xfrm>
            <a:off x="4644137" y="1500988"/>
            <a:ext cx="628650" cy="383978"/>
            <a:chOff x="126" y="1680"/>
            <a:chExt cx="528" cy="430"/>
          </a:xfrm>
        </p:grpSpPr>
        <p:sp>
          <p:nvSpPr>
            <p:cNvPr id="95" name="Text Box 51"/>
            <p:cNvSpPr txBox="1">
              <a:spLocks noChangeArrowheads="1"/>
            </p:cNvSpPr>
            <p:nvPr/>
          </p:nvSpPr>
          <p:spPr bwMode="auto">
            <a:xfrm>
              <a:off x="126" y="1774"/>
              <a:ext cx="52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 b="1" dirty="0">
                  <a:latin typeface="Arial" charset="0"/>
                </a:rPr>
                <a:t>5N</a:t>
              </a:r>
            </a:p>
          </p:txBody>
        </p:sp>
        <p:grpSp>
          <p:nvGrpSpPr>
            <p:cNvPr id="96" name="Group 52"/>
            <p:cNvGrpSpPr>
              <a:grpSpLocks/>
            </p:cNvGrpSpPr>
            <p:nvPr/>
          </p:nvGrpSpPr>
          <p:grpSpPr bwMode="auto">
            <a:xfrm>
              <a:off x="144" y="1680"/>
              <a:ext cx="240" cy="98"/>
              <a:chOff x="144" y="1680"/>
              <a:chExt cx="240" cy="98"/>
            </a:xfrm>
          </p:grpSpPr>
          <p:sp>
            <p:nvSpPr>
              <p:cNvPr id="97" name="Line 53"/>
              <p:cNvSpPr>
                <a:spLocks noChangeShapeType="1"/>
              </p:cNvSpPr>
              <p:nvPr/>
            </p:nvSpPr>
            <p:spPr bwMode="auto">
              <a:xfrm>
                <a:off x="153" y="1728"/>
                <a:ext cx="231" cy="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98" name="Line 54"/>
              <p:cNvSpPr>
                <a:spLocks noChangeShapeType="1"/>
              </p:cNvSpPr>
              <p:nvPr/>
            </p:nvSpPr>
            <p:spPr bwMode="auto">
              <a:xfrm>
                <a:off x="384" y="1682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99" name="Line 55"/>
              <p:cNvSpPr>
                <a:spLocks noChangeShapeType="1"/>
              </p:cNvSpPr>
              <p:nvPr/>
            </p:nvSpPr>
            <p:spPr bwMode="auto">
              <a:xfrm>
                <a:off x="144" y="1680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</p:grpSp>
      </p:grpSp>
      <p:grpSp>
        <p:nvGrpSpPr>
          <p:cNvPr id="106" name="Group 50"/>
          <p:cNvGrpSpPr>
            <a:grpSpLocks/>
          </p:cNvGrpSpPr>
          <p:nvPr/>
        </p:nvGrpSpPr>
        <p:grpSpPr bwMode="auto">
          <a:xfrm>
            <a:off x="7118797" y="1428184"/>
            <a:ext cx="628650" cy="383978"/>
            <a:chOff x="126" y="1680"/>
            <a:chExt cx="528" cy="430"/>
          </a:xfrm>
        </p:grpSpPr>
        <p:sp>
          <p:nvSpPr>
            <p:cNvPr id="107" name="Text Box 51"/>
            <p:cNvSpPr txBox="1">
              <a:spLocks noChangeArrowheads="1"/>
            </p:cNvSpPr>
            <p:nvPr/>
          </p:nvSpPr>
          <p:spPr bwMode="auto">
            <a:xfrm>
              <a:off x="126" y="1774"/>
              <a:ext cx="52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 b="1" dirty="0">
                  <a:latin typeface="Arial" charset="0"/>
                </a:rPr>
                <a:t>100N</a:t>
              </a:r>
            </a:p>
          </p:txBody>
        </p:sp>
        <p:grpSp>
          <p:nvGrpSpPr>
            <p:cNvPr id="108" name="Group 52"/>
            <p:cNvGrpSpPr>
              <a:grpSpLocks/>
            </p:cNvGrpSpPr>
            <p:nvPr/>
          </p:nvGrpSpPr>
          <p:grpSpPr bwMode="auto">
            <a:xfrm>
              <a:off x="144" y="1680"/>
              <a:ext cx="352" cy="98"/>
              <a:chOff x="144" y="1680"/>
              <a:chExt cx="352" cy="98"/>
            </a:xfrm>
          </p:grpSpPr>
          <p:sp>
            <p:nvSpPr>
              <p:cNvPr id="109" name="Line 53"/>
              <p:cNvSpPr>
                <a:spLocks noChangeShapeType="1"/>
              </p:cNvSpPr>
              <p:nvPr/>
            </p:nvSpPr>
            <p:spPr bwMode="auto">
              <a:xfrm>
                <a:off x="153" y="172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10" name="Line 54"/>
              <p:cNvSpPr>
                <a:spLocks noChangeShapeType="1"/>
              </p:cNvSpPr>
              <p:nvPr/>
            </p:nvSpPr>
            <p:spPr bwMode="auto">
              <a:xfrm>
                <a:off x="496" y="1682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11" name="Line 55"/>
              <p:cNvSpPr>
                <a:spLocks noChangeShapeType="1"/>
              </p:cNvSpPr>
              <p:nvPr/>
            </p:nvSpPr>
            <p:spPr bwMode="auto">
              <a:xfrm>
                <a:off x="144" y="1680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4203944" y="2868572"/>
            <a:ext cx="173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A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5494" y="3395003"/>
            <a:ext cx="156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ngang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939906" y="3967383"/>
            <a:ext cx="183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trái sang phải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051578" y="4500280"/>
            <a:ext cx="156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25N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03028" y="2793809"/>
            <a:ext cx="156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B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 Box 47"/>
          <p:cNvSpPr txBox="1">
            <a:spLocks noChangeArrowheads="1"/>
          </p:cNvSpPr>
          <p:nvPr/>
        </p:nvSpPr>
        <p:spPr bwMode="auto">
          <a:xfrm>
            <a:off x="8719457" y="3692940"/>
            <a:ext cx="4384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500" b="1" dirty="0"/>
              <a:t>30</a:t>
            </a:r>
            <a:r>
              <a:rPr lang="en-US" sz="1500" b="1" baseline="30000" dirty="0"/>
              <a:t>o</a:t>
            </a:r>
            <a:endParaRPr lang="en-US" sz="1500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6967713" y="3397966"/>
            <a:ext cx="217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nghiêng hợp  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950536" y="4232298"/>
            <a:ext cx="183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trái sang phải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074850" y="4773219"/>
            <a:ext cx="156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300N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0962" y="2974097"/>
            <a:ext cx="199614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………………………......</a:t>
            </a:r>
            <a:endParaRPr lang="vi-VN" sz="1013" dirty="0"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991744" y="3509866"/>
            <a:ext cx="203239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……………………………</a:t>
            </a:r>
            <a:endParaRPr lang="vi-VN" sz="1013" dirty="0">
              <a:latin typeface="+mj-lt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918235" y="4615474"/>
            <a:ext cx="22247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………………………………</a:t>
            </a:r>
            <a:endParaRPr lang="vi-VN" sz="1013" dirty="0">
              <a:latin typeface="+mj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839324" y="4064174"/>
            <a:ext cx="228647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………………………………</a:t>
            </a:r>
            <a:endParaRPr lang="vi-VN" sz="1013" dirty="0">
              <a:latin typeface="+mj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118797" y="2919195"/>
            <a:ext cx="199614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</a:t>
            </a:r>
            <a:endParaRPr lang="vi-VN" sz="1013" dirty="0">
              <a:latin typeface="+mj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057786" y="3507319"/>
            <a:ext cx="199614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…………………………...</a:t>
            </a:r>
            <a:endParaRPr lang="vi-VN" sz="1013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8688" y="3660811"/>
            <a:ext cx="276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phương ngang một góc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829156" y="4342240"/>
            <a:ext cx="23148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………………………………..</a:t>
            </a:r>
            <a:endParaRPr lang="vi-VN" sz="1013" dirty="0">
              <a:latin typeface="+mj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30222" y="4871979"/>
            <a:ext cx="212848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+mj-lt"/>
              </a:rPr>
              <a:t>……………………………..</a:t>
            </a:r>
            <a:endParaRPr lang="vi-VN" sz="101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69455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5" grpId="0"/>
      <p:bldP spid="116" grpId="0"/>
      <p:bldP spid="117" grpId="0"/>
      <p:bldP spid="121" grpId="0"/>
      <p:bldP spid="118" grpId="0"/>
      <p:bldP spid="122" grpId="0"/>
      <p:bldP spid="123" grpId="0"/>
      <p:bldP spid="8" grpId="0"/>
      <p:bldP spid="126" grpId="0"/>
      <p:bldP spid="127" grpId="0"/>
      <p:bldP spid="128" grpId="0"/>
      <p:bldP spid="129" grpId="0"/>
      <p:bldP spid="130" grpId="0"/>
      <p:bldP spid="9" grpId="0"/>
      <p:bldP spid="132" grpId="0"/>
      <p:bldP spid="1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20056" y="3343529"/>
            <a:ext cx="1471967" cy="515355"/>
            <a:chOff x="9560971" y="2386043"/>
            <a:chExt cx="1962622" cy="687140"/>
          </a:xfrm>
        </p:grpSpPr>
        <p:sp>
          <p:nvSpPr>
            <p:cNvPr id="18" name="Rounded Rectangle 17"/>
            <p:cNvSpPr/>
            <p:nvPr/>
          </p:nvSpPr>
          <p:spPr>
            <a:xfrm>
              <a:off x="9560971" y="2386043"/>
              <a:ext cx="1916926" cy="687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610876" y="2483934"/>
              <a:ext cx="1912717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diễn lực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43921" y="3051524"/>
            <a:ext cx="1420586" cy="515355"/>
            <a:chOff x="1156063" y="2267581"/>
            <a:chExt cx="1894114" cy="687140"/>
          </a:xfrm>
        </p:grpSpPr>
        <p:sp>
          <p:nvSpPr>
            <p:cNvPr id="15" name="Rounded Rectangle 14"/>
            <p:cNvSpPr/>
            <p:nvPr/>
          </p:nvSpPr>
          <p:spPr>
            <a:xfrm>
              <a:off x="1156063" y="2267581"/>
              <a:ext cx="1894114" cy="687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74062" y="2315770"/>
              <a:ext cx="15865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983426" y="2136521"/>
            <a:ext cx="1640367" cy="6326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5" name="Rectangle 4"/>
          <p:cNvSpPr/>
          <p:nvPr/>
        </p:nvSpPr>
        <p:spPr>
          <a:xfrm>
            <a:off x="2729680" y="227609"/>
            <a:ext cx="6414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KIẾN THỨC</a:t>
            </a:r>
            <a:endParaRPr lang="vi-VN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223" y="2170849"/>
            <a:ext cx="987191" cy="216427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vi-VN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4761" y="1279924"/>
            <a:ext cx="1539032" cy="515356"/>
            <a:chOff x="4083800" y="2331259"/>
            <a:chExt cx="2052042" cy="687140"/>
          </a:xfrm>
        </p:grpSpPr>
        <p:sp>
          <p:nvSpPr>
            <p:cNvPr id="16" name="Rounded Rectangle 15"/>
            <p:cNvSpPr/>
            <p:nvPr/>
          </p:nvSpPr>
          <p:spPr>
            <a:xfrm>
              <a:off x="4083800" y="2331259"/>
              <a:ext cx="1916926" cy="687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48261" y="2392718"/>
              <a:ext cx="188758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 cụ đo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51679" y="1878419"/>
            <a:ext cx="1150935" cy="515355"/>
            <a:chOff x="7600829" y="2294169"/>
            <a:chExt cx="1570546" cy="687140"/>
          </a:xfrm>
        </p:grpSpPr>
        <p:sp>
          <p:nvSpPr>
            <p:cNvPr id="17" name="Rounded Rectangle 16"/>
            <p:cNvSpPr/>
            <p:nvPr/>
          </p:nvSpPr>
          <p:spPr>
            <a:xfrm>
              <a:off x="7600829" y="2294169"/>
              <a:ext cx="1451731" cy="687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38964" y="2414522"/>
              <a:ext cx="1332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19731" y="2077603"/>
            <a:ext cx="1437695" cy="646554"/>
            <a:chOff x="2340819" y="3775578"/>
            <a:chExt cx="1916926" cy="687140"/>
          </a:xfrm>
        </p:grpSpPr>
        <p:sp>
          <p:nvSpPr>
            <p:cNvPr id="23" name="Rounded Rectangle 22"/>
            <p:cNvSpPr/>
            <p:nvPr/>
          </p:nvSpPr>
          <p:spPr>
            <a:xfrm>
              <a:off x="2340819" y="3775578"/>
              <a:ext cx="1916926" cy="6871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86948" y="3888316"/>
              <a:ext cx="1624669" cy="39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nghĩa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030241" y="1159108"/>
            <a:ext cx="1734095" cy="674306"/>
            <a:chOff x="152674" y="3471087"/>
            <a:chExt cx="2312126" cy="899074"/>
          </a:xfrm>
        </p:grpSpPr>
        <p:sp>
          <p:nvSpPr>
            <p:cNvPr id="28" name="Rounded Rectangle 27"/>
            <p:cNvSpPr/>
            <p:nvPr/>
          </p:nvSpPr>
          <p:spPr>
            <a:xfrm>
              <a:off x="341306" y="3471087"/>
              <a:ext cx="1916926" cy="86829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2674" y="3508386"/>
              <a:ext cx="231212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sự đẩy hoặc sự kéo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7728" y="3009433"/>
            <a:ext cx="1500233" cy="1005908"/>
            <a:chOff x="2491721" y="3508386"/>
            <a:chExt cx="2000310" cy="1341210"/>
          </a:xfrm>
        </p:grpSpPr>
        <p:sp>
          <p:nvSpPr>
            <p:cNvPr id="31" name="Rounded Rectangle 30"/>
            <p:cNvSpPr/>
            <p:nvPr/>
          </p:nvSpPr>
          <p:spPr>
            <a:xfrm>
              <a:off x="2491721" y="3508386"/>
              <a:ext cx="1916926" cy="134121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29048" y="3543649"/>
              <a:ext cx="196298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thay đổi tốc độ, hướng chuyển động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10832" y="4108027"/>
            <a:ext cx="1437695" cy="852158"/>
            <a:chOff x="4560451" y="3545685"/>
            <a:chExt cx="1916926" cy="896638"/>
          </a:xfrm>
        </p:grpSpPr>
        <p:sp>
          <p:nvSpPr>
            <p:cNvPr id="34" name="Rounded Rectangle 33"/>
            <p:cNvSpPr/>
            <p:nvPr/>
          </p:nvSpPr>
          <p:spPr>
            <a:xfrm>
              <a:off x="4560451" y="3574027"/>
              <a:ext cx="1916926" cy="86829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02030" y="3545685"/>
              <a:ext cx="1456575" cy="68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vật biến dạng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098369" y="746603"/>
            <a:ext cx="1451539" cy="369332"/>
            <a:chOff x="7333149" y="4944442"/>
            <a:chExt cx="1667706" cy="492442"/>
          </a:xfrm>
        </p:grpSpPr>
        <p:sp>
          <p:nvSpPr>
            <p:cNvPr id="37" name="Rounded Rectangle 36"/>
            <p:cNvSpPr/>
            <p:nvPr/>
          </p:nvSpPr>
          <p:spPr>
            <a:xfrm>
              <a:off x="7333149" y="4944442"/>
              <a:ext cx="1667706" cy="4616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40280" y="4944442"/>
              <a:ext cx="11372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 kế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98951" y="1289975"/>
            <a:ext cx="1300556" cy="379648"/>
            <a:chOff x="757645" y="4741127"/>
            <a:chExt cx="1734075" cy="506198"/>
          </a:xfrm>
        </p:grpSpPr>
        <p:sp>
          <p:nvSpPr>
            <p:cNvPr id="36" name="Rounded Rectangle 35"/>
            <p:cNvSpPr/>
            <p:nvPr/>
          </p:nvSpPr>
          <p:spPr>
            <a:xfrm>
              <a:off x="757645" y="4741127"/>
              <a:ext cx="1734075" cy="47541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3218" y="4754882"/>
              <a:ext cx="15474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Niuton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(N)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902732" y="2978589"/>
            <a:ext cx="1099439" cy="456775"/>
            <a:chOff x="9601092" y="3730349"/>
            <a:chExt cx="1600528" cy="609033"/>
          </a:xfrm>
        </p:grpSpPr>
        <p:sp>
          <p:nvSpPr>
            <p:cNvPr id="35" name="Rounded Rectangle 34"/>
            <p:cNvSpPr/>
            <p:nvPr/>
          </p:nvSpPr>
          <p:spPr>
            <a:xfrm>
              <a:off x="9601092" y="3730349"/>
              <a:ext cx="1468266" cy="60903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013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01092" y="3781725"/>
              <a:ext cx="160052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Vecto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lực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547309" y="4020177"/>
            <a:ext cx="2326790" cy="879451"/>
            <a:chOff x="8784814" y="5600462"/>
            <a:chExt cx="3102386" cy="1172601"/>
          </a:xfrm>
        </p:grpSpPr>
        <p:sp>
          <p:nvSpPr>
            <p:cNvPr id="44" name="Rounded Rectangle 43"/>
            <p:cNvSpPr/>
            <p:nvPr/>
          </p:nvSpPr>
          <p:spPr>
            <a:xfrm>
              <a:off x="8784814" y="5660763"/>
              <a:ext cx="3102386" cy="11123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vi-VN" sz="15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69687" y="5600462"/>
              <a:ext cx="287382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1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Gốc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là điểm mà lực tác dụng lên vật (gọi là </a:t>
              </a:r>
              <a:r>
                <a:rPr lang="en-US" altLang="en-US" sz="1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điểm đặt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của lực)</a:t>
              </a:r>
              <a:endParaRPr lang="vi-VN" sz="15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075911" y="3400557"/>
            <a:ext cx="2068090" cy="1023076"/>
            <a:chOff x="4759935" y="4370332"/>
            <a:chExt cx="2757453" cy="1364101"/>
          </a:xfrm>
        </p:grpSpPr>
        <p:sp>
          <p:nvSpPr>
            <p:cNvPr id="43" name="Rounded Rectangle 42"/>
            <p:cNvSpPr/>
            <p:nvPr/>
          </p:nvSpPr>
          <p:spPr>
            <a:xfrm>
              <a:off x="4759935" y="4389560"/>
              <a:ext cx="2757453" cy="134487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5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3319" y="4370332"/>
              <a:ext cx="266712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1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Phương và chiều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(của mũi tên) trùng với </a:t>
              </a:r>
              <a:r>
                <a:rPr lang="en-US" altLang="en-US" sz="15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và </a:t>
              </a:r>
              <a:r>
                <a:rPr lang="en-US" altLang="en-US" sz="15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của lực.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005243" y="2198595"/>
            <a:ext cx="2185031" cy="796439"/>
            <a:chOff x="9032829" y="4189161"/>
            <a:chExt cx="2913374" cy="1061919"/>
          </a:xfrm>
        </p:grpSpPr>
        <p:sp>
          <p:nvSpPr>
            <p:cNvPr id="42" name="Rounded Rectangle 41"/>
            <p:cNvSpPr/>
            <p:nvPr/>
          </p:nvSpPr>
          <p:spPr>
            <a:xfrm>
              <a:off x="9032829" y="4189161"/>
              <a:ext cx="2913374" cy="10466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15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205744" y="4204640"/>
              <a:ext cx="2567546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15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 dài</a:t>
              </a:r>
              <a:r>
                <a:rPr lang="en-US" altLang="en-US" sz="1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biểu thị </a:t>
              </a:r>
              <a:r>
                <a:rPr lang="en-US" altLang="en-US" sz="15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cường độ</a:t>
              </a:r>
              <a:r>
                <a:rPr lang="en-US" altLang="en-US" sz="1500" dirty="0">
                  <a:latin typeface="Times New Roman" pitchFamily="18" charset="0"/>
                  <a:cs typeface="Times New Roman" pitchFamily="18" charset="0"/>
                </a:rPr>
                <a:t> của lực theo một tỉ xích cho trước.</a:t>
              </a:r>
            </a:p>
          </p:txBody>
        </p:sp>
      </p:grpSp>
      <p:cxnSp>
        <p:nvCxnSpPr>
          <p:cNvPr id="71" name="Straight Arrow Connector 70"/>
          <p:cNvCxnSpPr>
            <a:stCxn id="14" idx="0"/>
          </p:cNvCxnSpPr>
          <p:nvPr/>
        </p:nvCxnSpPr>
        <p:spPr>
          <a:xfrm flipV="1">
            <a:off x="4803609" y="1775996"/>
            <a:ext cx="5541" cy="360525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871262" y="1056354"/>
            <a:ext cx="3439" cy="254277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4" idx="3"/>
            <a:endCxn id="17" idx="1"/>
          </p:cNvCxnSpPr>
          <p:nvPr/>
        </p:nvCxnSpPr>
        <p:spPr>
          <a:xfrm flipV="1">
            <a:off x="5623793" y="2136097"/>
            <a:ext cx="227887" cy="31676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901252" y="1613912"/>
            <a:ext cx="174659" cy="361269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4" idx="1"/>
          </p:cNvCxnSpPr>
          <p:nvPr/>
        </p:nvCxnSpPr>
        <p:spPr>
          <a:xfrm flipH="1">
            <a:off x="3602316" y="2452856"/>
            <a:ext cx="381110" cy="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15" idx="3"/>
          </p:cNvCxnSpPr>
          <p:nvPr/>
        </p:nvCxnSpPr>
        <p:spPr>
          <a:xfrm flipH="1">
            <a:off x="3664507" y="2787181"/>
            <a:ext cx="1048089" cy="522021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2935119" y="1775995"/>
            <a:ext cx="0" cy="32873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4713322" y="2766103"/>
            <a:ext cx="607253" cy="564177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35" idx="2"/>
          </p:cNvCxnSpPr>
          <p:nvPr/>
        </p:nvCxnSpPr>
        <p:spPr>
          <a:xfrm flipV="1">
            <a:off x="5755389" y="3435363"/>
            <a:ext cx="651634" cy="216657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920117" y="2971952"/>
            <a:ext cx="1144761" cy="205331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endCxn id="47" idx="0"/>
          </p:cNvCxnSpPr>
          <p:nvPr/>
        </p:nvCxnSpPr>
        <p:spPr>
          <a:xfrm>
            <a:off x="6911314" y="3181203"/>
            <a:ext cx="1227306" cy="219354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35" idx="3"/>
          </p:cNvCxnSpPr>
          <p:nvPr/>
        </p:nvCxnSpPr>
        <p:spPr>
          <a:xfrm flipH="1">
            <a:off x="6800608" y="3206976"/>
            <a:ext cx="110707" cy="901051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endCxn id="31" idx="3"/>
          </p:cNvCxnSpPr>
          <p:nvPr/>
        </p:nvCxnSpPr>
        <p:spPr>
          <a:xfrm flipH="1">
            <a:off x="1745423" y="3512387"/>
            <a:ext cx="497683" cy="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2243105" y="3522915"/>
            <a:ext cx="0" cy="612048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C7E7021-75D7-495F-BD2A-EB326221F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>
            <a:extLst>
              <a:ext uri="{FF2B5EF4-FFF2-40B4-BE49-F238E27FC236}">
                <a16:creationId xmlns:a16="http://schemas.microsoft.com/office/drawing/2014/main" id="{C50DB353-A0D7-48AE-A7E4-77B6A6B8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962150"/>
            <a:ext cx="4419600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Luyện tập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34A27D0B-6D6D-4668-9901-2C3F8627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86DDF5F-E5D5-40B9-B355-90516189DC5E}"/>
              </a:ext>
            </a:extLst>
          </p:cNvPr>
          <p:cNvSpPr/>
          <p:nvPr/>
        </p:nvSpPr>
        <p:spPr>
          <a:xfrm>
            <a:off x="4318000" y="293688"/>
            <a:ext cx="4673600" cy="31115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F2290-044F-4E12-9CCD-5791A35E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895350"/>
            <a:ext cx="3048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lại kiến thức đã học bằng cách vẽ sơ đồ tư duy lên giấy A1.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C6D6F-AC3E-47F4-B139-8EC5FB990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666750"/>
            <a:ext cx="2882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D3781CC7-27C4-446F-A67A-C2BBC474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59DF1B-6469-4514-8894-4A7E8B66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14350"/>
            <a:ext cx="701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61950"/>
            <a:ext cx="5257800" cy="609600"/>
          </a:xfrm>
        </p:spPr>
        <p:txBody>
          <a:bodyPr/>
          <a:lstStyle/>
          <a:p>
            <a:r>
              <a:rPr lang="en-US"/>
              <a:t>Xem video cách làm hoa hồng</a:t>
            </a:r>
          </a:p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7000" y="2343150"/>
            <a:ext cx="3429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ction Button: Forward or Next 5">
            <a:hlinkClick r:id="rId4" action="ppaction://program" highlightClick="1"/>
          </p:cNvPr>
          <p:cNvSpPr/>
          <p:nvPr/>
        </p:nvSpPr>
        <p:spPr>
          <a:xfrm>
            <a:off x="3810000" y="2419350"/>
            <a:ext cx="838200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ách làm hoa hồng bằng giấy nhú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5B1D0161-F1E5-4139-B80D-756CBC3E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>
            <a:extLst>
              <a:ext uri="{FF2B5EF4-FFF2-40B4-BE49-F238E27FC236}">
                <a16:creationId xmlns:a16="http://schemas.microsoft.com/office/drawing/2014/main" id="{3E1BBAF3-79F4-4A6C-A403-AFD8BDD4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962150"/>
            <a:ext cx="4419600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Vận dụng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81C1B1E-B90A-4FED-AD4A-BC355F7B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6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8F49E9-B563-4F32-95D6-FB5F4737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524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Hãy nêu ví dụ về lực tác dụng lên vật: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A5134-FB21-43D3-8E66-BCDF8EA37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801688"/>
            <a:ext cx="3340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a. Làm thay đổi tốc độ của vật </a:t>
            </a:r>
            <a:endParaRPr lang="en-US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7E8BD-5C90-42CE-B846-6DB9DB7C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703388"/>
            <a:ext cx="34861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b. Làm thay đổi hướng di chuyển của vật </a:t>
            </a:r>
            <a:endParaRPr lang="en-US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DFA9F5-DEF5-47F0-A1DE-B1659862A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2876550"/>
            <a:ext cx="33401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c. Làm vật biến dạng </a:t>
            </a:r>
            <a:endParaRPr lang="en-US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46807-CFD7-486F-868F-C58D5680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3771900"/>
            <a:ext cx="406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d. Làm thay đổi tốc độ của vật và làm vật biến dạng</a:t>
            </a:r>
            <a:endParaRPr lang="en-US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F7FFE-C9BF-4C7B-AE15-82FB5F349450}"/>
              </a:ext>
            </a:extLst>
          </p:cNvPr>
          <p:cNvCxnSpPr/>
          <p:nvPr/>
        </p:nvCxnSpPr>
        <p:spPr>
          <a:xfrm>
            <a:off x="3590925" y="1130300"/>
            <a:ext cx="6508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D7ED916-58BD-43F2-8FA6-46E7C56D2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79692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xe đang chạy, tăng ga xe sẽ chạy nhanh hơn</a:t>
            </a:r>
            <a:endParaRPr lang="en-US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2B1127-9BDA-4A44-94BC-2E6F4C31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177006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 đỡ quả bóng tennis làm thay đổi hướng di chuyển của quả bóng</a:t>
            </a:r>
            <a:endParaRPr lang="en-US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EB2336-E716-438E-964F-871F61EBE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6304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nén hai đầu của lò xo làm lò xo biến dạng, ném quả bóng cao su vào tường làm quả bóng biến dạng...</a:t>
            </a:r>
            <a:endParaRPr lang="en-US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AE890C-426B-4143-AF2C-A78A626E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3833813"/>
            <a:ext cx="426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vợt đánh quả bóng tennis khi đó sẽ làm biến dạng và biến đổi chuyển động</a:t>
            </a:r>
            <a:endParaRPr lang="en-US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0AE198-003A-4DF6-A1D7-F89328831101}"/>
              </a:ext>
            </a:extLst>
          </p:cNvPr>
          <p:cNvCxnSpPr/>
          <p:nvPr/>
        </p:nvCxnSpPr>
        <p:spPr>
          <a:xfrm>
            <a:off x="3916363" y="4203700"/>
            <a:ext cx="6508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FE18F5-FDA5-4904-9AA1-9889B5808909}"/>
              </a:ext>
            </a:extLst>
          </p:cNvPr>
          <p:cNvCxnSpPr/>
          <p:nvPr/>
        </p:nvCxnSpPr>
        <p:spPr>
          <a:xfrm>
            <a:off x="3590925" y="3138488"/>
            <a:ext cx="6508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1A563C-4B1F-4596-BE7D-D1E779F7B413}"/>
              </a:ext>
            </a:extLst>
          </p:cNvPr>
          <p:cNvCxnSpPr/>
          <p:nvPr/>
        </p:nvCxnSpPr>
        <p:spPr>
          <a:xfrm>
            <a:off x="3722688" y="2133600"/>
            <a:ext cx="6508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9" grpId="0"/>
      <p:bldP spid="30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98ECC28-48B9-488B-8797-6E60EEBC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CC5FC6-D13D-4176-9309-162D6D2B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30200"/>
            <a:ext cx="845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Hãy biểu diễn các lực sau trên hình vẽ: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de-DE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Một người đẩy cái hộp với lực 1 N và một người đẩy cái hộp với lực 2 N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de-DE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Một xe đầu kéo đang kéo một thùng hàng với lực 500 N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999DED3-C713-4020-9049-6524906E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DD46D8-641F-419E-8863-5C313812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160338"/>
            <a:ext cx="4749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pPr eaLnBrk="1" hangingPunct="1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Một người đẩy cái hộp với lực 1N, biểu diễn trên hình 1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196" name="AutoShape 2" descr="Hãy biểu diễn các lực sau trên hình vẽ">
            <a:extLst>
              <a:ext uri="{FF2B5EF4-FFF2-40B4-BE49-F238E27FC236}">
                <a16:creationId xmlns:a16="http://schemas.microsoft.com/office/drawing/2014/main" id="{DB6EC91F-DCAA-41A4-84D7-4CD7BCD40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26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AutoShape 4" descr="Hãy biểu diễn các lực sau trên hình vẽ">
            <a:extLst>
              <a:ext uri="{FF2B5EF4-FFF2-40B4-BE49-F238E27FC236}">
                <a16:creationId xmlns:a16="http://schemas.microsoft.com/office/drawing/2014/main" id="{6C1FA8DE-D998-4D10-9723-E1F77174C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E62B1153-CC64-4709-AE1F-85520040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"/>
            <a:ext cx="3810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3DC62-84F3-460E-BCD4-A0E36589D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1973263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đẩy cái hộp với lực 2N, biểu diễn trên hình 2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CBE94F1-0BAD-4C81-A217-859F9273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866900"/>
            <a:ext cx="336073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CE10DD-A2E1-4CFC-9A79-D2EED5B4C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3382963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xe đầu kéo đang kéo một thùng hàng với lực 500N</a:t>
            </a:r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ED3A1C21-24F6-40E5-B6FF-36588AFB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82963"/>
            <a:ext cx="30194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963" y="-559979"/>
            <a:ext cx="8850817" cy="3493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828" y="2065875"/>
            <a:ext cx="4286250" cy="32146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1740980" y="3194152"/>
            <a:ext cx="5900513" cy="1682020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87" y="4629150"/>
            <a:ext cx="12573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2627723" y="2686459"/>
            <a:ext cx="411390" cy="6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785474" y="4629150"/>
            <a:ext cx="644129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883057" y="3873727"/>
            <a:ext cx="822779" cy="13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63524" y="3631729"/>
            <a:ext cx="411390" cy="6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13" y="-561235"/>
            <a:ext cx="8850817" cy="45553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0" y="2247490"/>
            <a:ext cx="2376484" cy="3154625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10" y="4215982"/>
            <a:ext cx="824162" cy="876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7649" y="200378"/>
            <a:ext cx="5862503" cy="11772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ĐIỆN BIÊN PHỦ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53148" y="32160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2" y="294096"/>
            <a:ext cx="8641556" cy="45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79797" y="631082"/>
            <a:ext cx="8641556" cy="40395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0000FF"/>
                </a:solidFill>
              </a:rPr>
              <a:t>Nhằm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tiếp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tế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cho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quân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đội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Pháp</a:t>
            </a:r>
            <a:r>
              <a:rPr lang="en-US" sz="4300" dirty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4300" dirty="0" err="1">
                <a:solidFill>
                  <a:srgbClr val="0000FF"/>
                </a:solidFill>
              </a:rPr>
              <a:t>máy</a:t>
            </a:r>
            <a:r>
              <a:rPr lang="en-US" sz="4300" dirty="0">
                <a:solidFill>
                  <a:srgbClr val="0000FF"/>
                </a:solidFill>
              </a:rPr>
              <a:t> bay </a:t>
            </a:r>
            <a:r>
              <a:rPr lang="en-US" sz="4300" dirty="0" err="1">
                <a:solidFill>
                  <a:srgbClr val="0000FF"/>
                </a:solidFill>
              </a:rPr>
              <a:t>đã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được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sử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dụng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để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thả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4300" dirty="0" err="1">
                <a:solidFill>
                  <a:srgbClr val="0000FF"/>
                </a:solidFill>
              </a:rPr>
              <a:t>các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thùng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hàng</a:t>
            </a:r>
            <a:r>
              <a:rPr lang="en-US" sz="4300" dirty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4300" dirty="0" err="1">
                <a:solidFill>
                  <a:srgbClr val="0000FF"/>
                </a:solidFill>
              </a:rPr>
              <a:t>Hãy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tìm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cách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ngăn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cản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sự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viện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trợ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của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máy</a:t>
            </a:r>
            <a:r>
              <a:rPr lang="en-US" sz="4300" dirty="0">
                <a:solidFill>
                  <a:srgbClr val="0000FF"/>
                </a:solidFill>
              </a:rPr>
              <a:t> bay </a:t>
            </a:r>
            <a:r>
              <a:rPr lang="en-US" sz="4300" dirty="0" err="1">
                <a:solidFill>
                  <a:srgbClr val="0000FF"/>
                </a:solidFill>
              </a:rPr>
              <a:t>bằng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cách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trả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lời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đúng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4300" dirty="0" err="1">
                <a:solidFill>
                  <a:srgbClr val="0000FF"/>
                </a:solidFill>
              </a:rPr>
              <a:t>các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câu</a:t>
            </a:r>
            <a:r>
              <a:rPr lang="en-US" sz="4300" dirty="0">
                <a:solidFill>
                  <a:srgbClr val="0000FF"/>
                </a:solidFill>
              </a:rPr>
              <a:t> </a:t>
            </a:r>
            <a:r>
              <a:rPr lang="en-US" sz="4300" dirty="0" err="1">
                <a:solidFill>
                  <a:srgbClr val="0000FF"/>
                </a:solidFill>
              </a:rPr>
              <a:t>hỏi</a:t>
            </a:r>
            <a:endParaRPr lang="en-US" sz="4300" dirty="0">
              <a:solidFill>
                <a:srgbClr val="0000FF"/>
              </a:solidFill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10" y="4215982"/>
            <a:ext cx="824162" cy="8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3" y="2569867"/>
            <a:ext cx="1876056" cy="249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226" y="2726770"/>
            <a:ext cx="1864218" cy="2257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806357" y="224749"/>
            <a:ext cx="884439" cy="239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1487" y="136913"/>
            <a:ext cx="884439" cy="466851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415463" y="1071563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5926633" y="544842"/>
            <a:ext cx="1022219" cy="2776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5861875" y="346836"/>
            <a:ext cx="1151738" cy="657736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244523" y="1161102"/>
            <a:ext cx="1023724" cy="2776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44524" y="961281"/>
            <a:ext cx="1023724" cy="658804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8003062" y="140097"/>
            <a:ext cx="815953" cy="221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7770310" y="203693"/>
            <a:ext cx="919338" cy="379677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3978629" y="240297"/>
            <a:ext cx="809423" cy="21955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989344" y="146750"/>
            <a:ext cx="809423" cy="515333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794622" y="307353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050901" y="1022027"/>
            <a:ext cx="464989" cy="573552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8104533" y="860597"/>
            <a:ext cx="452493" cy="558139"/>
          </a:xfrm>
          <a:prstGeom prst="rect">
            <a:avLst/>
          </a:prstGeom>
        </p:spPr>
      </p:pic>
      <p:pic>
        <p:nvPicPr>
          <p:cNvPr id="36" name="Picture 35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2559286" y="1915796"/>
            <a:ext cx="598493" cy="738227"/>
          </a:xfrm>
          <a:prstGeom prst="rect">
            <a:avLst/>
          </a:prstGeom>
        </p:spPr>
      </p:pic>
      <p:pic>
        <p:nvPicPr>
          <p:cNvPr id="37" name="Picture 36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4399947" y="752345"/>
            <a:ext cx="428956" cy="529106"/>
          </a:xfrm>
          <a:prstGeom prst="rect">
            <a:avLst/>
          </a:prstGeom>
        </p:spPr>
      </p:pic>
      <p:pic>
        <p:nvPicPr>
          <p:cNvPr id="38" name="Picture 37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1" y="1377470"/>
            <a:ext cx="602330" cy="742960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2395680" y="1035647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488683" y="1078984"/>
            <a:ext cx="457200" cy="4572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4093839" y="108906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02627" y="1139666"/>
            <a:ext cx="457200" cy="4572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5881557" y="411496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290565" y="1148870"/>
            <a:ext cx="457200" cy="4572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7768923" y="-32240"/>
            <a:ext cx="775054" cy="536802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3178503" y="11488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92917" y="557947"/>
            <a:ext cx="252821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503422" y="4149091"/>
            <a:ext cx="3692759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0074" y="4167868"/>
            <a:ext cx="370490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0074" y="3261500"/>
            <a:ext cx="370490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03422" y="3261500"/>
            <a:ext cx="3692759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  <p:pic>
        <p:nvPicPr>
          <p:cNvPr id="55" name="Picture 4" descr="maxresdefaul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66254" y="494317"/>
            <a:ext cx="3162377" cy="1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16195" y="526025"/>
            <a:ext cx="237935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074" y="3270647"/>
            <a:ext cx="3629026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46529" y="4144815"/>
            <a:ext cx="3611634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0075" y="4160406"/>
            <a:ext cx="3629025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46529" y="3270647"/>
            <a:ext cx="3611634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L</a:t>
            </a:r>
            <a:r>
              <a:rPr lang="vi-VN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endParaRPr lang="en-US" sz="2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  <p:pic>
        <p:nvPicPr>
          <p:cNvPr id="55" name="Picture 7" descr="6_VVPI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14931" y="395620"/>
            <a:ext cx="2857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67339" y="440988"/>
            <a:ext cx="5430903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Dùng các từ thích hợp để điền vào chỗ trống: Khi một lực sĩ bắt đầu ném một quả tạ, lực sĩ đã tác dụng vào quả tạ một ……..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503423" y="4149091"/>
            <a:ext cx="414084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L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72140" y="4167868"/>
            <a:ext cx="3932842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L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61507" y="3261500"/>
            <a:ext cx="3943475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L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03422" y="3261500"/>
            <a:ext cx="4130215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L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-19050"/>
            <a:ext cx="5257800" cy="609600"/>
          </a:xfrm>
        </p:spPr>
        <p:txBody>
          <a:bodyPr/>
          <a:lstStyle/>
          <a:p>
            <a:r>
              <a:rPr lang="en-US"/>
              <a:t>Xem video cách làm hoa hồng</a:t>
            </a:r>
          </a:p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590550"/>
            <a:ext cx="50847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67000" y="2343150"/>
            <a:ext cx="3429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71550"/>
            <a:ext cx="3352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Khi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84298" y="611110"/>
            <a:ext cx="5154456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562280" y="4177666"/>
            <a:ext cx="4050091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61507" y="3267755"/>
            <a:ext cx="398189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50875" y="4160406"/>
            <a:ext cx="3992526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L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tòng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57713" y="3266555"/>
            <a:ext cx="4033394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2" y="-1930017"/>
            <a:ext cx="2755773" cy="6704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73665" y="526050"/>
            <a:ext cx="5324577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9" y="74604"/>
            <a:ext cx="824162" cy="876710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" y="414407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441033" y="100013"/>
            <a:ext cx="567813" cy="281298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8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GB" sz="8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" y="54035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99935" y="531638"/>
            <a:ext cx="67683" cy="57246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00945" y="945862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3721" y="751402"/>
            <a:ext cx="67683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96421" y="770105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708363" y="74924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Explosion 2 42"/>
          <p:cNvSpPr/>
          <p:nvPr/>
        </p:nvSpPr>
        <p:spPr>
          <a:xfrm>
            <a:off x="-28575" y="1219570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461024" y="-60611"/>
            <a:ext cx="457200" cy="4572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600075" y="3051543"/>
            <a:ext cx="3743326" cy="96756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907503" y="3083442"/>
            <a:ext cx="4098274" cy="94035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0075" y="4188982"/>
            <a:ext cx="3743325" cy="95451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07503" y="4182774"/>
            <a:ext cx="4098274" cy="960726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2342522"/>
            <a:ext cx="457200" cy="4572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26671" y="3298594"/>
            <a:ext cx="4572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572625" y="3954174"/>
            <a:ext cx="4572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32519" y="4609754"/>
            <a:ext cx="4572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629900" y="23507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90550"/>
            <a:ext cx="8229600" cy="3394472"/>
          </a:xfrm>
        </p:spPr>
        <p:txBody>
          <a:bodyPr/>
          <a:lstStyle/>
          <a:p>
            <a:pPr algn="ctr"/>
            <a:r>
              <a:rPr lang="en-US" b="1" dirty="0"/>
              <a:t>PHẦN 4: NĂNG LƯỢNG VÀ SỰ BIẾN ĐỔI</a:t>
            </a:r>
          </a:p>
          <a:p>
            <a:pPr algn="ctr"/>
            <a:r>
              <a:rPr lang="en-US" b="1" dirty="0"/>
              <a:t>CHỦ ĐỀ 9:  LỰC</a:t>
            </a:r>
          </a:p>
          <a:p>
            <a:pPr algn="ctr"/>
            <a:r>
              <a:rPr lang="en-US" b="1" dirty="0" err="1"/>
              <a:t>Bài</a:t>
            </a:r>
            <a:r>
              <a:rPr lang="en-US" b="1" dirty="0"/>
              <a:t> 26. </a:t>
            </a:r>
            <a:r>
              <a:rPr lang="en-US" b="1" dirty="0" err="1"/>
              <a:t>Lực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lực</a:t>
            </a:r>
            <a:endParaRPr lang="en-US" dirty="0"/>
          </a:p>
          <a:p>
            <a:pPr algn="ctr"/>
            <a:r>
              <a:rPr lang="en-US" i="1" dirty="0" err="1"/>
              <a:t>Thời</a:t>
            </a:r>
            <a:r>
              <a:rPr lang="en-US" i="1" dirty="0"/>
              <a:t> </a:t>
            </a:r>
            <a:r>
              <a:rPr lang="en-US" i="1" dirty="0" err="1"/>
              <a:t>gian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hiện</a:t>
            </a:r>
            <a:r>
              <a:rPr lang="en-US" i="1" dirty="0"/>
              <a:t>: 5 </a:t>
            </a:r>
            <a:r>
              <a:rPr lang="en-US" i="1" dirty="0" err="1"/>
              <a:t>tiết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56988"/>
            <a:ext cx="2438400" cy="28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197225"/>
            <a:ext cx="2862263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62150"/>
            <a:ext cx="4953000" cy="12192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FF00"/>
                </a:solidFill>
              </a:rPr>
              <a:t>Hình thành kiến thức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67"/>
            <a:ext cx="2362200" cy="674783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Bài 26. Lực và </a:t>
            </a:r>
            <a:br>
              <a:rPr lang="en-US" sz="2400" b="1">
                <a:solidFill>
                  <a:srgbClr val="FFFF00"/>
                </a:solidFill>
              </a:rPr>
            </a:br>
            <a:r>
              <a:rPr lang="en-US" sz="2400" b="1">
                <a:solidFill>
                  <a:srgbClr val="FFFF00"/>
                </a:solidFill>
              </a:rPr>
              <a:t>tác dụng của lực</a:t>
            </a:r>
            <a:br>
              <a:rPr lang="en-US" sz="2400">
                <a:solidFill>
                  <a:srgbClr val="FFFF00"/>
                </a:solidFill>
              </a:rPr>
            </a:b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3562350"/>
            <a:ext cx="5562600" cy="533400"/>
          </a:xfrm>
        </p:spPr>
        <p:txBody>
          <a:bodyPr>
            <a:normAutofit/>
          </a:bodyPr>
          <a:lstStyle/>
          <a:p>
            <a:r>
              <a:rPr lang="en-US" sz="2600"/>
              <a:t>Hình 26.1: Công nhân đang làm việc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52400" y="895350"/>
            <a:ext cx="2743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I.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Tìm hiểu về lực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733549"/>
            <a:ext cx="5105400" cy="177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581400" y="304800"/>
            <a:ext cx="5562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Quan sát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26.1, em hãy cho biết ai đang đẩy, ai đang kéo?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04800"/>
            <a:ext cx="5381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191000" y="120015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162800" y="120015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4300" y="2161753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12" y="3333750"/>
            <a:ext cx="2789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67"/>
            <a:ext cx="2362200" cy="674783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Bài 26. Lực và </a:t>
            </a:r>
            <a:br>
              <a:rPr lang="en-US" sz="2400" b="1">
                <a:solidFill>
                  <a:srgbClr val="FFFF00"/>
                </a:solidFill>
              </a:rPr>
            </a:br>
            <a:r>
              <a:rPr lang="en-US" sz="2400" b="1">
                <a:solidFill>
                  <a:srgbClr val="FFFF00"/>
                </a:solidFill>
              </a:rPr>
              <a:t>tác dụng của lực</a:t>
            </a:r>
            <a:br>
              <a:rPr lang="en-US" sz="2400">
                <a:solidFill>
                  <a:srgbClr val="FFFF00"/>
                </a:solidFill>
              </a:rPr>
            </a:b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0"/>
            <a:ext cx="5562600" cy="971550"/>
          </a:xfrm>
        </p:spPr>
        <p:txBody>
          <a:bodyPr>
            <a:normAutofit fontScale="85000" lnSpcReduction="20000"/>
          </a:bodyPr>
          <a:lstStyle/>
          <a:p>
            <a:pPr marL="0" indent="512763"/>
            <a:r>
              <a:rPr lang="en-US" sz="2800"/>
              <a:t>Chúng ta không nhìn thấy lực nhưng có thể thấy và cảm nhận được kết quả tác dụng của lực.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I.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Tìm hiểu về lực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20015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 Khái niệm: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809750"/>
            <a:ext cx="2819400" cy="348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Tác dụng của lực lên 1 vật: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 thay đổi tốc độ hoặc hướng chuyển động của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Làm biến dạng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Vừa làm biến đổi chuyển động vừa làm biến dạng vật</a:t>
            </a:r>
          </a:p>
          <a:p>
            <a:pPr algn="just">
              <a:buFontTx/>
              <a:buChar char="-"/>
            </a:pP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2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937503"/>
            <a:ext cx="2057399" cy="163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895350"/>
            <a:ext cx="28522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028950"/>
            <a:ext cx="1802616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105150"/>
            <a:ext cx="267364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200400" y="57150"/>
            <a:ext cx="5562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512763">
              <a:spcBef>
                <a:spcPct val="20000"/>
              </a:spcBef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Mô tả tác dụng của lực trong mỗi hình sau theo mẫu câu: 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1" y="0"/>
            <a:ext cx="609600" cy="54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3048000" y="2266950"/>
            <a:ext cx="3124200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Hình 26.2: Cầu thủ tác dụng lực vào quả bóng làm quả bóng đang đứng yên chuyển động.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2200" y="2266950"/>
            <a:ext cx="2743200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Hình 26.3: Lưới tác dụng lực vào quả bóng đang bay làm quả bóng dừng lại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4239220"/>
            <a:ext cx="3124200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Hình 26.4: Vợt tác dụng lực vào quả bóng làm quả bóng thay đổi hướng chuyển động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72200" y="4220170"/>
            <a:ext cx="2971800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Hình 26.5: Tay người tác dụng lực vào đệm làm đệm biến dạng.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/>
      <p:bldP spid="12" grpId="0" build="p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5750"/>
            <a:ext cx="6019800" cy="533401"/>
          </a:xfrm>
        </p:spPr>
        <p:txBody>
          <a:bodyPr>
            <a:noAutofit/>
          </a:bodyPr>
          <a:lstStyle/>
          <a:p>
            <a:r>
              <a:rPr lang="en-US" sz="2600" b="1"/>
              <a:t>Nhiệm vụ học tập: </a:t>
            </a:r>
            <a:r>
              <a:rPr lang="en-US" sz="2600" b="1" i="1"/>
              <a:t>Hoàn thành PHT sau</a:t>
            </a:r>
            <a:br>
              <a:rPr lang="en-US" sz="2600" b="1" i="1"/>
            </a:br>
            <a:r>
              <a:rPr lang="en-US" sz="2400" i="1"/>
              <a:t>Hình thức: Thảo luận nhóm, Thời gian: 5 phút</a:t>
            </a:r>
            <a:br>
              <a:rPr lang="en-US" sz="2600" i="1"/>
            </a:br>
            <a:endParaRPr lang="en-US" sz="2600" i="1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372967"/>
            <a:ext cx="2362200" cy="674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26. Lực và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tác dụng của lực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95350"/>
            <a:ext cx="2362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I.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Tìm hiểu về lực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0015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 Khái niệm: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809750"/>
            <a:ext cx="2819400" cy="348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Tác dụng của lực lên 1 vật: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 thay đổi tốc độ hoặc hướng chuyển động của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Làm biến dạng vật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Vừa làm biến đổi chuyển động vừa làm biến dạng vật</a:t>
            </a:r>
          </a:p>
          <a:p>
            <a:pPr algn="just">
              <a:buFontTx/>
              <a:buChar char="-"/>
            </a:pP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en-US" sz="2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76599" y="914400"/>
          <a:ext cx="5867401" cy="3910983"/>
        </p:xfrm>
        <a:graphic>
          <a:graphicData uri="http://schemas.openxmlformats.org/drawingml/2006/table">
            <a:tbl>
              <a:tblPr/>
              <a:tblGrid>
                <a:gridCol w="296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>
                          <a:latin typeface="Times New Roman"/>
                          <a:ea typeface="Times New Roman"/>
                          <a:cs typeface="Times New Roman"/>
                        </a:rPr>
                        <a:t>Lấy tối đa 3 ví dụ về lực tác dụng lên vật làm</a:t>
                      </a:r>
                      <a:endParaRPr lang="en-US" sz="2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tốc độ của vật</a:t>
                      </a:r>
                      <a:endParaRPr lang="en-US" sz="2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hướng chuyển động của vật</a:t>
                      </a:r>
                      <a:endParaRPr lang="en-US" sz="2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Biến dạng vật</a:t>
                      </a:r>
                      <a:endParaRPr lang="en-US" sz="2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Thay đổi tốc độ và làm vật biến dạng</a:t>
                      </a:r>
                      <a:endParaRPr lang="en-US" sz="2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1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3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4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6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7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8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9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1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3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4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5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6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7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8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9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0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1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2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3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4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5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6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7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8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9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0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1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2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3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4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5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6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7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8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9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0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1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2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3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4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5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6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7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8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9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0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1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2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3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4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5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6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7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8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9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0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1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2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3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4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5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6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7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8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9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0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1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2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3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4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6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7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9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0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1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2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3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4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5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6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7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8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9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0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1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2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3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4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5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6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7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8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9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0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1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2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3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4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5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6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7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8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9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0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1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2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3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4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5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6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7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8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9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0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1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2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3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4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5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6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7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8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9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0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1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2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3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4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5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6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7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8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9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0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1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2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3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4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5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6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7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8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9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0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1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2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3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4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5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6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7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9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0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1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781800" y="41610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1758" y="41683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: 00</a:t>
            </a:r>
          </a:p>
        </p:txBody>
      </p:sp>
      <p:sp>
        <p:nvSpPr>
          <p:cNvPr id="19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0786" y="419370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59</a:t>
            </a:r>
          </a:p>
        </p:txBody>
      </p:sp>
      <p:sp>
        <p:nvSpPr>
          <p:cNvPr id="19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342" y="417737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58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3529" y="417918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57</a:t>
            </a:r>
          </a:p>
        </p:txBody>
      </p:sp>
      <p:sp>
        <p:nvSpPr>
          <p:cNvPr id="19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0743" y="416467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56</a:t>
            </a:r>
          </a:p>
        </p:txBody>
      </p:sp>
      <p:sp>
        <p:nvSpPr>
          <p:cNvPr id="19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4457" y="417919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55</a:t>
            </a:r>
          </a:p>
        </p:txBody>
      </p:sp>
      <p:sp>
        <p:nvSpPr>
          <p:cNvPr id="19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2557" y="41683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54</a:t>
            </a:r>
          </a:p>
        </p:txBody>
      </p:sp>
      <p:sp>
        <p:nvSpPr>
          <p:cNvPr id="20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900" y="41556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53</a:t>
            </a:r>
          </a:p>
        </p:txBody>
      </p:sp>
      <p:sp>
        <p:nvSpPr>
          <p:cNvPr id="20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1715" y="417556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52</a:t>
            </a:r>
          </a:p>
        </p:txBody>
      </p:sp>
      <p:sp>
        <p:nvSpPr>
          <p:cNvPr id="20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5300" y="417179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51</a:t>
            </a:r>
          </a:p>
        </p:txBody>
      </p:sp>
      <p:sp>
        <p:nvSpPr>
          <p:cNvPr id="20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1715" y="417904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50</a:t>
            </a:r>
          </a:p>
        </p:txBody>
      </p:sp>
      <p:sp>
        <p:nvSpPr>
          <p:cNvPr id="20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5301" y="419356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49</a:t>
            </a:r>
          </a:p>
        </p:txBody>
      </p:sp>
      <p:sp>
        <p:nvSpPr>
          <p:cNvPr id="20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7200" y="418267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47</a:t>
            </a:r>
          </a:p>
        </p:txBody>
      </p:sp>
      <p:sp>
        <p:nvSpPr>
          <p:cNvPr id="20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0787" y="41699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46</a:t>
            </a:r>
          </a:p>
        </p:txBody>
      </p:sp>
      <p:sp>
        <p:nvSpPr>
          <p:cNvPr id="20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900" y="418086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45</a:t>
            </a:r>
          </a:p>
        </p:txBody>
      </p:sp>
      <p:sp>
        <p:nvSpPr>
          <p:cNvPr id="20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9014" y="418086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44</a:t>
            </a:r>
          </a:p>
        </p:txBody>
      </p:sp>
      <p:sp>
        <p:nvSpPr>
          <p:cNvPr id="20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7115" y="41536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43</a:t>
            </a:r>
          </a:p>
        </p:txBody>
      </p:sp>
      <p:sp>
        <p:nvSpPr>
          <p:cNvPr id="21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3529" y="415727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42</a:t>
            </a:r>
          </a:p>
        </p:txBody>
      </p:sp>
      <p:sp>
        <p:nvSpPr>
          <p:cNvPr id="21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6229" y="41935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41</a:t>
            </a:r>
          </a:p>
        </p:txBody>
      </p:sp>
      <p:sp>
        <p:nvSpPr>
          <p:cNvPr id="21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0744" y="416997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40</a:t>
            </a:r>
          </a:p>
        </p:txBody>
      </p:sp>
      <p:sp>
        <p:nvSpPr>
          <p:cNvPr id="21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1716" y="417542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39</a:t>
            </a:r>
          </a:p>
        </p:txBody>
      </p:sp>
      <p:sp>
        <p:nvSpPr>
          <p:cNvPr id="21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344" y="419719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38</a:t>
            </a:r>
          </a:p>
        </p:txBody>
      </p:sp>
      <p:sp>
        <p:nvSpPr>
          <p:cNvPr id="21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9016" y="415002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37</a:t>
            </a:r>
          </a:p>
        </p:txBody>
      </p:sp>
      <p:sp>
        <p:nvSpPr>
          <p:cNvPr id="21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9858" y="419356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36</a:t>
            </a:r>
          </a:p>
        </p:txBody>
      </p:sp>
      <p:sp>
        <p:nvSpPr>
          <p:cNvPr id="21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601" y="416090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35</a:t>
            </a:r>
          </a:p>
        </p:txBody>
      </p:sp>
      <p:sp>
        <p:nvSpPr>
          <p:cNvPr id="21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344" y="419537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34</a:t>
            </a:r>
          </a:p>
        </p:txBody>
      </p:sp>
      <p:sp>
        <p:nvSpPr>
          <p:cNvPr id="21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901" y="41772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33</a:t>
            </a:r>
          </a:p>
        </p:txBody>
      </p:sp>
      <p:sp>
        <p:nvSpPr>
          <p:cNvPr id="22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8044" y="416816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32</a:t>
            </a:r>
          </a:p>
        </p:txBody>
      </p:sp>
      <p:sp>
        <p:nvSpPr>
          <p:cNvPr id="22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601" y="416453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31</a:t>
            </a:r>
          </a:p>
        </p:txBody>
      </p:sp>
      <p:sp>
        <p:nvSpPr>
          <p:cNvPr id="22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2644" y="41826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30</a:t>
            </a:r>
          </a:p>
        </p:txBody>
      </p:sp>
      <p:sp>
        <p:nvSpPr>
          <p:cNvPr id="2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7116" y="417542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29</a:t>
            </a:r>
          </a:p>
        </p:txBody>
      </p:sp>
      <p:sp>
        <p:nvSpPr>
          <p:cNvPr id="22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5387" y="419174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28</a:t>
            </a:r>
          </a:p>
        </p:txBody>
      </p:sp>
      <p:sp>
        <p:nvSpPr>
          <p:cNvPr id="22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9815" y="416453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27</a:t>
            </a:r>
          </a:p>
        </p:txBody>
      </p:sp>
      <p:sp>
        <p:nvSpPr>
          <p:cNvPr id="22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6187" y="418267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26</a:t>
            </a:r>
          </a:p>
        </p:txBody>
      </p:sp>
      <p:sp>
        <p:nvSpPr>
          <p:cNvPr id="22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798129" y="416634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25</a:t>
            </a:r>
          </a:p>
        </p:txBody>
      </p:sp>
      <p:sp>
        <p:nvSpPr>
          <p:cNvPr id="22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0787" y="417904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24</a:t>
            </a:r>
          </a:p>
        </p:txBody>
      </p:sp>
      <p:sp>
        <p:nvSpPr>
          <p:cNvPr id="22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7115" y="417904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23</a:t>
            </a:r>
          </a:p>
        </p:txBody>
      </p:sp>
      <p:sp>
        <p:nvSpPr>
          <p:cNvPr id="23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3572" y="416634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22</a:t>
            </a:r>
          </a:p>
        </p:txBody>
      </p:sp>
      <p:sp>
        <p:nvSpPr>
          <p:cNvPr id="2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3530" y="418812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21</a:t>
            </a:r>
          </a:p>
        </p:txBody>
      </p:sp>
      <p:sp>
        <p:nvSpPr>
          <p:cNvPr id="23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4372" y="41826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20</a:t>
            </a:r>
          </a:p>
        </p:txBody>
      </p:sp>
      <p:sp>
        <p:nvSpPr>
          <p:cNvPr id="23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4457" y="421170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19</a:t>
            </a:r>
          </a:p>
        </p:txBody>
      </p:sp>
      <p:sp>
        <p:nvSpPr>
          <p:cNvPr id="23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1715" y="416816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18</a:t>
            </a:r>
          </a:p>
        </p:txBody>
      </p:sp>
      <p:sp>
        <p:nvSpPr>
          <p:cNvPr id="2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4458" y="414639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17</a:t>
            </a:r>
          </a:p>
        </p:txBody>
      </p:sp>
      <p:sp>
        <p:nvSpPr>
          <p:cNvPr id="23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600" y="418449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16</a:t>
            </a:r>
          </a:p>
        </p:txBody>
      </p:sp>
      <p:sp>
        <p:nvSpPr>
          <p:cNvPr id="23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343" y="417723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15</a:t>
            </a:r>
          </a:p>
        </p:txBody>
      </p:sp>
      <p:sp>
        <p:nvSpPr>
          <p:cNvPr id="23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787243" y="41953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14</a:t>
            </a:r>
          </a:p>
        </p:txBody>
      </p:sp>
      <p:sp>
        <p:nvSpPr>
          <p:cNvPr id="23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4457" y="417360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13</a:t>
            </a:r>
          </a:p>
        </p:txBody>
      </p:sp>
      <p:sp>
        <p:nvSpPr>
          <p:cNvPr id="24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4415" y="415546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12</a:t>
            </a:r>
          </a:p>
        </p:txBody>
      </p:sp>
      <p:sp>
        <p:nvSpPr>
          <p:cNvPr id="24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1672" y="417542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11</a:t>
            </a:r>
          </a:p>
        </p:txBody>
      </p:sp>
      <p:sp>
        <p:nvSpPr>
          <p:cNvPr id="24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900" y="41699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</a:t>
            </a:r>
          </a:p>
        </p:txBody>
      </p:sp>
      <p:sp>
        <p:nvSpPr>
          <p:cNvPr id="24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0828" y="41971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09</a:t>
            </a:r>
          </a:p>
        </p:txBody>
      </p:sp>
      <p:sp>
        <p:nvSpPr>
          <p:cNvPr id="24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8041" y="417360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09</a:t>
            </a:r>
          </a:p>
        </p:txBody>
      </p:sp>
      <p:sp>
        <p:nvSpPr>
          <p:cNvPr id="2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0827" y="418086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08</a:t>
            </a:r>
          </a:p>
        </p:txBody>
      </p:sp>
      <p:sp>
        <p:nvSpPr>
          <p:cNvPr id="24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7156" y="419356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06</a:t>
            </a:r>
          </a:p>
        </p:txBody>
      </p:sp>
      <p:sp>
        <p:nvSpPr>
          <p:cNvPr id="2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9856" y="41717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05</a:t>
            </a:r>
          </a:p>
        </p:txBody>
      </p:sp>
      <p:sp>
        <p:nvSpPr>
          <p:cNvPr id="24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8970" y="417905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04</a:t>
            </a:r>
          </a:p>
        </p:txBody>
      </p:sp>
      <p:sp>
        <p:nvSpPr>
          <p:cNvPr id="24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3527" y="41590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03</a:t>
            </a:r>
          </a:p>
        </p:txBody>
      </p:sp>
      <p:sp>
        <p:nvSpPr>
          <p:cNvPr id="25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8085" y="420626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02</a:t>
            </a:r>
          </a:p>
        </p:txBody>
      </p:sp>
      <p:sp>
        <p:nvSpPr>
          <p:cNvPr id="25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0827" y="419719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01</a:t>
            </a:r>
          </a:p>
        </p:txBody>
      </p:sp>
      <p:sp>
        <p:nvSpPr>
          <p:cNvPr id="25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799860" y="416692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00</a:t>
            </a:r>
          </a:p>
        </p:txBody>
      </p:sp>
      <p:sp>
        <p:nvSpPr>
          <p:cNvPr id="25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0660" y="41715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59</a:t>
            </a:r>
          </a:p>
        </p:txBody>
      </p:sp>
      <p:sp>
        <p:nvSpPr>
          <p:cNvPr id="25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7960" y="419258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58</a:t>
            </a:r>
          </a:p>
        </p:txBody>
      </p:sp>
      <p:sp>
        <p:nvSpPr>
          <p:cNvPr id="25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2560" y="418377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57</a:t>
            </a:r>
          </a:p>
        </p:txBody>
      </p:sp>
      <p:sp>
        <p:nvSpPr>
          <p:cNvPr id="25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7960" y="41928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56</a:t>
            </a:r>
          </a:p>
        </p:txBody>
      </p:sp>
      <p:sp>
        <p:nvSpPr>
          <p:cNvPr id="25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0660" y="41832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55</a:t>
            </a:r>
          </a:p>
        </p:txBody>
      </p:sp>
      <p:sp>
        <p:nvSpPr>
          <p:cNvPr id="25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260" y="41871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54</a:t>
            </a:r>
          </a:p>
        </p:txBody>
      </p:sp>
      <p:sp>
        <p:nvSpPr>
          <p:cNvPr id="25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07007" y="416848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53</a:t>
            </a:r>
          </a:p>
        </p:txBody>
      </p:sp>
      <p:sp>
        <p:nvSpPr>
          <p:cNvPr id="26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2038" y="419025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52</a:t>
            </a:r>
            <a:endParaRPr lang="en-US" sz="5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0549" y="418066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51</a:t>
            </a:r>
          </a:p>
        </p:txBody>
      </p:sp>
      <p:sp>
        <p:nvSpPr>
          <p:cNvPr id="26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5775" y="419051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50</a:t>
            </a:r>
          </a:p>
        </p:txBody>
      </p:sp>
      <p:sp>
        <p:nvSpPr>
          <p:cNvPr id="26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147" y="4167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49</a:t>
            </a:r>
          </a:p>
        </p:txBody>
      </p:sp>
      <p:sp>
        <p:nvSpPr>
          <p:cNvPr id="26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3334" y="418325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48</a:t>
            </a:r>
          </a:p>
        </p:txBody>
      </p:sp>
      <p:sp>
        <p:nvSpPr>
          <p:cNvPr id="26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3767" y="418040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47</a:t>
            </a:r>
          </a:p>
        </p:txBody>
      </p:sp>
      <p:sp>
        <p:nvSpPr>
          <p:cNvPr id="26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7439" y="41767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46</a:t>
            </a:r>
          </a:p>
        </p:txBody>
      </p:sp>
      <p:sp>
        <p:nvSpPr>
          <p:cNvPr id="26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7849" y="417988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45</a:t>
            </a:r>
          </a:p>
        </p:txBody>
      </p:sp>
      <p:sp>
        <p:nvSpPr>
          <p:cNvPr id="26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8475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44 </a:t>
            </a:r>
          </a:p>
        </p:txBody>
      </p:sp>
      <p:sp>
        <p:nvSpPr>
          <p:cNvPr id="26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1628" y="41540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43</a:t>
            </a:r>
          </a:p>
        </p:txBody>
      </p:sp>
      <p:sp>
        <p:nvSpPr>
          <p:cNvPr id="27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2816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43</a:t>
            </a:r>
          </a:p>
        </p:txBody>
      </p:sp>
      <p:sp>
        <p:nvSpPr>
          <p:cNvPr id="2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7287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41</a:t>
            </a:r>
          </a:p>
        </p:txBody>
      </p:sp>
      <p:sp>
        <p:nvSpPr>
          <p:cNvPr id="27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9037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40</a:t>
            </a:r>
          </a:p>
        </p:txBody>
      </p:sp>
      <p:sp>
        <p:nvSpPr>
          <p:cNvPr id="27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446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39</a:t>
            </a:r>
          </a:p>
        </p:txBody>
      </p:sp>
      <p:sp>
        <p:nvSpPr>
          <p:cNvPr id="27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8518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38</a:t>
            </a:r>
          </a:p>
        </p:txBody>
      </p:sp>
      <p:sp>
        <p:nvSpPr>
          <p:cNvPr id="27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667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37</a:t>
            </a:r>
          </a:p>
        </p:txBody>
      </p:sp>
      <p:sp>
        <p:nvSpPr>
          <p:cNvPr id="27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6878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36</a:t>
            </a:r>
          </a:p>
        </p:txBody>
      </p:sp>
      <p:sp>
        <p:nvSpPr>
          <p:cNvPr id="27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7287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35</a:t>
            </a:r>
          </a:p>
        </p:txBody>
      </p:sp>
      <p:sp>
        <p:nvSpPr>
          <p:cNvPr id="27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1737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34</a:t>
            </a:r>
          </a:p>
        </p:txBody>
      </p:sp>
      <p:sp>
        <p:nvSpPr>
          <p:cNvPr id="27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1585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33</a:t>
            </a:r>
          </a:p>
        </p:txBody>
      </p:sp>
      <p:sp>
        <p:nvSpPr>
          <p:cNvPr id="28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923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32</a:t>
            </a:r>
          </a:p>
        </p:txBody>
      </p:sp>
      <p:sp>
        <p:nvSpPr>
          <p:cNvPr id="28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8518" y="41540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31</a:t>
            </a:r>
          </a:p>
        </p:txBody>
      </p:sp>
      <p:sp>
        <p:nvSpPr>
          <p:cNvPr id="28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2405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30</a:t>
            </a:r>
          </a:p>
        </p:txBody>
      </p:sp>
      <p:sp>
        <p:nvSpPr>
          <p:cNvPr id="28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9555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29</a:t>
            </a:r>
          </a:p>
        </p:txBody>
      </p:sp>
      <p:sp>
        <p:nvSpPr>
          <p:cNvPr id="28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926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28</a:t>
            </a:r>
          </a:p>
        </p:txBody>
      </p:sp>
      <p:sp>
        <p:nvSpPr>
          <p:cNvPr id="28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0958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27</a:t>
            </a:r>
          </a:p>
        </p:txBody>
      </p:sp>
      <p:sp>
        <p:nvSpPr>
          <p:cNvPr id="28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1585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26</a:t>
            </a:r>
          </a:p>
        </p:txBody>
      </p:sp>
      <p:sp>
        <p:nvSpPr>
          <p:cNvPr id="28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1218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25</a:t>
            </a:r>
          </a:p>
        </p:txBody>
      </p:sp>
      <p:sp>
        <p:nvSpPr>
          <p:cNvPr id="28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6444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24</a:t>
            </a:r>
          </a:p>
        </p:txBody>
      </p:sp>
      <p:sp>
        <p:nvSpPr>
          <p:cNvPr id="28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6877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23</a:t>
            </a:r>
          </a:p>
        </p:txBody>
      </p:sp>
      <p:sp>
        <p:nvSpPr>
          <p:cNvPr id="29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1109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22</a:t>
            </a:r>
          </a:p>
        </p:txBody>
      </p:sp>
      <p:sp>
        <p:nvSpPr>
          <p:cNvPr id="29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8627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21</a:t>
            </a:r>
          </a:p>
        </p:txBody>
      </p:sp>
      <p:sp>
        <p:nvSpPr>
          <p:cNvPr id="29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9814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20</a:t>
            </a:r>
          </a:p>
        </p:txBody>
      </p:sp>
      <p:sp>
        <p:nvSpPr>
          <p:cNvPr id="2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4286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19</a:t>
            </a:r>
          </a:p>
        </p:txBody>
      </p:sp>
      <p:sp>
        <p:nvSpPr>
          <p:cNvPr id="29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8518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18</a:t>
            </a:r>
          </a:p>
        </p:txBody>
      </p:sp>
      <p:sp>
        <p:nvSpPr>
          <p:cNvPr id="29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8929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17</a:t>
            </a:r>
          </a:p>
        </p:txBody>
      </p:sp>
      <p:sp>
        <p:nvSpPr>
          <p:cNvPr id="29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0916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16</a:t>
            </a:r>
          </a:p>
        </p:txBody>
      </p:sp>
      <p:sp>
        <p:nvSpPr>
          <p:cNvPr id="29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1110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15</a:t>
            </a:r>
          </a:p>
        </p:txBody>
      </p:sp>
      <p:sp>
        <p:nvSpPr>
          <p:cNvPr id="29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4437" y="42048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14</a:t>
            </a:r>
          </a:p>
        </p:txBody>
      </p:sp>
      <p:sp>
        <p:nvSpPr>
          <p:cNvPr id="29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51586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3:13</a:t>
            </a:r>
          </a:p>
        </p:txBody>
      </p:sp>
      <p:sp>
        <p:nvSpPr>
          <p:cNvPr id="30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0657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12</a:t>
            </a:r>
          </a:p>
        </p:txBody>
      </p:sp>
      <p:sp>
        <p:nvSpPr>
          <p:cNvPr id="30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8367" y="41921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11</a:t>
            </a:r>
          </a:p>
        </p:txBody>
      </p:sp>
      <p:sp>
        <p:nvSpPr>
          <p:cNvPr id="30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3813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10</a:t>
            </a:r>
          </a:p>
        </p:txBody>
      </p:sp>
      <p:sp>
        <p:nvSpPr>
          <p:cNvPr id="30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0962" y="42048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09</a:t>
            </a:r>
          </a:p>
        </p:txBody>
      </p:sp>
      <p:sp>
        <p:nvSpPr>
          <p:cNvPr id="30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7074" y="42048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08</a:t>
            </a:r>
          </a:p>
        </p:txBody>
      </p:sp>
      <p:sp>
        <p:nvSpPr>
          <p:cNvPr id="30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5000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07</a:t>
            </a:r>
          </a:p>
        </p:txBody>
      </p:sp>
      <p:sp>
        <p:nvSpPr>
          <p:cNvPr id="30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66470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06</a:t>
            </a:r>
          </a:p>
        </p:txBody>
      </p:sp>
      <p:sp>
        <p:nvSpPr>
          <p:cNvPr id="30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298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05</a:t>
            </a:r>
          </a:p>
        </p:txBody>
      </p:sp>
      <p:sp>
        <p:nvSpPr>
          <p:cNvPr id="30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46513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04</a:t>
            </a:r>
          </a:p>
        </p:txBody>
      </p:sp>
      <p:sp>
        <p:nvSpPr>
          <p:cNvPr id="30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19039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3:03</a:t>
            </a:r>
          </a:p>
        </p:txBody>
      </p:sp>
      <p:sp>
        <p:nvSpPr>
          <p:cNvPr id="31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28111" y="41794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02</a:t>
            </a:r>
          </a:p>
        </p:txBody>
      </p:sp>
      <p:sp>
        <p:nvSpPr>
          <p:cNvPr id="31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837960" y="416674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01</a:t>
            </a:r>
          </a:p>
        </p:txBody>
      </p:sp>
      <p:sp>
        <p:nvSpPr>
          <p:cNvPr id="31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823573" y="416330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94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5500"/>
                            </p:stCondLst>
                            <p:childTnLst>
                              <p:par>
                                <p:cTn id="5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6500"/>
                            </p:stCondLst>
                            <p:childTnLst>
                              <p:par>
                                <p:cTn id="5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8500"/>
                            </p:stCondLst>
                            <p:childTnLst>
                              <p:par>
                                <p:cTn id="6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9500"/>
                            </p:stCondLst>
                            <p:childTnLst>
                              <p:par>
                                <p:cTn id="6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30500"/>
                            </p:stCondLst>
                            <p:childTnLst>
                              <p:par>
                                <p:cTn id="6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60500"/>
                            </p:stCondLst>
                            <p:childTnLst>
                              <p:par>
                                <p:cTn id="7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61500"/>
                            </p:stCondLst>
                            <p:childTnLst>
                              <p:par>
                                <p:cTn id="7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62500"/>
                            </p:stCondLst>
                            <p:childTnLst>
                              <p:par>
                                <p:cTn id="7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63500"/>
                            </p:stCondLst>
                            <p:childTnLst>
                              <p:par>
                                <p:cTn id="7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94500"/>
                            </p:stCondLst>
                            <p:childTnLst>
                              <p:par>
                                <p:cTn id="8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95500"/>
                            </p:stCondLst>
                            <p:childTnLst>
                              <p:par>
                                <p:cTn id="8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96500"/>
                            </p:stCondLst>
                            <p:childTnLst>
                              <p:par>
                                <p:cTn id="8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3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3296</Words>
  <Application>Microsoft Macintosh PowerPoint</Application>
  <PresentationFormat>On-screen Show (16:9)</PresentationFormat>
  <Paragraphs>614</Paragraphs>
  <Slides>41</Slides>
  <Notes>3</Notes>
  <HiddenSlides>0</HiddenSlides>
  <MMClips>38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#9Slide03 Arima Madurai Black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Mở đầu</vt:lpstr>
      <vt:lpstr>PowerPoint Presentation</vt:lpstr>
      <vt:lpstr>PowerPoint Presentation</vt:lpstr>
      <vt:lpstr>PowerPoint Presentation</vt:lpstr>
      <vt:lpstr>Hình thành kiến thức</vt:lpstr>
      <vt:lpstr>Bài 26. Lực và  tác dụng của lực </vt:lpstr>
      <vt:lpstr>Bài 26. Lực và  tác dụng của lực </vt:lpstr>
      <vt:lpstr>Nhiệm vụ học tập: Hoàn thành PHT sau Hình thức: Thảo luận nhóm, Thời gian: 5 phút </vt:lpstr>
      <vt:lpstr>Nhiệm vụ học tập: Hoàn thành PHT sau Hình thức: Thảo luận nhóm, Thời gian: 5 phút </vt:lpstr>
      <vt:lpstr>PowerPoint Presentation</vt:lpstr>
      <vt:lpstr>PowerPoint Presentation</vt:lpstr>
      <vt:lpstr>II. Đo lực</vt:lpstr>
      <vt:lpstr>PowerPoint Presentation</vt:lpstr>
      <vt:lpstr>PowerPoint Presentation</vt:lpstr>
      <vt:lpstr>PowerPoint Presentation</vt:lpstr>
      <vt:lpstr>Video hướng dẫn cách sử dụng lực kế</vt:lpstr>
      <vt:lpstr>PowerPoint Presentation</vt:lpstr>
      <vt:lpstr>PowerPoint Presentation</vt:lpstr>
      <vt:lpstr>PowerPoint Presentation</vt:lpstr>
      <vt:lpstr>                        Bài 26. Lực và tác dụng của lực</vt:lpstr>
      <vt:lpstr>                        Bài 26. Lực và tác dụng của lực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Microsoft Office User</cp:lastModifiedBy>
  <cp:revision>18</cp:revision>
  <dcterms:created xsi:type="dcterms:W3CDTF">2021-07-30T02:55:05Z</dcterms:created>
  <dcterms:modified xsi:type="dcterms:W3CDTF">2024-03-13T15:17:01Z</dcterms:modified>
</cp:coreProperties>
</file>