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7" r:id="rId2"/>
    <p:sldId id="329" r:id="rId3"/>
    <p:sldId id="330" r:id="rId4"/>
    <p:sldId id="274" r:id="rId5"/>
    <p:sldId id="256" r:id="rId6"/>
    <p:sldId id="297" r:id="rId7"/>
    <p:sldId id="260" r:id="rId8"/>
    <p:sldId id="332" r:id="rId9"/>
    <p:sldId id="259" r:id="rId10"/>
    <p:sldId id="277" r:id="rId11"/>
    <p:sldId id="334" r:id="rId12"/>
    <p:sldId id="278" r:id="rId13"/>
    <p:sldId id="279" r:id="rId14"/>
    <p:sldId id="280" r:id="rId15"/>
    <p:sldId id="281" r:id="rId16"/>
    <p:sldId id="282" r:id="rId17"/>
    <p:sldId id="268" r:id="rId18"/>
    <p:sldId id="284" r:id="rId19"/>
    <p:sldId id="283" r:id="rId20"/>
    <p:sldId id="287" r:id="rId21"/>
    <p:sldId id="286" r:id="rId22"/>
    <p:sldId id="285" r:id="rId23"/>
    <p:sldId id="288" r:id="rId24"/>
    <p:sldId id="289" r:id="rId25"/>
    <p:sldId id="258" r:id="rId26"/>
    <p:sldId id="290" r:id="rId27"/>
    <p:sldId id="261" r:id="rId28"/>
    <p:sldId id="291" r:id="rId29"/>
    <p:sldId id="292" r:id="rId30"/>
    <p:sldId id="293" r:id="rId31"/>
    <p:sldId id="294" r:id="rId32"/>
    <p:sldId id="295" r:id="rId33"/>
    <p:sldId id="262" r:id="rId34"/>
    <p:sldId id="263" r:id="rId35"/>
    <p:sldId id="296" r:id="rId36"/>
    <p:sldId id="264" r:id="rId37"/>
    <p:sldId id="269" r:id="rId38"/>
  </p:sldIdLst>
  <p:sldSz cx="18288000" cy="10287000"/>
  <p:notesSz cx="6858000" cy="9144000"/>
  <p:embeddedFontLst>
    <p:embeddedFont>
      <p:font typeface="Calibri" panose="020F0502020204030204" pitchFamily="34" charset="0"/>
      <p:regular r:id="rId40"/>
      <p:bold r:id="rId41"/>
      <p:italic r:id="rId42"/>
      <p:boldItalic r:id="rId43"/>
    </p:embeddedFont>
    <p:embeddedFont>
      <p:font typeface="Fredoka One" panose="020B0604020202020204" charset="0"/>
      <p:regular r:id="rId44"/>
    </p:embeddedFont>
    <p:embeddedFont>
      <p:font typeface="Barlow Medium" panose="020B0604020202020204"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355"/>
    <a:srgbClr val="242254"/>
    <a:srgbClr val="FFE7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4" autoAdjust="0"/>
    <p:restoredTop sz="94622" autoAdjust="0"/>
  </p:normalViewPr>
  <p:slideViewPr>
    <p:cSldViewPr showGuides="1">
      <p:cViewPr varScale="1">
        <p:scale>
          <a:sx n="73" d="100"/>
          <a:sy n="73" d="100"/>
        </p:scale>
        <p:origin x="34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5EFD55-A679-4339-BE25-EDD351592346}" type="datetimeFigureOut">
              <a:rPr lang="en-US" smtClean="0"/>
              <a:t>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DF7817-DA8E-42EB-BBB8-2FC7320FC3D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DF7817-DA8E-42EB-BBB8-2FC7320FC3D9}" type="slidenum">
              <a:rPr lang="en-US" smtClean="0"/>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7D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2/27/2024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9.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2.svg"/><Relationship Id="rId3" Type="http://schemas.openxmlformats.org/officeDocument/2006/relationships/image" Target="../media/image40.svg"/><Relationship Id="rId7" Type="http://schemas.openxmlformats.org/officeDocument/2006/relationships/image" Target="../media/image16.svg"/><Relationship Id="rId12"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58.svg"/><Relationship Id="rId5" Type="http://schemas.openxmlformats.org/officeDocument/2006/relationships/image" Target="../media/image56.svg"/><Relationship Id="rId15" Type="http://schemas.openxmlformats.org/officeDocument/2006/relationships/image" Target="../media/image24.svg"/><Relationship Id="rId10"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18.svg"/><Relationship Id="rId1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32.sv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4.svg"/><Relationship Id="rId5" Type="http://schemas.openxmlformats.org/officeDocument/2006/relationships/image" Target="../media/image34.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64.sv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66.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64.sv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64.sv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64.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64.sv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4.svg"/><Relationship Id="rId4" Type="http://schemas.openxmlformats.org/officeDocument/2006/relationships/image" Target="../media/image34.png"/><Relationship Id="rId9"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64.svg"/></Relationships>
</file>

<file path=ppt/slides/_rels/slide25.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39.png"/><Relationship Id="rId12" Type="http://schemas.openxmlformats.org/officeDocument/2006/relationships/image" Target="../media/image76.svg"/><Relationship Id="rId2" Type="http://schemas.openxmlformats.org/officeDocument/2006/relationships/image" Target="../media/image19.png"/><Relationship Id="rId16" Type="http://schemas.openxmlformats.org/officeDocument/2006/relationships/image" Target="../media/image80.svg"/><Relationship Id="rId1" Type="http://schemas.openxmlformats.org/officeDocument/2006/relationships/slideLayout" Target="../slideLayouts/slideLayout7.xml"/><Relationship Id="rId6" Type="http://schemas.openxmlformats.org/officeDocument/2006/relationships/image" Target="../media/image70.svg"/><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43.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40.png"/><Relationship Id="rId14" Type="http://schemas.openxmlformats.org/officeDocument/2006/relationships/image" Target="../media/image78.svg"/></Relationships>
</file>

<file path=ppt/slides/_rels/slide26.xml.rels><?xml version="1.0" encoding="UTF-8" standalone="yes"?>
<Relationships xmlns="http://schemas.openxmlformats.org/package/2006/relationships"><Relationship Id="rId8" Type="http://schemas.openxmlformats.org/officeDocument/2006/relationships/image" Target="../media/image72.svg"/><Relationship Id="rId13"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39.png"/><Relationship Id="rId12" Type="http://schemas.openxmlformats.org/officeDocument/2006/relationships/image" Target="../media/image76.svg"/><Relationship Id="rId2" Type="http://schemas.openxmlformats.org/officeDocument/2006/relationships/image" Target="../media/image19.png"/><Relationship Id="rId16" Type="http://schemas.openxmlformats.org/officeDocument/2006/relationships/image" Target="../media/image80.svg"/><Relationship Id="rId1" Type="http://schemas.openxmlformats.org/officeDocument/2006/relationships/slideLayout" Target="../slideLayouts/slideLayout7.xml"/><Relationship Id="rId6" Type="http://schemas.openxmlformats.org/officeDocument/2006/relationships/image" Target="../media/image70.svg"/><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43.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40.png"/><Relationship Id="rId14" Type="http://schemas.openxmlformats.org/officeDocument/2006/relationships/image" Target="../media/image78.svg"/></Relationships>
</file>

<file path=ppt/slides/_rels/slide2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10.png"/><Relationship Id="rId3" Type="http://schemas.openxmlformats.org/officeDocument/2006/relationships/image" Target="../media/image82.svg"/><Relationship Id="rId7" Type="http://schemas.openxmlformats.org/officeDocument/2006/relationships/image" Target="../media/image47.png"/><Relationship Id="rId12" Type="http://schemas.openxmlformats.org/officeDocument/2006/relationships/image" Target="../media/image16.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85.svg"/><Relationship Id="rId11" Type="http://schemas.openxmlformats.org/officeDocument/2006/relationships/image" Target="../media/image15.png"/><Relationship Id="rId5" Type="http://schemas.openxmlformats.org/officeDocument/2006/relationships/image" Target="../media/image46.png"/><Relationship Id="rId10" Type="http://schemas.openxmlformats.org/officeDocument/2006/relationships/image" Target="../media/image9.png"/><Relationship Id="rId4" Type="http://schemas.openxmlformats.org/officeDocument/2006/relationships/image" Target="../media/image45.jpeg"/><Relationship Id="rId9"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9.sv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91.svg"/><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2.png"/><Relationship Id="rId7"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5.svg"/><Relationship Id="rId5" Type="http://schemas.openxmlformats.org/officeDocument/2006/relationships/image" Target="../media/image53.png"/><Relationship Id="rId10" Type="http://schemas.openxmlformats.org/officeDocument/2006/relationships/image" Target="../media/image55.png"/><Relationship Id="rId4" Type="http://schemas.openxmlformats.org/officeDocument/2006/relationships/image" Target="../media/image93.svg"/><Relationship Id="rId9" Type="http://schemas.openxmlformats.org/officeDocument/2006/relationships/image" Target="../media/image78.svg"/></Relationships>
</file>

<file path=ppt/slides/_rels/slide3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97.svg"/><Relationship Id="rId7" Type="http://schemas.openxmlformats.org/officeDocument/2006/relationships/image" Target="../media/image58.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57.png"/><Relationship Id="rId4" Type="http://schemas.openxmlformats.org/officeDocument/2006/relationships/image" Target="../media/image14.png"/><Relationship Id="rId9" Type="http://schemas.openxmlformats.org/officeDocument/2006/relationships/image" Target="../media/image78.svg"/></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7.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11.png"/><Relationship Id="rId17" Type="http://schemas.openxmlformats.org/officeDocument/2006/relationships/image" Target="../media/image30.svg"/><Relationship Id="rId2" Type="http://schemas.openxmlformats.org/officeDocument/2006/relationships/image" Target="../media/image6.png"/><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22.svg"/><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6.svg"/><Relationship Id="rId3" Type="http://schemas.openxmlformats.org/officeDocument/2006/relationships/image" Target="../media/image32.svg"/><Relationship Id="rId7" Type="http://schemas.openxmlformats.org/officeDocument/2006/relationships/image" Target="../media/image34.svg"/><Relationship Id="rId12"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4.svg"/><Relationship Id="rId5" Type="http://schemas.openxmlformats.org/officeDocument/2006/relationships/image" Target="../media/image22.svg"/><Relationship Id="rId15" Type="http://schemas.openxmlformats.org/officeDocument/2006/relationships/image" Target="../media/image38.svg"/><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8.sv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50.svg"/><Relationship Id="rId3" Type="http://schemas.openxmlformats.org/officeDocument/2006/relationships/image" Target="../media/image40.svg"/><Relationship Id="rId7" Type="http://schemas.openxmlformats.org/officeDocument/2006/relationships/image" Target="../media/image44.svg"/><Relationship Id="rId12" Type="http://schemas.openxmlformats.org/officeDocument/2006/relationships/image" Target="../media/image24.png"/><Relationship Id="rId17" Type="http://schemas.openxmlformats.org/officeDocument/2006/relationships/image" Target="../media/image54.svg"/><Relationship Id="rId2" Type="http://schemas.openxmlformats.org/officeDocument/2006/relationships/image" Target="../media/image19.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8.svg"/><Relationship Id="rId5" Type="http://schemas.openxmlformats.org/officeDocument/2006/relationships/image" Target="../media/image42.svg"/><Relationship Id="rId15" Type="http://schemas.openxmlformats.org/officeDocument/2006/relationships/image" Target="../media/image52.sv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46.svg"/><Relationship Id="rId1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2.svg"/><Relationship Id="rId3" Type="http://schemas.openxmlformats.org/officeDocument/2006/relationships/image" Target="../media/image40.svg"/><Relationship Id="rId7" Type="http://schemas.openxmlformats.org/officeDocument/2006/relationships/image" Target="../media/image16.svg"/><Relationship Id="rId12"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58.svg"/><Relationship Id="rId5" Type="http://schemas.openxmlformats.org/officeDocument/2006/relationships/image" Target="../media/image56.svg"/><Relationship Id="rId15" Type="http://schemas.openxmlformats.org/officeDocument/2006/relationships/image" Target="../media/image24.svg"/><Relationship Id="rId10"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18.sv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7976068"/>
            <a:ext cx="18288000" cy="2493880"/>
            <a:chOff x="0" y="0"/>
            <a:chExt cx="6186311" cy="843609"/>
          </a:xfrm>
        </p:grpSpPr>
        <p:sp>
          <p:nvSpPr>
            <p:cNvPr id="3" name="Freeform 3"/>
            <p:cNvSpPr/>
            <p:nvPr/>
          </p:nvSpPr>
          <p:spPr>
            <a:xfrm>
              <a:off x="0" y="0"/>
              <a:ext cx="6186311" cy="843609"/>
            </a:xfrm>
            <a:custGeom>
              <a:avLst/>
              <a:gdLst/>
              <a:ahLst/>
              <a:cxnLst/>
              <a:rect l="l" t="t" r="r" b="b"/>
              <a:pathLst>
                <a:path w="6186311" h="843609">
                  <a:moveTo>
                    <a:pt x="0" y="0"/>
                  </a:moveTo>
                  <a:lnTo>
                    <a:pt x="6186311" y="0"/>
                  </a:lnTo>
                  <a:lnTo>
                    <a:pt x="6186311" y="843609"/>
                  </a:lnTo>
                  <a:lnTo>
                    <a:pt x="0" y="843609"/>
                  </a:lnTo>
                  <a:close/>
                </a:path>
              </a:pathLst>
            </a:custGeom>
            <a:solidFill>
              <a:srgbClr val="FFFFFF"/>
            </a:solidFill>
            <a:ln>
              <a:solidFill>
                <a:srgbClr val="000000"/>
              </a:solidFill>
            </a:ln>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5444" b="31324"/>
          <a:stretch>
            <a:fillRect/>
          </a:stretch>
        </p:blipFill>
        <p:spPr>
          <a:xfrm>
            <a:off x="-178714" y="7498152"/>
            <a:ext cx="18742690" cy="2772061"/>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0" y="3086100"/>
            <a:ext cx="8052008" cy="559614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5440352" y="1028700"/>
            <a:ext cx="1086396" cy="1086396"/>
          </a:xfrm>
          <a:prstGeom prst="rect">
            <a:avLst/>
          </a:prstGeom>
        </p:spPr>
      </p:pic>
      <p:sp>
        <p:nvSpPr>
          <p:cNvPr id="11" name="Rectangle 10"/>
          <p:cNvSpPr/>
          <p:nvPr/>
        </p:nvSpPr>
        <p:spPr>
          <a:xfrm>
            <a:off x="4604084" y="2796241"/>
            <a:ext cx="13716000" cy="2975302"/>
          </a:xfrm>
          <a:prstGeom prst="rect">
            <a:avLst/>
          </a:prstGeom>
        </p:spPr>
        <p:txBody>
          <a:bodyPr wrap="square">
            <a:spAutoFit/>
          </a:bodyPr>
          <a:lstStyle/>
          <a:p>
            <a:pPr algn="ctr">
              <a:lnSpc>
                <a:spcPct val="150000"/>
              </a:lnSpc>
            </a:pPr>
            <a:r>
              <a:rPr lang="en-US" sz="6600" b="1" dirty="0">
                <a:solidFill>
                  <a:srgbClr val="1F5075"/>
                </a:solidFill>
                <a:latin typeface="Arial" panose="020B0604020202020204" pitchFamily="34" charset="0"/>
                <a:cs typeface="Arial" panose="020B0604020202020204" pitchFamily="34" charset="0"/>
              </a:rPr>
              <a:t>CHÀO MỪNG CÁC EM </a:t>
            </a:r>
            <a:br>
              <a:rPr lang="en-US" sz="6600" b="1" dirty="0">
                <a:solidFill>
                  <a:srgbClr val="1F5075"/>
                </a:solidFill>
                <a:latin typeface="Arial" panose="020B0604020202020204" pitchFamily="34" charset="0"/>
                <a:cs typeface="Arial" panose="020B0604020202020204" pitchFamily="34" charset="0"/>
              </a:rPr>
            </a:br>
            <a:r>
              <a:rPr lang="en-US" sz="6600" b="1" dirty="0">
                <a:solidFill>
                  <a:srgbClr val="1F5075"/>
                </a:solidFill>
                <a:latin typeface="Arial" panose="020B0604020202020204" pitchFamily="34" charset="0"/>
                <a:cs typeface="Arial" panose="020B0604020202020204" pitchFamily="34" charset="0"/>
              </a:rPr>
              <a:t>ĐẾN VỚI TIẾT HỌC HÔM NAY</a:t>
            </a:r>
            <a:endParaRPr lang="en-US" sz="6600"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5A35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1569856" y="2325976"/>
            <a:ext cx="7167451" cy="609412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V="1">
            <a:off x="9430295" y="2177300"/>
            <a:ext cx="6995941" cy="6242799"/>
          </a:xfrm>
          <a:prstGeom prst="rect">
            <a:avLst/>
          </a:prstGeom>
        </p:spPr>
      </p:pic>
      <p:sp>
        <p:nvSpPr>
          <p:cNvPr id="6" name="TextBox 6"/>
          <p:cNvSpPr txBox="1"/>
          <p:nvPr/>
        </p:nvSpPr>
        <p:spPr>
          <a:xfrm>
            <a:off x="1892362" y="3419477"/>
            <a:ext cx="6522440" cy="4052328"/>
          </a:xfrm>
          <a:prstGeom prst="rect">
            <a:avLst/>
          </a:prstGeom>
        </p:spPr>
        <p:txBody>
          <a:bodyPr wrap="square" lIns="0" tIns="0" rIns="0" bIns="0" rtlCol="0" anchor="t">
            <a:spAutoFit/>
          </a:bodyPr>
          <a:lstStyle/>
          <a:p>
            <a:pPr algn="just">
              <a:lnSpc>
                <a:spcPct val="150000"/>
              </a:lnSpc>
            </a:pPr>
            <a:r>
              <a:rPr lang="vi-VN" sz="3600" dirty="0"/>
              <a:t>Hô hấp tế bào sẽ bị nồng độ khí carbon dioxide ảnh hưởng như thế nào? Vì sao không nên để nhiều hoa hoặc cây xanh trong phòng ngủ kín?</a:t>
            </a:r>
          </a:p>
        </p:txBody>
      </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915173" y="1482571"/>
            <a:ext cx="1392832" cy="1601998"/>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60153" y="1605996"/>
            <a:ext cx="1392832" cy="1601998"/>
          </a:xfrm>
          <a:prstGeom prst="rect">
            <a:avLst/>
          </a:prstGeom>
        </p:spPr>
      </p:pic>
      <p:sp>
        <p:nvSpPr>
          <p:cNvPr id="10" name="TextBox 10"/>
          <p:cNvSpPr txBox="1"/>
          <p:nvPr/>
        </p:nvSpPr>
        <p:spPr>
          <a:xfrm>
            <a:off x="12178827" y="1667911"/>
            <a:ext cx="830066" cy="1142364"/>
          </a:xfrm>
          <a:prstGeom prst="rect">
            <a:avLst/>
          </a:prstGeom>
        </p:spPr>
        <p:txBody>
          <a:bodyPr lIns="0" tIns="0" rIns="0" bIns="0" rtlCol="0" anchor="t">
            <a:spAutoFit/>
          </a:bodyPr>
          <a:lstStyle/>
          <a:p>
            <a:pPr algn="ctr">
              <a:lnSpc>
                <a:spcPts val="9455"/>
              </a:lnSpc>
              <a:spcBef>
                <a:spcPct val="0"/>
              </a:spcBef>
            </a:pPr>
            <a:r>
              <a:rPr lang="en-US" sz="6755" b="1" dirty="0">
                <a:solidFill>
                  <a:srgbClr val="FFE7D3"/>
                </a:solidFill>
                <a:latin typeface="Arial" panose="020B0604020202020204" pitchFamily="34" charset="0"/>
                <a:cs typeface="Arial" panose="020B0604020202020204" pitchFamily="34" charset="0"/>
              </a:rPr>
              <a:t>4</a:t>
            </a:r>
          </a:p>
        </p:txBody>
      </p:sp>
      <p:sp>
        <p:nvSpPr>
          <p:cNvPr id="11" name="TextBox 11"/>
          <p:cNvSpPr txBox="1"/>
          <p:nvPr/>
        </p:nvSpPr>
        <p:spPr>
          <a:xfrm>
            <a:off x="4163151" y="1791336"/>
            <a:ext cx="672535" cy="1142364"/>
          </a:xfrm>
          <a:prstGeom prst="rect">
            <a:avLst/>
          </a:prstGeom>
        </p:spPr>
        <p:txBody>
          <a:bodyPr lIns="0" tIns="0" rIns="0" bIns="0" rtlCol="0" anchor="t">
            <a:spAutoFit/>
          </a:bodyPr>
          <a:lstStyle/>
          <a:p>
            <a:pPr algn="ctr">
              <a:lnSpc>
                <a:spcPts val="9455"/>
              </a:lnSpc>
              <a:spcBef>
                <a:spcPct val="0"/>
              </a:spcBef>
            </a:pPr>
            <a:r>
              <a:rPr lang="en-US" sz="6755" b="1" dirty="0">
                <a:solidFill>
                  <a:srgbClr val="FFE7D3"/>
                </a:solidFill>
                <a:latin typeface="Arial" panose="020B0604020202020204" pitchFamily="34" charset="0"/>
                <a:cs typeface="Arial" panose="020B0604020202020204" pitchFamily="34" charset="0"/>
              </a:rPr>
              <a:t>3</a:t>
            </a:r>
          </a:p>
        </p:txBody>
      </p:sp>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270" b="74471"/>
          <a:stretch>
            <a:fillRect/>
          </a:stretch>
        </p:blipFill>
        <p:spPr>
          <a:xfrm>
            <a:off x="667268" y="9688637"/>
            <a:ext cx="16999589" cy="886129"/>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4713068" y="6355666"/>
            <a:ext cx="3968392" cy="4141586"/>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32406">
            <a:off x="355584" y="8897007"/>
            <a:ext cx="3579719" cy="1946065"/>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95624" y="8171876"/>
            <a:ext cx="3101130" cy="2830486"/>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702558" y="7169763"/>
            <a:ext cx="652285" cy="1002113"/>
          </a:xfrm>
          <a:prstGeom prst="rect">
            <a:avLst/>
          </a:prstGeom>
        </p:spPr>
      </p:pic>
      <p:sp>
        <p:nvSpPr>
          <p:cNvPr id="5" name="Rectangle 4"/>
          <p:cNvSpPr/>
          <p:nvPr/>
        </p:nvSpPr>
        <p:spPr>
          <a:xfrm>
            <a:off x="9998993" y="3309997"/>
            <a:ext cx="6019800" cy="4144661"/>
          </a:xfrm>
          <a:prstGeom prst="rect">
            <a:avLst/>
          </a:prstGeom>
        </p:spPr>
        <p:txBody>
          <a:bodyPr wrap="square">
            <a:spAutoFit/>
          </a:bodyPr>
          <a:lstStyle/>
          <a:p>
            <a:pPr algn="just">
              <a:lnSpc>
                <a:spcPct val="150000"/>
              </a:lnSpc>
              <a:spcAft>
                <a:spcPts val="1000"/>
              </a:spcAft>
            </a:pPr>
            <a:r>
              <a:rPr lang="vi-VN" sz="3600" dirty="0">
                <a:solidFill>
                  <a:srgbClr val="000000"/>
                </a:solidFill>
                <a:latin typeface="Arial" panose="020B0604020202020204" pitchFamily="34" charset="0"/>
                <a:cs typeface="Arial" panose="020B0604020202020204" pitchFamily="34" charset="0"/>
              </a:rPr>
              <a:t>Nhiệt độ ảnh hưởng như thế nào tới hô hấp tế bào? Có phải tất cả các loại nông sản đều chịu ảnh hưởng của bốn yếu tố trên không?</a:t>
            </a:r>
            <a:endParaRPr lang="vi-VN" sz="3600" dirty="0">
              <a:effectLst/>
              <a:latin typeface="Arial" panose="020B0604020202020204" pitchFamily="34" charset="0"/>
              <a:cs typeface="Arial" panose="020B0604020202020204" pitchFamily="34" charset="0"/>
            </a:endParaRPr>
          </a:p>
        </p:txBody>
      </p:sp>
      <p:sp>
        <p:nvSpPr>
          <p:cNvPr id="17" name="TextBox 16"/>
          <p:cNvSpPr txBox="1"/>
          <p:nvPr/>
        </p:nvSpPr>
        <p:spPr>
          <a:xfrm>
            <a:off x="5178497" y="519855"/>
            <a:ext cx="7865072" cy="1015663"/>
          </a:xfrm>
          <a:prstGeom prst="rect">
            <a:avLst/>
          </a:prstGeom>
          <a:noFill/>
        </p:spPr>
        <p:txBody>
          <a:bodyPr wrap="square" rtlCol="0">
            <a:spAutoFit/>
          </a:bodyPr>
          <a:lstStyle/>
          <a:p>
            <a:pPr algn="ctr"/>
            <a:r>
              <a:rPr lang="en-US" sz="6000" b="1" dirty="0" err="1">
                <a:solidFill>
                  <a:srgbClr val="FFFF00"/>
                </a:solidFill>
                <a:latin typeface="Arial" panose="020B0604020202020204" pitchFamily="34" charset="0"/>
                <a:cs typeface="Arial" panose="020B0604020202020204" pitchFamily="34" charset="0"/>
              </a:rPr>
              <a:t>Thảo</a:t>
            </a:r>
            <a:r>
              <a:rPr lang="en-US" sz="6000" b="1" dirty="0">
                <a:solidFill>
                  <a:srgbClr val="FFFF00"/>
                </a:solidFill>
                <a:latin typeface="Arial" panose="020B0604020202020204" pitchFamily="34" charset="0"/>
                <a:cs typeface="Arial" panose="020B0604020202020204" pitchFamily="34" charset="0"/>
              </a:rPr>
              <a:t> </a:t>
            </a:r>
            <a:r>
              <a:rPr lang="en-US" sz="6000" b="1" dirty="0" err="1">
                <a:solidFill>
                  <a:srgbClr val="FFFF00"/>
                </a:solidFill>
                <a:latin typeface="Arial" panose="020B0604020202020204" pitchFamily="34" charset="0"/>
                <a:cs typeface="Arial" panose="020B0604020202020204" pitchFamily="34" charset="0"/>
              </a:rPr>
              <a:t>luận</a:t>
            </a:r>
            <a:r>
              <a:rPr lang="en-US" sz="6000" b="1" dirty="0">
                <a:solidFill>
                  <a:srgbClr val="FFFF00"/>
                </a:solidFill>
                <a:latin typeface="Arial" panose="020B0604020202020204" pitchFamily="34" charset="0"/>
                <a:cs typeface="Arial" panose="020B0604020202020204" pitchFamily="34" charset="0"/>
              </a:rPr>
              <a:t> </a:t>
            </a:r>
            <a:r>
              <a:rPr lang="en-US" sz="6000" b="1" dirty="0" err="1">
                <a:solidFill>
                  <a:srgbClr val="FFFF00"/>
                </a:solidFill>
                <a:latin typeface="Arial" panose="020B0604020202020204" pitchFamily="34" charset="0"/>
                <a:cs typeface="Arial" panose="020B0604020202020204" pitchFamily="34" charset="0"/>
              </a:rPr>
              <a:t>nhóm</a:t>
            </a:r>
            <a:endParaRPr lang="en-US" sz="6000" b="1" dirty="0">
              <a:solidFill>
                <a:srgbClr val="FFFF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119880" y="2937510"/>
            <a:ext cx="11882120" cy="706755"/>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Các nhóm lần lượt trình bày chủ đề được giao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8600" y="1008434"/>
            <a:ext cx="14303325" cy="1014236"/>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b="58574"/>
          <a:stretch>
            <a:fillRect/>
          </a:stretch>
        </p:blipFill>
        <p:spPr>
          <a:xfrm>
            <a:off x="-968672" y="9639300"/>
            <a:ext cx="19732743" cy="1664591"/>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b="58574"/>
          <a:stretch>
            <a:fillRect/>
          </a:stretch>
        </p:blipFill>
        <p:spPr>
          <a:xfrm flipV="1">
            <a:off x="-968672" y="-595731"/>
            <a:ext cx="19256672" cy="1624431"/>
          </a:xfrm>
          <a:prstGeom prst="rect">
            <a:avLst/>
          </a:prstGeom>
        </p:spPr>
      </p:pic>
      <p:sp>
        <p:nvSpPr>
          <p:cNvPr id="13" name="TextBox 12"/>
          <p:cNvSpPr txBox="1"/>
          <p:nvPr/>
        </p:nvSpPr>
        <p:spPr>
          <a:xfrm>
            <a:off x="522263" y="1096752"/>
            <a:ext cx="3744937" cy="1569660"/>
          </a:xfrm>
          <a:prstGeom prst="rect">
            <a:avLst/>
          </a:prstGeom>
          <a:noFill/>
        </p:spPr>
        <p:txBody>
          <a:bodyPr wrap="square" rtlCol="0">
            <a:spAutoFit/>
          </a:bodyPr>
          <a:lstStyle/>
          <a:p>
            <a:r>
              <a:rPr lang="vi-VN" sz="4800" b="1" dirty="0"/>
              <a:t>1. Nước</a:t>
            </a:r>
            <a:endParaRPr lang="vi-VN" sz="4800" dirty="0"/>
          </a:p>
          <a:p>
            <a:endParaRPr lang="en-US" sz="4800" dirty="0"/>
          </a:p>
        </p:txBody>
      </p:sp>
      <p:sp>
        <p:nvSpPr>
          <p:cNvPr id="14" name="Rectangle 13"/>
          <p:cNvSpPr/>
          <p:nvPr/>
        </p:nvSpPr>
        <p:spPr>
          <a:xfrm>
            <a:off x="522263" y="2090722"/>
            <a:ext cx="15463524" cy="1754326"/>
          </a:xfrm>
          <a:prstGeom prst="rect">
            <a:avLst/>
          </a:prstGeom>
        </p:spPr>
        <p:txBody>
          <a:bodyPr wrap="square">
            <a:spAutoFit/>
          </a:bodyPr>
          <a:lstStyle/>
          <a:p>
            <a:pPr marL="571500" indent="-571500" algn="just">
              <a:lnSpc>
                <a:spcPct val="150000"/>
              </a:lnSpc>
              <a:spcAft>
                <a:spcPts val="0"/>
              </a:spcAft>
              <a:buFont typeface="Arial" panose="020B0604020202020204" pitchFamily="34" charset="0"/>
              <a:buChar char="•"/>
            </a:pPr>
            <a:r>
              <a:rPr lang="vi-VN" sz="3600" dirty="0">
                <a:latin typeface="Arial" panose="020B0604020202020204" pitchFamily="34" charset="0"/>
                <a:cs typeface="Arial" panose="020B0604020202020204" pitchFamily="34" charset="0"/>
              </a:rPr>
              <a:t> Nước là dung môi và môi trường cho các phản ứng hô hấp xảy ra.</a:t>
            </a:r>
          </a:p>
          <a:p>
            <a:pPr algn="just">
              <a:lnSpc>
                <a:spcPct val="150000"/>
              </a:lnSpc>
              <a:spcAft>
                <a:spcPts val="0"/>
              </a:spcAft>
            </a:pPr>
            <a:r>
              <a:rPr lang="vi-VN" sz="3600" dirty="0">
                <a:latin typeface="Arial" panose="020B0604020202020204" pitchFamily="34" charset="0"/>
                <a:cs typeface="Arial" panose="020B0604020202020204" pitchFamily="34" charset="0"/>
              </a:rPr>
              <a:t>→ Nước là yếu tố liên quan trực tiếp đến hô hấp tế bào.</a:t>
            </a:r>
            <a:endParaRPr lang="vi-VN" sz="3600" dirty="0">
              <a:effectLst/>
              <a:latin typeface="Arial" panose="020B0604020202020204" pitchFamily="34" charset="0"/>
              <a:cs typeface="Arial" panose="020B0604020202020204" pitchFamily="34" charset="0"/>
            </a:endParaRPr>
          </a:p>
        </p:txBody>
      </p:sp>
      <p:sp>
        <p:nvSpPr>
          <p:cNvPr id="15" name="Rectangle 14"/>
          <p:cNvSpPr/>
          <p:nvPr/>
        </p:nvSpPr>
        <p:spPr>
          <a:xfrm>
            <a:off x="601183" y="4029606"/>
            <a:ext cx="12657617" cy="5078313"/>
          </a:xfrm>
          <a:prstGeom prst="rect">
            <a:avLst/>
          </a:prstGeom>
        </p:spPr>
        <p:txBody>
          <a:bodyPr wrap="square">
            <a:spAutoFit/>
          </a:bodyPr>
          <a:lstStyle/>
          <a:p>
            <a:pPr algn="just">
              <a:lnSpc>
                <a:spcPct val="150000"/>
              </a:lnSpc>
              <a:spcAft>
                <a:spcPts val="0"/>
              </a:spcAft>
            </a:pPr>
            <a:r>
              <a:rPr lang="vi-VN" sz="3600" dirty="0">
                <a:latin typeface="Arial" panose="020B0604020202020204" pitchFamily="34" charset="0"/>
                <a:cs typeface="Arial" panose="020B0604020202020204" pitchFamily="34" charset="0"/>
              </a:rPr>
              <a:t>Hàm lượng nước trong hạt ảnh hưởng đến cường độ hô hấp của hạt:</a:t>
            </a:r>
          </a:p>
          <a:p>
            <a:pPr marL="571500" indent="-571500" algn="just">
              <a:lnSpc>
                <a:spcPct val="150000"/>
              </a:lnSpc>
              <a:spcAft>
                <a:spcPts val="0"/>
              </a:spcAft>
              <a:buFont typeface="Wingdings" panose="05000000000000000000" pitchFamily="2" charset="2"/>
              <a:buChar char="Ø"/>
            </a:pPr>
            <a:r>
              <a:rPr lang="vi-VN" sz="3600" dirty="0">
                <a:latin typeface="Arial" panose="020B0604020202020204" pitchFamily="34" charset="0"/>
                <a:cs typeface="Arial" panose="020B0604020202020204" pitchFamily="34" charset="0"/>
              </a:rPr>
              <a:t> Hàm lượng nước tăng → cường độ hô hấp tăng.</a:t>
            </a:r>
          </a:p>
          <a:p>
            <a:pPr marL="571500" indent="-571500" algn="just">
              <a:lnSpc>
                <a:spcPct val="150000"/>
              </a:lnSpc>
              <a:spcAft>
                <a:spcPts val="0"/>
              </a:spcAft>
              <a:buFont typeface="Wingdings" panose="05000000000000000000" pitchFamily="2" charset="2"/>
              <a:buChar char="Ø"/>
            </a:pPr>
            <a:r>
              <a:rPr lang="vi-VN" sz="3600" dirty="0">
                <a:latin typeface="Arial" panose="020B0604020202020204" pitchFamily="34" charset="0"/>
                <a:cs typeface="Arial" panose="020B0604020202020204" pitchFamily="34" charset="0"/>
              </a:rPr>
              <a:t> Hàm lượng nước giảm → cường độ hô hấp giảm.</a:t>
            </a:r>
          </a:p>
          <a:p>
            <a:pPr algn="ctr">
              <a:lnSpc>
                <a:spcPct val="150000"/>
              </a:lnSpc>
              <a:spcAft>
                <a:spcPts val="0"/>
              </a:spcAft>
            </a:pPr>
            <a:r>
              <a:rPr lang="vi-VN" sz="3600" dirty="0">
                <a:latin typeface="Arial" panose="020B0604020202020204" pitchFamily="34" charset="0"/>
                <a:cs typeface="Arial" panose="020B0604020202020204" pitchFamily="34" charset="0"/>
              </a:rPr>
              <a:t>→ Giải thích: vì nước trong hạt là dung môi cho các phản ứng xảy ra, hoạt hóa các enzyme thực hiện hô hấp.</a:t>
            </a:r>
            <a:endParaRPr lang="vi-VN" sz="3600" dirty="0">
              <a:effectLst/>
              <a:latin typeface="Arial" panose="020B0604020202020204" pitchFamily="34" charset="0"/>
              <a:cs typeface="Arial" panose="020B0604020202020204" pitchFamily="34" charset="0"/>
            </a:endParaRPr>
          </a:p>
        </p:txBody>
      </p:sp>
      <p:pic>
        <p:nvPicPr>
          <p:cNvPr id="2050" name="Picture 2" descr="Nước tinh khiết là gì và nó có tốt hơn so với nước đun sôi để"/>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58800" y="4885983"/>
            <a:ext cx="4689502" cy="29309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barn(inVertical)">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barn(inVertical)">
                                      <p:cBhvr>
                                        <p:cTn id="22" dur="5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barn(inVertical)">
                                      <p:cBhvr>
                                        <p:cTn id="27" dur="5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5">
                                            <p:txEl>
                                              <p:pRg st="1" end="1"/>
                                            </p:txEl>
                                          </p:spTgt>
                                        </p:tgtEl>
                                        <p:attrNameLst>
                                          <p:attrName>style.visibility</p:attrName>
                                        </p:attrNameLst>
                                      </p:cBhvr>
                                      <p:to>
                                        <p:strVal val="visible"/>
                                      </p:to>
                                    </p:set>
                                    <p:animEffect transition="in" filter="barn(inVertical)">
                                      <p:cBhvr>
                                        <p:cTn id="32" dur="500"/>
                                        <p:tgtEl>
                                          <p:spTgt spid="1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xEl>
                                              <p:pRg st="2" end="2"/>
                                            </p:txEl>
                                          </p:spTgt>
                                        </p:tgtEl>
                                        <p:attrNameLst>
                                          <p:attrName>style.visibility</p:attrName>
                                        </p:attrNameLst>
                                      </p:cBhvr>
                                      <p:to>
                                        <p:strVal val="visible"/>
                                      </p:to>
                                    </p:set>
                                    <p:animEffect transition="in" filter="barn(inVertical)">
                                      <p:cBhvr>
                                        <p:cTn id="37" dur="500"/>
                                        <p:tgtEl>
                                          <p:spTgt spid="1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5">
                                            <p:txEl>
                                              <p:pRg st="3" end="3"/>
                                            </p:txEl>
                                          </p:spTgt>
                                        </p:tgtEl>
                                        <p:attrNameLst>
                                          <p:attrName>style.visibility</p:attrName>
                                        </p:attrNameLst>
                                      </p:cBhvr>
                                      <p:to>
                                        <p:strVal val="visible"/>
                                      </p:to>
                                    </p:set>
                                    <p:animEffect transition="in" filter="barn(inVertical)">
                                      <p:cBhvr>
                                        <p:cTn id="4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28600" y="1008434"/>
            <a:ext cx="14303325" cy="1014236"/>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b="58574"/>
          <a:stretch>
            <a:fillRect/>
          </a:stretch>
        </p:blipFill>
        <p:spPr>
          <a:xfrm>
            <a:off x="-999476" y="9639300"/>
            <a:ext cx="19732743" cy="1664591"/>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Lst>
          </a:blip>
          <a:srcRect b="58574"/>
          <a:stretch>
            <a:fillRect/>
          </a:stretch>
        </p:blipFill>
        <p:spPr>
          <a:xfrm flipV="1">
            <a:off x="-968672" y="-595731"/>
            <a:ext cx="19256672" cy="1624431"/>
          </a:xfrm>
          <a:prstGeom prst="rect">
            <a:avLst/>
          </a:prstGeom>
        </p:spPr>
      </p:pic>
      <p:sp>
        <p:nvSpPr>
          <p:cNvPr id="13" name="TextBox 12"/>
          <p:cNvSpPr txBox="1"/>
          <p:nvPr/>
        </p:nvSpPr>
        <p:spPr>
          <a:xfrm>
            <a:off x="601183" y="1096752"/>
            <a:ext cx="6763390" cy="1569660"/>
          </a:xfrm>
          <a:prstGeom prst="rect">
            <a:avLst/>
          </a:prstGeom>
          <a:noFill/>
        </p:spPr>
        <p:txBody>
          <a:bodyPr wrap="none" rtlCol="0">
            <a:spAutoFit/>
          </a:bodyPr>
          <a:lstStyle/>
          <a:p>
            <a:r>
              <a:rPr lang="en-US" sz="4800" b="1" i="1" dirty="0">
                <a:latin typeface="Arial" panose="020B0604020202020204" pitchFamily="34" charset="0"/>
                <a:cs typeface="Arial" panose="020B0604020202020204" pitchFamily="34" charset="0"/>
              </a:rPr>
              <a:t>2. </a:t>
            </a:r>
            <a:r>
              <a:rPr lang="en-US" sz="4800" b="1" i="1" dirty="0" err="1">
                <a:latin typeface="Arial" panose="020B0604020202020204" pitchFamily="34" charset="0"/>
                <a:cs typeface="Arial" panose="020B0604020202020204" pitchFamily="34" charset="0"/>
              </a:rPr>
              <a:t>Nồng</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độ</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khí</a:t>
            </a:r>
            <a:r>
              <a:rPr lang="en-US" sz="4800" b="1" i="1" dirty="0">
                <a:latin typeface="Arial" panose="020B0604020202020204" pitchFamily="34" charset="0"/>
                <a:cs typeface="Arial" panose="020B0604020202020204" pitchFamily="34" charset="0"/>
              </a:rPr>
              <a:t> oxygen</a:t>
            </a:r>
            <a:endParaRPr lang="en-US" sz="4800" dirty="0">
              <a:latin typeface="Arial" panose="020B0604020202020204" pitchFamily="34" charset="0"/>
              <a:cs typeface="Arial" panose="020B0604020202020204" pitchFamily="34" charset="0"/>
            </a:endParaRPr>
          </a:p>
          <a:p>
            <a:endParaRPr lang="en-US" sz="4800" b="1" dirty="0">
              <a:latin typeface="Arial" panose="020B0604020202020204" pitchFamily="34" charset="0"/>
              <a:cs typeface="Arial" panose="020B0604020202020204" pitchFamily="34" charset="0"/>
            </a:endParaRPr>
          </a:p>
        </p:txBody>
      </p:sp>
      <p:sp>
        <p:nvSpPr>
          <p:cNvPr id="14" name="Rectangle 13"/>
          <p:cNvSpPr/>
          <p:nvPr/>
        </p:nvSpPr>
        <p:spPr>
          <a:xfrm>
            <a:off x="601183" y="2374394"/>
            <a:ext cx="15463524" cy="1651671"/>
          </a:xfrm>
          <a:prstGeom prst="rect">
            <a:avLst/>
          </a:prstGeom>
        </p:spPr>
        <p:txBody>
          <a:bodyPr wrap="square">
            <a:spAutoFit/>
          </a:bodyPr>
          <a:lstStyle/>
          <a:p>
            <a:pPr marL="571500" indent="-571500">
              <a:lnSpc>
                <a:spcPct val="150000"/>
              </a:lnSpc>
              <a:buFont typeface="Arial" panose="020B0604020202020204" pitchFamily="34" charset="0"/>
              <a:buChar char="•"/>
            </a:pPr>
            <a:r>
              <a:rPr lang="vi-VN" sz="3600" dirty="0"/>
              <a:t>Oxygen là nguyên liệu của hô hấp tế bào</a:t>
            </a:r>
            <a:endParaRPr lang="en-US" sz="3600" dirty="0"/>
          </a:p>
          <a:p>
            <a:pPr>
              <a:lnSpc>
                <a:spcPct val="150000"/>
              </a:lnSpc>
            </a:pPr>
            <a:r>
              <a:rPr lang="vi-VN" sz="3600" dirty="0"/>
              <a:t> → ảnh hưởng trực tiếp đến hô hấp.</a:t>
            </a:r>
          </a:p>
        </p:txBody>
      </p:sp>
      <p:sp>
        <p:nvSpPr>
          <p:cNvPr id="15" name="Rectangle 14"/>
          <p:cNvSpPr/>
          <p:nvPr/>
        </p:nvSpPr>
        <p:spPr>
          <a:xfrm>
            <a:off x="546582" y="4416282"/>
            <a:ext cx="10121418" cy="414466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3600" dirty="0"/>
              <a:t> Ở thực vật, nồng độ oxygen &lt; 5% → cường độ hô hấp giảm.</a:t>
            </a:r>
          </a:p>
          <a:p>
            <a:pPr marL="571500" indent="-571500" algn="just">
              <a:lnSpc>
                <a:spcPct val="150000"/>
              </a:lnSpc>
              <a:buFont typeface="Wingdings" panose="05000000000000000000" pitchFamily="2" charset="2"/>
              <a:buChar char="Ø"/>
            </a:pPr>
            <a:r>
              <a:rPr lang="vi-VN" sz="3600" dirty="0">
                <a:latin typeface="Arial" panose="020B0604020202020204" pitchFamily="34" charset="0"/>
                <a:cs typeface="Arial" panose="020B0604020202020204" pitchFamily="34" charset="0"/>
              </a:rPr>
              <a:t> </a:t>
            </a:r>
            <a:r>
              <a:rPr lang="vi-VN" sz="3600" dirty="0"/>
              <a:t>Trong trồng trọt, người ta thường làm đất </a:t>
            </a:r>
            <a:r>
              <a:rPr lang="vi-VN" sz="3600" dirty="0">
                <a:latin typeface="Arial" panose="020B0604020202020204" pitchFamily="34" charset="0"/>
                <a:cs typeface="Arial" panose="020B0604020202020204" pitchFamily="34" charset="0"/>
              </a:rPr>
              <a:t>tơi xốp trước khi gieo hạt và tháo nướ</a:t>
            </a:r>
            <a:r>
              <a:rPr lang="en-US" sz="3600" dirty="0">
                <a:latin typeface="Arial" panose="020B0604020202020204" pitchFamily="34" charset="0"/>
                <a:cs typeface="Arial" panose="020B0604020202020204" pitchFamily="34" charset="0"/>
              </a:rPr>
              <a:t>c </a:t>
            </a:r>
            <a:r>
              <a:rPr lang="en-US" sz="3600" dirty="0" err="1">
                <a:latin typeface="Arial" panose="020B0604020202020204" pitchFamily="34" charset="0"/>
                <a:cs typeface="Arial" panose="020B0604020202020204" pitchFamily="34" charset="0"/>
              </a:rPr>
              <a:t>để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ngập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úng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thoáng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khí</a:t>
            </a:r>
            <a:r>
              <a:rPr lang="en-US" sz="3600" dirty="0">
                <a:latin typeface="Arial" panose="020B0604020202020204" pitchFamily="34" charset="0"/>
                <a:cs typeface="Arial" panose="020B0604020202020204" pitchFamily="34" charset="0"/>
              </a:rPr>
              <a:t> , </a:t>
            </a:r>
            <a:r>
              <a:rPr lang="en-US" sz="3600" dirty="0" err="1">
                <a:latin typeface="Arial" panose="020B0604020202020204" pitchFamily="34" charset="0"/>
                <a:cs typeface="Arial" panose="020B0604020202020204" pitchFamily="34" charset="0"/>
              </a:rPr>
              <a:t>chứa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Oxi</a:t>
            </a:r>
            <a:r>
              <a:rPr lang="en-US" sz="3600" dirty="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p:txBody>
      </p:sp>
      <p:pic>
        <p:nvPicPr>
          <p:cNvPr id="3074" name="Picture 2" descr="Phương pháp làm đất hiệu quả trong nông nghiệp hữu cơ - đg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15800" y="2623226"/>
            <a:ext cx="5410200" cy="541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down)">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1000"/>
                                        <p:tgtEl>
                                          <p:spTgt spid="3074"/>
                                        </p:tgtEl>
                                      </p:cBhvr>
                                    </p:animEffect>
                                    <p:anim calcmode="lin" valueType="num">
                                      <p:cBhvr>
                                        <p:cTn id="18" dur="1000" fill="hold"/>
                                        <p:tgtEl>
                                          <p:spTgt spid="3074"/>
                                        </p:tgtEl>
                                        <p:attrNameLst>
                                          <p:attrName>ppt_x</p:attrName>
                                        </p:attrNameLst>
                                      </p:cBhvr>
                                      <p:tavLst>
                                        <p:tav tm="0">
                                          <p:val>
                                            <p:strVal val="#ppt_x"/>
                                          </p:val>
                                        </p:tav>
                                        <p:tav tm="100000">
                                          <p:val>
                                            <p:strVal val="#ppt_x"/>
                                          </p:val>
                                        </p:tav>
                                      </p:tavLst>
                                    </p:anim>
                                    <p:anim calcmode="lin" valueType="num">
                                      <p:cBhvr>
                                        <p:cTn id="1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animEffect transition="in" filter="barn(inVertical)">
                                      <p:cBhvr>
                                        <p:cTn id="24" dur="500"/>
                                        <p:tgtEl>
                                          <p:spTgt spid="1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barn(inVertical)">
                                      <p:cBhvr>
                                        <p:cTn id="29" dur="5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xEl>
                                              <p:pRg st="1" end="1"/>
                                            </p:txEl>
                                          </p:spTgt>
                                        </p:tgtEl>
                                        <p:attrNameLst>
                                          <p:attrName>style.visibility</p:attrName>
                                        </p:attrNameLst>
                                      </p:cBhvr>
                                      <p:to>
                                        <p:strVal val="visible"/>
                                      </p:to>
                                    </p:set>
                                    <p:animEffect transition="in" filter="wipe(down)">
                                      <p:cBhvr>
                                        <p:cTn id="34"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28600" y="1008434"/>
            <a:ext cx="14303325" cy="1014236"/>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b="58574"/>
          <a:stretch>
            <a:fillRect/>
          </a:stretch>
        </p:blipFill>
        <p:spPr>
          <a:xfrm>
            <a:off x="-999476" y="9639300"/>
            <a:ext cx="19732743" cy="1664591"/>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Lst>
          </a:blip>
          <a:srcRect b="58574"/>
          <a:stretch>
            <a:fillRect/>
          </a:stretch>
        </p:blipFill>
        <p:spPr>
          <a:xfrm flipV="1">
            <a:off x="-968672" y="-595731"/>
            <a:ext cx="19256672" cy="1624431"/>
          </a:xfrm>
          <a:prstGeom prst="rect">
            <a:avLst/>
          </a:prstGeom>
        </p:spPr>
      </p:pic>
      <p:sp>
        <p:nvSpPr>
          <p:cNvPr id="13" name="TextBox 12"/>
          <p:cNvSpPr txBox="1"/>
          <p:nvPr/>
        </p:nvSpPr>
        <p:spPr>
          <a:xfrm>
            <a:off x="601183" y="1096752"/>
            <a:ext cx="8989962" cy="1569660"/>
          </a:xfrm>
          <a:prstGeom prst="rect">
            <a:avLst/>
          </a:prstGeom>
          <a:noFill/>
        </p:spPr>
        <p:txBody>
          <a:bodyPr wrap="none" rtlCol="0">
            <a:spAutoFit/>
          </a:bodyPr>
          <a:lstStyle/>
          <a:p>
            <a:r>
              <a:rPr lang="en-US" sz="4800" b="1" i="1" dirty="0">
                <a:latin typeface="Arial" panose="020B0604020202020204" pitchFamily="34" charset="0"/>
                <a:cs typeface="Arial" panose="020B0604020202020204" pitchFamily="34" charset="0"/>
              </a:rPr>
              <a:t>3. </a:t>
            </a:r>
            <a:r>
              <a:rPr lang="en-US" sz="4800" b="1" i="1" dirty="0" err="1">
                <a:latin typeface="Arial" panose="020B0604020202020204" pitchFamily="34" charset="0"/>
                <a:cs typeface="Arial" panose="020B0604020202020204" pitchFamily="34" charset="0"/>
              </a:rPr>
              <a:t>Nồng</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độ</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khí</a:t>
            </a:r>
            <a:r>
              <a:rPr lang="en-US" sz="4800" b="1" i="1" dirty="0">
                <a:latin typeface="Arial" panose="020B0604020202020204" pitchFamily="34" charset="0"/>
                <a:cs typeface="Arial" panose="020B0604020202020204" pitchFamily="34" charset="0"/>
              </a:rPr>
              <a:t> carbon dioxide</a:t>
            </a:r>
            <a:endParaRPr lang="en-US" sz="4800" dirty="0">
              <a:latin typeface="Arial" panose="020B0604020202020204" pitchFamily="34" charset="0"/>
              <a:cs typeface="Arial" panose="020B0604020202020204" pitchFamily="34" charset="0"/>
            </a:endParaRPr>
          </a:p>
          <a:p>
            <a:endParaRPr lang="en-US" sz="4800" b="1" dirty="0">
              <a:latin typeface="Arial" panose="020B0604020202020204" pitchFamily="34" charset="0"/>
              <a:cs typeface="Arial" panose="020B0604020202020204" pitchFamily="34" charset="0"/>
            </a:endParaRPr>
          </a:p>
        </p:txBody>
      </p:sp>
      <p:sp>
        <p:nvSpPr>
          <p:cNvPr id="14" name="Rectangle 13"/>
          <p:cNvSpPr/>
          <p:nvPr/>
        </p:nvSpPr>
        <p:spPr>
          <a:xfrm>
            <a:off x="601183" y="2374394"/>
            <a:ext cx="15463524" cy="1938992"/>
          </a:xfrm>
          <a:prstGeom prst="rect">
            <a:avLst/>
          </a:prstGeom>
        </p:spPr>
        <p:txBody>
          <a:bodyPr wrap="square">
            <a:spAutoFit/>
          </a:bodyPr>
          <a:lstStyle/>
          <a:p>
            <a:pPr marL="571500" indent="-571500">
              <a:lnSpc>
                <a:spcPct val="150000"/>
              </a:lnSpc>
              <a:buFont typeface="Arial" panose="020B0604020202020204" pitchFamily="34" charset="0"/>
              <a:buChar char="•"/>
            </a:pPr>
            <a:r>
              <a:rPr lang="vi-VN" sz="4000" dirty="0"/>
              <a:t>Nồng độ khí </a:t>
            </a:r>
            <a:r>
              <a:rPr lang="en-US" sz="4000" dirty="0">
                <a:latin typeface="Arial" panose="020B0604020202020204" pitchFamily="34" charset="0"/>
                <a:cs typeface="Arial" panose="020B0604020202020204" pitchFamily="34" charset="0"/>
              </a:rPr>
              <a:t>CO</a:t>
            </a:r>
            <a:r>
              <a:rPr lang="en-US" sz="4000" baseline="-25000" dirty="0">
                <a:latin typeface="Arial" panose="020B0604020202020204" pitchFamily="34" charset="0"/>
                <a:cs typeface="Arial" panose="020B0604020202020204" pitchFamily="34" charset="0"/>
              </a:rPr>
              <a:t>2</a:t>
            </a:r>
            <a:r>
              <a:rPr lang="vi-VN" sz="4000" dirty="0"/>
              <a:t> từ 3% - 5% </a:t>
            </a:r>
            <a:endParaRPr lang="en-US" sz="4000" dirty="0"/>
          </a:p>
          <a:p>
            <a:pPr>
              <a:lnSpc>
                <a:spcPct val="150000"/>
              </a:lnSpc>
            </a:pPr>
            <a:r>
              <a:rPr lang="vi-VN" sz="4000" dirty="0"/>
              <a:t>→ gây ức chế hô hấp.</a:t>
            </a:r>
          </a:p>
        </p:txBody>
      </p:sp>
      <p:sp>
        <p:nvSpPr>
          <p:cNvPr id="15" name="Rectangle 14"/>
          <p:cNvSpPr/>
          <p:nvPr/>
        </p:nvSpPr>
        <p:spPr>
          <a:xfrm>
            <a:off x="546582" y="4416282"/>
            <a:ext cx="9838217" cy="4513993"/>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 Không nên để nhiều hoa hoặc cây xanh trong phòng kín vì ban đêm hoa hoặc cây xanh hô hấp mạnh sẽ lấy </a:t>
            </a:r>
            <a:r>
              <a:rPr lang="en-US" sz="4000" dirty="0">
                <a:latin typeface="Arial" panose="020B0604020202020204" pitchFamily="34" charset="0"/>
                <a:cs typeface="Arial" panose="020B0604020202020204" pitchFamily="34" charset="0"/>
              </a:rPr>
              <a:t>O</a:t>
            </a:r>
            <a:r>
              <a:rPr lang="en-US" sz="4000" baseline="-25000" dirty="0">
                <a:latin typeface="Arial" panose="020B0604020202020204" pitchFamily="34" charset="0"/>
                <a:cs typeface="Arial" panose="020B0604020202020204" pitchFamily="34" charset="0"/>
              </a:rPr>
              <a:t>2</a:t>
            </a:r>
            <a:r>
              <a:rPr lang="vi-VN" sz="4000" dirty="0">
                <a:latin typeface="Arial" panose="020B0604020202020204" pitchFamily="34" charset="0"/>
                <a:cs typeface="Arial" panose="020B0604020202020204" pitchFamily="34" charset="0"/>
              </a:rPr>
              <a:t> trong không khí và thải rất nhiều </a:t>
            </a:r>
            <a:r>
              <a:rPr lang="en-US" sz="4000" dirty="0">
                <a:latin typeface="Arial" panose="020B0604020202020204" pitchFamily="34" charset="0"/>
                <a:cs typeface="Arial" panose="020B0604020202020204" pitchFamily="34" charset="0"/>
              </a:rPr>
              <a:t>CO</a:t>
            </a:r>
            <a:r>
              <a:rPr lang="en-US" sz="4000" baseline="-25000" dirty="0">
                <a:latin typeface="Arial" panose="020B0604020202020204" pitchFamily="34" charset="0"/>
                <a:cs typeface="Arial" panose="020B0604020202020204" pitchFamily="34" charset="0"/>
              </a:rPr>
              <a:t>2</a:t>
            </a:r>
            <a:endParaRPr lang="en-US" sz="4000" dirty="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endParaRPr lang="vi-VN" sz="3600" dirty="0"/>
          </a:p>
        </p:txBody>
      </p:sp>
      <p:pic>
        <p:nvPicPr>
          <p:cNvPr id="3080" name="Picture 8" descr="cây kim tiền không nên đặt trong phòng ngủ"/>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6200" y="2632865"/>
            <a:ext cx="5829300" cy="5829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barn(inVertical)">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barn(inVertical)">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28600" y="1533761"/>
            <a:ext cx="14303325" cy="1014236"/>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b="58574"/>
          <a:stretch>
            <a:fillRect/>
          </a:stretch>
        </p:blipFill>
        <p:spPr>
          <a:xfrm>
            <a:off x="-999476" y="9639300"/>
            <a:ext cx="19732743" cy="1664591"/>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Lst>
          </a:blip>
          <a:srcRect b="58574"/>
          <a:stretch>
            <a:fillRect/>
          </a:stretch>
        </p:blipFill>
        <p:spPr>
          <a:xfrm flipV="1">
            <a:off x="-968672" y="-595731"/>
            <a:ext cx="19256672" cy="1624431"/>
          </a:xfrm>
          <a:prstGeom prst="rect">
            <a:avLst/>
          </a:prstGeom>
        </p:spPr>
      </p:pic>
      <p:sp>
        <p:nvSpPr>
          <p:cNvPr id="13" name="TextBox 12"/>
          <p:cNvSpPr txBox="1"/>
          <p:nvPr/>
        </p:nvSpPr>
        <p:spPr>
          <a:xfrm>
            <a:off x="601183" y="1622079"/>
            <a:ext cx="3507692" cy="830997"/>
          </a:xfrm>
          <a:prstGeom prst="rect">
            <a:avLst/>
          </a:prstGeom>
          <a:noFill/>
        </p:spPr>
        <p:txBody>
          <a:bodyPr wrap="none" rtlCol="0">
            <a:spAutoFit/>
          </a:bodyPr>
          <a:lstStyle/>
          <a:p>
            <a:r>
              <a:rPr lang="en-US" sz="4800" b="1" dirty="0">
                <a:latin typeface="Arial" panose="020B0604020202020204" pitchFamily="34" charset="0"/>
                <a:cs typeface="Arial" panose="020B0604020202020204" pitchFamily="34" charset="0"/>
              </a:rPr>
              <a:t> 4. </a:t>
            </a:r>
            <a:r>
              <a:rPr lang="en-US" sz="4800" b="1" dirty="0" err="1">
                <a:latin typeface="Arial" panose="020B0604020202020204" pitchFamily="34" charset="0"/>
                <a:cs typeface="Arial" panose="020B0604020202020204" pitchFamily="34" charset="0"/>
              </a:rPr>
              <a:t>Nhiệt</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độ</a:t>
            </a:r>
            <a:endParaRPr lang="en-US" sz="4800" dirty="0">
              <a:latin typeface="Arial" panose="020B0604020202020204" pitchFamily="34" charset="0"/>
              <a:cs typeface="Arial" panose="020B0604020202020204" pitchFamily="34" charset="0"/>
            </a:endParaRPr>
          </a:p>
        </p:txBody>
      </p:sp>
      <p:sp>
        <p:nvSpPr>
          <p:cNvPr id="14" name="Rectangle 13"/>
          <p:cNvSpPr/>
          <p:nvPr/>
        </p:nvSpPr>
        <p:spPr>
          <a:xfrm>
            <a:off x="601183" y="3462993"/>
            <a:ext cx="15463524" cy="2954655"/>
          </a:xfrm>
          <a:prstGeom prst="rect">
            <a:avLst/>
          </a:prstGeom>
        </p:spPr>
        <p:txBody>
          <a:bodyPr wrap="square">
            <a:spAutoFit/>
          </a:bodyPr>
          <a:lstStyle/>
          <a:p>
            <a:pPr marL="571500" indent="-571500">
              <a:lnSpc>
                <a:spcPct val="150000"/>
              </a:lnSpc>
              <a:buFont typeface="Arial" panose="020B0604020202020204" pitchFamily="34" charset="0"/>
              <a:buChar char="•"/>
            </a:pPr>
            <a:r>
              <a:rPr lang="vi-VN" sz="4400" dirty="0"/>
              <a:t>Nhiệt độ quá cao hoặc quá thấp đều </a:t>
            </a:r>
            <a:r>
              <a:rPr lang="en-US" sz="4400" dirty="0"/>
              <a:t/>
            </a:r>
            <a:br>
              <a:rPr lang="en-US" sz="4400" dirty="0"/>
            </a:br>
            <a:r>
              <a:rPr lang="vi-VN" sz="4400" dirty="0"/>
              <a:t>ảnh hưởng đến hô hấp tế bào.</a:t>
            </a:r>
          </a:p>
          <a:p>
            <a:pPr>
              <a:lnSpc>
                <a:spcPct val="150000"/>
              </a:lnSpc>
            </a:pPr>
            <a:r>
              <a:rPr lang="vi-VN" sz="3600" dirty="0"/>
              <a:t>.</a:t>
            </a:r>
          </a:p>
        </p:txBody>
      </p:sp>
      <p:sp>
        <p:nvSpPr>
          <p:cNvPr id="15" name="Rectangle 14"/>
          <p:cNvSpPr/>
          <p:nvPr/>
        </p:nvSpPr>
        <p:spPr>
          <a:xfrm>
            <a:off x="601183" y="5661201"/>
            <a:ext cx="9838217" cy="1998176"/>
          </a:xfrm>
          <a:prstGeom prst="rect">
            <a:avLst/>
          </a:prstGeom>
        </p:spPr>
        <p:txBody>
          <a:bodyPr wrap="square">
            <a:spAutoFit/>
          </a:bodyPr>
          <a:lstStyle/>
          <a:p>
            <a:pPr marL="571500" indent="-571500">
              <a:lnSpc>
                <a:spcPct val="150000"/>
              </a:lnSpc>
              <a:buFont typeface="Arial" panose="020B0604020202020204" pitchFamily="34" charset="0"/>
              <a:buChar char="•"/>
            </a:pPr>
            <a:r>
              <a:rPr lang="vi-VN" sz="4400" dirty="0"/>
              <a:t> Ở người, khi nhiệt độ cơ thể &gt;40</a:t>
            </a:r>
            <a:r>
              <a:rPr lang="vi-VN" sz="4400" baseline="30000" dirty="0"/>
              <a:t>o</a:t>
            </a:r>
            <a:r>
              <a:rPr lang="vi-VN" sz="4400" dirty="0"/>
              <a:t>C </a:t>
            </a:r>
            <a:endParaRPr lang="en-US" sz="4400" dirty="0"/>
          </a:p>
          <a:p>
            <a:pPr>
              <a:lnSpc>
                <a:spcPct val="150000"/>
              </a:lnSpc>
            </a:pPr>
            <a:r>
              <a:rPr lang="vi-VN" sz="4400" dirty="0"/>
              <a:t>→ hô hấp tế bào gặp khó khăn.</a:t>
            </a:r>
          </a:p>
        </p:txBody>
      </p:sp>
      <p:pic>
        <p:nvPicPr>
          <p:cNvPr id="3" name="Picture 2"/>
          <p:cNvPicPr>
            <a:picLocks noChangeAspect="1"/>
          </p:cNvPicPr>
          <p:nvPr/>
        </p:nvPicPr>
        <p:blipFill>
          <a:blip r:embed="rId4"/>
          <a:stretch>
            <a:fillRect/>
          </a:stretch>
        </p:blipFill>
        <p:spPr>
          <a:xfrm>
            <a:off x="11658600" y="3174865"/>
            <a:ext cx="5116926" cy="57774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barn(inVertical)">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fade">
                                      <p:cBhvr>
                                        <p:cTn id="22" dur="500"/>
                                        <p:tgtEl>
                                          <p:spTgt spid="15">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xEl>
                                              <p:pRg st="1" end="1"/>
                                            </p:txEl>
                                          </p:spTgt>
                                        </p:tgtEl>
                                        <p:attrNameLst>
                                          <p:attrName>style.visibility</p:attrName>
                                        </p:attrNameLst>
                                      </p:cBhvr>
                                      <p:to>
                                        <p:strVal val="visible"/>
                                      </p:to>
                                    </p:set>
                                    <p:animEffect transition="in" filter="fade">
                                      <p:cBhvr>
                                        <p:cTn id="25"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5A35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t="19628"/>
          <a:stretch>
            <a:fillRect/>
          </a:stretch>
        </p:blipFill>
        <p:spPr>
          <a:xfrm>
            <a:off x="7869399" y="1463801"/>
            <a:ext cx="9297071" cy="7654416"/>
          </a:xfrm>
          <a:prstGeom prst="rect">
            <a:avLst/>
          </a:prstGeom>
        </p:spPr>
      </p:pic>
      <p:pic>
        <p:nvPicPr>
          <p:cNvPr id="4"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0083683" y="974012"/>
            <a:ext cx="4466793" cy="85847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flipH="1">
            <a:off x="220509" y="2390628"/>
            <a:ext cx="8618144" cy="10755874"/>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Lst>
          </a:blip>
          <a:srcRect t="38555" b="37313"/>
          <a:stretch>
            <a:fillRect/>
          </a:stretch>
        </p:blipFill>
        <p:spPr>
          <a:xfrm>
            <a:off x="8838653" y="6515100"/>
            <a:ext cx="7390646" cy="185709"/>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rot="-955850">
            <a:off x="15688" y="4081248"/>
            <a:ext cx="1903715" cy="1464130"/>
          </a:xfrm>
          <a:prstGeom prst="rect">
            <a:avLst/>
          </a:prstGeom>
        </p:spPr>
      </p:pic>
      <p:grpSp>
        <p:nvGrpSpPr>
          <p:cNvPr id="8" name="Group 8"/>
          <p:cNvGrpSpPr/>
          <p:nvPr/>
        </p:nvGrpSpPr>
        <p:grpSpPr>
          <a:xfrm>
            <a:off x="2309244" y="968699"/>
            <a:ext cx="1200508" cy="1258497"/>
            <a:chOff x="0" y="0"/>
            <a:chExt cx="1600678" cy="1677996"/>
          </a:xfrm>
        </p:grpSpPr>
        <p:pic>
          <p:nvPicPr>
            <p:cNvPr id="9" name="Picture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578460" y="0"/>
              <a:ext cx="1022218" cy="1003632"/>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336370" y="1151713"/>
              <a:ext cx="484181" cy="526283"/>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0" y="501816"/>
              <a:ext cx="336370" cy="311295"/>
            </a:xfrm>
            <a:prstGeom prst="rect">
              <a:avLst/>
            </a:prstGeom>
          </p:spPr>
        </p:pic>
      </p:grpSp>
      <p:sp>
        <p:nvSpPr>
          <p:cNvPr id="12" name="TextBox 11"/>
          <p:cNvSpPr txBox="1"/>
          <p:nvPr/>
        </p:nvSpPr>
        <p:spPr>
          <a:xfrm>
            <a:off x="7939264" y="3237179"/>
            <a:ext cx="9227206" cy="2431371"/>
          </a:xfrm>
          <a:prstGeom prst="rect">
            <a:avLst/>
          </a:prstGeom>
          <a:noFill/>
        </p:spPr>
        <p:txBody>
          <a:bodyPr wrap="none" rtlCol="0">
            <a:spAutoFit/>
          </a:bodyPr>
          <a:lstStyle/>
          <a:p>
            <a:pPr algn="ctr">
              <a:lnSpc>
                <a:spcPct val="150000"/>
              </a:lnSpc>
            </a:pPr>
            <a:r>
              <a:rPr lang="en-US" sz="5400" b="1" dirty="0" err="1">
                <a:latin typeface="Arial" panose="020B0604020202020204" pitchFamily="34" charset="0"/>
                <a:cs typeface="Arial" panose="020B0604020202020204" pitchFamily="34" charset="0"/>
              </a:rPr>
              <a:t>II.Vận</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dụng</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hiểu</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biết</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về</a:t>
            </a:r>
            <a:r>
              <a:rPr lang="en-US" sz="5400" b="1" dirty="0">
                <a:latin typeface="Arial" panose="020B0604020202020204" pitchFamily="34" charset="0"/>
                <a:cs typeface="Arial" panose="020B0604020202020204" pitchFamily="34" charset="0"/>
              </a:rPr>
              <a:t> </a:t>
            </a:r>
          </a:p>
          <a:p>
            <a:pPr algn="ctr">
              <a:lnSpc>
                <a:spcPct val="150000"/>
              </a:lnSpc>
            </a:pPr>
            <a:r>
              <a:rPr lang="en-US" sz="5400" b="1" dirty="0" err="1">
                <a:latin typeface="Arial" panose="020B0604020202020204" pitchFamily="34" charset="0"/>
                <a:cs typeface="Arial" panose="020B0604020202020204" pitchFamily="34" charset="0"/>
              </a:rPr>
              <a:t>hô</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hấp</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tế</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bào</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vào</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thực</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tiễn</a:t>
            </a:r>
            <a:endParaRPr lang="en-US" sz="54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495927" y="5743732"/>
            <a:ext cx="1044559" cy="1079902"/>
          </a:xfrm>
          <a:prstGeom prst="rect">
            <a:avLst/>
          </a:prstGeom>
        </p:spPr>
      </p:pic>
      <p:pic>
        <p:nvPicPr>
          <p:cNvPr id="7"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524001" y="3331087"/>
            <a:ext cx="1044559" cy="1079902"/>
          </a:xfrm>
          <a:prstGeom prst="rect">
            <a:avLst/>
          </a:prstGeom>
        </p:spPr>
      </p:pic>
      <p:pic>
        <p:nvPicPr>
          <p:cNvPr id="8"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493880" y="7773909"/>
            <a:ext cx="1044559" cy="107990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Lst>
          </a:blip>
          <a:srcRect l="769" b="64802"/>
          <a:stretch>
            <a:fillRect/>
          </a:stretch>
        </p:blipFill>
        <p:spPr>
          <a:xfrm>
            <a:off x="-111035" y="9457367"/>
            <a:ext cx="18515075" cy="1337354"/>
          </a:xfrm>
          <a:prstGeom prst="rect">
            <a:avLst/>
          </a:prstGeom>
        </p:spPr>
      </p:pic>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20324" y="8453308"/>
            <a:ext cx="2601857" cy="2374786"/>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16002000" y="8381672"/>
            <a:ext cx="2969288" cy="2710151"/>
          </a:xfrm>
          <a:prstGeom prst="rect">
            <a:avLst/>
          </a:prstGeom>
        </p:spPr>
      </p:pic>
      <p:sp>
        <p:nvSpPr>
          <p:cNvPr id="22" name="TextBox 22"/>
          <p:cNvSpPr txBox="1"/>
          <p:nvPr/>
        </p:nvSpPr>
        <p:spPr>
          <a:xfrm>
            <a:off x="1719714" y="5786793"/>
            <a:ext cx="591851" cy="830740"/>
          </a:xfrm>
          <a:prstGeom prst="rect">
            <a:avLst/>
          </a:prstGeom>
        </p:spPr>
        <p:txBody>
          <a:bodyPr lIns="0" tIns="0" rIns="0" bIns="0" rtlCol="0" anchor="t">
            <a:spAutoFit/>
          </a:bodyPr>
          <a:lstStyle/>
          <a:p>
            <a:pPr algn="ctr">
              <a:lnSpc>
                <a:spcPts val="7090"/>
              </a:lnSpc>
              <a:spcBef>
                <a:spcPct val="0"/>
              </a:spcBef>
            </a:pPr>
            <a:r>
              <a:rPr lang="en-US" sz="5065" b="1" dirty="0">
                <a:solidFill>
                  <a:srgbClr val="FFE7D3"/>
                </a:solidFill>
                <a:latin typeface="Arial" panose="020B0604020202020204" pitchFamily="34" charset="0"/>
                <a:cs typeface="Arial" panose="020B0604020202020204" pitchFamily="34" charset="0"/>
              </a:rPr>
              <a:t>2</a:t>
            </a:r>
          </a:p>
        </p:txBody>
      </p:sp>
      <p:sp>
        <p:nvSpPr>
          <p:cNvPr id="23" name="TextBox 23"/>
          <p:cNvSpPr txBox="1"/>
          <p:nvPr/>
        </p:nvSpPr>
        <p:spPr>
          <a:xfrm>
            <a:off x="1765948" y="3374148"/>
            <a:ext cx="500677" cy="830740"/>
          </a:xfrm>
          <a:prstGeom prst="rect">
            <a:avLst/>
          </a:prstGeom>
        </p:spPr>
        <p:txBody>
          <a:bodyPr lIns="0" tIns="0" rIns="0" bIns="0" rtlCol="0" anchor="t">
            <a:spAutoFit/>
          </a:bodyPr>
          <a:lstStyle/>
          <a:p>
            <a:pPr algn="ctr">
              <a:lnSpc>
                <a:spcPts val="7090"/>
              </a:lnSpc>
              <a:spcBef>
                <a:spcPct val="0"/>
              </a:spcBef>
            </a:pPr>
            <a:r>
              <a:rPr lang="en-US" sz="5065" b="1" dirty="0">
                <a:solidFill>
                  <a:srgbClr val="FFE7D3"/>
                </a:solidFill>
                <a:latin typeface="Arial" panose="020B0604020202020204" pitchFamily="34" charset="0"/>
                <a:cs typeface="Arial" panose="020B0604020202020204" pitchFamily="34" charset="0"/>
              </a:rPr>
              <a:t>1</a:t>
            </a:r>
          </a:p>
        </p:txBody>
      </p:sp>
      <p:sp>
        <p:nvSpPr>
          <p:cNvPr id="24" name="TextBox 24"/>
          <p:cNvSpPr txBox="1"/>
          <p:nvPr/>
        </p:nvSpPr>
        <p:spPr>
          <a:xfrm>
            <a:off x="1715081" y="7845545"/>
            <a:ext cx="551544" cy="830740"/>
          </a:xfrm>
          <a:prstGeom prst="rect">
            <a:avLst/>
          </a:prstGeom>
        </p:spPr>
        <p:txBody>
          <a:bodyPr lIns="0" tIns="0" rIns="0" bIns="0" rtlCol="0" anchor="t">
            <a:spAutoFit/>
          </a:bodyPr>
          <a:lstStyle/>
          <a:p>
            <a:pPr algn="ctr">
              <a:lnSpc>
                <a:spcPts val="7090"/>
              </a:lnSpc>
              <a:spcBef>
                <a:spcPct val="0"/>
              </a:spcBef>
            </a:pPr>
            <a:r>
              <a:rPr lang="en-US" sz="5065" b="1">
                <a:solidFill>
                  <a:srgbClr val="FFE7D3"/>
                </a:solidFill>
                <a:latin typeface="Arial" panose="020B0604020202020204" pitchFamily="34" charset="0"/>
                <a:cs typeface="Arial" panose="020B0604020202020204" pitchFamily="34" charset="0"/>
              </a:rPr>
              <a:t>3</a:t>
            </a:r>
          </a:p>
        </p:txBody>
      </p:sp>
      <p:sp>
        <p:nvSpPr>
          <p:cNvPr id="25" name="Rounded Rectangle 24"/>
          <p:cNvSpPr/>
          <p:nvPr/>
        </p:nvSpPr>
        <p:spPr>
          <a:xfrm>
            <a:off x="1100278" y="725298"/>
            <a:ext cx="15396989" cy="161506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6" name="TextBox 12"/>
          <p:cNvSpPr txBox="1"/>
          <p:nvPr/>
        </p:nvSpPr>
        <p:spPr>
          <a:xfrm>
            <a:off x="1505923" y="526123"/>
            <a:ext cx="15163800" cy="1436868"/>
          </a:xfrm>
          <a:prstGeom prst="rect">
            <a:avLst/>
          </a:prstGeom>
        </p:spPr>
        <p:txBody>
          <a:bodyPr wrap="square" lIns="0" tIns="0" rIns="0" bIns="0" rtlCol="0" anchor="t">
            <a:spAutoFit/>
          </a:bodyPr>
          <a:lstStyle/>
          <a:p>
            <a:pPr algn="just">
              <a:lnSpc>
                <a:spcPts val="13275"/>
              </a:lnSpc>
              <a:spcBef>
                <a:spcPct val="0"/>
              </a:spcBef>
            </a:pPr>
            <a:r>
              <a:rPr lang="en-US" sz="5400" dirty="0">
                <a:latin typeface="Arial" panose="020B0604020202020204" pitchFamily="34" charset="0"/>
                <a:cs typeface="Arial" panose="020B0604020202020204" pitchFamily="34" charset="0"/>
              </a:rPr>
              <a:t>1.</a:t>
            </a:r>
            <a:r>
              <a:rPr lang="en-US" sz="5400" b="1"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Hô</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hấp</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tế</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bào</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và</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vấn</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đề</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bảo</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quản</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nông</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sản</a:t>
            </a:r>
            <a:endParaRPr lang="en-US" sz="5400" dirty="0">
              <a:latin typeface="Arial" panose="020B0604020202020204" pitchFamily="34" charset="0"/>
              <a:cs typeface="Arial" panose="020B0604020202020204" pitchFamily="34" charset="0"/>
            </a:endParaRPr>
          </a:p>
        </p:txBody>
      </p:sp>
      <p:sp>
        <p:nvSpPr>
          <p:cNvPr id="27" name="Rectangle 26"/>
          <p:cNvSpPr/>
          <p:nvPr/>
        </p:nvSpPr>
        <p:spPr>
          <a:xfrm>
            <a:off x="2810507" y="3486665"/>
            <a:ext cx="13686760" cy="799706"/>
          </a:xfrm>
          <a:prstGeom prst="rect">
            <a:avLst/>
          </a:prstGeom>
        </p:spPr>
        <p:txBody>
          <a:bodyPr wrap="none">
            <a:spAutoFit/>
          </a:bodyPr>
          <a:lstStyle/>
          <a:p>
            <a:pPr>
              <a:lnSpc>
                <a:spcPct val="114000"/>
              </a:lnSpc>
              <a:spcAft>
                <a:spcPts val="1000"/>
              </a:spcAft>
            </a:pPr>
            <a:r>
              <a:rPr lang="en-US" sz="4400" dirty="0" err="1">
                <a:latin typeface="Arial" panose="020B0604020202020204" pitchFamily="34" charset="0"/>
                <a:cs typeface="Arial" panose="020B0604020202020204" pitchFamily="34" charset="0"/>
              </a:rPr>
              <a:t>Nếu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hô</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hấp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tế</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diễn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điều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ra</a:t>
            </a:r>
            <a:r>
              <a:rPr lang="en-US" sz="4400" dirty="0">
                <a:latin typeface="Arial" panose="020B0604020202020204" pitchFamily="34" charset="0"/>
                <a:cs typeface="Arial" panose="020B0604020202020204" pitchFamily="34" charset="0"/>
              </a:rPr>
              <a:t>?</a:t>
            </a:r>
            <a:endParaRPr lang="en-US" sz="4400" dirty="0">
              <a:effectLst/>
              <a:latin typeface="Arial" panose="020B0604020202020204" pitchFamily="34" charset="0"/>
              <a:cs typeface="Arial" panose="020B0604020202020204" pitchFamily="34" charset="0"/>
            </a:endParaRPr>
          </a:p>
        </p:txBody>
      </p:sp>
      <p:sp>
        <p:nvSpPr>
          <p:cNvPr id="28" name="Rectangle 27"/>
          <p:cNvSpPr/>
          <p:nvPr/>
        </p:nvSpPr>
        <p:spPr>
          <a:xfrm>
            <a:off x="2782433" y="5761613"/>
            <a:ext cx="12026049" cy="864211"/>
          </a:xfrm>
          <a:prstGeom prst="rect">
            <a:avLst/>
          </a:prstGeom>
        </p:spPr>
        <p:txBody>
          <a:bodyPr wrap="none">
            <a:spAutoFit/>
          </a:bodyPr>
          <a:lstStyle/>
          <a:p>
            <a:pPr>
              <a:lnSpc>
                <a:spcPct val="114000"/>
              </a:lnSpc>
              <a:spcAft>
                <a:spcPts val="1000"/>
              </a:spcAft>
            </a:pPr>
            <a:r>
              <a:rPr lang="en-US" sz="4400" dirty="0" err="1">
                <a:latin typeface="Arial" panose="020B0604020202020204" pitchFamily="34" charset="0"/>
                <a:cs typeface="Arial" panose="020B0604020202020204" pitchFamily="34" charset="0"/>
              </a:rPr>
              <a:t>Nếu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tế</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ngừng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hô</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hấp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điều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ra</a:t>
            </a:r>
            <a:r>
              <a:rPr lang="en-US" sz="4400" dirty="0">
                <a:latin typeface="Arial" panose="020B0604020202020204" pitchFamily="34" charset="0"/>
                <a:cs typeface="Arial" panose="020B0604020202020204" pitchFamily="34" charset="0"/>
              </a:rPr>
              <a:t>?</a:t>
            </a:r>
            <a:endParaRPr lang="en-US" sz="4400" dirty="0">
              <a:effectLst/>
              <a:latin typeface="Arial" panose="020B0604020202020204" pitchFamily="34" charset="0"/>
              <a:cs typeface="Arial" panose="020B0604020202020204" pitchFamily="34" charset="0"/>
            </a:endParaRPr>
          </a:p>
        </p:txBody>
      </p:sp>
      <p:sp>
        <p:nvSpPr>
          <p:cNvPr id="29" name="Rectangle 28"/>
          <p:cNvSpPr/>
          <p:nvPr/>
        </p:nvSpPr>
        <p:spPr>
          <a:xfrm>
            <a:off x="2920140" y="7915469"/>
            <a:ext cx="12401152" cy="864211"/>
          </a:xfrm>
          <a:prstGeom prst="rect">
            <a:avLst/>
          </a:prstGeom>
        </p:spPr>
        <p:txBody>
          <a:bodyPr wrap="none">
            <a:spAutoFit/>
          </a:bodyPr>
          <a:lstStyle/>
          <a:p>
            <a:pPr>
              <a:lnSpc>
                <a:spcPct val="114000"/>
              </a:lnSpc>
              <a:spcAft>
                <a:spcPts val="1000"/>
              </a:spcAft>
            </a:pPr>
            <a:r>
              <a:rPr lang="en-US" sz="4400" dirty="0" err="1">
                <a:latin typeface="Arial" panose="020B0604020202020204" pitchFamily="34" charset="0"/>
                <a:cs typeface="Arial" panose="020B0604020202020204" pitchFamily="34" charset="0"/>
              </a:rPr>
              <a:t>Để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bảo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tốt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chúng</a:t>
            </a:r>
            <a:r>
              <a:rPr lang="en-US" sz="4400" dirty="0">
                <a:latin typeface="Arial" panose="020B0604020202020204" pitchFamily="34" charset="0"/>
                <a:cs typeface="Arial" panose="020B0604020202020204" pitchFamily="34" charset="0"/>
              </a:rPr>
              <a:t> ta </a:t>
            </a:r>
            <a:r>
              <a:rPr lang="en-US" sz="4400" dirty="0" err="1">
                <a:latin typeface="Arial" panose="020B0604020202020204" pitchFamily="34" charset="0"/>
                <a:cs typeface="Arial" panose="020B0604020202020204" pitchFamily="34" charset="0"/>
              </a:rPr>
              <a:t>phải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a:t>
            </a:r>
            <a:endParaRPr lang="en-US" sz="4400" dirty="0">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anim calcmode="lin" valueType="num">
                                      <p:cBhvr>
                                        <p:cTn id="55" dur="1000" fill="hold"/>
                                        <p:tgtEl>
                                          <p:spTgt spid="24"/>
                                        </p:tgtEl>
                                        <p:attrNameLst>
                                          <p:attrName>ppt_x</p:attrName>
                                        </p:attrNameLst>
                                      </p:cBhvr>
                                      <p:tavLst>
                                        <p:tav tm="0">
                                          <p:val>
                                            <p:strVal val="#ppt_x"/>
                                          </p:val>
                                        </p:tav>
                                        <p:tav tm="100000">
                                          <p:val>
                                            <p:strVal val="#ppt_x"/>
                                          </p:val>
                                        </p:tav>
                                      </p:tavLst>
                                    </p:anim>
                                    <p:anim calcmode="lin" valueType="num">
                                      <p:cBhvr>
                                        <p:cTn id="56" dur="1000" fill="hold"/>
                                        <p:tgtEl>
                                          <p:spTgt spid="2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animBg="1"/>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785024" y="5349486"/>
            <a:ext cx="1044559" cy="1079902"/>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768126" y="2360319"/>
            <a:ext cx="1044559" cy="1079902"/>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819084" y="7170316"/>
            <a:ext cx="1044559" cy="1079902"/>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Lst>
          </a:blip>
          <a:srcRect l="769" b="64802"/>
          <a:stretch>
            <a:fillRect/>
          </a:stretch>
        </p:blipFill>
        <p:spPr>
          <a:xfrm>
            <a:off x="-111035" y="9457367"/>
            <a:ext cx="18515075" cy="1337354"/>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0324" y="8453308"/>
            <a:ext cx="2601857" cy="2374786"/>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6002000" y="8381672"/>
            <a:ext cx="2969288" cy="2710151"/>
          </a:xfrm>
          <a:prstGeom prst="rect">
            <a:avLst/>
          </a:prstGeom>
        </p:spPr>
      </p:pic>
      <p:sp>
        <p:nvSpPr>
          <p:cNvPr id="22" name="TextBox 22"/>
          <p:cNvSpPr txBox="1"/>
          <p:nvPr/>
        </p:nvSpPr>
        <p:spPr>
          <a:xfrm>
            <a:off x="1970901" y="5419485"/>
            <a:ext cx="591851" cy="830740"/>
          </a:xfrm>
          <a:prstGeom prst="rect">
            <a:avLst/>
          </a:prstGeom>
        </p:spPr>
        <p:txBody>
          <a:bodyPr lIns="0" tIns="0" rIns="0" bIns="0" rtlCol="0" anchor="t">
            <a:spAutoFit/>
          </a:bodyPr>
          <a:lstStyle/>
          <a:p>
            <a:pPr algn="ctr">
              <a:lnSpc>
                <a:spcPts val="7090"/>
              </a:lnSpc>
              <a:spcBef>
                <a:spcPct val="0"/>
              </a:spcBef>
            </a:pPr>
            <a:r>
              <a:rPr lang="en-US" sz="5065" b="1" dirty="0">
                <a:solidFill>
                  <a:srgbClr val="FFE7D3"/>
                </a:solidFill>
                <a:latin typeface="Arial" panose="020B0604020202020204" pitchFamily="34" charset="0"/>
                <a:cs typeface="Arial" panose="020B0604020202020204" pitchFamily="34" charset="0"/>
              </a:rPr>
              <a:t>2</a:t>
            </a:r>
          </a:p>
        </p:txBody>
      </p:sp>
      <p:sp>
        <p:nvSpPr>
          <p:cNvPr id="23" name="TextBox 23"/>
          <p:cNvSpPr txBox="1"/>
          <p:nvPr/>
        </p:nvSpPr>
        <p:spPr>
          <a:xfrm>
            <a:off x="2010073" y="2403380"/>
            <a:ext cx="500677" cy="830740"/>
          </a:xfrm>
          <a:prstGeom prst="rect">
            <a:avLst/>
          </a:prstGeom>
        </p:spPr>
        <p:txBody>
          <a:bodyPr lIns="0" tIns="0" rIns="0" bIns="0" rtlCol="0" anchor="t">
            <a:spAutoFit/>
          </a:bodyPr>
          <a:lstStyle/>
          <a:p>
            <a:pPr algn="ctr">
              <a:lnSpc>
                <a:spcPts val="7090"/>
              </a:lnSpc>
              <a:spcBef>
                <a:spcPct val="0"/>
              </a:spcBef>
            </a:pPr>
            <a:r>
              <a:rPr lang="en-US" sz="5065" b="1" dirty="0">
                <a:solidFill>
                  <a:srgbClr val="FFE7D3"/>
                </a:solidFill>
                <a:latin typeface="Arial" panose="020B0604020202020204" pitchFamily="34" charset="0"/>
                <a:cs typeface="Arial" panose="020B0604020202020204" pitchFamily="34" charset="0"/>
              </a:rPr>
              <a:t>1</a:t>
            </a:r>
          </a:p>
        </p:txBody>
      </p:sp>
      <p:sp>
        <p:nvSpPr>
          <p:cNvPr id="24" name="TextBox 24"/>
          <p:cNvSpPr txBox="1"/>
          <p:nvPr/>
        </p:nvSpPr>
        <p:spPr>
          <a:xfrm>
            <a:off x="2085746" y="7297728"/>
            <a:ext cx="551544" cy="830740"/>
          </a:xfrm>
          <a:prstGeom prst="rect">
            <a:avLst/>
          </a:prstGeom>
        </p:spPr>
        <p:txBody>
          <a:bodyPr lIns="0" tIns="0" rIns="0" bIns="0" rtlCol="0" anchor="t">
            <a:spAutoFit/>
          </a:bodyPr>
          <a:lstStyle/>
          <a:p>
            <a:pPr algn="ctr">
              <a:lnSpc>
                <a:spcPts val="7090"/>
              </a:lnSpc>
              <a:spcBef>
                <a:spcPct val="0"/>
              </a:spcBef>
            </a:pPr>
            <a:r>
              <a:rPr lang="en-US" sz="5065" b="1" dirty="0">
                <a:solidFill>
                  <a:srgbClr val="FFE7D3"/>
                </a:solidFill>
                <a:latin typeface="Arial" panose="020B0604020202020204" pitchFamily="34" charset="0"/>
                <a:cs typeface="Arial" panose="020B0604020202020204" pitchFamily="34" charset="0"/>
              </a:rPr>
              <a:t>3</a:t>
            </a:r>
          </a:p>
        </p:txBody>
      </p:sp>
      <p:sp>
        <p:nvSpPr>
          <p:cNvPr id="2" name="Rectangle 1"/>
          <p:cNvSpPr/>
          <p:nvPr/>
        </p:nvSpPr>
        <p:spPr>
          <a:xfrm>
            <a:off x="3124200" y="2067918"/>
            <a:ext cx="14020799" cy="3139321"/>
          </a:xfrm>
          <a:prstGeom prst="rect">
            <a:avLst/>
          </a:prstGeom>
        </p:spPr>
        <p:txBody>
          <a:bodyPr wrap="square">
            <a:spAutoFit/>
          </a:bodyPr>
          <a:lstStyle/>
          <a:p>
            <a:pPr marR="90170" algn="just">
              <a:lnSpc>
                <a:spcPct val="150000"/>
              </a:lnSpc>
              <a:spcAft>
                <a:spcPts val="0"/>
              </a:spcAft>
            </a:pPr>
            <a:r>
              <a:rPr lang="vi-VN" sz="4400" dirty="0">
                <a:ea typeface="Times New Roman" panose="02020603050405020304" pitchFamily="18" charset="0"/>
              </a:rPr>
              <a:t>Hô hấp diễn ra càng mạnh → lượng chất hữu cơ và chất dinh dưỡng trong nông sản tiêu hao càng nhiều </a:t>
            </a:r>
            <a:endParaRPr lang="en-US" sz="4400" dirty="0">
              <a:ea typeface="Times New Roman" panose="02020603050405020304" pitchFamily="18" charset="0"/>
            </a:endParaRPr>
          </a:p>
          <a:p>
            <a:pPr marR="90170" algn="just">
              <a:lnSpc>
                <a:spcPct val="150000"/>
              </a:lnSpc>
              <a:spcAft>
                <a:spcPts val="0"/>
              </a:spcAft>
            </a:pPr>
            <a:r>
              <a:rPr lang="vi-VN" sz="4400" dirty="0">
                <a:ea typeface="Times New Roman" panose="02020603050405020304" pitchFamily="18" charset="0"/>
              </a:rPr>
              <a:t>→ khối lượng và chất lượng giảm</a:t>
            </a:r>
            <a:r>
              <a:rPr lang="vi-VN" sz="4000" dirty="0">
                <a:ea typeface="Times New Roman" panose="02020603050405020304" pitchFamily="18" charset="0"/>
              </a:rPr>
              <a:t>.</a:t>
            </a:r>
            <a:endParaRPr lang="vi-VN" sz="4000" dirty="0">
              <a:effectLst/>
              <a:latin typeface="Calibri" panose="020F0502020204030204" charset="0"/>
            </a:endParaRPr>
          </a:p>
        </p:txBody>
      </p:sp>
      <p:sp>
        <p:nvSpPr>
          <p:cNvPr id="3" name="Rectangle 2"/>
          <p:cNvSpPr/>
          <p:nvPr/>
        </p:nvSpPr>
        <p:spPr>
          <a:xfrm>
            <a:off x="3124200" y="5505709"/>
            <a:ext cx="12245660" cy="799706"/>
          </a:xfrm>
          <a:prstGeom prst="rect">
            <a:avLst/>
          </a:prstGeom>
        </p:spPr>
        <p:txBody>
          <a:bodyPr wrap="none">
            <a:spAutoFit/>
          </a:bodyPr>
          <a:lstStyle/>
          <a:p>
            <a:pPr>
              <a:lnSpc>
                <a:spcPct val="114000"/>
              </a:lnSpc>
              <a:spcAft>
                <a:spcPts val="1000"/>
              </a:spcAft>
            </a:pPr>
            <a:r>
              <a:rPr lang="en-US" sz="4400" dirty="0" err="1">
                <a:latin typeface="Arial" panose="020B0604020202020204" pitchFamily="34" charset="0"/>
                <a:cs typeface="Arial" panose="020B0604020202020204" pitchFamily="34" charset="0"/>
              </a:rPr>
              <a:t>Ngừng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hô</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hấp</a:t>
            </a:r>
            <a:r>
              <a:rPr lang="en-US" sz="4400" dirty="0">
                <a:latin typeface="Arial" panose="020B0604020202020204" pitchFamily="34" charset="0"/>
                <a:cs typeface="Arial" panose="020B0604020202020204" pitchFamily="34" charset="0"/>
              </a:rPr>
              <a:t> → </a:t>
            </a:r>
            <a:r>
              <a:rPr lang="en-US" sz="4400" dirty="0" err="1">
                <a:latin typeface="Arial" panose="020B0604020202020204" pitchFamily="34" charset="0"/>
                <a:cs typeface="Arial" panose="020B0604020202020204" pitchFamily="34" charset="0"/>
              </a:rPr>
              <a:t>tế</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chết</a:t>
            </a:r>
            <a:r>
              <a:rPr lang="en-US" sz="4400" dirty="0">
                <a:latin typeface="Arial" panose="020B0604020202020204" pitchFamily="34" charset="0"/>
                <a:cs typeface="Arial" panose="020B0604020202020204" pitchFamily="34" charset="0"/>
              </a:rPr>
              <a:t> → </a:t>
            </a:r>
            <a:r>
              <a:rPr lang="en-US" sz="4400" dirty="0" err="1">
                <a:latin typeface="Arial" panose="020B0604020202020204" pitchFamily="34" charset="0"/>
                <a:cs typeface="Arial" panose="020B0604020202020204" pitchFamily="34" charset="0"/>
              </a:rPr>
              <a:t>nông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hỏng</a:t>
            </a:r>
            <a:r>
              <a:rPr lang="en-US" sz="4400" dirty="0">
                <a:latin typeface="Arial" panose="020B0604020202020204" pitchFamily="34" charset="0"/>
                <a:cs typeface="Arial" panose="020B0604020202020204" pitchFamily="34" charset="0"/>
              </a:rPr>
              <a:t>.</a:t>
            </a:r>
            <a:endParaRPr lang="en-US" sz="3600" dirty="0">
              <a:effectLst/>
              <a:latin typeface="Arial" panose="020B0604020202020204" pitchFamily="34" charset="0"/>
              <a:cs typeface="Arial" panose="020B0604020202020204" pitchFamily="34" charset="0"/>
            </a:endParaRPr>
          </a:p>
        </p:txBody>
      </p:sp>
      <p:sp>
        <p:nvSpPr>
          <p:cNvPr id="4" name="Rectangle 3"/>
          <p:cNvSpPr/>
          <p:nvPr/>
        </p:nvSpPr>
        <p:spPr>
          <a:xfrm>
            <a:off x="3130305" y="6905243"/>
            <a:ext cx="13144467" cy="2407967"/>
          </a:xfrm>
          <a:prstGeom prst="rect">
            <a:avLst/>
          </a:prstGeom>
        </p:spPr>
        <p:txBody>
          <a:bodyPr wrap="square">
            <a:spAutoFit/>
          </a:bodyPr>
          <a:lstStyle/>
          <a:p>
            <a:pPr algn="just">
              <a:lnSpc>
                <a:spcPct val="114000"/>
              </a:lnSpc>
              <a:spcAft>
                <a:spcPts val="1000"/>
              </a:spcAft>
            </a:pPr>
            <a:r>
              <a:rPr lang="vi-VN" sz="4400" dirty="0">
                <a:latin typeface="Arial" panose="020B0604020202020204" pitchFamily="34" charset="0"/>
                <a:cs typeface="Arial" panose="020B0604020202020204" pitchFamily="34" charset="0"/>
              </a:rPr>
              <a:t>Để bảo quản nông sản tốt, cần đưa cường độ hô hấp ở nông sản về mức tối thiểu bằng cách điều chỉnh các yếu tố môi trường.</a:t>
            </a:r>
            <a:endParaRPr lang="vi-VN" sz="4400" dirty="0">
              <a:effectLst/>
              <a:latin typeface="Arial" panose="020B0604020202020204" pitchFamily="34" charset="0"/>
              <a:cs typeface="Arial" panose="020B0604020202020204" pitchFamily="34" charset="0"/>
            </a:endParaRPr>
          </a:p>
        </p:txBody>
      </p:sp>
      <p:sp>
        <p:nvSpPr>
          <p:cNvPr id="5" name="TextBox 4"/>
          <p:cNvSpPr txBox="1"/>
          <p:nvPr/>
        </p:nvSpPr>
        <p:spPr>
          <a:xfrm>
            <a:off x="1390795" y="619217"/>
            <a:ext cx="2492990" cy="923330"/>
          </a:xfrm>
          <a:prstGeom prst="rect">
            <a:avLst/>
          </a:prstGeom>
          <a:noFill/>
        </p:spPr>
        <p:txBody>
          <a:bodyPr wrap="none" rtlCol="0">
            <a:spAutoFit/>
          </a:bodyPr>
          <a:lstStyle/>
          <a:p>
            <a:r>
              <a:rPr lang="en-US" sz="5400" b="1" dirty="0" err="1">
                <a:solidFill>
                  <a:srgbClr val="FF0000"/>
                </a:solidFill>
                <a:latin typeface="Arial" panose="020B0604020202020204" pitchFamily="34" charset="0"/>
                <a:cs typeface="Arial" panose="020B0604020202020204" pitchFamily="34" charset="0"/>
              </a:rPr>
              <a:t>Đáp</a:t>
            </a:r>
            <a:r>
              <a:rPr lang="en-US" sz="5400" b="1" dirty="0">
                <a:solidFill>
                  <a:srgbClr val="FF0000"/>
                </a:solidFill>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án</a:t>
            </a:r>
            <a:endParaRPr lang="en-US" sz="54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par>
                                <p:cTn id="35" presetID="16" presetClass="entr" presetSubtype="21"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arn(inVertical)">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 grpId="0"/>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flipH="1" flipV="1">
            <a:off x="12446524" y="4206593"/>
            <a:ext cx="4823450" cy="3849990"/>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Lst>
          </a:blip>
          <a:srcRect l="769" b="64802"/>
          <a:stretch>
            <a:fillRect/>
          </a:stretch>
        </p:blipFill>
        <p:spPr>
          <a:xfrm>
            <a:off x="-111035" y="9457367"/>
            <a:ext cx="18515075" cy="1337354"/>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0324" y="7782341"/>
            <a:ext cx="3336980" cy="3045753"/>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5986714" y="7782341"/>
            <a:ext cx="3670375" cy="3350052"/>
          </a:xfrm>
          <a:prstGeom prst="rect">
            <a:avLst/>
          </a:prstGeom>
        </p:spPr>
      </p:pic>
      <p:sp>
        <p:nvSpPr>
          <p:cNvPr id="25" name="Rounded Rectangle 24"/>
          <p:cNvSpPr/>
          <p:nvPr/>
        </p:nvSpPr>
        <p:spPr>
          <a:xfrm>
            <a:off x="1447800" y="753992"/>
            <a:ext cx="15396989" cy="255073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4000" dirty="0">
                <a:solidFill>
                  <a:schemeClr val="tx1"/>
                </a:solidFill>
                <a:latin typeface="Arial" panose="020B0604020202020204" pitchFamily="34" charset="0"/>
                <a:cs typeface="Arial" panose="020B0604020202020204" pitchFamily="34" charset="0"/>
              </a:rPr>
              <a:t>Theo em, cần điều chỉnh các yếu tố môi trường như nước, nhiệt độ, nồng độ khí carbon dioxide như thế nào để có thể bảo quản được nông sản? Giải thích.</a:t>
            </a:r>
          </a:p>
        </p:txBody>
      </p:sp>
      <p:sp>
        <p:nvSpPr>
          <p:cNvPr id="5" name="Rectangle 4"/>
          <p:cNvSpPr/>
          <p:nvPr/>
        </p:nvSpPr>
        <p:spPr>
          <a:xfrm>
            <a:off x="2206581" y="3570403"/>
            <a:ext cx="13670058" cy="6555641"/>
          </a:xfrm>
          <a:prstGeom prst="rect">
            <a:avLst/>
          </a:prstGeom>
          <a:solidFill>
            <a:schemeClr val="accent2">
              <a:lumMod val="20000"/>
              <a:lumOff val="80000"/>
            </a:schemeClr>
          </a:solidFill>
        </p:spPr>
        <p:txBody>
          <a:bodyPr wrap="square">
            <a:spAutoFit/>
          </a:bodyPr>
          <a:lstStyle/>
          <a:p>
            <a:pPr marR="90170" algn="just">
              <a:lnSpc>
                <a:spcPct val="150000"/>
              </a:lnSpc>
              <a:spcAft>
                <a:spcPts val="0"/>
              </a:spcAft>
            </a:pPr>
            <a:r>
              <a:rPr lang="vi-VN" sz="4000" dirty="0">
                <a:latin typeface="Arial" panose="020B0604020202020204" pitchFamily="34" charset="0"/>
                <a:cs typeface="Arial" panose="020B0604020202020204" pitchFamily="34" charset="0"/>
              </a:rPr>
              <a:t>Cần điều chỉnh các yếu tố môi trường như nước, nhiệt độ, nồng độ khí carbon dioxide như sau:</a:t>
            </a:r>
            <a:endParaRPr lang="vi-VN" sz="3200" dirty="0">
              <a:latin typeface="Arial" panose="020B0604020202020204" pitchFamily="34" charset="0"/>
              <a:cs typeface="Arial" panose="020B0604020202020204" pitchFamily="34" charset="0"/>
            </a:endParaRPr>
          </a:p>
          <a:p>
            <a:pPr marL="571500" marR="90170" indent="-571500" algn="just">
              <a:lnSpc>
                <a:spcPct val="150000"/>
              </a:lnSpc>
              <a:spcAft>
                <a:spcPts val="0"/>
              </a:spcAft>
              <a:buFont typeface="Arial" panose="020B0604020202020204" pitchFamily="34" charset="0"/>
              <a:buChar char="•"/>
            </a:pPr>
            <a:r>
              <a:rPr lang="vi-VN" sz="4000" dirty="0">
                <a:latin typeface="Arial" panose="020B0604020202020204" pitchFamily="34" charset="0"/>
                <a:cs typeface="Arial" panose="020B0604020202020204" pitchFamily="34" charset="0"/>
              </a:rPr>
              <a:t> Làm giảm lượng nước: phơi khô, sấy khô. </a:t>
            </a:r>
            <a:endParaRPr lang="vi-VN" sz="3200" dirty="0">
              <a:latin typeface="Arial" panose="020B0604020202020204" pitchFamily="34" charset="0"/>
              <a:cs typeface="Arial" panose="020B0604020202020204" pitchFamily="34" charset="0"/>
            </a:endParaRPr>
          </a:p>
          <a:p>
            <a:pPr marL="571500" marR="90170" indent="-571500" algn="just">
              <a:lnSpc>
                <a:spcPct val="150000"/>
              </a:lnSpc>
              <a:spcAft>
                <a:spcPts val="0"/>
              </a:spcAft>
              <a:buFont typeface="Arial" panose="020B0604020202020204" pitchFamily="34" charset="0"/>
              <a:buChar char="•"/>
            </a:pPr>
            <a:r>
              <a:rPr lang="vi-VN" sz="4000" dirty="0">
                <a:latin typeface="Arial" panose="020B0604020202020204" pitchFamily="34" charset="0"/>
                <a:cs typeface="Arial" panose="020B0604020202020204" pitchFamily="34" charset="0"/>
              </a:rPr>
              <a:t>Làm giảm nhiệt độ: để nông sản nơi thoáng mát, bảo quản trong tủ lạnh kho lạnh. </a:t>
            </a:r>
            <a:endParaRPr lang="en-US" sz="4000" dirty="0">
              <a:latin typeface="Arial" panose="020B0604020202020204" pitchFamily="34" charset="0"/>
              <a:cs typeface="Arial" panose="020B0604020202020204" pitchFamily="34" charset="0"/>
            </a:endParaRPr>
          </a:p>
          <a:p>
            <a:pPr marL="571500" marR="90170" indent="-571500" algn="just">
              <a:lnSpc>
                <a:spcPct val="150000"/>
              </a:lnSpc>
              <a:spcAft>
                <a:spcPts val="0"/>
              </a:spcAft>
              <a:buFont typeface="Arial" panose="020B0604020202020204" pitchFamily="34" charset="0"/>
              <a:buChar char="•"/>
            </a:pPr>
            <a:r>
              <a:rPr lang="vi-VN" sz="4000" dirty="0">
                <a:latin typeface="Arial" panose="020B0604020202020204" pitchFamily="34" charset="0"/>
                <a:cs typeface="Arial" panose="020B0604020202020204" pitchFamily="34" charset="0"/>
              </a:rPr>
              <a:t> Tăng nồng độ CO</a:t>
            </a:r>
            <a:r>
              <a:rPr lang="vi-VN" sz="4000" baseline="-25000" dirty="0">
                <a:latin typeface="Arial" panose="020B0604020202020204" pitchFamily="34" charset="0"/>
                <a:cs typeface="Arial" panose="020B0604020202020204" pitchFamily="34" charset="0"/>
              </a:rPr>
              <a:t>2</a:t>
            </a:r>
            <a:r>
              <a:rPr lang="vi-VN" sz="4000" dirty="0">
                <a:latin typeface="Arial" panose="020B0604020202020204" pitchFamily="34" charset="0"/>
                <a:cs typeface="Arial" panose="020B0604020202020204" pitchFamily="34" charset="0"/>
              </a:rPr>
              <a:t> gây ức chế quang hợp: bơm CO</a:t>
            </a:r>
            <a:r>
              <a:rPr lang="vi-VN" sz="4000" baseline="-25000" dirty="0">
                <a:latin typeface="Arial" panose="020B0604020202020204" pitchFamily="34" charset="0"/>
                <a:cs typeface="Arial" panose="020B0604020202020204" pitchFamily="34" charset="0"/>
              </a:rPr>
              <a:t>2</a:t>
            </a:r>
            <a:r>
              <a:rPr lang="vi-VN" sz="4000" dirty="0">
                <a:latin typeface="Arial" panose="020B0604020202020204" pitchFamily="34" charset="0"/>
                <a:cs typeface="Arial" panose="020B0604020202020204" pitchFamily="34" charset="0"/>
              </a:rPr>
              <a:t> vào buồng, kho bảo quản</a:t>
            </a:r>
            <a:endParaRPr lang="vi-VN" sz="3200" dirty="0">
              <a:latin typeface="Arial" panose="020B0604020202020204" pitchFamily="34" charset="0"/>
              <a:cs typeface="Arial" panose="020B0604020202020204" pitchFamily="34" charset="0"/>
            </a:endParaRPr>
          </a:p>
        </p:txBody>
      </p:sp>
      <p:pic>
        <p:nvPicPr>
          <p:cNvPr id="27"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2550105">
            <a:off x="16010544" y="-368687"/>
            <a:ext cx="1866478" cy="22453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down)">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barn(inVertical)">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barn(inVertical)">
                                      <p:cBhvr>
                                        <p:cTn id="3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953135" y="1081405"/>
            <a:ext cx="16801465" cy="860425"/>
          </a:xfrm>
          <a:prstGeom prst="rect">
            <a:avLst/>
          </a:prstGeom>
          <a:noFill/>
        </p:spPr>
        <p:txBody>
          <a:bodyPr wrap="square" rtlCol="0">
            <a:spAutoFit/>
            <a:scene3d>
              <a:camera prst="orthographicFront"/>
              <a:lightRig rig="threePt" dir="t"/>
            </a:scene3d>
          </a:bodyPr>
          <a:lstStyle/>
          <a:p>
            <a:pPr algn="ctr"/>
            <a:r>
              <a:rPr lang="en-US" sz="5000" b="1">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KIỂM TRA BÀI CŨ</a:t>
            </a:r>
          </a:p>
        </p:txBody>
      </p:sp>
      <p:sp>
        <p:nvSpPr>
          <p:cNvPr id="3" name="Text Box 2"/>
          <p:cNvSpPr txBox="1"/>
          <p:nvPr/>
        </p:nvSpPr>
        <p:spPr>
          <a:xfrm>
            <a:off x="304800" y="2750185"/>
            <a:ext cx="15530830" cy="452310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Câu 1: Nói về hô hấp tế bào, điều nào sau đây không đúng?</a:t>
            </a:r>
          </a:p>
          <a:p>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A. Đó là quá trình chuyển đổi năng lượng rất quan trọng của tế bào</a:t>
            </a:r>
          </a:p>
          <a:p>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B. Đó là quá trình oxi hóa các chất hữu cơ thành CO2 và H2O và giải phóng năng lượng ATP</a:t>
            </a:r>
          </a:p>
          <a:p>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C. Hô hấp tế bào có bản chất là chuỗi các phản ứng oxi hóa khử</a:t>
            </a:r>
          </a:p>
          <a:p>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D. Quá trình hô hấp tế bào chủ yếu diễn ra trong nhân tế bào</a:t>
            </a:r>
          </a:p>
        </p:txBody>
      </p:sp>
      <p:sp>
        <p:nvSpPr>
          <p:cNvPr id="4" name="Oval 3"/>
          <p:cNvSpPr/>
          <p:nvPr/>
        </p:nvSpPr>
        <p:spPr>
          <a:xfrm>
            <a:off x="76200" y="6515100"/>
            <a:ext cx="867410" cy="758190"/>
          </a:xfrm>
          <a:prstGeom prst="ellipse">
            <a:avLst/>
          </a:prstGeom>
          <a:noFill/>
          <a:ln>
            <a:solidFill>
              <a:srgbClr val="FF0000"/>
            </a:solidFill>
          </a:ln>
          <a:extLst>
            <a:ext uri="{909E8E84-426E-40DD-AFC4-6F175D3DCCD1}">
              <a14:hiddenFill xmlns:a14="http://schemas.microsoft.com/office/drawing/2010/main">
                <a:solidFill>
                  <a:schemeClr val="accent2"/>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Lst>
          </a:blip>
          <a:srcRect l="769" b="64802"/>
          <a:stretch>
            <a:fillRect/>
          </a:stretch>
        </p:blipFill>
        <p:spPr>
          <a:xfrm>
            <a:off x="-111035" y="9457367"/>
            <a:ext cx="18515075" cy="1337354"/>
          </a:xfrm>
          <a:prstGeom prst="rect">
            <a:avLst/>
          </a:prstGeom>
        </p:spPr>
      </p:pic>
      <p:pic>
        <p:nvPicPr>
          <p:cNvPr id="10"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20324" y="8453308"/>
            <a:ext cx="2601857" cy="2374786"/>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6002000" y="8381672"/>
            <a:ext cx="2969288" cy="2710151"/>
          </a:xfrm>
          <a:prstGeom prst="rect">
            <a:avLst/>
          </a:prstGeom>
        </p:spPr>
      </p:pic>
      <p:sp>
        <p:nvSpPr>
          <p:cNvPr id="23" name="TextBox 23"/>
          <p:cNvSpPr txBox="1"/>
          <p:nvPr/>
        </p:nvSpPr>
        <p:spPr>
          <a:xfrm>
            <a:off x="1765948" y="3374148"/>
            <a:ext cx="500677" cy="830740"/>
          </a:xfrm>
          <a:prstGeom prst="rect">
            <a:avLst/>
          </a:prstGeom>
        </p:spPr>
        <p:txBody>
          <a:bodyPr lIns="0" tIns="0" rIns="0" bIns="0" rtlCol="0" anchor="t">
            <a:spAutoFit/>
          </a:bodyPr>
          <a:lstStyle/>
          <a:p>
            <a:pPr algn="ctr">
              <a:lnSpc>
                <a:spcPts val="7090"/>
              </a:lnSpc>
              <a:spcBef>
                <a:spcPct val="0"/>
              </a:spcBef>
            </a:pPr>
            <a:r>
              <a:rPr lang="en-US" sz="5065" dirty="0">
                <a:solidFill>
                  <a:srgbClr val="FFE7D3"/>
                </a:solidFill>
                <a:latin typeface="Jingleberry Bold"/>
              </a:rPr>
              <a:t>a</a:t>
            </a:r>
          </a:p>
        </p:txBody>
      </p:sp>
      <p:sp>
        <p:nvSpPr>
          <p:cNvPr id="25" name="Rounded Rectangle 24"/>
          <p:cNvSpPr/>
          <p:nvPr/>
        </p:nvSpPr>
        <p:spPr>
          <a:xfrm>
            <a:off x="609600" y="725298"/>
            <a:ext cx="17068800" cy="161506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6" name="TextBox 12"/>
          <p:cNvSpPr txBox="1"/>
          <p:nvPr/>
        </p:nvSpPr>
        <p:spPr>
          <a:xfrm>
            <a:off x="1188388" y="428196"/>
            <a:ext cx="16060123" cy="1705595"/>
          </a:xfrm>
          <a:prstGeom prst="rect">
            <a:avLst/>
          </a:prstGeom>
        </p:spPr>
        <p:txBody>
          <a:bodyPr wrap="square" lIns="0" tIns="0" rIns="0" bIns="0" rtlCol="0" anchor="t">
            <a:spAutoFit/>
          </a:bodyPr>
          <a:lstStyle/>
          <a:p>
            <a:pPr algn="just">
              <a:lnSpc>
                <a:spcPts val="13275"/>
              </a:lnSpc>
              <a:spcBef>
                <a:spcPct val="0"/>
              </a:spcBef>
            </a:pPr>
            <a:r>
              <a:rPr lang="en-US" sz="5400" dirty="0">
                <a:latin typeface="Arial" panose="020B0604020202020204" pitchFamily="34" charset="0"/>
                <a:cs typeface="Arial" panose="020B0604020202020204" pitchFamily="34" charset="0"/>
              </a:rPr>
              <a:t>2.</a:t>
            </a:r>
            <a:r>
              <a:rPr lang="en-US" sz="5400" b="1"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Các</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biện</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pháp</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bảo</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quản</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nông</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sản</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sau</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thu</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hoạch</a:t>
            </a:r>
            <a:r>
              <a:rPr lang="en-US" sz="5400" dirty="0">
                <a:latin typeface="Arial" panose="020B0604020202020204" pitchFamily="34" charset="0"/>
                <a:cs typeface="Arial" panose="020B0604020202020204" pitchFamily="34" charset="0"/>
              </a:rPr>
              <a:t>.</a:t>
            </a:r>
          </a:p>
        </p:txBody>
      </p:sp>
      <p:sp>
        <p:nvSpPr>
          <p:cNvPr id="3" name="Rectangle 2"/>
          <p:cNvSpPr/>
          <p:nvPr/>
        </p:nvSpPr>
        <p:spPr>
          <a:xfrm>
            <a:off x="1241195" y="3004559"/>
            <a:ext cx="15805609" cy="1200329"/>
          </a:xfrm>
          <a:prstGeom prst="rect">
            <a:avLst/>
          </a:prstGeom>
        </p:spPr>
        <p:txBody>
          <a:bodyPr wrap="none">
            <a:spAutoFit/>
          </a:bodyPr>
          <a:lstStyle/>
          <a:p>
            <a:pPr marR="90170" algn="just">
              <a:lnSpc>
                <a:spcPct val="150000"/>
              </a:lnSpc>
              <a:spcAft>
                <a:spcPts val="0"/>
              </a:spcAft>
            </a:pPr>
            <a:r>
              <a:rPr lang="en-US" sz="4800" u="sng" dirty="0" err="1">
                <a:latin typeface="Arial" panose="020B0604020202020204" pitchFamily="34" charset="0"/>
                <a:cs typeface="Arial" panose="020B0604020202020204" pitchFamily="34" charset="0"/>
              </a:rPr>
              <a:t>Kể</a:t>
            </a:r>
            <a:r>
              <a:rPr lang="en-US" sz="4800" u="sng" dirty="0">
                <a:latin typeface="Arial" panose="020B0604020202020204" pitchFamily="34" charset="0"/>
                <a:cs typeface="Arial" panose="020B0604020202020204" pitchFamily="34" charset="0"/>
              </a:rPr>
              <a:t> </a:t>
            </a:r>
            <a:r>
              <a:rPr lang="en-US" sz="4800" u="sng" dirty="0" err="1">
                <a:latin typeface="Arial" panose="020B0604020202020204" pitchFamily="34" charset="0"/>
                <a:cs typeface="Arial" panose="020B0604020202020204" pitchFamily="34" charset="0"/>
              </a:rPr>
              <a:t>tên</a:t>
            </a:r>
            <a:r>
              <a:rPr lang="en-US" sz="4800" u="sng" dirty="0">
                <a:latin typeface="Arial" panose="020B0604020202020204" pitchFamily="34" charset="0"/>
                <a:cs typeface="Arial" panose="020B0604020202020204" pitchFamily="34" charset="0"/>
              </a:rPr>
              <a:t> </a:t>
            </a:r>
            <a:r>
              <a:rPr lang="en-US" sz="4800" u="sng" dirty="0" err="1">
                <a:latin typeface="Arial" panose="020B0604020202020204" pitchFamily="34" charset="0"/>
                <a:cs typeface="Arial" panose="020B0604020202020204" pitchFamily="34" charset="0"/>
              </a:rPr>
              <a:t>một</a:t>
            </a:r>
            <a:r>
              <a:rPr lang="en-US" sz="4800" u="sng" dirty="0">
                <a:latin typeface="Arial" panose="020B0604020202020204" pitchFamily="34" charset="0"/>
                <a:cs typeface="Arial" panose="020B0604020202020204" pitchFamily="34" charset="0"/>
              </a:rPr>
              <a:t> </a:t>
            </a:r>
            <a:r>
              <a:rPr lang="en-US" sz="4800" u="sng" dirty="0" err="1">
                <a:latin typeface="Arial" panose="020B0604020202020204" pitchFamily="34" charset="0"/>
                <a:cs typeface="Arial" panose="020B0604020202020204" pitchFamily="34" charset="0"/>
              </a:rPr>
              <a:t>số</a:t>
            </a:r>
            <a:r>
              <a:rPr lang="en-US" sz="4800" u="sng" dirty="0">
                <a:latin typeface="Arial" panose="020B0604020202020204" pitchFamily="34" charset="0"/>
                <a:cs typeface="Arial" panose="020B0604020202020204" pitchFamily="34" charset="0"/>
              </a:rPr>
              <a:t> </a:t>
            </a:r>
            <a:r>
              <a:rPr lang="en-US" sz="4800" u="sng" dirty="0" err="1">
                <a:latin typeface="Arial" panose="020B0604020202020204" pitchFamily="34" charset="0"/>
                <a:cs typeface="Arial" panose="020B0604020202020204" pitchFamily="34" charset="0"/>
              </a:rPr>
              <a:t>biện</a:t>
            </a:r>
            <a:r>
              <a:rPr lang="en-US" sz="4800" u="sng" dirty="0">
                <a:latin typeface="Arial" panose="020B0604020202020204" pitchFamily="34" charset="0"/>
                <a:cs typeface="Arial" panose="020B0604020202020204" pitchFamily="34" charset="0"/>
              </a:rPr>
              <a:t> </a:t>
            </a:r>
            <a:r>
              <a:rPr lang="en-US" sz="4800" u="sng" dirty="0" err="1">
                <a:latin typeface="Arial" panose="020B0604020202020204" pitchFamily="34" charset="0"/>
                <a:cs typeface="Arial" panose="020B0604020202020204" pitchFamily="34" charset="0"/>
              </a:rPr>
              <a:t>pháp</a:t>
            </a:r>
            <a:r>
              <a:rPr lang="en-US" sz="4800" u="sng" dirty="0">
                <a:latin typeface="Arial" panose="020B0604020202020204" pitchFamily="34" charset="0"/>
                <a:cs typeface="Arial" panose="020B0604020202020204" pitchFamily="34" charset="0"/>
              </a:rPr>
              <a:t> </a:t>
            </a:r>
            <a:r>
              <a:rPr lang="en-US" sz="4800" u="sng" dirty="0" err="1">
                <a:latin typeface="Arial" panose="020B0604020202020204" pitchFamily="34" charset="0"/>
                <a:cs typeface="Arial" panose="020B0604020202020204" pitchFamily="34" charset="0"/>
              </a:rPr>
              <a:t>bảo</a:t>
            </a:r>
            <a:r>
              <a:rPr lang="en-US" sz="4800" u="sng" dirty="0">
                <a:latin typeface="Arial" panose="020B0604020202020204" pitchFamily="34" charset="0"/>
                <a:cs typeface="Arial" panose="020B0604020202020204" pitchFamily="34" charset="0"/>
              </a:rPr>
              <a:t> </a:t>
            </a:r>
            <a:r>
              <a:rPr lang="en-US" sz="4800" u="sng" dirty="0" err="1">
                <a:latin typeface="Arial" panose="020B0604020202020204" pitchFamily="34" charset="0"/>
                <a:cs typeface="Arial" panose="020B0604020202020204" pitchFamily="34" charset="0"/>
              </a:rPr>
              <a:t>quản</a:t>
            </a:r>
            <a:r>
              <a:rPr lang="en-US" sz="4800" u="sng" dirty="0">
                <a:latin typeface="Arial" panose="020B0604020202020204" pitchFamily="34" charset="0"/>
                <a:cs typeface="Arial" panose="020B0604020202020204" pitchFamily="34" charset="0"/>
              </a:rPr>
              <a:t> </a:t>
            </a:r>
            <a:r>
              <a:rPr lang="en-US" sz="4800" u="sng" dirty="0" err="1">
                <a:latin typeface="Arial" panose="020B0604020202020204" pitchFamily="34" charset="0"/>
                <a:cs typeface="Arial" panose="020B0604020202020204" pitchFamily="34" charset="0"/>
              </a:rPr>
              <a:t>nông</a:t>
            </a:r>
            <a:r>
              <a:rPr lang="en-US" sz="4800" u="sng" dirty="0">
                <a:latin typeface="Arial" panose="020B0604020202020204" pitchFamily="34" charset="0"/>
                <a:cs typeface="Arial" panose="020B0604020202020204" pitchFamily="34" charset="0"/>
              </a:rPr>
              <a:t> </a:t>
            </a:r>
            <a:r>
              <a:rPr lang="en-US" sz="4800" u="sng" dirty="0" err="1">
                <a:latin typeface="Arial" panose="020B0604020202020204" pitchFamily="34" charset="0"/>
                <a:cs typeface="Arial" panose="020B0604020202020204" pitchFamily="34" charset="0"/>
              </a:rPr>
              <a:t>sản</a:t>
            </a:r>
            <a:r>
              <a:rPr lang="en-US" sz="4800" u="sng" dirty="0">
                <a:latin typeface="Arial" panose="020B0604020202020204" pitchFamily="34" charset="0"/>
                <a:cs typeface="Arial" panose="020B0604020202020204" pitchFamily="34" charset="0"/>
              </a:rPr>
              <a:t> </a:t>
            </a:r>
            <a:r>
              <a:rPr lang="en-US" sz="4800" u="sng" dirty="0" err="1">
                <a:latin typeface="Arial" panose="020B0604020202020204" pitchFamily="34" charset="0"/>
                <a:cs typeface="Arial" panose="020B0604020202020204" pitchFamily="34" charset="0"/>
              </a:rPr>
              <a:t>mà</a:t>
            </a:r>
            <a:r>
              <a:rPr lang="en-US" sz="4800" u="sng" dirty="0">
                <a:latin typeface="Arial" panose="020B0604020202020204" pitchFamily="34" charset="0"/>
                <a:cs typeface="Arial" panose="020B0604020202020204" pitchFamily="34" charset="0"/>
              </a:rPr>
              <a:t> </a:t>
            </a:r>
            <a:r>
              <a:rPr lang="en-US" sz="4800" u="sng" dirty="0" err="1">
                <a:latin typeface="Arial" panose="020B0604020202020204" pitchFamily="34" charset="0"/>
                <a:cs typeface="Arial" panose="020B0604020202020204" pitchFamily="34" charset="0"/>
              </a:rPr>
              <a:t>em</a:t>
            </a:r>
            <a:r>
              <a:rPr lang="en-US" sz="4800" u="sng" dirty="0">
                <a:latin typeface="Arial" panose="020B0604020202020204" pitchFamily="34" charset="0"/>
                <a:cs typeface="Arial" panose="020B0604020202020204" pitchFamily="34" charset="0"/>
              </a:rPr>
              <a:t> </a:t>
            </a:r>
            <a:r>
              <a:rPr lang="en-US" sz="4800" u="sng" dirty="0" err="1">
                <a:latin typeface="Arial" panose="020B0604020202020204" pitchFamily="34" charset="0"/>
                <a:cs typeface="Arial" panose="020B0604020202020204" pitchFamily="34" charset="0"/>
              </a:rPr>
              <a:t>biết</a:t>
            </a:r>
            <a:r>
              <a:rPr lang="en-US" sz="4800" u="sng" dirty="0">
                <a:latin typeface="Arial" panose="020B0604020202020204" pitchFamily="34" charset="0"/>
                <a:cs typeface="Arial" panose="020B0604020202020204" pitchFamily="34" charset="0"/>
              </a:rPr>
              <a:t>.</a:t>
            </a:r>
            <a:endParaRPr lang="en-US" sz="4800" u="sng" dirty="0">
              <a:effectLst/>
              <a:latin typeface="Arial" panose="020B0604020202020204" pitchFamily="34" charset="0"/>
              <a:cs typeface="Arial" panose="020B0604020202020204" pitchFamily="34" charset="0"/>
            </a:endParaRPr>
          </a:p>
        </p:txBody>
      </p:sp>
      <p:sp>
        <p:nvSpPr>
          <p:cNvPr id="4" name="Rectangle 3"/>
          <p:cNvSpPr/>
          <p:nvPr/>
        </p:nvSpPr>
        <p:spPr>
          <a:xfrm>
            <a:off x="950256" y="4873629"/>
            <a:ext cx="16536388" cy="4154984"/>
          </a:xfrm>
          <a:prstGeom prst="rect">
            <a:avLst/>
          </a:prstGeom>
        </p:spPr>
        <p:txBody>
          <a:bodyPr wrap="square">
            <a:spAutoFit/>
          </a:bodyPr>
          <a:lstStyle/>
          <a:p>
            <a:pPr marR="90170" algn="just">
              <a:lnSpc>
                <a:spcPct val="150000"/>
              </a:lnSpc>
              <a:spcAft>
                <a:spcPts val="0"/>
              </a:spcAft>
            </a:pP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pháp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bảo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bảo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bảo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bảo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thoáng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bảo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kín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bảo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bảo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túi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bảo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điều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khí</a:t>
            </a:r>
            <a:r>
              <a:rPr lang="en-US" sz="4400" dirty="0">
                <a:latin typeface="Arial" panose="020B0604020202020204" pitchFamily="34" charset="0"/>
                <a:cs typeface="Arial" panose="020B0604020202020204" pitchFamily="34" charset="0"/>
              </a:rPr>
              <a:t> carbon dioxide </a:t>
            </a:r>
            <a:r>
              <a:rPr lang="en-US" sz="4400" dirty="0" err="1">
                <a:latin typeface="Arial" panose="020B0604020202020204" pitchFamily="34" charset="0"/>
                <a:cs typeface="Arial" panose="020B0604020202020204" pitchFamily="34" charset="0"/>
              </a:rPr>
              <a:t>cao</a:t>
            </a:r>
            <a:r>
              <a:rPr lang="en-US" sz="4400" dirty="0">
                <a:latin typeface="Arial" panose="020B0604020202020204" pitchFamily="34" charset="0"/>
                <a:cs typeface="Arial" panose="020B0604020202020204" pitchFamily="34" charset="0"/>
              </a:rPr>
              <a:t>,…</a:t>
            </a:r>
            <a:endParaRPr lang="en-US" sz="3600" dirty="0">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Lst>
          </a:blip>
          <a:srcRect l="769" b="64802"/>
          <a:stretch>
            <a:fillRect/>
          </a:stretch>
        </p:blipFill>
        <p:spPr>
          <a:xfrm>
            <a:off x="280604" y="9353087"/>
            <a:ext cx="18515075" cy="1337354"/>
          </a:xfrm>
          <a:prstGeom prst="rect">
            <a:avLst/>
          </a:prstGeom>
        </p:spPr>
      </p:pic>
      <p:pic>
        <p:nvPicPr>
          <p:cNvPr id="10"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20324" y="8453308"/>
            <a:ext cx="2601857" cy="2374786"/>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6002000" y="8381672"/>
            <a:ext cx="2969288" cy="2710151"/>
          </a:xfrm>
          <a:prstGeom prst="rect">
            <a:avLst/>
          </a:prstGeom>
        </p:spPr>
      </p:pic>
      <p:sp>
        <p:nvSpPr>
          <p:cNvPr id="25" name="Rounded Rectangle 24"/>
          <p:cNvSpPr/>
          <p:nvPr/>
        </p:nvSpPr>
        <p:spPr>
          <a:xfrm>
            <a:off x="5715000" y="362253"/>
            <a:ext cx="6477000" cy="161506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Hoạt</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động</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nhóm</a:t>
            </a:r>
            <a:endParaRPr lang="en-US" sz="4800" dirty="0">
              <a:solidFill>
                <a:schemeClr val="tx1"/>
              </a:solidFill>
              <a:latin typeface="Arial" panose="020B0604020202020204" pitchFamily="34" charset="0"/>
              <a:cs typeface="Arial" panose="020B0604020202020204" pitchFamily="34" charset="0"/>
            </a:endParaRPr>
          </a:p>
        </p:txBody>
      </p:sp>
      <p:sp>
        <p:nvSpPr>
          <p:cNvPr id="2" name="Rectangle 1"/>
          <p:cNvSpPr/>
          <p:nvPr/>
        </p:nvSpPr>
        <p:spPr>
          <a:xfrm>
            <a:off x="3733800" y="2848654"/>
            <a:ext cx="12039600" cy="2308324"/>
          </a:xfrm>
          <a:prstGeom prst="rect">
            <a:avLst/>
          </a:prstGeom>
        </p:spPr>
        <p:txBody>
          <a:bodyPr wrap="square">
            <a:spAutoFit/>
          </a:bodyPr>
          <a:lstStyle/>
          <a:p>
            <a:pPr marR="90170">
              <a:lnSpc>
                <a:spcPct val="150000"/>
              </a:lnSpc>
              <a:spcAft>
                <a:spcPts val="0"/>
              </a:spcAft>
            </a:pPr>
            <a:r>
              <a:rPr lang="en-US" sz="4800" dirty="0">
                <a:latin typeface="Arial" panose="020B0604020202020204" pitchFamily="34" charset="0"/>
                <a:cs typeface="Arial" panose="020B0604020202020204" pitchFamily="34" charset="0"/>
              </a:rPr>
              <a:t>H</a:t>
            </a:r>
            <a:r>
              <a:rPr lang="vi-VN" sz="4800" dirty="0">
                <a:latin typeface="Arial" panose="020B0604020202020204" pitchFamily="34" charset="0"/>
                <a:cs typeface="Arial" panose="020B0604020202020204" pitchFamily="34" charset="0"/>
              </a:rPr>
              <a:t>ãy nêu đặc điểm của các phương</a:t>
            </a:r>
            <a:r>
              <a:rPr lang="en-US" sz="4800" dirty="0">
                <a:latin typeface="Arial" panose="020B0604020202020204" pitchFamily="34" charset="0"/>
                <a:cs typeface="Arial" panose="020B0604020202020204" pitchFamily="34" charset="0"/>
              </a:rPr>
              <a:t> </a:t>
            </a:r>
            <a:r>
              <a:rPr lang="vi-VN" sz="4800" dirty="0">
                <a:latin typeface="Arial" panose="020B0604020202020204" pitchFamily="34" charset="0"/>
                <a:cs typeface="Arial" panose="020B0604020202020204" pitchFamily="34" charset="0"/>
              </a:rPr>
              <a:t>pháp bảo quản nông sản sau:</a:t>
            </a:r>
            <a:endParaRPr lang="vi-VN" sz="4000" dirty="0">
              <a:effectLst/>
              <a:latin typeface="Arial" panose="020B0604020202020204" pitchFamily="34" charset="0"/>
              <a:cs typeface="Arial" panose="020B0604020202020204" pitchFamily="34" charset="0"/>
            </a:endParaRPr>
          </a:p>
        </p:txBody>
      </p:sp>
      <p:sp>
        <p:nvSpPr>
          <p:cNvPr id="3" name="Rectangle 2"/>
          <p:cNvSpPr/>
          <p:nvPr/>
        </p:nvSpPr>
        <p:spPr>
          <a:xfrm>
            <a:off x="4252252" y="5507121"/>
            <a:ext cx="10571778" cy="4154984"/>
          </a:xfrm>
          <a:prstGeom prst="rect">
            <a:avLst/>
          </a:prstGeom>
        </p:spPr>
        <p:txBody>
          <a:bodyPr wrap="square">
            <a:spAutoFit/>
          </a:bodyPr>
          <a:lstStyle/>
          <a:p>
            <a:pPr marL="571500" marR="90170" indent="-571500" algn="just">
              <a:lnSpc>
                <a:spcPct val="150000"/>
              </a:lnSpc>
              <a:spcAft>
                <a:spcPts val="0"/>
              </a:spcAft>
              <a:buFont typeface="Arial" panose="020B0604020202020204" pitchFamily="34" charset="0"/>
              <a:buChar char="•"/>
            </a:pPr>
            <a:r>
              <a:rPr lang="en-US" sz="4400" i="1" dirty="0" err="1">
                <a:latin typeface="Arial" panose="020B0604020202020204" pitchFamily="34" charset="0"/>
                <a:cs typeface="Arial" panose="020B0604020202020204" pitchFamily="34" charset="0"/>
              </a:rPr>
              <a:t>Nhóm</a:t>
            </a:r>
            <a:r>
              <a:rPr lang="en-US" sz="4400" i="1" dirty="0">
                <a:latin typeface="Arial" panose="020B0604020202020204" pitchFamily="34" charset="0"/>
                <a:cs typeface="Arial" panose="020B0604020202020204" pitchFamily="34" charset="0"/>
              </a:rPr>
              <a:t> 1: </a:t>
            </a:r>
            <a:r>
              <a:rPr lang="en-US" sz="4400" i="1" dirty="0" err="1">
                <a:latin typeface="Arial" panose="020B0604020202020204" pitchFamily="34" charset="0"/>
                <a:cs typeface="Arial" panose="020B0604020202020204" pitchFamily="34" charset="0"/>
              </a:rPr>
              <a:t>Bảo</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quản</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khô</a:t>
            </a:r>
            <a:r>
              <a:rPr lang="en-US" sz="4400" i="1" dirty="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a:p>
            <a:pPr marL="571500" marR="90170" indent="-571500" algn="just">
              <a:lnSpc>
                <a:spcPct val="150000"/>
              </a:lnSpc>
              <a:spcAft>
                <a:spcPts val="0"/>
              </a:spcAft>
              <a:buFont typeface="Arial" panose="020B0604020202020204" pitchFamily="34" charset="0"/>
              <a:buChar char="•"/>
            </a:pPr>
            <a:r>
              <a:rPr lang="en-US" sz="4400" i="1" dirty="0" err="1">
                <a:latin typeface="Arial" panose="020B0604020202020204" pitchFamily="34" charset="0"/>
                <a:cs typeface="Arial" panose="020B0604020202020204" pitchFamily="34" charset="0"/>
              </a:rPr>
              <a:t>Nhóm</a:t>
            </a:r>
            <a:r>
              <a:rPr lang="en-US" sz="4400" i="1" dirty="0">
                <a:latin typeface="Arial" panose="020B0604020202020204" pitchFamily="34" charset="0"/>
                <a:cs typeface="Arial" panose="020B0604020202020204" pitchFamily="34" charset="0"/>
              </a:rPr>
              <a:t> 2: </a:t>
            </a:r>
            <a:r>
              <a:rPr lang="en-US" sz="4400" i="1" dirty="0" err="1">
                <a:latin typeface="Arial" panose="020B0604020202020204" pitchFamily="34" charset="0"/>
                <a:cs typeface="Arial" panose="020B0604020202020204" pitchFamily="34" charset="0"/>
              </a:rPr>
              <a:t>Bảo</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quản</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lạnh</a:t>
            </a:r>
            <a:endParaRPr lang="en-US" sz="4400" dirty="0">
              <a:latin typeface="Arial" panose="020B0604020202020204" pitchFamily="34" charset="0"/>
              <a:cs typeface="Arial" panose="020B0604020202020204" pitchFamily="34" charset="0"/>
            </a:endParaRPr>
          </a:p>
          <a:p>
            <a:pPr marL="571500" indent="-571500">
              <a:lnSpc>
                <a:spcPct val="150000"/>
              </a:lnSpc>
              <a:spcAft>
                <a:spcPts val="1000"/>
              </a:spcAft>
              <a:buFont typeface="Arial" panose="020B0604020202020204" pitchFamily="34" charset="0"/>
              <a:buChar char="•"/>
            </a:pPr>
            <a:r>
              <a:rPr lang="en-US" sz="4400" i="1" dirty="0" err="1">
                <a:latin typeface="Arial" panose="020B0604020202020204" pitchFamily="34" charset="0"/>
                <a:cs typeface="Arial" panose="020B0604020202020204" pitchFamily="34" charset="0"/>
              </a:rPr>
              <a:t>Nhóm</a:t>
            </a:r>
            <a:r>
              <a:rPr lang="en-US" sz="4400" i="1" dirty="0">
                <a:latin typeface="Arial" panose="020B0604020202020204" pitchFamily="34" charset="0"/>
                <a:cs typeface="Arial" panose="020B0604020202020204" pitchFamily="34" charset="0"/>
              </a:rPr>
              <a:t> 3: </a:t>
            </a:r>
            <a:r>
              <a:rPr lang="en-US" sz="4400" i="1" dirty="0" err="1">
                <a:latin typeface="Arial" panose="020B0604020202020204" pitchFamily="34" charset="0"/>
                <a:cs typeface="Arial" panose="020B0604020202020204" pitchFamily="34" charset="0"/>
              </a:rPr>
              <a:t>Bảo</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quản</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trong</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điều</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kiện</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nồng</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độ</a:t>
            </a:r>
            <a:r>
              <a:rPr lang="en-US" sz="4400" i="1" dirty="0">
                <a:latin typeface="Arial" panose="020B0604020202020204" pitchFamily="34" charset="0"/>
                <a:cs typeface="Arial" panose="020B0604020202020204" pitchFamily="34" charset="0"/>
              </a:rPr>
              <a:t> </a:t>
            </a:r>
            <a:r>
              <a:rPr lang="en-US" sz="4400" i="1" dirty="0" err="1">
                <a:latin typeface="Arial" panose="020B0604020202020204" pitchFamily="34" charset="0"/>
                <a:cs typeface="Arial" panose="020B0604020202020204" pitchFamily="34" charset="0"/>
              </a:rPr>
              <a:t>khí</a:t>
            </a:r>
            <a:r>
              <a:rPr lang="en-US" sz="4400" i="1" dirty="0">
                <a:latin typeface="Arial" panose="020B0604020202020204" pitchFamily="34" charset="0"/>
                <a:cs typeface="Arial" panose="020B0604020202020204" pitchFamily="34" charset="0"/>
              </a:rPr>
              <a:t> carbon dioxide </a:t>
            </a:r>
            <a:r>
              <a:rPr lang="en-US" sz="4400" i="1" dirty="0" err="1">
                <a:latin typeface="Arial" panose="020B0604020202020204" pitchFamily="34" charset="0"/>
                <a:cs typeface="Arial" panose="020B0604020202020204" pitchFamily="34" charset="0"/>
              </a:rPr>
              <a:t>cao</a:t>
            </a:r>
            <a:endParaRPr lang="en-US" sz="4400" dirty="0">
              <a:effectLst/>
              <a:latin typeface="Arial" panose="020B0604020202020204" pitchFamily="34" charset="0"/>
              <a:cs typeface="Arial" panose="020B0604020202020204" pitchFamily="34" charset="0"/>
            </a:endParaRPr>
          </a:p>
        </p:txBody>
      </p:sp>
      <p:pic>
        <p:nvPicPr>
          <p:cNvPr id="20"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905000" y="2940306"/>
            <a:ext cx="1581533" cy="24095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565491" y="767413"/>
            <a:ext cx="1044559" cy="1079902"/>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Lst>
          </a:blip>
          <a:srcRect l="769" b="64802"/>
          <a:stretch>
            <a:fillRect/>
          </a:stretch>
        </p:blipFill>
        <p:spPr>
          <a:xfrm>
            <a:off x="-111035" y="9457367"/>
            <a:ext cx="18515075" cy="1337354"/>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0324" y="8453308"/>
            <a:ext cx="2601857" cy="2374786"/>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6002000" y="8381672"/>
            <a:ext cx="2969288" cy="2710151"/>
          </a:xfrm>
          <a:prstGeom prst="rect">
            <a:avLst/>
          </a:prstGeom>
        </p:spPr>
      </p:pic>
      <p:sp>
        <p:nvSpPr>
          <p:cNvPr id="23" name="TextBox 23"/>
          <p:cNvSpPr txBox="1"/>
          <p:nvPr/>
        </p:nvSpPr>
        <p:spPr>
          <a:xfrm>
            <a:off x="1807438" y="810474"/>
            <a:ext cx="500677" cy="830740"/>
          </a:xfrm>
          <a:prstGeom prst="rect">
            <a:avLst/>
          </a:prstGeom>
        </p:spPr>
        <p:txBody>
          <a:bodyPr lIns="0" tIns="0" rIns="0" bIns="0" rtlCol="0" anchor="t">
            <a:spAutoFit/>
          </a:bodyPr>
          <a:lstStyle/>
          <a:p>
            <a:pPr algn="ctr">
              <a:lnSpc>
                <a:spcPts val="7090"/>
              </a:lnSpc>
              <a:spcBef>
                <a:spcPct val="0"/>
              </a:spcBef>
            </a:pPr>
            <a:r>
              <a:rPr lang="en-US" sz="5065" b="1" dirty="0">
                <a:solidFill>
                  <a:srgbClr val="FFE7D3"/>
                </a:solidFill>
                <a:latin typeface="Arial" panose="020B0604020202020204" pitchFamily="34" charset="0"/>
                <a:cs typeface="Arial" panose="020B0604020202020204" pitchFamily="34" charset="0"/>
              </a:rPr>
              <a:t>a</a:t>
            </a:r>
          </a:p>
        </p:txBody>
      </p:sp>
      <p:sp>
        <p:nvSpPr>
          <p:cNvPr id="27" name="Rectangle 26"/>
          <p:cNvSpPr/>
          <p:nvPr/>
        </p:nvSpPr>
        <p:spPr>
          <a:xfrm>
            <a:off x="2868039" y="947509"/>
            <a:ext cx="3916457" cy="864211"/>
          </a:xfrm>
          <a:prstGeom prst="rect">
            <a:avLst/>
          </a:prstGeom>
        </p:spPr>
        <p:txBody>
          <a:bodyPr wrap="none">
            <a:spAutoFit/>
          </a:bodyPr>
          <a:lstStyle/>
          <a:p>
            <a:pPr>
              <a:lnSpc>
                <a:spcPct val="114000"/>
              </a:lnSpc>
              <a:spcAft>
                <a:spcPts val="1000"/>
              </a:spcAft>
            </a:pPr>
            <a:r>
              <a:rPr lang="en-US" sz="4400" b="1" dirty="0" err="1">
                <a:effectLst/>
                <a:latin typeface="Arial" panose="020B0604020202020204" pitchFamily="34" charset="0"/>
                <a:cs typeface="Arial" panose="020B0604020202020204" pitchFamily="34" charset="0"/>
              </a:rPr>
              <a:t>Bảo</a:t>
            </a:r>
            <a:r>
              <a:rPr lang="en-US" sz="4400" b="1" dirty="0">
                <a:effectLst/>
                <a:latin typeface="Arial" panose="020B0604020202020204" pitchFamily="34" charset="0"/>
                <a:cs typeface="Arial" panose="020B0604020202020204" pitchFamily="34" charset="0"/>
              </a:rPr>
              <a:t> </a:t>
            </a:r>
            <a:r>
              <a:rPr lang="en-US" sz="4400" b="1" dirty="0" err="1">
                <a:effectLst/>
                <a:latin typeface="Arial" panose="020B0604020202020204" pitchFamily="34" charset="0"/>
                <a:cs typeface="Arial" panose="020B0604020202020204" pitchFamily="34" charset="0"/>
              </a:rPr>
              <a:t>quản</a:t>
            </a:r>
            <a:r>
              <a:rPr lang="en-US" sz="4400" b="1" dirty="0">
                <a:effectLst/>
                <a:latin typeface="Arial" panose="020B0604020202020204" pitchFamily="34" charset="0"/>
                <a:cs typeface="Arial" panose="020B0604020202020204" pitchFamily="34" charset="0"/>
              </a:rPr>
              <a:t> </a:t>
            </a:r>
            <a:r>
              <a:rPr lang="en-US" sz="4400" b="1" dirty="0" err="1">
                <a:effectLst/>
                <a:latin typeface="Arial" panose="020B0604020202020204" pitchFamily="34" charset="0"/>
                <a:cs typeface="Arial" panose="020B0604020202020204" pitchFamily="34" charset="0"/>
              </a:rPr>
              <a:t>khô</a:t>
            </a:r>
            <a:endParaRPr lang="en-US" sz="4400" b="1" dirty="0">
              <a:effectLst/>
              <a:latin typeface="Arial" panose="020B0604020202020204" pitchFamily="34" charset="0"/>
              <a:cs typeface="Arial" panose="020B0604020202020204" pitchFamily="34" charset="0"/>
            </a:endParaRPr>
          </a:p>
        </p:txBody>
      </p:sp>
      <p:sp>
        <p:nvSpPr>
          <p:cNvPr id="2" name="Rectangle 1"/>
          <p:cNvSpPr/>
          <p:nvPr/>
        </p:nvSpPr>
        <p:spPr>
          <a:xfrm>
            <a:off x="2053765" y="1798858"/>
            <a:ext cx="14289130" cy="3139321"/>
          </a:xfrm>
          <a:prstGeom prst="rect">
            <a:avLst/>
          </a:prstGeom>
        </p:spPr>
        <p:txBody>
          <a:bodyPr wrap="square">
            <a:spAutoFit/>
          </a:bodyPr>
          <a:lstStyle/>
          <a:p>
            <a:pPr marL="571500" marR="90170" indent="-571500" algn="just">
              <a:lnSpc>
                <a:spcPct val="150000"/>
              </a:lnSpc>
              <a:spcAft>
                <a:spcPts val="0"/>
              </a:spcAft>
              <a:buFont typeface="Arial" panose="020B0604020202020204" pitchFamily="34" charset="0"/>
              <a:buChar char="•"/>
            </a:pPr>
            <a:r>
              <a:rPr lang="vi-VN" sz="4400" dirty="0"/>
              <a:t>Thường sử dụng để bảo quản các loại hạt.</a:t>
            </a:r>
          </a:p>
          <a:p>
            <a:pPr marL="571500" marR="90170" indent="-571500" algn="just">
              <a:lnSpc>
                <a:spcPct val="150000"/>
              </a:lnSpc>
              <a:spcAft>
                <a:spcPts val="0"/>
              </a:spcAft>
              <a:buFont typeface="Arial" panose="020B0604020202020204" pitchFamily="34" charset="0"/>
              <a:buChar char="•"/>
            </a:pPr>
            <a:r>
              <a:rPr lang="vi-VN" sz="4400" dirty="0"/>
              <a:t> Các hạt phơi hoặc sấy khô đến khi độ ẩm của hạt còn khoảng 13% đến 16% tùy loại hạt.</a:t>
            </a:r>
            <a:endParaRPr lang="vi-VN" sz="4400" dirty="0">
              <a:effectLst/>
            </a:endParaRPr>
          </a:p>
        </p:txBody>
      </p:sp>
      <p:pic>
        <p:nvPicPr>
          <p:cNvPr id="17"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651774" y="5167107"/>
            <a:ext cx="1044559" cy="1079902"/>
          </a:xfrm>
          <a:prstGeom prst="rect">
            <a:avLst/>
          </a:prstGeom>
        </p:spPr>
      </p:pic>
      <p:sp>
        <p:nvSpPr>
          <p:cNvPr id="18" name="TextBox 23"/>
          <p:cNvSpPr txBox="1"/>
          <p:nvPr/>
        </p:nvSpPr>
        <p:spPr>
          <a:xfrm>
            <a:off x="1923714" y="5219700"/>
            <a:ext cx="500677" cy="830740"/>
          </a:xfrm>
          <a:prstGeom prst="rect">
            <a:avLst/>
          </a:prstGeom>
        </p:spPr>
        <p:txBody>
          <a:bodyPr lIns="0" tIns="0" rIns="0" bIns="0" rtlCol="0" anchor="t">
            <a:spAutoFit/>
          </a:bodyPr>
          <a:lstStyle/>
          <a:p>
            <a:pPr algn="ctr">
              <a:lnSpc>
                <a:spcPts val="7090"/>
              </a:lnSpc>
              <a:spcBef>
                <a:spcPct val="0"/>
              </a:spcBef>
            </a:pPr>
            <a:r>
              <a:rPr lang="en-US" sz="5065" b="1" dirty="0">
                <a:solidFill>
                  <a:srgbClr val="FFE7D3"/>
                </a:solidFill>
                <a:latin typeface="Arial" panose="020B0604020202020204" pitchFamily="34" charset="0"/>
                <a:cs typeface="Arial" panose="020B0604020202020204" pitchFamily="34" charset="0"/>
              </a:rPr>
              <a:t>b</a:t>
            </a:r>
          </a:p>
        </p:txBody>
      </p:sp>
      <p:sp>
        <p:nvSpPr>
          <p:cNvPr id="3" name="Rectangle 2"/>
          <p:cNvSpPr/>
          <p:nvPr/>
        </p:nvSpPr>
        <p:spPr>
          <a:xfrm>
            <a:off x="2494839" y="6078415"/>
            <a:ext cx="14305256" cy="4154984"/>
          </a:xfrm>
          <a:prstGeom prst="rect">
            <a:avLst/>
          </a:prstGeom>
        </p:spPr>
        <p:txBody>
          <a:bodyPr wrap="square">
            <a:spAutoFit/>
          </a:bodyPr>
          <a:lstStyle/>
          <a:p>
            <a:pPr marR="90170" algn="just">
              <a:lnSpc>
                <a:spcPct val="150000"/>
              </a:lnSpc>
              <a:spcAft>
                <a:spcPts val="0"/>
              </a:spcAft>
            </a:pPr>
            <a:r>
              <a:rPr lang="vi-VN" sz="4400" dirty="0"/>
              <a:t> Bảo quản nông sản ở điều kiện nhiệt độ thấp trong tủ lạnh hoặc kho lạnh.</a:t>
            </a:r>
          </a:p>
          <a:p>
            <a:pPr marL="571500" marR="90170" indent="-571500" algn="just">
              <a:lnSpc>
                <a:spcPct val="150000"/>
              </a:lnSpc>
              <a:spcAft>
                <a:spcPts val="0"/>
              </a:spcAft>
              <a:buFont typeface="Arial" panose="020B0604020202020204" pitchFamily="34" charset="0"/>
              <a:buChar char="•"/>
            </a:pPr>
            <a:r>
              <a:rPr lang="vi-VN" sz="4400" dirty="0"/>
              <a:t>Thường sử dụng để bảo quản các loại rau, quả.</a:t>
            </a:r>
          </a:p>
          <a:p>
            <a:pPr marL="571500" marR="90170" indent="-571500" algn="just">
              <a:lnSpc>
                <a:spcPct val="150000"/>
              </a:lnSpc>
              <a:spcAft>
                <a:spcPts val="0"/>
              </a:spcAft>
              <a:buFont typeface="Arial" panose="020B0604020202020204" pitchFamily="34" charset="0"/>
              <a:buChar char="•"/>
            </a:pPr>
            <a:r>
              <a:rPr lang="vi-VN" sz="4400" dirty="0"/>
              <a:t>Mỗi loại rau, quả có nhiệt độ bảo quản thích hợp.</a:t>
            </a:r>
            <a:endParaRPr lang="vi-VN" sz="4400" dirty="0">
              <a:effectLst/>
            </a:endParaRPr>
          </a:p>
        </p:txBody>
      </p:sp>
      <p:sp>
        <p:nvSpPr>
          <p:cNvPr id="20" name="Rectangle 19"/>
          <p:cNvSpPr/>
          <p:nvPr/>
        </p:nvSpPr>
        <p:spPr>
          <a:xfrm>
            <a:off x="3160295" y="5196408"/>
            <a:ext cx="4073551" cy="799706"/>
          </a:xfrm>
          <a:prstGeom prst="rect">
            <a:avLst/>
          </a:prstGeom>
        </p:spPr>
        <p:txBody>
          <a:bodyPr wrap="none">
            <a:spAutoFit/>
          </a:bodyPr>
          <a:lstStyle/>
          <a:p>
            <a:pPr>
              <a:lnSpc>
                <a:spcPct val="114000"/>
              </a:lnSpc>
              <a:spcAft>
                <a:spcPts val="1000"/>
              </a:spcAft>
            </a:pPr>
            <a:r>
              <a:rPr lang="en-US" sz="4400" b="1" dirty="0" err="1">
                <a:effectLst/>
                <a:latin typeface="Arial" panose="020B0604020202020204" pitchFamily="34" charset="0"/>
                <a:cs typeface="Arial" panose="020B0604020202020204" pitchFamily="34" charset="0"/>
              </a:rPr>
              <a:t>Bảo</a:t>
            </a:r>
            <a:r>
              <a:rPr lang="en-US" sz="4400" b="1" dirty="0">
                <a:effectLst/>
                <a:latin typeface="Arial" panose="020B0604020202020204" pitchFamily="34" charset="0"/>
                <a:cs typeface="Arial" panose="020B0604020202020204" pitchFamily="34" charset="0"/>
              </a:rPr>
              <a:t> </a:t>
            </a:r>
            <a:r>
              <a:rPr lang="en-US" sz="4400" b="1" dirty="0" err="1">
                <a:effectLst/>
                <a:latin typeface="Arial" panose="020B0604020202020204" pitchFamily="34" charset="0"/>
                <a:cs typeface="Arial" panose="020B0604020202020204" pitchFamily="34" charset="0"/>
              </a:rPr>
              <a:t>quản</a:t>
            </a:r>
            <a:r>
              <a:rPr lang="en-US" sz="4400" b="1" dirty="0">
                <a:effectLst/>
                <a:latin typeface="Arial" panose="020B0604020202020204" pitchFamily="34" charset="0"/>
                <a:cs typeface="Arial" panose="020B0604020202020204" pitchFamily="34" charset="0"/>
              </a:rPr>
              <a:t> </a:t>
            </a:r>
            <a:r>
              <a:rPr lang="en-US" sz="4400" b="1" dirty="0" err="1">
                <a:effectLst/>
                <a:latin typeface="Arial" panose="020B0604020202020204" pitchFamily="34" charset="0"/>
                <a:cs typeface="Arial" panose="020B0604020202020204" pitchFamily="34" charset="0"/>
              </a:rPr>
              <a:t>lạnh</a:t>
            </a:r>
            <a:endParaRPr lang="en-US" sz="4400" b="1" dirty="0">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barn(inVertical)">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par>
                                <p:cTn id="34" presetID="16" presetClass="entr" presetSubtype="21"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Effect transition="in" filter="barn(inVertical)">
                                      <p:cBhvr>
                                        <p:cTn id="41" dur="500"/>
                                        <p:tgtEl>
                                          <p:spTgt spid="3">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animEffect transition="in" filter="barn(inVertical)">
                                      <p:cBhvr>
                                        <p:cTn id="46" dur="500"/>
                                        <p:tgtEl>
                                          <p:spTgt spid="3">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barn(inVertical)">
                                      <p:cBhvr>
                                        <p:cTn id="5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1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228600" y="1373436"/>
            <a:ext cx="1044559" cy="1079902"/>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Lst>
          </a:blip>
          <a:srcRect l="769" b="64802"/>
          <a:stretch>
            <a:fillRect/>
          </a:stretch>
        </p:blipFill>
        <p:spPr>
          <a:xfrm>
            <a:off x="-111035" y="9457367"/>
            <a:ext cx="18515075" cy="1337354"/>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6002000" y="8381672"/>
            <a:ext cx="2969288" cy="2710151"/>
          </a:xfrm>
          <a:prstGeom prst="rect">
            <a:avLst/>
          </a:prstGeom>
        </p:spPr>
      </p:pic>
      <p:sp>
        <p:nvSpPr>
          <p:cNvPr id="23" name="TextBox 23"/>
          <p:cNvSpPr txBox="1"/>
          <p:nvPr/>
        </p:nvSpPr>
        <p:spPr>
          <a:xfrm>
            <a:off x="470547" y="1416497"/>
            <a:ext cx="500677" cy="830740"/>
          </a:xfrm>
          <a:prstGeom prst="rect">
            <a:avLst/>
          </a:prstGeom>
        </p:spPr>
        <p:txBody>
          <a:bodyPr lIns="0" tIns="0" rIns="0" bIns="0" rtlCol="0" anchor="t">
            <a:spAutoFit/>
          </a:bodyPr>
          <a:lstStyle/>
          <a:p>
            <a:pPr algn="ctr">
              <a:lnSpc>
                <a:spcPts val="7090"/>
              </a:lnSpc>
              <a:spcBef>
                <a:spcPct val="0"/>
              </a:spcBef>
            </a:pPr>
            <a:r>
              <a:rPr lang="en-US" sz="5065" b="1" dirty="0">
                <a:solidFill>
                  <a:srgbClr val="FFE7D3"/>
                </a:solidFill>
                <a:latin typeface="Arial" panose="020B0604020202020204" pitchFamily="34" charset="0"/>
                <a:cs typeface="Arial" panose="020B0604020202020204" pitchFamily="34" charset="0"/>
              </a:rPr>
              <a:t>c</a:t>
            </a:r>
          </a:p>
        </p:txBody>
      </p:sp>
      <p:sp>
        <p:nvSpPr>
          <p:cNvPr id="27" name="Rectangle 26"/>
          <p:cNvSpPr/>
          <p:nvPr/>
        </p:nvSpPr>
        <p:spPr>
          <a:xfrm>
            <a:off x="1407458" y="1416497"/>
            <a:ext cx="16079186" cy="1107996"/>
          </a:xfrm>
          <a:prstGeom prst="rect">
            <a:avLst/>
          </a:prstGeom>
        </p:spPr>
        <p:txBody>
          <a:bodyPr wrap="square">
            <a:spAutoFit/>
          </a:bodyPr>
          <a:lstStyle/>
          <a:p>
            <a:pPr>
              <a:lnSpc>
                <a:spcPct val="150000"/>
              </a:lnSpc>
            </a:pPr>
            <a:r>
              <a:rPr lang="en-US" sz="4400" b="1" dirty="0" err="1">
                <a:latin typeface="Arial" panose="020B0604020202020204" pitchFamily="34" charset="0"/>
                <a:cs typeface="Arial" panose="020B0604020202020204" pitchFamily="34" charset="0"/>
              </a:rPr>
              <a:t>Bảo</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quản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trong</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điều</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kiện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nồng</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độ</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khí</a:t>
            </a:r>
            <a:r>
              <a:rPr lang="en-US" sz="4400" b="1" dirty="0">
                <a:latin typeface="Arial" panose="020B0604020202020204" pitchFamily="34" charset="0"/>
                <a:cs typeface="Arial" panose="020B0604020202020204" pitchFamily="34" charset="0"/>
              </a:rPr>
              <a:t> carbon dioxide </a:t>
            </a:r>
            <a:r>
              <a:rPr lang="en-US" sz="4400" b="1" dirty="0" err="1">
                <a:latin typeface="Arial" panose="020B0604020202020204" pitchFamily="34" charset="0"/>
                <a:cs typeface="Arial" panose="020B0604020202020204" pitchFamily="34" charset="0"/>
              </a:rPr>
              <a:t>cao</a:t>
            </a:r>
            <a:r>
              <a:rPr lang="en-US" sz="4400" b="1" dirty="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
        <p:nvSpPr>
          <p:cNvPr id="18" name="TextBox 23"/>
          <p:cNvSpPr txBox="1"/>
          <p:nvPr/>
        </p:nvSpPr>
        <p:spPr>
          <a:xfrm>
            <a:off x="1963819" y="5313900"/>
            <a:ext cx="500677" cy="830740"/>
          </a:xfrm>
          <a:prstGeom prst="rect">
            <a:avLst/>
          </a:prstGeom>
        </p:spPr>
        <p:txBody>
          <a:bodyPr lIns="0" tIns="0" rIns="0" bIns="0" rtlCol="0" anchor="t">
            <a:spAutoFit/>
          </a:bodyPr>
          <a:lstStyle/>
          <a:p>
            <a:pPr algn="ctr">
              <a:lnSpc>
                <a:spcPts val="7090"/>
              </a:lnSpc>
              <a:spcBef>
                <a:spcPct val="0"/>
              </a:spcBef>
            </a:pPr>
            <a:r>
              <a:rPr lang="en-US" sz="5065" dirty="0">
                <a:solidFill>
                  <a:srgbClr val="FFE7D3"/>
                </a:solidFill>
                <a:latin typeface="Jingleberry Bold"/>
              </a:rPr>
              <a:t>b</a:t>
            </a:r>
          </a:p>
        </p:txBody>
      </p:sp>
      <p:sp>
        <p:nvSpPr>
          <p:cNvPr id="3" name="Rectangle 2"/>
          <p:cNvSpPr/>
          <p:nvPr/>
        </p:nvSpPr>
        <p:spPr>
          <a:xfrm>
            <a:off x="2534944" y="6260324"/>
            <a:ext cx="14305256" cy="982513"/>
          </a:xfrm>
          <a:prstGeom prst="rect">
            <a:avLst/>
          </a:prstGeom>
        </p:spPr>
        <p:txBody>
          <a:bodyPr wrap="square">
            <a:spAutoFit/>
          </a:bodyPr>
          <a:lstStyle/>
          <a:p>
            <a:pPr marR="90170" algn="just">
              <a:lnSpc>
                <a:spcPct val="150000"/>
              </a:lnSpc>
              <a:spcAft>
                <a:spcPts val="0"/>
              </a:spcAft>
            </a:pPr>
            <a:r>
              <a:rPr lang="vi-VN" sz="4400" dirty="0"/>
              <a:t>.</a:t>
            </a:r>
            <a:endParaRPr lang="vi-VN" sz="4400" dirty="0">
              <a:effectLst/>
            </a:endParaRPr>
          </a:p>
        </p:txBody>
      </p:sp>
      <p:sp>
        <p:nvSpPr>
          <p:cNvPr id="4" name="Rectangle 3"/>
          <p:cNvSpPr/>
          <p:nvPr/>
        </p:nvSpPr>
        <p:spPr>
          <a:xfrm>
            <a:off x="4097044" y="3315853"/>
            <a:ext cx="11181056" cy="4618572"/>
          </a:xfrm>
          <a:prstGeom prst="rect">
            <a:avLst/>
          </a:prstGeom>
        </p:spPr>
        <p:txBody>
          <a:bodyPr wrap="square">
            <a:spAutoFit/>
          </a:bodyPr>
          <a:lstStyle/>
          <a:p>
            <a:pPr marL="571500" marR="90170" indent="-571500" algn="just">
              <a:lnSpc>
                <a:spcPct val="150000"/>
              </a:lnSpc>
              <a:spcAft>
                <a:spcPts val="0"/>
              </a:spcAft>
              <a:buFont typeface="Arial" panose="020B0604020202020204" pitchFamily="34" charset="0"/>
              <a:buChar char="•"/>
            </a:pPr>
            <a:r>
              <a:rPr lang="vi-VN" sz="4400" dirty="0">
                <a:latin typeface="Arial" panose="020B0604020202020204" pitchFamily="34" charset="0"/>
                <a:cs typeface="Arial" panose="020B0604020202020204" pitchFamily="34" charset="0"/>
              </a:rPr>
              <a:t>Biện pháp hiện đại và cho hiệu quả cao.</a:t>
            </a:r>
          </a:p>
          <a:p>
            <a:pPr marL="571500" marR="90170" indent="-571500" algn="just">
              <a:lnSpc>
                <a:spcPct val="150000"/>
              </a:lnSpc>
              <a:spcAft>
                <a:spcPts val="0"/>
              </a:spcAft>
              <a:buFont typeface="Arial" panose="020B0604020202020204" pitchFamily="34" charset="0"/>
              <a:buChar char="•"/>
            </a:pPr>
            <a:r>
              <a:rPr lang="vi-VN" sz="4400" dirty="0">
                <a:latin typeface="Arial" panose="020B0604020202020204" pitchFamily="34" charset="0"/>
                <a:cs typeface="Arial" panose="020B0604020202020204" pitchFamily="34" charset="0"/>
              </a:rPr>
              <a:t>Thường sử dụng trong các kho kín, quy mô lớn, có nồng độ khí CO</a:t>
            </a:r>
            <a:r>
              <a:rPr lang="vi-VN" sz="4400" baseline="-25000" dirty="0">
                <a:latin typeface="Arial" panose="020B0604020202020204" pitchFamily="34" charset="0"/>
                <a:cs typeface="Arial" panose="020B0604020202020204" pitchFamily="34" charset="0"/>
              </a:rPr>
              <a:t>2</a:t>
            </a:r>
            <a:r>
              <a:rPr lang="vi-VN" sz="4400" dirty="0">
                <a:latin typeface="Arial" panose="020B0604020202020204" pitchFamily="34" charset="0"/>
                <a:cs typeface="Arial" panose="020B0604020202020204" pitchFamily="34" charset="0"/>
              </a:rPr>
              <a:t> cao.</a:t>
            </a:r>
          </a:p>
          <a:p>
            <a:pPr marL="571500" indent="-571500">
              <a:lnSpc>
                <a:spcPct val="114000"/>
              </a:lnSpc>
              <a:spcAft>
                <a:spcPts val="1000"/>
              </a:spcAft>
              <a:buFont typeface="Arial" panose="020B0604020202020204" pitchFamily="34" charset="0"/>
              <a:buChar char="•"/>
            </a:pPr>
            <a:r>
              <a:rPr lang="vi-VN" sz="4400" dirty="0">
                <a:latin typeface="Arial" panose="020B0604020202020204" pitchFamily="34" charset="0"/>
                <a:cs typeface="Arial" panose="020B0604020202020204" pitchFamily="34" charset="0"/>
              </a:rPr>
              <a:t>Thường sử dụng để bảo quản hoa quả, rau, thịt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hải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sản</a:t>
            </a:r>
            <a:endParaRPr lang="vi-VN" sz="4400" dirty="0">
              <a:effectLst/>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4578783" y="8472272"/>
            <a:ext cx="2794658" cy="2550761"/>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1730772" y="8472272"/>
            <a:ext cx="3625127" cy="3401028"/>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277720" y="6303893"/>
            <a:ext cx="4016984" cy="4192298"/>
          </a:xfrm>
          <a:prstGeom prst="rect">
            <a:avLst/>
          </a:prstGeom>
        </p:spPr>
      </p:pic>
      <p:pic>
        <p:nvPicPr>
          <p:cNvPr id="19" name="Picture 17"/>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flipH="1">
            <a:off x="6863637" y="8049055"/>
            <a:ext cx="652285" cy="10021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Lst>
          </a:blip>
          <a:srcRect l="769" b="64802"/>
          <a:stretch>
            <a:fillRect/>
          </a:stretch>
        </p:blipFill>
        <p:spPr>
          <a:xfrm>
            <a:off x="280604" y="9353087"/>
            <a:ext cx="18515075" cy="1337354"/>
          </a:xfrm>
          <a:prstGeom prst="rect">
            <a:avLst/>
          </a:prstGeom>
        </p:spPr>
      </p:pic>
      <p:pic>
        <p:nvPicPr>
          <p:cNvPr id="10"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20324" y="8453308"/>
            <a:ext cx="2601857" cy="2374786"/>
          </a:xfrm>
          <a:prstGeom prst="rect">
            <a:avLst/>
          </a:prstGeom>
        </p:spPr>
      </p:pic>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6002000" y="8381672"/>
            <a:ext cx="2969288" cy="2710151"/>
          </a:xfrm>
          <a:prstGeom prst="rect">
            <a:avLst/>
          </a:prstGeom>
        </p:spPr>
      </p:pic>
      <p:sp>
        <p:nvSpPr>
          <p:cNvPr id="25" name="Rounded Rectangle 24"/>
          <p:cNvSpPr/>
          <p:nvPr/>
        </p:nvSpPr>
        <p:spPr>
          <a:xfrm>
            <a:off x="5715000" y="362253"/>
            <a:ext cx="6477000" cy="161506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Hoạt</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động</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nhóm</a:t>
            </a:r>
            <a:endParaRPr lang="en-US" sz="4800" dirty="0">
              <a:solidFill>
                <a:schemeClr val="tx1"/>
              </a:solidFill>
              <a:latin typeface="Arial" panose="020B0604020202020204" pitchFamily="34" charset="0"/>
              <a:cs typeface="Arial" panose="020B0604020202020204" pitchFamily="34" charset="0"/>
            </a:endParaRPr>
          </a:p>
        </p:txBody>
      </p:sp>
      <p:sp>
        <p:nvSpPr>
          <p:cNvPr id="2" name="Rectangle 1"/>
          <p:cNvSpPr/>
          <p:nvPr/>
        </p:nvSpPr>
        <p:spPr>
          <a:xfrm>
            <a:off x="3657600" y="2687614"/>
            <a:ext cx="12954000" cy="1200329"/>
          </a:xfrm>
          <a:prstGeom prst="rect">
            <a:avLst/>
          </a:prstGeom>
        </p:spPr>
        <p:txBody>
          <a:bodyPr wrap="square">
            <a:spAutoFit/>
          </a:bodyPr>
          <a:lstStyle/>
          <a:p>
            <a:pPr marR="90170">
              <a:lnSpc>
                <a:spcPct val="150000"/>
              </a:lnSpc>
              <a:spcAft>
                <a:spcPts val="0"/>
              </a:spcAft>
            </a:pPr>
            <a:r>
              <a:rPr lang="en-US" sz="4800" dirty="0" err="1">
                <a:latin typeface="Arial" panose="020B0604020202020204" pitchFamily="34" charset="0"/>
                <a:cs typeface="Arial" panose="020B0604020202020204" pitchFamily="34" charset="0"/>
              </a:rPr>
              <a:t>Thảo</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luận</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nhóm</a:t>
            </a:r>
            <a:r>
              <a:rPr lang="en-US" sz="4800" dirty="0">
                <a:latin typeface="Arial" panose="020B0604020202020204" pitchFamily="34" charset="0"/>
                <a:cs typeface="Arial" panose="020B0604020202020204" pitchFamily="34" charset="0"/>
              </a:rPr>
              <a:t> 4 </a:t>
            </a:r>
            <a:r>
              <a:rPr lang="en-US" sz="4800" dirty="0" err="1">
                <a:latin typeface="Arial" panose="020B0604020202020204" pitchFamily="34" charset="0"/>
                <a:cs typeface="Arial" panose="020B0604020202020204" pitchFamily="34" charset="0"/>
              </a:rPr>
              <a:t>và</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trả</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lời</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các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câu</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hỏi</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sau</a:t>
            </a:r>
            <a:r>
              <a:rPr lang="en-US" sz="4800" dirty="0">
                <a:latin typeface="Arial" panose="020B0604020202020204" pitchFamily="34" charset="0"/>
                <a:cs typeface="Arial" panose="020B0604020202020204" pitchFamily="34" charset="0"/>
              </a:rPr>
              <a:t>:</a:t>
            </a:r>
            <a:endParaRPr lang="vi-VN" sz="4000" dirty="0">
              <a:effectLst/>
              <a:latin typeface="Arial" panose="020B0604020202020204" pitchFamily="34" charset="0"/>
              <a:cs typeface="Arial" panose="020B0604020202020204" pitchFamily="34" charset="0"/>
            </a:endParaRPr>
          </a:p>
        </p:txBody>
      </p:sp>
      <p:sp>
        <p:nvSpPr>
          <p:cNvPr id="3" name="Rectangle 2"/>
          <p:cNvSpPr/>
          <p:nvPr/>
        </p:nvSpPr>
        <p:spPr>
          <a:xfrm>
            <a:off x="2858398" y="4703869"/>
            <a:ext cx="13506067" cy="5170646"/>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1. Khi vào phòng kín có hàm lượng carbon dioxide cao, em cần lưu ý điều gì?</a:t>
            </a:r>
          </a:p>
          <a:p>
            <a:pPr algn="just">
              <a:lnSpc>
                <a:spcPct val="150000"/>
              </a:lnSpc>
            </a:pPr>
            <a:r>
              <a:rPr lang="vi-VN" sz="4400" dirty="0">
                <a:latin typeface="Arial" panose="020B0604020202020204" pitchFamily="34" charset="0"/>
                <a:cs typeface="Arial" panose="020B0604020202020204" pitchFamily="34" charset="0"/>
              </a:rPr>
              <a:t>2. Theo em, có nên bảo quản rau quả tươi ở nhiệt độ bằng hoặc thấp hơn 0</a:t>
            </a:r>
            <a:r>
              <a:rPr lang="vi-VN" sz="4400" baseline="30000" dirty="0">
                <a:latin typeface="Arial" panose="020B0604020202020204" pitchFamily="34" charset="0"/>
                <a:cs typeface="Arial" panose="020B0604020202020204" pitchFamily="34" charset="0"/>
              </a:rPr>
              <a:t>o</a:t>
            </a:r>
            <a:r>
              <a:rPr lang="vi-VN" sz="4400" dirty="0">
                <a:latin typeface="Arial" panose="020B0604020202020204" pitchFamily="34" charset="0"/>
                <a:cs typeface="Arial" panose="020B0604020202020204" pitchFamily="34" charset="0"/>
              </a:rPr>
              <a:t>C để kéo dài thời gian bảo quản hay không? Giải thích.</a:t>
            </a:r>
          </a:p>
        </p:txBody>
      </p:sp>
      <p:pic>
        <p:nvPicPr>
          <p:cNvPr id="20"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828800" y="1844442"/>
            <a:ext cx="1581533" cy="24095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84142" y="2275697"/>
            <a:ext cx="16230600" cy="7523693"/>
            <a:chOff x="0" y="0"/>
            <a:chExt cx="21640800" cy="10031591"/>
          </a:xfrm>
        </p:grpSpPr>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flipH="1" flipV="1">
              <a:off x="0" y="0"/>
              <a:ext cx="12568052" cy="10031591"/>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flipV="1">
              <a:off x="9072748" y="0"/>
              <a:ext cx="12568052" cy="10031591"/>
            </a:xfrm>
            <a:prstGeom prst="rect">
              <a:avLst/>
            </a:prstGeom>
          </p:spPr>
        </p:pic>
      </p:grpSp>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136197">
            <a:off x="13694260" y="3004486"/>
            <a:ext cx="1343325" cy="2040963"/>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139500" y="4156427"/>
            <a:ext cx="1723787" cy="1881117"/>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745768" y="6325285"/>
            <a:ext cx="2566295" cy="1077844"/>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7361482" y="3172817"/>
            <a:ext cx="880252" cy="2864727"/>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745768" y="3172817"/>
            <a:ext cx="751679" cy="836890"/>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3820207" y="7200900"/>
            <a:ext cx="2181186" cy="2433371"/>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3220211" y="5419705"/>
            <a:ext cx="1817772" cy="1811162"/>
          </a:xfrm>
          <a:prstGeom prst="rect">
            <a:avLst/>
          </a:prstGeom>
        </p:spPr>
      </p:pic>
      <p:sp>
        <p:nvSpPr>
          <p:cNvPr id="15" name="Rectangle 14"/>
          <p:cNvSpPr/>
          <p:nvPr/>
        </p:nvSpPr>
        <p:spPr>
          <a:xfrm>
            <a:off x="691057" y="2241331"/>
            <a:ext cx="11963400" cy="7076489"/>
          </a:xfrm>
          <a:prstGeom prst="rect">
            <a:avLst/>
          </a:prstGeom>
        </p:spPr>
        <p:txBody>
          <a:bodyPr wrap="square">
            <a:spAutoFit/>
          </a:bodyPr>
          <a:lstStyle/>
          <a:p>
            <a:pPr marR="90170" algn="just">
              <a:lnSpc>
                <a:spcPct val="150000"/>
              </a:lnSpc>
              <a:spcAft>
                <a:spcPts val="0"/>
              </a:spcAft>
            </a:pPr>
            <a:r>
              <a:rPr lang="vi-VN" sz="4400" dirty="0">
                <a:latin typeface="Arial" panose="020B0604020202020204" pitchFamily="34" charset="0"/>
                <a:cs typeface="Arial" panose="020B0604020202020204" pitchFamily="34" charset="0"/>
              </a:rPr>
              <a:t>1. Khi vào phòng kín có nồng độ khí carbon dioxide cao thì cần mở cửa để giảm nồng độ khí carbon dioxide rồi mới bước vào phòng để tránh ngộ độc.</a:t>
            </a:r>
          </a:p>
          <a:p>
            <a:pPr marL="571500" marR="90170" indent="-571500" algn="just">
              <a:lnSpc>
                <a:spcPct val="150000"/>
              </a:lnSpc>
              <a:spcAft>
                <a:spcPts val="0"/>
              </a:spcAft>
              <a:buFont typeface="Arial" panose="020B0604020202020204" pitchFamily="34" charset="0"/>
              <a:buChar char="•"/>
            </a:pPr>
            <a:r>
              <a:rPr lang="vi-VN" sz="4400" dirty="0">
                <a:latin typeface="Arial" panose="020B0604020202020204" pitchFamily="34" charset="0"/>
                <a:cs typeface="Arial" panose="020B0604020202020204" pitchFamily="34" charset="0"/>
              </a:rPr>
              <a:t> Trong trường hợp vào phòng kín có nồng độ khí carbon dioxide cao để bảo quản nông sản thì cần đeo kính, đeo mặt nạ thở có van.</a:t>
            </a:r>
            <a:endParaRPr lang="vi-VN" sz="4400" dirty="0">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barn(inVertical)">
                                      <p:cBhvr>
                                        <p:cTn id="12"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84142" y="2275697"/>
            <a:ext cx="16230600" cy="7523693"/>
            <a:chOff x="0" y="0"/>
            <a:chExt cx="21640800" cy="10031591"/>
          </a:xfrm>
        </p:grpSpPr>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flipH="1" flipV="1">
              <a:off x="0" y="0"/>
              <a:ext cx="12568052" cy="10031591"/>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flipV="1">
              <a:off x="9072748" y="0"/>
              <a:ext cx="12568052" cy="10031591"/>
            </a:xfrm>
            <a:prstGeom prst="rect">
              <a:avLst/>
            </a:prstGeom>
          </p:spPr>
        </p:pic>
      </p:grpSp>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136197">
            <a:off x="13694260" y="3004486"/>
            <a:ext cx="1343325" cy="2040963"/>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139500" y="4156427"/>
            <a:ext cx="1723787" cy="1881117"/>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745768" y="6325285"/>
            <a:ext cx="2566295" cy="1077844"/>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7361482" y="3172817"/>
            <a:ext cx="880252" cy="2864727"/>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745768" y="3172817"/>
            <a:ext cx="751679" cy="836890"/>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3820207" y="7200900"/>
            <a:ext cx="2181186" cy="2433371"/>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3220211" y="5419705"/>
            <a:ext cx="1817772" cy="1811162"/>
          </a:xfrm>
          <a:prstGeom prst="rect">
            <a:avLst/>
          </a:prstGeom>
        </p:spPr>
      </p:pic>
      <p:sp>
        <p:nvSpPr>
          <p:cNvPr id="15" name="Rectangle 14"/>
          <p:cNvSpPr/>
          <p:nvPr/>
        </p:nvSpPr>
        <p:spPr>
          <a:xfrm>
            <a:off x="734553" y="2066572"/>
            <a:ext cx="11963400" cy="6186309"/>
          </a:xfrm>
          <a:prstGeom prst="rect">
            <a:avLst/>
          </a:prstGeom>
        </p:spPr>
        <p:txBody>
          <a:bodyPr wrap="square">
            <a:spAutoFit/>
          </a:bodyPr>
          <a:lstStyle/>
          <a:p>
            <a:pPr>
              <a:lnSpc>
                <a:spcPct val="150000"/>
              </a:lnSpc>
            </a:pPr>
            <a:r>
              <a:rPr lang="en-US" sz="4400" dirty="0">
                <a:latin typeface="Arial" panose="020B0604020202020204" pitchFamily="34" charset="0"/>
                <a:cs typeface="Arial" panose="020B0604020202020204" pitchFamily="34" charset="0"/>
              </a:rPr>
              <a:t>2</a:t>
            </a:r>
            <a:r>
              <a:rPr lang="vi-VN" sz="4400" dirty="0">
                <a:latin typeface="Arial" panose="020B0604020202020204" pitchFamily="34" charset="0"/>
                <a:cs typeface="Arial" panose="020B0604020202020204" pitchFamily="34" charset="0"/>
              </a:rPr>
              <a:t>. </a:t>
            </a:r>
            <a:r>
              <a:rPr lang="vi-VN" sz="4400" dirty="0"/>
              <a:t>Không nên bảo quản nông sản ở nhiệt độ bằng hoặc thấp hơn 0</a:t>
            </a:r>
            <a:r>
              <a:rPr lang="vi-VN" sz="4400" baseline="30000" dirty="0"/>
              <a:t>o</a:t>
            </a:r>
            <a:r>
              <a:rPr lang="vi-VN" sz="4400" dirty="0"/>
              <a:t>C vì ở nhiệt độ đó, các tế bào bị phá vỡ cấu trúc, các enzyme bị bất hoạt dẫn đến các hoạt động trao đổi chất dừng lại. Tế bào chết và biểu hiện bên ngoài là nông sản bị nát và hỏng.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58941">
            <a:off x="10349165" y="1485306"/>
            <a:ext cx="6731077" cy="7316388"/>
          </a:xfrm>
          <a:prstGeom prst="rect">
            <a:avLst/>
          </a:prstGeom>
        </p:spPr>
      </p:pic>
      <p:grpSp>
        <p:nvGrpSpPr>
          <p:cNvPr id="6" name="Group 6"/>
          <p:cNvGrpSpPr>
            <a:grpSpLocks noChangeAspect="1"/>
          </p:cNvGrpSpPr>
          <p:nvPr/>
        </p:nvGrpSpPr>
        <p:grpSpPr>
          <a:xfrm>
            <a:off x="10989616" y="2265731"/>
            <a:ext cx="5636357" cy="5773579"/>
            <a:chOff x="0" y="0"/>
            <a:chExt cx="2086610" cy="2137410"/>
          </a:xfrm>
        </p:grpSpPr>
        <p:sp>
          <p:nvSpPr>
            <p:cNvPr id="7" name="Freeform 7"/>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4"/>
              <a:stretch>
                <a:fillRect t="-33372" b="-19505"/>
              </a:stretch>
            </a:blipFill>
          </p:spPr>
        </p:sp>
      </p:grpSp>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10227616" y="6179569"/>
            <a:ext cx="2142762" cy="2240531"/>
          </a:xfrm>
          <a:prstGeom prst="rect">
            <a:avLst/>
          </a:prstGeom>
        </p:spPr>
      </p:pic>
      <p:pic>
        <p:nvPicPr>
          <p:cNvPr id="9" name="Picture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flipH="1">
            <a:off x="15155169" y="1633549"/>
            <a:ext cx="1470804" cy="2259616"/>
          </a:xfrm>
          <a:prstGeom prst="rect">
            <a:avLst/>
          </a:prstGeom>
        </p:spPr>
      </p:pic>
      <p:sp>
        <p:nvSpPr>
          <p:cNvPr id="10" name="TextBox 9"/>
          <p:cNvSpPr txBox="1"/>
          <p:nvPr/>
        </p:nvSpPr>
        <p:spPr>
          <a:xfrm>
            <a:off x="3881654" y="4681835"/>
            <a:ext cx="4108817" cy="923330"/>
          </a:xfrm>
          <a:prstGeom prst="rect">
            <a:avLst/>
          </a:prstGeom>
          <a:noFill/>
        </p:spPr>
        <p:txBody>
          <a:bodyPr wrap="none" rtlCol="0">
            <a:spAutoFit/>
          </a:bodyPr>
          <a:lstStyle/>
          <a:p>
            <a:r>
              <a:rPr lang="en-US" sz="5400" b="1" dirty="0">
                <a:latin typeface="Arial" panose="020B0604020202020204" pitchFamily="34" charset="0"/>
                <a:cs typeface="Arial" panose="020B0604020202020204" pitchFamily="34" charset="0"/>
              </a:rPr>
              <a:t>LUYỆN TẬP</a:t>
            </a:r>
          </a:p>
        </p:txBody>
      </p:sp>
      <p:pic>
        <p:nvPicPr>
          <p:cNvPr id="11" name="Picture 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rot="1940125">
            <a:off x="1702464" y="-416327"/>
            <a:ext cx="3530423" cy="3296532"/>
          </a:xfrm>
          <a:prstGeom prst="rect">
            <a:avLst/>
          </a:prstGeom>
        </p:spPr>
      </p:pic>
      <p:pic>
        <p:nvPicPr>
          <p:cNvPr id="12" name="Picture 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12032" y="2753331"/>
            <a:ext cx="1462697" cy="1365793"/>
          </a:xfrm>
          <a:prstGeom prst="rect">
            <a:avLst/>
          </a:prstGeom>
        </p:spPr>
      </p:pic>
      <p:pic>
        <p:nvPicPr>
          <p:cNvPr id="13" name="Picture 14"/>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a:xfrm>
            <a:off x="4578783" y="8472272"/>
            <a:ext cx="2794658" cy="2550761"/>
          </a:xfrm>
          <a:prstGeom prst="rect">
            <a:avLst/>
          </a:prstGeom>
        </p:spPr>
      </p:pic>
      <p:pic>
        <p:nvPicPr>
          <p:cNvPr id="14" name="Picture 15"/>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a:xfrm>
            <a:off x="1730772" y="8472272"/>
            <a:ext cx="3625127" cy="3401028"/>
          </a:xfrm>
          <a:prstGeom prst="rect">
            <a:avLst/>
          </a:prstGeom>
        </p:spPr>
      </p:pic>
      <p:pic>
        <p:nvPicPr>
          <p:cNvPr id="15" name="Picture 16"/>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a:xfrm>
            <a:off x="-277720" y="6303893"/>
            <a:ext cx="4016984" cy="4192298"/>
          </a:xfrm>
          <a:prstGeom prst="rect">
            <a:avLst/>
          </a:prstGeom>
        </p:spPr>
      </p:pic>
      <p:pic>
        <p:nvPicPr>
          <p:cNvPr id="16" name="Picture 17"/>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a:xfrm flipH="1">
            <a:off x="6863637" y="8049055"/>
            <a:ext cx="652285" cy="10021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2087245" y="4612121"/>
            <a:ext cx="1103630" cy="1196340"/>
          </a:xfrm>
          <a:prstGeom prst="ellipse">
            <a:avLst/>
          </a:prstGeom>
          <a:solidFill>
            <a:schemeClr val="accent2">
              <a:lumMod val="40000"/>
              <a:lumOff val="60000"/>
            </a:schemeClr>
          </a:solidFill>
          <a:ln>
            <a:solidFill>
              <a:schemeClr val="accent2">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A</a:t>
            </a:r>
          </a:p>
        </p:txBody>
      </p:sp>
      <p:sp>
        <p:nvSpPr>
          <p:cNvPr id="11" name="Rounded Rectangle 10"/>
          <p:cNvSpPr/>
          <p:nvPr/>
        </p:nvSpPr>
        <p:spPr>
          <a:xfrm>
            <a:off x="3912235" y="4764521"/>
            <a:ext cx="4545965" cy="1005840"/>
          </a:xfrm>
          <a:prstGeom prst="roundRect">
            <a:avLst/>
          </a:prstGeom>
          <a:solidFill>
            <a:schemeClr val="accent2">
              <a:lumMod val="40000"/>
              <a:lumOff val="60000"/>
            </a:schemeClr>
          </a:solidFill>
          <a:ln>
            <a:solidFill>
              <a:srgbClr val="C7B5DB"/>
            </a:solidFill>
          </a:ln>
          <a:scene3d>
            <a:camera prst="orthographicFront"/>
            <a:lightRig rig="threePt" dir="t"/>
          </a:scene3d>
          <a:sp3d prstMaterial="fla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a:latin typeface="Arial" panose="020B0604020202020204" pitchFamily="34" charset="0"/>
                <a:cs typeface="Arial" panose="020B0604020202020204" pitchFamily="34" charset="0"/>
              </a:rPr>
              <a:t>Ban </a:t>
            </a:r>
            <a:r>
              <a:rPr lang="en-US" sz="4400" dirty="0" err="1">
                <a:latin typeface="Arial" panose="020B0604020202020204" pitchFamily="34" charset="0"/>
                <a:cs typeface="Arial" panose="020B0604020202020204" pitchFamily="34" charset="0"/>
              </a:rPr>
              <a:t>đêm</a:t>
            </a:r>
            <a:endParaRPr lang="en-US" sz="4400" dirty="0">
              <a:latin typeface="Arial" panose="020B0604020202020204" pitchFamily="34" charset="0"/>
              <a:cs typeface="Arial" panose="020B0604020202020204" pitchFamily="34" charset="0"/>
            </a:endParaRPr>
          </a:p>
        </p:txBody>
      </p:sp>
      <p:sp>
        <p:nvSpPr>
          <p:cNvPr id="15" name="Rounded Rectangle 14"/>
          <p:cNvSpPr/>
          <p:nvPr/>
        </p:nvSpPr>
        <p:spPr>
          <a:xfrm>
            <a:off x="1193265" y="2082725"/>
            <a:ext cx="16066770" cy="1568593"/>
          </a:xfrm>
          <a:prstGeom prst="roundRect">
            <a:avLst/>
          </a:prstGeom>
          <a:solidFill>
            <a:schemeClr val="accent3">
              <a:lumMod val="60000"/>
              <a:lumOff val="40000"/>
            </a:schemeClr>
          </a:solidFill>
          <a:ln>
            <a:solidFill>
              <a:schemeClr val="tx2">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0" name="Text Box 99"/>
          <p:cNvSpPr txBox="1"/>
          <p:nvPr/>
        </p:nvSpPr>
        <p:spPr>
          <a:xfrm>
            <a:off x="1363579" y="2510549"/>
            <a:ext cx="15924530" cy="830997"/>
          </a:xfrm>
          <a:prstGeom prst="rect">
            <a:avLst/>
          </a:prstGeom>
          <a:noFill/>
          <a:ln w="9525">
            <a:noFill/>
          </a:ln>
        </p:spPr>
        <p:txBody>
          <a:bodyPr wrap="square">
            <a:spAutoFit/>
          </a:bodyPr>
          <a:lstStyle/>
          <a:p>
            <a:r>
              <a:rPr lang="en-US" sz="4800" b="1" dirty="0" err="1">
                <a:solidFill>
                  <a:srgbClr val="000000"/>
                </a:solidFill>
                <a:latin typeface="Arial" panose="020B0604020202020204" pitchFamily="34" charset="0"/>
                <a:cs typeface="Arial" panose="020B0604020202020204" pitchFamily="34" charset="0"/>
              </a:rPr>
              <a:t>Câu</a:t>
            </a:r>
            <a:r>
              <a:rPr lang="en-US" sz="4800" b="1" dirty="0">
                <a:solidFill>
                  <a:srgbClr val="000000"/>
                </a:solidFill>
                <a:latin typeface="Arial" panose="020B0604020202020204" pitchFamily="34" charset="0"/>
                <a:cs typeface="Arial" panose="020B0604020202020204" pitchFamily="34" charset="0"/>
              </a:rPr>
              <a:t> 1: </a:t>
            </a:r>
            <a:r>
              <a:rPr lang="en-US" sz="4800" dirty="0" err="1">
                <a:latin typeface="Arial" panose="020B0604020202020204" pitchFamily="34" charset="0"/>
                <a:cs typeface="Arial" panose="020B0604020202020204" pitchFamily="34" charset="0"/>
              </a:rPr>
              <a:t>Cây</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xanh</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hô</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hấp</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vào</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thời</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gian</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nào</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trong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ngày</a:t>
            </a:r>
            <a:r>
              <a:rPr lang="en-US" sz="4800" dirty="0">
                <a:latin typeface="Arial" panose="020B0604020202020204" pitchFamily="34" charset="0"/>
                <a:cs typeface="Arial" panose="020B0604020202020204" pitchFamily="34" charset="0"/>
              </a:rPr>
              <a:t>?</a:t>
            </a:r>
          </a:p>
        </p:txBody>
      </p:sp>
      <p:sp>
        <p:nvSpPr>
          <p:cNvPr id="18" name="Oval 17"/>
          <p:cNvSpPr/>
          <p:nvPr/>
        </p:nvSpPr>
        <p:spPr>
          <a:xfrm>
            <a:off x="9716135" y="4764521"/>
            <a:ext cx="1103630" cy="1196340"/>
          </a:xfrm>
          <a:prstGeom prst="ellipse">
            <a:avLst/>
          </a:prstGeom>
          <a:solidFill>
            <a:schemeClr val="accent2">
              <a:lumMod val="40000"/>
              <a:lumOff val="60000"/>
            </a:schemeClr>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B</a:t>
            </a:r>
          </a:p>
        </p:txBody>
      </p:sp>
      <p:sp>
        <p:nvSpPr>
          <p:cNvPr id="19" name="Rounded Rectangle 18"/>
          <p:cNvSpPr/>
          <p:nvPr/>
        </p:nvSpPr>
        <p:spPr>
          <a:xfrm>
            <a:off x="11383645" y="4855326"/>
            <a:ext cx="4220210" cy="957580"/>
          </a:xfrm>
          <a:prstGeom prst="roundRect">
            <a:avLst/>
          </a:prstGeom>
          <a:solidFill>
            <a:schemeClr val="accent2">
              <a:lumMod val="40000"/>
              <a:lumOff val="60000"/>
            </a:schemeClr>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err="1">
                <a:latin typeface="Arial" panose="020B0604020202020204" pitchFamily="34" charset="0"/>
                <a:cs typeface="Arial" panose="020B0604020202020204" pitchFamily="34" charset="0"/>
              </a:rPr>
              <a:t>Buổi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sáng</a:t>
            </a:r>
            <a:endParaRPr lang="en-US" sz="4400" dirty="0">
              <a:latin typeface="Arial" panose="020B0604020202020204" pitchFamily="34" charset="0"/>
              <a:cs typeface="Arial" panose="020B0604020202020204" pitchFamily="34" charset="0"/>
            </a:endParaRPr>
          </a:p>
        </p:txBody>
      </p:sp>
      <p:sp>
        <p:nvSpPr>
          <p:cNvPr id="21" name="Oval 20"/>
          <p:cNvSpPr/>
          <p:nvPr/>
        </p:nvSpPr>
        <p:spPr>
          <a:xfrm>
            <a:off x="2138680" y="7028238"/>
            <a:ext cx="1103630" cy="1196340"/>
          </a:xfrm>
          <a:prstGeom prst="ellipse">
            <a:avLst/>
          </a:prstGeom>
          <a:solidFill>
            <a:schemeClr val="accent2">
              <a:lumMod val="40000"/>
              <a:lumOff val="60000"/>
            </a:schemeClr>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a:latin typeface="Arial" panose="020B0604020202020204" pitchFamily="34" charset="0"/>
                <a:cs typeface="Arial" panose="020B0604020202020204" pitchFamily="34" charset="0"/>
              </a:rPr>
              <a:t>C</a:t>
            </a:r>
          </a:p>
        </p:txBody>
      </p:sp>
      <p:sp>
        <p:nvSpPr>
          <p:cNvPr id="22" name="Rounded Rectangle 21"/>
          <p:cNvSpPr/>
          <p:nvPr/>
        </p:nvSpPr>
        <p:spPr>
          <a:xfrm>
            <a:off x="3806190" y="7125393"/>
            <a:ext cx="4652010" cy="988695"/>
          </a:xfrm>
          <a:prstGeom prst="roundRect">
            <a:avLst/>
          </a:prstGeom>
          <a:solidFill>
            <a:schemeClr val="accent2">
              <a:lumMod val="40000"/>
              <a:lumOff val="60000"/>
            </a:schemeClr>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err="1">
                <a:latin typeface="Arial" panose="020B0604020202020204" pitchFamily="34" charset="0"/>
                <a:cs typeface="Arial" panose="020B0604020202020204" pitchFamily="34" charset="0"/>
              </a:rPr>
              <a:t>Cả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ngày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lẫn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đêm</a:t>
            </a:r>
            <a:endParaRPr lang="en-US" sz="4400" dirty="0">
              <a:latin typeface="Arial" panose="020B0604020202020204" pitchFamily="34" charset="0"/>
              <a:cs typeface="Arial" panose="020B0604020202020204" pitchFamily="34" charset="0"/>
            </a:endParaRPr>
          </a:p>
        </p:txBody>
      </p:sp>
      <p:sp>
        <p:nvSpPr>
          <p:cNvPr id="24" name="Oval 23"/>
          <p:cNvSpPr/>
          <p:nvPr/>
        </p:nvSpPr>
        <p:spPr>
          <a:xfrm>
            <a:off x="9716135" y="7047288"/>
            <a:ext cx="1103630" cy="1196340"/>
          </a:xfrm>
          <a:prstGeom prst="ellipse">
            <a:avLst/>
          </a:prstGeom>
          <a:solidFill>
            <a:schemeClr val="accent2">
              <a:lumMod val="40000"/>
              <a:lumOff val="60000"/>
            </a:schemeClr>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D</a:t>
            </a:r>
          </a:p>
        </p:txBody>
      </p:sp>
      <p:sp>
        <p:nvSpPr>
          <p:cNvPr id="25" name="Rounded Rectangle 24"/>
          <p:cNvSpPr/>
          <p:nvPr/>
        </p:nvSpPr>
        <p:spPr>
          <a:xfrm>
            <a:off x="11430000" y="7181908"/>
            <a:ext cx="4173855" cy="972820"/>
          </a:xfrm>
          <a:prstGeom prst="roundRect">
            <a:avLst/>
          </a:prstGeom>
          <a:solidFill>
            <a:schemeClr val="accent2">
              <a:lumMod val="40000"/>
              <a:lumOff val="60000"/>
            </a:schemeClr>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a:latin typeface="Arial" panose="020B0604020202020204" pitchFamily="34" charset="0"/>
                <a:cs typeface="Arial" panose="020B0604020202020204" pitchFamily="34" charset="0"/>
              </a:rPr>
              <a:t>Ban </a:t>
            </a:r>
            <a:r>
              <a:rPr lang="en-US" sz="4400" dirty="0" err="1">
                <a:latin typeface="Arial" panose="020B0604020202020204" pitchFamily="34" charset="0"/>
                <a:cs typeface="Arial" panose="020B0604020202020204" pitchFamily="34" charset="0"/>
              </a:rPr>
              <a:t>ngày</a:t>
            </a:r>
            <a:endParaRPr lang="en-US" sz="4400" dirty="0">
              <a:latin typeface="Arial" panose="020B0604020202020204" pitchFamily="34" charset="0"/>
              <a:cs typeface="Arial" panose="020B0604020202020204" pitchFamily="34" charset="0"/>
            </a:endParaRPr>
          </a:p>
        </p:txBody>
      </p:sp>
      <p:sp>
        <p:nvSpPr>
          <p:cNvPr id="4" name="Oval 3"/>
          <p:cNvSpPr/>
          <p:nvPr/>
        </p:nvSpPr>
        <p:spPr>
          <a:xfrm>
            <a:off x="2164080" y="7047288"/>
            <a:ext cx="1103630" cy="1196340"/>
          </a:xfrm>
          <a:prstGeom prst="ellipse">
            <a:avLst/>
          </a:prstGeom>
          <a:solidFill>
            <a:schemeClr val="accent5"/>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dirty="0">
                <a:latin typeface="Arial" panose="020B0604020202020204" pitchFamily="34" charset="0"/>
                <a:cs typeface="Arial" panose="020B0604020202020204" pitchFamily="34" charset="0"/>
              </a:rPr>
              <a:t>C</a:t>
            </a:r>
          </a:p>
        </p:txBody>
      </p:sp>
      <p:pic>
        <p:nvPicPr>
          <p:cNvPr id="2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940125">
            <a:off x="-51460" y="8188519"/>
            <a:ext cx="2350558" cy="2194833"/>
          </a:xfrm>
          <a:prstGeom prst="rect">
            <a:avLst/>
          </a:prstGeom>
        </p:spPr>
      </p:pic>
      <p:pic>
        <p:nvPicPr>
          <p:cNvPr id="30"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810000" y="8802098"/>
            <a:ext cx="1462697" cy="13657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barn(inVertical)">
                                      <p:cBhvr>
                                        <p:cTn id="10" dur="500"/>
                                        <p:tgtEl>
                                          <p:spTgt spid="10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P spid="100" grpId="0"/>
      <p:bldP spid="18" grpId="0" animBg="1"/>
      <p:bldP spid="19" grpId="0" animBg="1"/>
      <p:bldP spid="21" grpId="0" animBg="1"/>
      <p:bldP spid="22" grpId="0" animBg="1"/>
      <p:bldP spid="24" grpId="0" animBg="1"/>
      <p:bldP spid="25" grpId="0" animBg="1"/>
      <p:bldP spid="4"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2011045" y="3960632"/>
            <a:ext cx="1103630" cy="1196340"/>
          </a:xfrm>
          <a:prstGeom prst="ellipse">
            <a:avLst/>
          </a:prstGeom>
          <a:solidFill>
            <a:schemeClr val="accent2">
              <a:lumMod val="40000"/>
              <a:lumOff val="60000"/>
            </a:schemeClr>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a:latin typeface="Arial" panose="020B0604020202020204" pitchFamily="34" charset="0"/>
                <a:cs typeface="Arial" panose="020B0604020202020204" pitchFamily="34" charset="0"/>
              </a:rPr>
              <a:t>A</a:t>
            </a:r>
          </a:p>
        </p:txBody>
      </p:sp>
      <p:sp>
        <p:nvSpPr>
          <p:cNvPr id="11" name="Rounded Rectangle 10"/>
          <p:cNvSpPr/>
          <p:nvPr/>
        </p:nvSpPr>
        <p:spPr>
          <a:xfrm>
            <a:off x="3836035" y="3507101"/>
            <a:ext cx="4926965" cy="2017399"/>
          </a:xfrm>
          <a:prstGeom prst="roundRect">
            <a:avLst/>
          </a:prstGeom>
          <a:solidFill>
            <a:schemeClr val="accent2">
              <a:lumMod val="40000"/>
              <a:lumOff val="60000"/>
            </a:schemeClr>
          </a:solidFill>
          <a:ln>
            <a:solidFill>
              <a:srgbClr val="C7B5DB"/>
            </a:solidFill>
          </a:ln>
          <a:scene3d>
            <a:camera prst="orthographicFront"/>
            <a:lightRig rig="threePt" dir="t"/>
          </a:scene3d>
          <a:sp3d prstMaterial="flat"/>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vi-VN" sz="4400" dirty="0"/>
              <a:t>Vì cường độ h</a:t>
            </a:r>
            <a:r>
              <a:rPr lang="en-US" sz="4400" dirty="0"/>
              <a:t>ô</a:t>
            </a:r>
            <a:r>
              <a:rPr lang="vi-VN" sz="4400" dirty="0"/>
              <a:t> hấp giảm.</a:t>
            </a:r>
          </a:p>
        </p:txBody>
      </p:sp>
      <p:sp>
        <p:nvSpPr>
          <p:cNvPr id="15" name="Rounded Rectangle 14"/>
          <p:cNvSpPr/>
          <p:nvPr/>
        </p:nvSpPr>
        <p:spPr>
          <a:xfrm>
            <a:off x="1229360" y="1121923"/>
            <a:ext cx="16066770" cy="1568593"/>
          </a:xfrm>
          <a:prstGeom prst="roundRect">
            <a:avLst/>
          </a:prstGeom>
          <a:solidFill>
            <a:schemeClr val="accent3">
              <a:lumMod val="60000"/>
              <a:lumOff val="40000"/>
            </a:schemeClr>
          </a:solidFill>
          <a:ln>
            <a:solidFill>
              <a:schemeClr val="tx2">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0" name="Text Box 99"/>
          <p:cNvSpPr txBox="1"/>
          <p:nvPr/>
        </p:nvSpPr>
        <p:spPr>
          <a:xfrm>
            <a:off x="1371600" y="1336605"/>
            <a:ext cx="15924530" cy="830997"/>
          </a:xfrm>
          <a:prstGeom prst="rect">
            <a:avLst/>
          </a:prstGeom>
          <a:noFill/>
          <a:ln w="9525">
            <a:noFill/>
          </a:ln>
        </p:spPr>
        <p:txBody>
          <a:bodyPr wrap="square">
            <a:spAutoFit/>
          </a:bodyPr>
          <a:lstStyle/>
          <a:p>
            <a:r>
              <a:rPr lang="en-US" sz="4800" b="1" dirty="0" err="1">
                <a:solidFill>
                  <a:srgbClr val="000000"/>
                </a:solidFill>
                <a:latin typeface="Arial" panose="020B0604020202020204" pitchFamily="34" charset="0"/>
                <a:cs typeface="Arial" panose="020B0604020202020204" pitchFamily="34" charset="0"/>
              </a:rPr>
              <a:t>Câu</a:t>
            </a:r>
            <a:r>
              <a:rPr lang="en-US" sz="4800" b="1" dirty="0">
                <a:solidFill>
                  <a:srgbClr val="000000"/>
                </a:solidFill>
                <a:latin typeface="Arial" panose="020B0604020202020204" pitchFamily="34" charset="0"/>
                <a:cs typeface="Arial" panose="020B0604020202020204" pitchFamily="34" charset="0"/>
              </a:rPr>
              <a:t> 2: </a:t>
            </a:r>
            <a:r>
              <a:rPr lang="vi-VN" sz="4800" dirty="0">
                <a:latin typeface="Arial" panose="020B0604020202020204" pitchFamily="34" charset="0"/>
                <a:cs typeface="Arial" panose="020B0604020202020204" pitchFamily="34" charset="0"/>
              </a:rPr>
              <a:t>Vì sao muốn bảo quản thì cần phải phơi khô hạt ? </a:t>
            </a:r>
          </a:p>
        </p:txBody>
      </p:sp>
      <p:sp>
        <p:nvSpPr>
          <p:cNvPr id="19" name="Rounded Rectangle 18"/>
          <p:cNvSpPr/>
          <p:nvPr/>
        </p:nvSpPr>
        <p:spPr>
          <a:xfrm>
            <a:off x="11235688" y="3504379"/>
            <a:ext cx="5075555" cy="2017400"/>
          </a:xfrm>
          <a:prstGeom prst="roundRect">
            <a:avLst/>
          </a:prstGeom>
          <a:solidFill>
            <a:schemeClr val="accent2">
              <a:lumMod val="40000"/>
              <a:lumOff val="60000"/>
            </a:schemeClr>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vi-VN" sz="4400" dirty="0"/>
              <a:t>Vì cường độ hô hấp bằng 0. </a:t>
            </a:r>
          </a:p>
        </p:txBody>
      </p:sp>
      <p:sp>
        <p:nvSpPr>
          <p:cNvPr id="21" name="Oval 20"/>
          <p:cNvSpPr/>
          <p:nvPr/>
        </p:nvSpPr>
        <p:spPr>
          <a:xfrm>
            <a:off x="2062480" y="6376749"/>
            <a:ext cx="1103630" cy="1196340"/>
          </a:xfrm>
          <a:prstGeom prst="ellipse">
            <a:avLst/>
          </a:prstGeom>
          <a:solidFill>
            <a:schemeClr val="accent2">
              <a:lumMod val="40000"/>
              <a:lumOff val="60000"/>
            </a:schemeClr>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a:latin typeface="Arial" panose="020B0604020202020204" pitchFamily="34" charset="0"/>
                <a:cs typeface="Arial" panose="020B0604020202020204" pitchFamily="34" charset="0"/>
              </a:rPr>
              <a:t>C</a:t>
            </a:r>
          </a:p>
        </p:txBody>
      </p:sp>
      <p:sp>
        <p:nvSpPr>
          <p:cNvPr id="25" name="Rounded Rectangle 24"/>
          <p:cNvSpPr/>
          <p:nvPr/>
        </p:nvSpPr>
        <p:spPr>
          <a:xfrm>
            <a:off x="11282044" y="6335642"/>
            <a:ext cx="5029199" cy="1943542"/>
          </a:xfrm>
          <a:prstGeom prst="roundRect">
            <a:avLst/>
          </a:prstGeom>
          <a:solidFill>
            <a:schemeClr val="accent2">
              <a:lumMod val="40000"/>
              <a:lumOff val="60000"/>
            </a:schemeClr>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dễ</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a:t>
            </a:r>
          </a:p>
        </p:txBody>
      </p:sp>
      <p:sp>
        <p:nvSpPr>
          <p:cNvPr id="4" name="Oval 3"/>
          <p:cNvSpPr/>
          <p:nvPr/>
        </p:nvSpPr>
        <p:spPr>
          <a:xfrm>
            <a:off x="2062480" y="3944987"/>
            <a:ext cx="1103630" cy="1196340"/>
          </a:xfrm>
          <a:prstGeom prst="ellipse">
            <a:avLst/>
          </a:prstGeom>
          <a:solidFill>
            <a:schemeClr val="accent5"/>
          </a:solidFill>
          <a:ln>
            <a:solidFill>
              <a:schemeClr val="accent6">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dirty="0">
                <a:latin typeface="Arial" panose="020B0604020202020204" pitchFamily="34" charset="0"/>
                <a:cs typeface="Arial" panose="020B0604020202020204" pitchFamily="34" charset="0"/>
              </a:rPr>
              <a:t>A</a:t>
            </a:r>
          </a:p>
        </p:txBody>
      </p:sp>
      <p:pic>
        <p:nvPicPr>
          <p:cNvPr id="2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940125">
            <a:off x="-51460" y="8188519"/>
            <a:ext cx="2350558" cy="2194833"/>
          </a:xfrm>
          <a:prstGeom prst="rect">
            <a:avLst/>
          </a:prstGeom>
        </p:spPr>
      </p:pic>
      <p:pic>
        <p:nvPicPr>
          <p:cNvPr id="30"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810000" y="8802098"/>
            <a:ext cx="1462697" cy="1365793"/>
          </a:xfrm>
          <a:prstGeom prst="rect">
            <a:avLst/>
          </a:prstGeom>
        </p:spPr>
      </p:pic>
      <p:sp>
        <p:nvSpPr>
          <p:cNvPr id="16" name="Oval 15"/>
          <p:cNvSpPr/>
          <p:nvPr/>
        </p:nvSpPr>
        <p:spPr>
          <a:xfrm>
            <a:off x="9588499" y="3977086"/>
            <a:ext cx="1103630" cy="1196340"/>
          </a:xfrm>
          <a:prstGeom prst="ellipse">
            <a:avLst/>
          </a:prstGeom>
          <a:solidFill>
            <a:schemeClr val="accent2">
              <a:lumMod val="40000"/>
              <a:lumOff val="60000"/>
            </a:schemeClr>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a:latin typeface="Arial" panose="020B0604020202020204" pitchFamily="34" charset="0"/>
                <a:cs typeface="Arial" panose="020B0604020202020204" pitchFamily="34" charset="0"/>
              </a:rPr>
              <a:t>B</a:t>
            </a:r>
          </a:p>
        </p:txBody>
      </p:sp>
      <p:sp>
        <p:nvSpPr>
          <p:cNvPr id="17" name="Rounded Rectangle 16"/>
          <p:cNvSpPr/>
          <p:nvPr/>
        </p:nvSpPr>
        <p:spPr>
          <a:xfrm>
            <a:off x="3729990" y="6335642"/>
            <a:ext cx="5033010" cy="1943542"/>
          </a:xfrm>
          <a:prstGeom prst="roundRect">
            <a:avLst/>
          </a:prstGeom>
          <a:solidFill>
            <a:schemeClr val="accent2">
              <a:lumMod val="40000"/>
              <a:lumOff val="60000"/>
            </a:schemeClr>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en-US" sz="4400" dirty="0" err="1">
                <a:latin typeface="Arial" panose="020B0604020202020204" pitchFamily="34" charset="0"/>
                <a:cs typeface="Arial" panose="020B0604020202020204" pitchFamily="34" charset="0"/>
              </a:rPr>
              <a:t>Vì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bị</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vật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ăn</a:t>
            </a:r>
            <a:r>
              <a:rPr lang="en-US" sz="4400" dirty="0">
                <a:latin typeface="Arial" panose="020B0604020202020204" pitchFamily="34" charset="0"/>
                <a:cs typeface="Arial" panose="020B0604020202020204" pitchFamily="34" charset="0"/>
              </a:rPr>
              <a:t>. </a:t>
            </a:r>
          </a:p>
        </p:txBody>
      </p:sp>
      <p:sp>
        <p:nvSpPr>
          <p:cNvPr id="20" name="Oval 19"/>
          <p:cNvSpPr/>
          <p:nvPr/>
        </p:nvSpPr>
        <p:spPr>
          <a:xfrm>
            <a:off x="9588499" y="6709243"/>
            <a:ext cx="1103630" cy="1196340"/>
          </a:xfrm>
          <a:prstGeom prst="ellipse">
            <a:avLst/>
          </a:prstGeom>
          <a:solidFill>
            <a:schemeClr val="accent2">
              <a:lumMod val="40000"/>
              <a:lumOff val="60000"/>
            </a:schemeClr>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a:latin typeface="Arial" panose="020B0604020202020204" pitchFamily="34" charset="0"/>
                <a:cs typeface="Arial" panose="020B0604020202020204" pitchFamily="34" charset="0"/>
              </a:rPr>
              <a:t>D</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barn(inVertical)">
                                      <p:cBhvr>
                                        <p:cTn id="10" dur="500"/>
                                        <p:tgtEl>
                                          <p:spTgt spid="10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inVertical)">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P spid="100" grpId="0"/>
      <p:bldP spid="19" grpId="0" animBg="1"/>
      <p:bldP spid="21" grpId="0" animBg="1"/>
      <p:bldP spid="25" grpId="0" animBg="1"/>
      <p:bldP spid="4" grpId="0" bldLvl="0" animBg="1"/>
      <p:bldP spid="16" grpId="0" animBg="1"/>
      <p:bldP spid="17"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219200" y="571500"/>
            <a:ext cx="16114395" cy="4523105"/>
          </a:xfrm>
          <a:prstGeom prst="rect">
            <a:avLst/>
          </a:prstGeom>
          <a:noFill/>
        </p:spPr>
        <p:txBody>
          <a:bodyPr wrap="square" rtlCol="0" anchor="t">
            <a:spAutoFit/>
          </a:bodyPr>
          <a:lstStyle/>
          <a:p>
            <a:r>
              <a:rPr lang="en-US" sz="3200">
                <a:latin typeface="Times New Roman" panose="02020603050405020304" pitchFamily="18" charset="0"/>
                <a:cs typeface="Times New Roman" panose="02020603050405020304" pitchFamily="18" charset="0"/>
              </a:rPr>
              <a:t>Câu 2: Sản phẩm của hô hấp tế bào gồm:</a:t>
            </a:r>
          </a:p>
          <a:p>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A. Oxygen, nước và năng lượng (ATP + nhiệt)</a:t>
            </a:r>
          </a:p>
          <a:p>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B. Nước, đường và năng lượng (ATP + nhiệt)</a:t>
            </a:r>
          </a:p>
          <a:p>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C. Nước, khí carbon dioxide và đường</a:t>
            </a:r>
          </a:p>
          <a:p>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D. Khí carbon dioxide, nước và năng lượng (ATP + nhiệt)</a:t>
            </a:r>
          </a:p>
        </p:txBody>
      </p:sp>
      <p:sp>
        <p:nvSpPr>
          <p:cNvPr id="3" name="Text Box 2"/>
          <p:cNvSpPr txBox="1"/>
          <p:nvPr/>
        </p:nvSpPr>
        <p:spPr>
          <a:xfrm>
            <a:off x="1066800" y="5676900"/>
            <a:ext cx="16944340" cy="4523105"/>
          </a:xfrm>
          <a:prstGeom prst="rect">
            <a:avLst/>
          </a:prstGeom>
          <a:noFill/>
        </p:spPr>
        <p:txBody>
          <a:bodyPr wrap="square" rtlCol="0" anchor="t">
            <a:spAutoFit/>
          </a:bodyPr>
          <a:lstStyle/>
          <a:p>
            <a:r>
              <a:rPr lang="en-US" sz="3200">
                <a:latin typeface="Times New Roman" panose="02020603050405020304" pitchFamily="18" charset="0"/>
                <a:cs typeface="Times New Roman" panose="02020603050405020304" pitchFamily="18" charset="0"/>
              </a:rPr>
              <a:t>Câu 3: Quá trình tổng hợp và phân giải chất hữu cơ trong tế bào là </a:t>
            </a:r>
          </a:p>
          <a:p>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A. Là hai quá trình trái ngược nhưng có mối quan hệ mật thiết với nhau </a:t>
            </a:r>
          </a:p>
          <a:p>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B. Là hai quá trình giống nhau và độc lập với nhau</a:t>
            </a:r>
          </a:p>
          <a:p>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C. Là hai quá trình trái ngược nhau và phụ thuộc lẫn nhau.</a:t>
            </a:r>
          </a:p>
          <a:p>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D. Là hai quá trình giống nhau và phụ thuộc lẫn nhau</a:t>
            </a:r>
          </a:p>
        </p:txBody>
      </p:sp>
      <p:sp>
        <p:nvSpPr>
          <p:cNvPr id="4" name="Oval 3"/>
          <p:cNvSpPr/>
          <p:nvPr/>
        </p:nvSpPr>
        <p:spPr>
          <a:xfrm>
            <a:off x="990600" y="4336415"/>
            <a:ext cx="867410" cy="758190"/>
          </a:xfrm>
          <a:prstGeom prst="ellipse">
            <a:avLst/>
          </a:prstGeom>
          <a:noFill/>
          <a:ln>
            <a:solidFill>
              <a:srgbClr val="FF0000"/>
            </a:solidFill>
          </a:ln>
          <a:extLst>
            <a:ext uri="{909E8E84-426E-40DD-AFC4-6F175D3DCCD1}">
              <a14:hiddenFill xmlns:a14="http://schemas.microsoft.com/office/drawing/2010/main">
                <a:solidFill>
                  <a:schemeClr val="accent2"/>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5" name="Oval 4"/>
          <p:cNvSpPr/>
          <p:nvPr/>
        </p:nvSpPr>
        <p:spPr>
          <a:xfrm>
            <a:off x="838200" y="8572500"/>
            <a:ext cx="867410" cy="758190"/>
          </a:xfrm>
          <a:prstGeom prst="ellipse">
            <a:avLst/>
          </a:prstGeom>
          <a:noFill/>
          <a:ln>
            <a:solidFill>
              <a:srgbClr val="FF0000"/>
            </a:solidFill>
          </a:ln>
          <a:extLst>
            <a:ext uri="{909E8E84-426E-40DD-AFC4-6F175D3DCCD1}">
              <a14:hiddenFill xmlns:a14="http://schemas.microsoft.com/office/drawing/2010/main">
                <a:solidFill>
                  <a:schemeClr val="accent2"/>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animBg="1"/>
      <p:bldP spid="4" grpId="1" animBg="1"/>
      <p:bldP spid="5" grpId="0" animBg="1"/>
      <p:bldP spid="5"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2011045" y="3960632"/>
            <a:ext cx="1103630" cy="1196340"/>
          </a:xfrm>
          <a:prstGeom prst="ellipse">
            <a:avLst/>
          </a:prstGeom>
          <a:solidFill>
            <a:schemeClr val="accent2">
              <a:lumMod val="40000"/>
              <a:lumOff val="60000"/>
            </a:schemeClr>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a:latin typeface="Arial" panose="020B0604020202020204" pitchFamily="34" charset="0"/>
                <a:cs typeface="Arial" panose="020B0604020202020204" pitchFamily="34" charset="0"/>
              </a:rPr>
              <a:t>A</a:t>
            </a:r>
          </a:p>
        </p:txBody>
      </p:sp>
      <p:sp>
        <p:nvSpPr>
          <p:cNvPr id="11" name="Rounded Rectangle 10"/>
          <p:cNvSpPr/>
          <p:nvPr/>
        </p:nvSpPr>
        <p:spPr>
          <a:xfrm>
            <a:off x="3836035" y="3507101"/>
            <a:ext cx="4926965" cy="2017399"/>
          </a:xfrm>
          <a:prstGeom prst="roundRect">
            <a:avLst/>
          </a:prstGeom>
          <a:solidFill>
            <a:schemeClr val="accent2">
              <a:lumMod val="40000"/>
              <a:lumOff val="60000"/>
            </a:schemeClr>
          </a:solidFill>
          <a:ln>
            <a:solidFill>
              <a:srgbClr val="C7B5DB"/>
            </a:solidFill>
          </a:ln>
          <a:scene3d>
            <a:camera prst="orthographicFront"/>
            <a:lightRig rig="threePt" dir="t"/>
          </a:scene3d>
          <a:sp3d prstMaterial="flat"/>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en-US" sz="4400" dirty="0" err="1">
                <a:latin typeface="Arial" panose="020B0604020202020204" pitchFamily="34" charset="0"/>
                <a:cs typeface="Arial" panose="020B0604020202020204" pitchFamily="34" charset="0"/>
              </a:rPr>
              <a:t>Bảo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a:t>
            </a:r>
            <a:endParaRPr lang="vi-VN" sz="4400" dirty="0">
              <a:latin typeface="Arial" panose="020B0604020202020204" pitchFamily="34" charset="0"/>
              <a:cs typeface="Arial" panose="020B0604020202020204" pitchFamily="34" charset="0"/>
            </a:endParaRPr>
          </a:p>
        </p:txBody>
      </p:sp>
      <p:sp>
        <p:nvSpPr>
          <p:cNvPr id="15" name="Rounded Rectangle 14"/>
          <p:cNvSpPr/>
          <p:nvPr/>
        </p:nvSpPr>
        <p:spPr>
          <a:xfrm>
            <a:off x="1371600" y="557417"/>
            <a:ext cx="16066770" cy="2440338"/>
          </a:xfrm>
          <a:prstGeom prst="roundRect">
            <a:avLst/>
          </a:prstGeom>
          <a:solidFill>
            <a:schemeClr val="accent3">
              <a:lumMod val="40000"/>
              <a:lumOff val="60000"/>
            </a:schemeClr>
          </a:solidFill>
          <a:ln>
            <a:solidFill>
              <a:schemeClr val="tx2">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0" name="Text Box 99"/>
          <p:cNvSpPr txBox="1"/>
          <p:nvPr/>
        </p:nvSpPr>
        <p:spPr>
          <a:xfrm>
            <a:off x="1371600" y="609397"/>
            <a:ext cx="15924530" cy="2308324"/>
          </a:xfrm>
          <a:prstGeom prst="rect">
            <a:avLst/>
          </a:prstGeom>
          <a:noFill/>
          <a:ln w="9525">
            <a:noFill/>
          </a:ln>
        </p:spPr>
        <p:txBody>
          <a:bodyPr wrap="square">
            <a:spAutoFit/>
          </a:bodyPr>
          <a:lstStyle/>
          <a:p>
            <a:pPr algn="ctr">
              <a:lnSpc>
                <a:spcPct val="150000"/>
              </a:lnSpc>
            </a:pPr>
            <a:r>
              <a:rPr lang="en-US" sz="4800" b="1" dirty="0" err="1">
                <a:solidFill>
                  <a:srgbClr val="000000"/>
                </a:solidFill>
                <a:latin typeface="Arial" panose="020B0604020202020204" pitchFamily="34" charset="0"/>
                <a:cs typeface="Arial" panose="020B0604020202020204" pitchFamily="34" charset="0"/>
              </a:rPr>
              <a:t>Câu</a:t>
            </a:r>
            <a:r>
              <a:rPr lang="en-US" sz="4800" b="1" dirty="0">
                <a:solidFill>
                  <a:srgbClr val="000000"/>
                </a:solidFill>
                <a:latin typeface="Arial" panose="020B0604020202020204" pitchFamily="34" charset="0"/>
                <a:cs typeface="Arial" panose="020B0604020202020204" pitchFamily="34" charset="0"/>
              </a:rPr>
              <a:t> 3: </a:t>
            </a:r>
            <a:r>
              <a:rPr lang="vi-VN" sz="4800" dirty="0">
                <a:latin typeface="Arial" panose="020B0604020202020204" pitchFamily="34" charset="0"/>
                <a:cs typeface="Arial" panose="020B0604020202020204" pitchFamily="34" charset="0"/>
              </a:rPr>
              <a:t>Đâu </a:t>
            </a:r>
            <a:r>
              <a:rPr lang="vi-VN" sz="4800" b="1" dirty="0">
                <a:latin typeface="Arial" panose="020B0604020202020204" pitchFamily="34" charset="0"/>
                <a:cs typeface="Arial" panose="020B0604020202020204" pitchFamily="34" charset="0"/>
              </a:rPr>
              <a:t>không phải</a:t>
            </a:r>
            <a:r>
              <a:rPr lang="vi-VN" sz="4800" dirty="0">
                <a:latin typeface="Arial" panose="020B0604020202020204" pitchFamily="34" charset="0"/>
                <a:cs typeface="Arial" panose="020B0604020202020204" pitchFamily="34" charset="0"/>
              </a:rPr>
              <a:t> là biện pháp để bảo quản nông sản mà hiện nay người ta thường sử dụng?</a:t>
            </a:r>
          </a:p>
        </p:txBody>
      </p:sp>
      <p:sp>
        <p:nvSpPr>
          <p:cNvPr id="18" name="Oval 17"/>
          <p:cNvSpPr/>
          <p:nvPr/>
        </p:nvSpPr>
        <p:spPr>
          <a:xfrm>
            <a:off x="9639935" y="4113032"/>
            <a:ext cx="1103630" cy="1196340"/>
          </a:xfrm>
          <a:prstGeom prst="ellipse">
            <a:avLst/>
          </a:prstGeom>
          <a:solidFill>
            <a:schemeClr val="accent2">
              <a:lumMod val="40000"/>
              <a:lumOff val="60000"/>
            </a:schemeClr>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a:latin typeface="Arial" panose="020B0604020202020204" pitchFamily="34" charset="0"/>
                <a:cs typeface="Arial" panose="020B0604020202020204" pitchFamily="34" charset="0"/>
              </a:rPr>
              <a:t>B</a:t>
            </a:r>
          </a:p>
        </p:txBody>
      </p:sp>
      <p:sp>
        <p:nvSpPr>
          <p:cNvPr id="19" name="Rounded Rectangle 18"/>
          <p:cNvSpPr/>
          <p:nvPr/>
        </p:nvSpPr>
        <p:spPr>
          <a:xfrm>
            <a:off x="11307444" y="3507100"/>
            <a:ext cx="5075555" cy="2017399"/>
          </a:xfrm>
          <a:prstGeom prst="roundRect">
            <a:avLst/>
          </a:prstGeom>
          <a:solidFill>
            <a:schemeClr val="accent2">
              <a:lumMod val="40000"/>
              <a:lumOff val="60000"/>
            </a:schemeClr>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en-US" sz="4400" dirty="0" err="1">
                <a:latin typeface="Arial" panose="020B0604020202020204" pitchFamily="34" charset="0"/>
                <a:cs typeface="Arial" panose="020B0604020202020204" pitchFamily="34" charset="0"/>
              </a:rPr>
              <a:t>Bảo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quản</a:t>
            </a:r>
            <a:r>
              <a:rPr lang="en-US" sz="4400" dirty="0">
                <a:latin typeface="Arial" panose="020B0604020202020204" pitchFamily="34" charset="0"/>
                <a:cs typeface="Arial" panose="020B0604020202020204" pitchFamily="34" charset="0"/>
              </a:rPr>
              <a:t> ở </a:t>
            </a:r>
            <a:r>
              <a:rPr lang="en-US" sz="4400" dirty="0" err="1">
                <a:latin typeface="Arial" panose="020B0604020202020204" pitchFamily="34" charset="0"/>
                <a:cs typeface="Arial" panose="020B0604020202020204" pitchFamily="34" charset="0"/>
              </a:rPr>
              <a:t>nồng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khí</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oxi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cao</a:t>
            </a:r>
            <a:endParaRPr lang="vi-VN" sz="4400" dirty="0">
              <a:latin typeface="Arial" panose="020B0604020202020204" pitchFamily="34" charset="0"/>
              <a:cs typeface="Arial" panose="020B0604020202020204" pitchFamily="34" charset="0"/>
            </a:endParaRPr>
          </a:p>
        </p:txBody>
      </p:sp>
      <p:sp>
        <p:nvSpPr>
          <p:cNvPr id="21" name="Oval 20"/>
          <p:cNvSpPr/>
          <p:nvPr/>
        </p:nvSpPr>
        <p:spPr>
          <a:xfrm>
            <a:off x="2062480" y="6376749"/>
            <a:ext cx="1103630" cy="1196340"/>
          </a:xfrm>
          <a:prstGeom prst="ellipse">
            <a:avLst/>
          </a:prstGeom>
          <a:solidFill>
            <a:schemeClr val="accent2">
              <a:lumMod val="40000"/>
              <a:lumOff val="60000"/>
            </a:schemeClr>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a:latin typeface="Arial" panose="020B0604020202020204" pitchFamily="34" charset="0"/>
                <a:cs typeface="Arial" panose="020B0604020202020204" pitchFamily="34" charset="0"/>
              </a:rPr>
              <a:t>C</a:t>
            </a:r>
          </a:p>
        </p:txBody>
      </p:sp>
      <p:sp>
        <p:nvSpPr>
          <p:cNvPr id="22" name="Rounded Rectangle 21"/>
          <p:cNvSpPr/>
          <p:nvPr/>
        </p:nvSpPr>
        <p:spPr>
          <a:xfrm>
            <a:off x="3729990" y="6335642"/>
            <a:ext cx="5033010" cy="2160658"/>
          </a:xfrm>
          <a:prstGeom prst="roundRect">
            <a:avLst/>
          </a:prstGeom>
          <a:solidFill>
            <a:schemeClr val="accent2">
              <a:lumMod val="40000"/>
              <a:lumOff val="60000"/>
            </a:schemeClr>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en-US" sz="4400" dirty="0" err="1">
                <a:latin typeface="Arial" panose="020B0604020202020204" pitchFamily="34" charset="0"/>
                <a:cs typeface="Arial" panose="020B0604020202020204" pitchFamily="34" charset="0"/>
              </a:rPr>
              <a:t>Bảo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quản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lạnh</a:t>
            </a:r>
            <a:endParaRPr lang="en-US" sz="4400" dirty="0">
              <a:latin typeface="Arial" panose="020B0604020202020204" pitchFamily="34" charset="0"/>
              <a:cs typeface="Arial" panose="020B0604020202020204" pitchFamily="34" charset="0"/>
            </a:endParaRPr>
          </a:p>
        </p:txBody>
      </p:sp>
      <p:sp>
        <p:nvSpPr>
          <p:cNvPr id="24" name="Oval 23"/>
          <p:cNvSpPr/>
          <p:nvPr/>
        </p:nvSpPr>
        <p:spPr>
          <a:xfrm>
            <a:off x="9639935" y="6395799"/>
            <a:ext cx="1103630" cy="1196340"/>
          </a:xfrm>
          <a:prstGeom prst="ellipse">
            <a:avLst/>
          </a:prstGeom>
          <a:solidFill>
            <a:schemeClr val="accent2">
              <a:lumMod val="40000"/>
              <a:lumOff val="60000"/>
            </a:schemeClr>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a:latin typeface="Arial" panose="020B0604020202020204" pitchFamily="34" charset="0"/>
                <a:cs typeface="Arial" panose="020B0604020202020204" pitchFamily="34" charset="0"/>
              </a:rPr>
              <a:t>D</a:t>
            </a:r>
          </a:p>
        </p:txBody>
      </p:sp>
      <p:sp>
        <p:nvSpPr>
          <p:cNvPr id="25" name="Rounded Rectangle 24"/>
          <p:cNvSpPr/>
          <p:nvPr/>
        </p:nvSpPr>
        <p:spPr>
          <a:xfrm>
            <a:off x="11353800" y="6335642"/>
            <a:ext cx="5029199" cy="2160658"/>
          </a:xfrm>
          <a:prstGeom prst="roundRect">
            <a:avLst/>
          </a:prstGeom>
          <a:solidFill>
            <a:schemeClr val="accent2">
              <a:lumMod val="40000"/>
              <a:lumOff val="60000"/>
            </a:schemeClr>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en-US" sz="4400" dirty="0" err="1">
                <a:latin typeface="Arial" panose="020B0604020202020204" pitchFamily="34" charset="0"/>
                <a:cs typeface="Arial" panose="020B0604020202020204" pitchFamily="34" charset="0"/>
              </a:rPr>
              <a:t>Bảo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quản</a:t>
            </a:r>
            <a:r>
              <a:rPr lang="en-US" sz="4400" dirty="0">
                <a:latin typeface="Arial" panose="020B0604020202020204" pitchFamily="34" charset="0"/>
                <a:cs typeface="Arial" panose="020B0604020202020204" pitchFamily="34" charset="0"/>
              </a:rPr>
              <a:t> ở </a:t>
            </a:r>
            <a:r>
              <a:rPr lang="en-US" sz="4400" dirty="0" err="1">
                <a:latin typeface="Arial" panose="020B0604020202020204" pitchFamily="34" charset="0"/>
                <a:cs typeface="Arial" panose="020B0604020202020204" pitchFamily="34" charset="0"/>
              </a:rPr>
              <a:t>nồng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khí</a:t>
            </a:r>
            <a:r>
              <a:rPr lang="en-US" sz="4400" dirty="0">
                <a:latin typeface="Arial" panose="020B0604020202020204" pitchFamily="34" charset="0"/>
                <a:cs typeface="Arial" panose="020B0604020202020204" pitchFamily="34" charset="0"/>
              </a:rPr>
              <a:t> </a:t>
            </a:r>
            <a:r>
              <a:rPr lang="en-US" sz="4400" i="1"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CO</a:t>
            </a:r>
            <a:r>
              <a:rPr lang="en-US" sz="4400" baseline="-25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cao</a:t>
            </a:r>
            <a:endParaRPr lang="vi-VN" sz="4400" dirty="0">
              <a:latin typeface="Arial" panose="020B0604020202020204" pitchFamily="34" charset="0"/>
              <a:cs typeface="Arial" panose="020B0604020202020204" pitchFamily="34" charset="0"/>
            </a:endParaRPr>
          </a:p>
        </p:txBody>
      </p:sp>
      <p:sp>
        <p:nvSpPr>
          <p:cNvPr id="4" name="Oval 3"/>
          <p:cNvSpPr/>
          <p:nvPr/>
        </p:nvSpPr>
        <p:spPr>
          <a:xfrm>
            <a:off x="2007787" y="4016121"/>
            <a:ext cx="1103630" cy="1196340"/>
          </a:xfrm>
          <a:prstGeom prst="ellipse">
            <a:avLst/>
          </a:prstGeom>
          <a:solidFill>
            <a:schemeClr val="accent1"/>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dirty="0">
                <a:latin typeface="Arial" panose="020B0604020202020204" pitchFamily="34" charset="0"/>
                <a:cs typeface="Arial" panose="020B0604020202020204" pitchFamily="34" charset="0"/>
              </a:rPr>
              <a:t>A</a:t>
            </a:r>
          </a:p>
        </p:txBody>
      </p:sp>
      <p:pic>
        <p:nvPicPr>
          <p:cNvPr id="2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940125">
            <a:off x="-51460" y="8188519"/>
            <a:ext cx="2350558" cy="2194833"/>
          </a:xfrm>
          <a:prstGeom prst="rect">
            <a:avLst/>
          </a:prstGeom>
        </p:spPr>
      </p:pic>
      <p:pic>
        <p:nvPicPr>
          <p:cNvPr id="30"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810000" y="8802098"/>
            <a:ext cx="1462697" cy="13657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barn(inVertical)">
                                      <p:cBhvr>
                                        <p:cTn id="10" dur="500"/>
                                        <p:tgtEl>
                                          <p:spTgt spid="10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P spid="100" grpId="0"/>
      <p:bldP spid="18" grpId="0" animBg="1"/>
      <p:bldP spid="19" grpId="0" animBg="1"/>
      <p:bldP spid="21" grpId="0" animBg="1"/>
      <p:bldP spid="22" grpId="0" animBg="1"/>
      <p:bldP spid="24" grpId="0" animBg="1"/>
      <p:bldP spid="25" grpId="0" animBg="1"/>
      <p:bldP spid="4"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2011045" y="3960632"/>
            <a:ext cx="1103630" cy="1196340"/>
          </a:xfrm>
          <a:prstGeom prst="ellipse">
            <a:avLst/>
          </a:prstGeom>
          <a:solidFill>
            <a:schemeClr val="accent2">
              <a:lumMod val="40000"/>
              <a:lumOff val="60000"/>
            </a:schemeClr>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a:latin typeface="Arial" panose="020B0604020202020204" pitchFamily="34" charset="0"/>
                <a:cs typeface="Arial" panose="020B0604020202020204" pitchFamily="34" charset="0"/>
              </a:rPr>
              <a:t>A</a:t>
            </a:r>
          </a:p>
        </p:txBody>
      </p:sp>
      <p:sp>
        <p:nvSpPr>
          <p:cNvPr id="11" name="Rounded Rectangle 10"/>
          <p:cNvSpPr/>
          <p:nvPr/>
        </p:nvSpPr>
        <p:spPr>
          <a:xfrm>
            <a:off x="3836035" y="3507101"/>
            <a:ext cx="4926965" cy="2017399"/>
          </a:xfrm>
          <a:prstGeom prst="roundRect">
            <a:avLst/>
          </a:prstGeom>
          <a:solidFill>
            <a:schemeClr val="accent2">
              <a:lumMod val="40000"/>
              <a:lumOff val="60000"/>
            </a:schemeClr>
          </a:solidFill>
          <a:ln>
            <a:solidFill>
              <a:srgbClr val="C7B5DB"/>
            </a:solidFill>
          </a:ln>
          <a:scene3d>
            <a:camera prst="orthographicFront"/>
            <a:lightRig rig="threePt" dir="t"/>
          </a:scene3d>
          <a:sp3d prstMaterial="flat"/>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vi-VN" sz="4400" dirty="0"/>
              <a:t>Phơi khô rồi cất vào thùng kín.</a:t>
            </a:r>
          </a:p>
        </p:txBody>
      </p:sp>
      <p:sp>
        <p:nvSpPr>
          <p:cNvPr id="100" name="Text Box 99"/>
          <p:cNvSpPr txBox="1"/>
          <p:nvPr/>
        </p:nvSpPr>
        <p:spPr>
          <a:xfrm>
            <a:off x="1371600" y="572058"/>
            <a:ext cx="15924530" cy="2308324"/>
          </a:xfrm>
          <a:prstGeom prst="rect">
            <a:avLst/>
          </a:prstGeom>
          <a:solidFill>
            <a:schemeClr val="accent3">
              <a:lumMod val="60000"/>
              <a:lumOff val="40000"/>
            </a:schemeClr>
          </a:solidFill>
          <a:ln w="9525">
            <a:noFill/>
          </a:ln>
        </p:spPr>
        <p:txBody>
          <a:bodyPr wrap="square">
            <a:spAutoFit/>
          </a:bodyPr>
          <a:lstStyle/>
          <a:p>
            <a:pPr algn="ctr">
              <a:lnSpc>
                <a:spcPct val="150000"/>
              </a:lnSpc>
            </a:pPr>
            <a:r>
              <a:rPr lang="en-US" sz="4800" b="1" dirty="0" err="1">
                <a:solidFill>
                  <a:srgbClr val="000000"/>
                </a:solidFill>
                <a:latin typeface="Arial" panose="020B0604020202020204" pitchFamily="34" charset="0"/>
                <a:cs typeface="Arial" panose="020B0604020202020204" pitchFamily="34" charset="0"/>
              </a:rPr>
              <a:t>Câu</a:t>
            </a:r>
            <a:r>
              <a:rPr lang="en-US" sz="4800" b="1" dirty="0">
                <a:solidFill>
                  <a:srgbClr val="000000"/>
                </a:solidFill>
                <a:latin typeface="Arial" panose="020B0604020202020204" pitchFamily="34" charset="0"/>
                <a:cs typeface="Arial" panose="020B0604020202020204" pitchFamily="34" charset="0"/>
              </a:rPr>
              <a:t> 4: </a:t>
            </a:r>
            <a:r>
              <a:rPr lang="vi-VN" sz="4800" dirty="0">
                <a:latin typeface="Arial" panose="020B0604020202020204" pitchFamily="34" charset="0"/>
                <a:cs typeface="Arial" panose="020B0604020202020204" pitchFamily="34" charset="0"/>
              </a:rPr>
              <a:t> Bà con nông dân thường có kinh nghiệm bảo quản hành tỏi không bị mọc mầm bằng cách:</a:t>
            </a:r>
          </a:p>
        </p:txBody>
      </p:sp>
      <p:sp>
        <p:nvSpPr>
          <p:cNvPr id="18" name="Oval 17"/>
          <p:cNvSpPr/>
          <p:nvPr/>
        </p:nvSpPr>
        <p:spPr>
          <a:xfrm>
            <a:off x="9639935" y="4113032"/>
            <a:ext cx="1103630" cy="1196340"/>
          </a:xfrm>
          <a:prstGeom prst="ellipse">
            <a:avLst/>
          </a:prstGeom>
          <a:solidFill>
            <a:schemeClr val="accent2">
              <a:lumMod val="40000"/>
              <a:lumOff val="60000"/>
            </a:schemeClr>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a:latin typeface="Arial" panose="020B0604020202020204" pitchFamily="34" charset="0"/>
                <a:cs typeface="Arial" panose="020B0604020202020204" pitchFamily="34" charset="0"/>
              </a:rPr>
              <a:t>B</a:t>
            </a:r>
          </a:p>
        </p:txBody>
      </p:sp>
      <p:sp>
        <p:nvSpPr>
          <p:cNvPr id="19" name="Rounded Rectangle 18"/>
          <p:cNvSpPr/>
          <p:nvPr/>
        </p:nvSpPr>
        <p:spPr>
          <a:xfrm>
            <a:off x="11307444" y="3507100"/>
            <a:ext cx="5075555" cy="2017399"/>
          </a:xfrm>
          <a:prstGeom prst="roundRect">
            <a:avLst/>
          </a:prstGeom>
          <a:solidFill>
            <a:schemeClr val="accent2">
              <a:lumMod val="40000"/>
              <a:lumOff val="60000"/>
            </a:schemeClr>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vi-VN" sz="4400" dirty="0"/>
              <a:t>Phơi khô rồi cất vào bao tải.</a:t>
            </a:r>
          </a:p>
        </p:txBody>
      </p:sp>
      <p:sp>
        <p:nvSpPr>
          <p:cNvPr id="21" name="Oval 20"/>
          <p:cNvSpPr/>
          <p:nvPr/>
        </p:nvSpPr>
        <p:spPr>
          <a:xfrm>
            <a:off x="2062480" y="6376749"/>
            <a:ext cx="1103630" cy="1196340"/>
          </a:xfrm>
          <a:prstGeom prst="ellipse">
            <a:avLst/>
          </a:prstGeom>
          <a:solidFill>
            <a:schemeClr val="accent2">
              <a:lumMod val="40000"/>
              <a:lumOff val="60000"/>
            </a:schemeClr>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a:latin typeface="Arial" panose="020B0604020202020204" pitchFamily="34" charset="0"/>
                <a:cs typeface="Arial" panose="020B0604020202020204" pitchFamily="34" charset="0"/>
              </a:rPr>
              <a:t>C</a:t>
            </a:r>
          </a:p>
        </p:txBody>
      </p:sp>
      <p:sp>
        <p:nvSpPr>
          <p:cNvPr id="22" name="Rounded Rectangle 21"/>
          <p:cNvSpPr/>
          <p:nvPr/>
        </p:nvSpPr>
        <p:spPr>
          <a:xfrm>
            <a:off x="3729990" y="6335642"/>
            <a:ext cx="5033010" cy="1943542"/>
          </a:xfrm>
          <a:prstGeom prst="roundRect">
            <a:avLst/>
          </a:prstGeom>
          <a:solidFill>
            <a:schemeClr val="accent2">
              <a:lumMod val="40000"/>
              <a:lumOff val="60000"/>
            </a:schemeClr>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vi-VN" sz="4400" dirty="0"/>
              <a:t>Phơi khô rồi cất vào </a:t>
            </a:r>
            <a:r>
              <a:rPr lang="en-US" sz="4400" dirty="0" err="1"/>
              <a:t>xó</a:t>
            </a:r>
            <a:r>
              <a:rPr lang="en-US" sz="4400" dirty="0"/>
              <a:t> </a:t>
            </a:r>
            <a:r>
              <a:rPr lang="en-US" sz="4400" dirty="0" err="1"/>
              <a:t>nhà</a:t>
            </a:r>
            <a:endParaRPr lang="vi-VN" sz="4400" dirty="0"/>
          </a:p>
        </p:txBody>
      </p:sp>
      <p:sp>
        <p:nvSpPr>
          <p:cNvPr id="24" name="Oval 23"/>
          <p:cNvSpPr/>
          <p:nvPr/>
        </p:nvSpPr>
        <p:spPr>
          <a:xfrm>
            <a:off x="9639935" y="6395799"/>
            <a:ext cx="1103630" cy="1196340"/>
          </a:xfrm>
          <a:prstGeom prst="ellipse">
            <a:avLst/>
          </a:prstGeom>
          <a:solidFill>
            <a:schemeClr val="accent2">
              <a:lumMod val="40000"/>
              <a:lumOff val="60000"/>
            </a:schemeClr>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a:latin typeface="Arial" panose="020B0604020202020204" pitchFamily="34" charset="0"/>
                <a:cs typeface="Arial" panose="020B0604020202020204" pitchFamily="34" charset="0"/>
              </a:rPr>
              <a:t>D</a:t>
            </a:r>
          </a:p>
        </p:txBody>
      </p:sp>
      <p:sp>
        <p:nvSpPr>
          <p:cNvPr id="25" name="Rounded Rectangle 24"/>
          <p:cNvSpPr/>
          <p:nvPr/>
        </p:nvSpPr>
        <p:spPr>
          <a:xfrm>
            <a:off x="11353800" y="6335642"/>
            <a:ext cx="5029199" cy="2160658"/>
          </a:xfrm>
          <a:prstGeom prst="roundRect">
            <a:avLst/>
          </a:prstGeom>
          <a:solidFill>
            <a:schemeClr val="accent2">
              <a:lumMod val="40000"/>
              <a:lumOff val="60000"/>
            </a:schemeClr>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vi-VN" sz="4400" dirty="0">
                <a:cs typeface="Arial" panose="020B0604020202020204" pitchFamily="34" charset="0"/>
              </a:rPr>
              <a:t>Phơi khô rồi treo ở giàn bếp.</a:t>
            </a:r>
            <a:endParaRPr lang="en-US" sz="4400" dirty="0">
              <a:latin typeface="Arial" panose="020B0604020202020204" pitchFamily="34" charset="0"/>
              <a:cs typeface="Arial" panose="020B0604020202020204" pitchFamily="34" charset="0"/>
            </a:endParaRPr>
          </a:p>
        </p:txBody>
      </p:sp>
      <p:sp>
        <p:nvSpPr>
          <p:cNvPr id="4" name="Oval 3"/>
          <p:cNvSpPr/>
          <p:nvPr/>
        </p:nvSpPr>
        <p:spPr>
          <a:xfrm>
            <a:off x="9639935" y="6404142"/>
            <a:ext cx="1103630" cy="1196340"/>
          </a:xfrm>
          <a:prstGeom prst="ellipse">
            <a:avLst/>
          </a:prstGeom>
          <a:solidFill>
            <a:schemeClr val="accent1"/>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dirty="0">
                <a:latin typeface="Arial" panose="020B0604020202020204" pitchFamily="34" charset="0"/>
                <a:cs typeface="Arial" panose="020B0604020202020204" pitchFamily="34" charset="0"/>
              </a:rPr>
              <a:t>D</a:t>
            </a:r>
          </a:p>
        </p:txBody>
      </p:sp>
      <p:pic>
        <p:nvPicPr>
          <p:cNvPr id="2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940125">
            <a:off x="-51460" y="8188519"/>
            <a:ext cx="2350558" cy="2194833"/>
          </a:xfrm>
          <a:prstGeom prst="rect">
            <a:avLst/>
          </a:prstGeom>
        </p:spPr>
      </p:pic>
      <p:pic>
        <p:nvPicPr>
          <p:cNvPr id="30"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810000" y="8802098"/>
            <a:ext cx="1462697" cy="13657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arn(inVertic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arn(inVertical)">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00" grpId="0" animBg="1"/>
      <p:bldP spid="18" grpId="0" animBg="1"/>
      <p:bldP spid="19" grpId="0" animBg="1"/>
      <p:bldP spid="21" grpId="0" animBg="1"/>
      <p:bldP spid="22" grpId="0" animBg="1"/>
      <p:bldP spid="24" grpId="0" animBg="1"/>
      <p:bldP spid="25" grpId="0" animBg="1"/>
      <p:bldP spid="4"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478212" y="3917629"/>
            <a:ext cx="1103630" cy="1196340"/>
          </a:xfrm>
          <a:prstGeom prst="ellipse">
            <a:avLst/>
          </a:prstGeom>
          <a:solidFill>
            <a:schemeClr val="accent2">
              <a:lumMod val="40000"/>
              <a:lumOff val="60000"/>
            </a:schemeClr>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en-US" sz="4400" dirty="0">
                <a:latin typeface="Arial" panose="020B0604020202020204" pitchFamily="34" charset="0"/>
                <a:cs typeface="Arial" panose="020B0604020202020204" pitchFamily="34" charset="0"/>
              </a:rPr>
              <a:t>A</a:t>
            </a:r>
          </a:p>
        </p:txBody>
      </p:sp>
      <p:sp>
        <p:nvSpPr>
          <p:cNvPr id="11" name="Rounded Rectangle 10"/>
          <p:cNvSpPr/>
          <p:nvPr/>
        </p:nvSpPr>
        <p:spPr>
          <a:xfrm>
            <a:off x="3090612" y="3552751"/>
            <a:ext cx="5961381" cy="2017399"/>
          </a:xfrm>
          <a:prstGeom prst="roundRect">
            <a:avLst/>
          </a:prstGeom>
          <a:solidFill>
            <a:schemeClr val="accent2">
              <a:lumMod val="40000"/>
              <a:lumOff val="60000"/>
            </a:schemeClr>
          </a:solidFill>
          <a:ln>
            <a:solidFill>
              <a:srgbClr val="C7B5DB"/>
            </a:solidFill>
          </a:ln>
          <a:scene3d>
            <a:camera prst="orthographicFront"/>
            <a:lightRig rig="threePt" dir="t"/>
          </a:scene3d>
          <a:sp3d prstMaterial="flat"/>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en-US" sz="3600" dirty="0" err="1">
                <a:latin typeface="Arial" panose="020B0604020202020204" pitchFamily="34" charset="0"/>
                <a:cs typeface="Arial" panose="020B0604020202020204" pitchFamily="34" charset="0"/>
              </a:rPr>
              <a:t>Bảo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điều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kiện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nồng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a:t>
            </a:r>
            <a:r>
              <a:rPr lang="en-US" sz="3600" dirty="0">
                <a:latin typeface="Arial" panose="020B0604020202020204" pitchFamily="34" charset="0"/>
                <a:cs typeface="Arial" panose="020B0604020202020204" pitchFamily="34" charset="0"/>
              </a:rPr>
              <a:t> CO</a:t>
            </a:r>
            <a:r>
              <a:rPr lang="en-US" sz="3600" baseline="-25000" dirty="0">
                <a:latin typeface="Arial" panose="020B0604020202020204" pitchFamily="34" charset="0"/>
                <a:cs typeface="Arial" panose="020B0604020202020204" pitchFamily="34" charset="0"/>
              </a:rPr>
              <a:t>2</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cao</a:t>
            </a:r>
            <a:endParaRPr lang="en-US" sz="3600" dirty="0">
              <a:latin typeface="Arial" panose="020B0604020202020204" pitchFamily="34" charset="0"/>
              <a:cs typeface="Arial" panose="020B0604020202020204" pitchFamily="34" charset="0"/>
            </a:endParaRPr>
          </a:p>
        </p:txBody>
      </p:sp>
      <p:sp>
        <p:nvSpPr>
          <p:cNvPr id="15" name="Rounded Rectangle 14"/>
          <p:cNvSpPr/>
          <p:nvPr/>
        </p:nvSpPr>
        <p:spPr>
          <a:xfrm>
            <a:off x="1229360" y="756230"/>
            <a:ext cx="16066770" cy="2227955"/>
          </a:xfrm>
          <a:prstGeom prst="roundRect">
            <a:avLst/>
          </a:prstGeom>
          <a:solidFill>
            <a:schemeClr val="accent3">
              <a:lumMod val="60000"/>
              <a:lumOff val="40000"/>
            </a:schemeClr>
          </a:solidFill>
          <a:ln>
            <a:solidFill>
              <a:schemeClr val="tx2">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endParaRPr lang="en-US">
              <a:latin typeface="Arial" panose="020B0604020202020204" pitchFamily="34" charset="0"/>
              <a:cs typeface="Arial" panose="020B0604020202020204" pitchFamily="34" charset="0"/>
            </a:endParaRPr>
          </a:p>
        </p:txBody>
      </p:sp>
      <p:sp>
        <p:nvSpPr>
          <p:cNvPr id="100" name="Text Box 99"/>
          <p:cNvSpPr txBox="1"/>
          <p:nvPr/>
        </p:nvSpPr>
        <p:spPr>
          <a:xfrm>
            <a:off x="1677670" y="710553"/>
            <a:ext cx="15924530" cy="2308324"/>
          </a:xfrm>
          <a:prstGeom prst="rect">
            <a:avLst/>
          </a:prstGeom>
          <a:noFill/>
          <a:ln w="9525">
            <a:noFill/>
          </a:ln>
        </p:spPr>
        <p:txBody>
          <a:bodyPr wrap="square">
            <a:spAutoFit/>
          </a:bodyPr>
          <a:lstStyle/>
          <a:p>
            <a:pPr>
              <a:lnSpc>
                <a:spcPct val="150000"/>
              </a:lnSpc>
            </a:pPr>
            <a:r>
              <a:rPr lang="en-US" sz="4800" b="1" dirty="0" err="1">
                <a:solidFill>
                  <a:srgbClr val="000000"/>
                </a:solidFill>
                <a:latin typeface="Arial" panose="020B0604020202020204" pitchFamily="34" charset="0"/>
                <a:cs typeface="Arial" panose="020B0604020202020204" pitchFamily="34" charset="0"/>
              </a:rPr>
              <a:t>Câu</a:t>
            </a:r>
            <a:r>
              <a:rPr lang="en-US" sz="4800" b="1" dirty="0">
                <a:solidFill>
                  <a:srgbClr val="000000"/>
                </a:solidFill>
                <a:latin typeface="Arial" panose="020B0604020202020204" pitchFamily="34" charset="0"/>
                <a:cs typeface="Arial" panose="020B0604020202020204" pitchFamily="34" charset="0"/>
              </a:rPr>
              <a:t> 5: </a:t>
            </a:r>
            <a:r>
              <a:rPr lang="en-US" sz="4800" dirty="0" err="1">
                <a:latin typeface="Arial" panose="020B0604020202020204" pitchFamily="34" charset="0"/>
                <a:cs typeface="Arial" panose="020B0604020202020204" pitchFamily="34" charset="0"/>
              </a:rPr>
              <a:t>Các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loại</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quả</a:t>
            </a:r>
            <a:r>
              <a:rPr lang="en-US" sz="4800" dirty="0">
                <a:latin typeface="Arial" panose="020B0604020202020204" pitchFamily="34" charset="0"/>
                <a:cs typeface="Arial" panose="020B0604020202020204" pitchFamily="34" charset="0"/>
              </a:rPr>
              <a:t>: cam, </a:t>
            </a:r>
            <a:r>
              <a:rPr lang="en-US" sz="4800" dirty="0" err="1">
                <a:latin typeface="Arial" panose="020B0604020202020204" pitchFamily="34" charset="0"/>
                <a:cs typeface="Arial" panose="020B0604020202020204" pitchFamily="34" charset="0"/>
              </a:rPr>
              <a:t>xoài</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nho</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lê</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bảo</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quản</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bằng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biện</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pháp</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nào</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hiệu</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quả</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kinh</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tế</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cao</a:t>
            </a:r>
            <a:r>
              <a:rPr lang="en-US" sz="4800" dirty="0">
                <a:latin typeface="Arial" panose="020B0604020202020204" pitchFamily="34" charset="0"/>
                <a:cs typeface="Arial" panose="020B0604020202020204" pitchFamily="34" charset="0"/>
              </a:rPr>
              <a:t>? </a:t>
            </a:r>
          </a:p>
        </p:txBody>
      </p:sp>
      <p:sp>
        <p:nvSpPr>
          <p:cNvPr id="18" name="Oval 17"/>
          <p:cNvSpPr/>
          <p:nvPr/>
        </p:nvSpPr>
        <p:spPr>
          <a:xfrm>
            <a:off x="9639935" y="4113032"/>
            <a:ext cx="1103630" cy="1196340"/>
          </a:xfrm>
          <a:prstGeom prst="ellipse">
            <a:avLst/>
          </a:prstGeom>
          <a:solidFill>
            <a:schemeClr val="accent2">
              <a:lumMod val="40000"/>
              <a:lumOff val="60000"/>
            </a:schemeClr>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en-US" sz="4400">
                <a:latin typeface="Arial" panose="020B0604020202020204" pitchFamily="34" charset="0"/>
                <a:cs typeface="Arial" panose="020B0604020202020204" pitchFamily="34" charset="0"/>
              </a:rPr>
              <a:t>B</a:t>
            </a:r>
          </a:p>
        </p:txBody>
      </p:sp>
      <p:sp>
        <p:nvSpPr>
          <p:cNvPr id="19" name="Rounded Rectangle 18"/>
          <p:cNvSpPr/>
          <p:nvPr/>
        </p:nvSpPr>
        <p:spPr>
          <a:xfrm>
            <a:off x="11307444" y="3507100"/>
            <a:ext cx="5761356" cy="2017399"/>
          </a:xfrm>
          <a:prstGeom prst="roundRect">
            <a:avLst/>
          </a:prstGeom>
          <a:solidFill>
            <a:schemeClr val="accent2">
              <a:lumMod val="40000"/>
              <a:lumOff val="60000"/>
            </a:schemeClr>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en-US" sz="3600" dirty="0" err="1">
                <a:latin typeface="Arial" panose="020B0604020202020204" pitchFamily="34" charset="0"/>
                <a:cs typeface="Arial" panose="020B0604020202020204" pitchFamily="34" charset="0"/>
              </a:rPr>
              <a:t>Bảo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điều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kiện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nồng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a:t>
            </a:r>
            <a:r>
              <a:rPr lang="en-US" sz="3600" dirty="0">
                <a:latin typeface="Arial" panose="020B0604020202020204" pitchFamily="34" charset="0"/>
                <a:cs typeface="Arial" panose="020B0604020202020204" pitchFamily="34" charset="0"/>
              </a:rPr>
              <a:t> CO</a:t>
            </a:r>
            <a:r>
              <a:rPr lang="en-US" sz="3600" baseline="-25000" dirty="0">
                <a:latin typeface="Arial" panose="020B0604020202020204" pitchFamily="34" charset="0"/>
                <a:cs typeface="Arial" panose="020B0604020202020204" pitchFamily="34" charset="0"/>
              </a:rPr>
              <a:t>2</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cao</a:t>
            </a:r>
            <a:r>
              <a:rPr lang="en-US" sz="3600" dirty="0">
                <a:latin typeface="Arial" panose="020B0604020202020204" pitchFamily="34" charset="0"/>
                <a:cs typeface="Arial" panose="020B0604020202020204" pitchFamily="34" charset="0"/>
              </a:rPr>
              <a:t>.</a:t>
            </a:r>
          </a:p>
        </p:txBody>
      </p:sp>
      <p:sp>
        <p:nvSpPr>
          <p:cNvPr id="21" name="Oval 20"/>
          <p:cNvSpPr/>
          <p:nvPr/>
        </p:nvSpPr>
        <p:spPr>
          <a:xfrm>
            <a:off x="1561699" y="6817801"/>
            <a:ext cx="1103630" cy="1196340"/>
          </a:xfrm>
          <a:prstGeom prst="ellipse">
            <a:avLst/>
          </a:prstGeom>
          <a:solidFill>
            <a:schemeClr val="accent2">
              <a:lumMod val="40000"/>
              <a:lumOff val="60000"/>
            </a:schemeClr>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en-US" sz="4400" dirty="0">
                <a:latin typeface="Arial" panose="020B0604020202020204" pitchFamily="34" charset="0"/>
                <a:cs typeface="Arial" panose="020B0604020202020204" pitchFamily="34" charset="0"/>
              </a:rPr>
              <a:t>C</a:t>
            </a:r>
          </a:p>
        </p:txBody>
      </p:sp>
      <p:sp>
        <p:nvSpPr>
          <p:cNvPr id="22" name="Rounded Rectangle 21"/>
          <p:cNvSpPr/>
          <p:nvPr/>
        </p:nvSpPr>
        <p:spPr>
          <a:xfrm>
            <a:off x="3111549" y="6335642"/>
            <a:ext cx="5940443" cy="2160658"/>
          </a:xfrm>
          <a:prstGeom prst="roundRect">
            <a:avLst/>
          </a:prstGeom>
          <a:solidFill>
            <a:schemeClr val="accent2">
              <a:lumMod val="40000"/>
              <a:lumOff val="60000"/>
            </a:schemeClr>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en-US" sz="3600" dirty="0" err="1">
                <a:latin typeface="Arial" panose="020B0604020202020204" pitchFamily="34" charset="0"/>
                <a:cs typeface="Arial" panose="020B0604020202020204" pitchFamily="34" charset="0"/>
              </a:rPr>
              <a:t>Bbảo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bảo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quản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lạnh</a:t>
            </a:r>
            <a:r>
              <a:rPr lang="en-US" sz="3600" dirty="0">
                <a:latin typeface="Arial" panose="020B0604020202020204" pitchFamily="34" charset="0"/>
                <a:cs typeface="Arial" panose="020B0604020202020204" pitchFamily="34" charset="0"/>
              </a:rPr>
              <a:t>.</a:t>
            </a:r>
          </a:p>
        </p:txBody>
      </p:sp>
      <p:sp>
        <p:nvSpPr>
          <p:cNvPr id="24" name="Oval 23"/>
          <p:cNvSpPr/>
          <p:nvPr/>
        </p:nvSpPr>
        <p:spPr>
          <a:xfrm>
            <a:off x="9639935" y="6395799"/>
            <a:ext cx="1103630" cy="1196340"/>
          </a:xfrm>
          <a:prstGeom prst="ellipse">
            <a:avLst/>
          </a:prstGeom>
          <a:solidFill>
            <a:schemeClr val="accent2">
              <a:lumMod val="40000"/>
              <a:lumOff val="60000"/>
            </a:schemeClr>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en-US" sz="4400" dirty="0">
                <a:latin typeface="Arial" panose="020B0604020202020204" pitchFamily="34" charset="0"/>
                <a:cs typeface="Arial" panose="020B0604020202020204" pitchFamily="34" charset="0"/>
              </a:rPr>
              <a:t>D</a:t>
            </a:r>
          </a:p>
        </p:txBody>
      </p:sp>
      <p:sp>
        <p:nvSpPr>
          <p:cNvPr id="25" name="Rounded Rectangle 24"/>
          <p:cNvSpPr/>
          <p:nvPr/>
        </p:nvSpPr>
        <p:spPr>
          <a:xfrm>
            <a:off x="11353800" y="6335642"/>
            <a:ext cx="5715000" cy="2160658"/>
          </a:xfrm>
          <a:prstGeom prst="roundRect">
            <a:avLst/>
          </a:prstGeom>
          <a:solidFill>
            <a:schemeClr val="accent2">
              <a:lumMod val="40000"/>
              <a:lumOff val="60000"/>
            </a:schemeClr>
          </a:solidFill>
          <a:ln>
            <a:solidFill>
              <a:srgbClr val="C7B5DB"/>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50000"/>
              </a:lnSpc>
            </a:pP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nồng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a:t>
            </a:r>
            <a:r>
              <a:rPr lang="en-US" sz="3600" dirty="0">
                <a:latin typeface="Arial" panose="020B0604020202020204" pitchFamily="34" charset="0"/>
                <a:cs typeface="Arial" panose="020B0604020202020204" pitchFamily="34" charset="0"/>
              </a:rPr>
              <a:t> CO</a:t>
            </a:r>
            <a:r>
              <a:rPr lang="en-US" sz="3600" baseline="-25000" dirty="0">
                <a:latin typeface="Arial" panose="020B0604020202020204" pitchFamily="34" charset="0"/>
                <a:cs typeface="Arial" panose="020B0604020202020204" pitchFamily="34" charset="0"/>
              </a:rPr>
              <a:t>2</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cao</a:t>
            </a:r>
            <a:r>
              <a:rPr lang="en-US" sz="3600" dirty="0">
                <a:latin typeface="Arial" panose="020B0604020202020204" pitchFamily="34" charset="0"/>
                <a:cs typeface="Arial" panose="020B0604020202020204" pitchFamily="34" charset="0"/>
              </a:rPr>
              <a:t>.</a:t>
            </a:r>
          </a:p>
        </p:txBody>
      </p:sp>
      <p:sp>
        <p:nvSpPr>
          <p:cNvPr id="4" name="Oval 3"/>
          <p:cNvSpPr/>
          <p:nvPr/>
        </p:nvSpPr>
        <p:spPr>
          <a:xfrm>
            <a:off x="9651332" y="4160785"/>
            <a:ext cx="1103630" cy="1196340"/>
          </a:xfrm>
          <a:prstGeom prst="ellipse">
            <a:avLst/>
          </a:prstGeom>
          <a:solidFill>
            <a:schemeClr val="accent1"/>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50000"/>
              </a:lnSpc>
            </a:pPr>
            <a:r>
              <a:rPr lang="en-US" sz="4400" dirty="0">
                <a:latin typeface="Arial" panose="020B0604020202020204" pitchFamily="34" charset="0"/>
                <a:cs typeface="Arial" panose="020B0604020202020204" pitchFamily="34" charset="0"/>
              </a:rPr>
              <a:t>B</a:t>
            </a:r>
          </a:p>
        </p:txBody>
      </p:sp>
      <p:pic>
        <p:nvPicPr>
          <p:cNvPr id="2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940125">
            <a:off x="-51460" y="8188519"/>
            <a:ext cx="2350558" cy="2194833"/>
          </a:xfrm>
          <a:prstGeom prst="rect">
            <a:avLst/>
          </a:prstGeom>
        </p:spPr>
      </p:pic>
      <p:pic>
        <p:nvPicPr>
          <p:cNvPr id="30"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810000" y="8802098"/>
            <a:ext cx="1462697" cy="13657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barn(inVertical)">
                                      <p:cBhvr>
                                        <p:cTn id="10" dur="500"/>
                                        <p:tgtEl>
                                          <p:spTgt spid="10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P spid="100" grpId="0"/>
      <p:bldP spid="18" grpId="0" animBg="1"/>
      <p:bldP spid="19" grpId="0" animBg="1"/>
      <p:bldP spid="21" grpId="0" animBg="1"/>
      <p:bldP spid="22" grpId="0" animBg="1"/>
      <p:bldP spid="24" grpId="0" animBg="1"/>
      <p:bldP spid="25" grpId="0" animBg="1"/>
      <p:bldP spid="4"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A5A35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 y="303244"/>
            <a:ext cx="14224261" cy="1215528"/>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2578" y="5143500"/>
            <a:ext cx="1888408" cy="2056682"/>
          </a:xfrm>
          <a:prstGeom prst="rect">
            <a:avLst/>
          </a:prstGeom>
        </p:spPr>
      </p:pic>
      <p:sp>
        <p:nvSpPr>
          <p:cNvPr id="21" name="TextBox 20"/>
          <p:cNvSpPr txBox="1"/>
          <p:nvPr/>
        </p:nvSpPr>
        <p:spPr>
          <a:xfrm>
            <a:off x="7620000" y="449343"/>
            <a:ext cx="3877985" cy="923330"/>
          </a:xfrm>
          <a:prstGeom prst="rect">
            <a:avLst/>
          </a:prstGeom>
          <a:noFill/>
        </p:spPr>
        <p:txBody>
          <a:bodyPr wrap="none" rtlCol="0">
            <a:spAutoFit/>
          </a:bodyPr>
          <a:lstStyle/>
          <a:p>
            <a:r>
              <a:rPr lang="en-US" sz="5400" b="1" dirty="0">
                <a:latin typeface="Arial" panose="020B0604020202020204" pitchFamily="34" charset="0"/>
                <a:cs typeface="Arial" panose="020B0604020202020204" pitchFamily="34" charset="0"/>
              </a:rPr>
              <a:t>VẬN DỤNG</a:t>
            </a:r>
          </a:p>
        </p:txBody>
      </p:sp>
      <p:sp>
        <p:nvSpPr>
          <p:cNvPr id="25" name="Rounded Rectangle 24"/>
          <p:cNvSpPr/>
          <p:nvPr/>
        </p:nvSpPr>
        <p:spPr>
          <a:xfrm>
            <a:off x="2273430" y="1664871"/>
            <a:ext cx="13792200" cy="8193003"/>
          </a:xfrm>
          <a:prstGeom prst="round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149730" y="2019300"/>
            <a:ext cx="12039600" cy="7364901"/>
          </a:xfrm>
          <a:prstGeom prst="rect">
            <a:avLst/>
          </a:prstGeom>
        </p:spPr>
        <p:txBody>
          <a:bodyPr wrap="square">
            <a:spAutoFit/>
          </a:bodyPr>
          <a:lstStyle/>
          <a:p>
            <a:pPr algn="just">
              <a:lnSpc>
                <a:spcPct val="150000"/>
              </a:lnSpc>
              <a:spcAft>
                <a:spcPts val="0"/>
              </a:spcAft>
            </a:pPr>
            <a:r>
              <a:rPr lang="vi-VN" sz="4000" b="1" dirty="0">
                <a:solidFill>
                  <a:srgbClr val="000000"/>
                </a:solidFill>
                <a:latin typeface="Arial" panose="020B0604020202020204" pitchFamily="34" charset="0"/>
                <a:cs typeface="Arial" panose="020B0604020202020204" pitchFamily="34" charset="0"/>
              </a:rPr>
              <a:t>Câu 1.</a:t>
            </a:r>
            <a:r>
              <a:rPr lang="vi-VN" sz="4000" dirty="0">
                <a:solidFill>
                  <a:srgbClr val="000000"/>
                </a:solidFill>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Giải thích hiện tượng quả, rau vừa thu hoạch được đựng trong túi nylon buộc kín, sau vài giờ, quan sát thấy có nước đọng ở mặt trong của túi.</a:t>
            </a:r>
            <a:endParaRPr lang="en-US" sz="4000" dirty="0">
              <a:latin typeface="Arial" panose="020B0604020202020204" pitchFamily="34" charset="0"/>
              <a:cs typeface="Arial" panose="020B0604020202020204" pitchFamily="34" charset="0"/>
            </a:endParaRPr>
          </a:p>
          <a:p>
            <a:pPr algn="just">
              <a:lnSpc>
                <a:spcPct val="150000"/>
              </a:lnSpc>
              <a:spcAft>
                <a:spcPts val="0"/>
              </a:spcAft>
            </a:pPr>
            <a:endParaRPr lang="en-US" sz="4000" dirty="0">
              <a:latin typeface="Arial" panose="020B0604020202020204" pitchFamily="34" charset="0"/>
              <a:cs typeface="Arial" panose="020B0604020202020204" pitchFamily="34" charset="0"/>
            </a:endParaRPr>
          </a:p>
          <a:p>
            <a:pPr algn="just">
              <a:lnSpc>
                <a:spcPct val="150000"/>
              </a:lnSpc>
              <a:spcAft>
                <a:spcPts val="0"/>
              </a:spcAft>
            </a:pPr>
            <a:r>
              <a:rPr lang="vi-VN" sz="4000" b="1" dirty="0">
                <a:latin typeface="Arial" panose="020B0604020202020204" pitchFamily="34" charset="0"/>
                <a:cs typeface="Arial" panose="020B0604020202020204" pitchFamily="34" charset="0"/>
              </a:rPr>
              <a:t>Câu 2.</a:t>
            </a:r>
            <a:r>
              <a:rPr lang="vi-VN" sz="4000" dirty="0">
                <a:latin typeface="Arial" panose="020B0604020202020204" pitchFamily="34" charset="0"/>
                <a:cs typeface="Arial" panose="020B0604020202020204" pitchFamily="34" charset="0"/>
              </a:rPr>
              <a:t> Tại sao rau trong siêu thị lại được đóng gói trong túi nylon có đục lỗ và bảo quản trong ngăn mát, trong khi khoai tây, cà rốt lại không cần bảo quản như vậy?</a:t>
            </a:r>
            <a:endParaRPr lang="vi-VN" sz="4000" dirty="0">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down)">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
                                            <p:txEl>
                                              <p:pRg st="2" end="2"/>
                                            </p:txEl>
                                          </p:spTgt>
                                        </p:tgtEl>
                                        <p:attrNameLst>
                                          <p:attrName>style.visibility</p:attrName>
                                        </p:attrNameLst>
                                      </p:cBhvr>
                                      <p:to>
                                        <p:strVal val="visible"/>
                                      </p:to>
                                    </p:set>
                                    <p:animEffect transition="in" filter="fade">
                                      <p:cBhvr>
                                        <p:cTn id="16"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Lst>
          </a:blip>
          <a:srcRect l="68" r="20091" b="73545"/>
          <a:stretch>
            <a:fillRect/>
          </a:stretch>
        </p:blipFill>
        <p:spPr>
          <a:xfrm>
            <a:off x="4118871" y="9607789"/>
            <a:ext cx="14330923" cy="966977"/>
          </a:xfrm>
          <a:prstGeom prst="rect">
            <a:avLst/>
          </a:prstGeom>
        </p:spPr>
      </p:pic>
      <p:pic>
        <p:nvPicPr>
          <p:cNvPr id="14"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578783" y="8472272"/>
            <a:ext cx="2794658" cy="2550761"/>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730772" y="8472272"/>
            <a:ext cx="3625127" cy="3401028"/>
          </a:xfrm>
          <a:prstGeom prst="rect">
            <a:avLst/>
          </a:prstGeom>
        </p:spPr>
      </p:pic>
      <p:pic>
        <p:nvPicPr>
          <p:cNvPr id="16" name="Picture 1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277720" y="6303893"/>
            <a:ext cx="4016984" cy="4192298"/>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flipH="1">
            <a:off x="6863637" y="8049055"/>
            <a:ext cx="652285" cy="1002113"/>
          </a:xfrm>
          <a:prstGeom prst="rect">
            <a:avLst/>
          </a:prstGeom>
        </p:spPr>
      </p:pic>
      <p:sp>
        <p:nvSpPr>
          <p:cNvPr id="18" name="TextBox 17"/>
          <p:cNvSpPr txBox="1"/>
          <p:nvPr/>
        </p:nvSpPr>
        <p:spPr>
          <a:xfrm>
            <a:off x="2296840" y="1316467"/>
            <a:ext cx="2492990" cy="923330"/>
          </a:xfrm>
          <a:prstGeom prst="rect">
            <a:avLst/>
          </a:prstGeom>
          <a:noFill/>
        </p:spPr>
        <p:txBody>
          <a:bodyPr wrap="none" rtlCol="0">
            <a:spAutoFit/>
          </a:bodyPr>
          <a:lstStyle/>
          <a:p>
            <a:r>
              <a:rPr lang="en-US" sz="5400" b="1" dirty="0" err="1">
                <a:solidFill>
                  <a:srgbClr val="FF0000"/>
                </a:solidFill>
                <a:latin typeface="Arial" panose="020B0604020202020204" pitchFamily="34" charset="0"/>
                <a:cs typeface="Arial" panose="020B0604020202020204" pitchFamily="34" charset="0"/>
              </a:rPr>
              <a:t>Đáp</a:t>
            </a:r>
            <a:r>
              <a:rPr lang="en-US" sz="5400" b="1" dirty="0">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án</a:t>
            </a:r>
            <a:endParaRPr lang="en-US" sz="5400" b="1" dirty="0">
              <a:solidFill>
                <a:srgbClr val="FF0000"/>
              </a:solidFill>
              <a:latin typeface="Arial" panose="020B0604020202020204" pitchFamily="34" charset="0"/>
              <a:cs typeface="Arial" panose="020B0604020202020204" pitchFamily="34" charset="0"/>
            </a:endParaRPr>
          </a:p>
        </p:txBody>
      </p:sp>
      <p:sp>
        <p:nvSpPr>
          <p:cNvPr id="19" name="Rectangle 18"/>
          <p:cNvSpPr/>
          <p:nvPr/>
        </p:nvSpPr>
        <p:spPr>
          <a:xfrm>
            <a:off x="3352800" y="2807555"/>
            <a:ext cx="12496800" cy="4154984"/>
          </a:xfrm>
          <a:prstGeom prst="rect">
            <a:avLst/>
          </a:prstGeom>
        </p:spPr>
        <p:txBody>
          <a:bodyPr wrap="square">
            <a:spAutoFit/>
          </a:bodyPr>
          <a:lstStyle/>
          <a:p>
            <a:pPr algn="just">
              <a:lnSpc>
                <a:spcPct val="150000"/>
              </a:lnSpc>
              <a:spcAft>
                <a:spcPts val="0"/>
              </a:spcAft>
            </a:pPr>
            <a:r>
              <a:rPr lang="vi-VN" sz="4400" b="1" dirty="0">
                <a:solidFill>
                  <a:srgbClr val="000000"/>
                </a:solidFill>
                <a:latin typeface="Arial" panose="020B0604020202020204" pitchFamily="34" charset="0"/>
                <a:cs typeface="Arial" panose="020B0604020202020204" pitchFamily="34" charset="0"/>
              </a:rPr>
              <a:t>Câu 1.</a:t>
            </a:r>
            <a:r>
              <a:rPr lang="vi-VN" sz="4400" dirty="0">
                <a:solidFill>
                  <a:srgbClr val="000000"/>
                </a:solidFill>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Rau và quả sau khi thu hoạch vẫn diễn ra quá trình hô hấp, nước được giải phóng ra trong quá trình hô hấp sẽ đọng ở mặt trong của túi nylon nếu buộc kín túi.</a:t>
            </a:r>
            <a:endParaRPr lang="vi-VN" sz="4400" dirty="0">
              <a:effectLst/>
              <a:latin typeface="Arial" panose="020B0604020202020204" pitchFamily="34" charset="0"/>
              <a:cs typeface="Arial" panose="020B0604020202020204" pitchFamily="34" charset="0"/>
            </a:endParaRPr>
          </a:p>
        </p:txBody>
      </p:sp>
      <p:pic>
        <p:nvPicPr>
          <p:cNvPr id="20" name="Picture 1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16225762" y="7288363"/>
            <a:ext cx="1852347" cy="1751667"/>
          </a:xfrm>
          <a:prstGeom prst="rect">
            <a:avLst/>
          </a:prstGeom>
        </p:spPr>
      </p:pic>
      <p:pic>
        <p:nvPicPr>
          <p:cNvPr id="21" name="Picture 1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15721814" y="8103975"/>
            <a:ext cx="1729056" cy="18943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1000"/>
                                        <p:tgtEl>
                                          <p:spTgt spid="19">
                                            <p:txEl>
                                              <p:pRg st="0" end="0"/>
                                            </p:txEl>
                                          </p:spTgt>
                                        </p:tgtEl>
                                      </p:cBhvr>
                                    </p:animEffect>
                                    <p:anim calcmode="lin" valueType="num">
                                      <p:cBhvr>
                                        <p:cTn id="13"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Lst>
          </a:blip>
          <a:srcRect l="68" r="20091" b="73545"/>
          <a:stretch>
            <a:fillRect/>
          </a:stretch>
        </p:blipFill>
        <p:spPr>
          <a:xfrm>
            <a:off x="4118871" y="9607789"/>
            <a:ext cx="14330923" cy="966977"/>
          </a:xfrm>
          <a:prstGeom prst="rect">
            <a:avLst/>
          </a:prstGeom>
        </p:spPr>
      </p:pic>
      <p:pic>
        <p:nvPicPr>
          <p:cNvPr id="14"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578783" y="8472272"/>
            <a:ext cx="2794658" cy="2550761"/>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730772" y="8472272"/>
            <a:ext cx="3625127" cy="3401028"/>
          </a:xfrm>
          <a:prstGeom prst="rect">
            <a:avLst/>
          </a:prstGeom>
        </p:spPr>
      </p:pic>
      <p:pic>
        <p:nvPicPr>
          <p:cNvPr id="16" name="Picture 1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277720" y="6303893"/>
            <a:ext cx="4016984" cy="4192298"/>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flipH="1">
            <a:off x="6863637" y="8049055"/>
            <a:ext cx="652285" cy="1002113"/>
          </a:xfrm>
          <a:prstGeom prst="rect">
            <a:avLst/>
          </a:prstGeom>
        </p:spPr>
      </p:pic>
      <p:sp>
        <p:nvSpPr>
          <p:cNvPr id="18" name="TextBox 17"/>
          <p:cNvSpPr txBox="1"/>
          <p:nvPr/>
        </p:nvSpPr>
        <p:spPr>
          <a:xfrm>
            <a:off x="1238253" y="318063"/>
            <a:ext cx="2492990" cy="923330"/>
          </a:xfrm>
          <a:prstGeom prst="rect">
            <a:avLst/>
          </a:prstGeom>
          <a:noFill/>
        </p:spPr>
        <p:txBody>
          <a:bodyPr wrap="none" rtlCol="0">
            <a:spAutoFit/>
          </a:bodyPr>
          <a:lstStyle/>
          <a:p>
            <a:r>
              <a:rPr lang="en-US" sz="5400" b="1" dirty="0" err="1">
                <a:solidFill>
                  <a:srgbClr val="FF0000"/>
                </a:solidFill>
                <a:latin typeface="Arial" panose="020B0604020202020204" pitchFamily="34" charset="0"/>
                <a:cs typeface="Arial" panose="020B0604020202020204" pitchFamily="34" charset="0"/>
              </a:rPr>
              <a:t>Đáp</a:t>
            </a:r>
            <a:r>
              <a:rPr lang="en-US" sz="5400" b="1" dirty="0">
                <a:latin typeface="Arial" panose="020B0604020202020204" pitchFamily="34" charset="0"/>
                <a:cs typeface="Arial" panose="020B0604020202020204" pitchFamily="34" charset="0"/>
              </a:rPr>
              <a:t> </a:t>
            </a:r>
            <a:r>
              <a:rPr lang="en-US" sz="5400" b="1" dirty="0" err="1">
                <a:solidFill>
                  <a:srgbClr val="FF0000"/>
                </a:solidFill>
                <a:latin typeface="Arial" panose="020B0604020202020204" pitchFamily="34" charset="0"/>
                <a:cs typeface="Arial" panose="020B0604020202020204" pitchFamily="34" charset="0"/>
              </a:rPr>
              <a:t>án</a:t>
            </a:r>
            <a:endParaRPr lang="en-US" sz="5400" b="1" dirty="0">
              <a:solidFill>
                <a:srgbClr val="FF0000"/>
              </a:solidFill>
              <a:latin typeface="Arial" panose="020B0604020202020204" pitchFamily="34" charset="0"/>
              <a:cs typeface="Arial" panose="020B0604020202020204" pitchFamily="34" charset="0"/>
            </a:endParaRPr>
          </a:p>
        </p:txBody>
      </p:sp>
      <p:sp>
        <p:nvSpPr>
          <p:cNvPr id="19" name="Rectangle 18"/>
          <p:cNvSpPr/>
          <p:nvPr/>
        </p:nvSpPr>
        <p:spPr>
          <a:xfrm>
            <a:off x="2819400" y="1492103"/>
            <a:ext cx="14478000" cy="6278642"/>
          </a:xfrm>
          <a:prstGeom prst="rect">
            <a:avLst/>
          </a:prstGeom>
        </p:spPr>
        <p:txBody>
          <a:bodyPr wrap="square">
            <a:spAutoFit/>
          </a:bodyPr>
          <a:lstStyle/>
          <a:p>
            <a:pPr algn="just">
              <a:lnSpc>
                <a:spcPct val="150000"/>
              </a:lnSpc>
            </a:pPr>
            <a:r>
              <a:rPr lang="vi-VN" sz="3600" b="1" dirty="0"/>
              <a:t>Câu 2.</a:t>
            </a:r>
            <a:r>
              <a:rPr lang="vi-VN" sz="3600" dirty="0"/>
              <a:t> Sau khi thu hoạch, các loại rau, củ vẫn diễn ra quá trình hô hấp. Các loại rau tươi có hàm lượng nước cao, cần được bảo quản trong ngăn mát nhằm hạn chế quá trình hô hấp gây giảm chất lượng rau, giúp rau bảo quản được lâu; túi đục lỗ được dùng để bảo quản giúp hơi nước thoát ra trong quá trình hô hấp không đọng lại làm thối nhũn rau. Khoai tây và cà rốt có hàm lượng nước thấp hơn nên chỉ cần bảo quản ở nơi khô ráo và thoáng khí</a:t>
            </a:r>
            <a:r>
              <a:rPr lang="vi-VN" sz="4400" dirty="0"/>
              <a:t>. </a:t>
            </a:r>
          </a:p>
        </p:txBody>
      </p:sp>
      <p:pic>
        <p:nvPicPr>
          <p:cNvPr id="9" name="Picture 1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16225762" y="7288363"/>
            <a:ext cx="1852347" cy="1751667"/>
          </a:xfrm>
          <a:prstGeom prst="rect">
            <a:avLst/>
          </a:prstGeom>
        </p:spPr>
      </p:pic>
      <p:pic>
        <p:nvPicPr>
          <p:cNvPr id="10" name="Picture 1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15721814" y="8103975"/>
            <a:ext cx="1729056" cy="18943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l="4298" r="12815" b="67703"/>
          <a:stretch>
            <a:fillRect/>
          </a:stretch>
        </p:blipFill>
        <p:spPr>
          <a:xfrm>
            <a:off x="0" y="9511501"/>
            <a:ext cx="18510070" cy="1468742"/>
          </a:xfrm>
          <a:prstGeom prst="rect">
            <a:avLst/>
          </a:prstGeom>
        </p:spPr>
      </p:pic>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3616944" y="-2108266"/>
            <a:ext cx="4655014" cy="5599942"/>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829499" y="3720102"/>
            <a:ext cx="1149967" cy="1064243"/>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333586" y="3750628"/>
            <a:ext cx="1149967" cy="1064243"/>
          </a:xfrm>
          <a:prstGeom prst="rect">
            <a:avLst/>
          </a:prstGeom>
        </p:spPr>
      </p:pic>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3929856" y="3789929"/>
            <a:ext cx="1149967" cy="1064243"/>
          </a:xfrm>
          <a:prstGeom prst="rect">
            <a:avLst/>
          </a:prstGeom>
        </p:spPr>
      </p:pic>
      <p:sp>
        <p:nvSpPr>
          <p:cNvPr id="19" name="TextBox 19"/>
          <p:cNvSpPr txBox="1"/>
          <p:nvPr/>
        </p:nvSpPr>
        <p:spPr>
          <a:xfrm>
            <a:off x="3131162" y="4064001"/>
            <a:ext cx="546646" cy="500137"/>
          </a:xfrm>
          <a:prstGeom prst="rect">
            <a:avLst/>
          </a:prstGeom>
        </p:spPr>
        <p:txBody>
          <a:bodyPr lIns="0" tIns="0" rIns="0" bIns="0" rtlCol="0" anchor="t">
            <a:spAutoFit/>
          </a:bodyPr>
          <a:lstStyle/>
          <a:p>
            <a:pPr algn="ctr">
              <a:lnSpc>
                <a:spcPts val="3865"/>
              </a:lnSpc>
              <a:spcBef>
                <a:spcPct val="0"/>
              </a:spcBef>
            </a:pPr>
            <a:r>
              <a:rPr lang="en-US" sz="3905" b="1">
                <a:solidFill>
                  <a:srgbClr val="FFE7D3"/>
                </a:solidFill>
                <a:latin typeface="Arial" panose="020B0604020202020204" pitchFamily="34" charset="0"/>
                <a:cs typeface="Arial" panose="020B0604020202020204" pitchFamily="34" charset="0"/>
              </a:rPr>
              <a:t>1</a:t>
            </a:r>
          </a:p>
        </p:txBody>
      </p:sp>
      <p:sp>
        <p:nvSpPr>
          <p:cNvPr id="20" name="TextBox 20"/>
          <p:cNvSpPr txBox="1"/>
          <p:nvPr/>
        </p:nvSpPr>
        <p:spPr>
          <a:xfrm>
            <a:off x="8653471" y="4064001"/>
            <a:ext cx="510197" cy="500137"/>
          </a:xfrm>
          <a:prstGeom prst="rect">
            <a:avLst/>
          </a:prstGeom>
        </p:spPr>
        <p:txBody>
          <a:bodyPr lIns="0" tIns="0" rIns="0" bIns="0" rtlCol="0" anchor="t">
            <a:spAutoFit/>
          </a:bodyPr>
          <a:lstStyle/>
          <a:p>
            <a:pPr algn="ctr">
              <a:lnSpc>
                <a:spcPts val="3865"/>
              </a:lnSpc>
              <a:spcBef>
                <a:spcPct val="0"/>
              </a:spcBef>
            </a:pPr>
            <a:r>
              <a:rPr lang="en-US" sz="3905" b="1" dirty="0">
                <a:solidFill>
                  <a:srgbClr val="FFE7D3"/>
                </a:solidFill>
                <a:latin typeface="Arial" panose="020B0604020202020204" pitchFamily="34" charset="0"/>
                <a:cs typeface="Arial" panose="020B0604020202020204" pitchFamily="34" charset="0"/>
              </a:rPr>
              <a:t>2</a:t>
            </a:r>
          </a:p>
        </p:txBody>
      </p:sp>
      <p:sp>
        <p:nvSpPr>
          <p:cNvPr id="21" name="TextBox 21"/>
          <p:cNvSpPr txBox="1"/>
          <p:nvPr/>
        </p:nvSpPr>
        <p:spPr>
          <a:xfrm>
            <a:off x="14224224" y="4103302"/>
            <a:ext cx="561231" cy="500137"/>
          </a:xfrm>
          <a:prstGeom prst="rect">
            <a:avLst/>
          </a:prstGeom>
        </p:spPr>
        <p:txBody>
          <a:bodyPr lIns="0" tIns="0" rIns="0" bIns="0" rtlCol="0" anchor="t">
            <a:spAutoFit/>
          </a:bodyPr>
          <a:lstStyle/>
          <a:p>
            <a:pPr algn="ctr">
              <a:lnSpc>
                <a:spcPts val="3865"/>
              </a:lnSpc>
              <a:spcBef>
                <a:spcPct val="0"/>
              </a:spcBef>
            </a:pPr>
            <a:r>
              <a:rPr lang="en-US" sz="3905" b="1" dirty="0">
                <a:solidFill>
                  <a:srgbClr val="FFE7D3"/>
                </a:solidFill>
                <a:latin typeface="Arial" panose="020B0604020202020204" pitchFamily="34" charset="0"/>
                <a:cs typeface="Arial" panose="020B0604020202020204" pitchFamily="34" charset="0"/>
              </a:rPr>
              <a:t>3</a:t>
            </a:r>
          </a:p>
        </p:txBody>
      </p:sp>
      <p:pic>
        <p:nvPicPr>
          <p:cNvPr id="25" name="Picture 2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1158889" y="8626007"/>
            <a:ext cx="3101130" cy="2830486"/>
          </a:xfrm>
          <a:prstGeom prst="rect">
            <a:avLst/>
          </a:prstGeom>
        </p:spPr>
      </p:pic>
      <p:pic>
        <p:nvPicPr>
          <p:cNvPr id="26" name="Picture 2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flipH="1">
            <a:off x="16555959" y="8626007"/>
            <a:ext cx="3101130" cy="2830486"/>
          </a:xfrm>
          <a:prstGeom prst="rect">
            <a:avLst/>
          </a:prstGeom>
        </p:spPr>
      </p:pic>
      <p:pic>
        <p:nvPicPr>
          <p:cNvPr id="27" name="Picture 2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075276" y="1234604"/>
            <a:ext cx="1338286" cy="1493016"/>
          </a:xfrm>
          <a:prstGeom prst="rect">
            <a:avLst/>
          </a:prstGeom>
        </p:spPr>
      </p:pic>
      <p:pic>
        <p:nvPicPr>
          <p:cNvPr id="28" name="Picture 2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100721" y="66635"/>
            <a:ext cx="724106" cy="807826"/>
          </a:xfrm>
          <a:prstGeom prst="rect">
            <a:avLst/>
          </a:prstGeom>
        </p:spPr>
      </p:pic>
      <p:sp>
        <p:nvSpPr>
          <p:cNvPr id="29" name="Google Shape;1563;p29"/>
          <p:cNvSpPr txBox="1">
            <a:spLocks noGrp="1"/>
          </p:cNvSpPr>
          <p:nvPr/>
        </p:nvSpPr>
        <p:spPr>
          <a:xfrm>
            <a:off x="3784532" y="1593455"/>
            <a:ext cx="10248074" cy="91486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800"/>
              <a:buFont typeface="Fredoka One" panose="02000000000000000000"/>
              <a:buNone/>
              <a:defRPr sz="2800" b="0" i="0" u="none" strike="noStrike" cap="none">
                <a:solidFill>
                  <a:schemeClr val="accent2"/>
                </a:solidFill>
                <a:latin typeface="Fredoka One" panose="02000000000000000000"/>
                <a:ea typeface="Fredoka One" panose="02000000000000000000"/>
                <a:cs typeface="Fredoka One" panose="02000000000000000000"/>
                <a:sym typeface="Fredoka One" panose="02000000000000000000"/>
              </a:defRPr>
            </a:lvl1pPr>
            <a:lvl2pPr marR="0" lvl="1" algn="ctr" rtl="0">
              <a:lnSpc>
                <a:spcPct val="100000"/>
              </a:lnSpc>
              <a:spcBef>
                <a:spcPts val="0"/>
              </a:spcBef>
              <a:spcAft>
                <a:spcPts val="0"/>
              </a:spcAft>
              <a:buClr>
                <a:schemeClr val="accent2"/>
              </a:buClr>
              <a:buSzPts val="2800"/>
              <a:buFont typeface="Fredoka One" panose="02000000000000000000"/>
              <a:buNone/>
              <a:defRPr sz="2800" b="0" i="0" u="none" strike="noStrike" cap="none">
                <a:solidFill>
                  <a:schemeClr val="accent2"/>
                </a:solidFill>
                <a:latin typeface="Fredoka One" panose="02000000000000000000"/>
                <a:ea typeface="Fredoka One" panose="02000000000000000000"/>
                <a:cs typeface="Fredoka One" panose="02000000000000000000"/>
                <a:sym typeface="Fredoka One" panose="02000000000000000000"/>
              </a:defRPr>
            </a:lvl2pPr>
            <a:lvl3pPr marR="0" lvl="2" algn="ctr" rtl="0">
              <a:lnSpc>
                <a:spcPct val="100000"/>
              </a:lnSpc>
              <a:spcBef>
                <a:spcPts val="0"/>
              </a:spcBef>
              <a:spcAft>
                <a:spcPts val="0"/>
              </a:spcAft>
              <a:buClr>
                <a:schemeClr val="accent2"/>
              </a:buClr>
              <a:buSzPts val="2800"/>
              <a:buFont typeface="Fredoka One" panose="02000000000000000000"/>
              <a:buNone/>
              <a:defRPr sz="2800" b="0" i="0" u="none" strike="noStrike" cap="none">
                <a:solidFill>
                  <a:schemeClr val="accent2"/>
                </a:solidFill>
                <a:latin typeface="Fredoka One" panose="02000000000000000000"/>
                <a:ea typeface="Fredoka One" panose="02000000000000000000"/>
                <a:cs typeface="Fredoka One" panose="02000000000000000000"/>
                <a:sym typeface="Fredoka One" panose="02000000000000000000"/>
              </a:defRPr>
            </a:lvl3pPr>
            <a:lvl4pPr marR="0" lvl="3" algn="ctr" rtl="0">
              <a:lnSpc>
                <a:spcPct val="100000"/>
              </a:lnSpc>
              <a:spcBef>
                <a:spcPts val="0"/>
              </a:spcBef>
              <a:spcAft>
                <a:spcPts val="0"/>
              </a:spcAft>
              <a:buClr>
                <a:schemeClr val="accent2"/>
              </a:buClr>
              <a:buSzPts val="2800"/>
              <a:buFont typeface="Fredoka One" panose="02000000000000000000"/>
              <a:buNone/>
              <a:defRPr sz="2800" b="0" i="0" u="none" strike="noStrike" cap="none">
                <a:solidFill>
                  <a:schemeClr val="accent2"/>
                </a:solidFill>
                <a:latin typeface="Fredoka One" panose="02000000000000000000"/>
                <a:ea typeface="Fredoka One" panose="02000000000000000000"/>
                <a:cs typeface="Fredoka One" panose="02000000000000000000"/>
                <a:sym typeface="Fredoka One" panose="02000000000000000000"/>
              </a:defRPr>
            </a:lvl4pPr>
            <a:lvl5pPr marR="0" lvl="4" algn="ctr" rtl="0">
              <a:lnSpc>
                <a:spcPct val="100000"/>
              </a:lnSpc>
              <a:spcBef>
                <a:spcPts val="0"/>
              </a:spcBef>
              <a:spcAft>
                <a:spcPts val="0"/>
              </a:spcAft>
              <a:buClr>
                <a:schemeClr val="accent2"/>
              </a:buClr>
              <a:buSzPts val="2800"/>
              <a:buFont typeface="Fredoka One" panose="02000000000000000000"/>
              <a:buNone/>
              <a:defRPr sz="2800" b="0" i="0" u="none" strike="noStrike" cap="none">
                <a:solidFill>
                  <a:schemeClr val="accent2"/>
                </a:solidFill>
                <a:latin typeface="Fredoka One" panose="02000000000000000000"/>
                <a:ea typeface="Fredoka One" panose="02000000000000000000"/>
                <a:cs typeface="Fredoka One" panose="02000000000000000000"/>
                <a:sym typeface="Fredoka One" panose="02000000000000000000"/>
              </a:defRPr>
            </a:lvl5pPr>
            <a:lvl6pPr marR="0" lvl="5" algn="ctr" rtl="0">
              <a:lnSpc>
                <a:spcPct val="100000"/>
              </a:lnSpc>
              <a:spcBef>
                <a:spcPts val="0"/>
              </a:spcBef>
              <a:spcAft>
                <a:spcPts val="0"/>
              </a:spcAft>
              <a:buClr>
                <a:schemeClr val="accent2"/>
              </a:buClr>
              <a:buSzPts val="2800"/>
              <a:buFont typeface="Fredoka One" panose="02000000000000000000"/>
              <a:buNone/>
              <a:defRPr sz="2800" b="0" i="0" u="none" strike="noStrike" cap="none">
                <a:solidFill>
                  <a:schemeClr val="accent2"/>
                </a:solidFill>
                <a:latin typeface="Fredoka One" panose="02000000000000000000"/>
                <a:ea typeface="Fredoka One" panose="02000000000000000000"/>
                <a:cs typeface="Fredoka One" panose="02000000000000000000"/>
                <a:sym typeface="Fredoka One" panose="02000000000000000000"/>
              </a:defRPr>
            </a:lvl6pPr>
            <a:lvl7pPr marR="0" lvl="6" algn="ctr" rtl="0">
              <a:lnSpc>
                <a:spcPct val="100000"/>
              </a:lnSpc>
              <a:spcBef>
                <a:spcPts val="0"/>
              </a:spcBef>
              <a:spcAft>
                <a:spcPts val="0"/>
              </a:spcAft>
              <a:buClr>
                <a:schemeClr val="accent2"/>
              </a:buClr>
              <a:buSzPts val="2800"/>
              <a:buFont typeface="Fredoka One" panose="02000000000000000000"/>
              <a:buNone/>
              <a:defRPr sz="2800" b="0" i="0" u="none" strike="noStrike" cap="none">
                <a:solidFill>
                  <a:schemeClr val="accent2"/>
                </a:solidFill>
                <a:latin typeface="Fredoka One" panose="02000000000000000000"/>
                <a:ea typeface="Fredoka One" panose="02000000000000000000"/>
                <a:cs typeface="Fredoka One" panose="02000000000000000000"/>
                <a:sym typeface="Fredoka One" panose="02000000000000000000"/>
              </a:defRPr>
            </a:lvl7pPr>
            <a:lvl8pPr marR="0" lvl="7" algn="ctr" rtl="0">
              <a:lnSpc>
                <a:spcPct val="100000"/>
              </a:lnSpc>
              <a:spcBef>
                <a:spcPts val="0"/>
              </a:spcBef>
              <a:spcAft>
                <a:spcPts val="0"/>
              </a:spcAft>
              <a:buClr>
                <a:schemeClr val="accent2"/>
              </a:buClr>
              <a:buSzPts val="2800"/>
              <a:buFont typeface="Fredoka One" panose="02000000000000000000"/>
              <a:buNone/>
              <a:defRPr sz="2800" b="0" i="0" u="none" strike="noStrike" cap="none">
                <a:solidFill>
                  <a:schemeClr val="accent2"/>
                </a:solidFill>
                <a:latin typeface="Fredoka One" panose="02000000000000000000"/>
                <a:ea typeface="Fredoka One" panose="02000000000000000000"/>
                <a:cs typeface="Fredoka One" panose="02000000000000000000"/>
                <a:sym typeface="Fredoka One" panose="02000000000000000000"/>
              </a:defRPr>
            </a:lvl8pPr>
            <a:lvl9pPr marR="0" lvl="8" algn="ctr" rtl="0">
              <a:lnSpc>
                <a:spcPct val="100000"/>
              </a:lnSpc>
              <a:spcBef>
                <a:spcPts val="0"/>
              </a:spcBef>
              <a:spcAft>
                <a:spcPts val="0"/>
              </a:spcAft>
              <a:buClr>
                <a:schemeClr val="accent2"/>
              </a:buClr>
              <a:buSzPts val="2800"/>
              <a:buFont typeface="Fredoka One" panose="02000000000000000000"/>
              <a:buNone/>
              <a:defRPr sz="2800" b="0" i="0" u="none" strike="noStrike" cap="none">
                <a:solidFill>
                  <a:schemeClr val="accent2"/>
                </a:solidFill>
                <a:latin typeface="Fredoka One" panose="02000000000000000000"/>
                <a:ea typeface="Fredoka One" panose="02000000000000000000"/>
                <a:cs typeface="Fredoka One" panose="02000000000000000000"/>
                <a:sym typeface="Fredoka One" panose="02000000000000000000"/>
              </a:defRPr>
            </a:lvl9pPr>
          </a:lstStyle>
          <a:p>
            <a:pPr marL="0" lvl="0" indent="0" algn="ctr" rtl="0">
              <a:lnSpc>
                <a:spcPct val="100000"/>
              </a:lnSpc>
              <a:spcBef>
                <a:spcPts val="0"/>
              </a:spcBef>
              <a:spcAft>
                <a:spcPts val="0"/>
              </a:spcAft>
              <a:buSzPts val="2800"/>
              <a:buNone/>
            </a:pPr>
            <a:r>
              <a:rPr lang="en-US" sz="6000" b="1" dirty="0">
                <a:solidFill>
                  <a:srgbClr val="242254"/>
                </a:solidFill>
                <a:latin typeface="Arial" panose="020B0604020202020204"/>
                <a:ea typeface="Arial" panose="020B0604020202020204"/>
                <a:cs typeface="Arial" panose="020B0604020202020204"/>
                <a:sym typeface="Arial" panose="020B0604020202020204"/>
              </a:rPr>
              <a:t>HƯỚNG DẪN VỀ NHÀ</a:t>
            </a:r>
            <a:endParaRPr sz="6000" b="1" dirty="0">
              <a:solidFill>
                <a:srgbClr val="242254"/>
              </a:solidFill>
              <a:latin typeface="Arial" panose="020B0604020202020204"/>
              <a:ea typeface="Arial" panose="020B0604020202020204"/>
              <a:cs typeface="Arial" panose="020B0604020202020204"/>
              <a:sym typeface="Arial" panose="020B0604020202020204"/>
            </a:endParaRPr>
          </a:p>
        </p:txBody>
      </p:sp>
      <p:sp>
        <p:nvSpPr>
          <p:cNvPr id="30" name="Google Shape;1570;p29"/>
          <p:cNvSpPr txBox="1">
            <a:spLocks noGrp="1"/>
          </p:cNvSpPr>
          <p:nvPr/>
        </p:nvSpPr>
        <p:spPr>
          <a:xfrm>
            <a:off x="1544776" y="5501291"/>
            <a:ext cx="3719415" cy="1608916"/>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6"/>
              </a:buClr>
              <a:buSzPts val="1800"/>
              <a:buFont typeface="Barlow Medium" panose="00000600000000000000"/>
              <a:buChar char="●"/>
              <a:defRPr sz="1800" b="0" i="0" u="none" strike="noStrike" cap="none">
                <a:solidFill>
                  <a:schemeClr val="accent6"/>
                </a:solidFill>
                <a:latin typeface="Barlow Medium" panose="00000600000000000000"/>
                <a:ea typeface="Barlow Medium" panose="00000600000000000000"/>
                <a:cs typeface="Barlow Medium" panose="00000600000000000000"/>
                <a:sym typeface="Barlow Medium" panose="00000600000000000000"/>
              </a:defRPr>
            </a:lvl1pPr>
            <a:lvl2pPr marL="914400" marR="0" lvl="1" indent="-317500" algn="l" rtl="0">
              <a:lnSpc>
                <a:spcPct val="115000"/>
              </a:lnSpc>
              <a:spcBef>
                <a:spcPts val="0"/>
              </a:spcBef>
              <a:spcAft>
                <a:spcPts val="0"/>
              </a:spcAft>
              <a:buClr>
                <a:schemeClr val="accent6"/>
              </a:buClr>
              <a:buSzPts val="1400"/>
              <a:buFont typeface="Barlow Medium" panose="00000600000000000000"/>
              <a:buChar char="○"/>
              <a:defRPr sz="1400" b="0" i="0" u="none" strike="noStrike" cap="none">
                <a:solidFill>
                  <a:schemeClr val="accent6"/>
                </a:solidFill>
                <a:latin typeface="Barlow Medium" panose="00000600000000000000"/>
                <a:ea typeface="Barlow Medium" panose="00000600000000000000"/>
                <a:cs typeface="Barlow Medium" panose="00000600000000000000"/>
                <a:sym typeface="Barlow Medium" panose="00000600000000000000"/>
              </a:defRPr>
            </a:lvl2pPr>
            <a:lvl3pPr marL="1371600" marR="0" lvl="2" indent="-317500" algn="l" rtl="0">
              <a:lnSpc>
                <a:spcPct val="115000"/>
              </a:lnSpc>
              <a:spcBef>
                <a:spcPts val="0"/>
              </a:spcBef>
              <a:spcAft>
                <a:spcPts val="0"/>
              </a:spcAft>
              <a:buClr>
                <a:schemeClr val="accent6"/>
              </a:buClr>
              <a:buSzPts val="1400"/>
              <a:buFont typeface="Barlow Medium" panose="00000600000000000000"/>
              <a:buChar char="■"/>
              <a:defRPr sz="1400" b="0" i="0" u="none" strike="noStrike" cap="none">
                <a:solidFill>
                  <a:schemeClr val="accent6"/>
                </a:solidFill>
                <a:latin typeface="Barlow Medium" panose="00000600000000000000"/>
                <a:ea typeface="Barlow Medium" panose="00000600000000000000"/>
                <a:cs typeface="Barlow Medium" panose="00000600000000000000"/>
                <a:sym typeface="Barlow Medium" panose="00000600000000000000"/>
              </a:defRPr>
            </a:lvl3pPr>
            <a:lvl4pPr marL="1828800" marR="0" lvl="3" indent="-317500" algn="l" rtl="0">
              <a:lnSpc>
                <a:spcPct val="115000"/>
              </a:lnSpc>
              <a:spcBef>
                <a:spcPts val="0"/>
              </a:spcBef>
              <a:spcAft>
                <a:spcPts val="0"/>
              </a:spcAft>
              <a:buClr>
                <a:schemeClr val="accent6"/>
              </a:buClr>
              <a:buSzPts val="1400"/>
              <a:buFont typeface="Barlow Medium" panose="00000600000000000000"/>
              <a:buChar char="●"/>
              <a:defRPr sz="1400" b="0" i="0" u="none" strike="noStrike" cap="none">
                <a:solidFill>
                  <a:schemeClr val="accent6"/>
                </a:solidFill>
                <a:latin typeface="Barlow Medium" panose="00000600000000000000"/>
                <a:ea typeface="Barlow Medium" panose="00000600000000000000"/>
                <a:cs typeface="Barlow Medium" panose="00000600000000000000"/>
                <a:sym typeface="Barlow Medium" panose="00000600000000000000"/>
              </a:defRPr>
            </a:lvl4pPr>
            <a:lvl5pPr marL="2286000" marR="0" lvl="4" indent="-317500" algn="l" rtl="0">
              <a:lnSpc>
                <a:spcPct val="115000"/>
              </a:lnSpc>
              <a:spcBef>
                <a:spcPts val="0"/>
              </a:spcBef>
              <a:spcAft>
                <a:spcPts val="0"/>
              </a:spcAft>
              <a:buClr>
                <a:schemeClr val="accent6"/>
              </a:buClr>
              <a:buSzPts val="1400"/>
              <a:buFont typeface="Barlow Medium" panose="00000600000000000000"/>
              <a:buChar char="○"/>
              <a:defRPr sz="1400" b="0" i="0" u="none" strike="noStrike" cap="none">
                <a:solidFill>
                  <a:schemeClr val="accent6"/>
                </a:solidFill>
                <a:latin typeface="Barlow Medium" panose="00000600000000000000"/>
                <a:ea typeface="Barlow Medium" panose="00000600000000000000"/>
                <a:cs typeface="Barlow Medium" panose="00000600000000000000"/>
                <a:sym typeface="Barlow Medium" panose="00000600000000000000"/>
              </a:defRPr>
            </a:lvl5pPr>
            <a:lvl6pPr marL="2743200" marR="0" lvl="5" indent="-317500" algn="l" rtl="0">
              <a:lnSpc>
                <a:spcPct val="115000"/>
              </a:lnSpc>
              <a:spcBef>
                <a:spcPts val="0"/>
              </a:spcBef>
              <a:spcAft>
                <a:spcPts val="0"/>
              </a:spcAft>
              <a:buClr>
                <a:schemeClr val="accent6"/>
              </a:buClr>
              <a:buSzPts val="1400"/>
              <a:buFont typeface="Barlow Medium" panose="00000600000000000000"/>
              <a:buChar char="■"/>
              <a:defRPr sz="1400" b="0" i="0" u="none" strike="noStrike" cap="none">
                <a:solidFill>
                  <a:schemeClr val="accent6"/>
                </a:solidFill>
                <a:latin typeface="Barlow Medium" panose="00000600000000000000"/>
                <a:ea typeface="Barlow Medium" panose="00000600000000000000"/>
                <a:cs typeface="Barlow Medium" panose="00000600000000000000"/>
                <a:sym typeface="Barlow Medium" panose="00000600000000000000"/>
              </a:defRPr>
            </a:lvl6pPr>
            <a:lvl7pPr marL="3200400" marR="0" lvl="6" indent="-317500" algn="l" rtl="0">
              <a:lnSpc>
                <a:spcPct val="115000"/>
              </a:lnSpc>
              <a:spcBef>
                <a:spcPts val="0"/>
              </a:spcBef>
              <a:spcAft>
                <a:spcPts val="0"/>
              </a:spcAft>
              <a:buClr>
                <a:schemeClr val="accent6"/>
              </a:buClr>
              <a:buSzPts val="1400"/>
              <a:buFont typeface="Barlow Medium" panose="00000600000000000000"/>
              <a:buChar char="●"/>
              <a:defRPr sz="1400" b="0" i="0" u="none" strike="noStrike" cap="none">
                <a:solidFill>
                  <a:schemeClr val="accent6"/>
                </a:solidFill>
                <a:latin typeface="Barlow Medium" panose="00000600000000000000"/>
                <a:ea typeface="Barlow Medium" panose="00000600000000000000"/>
                <a:cs typeface="Barlow Medium" panose="00000600000000000000"/>
                <a:sym typeface="Barlow Medium" panose="00000600000000000000"/>
              </a:defRPr>
            </a:lvl7pPr>
            <a:lvl8pPr marL="3657600" marR="0" lvl="7" indent="-317500" algn="l" rtl="0">
              <a:lnSpc>
                <a:spcPct val="115000"/>
              </a:lnSpc>
              <a:spcBef>
                <a:spcPts val="0"/>
              </a:spcBef>
              <a:spcAft>
                <a:spcPts val="0"/>
              </a:spcAft>
              <a:buClr>
                <a:schemeClr val="accent6"/>
              </a:buClr>
              <a:buSzPts val="1400"/>
              <a:buFont typeface="Barlow Medium" panose="00000600000000000000"/>
              <a:buChar char="○"/>
              <a:defRPr sz="1400" b="0" i="0" u="none" strike="noStrike" cap="none">
                <a:solidFill>
                  <a:schemeClr val="accent6"/>
                </a:solidFill>
                <a:latin typeface="Barlow Medium" panose="00000600000000000000"/>
                <a:ea typeface="Barlow Medium" panose="00000600000000000000"/>
                <a:cs typeface="Barlow Medium" panose="00000600000000000000"/>
                <a:sym typeface="Barlow Medium" panose="00000600000000000000"/>
              </a:defRPr>
            </a:lvl8pPr>
            <a:lvl9pPr marL="4114800" marR="0" lvl="8" indent="-317500" algn="l" rtl="0">
              <a:lnSpc>
                <a:spcPct val="115000"/>
              </a:lnSpc>
              <a:spcBef>
                <a:spcPts val="0"/>
              </a:spcBef>
              <a:spcAft>
                <a:spcPts val="0"/>
              </a:spcAft>
              <a:buClr>
                <a:schemeClr val="accent6"/>
              </a:buClr>
              <a:buSzPts val="1400"/>
              <a:buFont typeface="Barlow Medium" panose="00000600000000000000"/>
              <a:buChar char="■"/>
              <a:defRPr sz="1400" b="0" i="0" u="none" strike="noStrike" cap="none">
                <a:solidFill>
                  <a:schemeClr val="accent6"/>
                </a:solidFill>
                <a:latin typeface="Barlow Medium" panose="00000600000000000000"/>
                <a:ea typeface="Barlow Medium" panose="00000600000000000000"/>
                <a:cs typeface="Barlow Medium" panose="00000600000000000000"/>
                <a:sym typeface="Barlow Medium" panose="00000600000000000000"/>
              </a:defRPr>
            </a:lvl9pPr>
          </a:lstStyle>
          <a:p>
            <a:pPr marL="0" marR="0" lvl="0" indent="0" algn="ctr" rtl="0">
              <a:lnSpc>
                <a:spcPct val="150000"/>
              </a:lnSpc>
              <a:spcBef>
                <a:spcPts val="0"/>
              </a:spcBef>
              <a:spcAft>
                <a:spcPts val="0"/>
              </a:spcAft>
              <a:buClr>
                <a:schemeClr val="accent6"/>
              </a:buClr>
              <a:buSzPts val="1800"/>
              <a:buFont typeface="Barlow Medium" panose="00000600000000000000"/>
              <a:buNone/>
            </a:pPr>
            <a:r>
              <a:rPr lang="en-US" sz="4400" b="0" i="0" u="none" strike="noStrike" cap="none" dirty="0" err="1">
                <a:solidFill>
                  <a:srgbClr val="3E2E27"/>
                </a:solidFill>
                <a:latin typeface="Arial" panose="020B0604020202020204"/>
                <a:ea typeface="Arial" panose="020B0604020202020204"/>
                <a:cs typeface="Arial" panose="020B0604020202020204"/>
                <a:sym typeface="Arial" panose="020B0604020202020204"/>
              </a:rPr>
              <a:t>Ôn</a:t>
            </a:r>
            <a:r>
              <a:rPr lang="en-US" sz="4400" b="0" i="0" u="none" strike="noStrike" cap="none" dirty="0">
                <a:solidFill>
                  <a:srgbClr val="3E2E27"/>
                </a:solidFill>
                <a:latin typeface="Arial" panose="020B0604020202020204"/>
                <a:ea typeface="Arial" panose="020B0604020202020204"/>
                <a:cs typeface="Arial" panose="020B0604020202020204"/>
                <a:sym typeface="Arial" panose="020B0604020202020204"/>
              </a:rPr>
              <a:t> </a:t>
            </a:r>
            <a:r>
              <a:rPr lang="en-US" sz="4400" b="0" i="0" u="none" strike="noStrike" cap="none" dirty="0" err="1">
                <a:solidFill>
                  <a:srgbClr val="3E2E27"/>
                </a:solidFill>
                <a:latin typeface="Arial" panose="020B0604020202020204"/>
                <a:ea typeface="Arial" panose="020B0604020202020204"/>
                <a:cs typeface="Arial" panose="020B0604020202020204"/>
                <a:sym typeface="Arial" panose="020B0604020202020204"/>
              </a:rPr>
              <a:t>lại</a:t>
            </a:r>
            <a:r>
              <a:rPr lang="en-US" sz="4400" b="0" i="0" u="none" strike="noStrike" cap="none" dirty="0">
                <a:solidFill>
                  <a:srgbClr val="3E2E27"/>
                </a:solidFill>
                <a:latin typeface="Arial" panose="020B0604020202020204"/>
                <a:ea typeface="Arial" panose="020B0604020202020204"/>
                <a:cs typeface="Arial" panose="020B0604020202020204"/>
                <a:sym typeface="Arial" panose="020B0604020202020204"/>
              </a:rPr>
              <a:t> </a:t>
            </a:r>
            <a:r>
              <a:rPr lang="en-US" sz="4400" b="0" i="0" u="none" strike="noStrike" cap="none" dirty="0" err="1">
                <a:solidFill>
                  <a:srgbClr val="3E2E27"/>
                </a:solidFill>
                <a:latin typeface="Arial" panose="020B0604020202020204"/>
                <a:ea typeface="Arial" panose="020B0604020202020204"/>
                <a:cs typeface="Arial" panose="020B0604020202020204"/>
                <a:sym typeface="Arial" panose="020B0604020202020204"/>
              </a:rPr>
              <a:t>kiến</a:t>
            </a:r>
            <a:r>
              <a:rPr lang="en-US" sz="4400" b="0" i="0" u="none" strike="noStrike" cap="none" dirty="0">
                <a:solidFill>
                  <a:srgbClr val="3E2E27"/>
                </a:solidFill>
                <a:latin typeface="Arial" panose="020B0604020202020204"/>
                <a:ea typeface="Arial" panose="020B0604020202020204"/>
                <a:cs typeface="Arial" panose="020B0604020202020204"/>
                <a:sym typeface="Arial" panose="020B0604020202020204"/>
              </a:rPr>
              <a:t> </a:t>
            </a:r>
            <a:r>
              <a:rPr lang="en-US" sz="4400" b="0" i="0" u="none" strike="noStrike" cap="none" dirty="0" err="1">
                <a:solidFill>
                  <a:srgbClr val="3E2E27"/>
                </a:solidFill>
                <a:latin typeface="Arial" panose="020B0604020202020204"/>
                <a:ea typeface="Arial" panose="020B0604020202020204"/>
                <a:cs typeface="Arial" panose="020B0604020202020204"/>
                <a:sym typeface="Arial" panose="020B0604020202020204"/>
              </a:rPr>
              <a:t>thức</a:t>
            </a:r>
            <a:r>
              <a:rPr lang="en-US" sz="4400" b="0" i="0" u="none" strike="noStrike" cap="none" dirty="0">
                <a:solidFill>
                  <a:srgbClr val="3E2E27"/>
                </a:solidFill>
                <a:latin typeface="Arial" panose="020B0604020202020204"/>
                <a:ea typeface="Arial" panose="020B0604020202020204"/>
                <a:cs typeface="Arial" panose="020B0604020202020204"/>
                <a:sym typeface="Arial" panose="020B0604020202020204"/>
              </a:rPr>
              <a:t> </a:t>
            </a:r>
            <a:r>
              <a:rPr lang="en-US" sz="4400" b="0" i="0" u="none" strike="noStrike" cap="none" dirty="0" err="1">
                <a:solidFill>
                  <a:srgbClr val="3E2E27"/>
                </a:solidFill>
                <a:latin typeface="Arial" panose="020B0604020202020204"/>
                <a:ea typeface="Arial" panose="020B0604020202020204"/>
                <a:cs typeface="Arial" panose="020B0604020202020204"/>
                <a:sym typeface="Arial" panose="020B0604020202020204"/>
              </a:rPr>
              <a:t>đã</a:t>
            </a:r>
            <a:r>
              <a:rPr lang="en-US" sz="4400" b="0" i="0" u="none" strike="noStrike" cap="none" dirty="0">
                <a:solidFill>
                  <a:srgbClr val="3E2E27"/>
                </a:solidFill>
                <a:latin typeface="Arial" panose="020B0604020202020204"/>
                <a:ea typeface="Arial" panose="020B0604020202020204"/>
                <a:cs typeface="Arial" panose="020B0604020202020204"/>
                <a:sym typeface="Arial" panose="020B0604020202020204"/>
              </a:rPr>
              <a:t> </a:t>
            </a:r>
            <a:r>
              <a:rPr lang="en-US" sz="4400" b="0" i="0" u="none" strike="noStrike" cap="none" dirty="0" err="1">
                <a:solidFill>
                  <a:srgbClr val="3E2E27"/>
                </a:solidFill>
                <a:latin typeface="Arial" panose="020B0604020202020204"/>
                <a:ea typeface="Arial" panose="020B0604020202020204"/>
                <a:cs typeface="Arial" panose="020B0604020202020204"/>
                <a:sym typeface="Arial" panose="020B0604020202020204"/>
              </a:rPr>
              <a:t>học</a:t>
            </a:r>
            <a:endParaRPr sz="4400" b="0" i="0" u="none" strike="noStrike" cap="none" dirty="0">
              <a:solidFill>
                <a:srgbClr val="3E2E27"/>
              </a:solidFill>
              <a:latin typeface="Arial" panose="020B0604020202020204"/>
              <a:ea typeface="Arial" panose="020B0604020202020204"/>
              <a:cs typeface="Arial" panose="020B0604020202020204"/>
              <a:sym typeface="Arial" panose="020B0604020202020204"/>
            </a:endParaRPr>
          </a:p>
        </p:txBody>
      </p:sp>
      <p:sp>
        <p:nvSpPr>
          <p:cNvPr id="31" name="Google Shape;1571;p29"/>
          <p:cNvSpPr txBox="1">
            <a:spLocks noGrp="1"/>
          </p:cNvSpPr>
          <p:nvPr/>
        </p:nvSpPr>
        <p:spPr>
          <a:xfrm>
            <a:off x="6533094" y="5866288"/>
            <a:ext cx="4750950" cy="789576"/>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6"/>
              </a:buClr>
              <a:buSzPts val="1800"/>
              <a:buFont typeface="Barlow Medium" panose="00000600000000000000"/>
              <a:buChar char="●"/>
              <a:defRPr sz="1800" b="0" i="0" u="none" strike="noStrike" cap="none">
                <a:solidFill>
                  <a:schemeClr val="accent6"/>
                </a:solidFill>
                <a:latin typeface="Barlow Medium" panose="00000600000000000000"/>
                <a:ea typeface="Barlow Medium" panose="00000600000000000000"/>
                <a:cs typeface="Barlow Medium" panose="00000600000000000000"/>
                <a:sym typeface="Barlow Medium" panose="00000600000000000000"/>
              </a:defRPr>
            </a:lvl1pPr>
            <a:lvl2pPr marL="914400" marR="0" lvl="1" indent="-317500" algn="l" rtl="0">
              <a:lnSpc>
                <a:spcPct val="115000"/>
              </a:lnSpc>
              <a:spcBef>
                <a:spcPts val="0"/>
              </a:spcBef>
              <a:spcAft>
                <a:spcPts val="0"/>
              </a:spcAft>
              <a:buClr>
                <a:schemeClr val="accent6"/>
              </a:buClr>
              <a:buSzPts val="1400"/>
              <a:buFont typeface="Barlow Medium" panose="00000600000000000000"/>
              <a:buChar char="○"/>
              <a:defRPr sz="1400" b="0" i="0" u="none" strike="noStrike" cap="none">
                <a:solidFill>
                  <a:schemeClr val="accent6"/>
                </a:solidFill>
                <a:latin typeface="Barlow Medium" panose="00000600000000000000"/>
                <a:ea typeface="Barlow Medium" panose="00000600000000000000"/>
                <a:cs typeface="Barlow Medium" panose="00000600000000000000"/>
                <a:sym typeface="Barlow Medium" panose="00000600000000000000"/>
              </a:defRPr>
            </a:lvl2pPr>
            <a:lvl3pPr marL="1371600" marR="0" lvl="2" indent="-317500" algn="l" rtl="0">
              <a:lnSpc>
                <a:spcPct val="115000"/>
              </a:lnSpc>
              <a:spcBef>
                <a:spcPts val="0"/>
              </a:spcBef>
              <a:spcAft>
                <a:spcPts val="0"/>
              </a:spcAft>
              <a:buClr>
                <a:schemeClr val="accent6"/>
              </a:buClr>
              <a:buSzPts val="1400"/>
              <a:buFont typeface="Barlow Medium" panose="00000600000000000000"/>
              <a:buChar char="■"/>
              <a:defRPr sz="1400" b="0" i="0" u="none" strike="noStrike" cap="none">
                <a:solidFill>
                  <a:schemeClr val="accent6"/>
                </a:solidFill>
                <a:latin typeface="Barlow Medium" panose="00000600000000000000"/>
                <a:ea typeface="Barlow Medium" panose="00000600000000000000"/>
                <a:cs typeface="Barlow Medium" panose="00000600000000000000"/>
                <a:sym typeface="Barlow Medium" panose="00000600000000000000"/>
              </a:defRPr>
            </a:lvl3pPr>
            <a:lvl4pPr marL="1828800" marR="0" lvl="3" indent="-317500" algn="l" rtl="0">
              <a:lnSpc>
                <a:spcPct val="115000"/>
              </a:lnSpc>
              <a:spcBef>
                <a:spcPts val="0"/>
              </a:spcBef>
              <a:spcAft>
                <a:spcPts val="0"/>
              </a:spcAft>
              <a:buClr>
                <a:schemeClr val="accent6"/>
              </a:buClr>
              <a:buSzPts val="1400"/>
              <a:buFont typeface="Barlow Medium" panose="00000600000000000000"/>
              <a:buChar char="●"/>
              <a:defRPr sz="1400" b="0" i="0" u="none" strike="noStrike" cap="none">
                <a:solidFill>
                  <a:schemeClr val="accent6"/>
                </a:solidFill>
                <a:latin typeface="Barlow Medium" panose="00000600000000000000"/>
                <a:ea typeface="Barlow Medium" panose="00000600000000000000"/>
                <a:cs typeface="Barlow Medium" panose="00000600000000000000"/>
                <a:sym typeface="Barlow Medium" panose="00000600000000000000"/>
              </a:defRPr>
            </a:lvl4pPr>
            <a:lvl5pPr marL="2286000" marR="0" lvl="4" indent="-317500" algn="l" rtl="0">
              <a:lnSpc>
                <a:spcPct val="115000"/>
              </a:lnSpc>
              <a:spcBef>
                <a:spcPts val="0"/>
              </a:spcBef>
              <a:spcAft>
                <a:spcPts val="0"/>
              </a:spcAft>
              <a:buClr>
                <a:schemeClr val="accent6"/>
              </a:buClr>
              <a:buSzPts val="1400"/>
              <a:buFont typeface="Barlow Medium" panose="00000600000000000000"/>
              <a:buChar char="○"/>
              <a:defRPr sz="1400" b="0" i="0" u="none" strike="noStrike" cap="none">
                <a:solidFill>
                  <a:schemeClr val="accent6"/>
                </a:solidFill>
                <a:latin typeface="Barlow Medium" panose="00000600000000000000"/>
                <a:ea typeface="Barlow Medium" panose="00000600000000000000"/>
                <a:cs typeface="Barlow Medium" panose="00000600000000000000"/>
                <a:sym typeface="Barlow Medium" panose="00000600000000000000"/>
              </a:defRPr>
            </a:lvl5pPr>
            <a:lvl6pPr marL="2743200" marR="0" lvl="5" indent="-317500" algn="l" rtl="0">
              <a:lnSpc>
                <a:spcPct val="115000"/>
              </a:lnSpc>
              <a:spcBef>
                <a:spcPts val="0"/>
              </a:spcBef>
              <a:spcAft>
                <a:spcPts val="0"/>
              </a:spcAft>
              <a:buClr>
                <a:schemeClr val="accent6"/>
              </a:buClr>
              <a:buSzPts val="1400"/>
              <a:buFont typeface="Barlow Medium" panose="00000600000000000000"/>
              <a:buChar char="■"/>
              <a:defRPr sz="1400" b="0" i="0" u="none" strike="noStrike" cap="none">
                <a:solidFill>
                  <a:schemeClr val="accent6"/>
                </a:solidFill>
                <a:latin typeface="Barlow Medium" panose="00000600000000000000"/>
                <a:ea typeface="Barlow Medium" panose="00000600000000000000"/>
                <a:cs typeface="Barlow Medium" panose="00000600000000000000"/>
                <a:sym typeface="Barlow Medium" panose="00000600000000000000"/>
              </a:defRPr>
            </a:lvl6pPr>
            <a:lvl7pPr marL="3200400" marR="0" lvl="6" indent="-317500" algn="l" rtl="0">
              <a:lnSpc>
                <a:spcPct val="115000"/>
              </a:lnSpc>
              <a:spcBef>
                <a:spcPts val="0"/>
              </a:spcBef>
              <a:spcAft>
                <a:spcPts val="0"/>
              </a:spcAft>
              <a:buClr>
                <a:schemeClr val="accent6"/>
              </a:buClr>
              <a:buSzPts val="1400"/>
              <a:buFont typeface="Barlow Medium" panose="00000600000000000000"/>
              <a:buChar char="●"/>
              <a:defRPr sz="1400" b="0" i="0" u="none" strike="noStrike" cap="none">
                <a:solidFill>
                  <a:schemeClr val="accent6"/>
                </a:solidFill>
                <a:latin typeface="Barlow Medium" panose="00000600000000000000"/>
                <a:ea typeface="Barlow Medium" panose="00000600000000000000"/>
                <a:cs typeface="Barlow Medium" panose="00000600000000000000"/>
                <a:sym typeface="Barlow Medium" panose="00000600000000000000"/>
              </a:defRPr>
            </a:lvl7pPr>
            <a:lvl8pPr marL="3657600" marR="0" lvl="7" indent="-317500" algn="l" rtl="0">
              <a:lnSpc>
                <a:spcPct val="115000"/>
              </a:lnSpc>
              <a:spcBef>
                <a:spcPts val="0"/>
              </a:spcBef>
              <a:spcAft>
                <a:spcPts val="0"/>
              </a:spcAft>
              <a:buClr>
                <a:schemeClr val="accent6"/>
              </a:buClr>
              <a:buSzPts val="1400"/>
              <a:buFont typeface="Barlow Medium" panose="00000600000000000000"/>
              <a:buChar char="○"/>
              <a:defRPr sz="1400" b="0" i="0" u="none" strike="noStrike" cap="none">
                <a:solidFill>
                  <a:schemeClr val="accent6"/>
                </a:solidFill>
                <a:latin typeface="Barlow Medium" panose="00000600000000000000"/>
                <a:ea typeface="Barlow Medium" panose="00000600000000000000"/>
                <a:cs typeface="Barlow Medium" panose="00000600000000000000"/>
                <a:sym typeface="Barlow Medium" panose="00000600000000000000"/>
              </a:defRPr>
            </a:lvl8pPr>
            <a:lvl9pPr marL="4114800" marR="0" lvl="8" indent="-317500" algn="l" rtl="0">
              <a:lnSpc>
                <a:spcPct val="115000"/>
              </a:lnSpc>
              <a:spcBef>
                <a:spcPts val="0"/>
              </a:spcBef>
              <a:spcAft>
                <a:spcPts val="0"/>
              </a:spcAft>
              <a:buClr>
                <a:schemeClr val="accent6"/>
              </a:buClr>
              <a:buSzPts val="1400"/>
              <a:buFont typeface="Barlow Medium" panose="00000600000000000000"/>
              <a:buChar char="■"/>
              <a:defRPr sz="1400" b="0" i="0" u="none" strike="noStrike" cap="none">
                <a:solidFill>
                  <a:schemeClr val="accent6"/>
                </a:solidFill>
                <a:latin typeface="Barlow Medium" panose="00000600000000000000"/>
                <a:ea typeface="Barlow Medium" panose="00000600000000000000"/>
                <a:cs typeface="Barlow Medium" panose="00000600000000000000"/>
                <a:sym typeface="Barlow Medium" panose="00000600000000000000"/>
              </a:defRPr>
            </a:lvl9pPr>
          </a:lstStyle>
          <a:p>
            <a:pPr marL="0" marR="0" lvl="0" indent="0" algn="ctr" rtl="0">
              <a:lnSpc>
                <a:spcPct val="150000"/>
              </a:lnSpc>
              <a:spcBef>
                <a:spcPts val="0"/>
              </a:spcBef>
              <a:spcAft>
                <a:spcPts val="0"/>
              </a:spcAft>
              <a:buClr>
                <a:schemeClr val="accent6"/>
              </a:buClr>
              <a:buSzPts val="1800"/>
              <a:buFont typeface="Barlow Medium" panose="00000600000000000000"/>
              <a:buNone/>
            </a:pPr>
            <a:r>
              <a:rPr lang="en-US" sz="4400" b="0" i="0" u="none" strike="noStrike" cap="none" dirty="0" err="1">
                <a:solidFill>
                  <a:srgbClr val="3E2E27"/>
                </a:solidFill>
                <a:latin typeface="Arial" panose="020B0604020202020204"/>
                <a:ea typeface="Arial" panose="020B0604020202020204"/>
                <a:cs typeface="Arial" panose="020B0604020202020204"/>
                <a:sym typeface="Arial" panose="020B0604020202020204"/>
              </a:rPr>
              <a:t>Hoàn</a:t>
            </a:r>
            <a:r>
              <a:rPr lang="en-US" sz="4400" b="0" i="0" u="none" strike="noStrike" cap="none" dirty="0">
                <a:solidFill>
                  <a:srgbClr val="3E2E27"/>
                </a:solidFill>
                <a:latin typeface="Arial" panose="020B0604020202020204"/>
                <a:ea typeface="Arial" panose="020B0604020202020204"/>
                <a:cs typeface="Arial" panose="020B0604020202020204"/>
                <a:sym typeface="Arial" panose="020B0604020202020204"/>
              </a:rPr>
              <a:t> </a:t>
            </a:r>
            <a:r>
              <a:rPr lang="en-US" sz="4400" b="0" i="0" u="none" strike="noStrike" cap="none" dirty="0" err="1">
                <a:solidFill>
                  <a:srgbClr val="3E2E27"/>
                </a:solidFill>
                <a:latin typeface="Arial" panose="020B0604020202020204"/>
                <a:ea typeface="Arial" panose="020B0604020202020204"/>
                <a:cs typeface="Arial" panose="020B0604020202020204"/>
                <a:sym typeface="Arial" panose="020B0604020202020204"/>
              </a:rPr>
              <a:t>thành</a:t>
            </a:r>
            <a:r>
              <a:rPr lang="en-US" sz="4400" b="0" i="0" u="none" strike="noStrike" cap="none" dirty="0">
                <a:solidFill>
                  <a:srgbClr val="3E2E27"/>
                </a:solidFill>
                <a:latin typeface="Arial" panose="020B0604020202020204"/>
                <a:ea typeface="Arial" panose="020B0604020202020204"/>
                <a:cs typeface="Arial" panose="020B0604020202020204"/>
                <a:sym typeface="Arial" panose="020B0604020202020204"/>
              </a:rPr>
              <a:t> </a:t>
            </a:r>
            <a:r>
              <a:rPr lang="en-US" sz="4400" b="0" i="0" u="none" strike="noStrike" cap="none" dirty="0" err="1">
                <a:solidFill>
                  <a:srgbClr val="3E2E27"/>
                </a:solidFill>
                <a:latin typeface="Arial" panose="020B0604020202020204"/>
                <a:ea typeface="Arial" panose="020B0604020202020204"/>
                <a:cs typeface="Arial" panose="020B0604020202020204"/>
                <a:sym typeface="Arial" panose="020B0604020202020204"/>
              </a:rPr>
              <a:t>bài</a:t>
            </a:r>
            <a:r>
              <a:rPr lang="en-US" sz="4400" b="0" i="0" u="none" strike="noStrike" cap="none" dirty="0">
                <a:solidFill>
                  <a:srgbClr val="3E2E27"/>
                </a:solidFill>
                <a:latin typeface="Arial" panose="020B0604020202020204"/>
                <a:ea typeface="Arial" panose="020B0604020202020204"/>
                <a:cs typeface="Arial" panose="020B0604020202020204"/>
                <a:sym typeface="Arial" panose="020B0604020202020204"/>
              </a:rPr>
              <a:t> </a:t>
            </a:r>
            <a:r>
              <a:rPr lang="en-US" sz="4400" b="0" i="0" u="none" strike="noStrike" cap="none" dirty="0" err="1">
                <a:solidFill>
                  <a:srgbClr val="3E2E27"/>
                </a:solidFill>
                <a:latin typeface="Arial" panose="020B0604020202020204"/>
                <a:ea typeface="Arial" panose="020B0604020202020204"/>
                <a:cs typeface="Arial" panose="020B0604020202020204"/>
                <a:sym typeface="Arial" panose="020B0604020202020204"/>
              </a:rPr>
              <a:t>tập</a:t>
            </a:r>
            <a:r>
              <a:rPr lang="en-US" sz="4400" b="0" i="0" u="none" strike="noStrike" cap="none" dirty="0">
                <a:solidFill>
                  <a:srgbClr val="3E2E27"/>
                </a:solidFill>
                <a:latin typeface="Arial" panose="020B0604020202020204"/>
                <a:ea typeface="Arial" panose="020B0604020202020204"/>
                <a:cs typeface="Arial" panose="020B0604020202020204"/>
                <a:sym typeface="Arial" panose="020B0604020202020204"/>
              </a:rPr>
              <a:t> </a:t>
            </a:r>
            <a:r>
              <a:rPr lang="en-US" sz="4400" b="0" i="0" u="none" strike="noStrike" cap="none" dirty="0" err="1">
                <a:solidFill>
                  <a:srgbClr val="3E2E27"/>
                </a:solidFill>
                <a:latin typeface="Arial" panose="020B0604020202020204"/>
                <a:ea typeface="Arial" panose="020B0604020202020204"/>
                <a:cs typeface="Arial" panose="020B0604020202020204"/>
                <a:sym typeface="Arial" panose="020B0604020202020204"/>
              </a:rPr>
              <a:t>trong</a:t>
            </a:r>
            <a:r>
              <a:rPr lang="en-US" sz="4400" b="0" i="0" u="none" strike="noStrike" cap="none" dirty="0">
                <a:solidFill>
                  <a:srgbClr val="3E2E27"/>
                </a:solidFill>
                <a:latin typeface="Arial" panose="020B0604020202020204"/>
                <a:ea typeface="Arial" panose="020B0604020202020204"/>
                <a:cs typeface="Arial" panose="020B0604020202020204"/>
                <a:sym typeface="Arial" panose="020B0604020202020204"/>
              </a:rPr>
              <a:t> SBT</a:t>
            </a:r>
            <a:endParaRPr sz="4400" b="0" i="0" u="none" strike="noStrike" cap="none" dirty="0">
              <a:solidFill>
                <a:srgbClr val="3E2E27"/>
              </a:solidFill>
              <a:latin typeface="Arial" panose="020B0604020202020204"/>
              <a:ea typeface="Arial" panose="020B0604020202020204"/>
              <a:cs typeface="Arial" panose="020B0604020202020204"/>
              <a:sym typeface="Arial" panose="020B0604020202020204"/>
            </a:endParaRPr>
          </a:p>
        </p:txBody>
      </p:sp>
      <p:sp>
        <p:nvSpPr>
          <p:cNvPr id="32" name="Google Shape;1572;p29"/>
          <p:cNvSpPr txBox="1">
            <a:spLocks noGrp="1"/>
          </p:cNvSpPr>
          <p:nvPr/>
        </p:nvSpPr>
        <p:spPr>
          <a:xfrm>
            <a:off x="12573000" y="5437823"/>
            <a:ext cx="4440159" cy="1456463"/>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6"/>
              </a:buClr>
              <a:buSzPts val="1800"/>
              <a:buFont typeface="Barlow Medium" panose="00000600000000000000"/>
              <a:buChar char="●"/>
              <a:defRPr sz="1800" b="0" i="0" u="none" strike="noStrike" cap="none">
                <a:solidFill>
                  <a:schemeClr val="accent6"/>
                </a:solidFill>
                <a:latin typeface="Barlow Medium" panose="00000600000000000000"/>
                <a:ea typeface="Barlow Medium" panose="00000600000000000000"/>
                <a:cs typeface="Barlow Medium" panose="00000600000000000000"/>
                <a:sym typeface="Barlow Medium" panose="00000600000000000000"/>
              </a:defRPr>
            </a:lvl1pPr>
            <a:lvl2pPr marL="914400" marR="0" lvl="1" indent="-317500" algn="l" rtl="0">
              <a:lnSpc>
                <a:spcPct val="115000"/>
              </a:lnSpc>
              <a:spcBef>
                <a:spcPts val="0"/>
              </a:spcBef>
              <a:spcAft>
                <a:spcPts val="0"/>
              </a:spcAft>
              <a:buClr>
                <a:schemeClr val="accent6"/>
              </a:buClr>
              <a:buSzPts val="1400"/>
              <a:buFont typeface="Barlow Medium" panose="00000600000000000000"/>
              <a:buChar char="○"/>
              <a:defRPr sz="1400" b="0" i="0" u="none" strike="noStrike" cap="none">
                <a:solidFill>
                  <a:schemeClr val="accent6"/>
                </a:solidFill>
                <a:latin typeface="Barlow Medium" panose="00000600000000000000"/>
                <a:ea typeface="Barlow Medium" panose="00000600000000000000"/>
                <a:cs typeface="Barlow Medium" panose="00000600000000000000"/>
                <a:sym typeface="Barlow Medium" panose="00000600000000000000"/>
              </a:defRPr>
            </a:lvl2pPr>
            <a:lvl3pPr marL="1371600" marR="0" lvl="2" indent="-317500" algn="l" rtl="0">
              <a:lnSpc>
                <a:spcPct val="115000"/>
              </a:lnSpc>
              <a:spcBef>
                <a:spcPts val="0"/>
              </a:spcBef>
              <a:spcAft>
                <a:spcPts val="0"/>
              </a:spcAft>
              <a:buClr>
                <a:schemeClr val="accent6"/>
              </a:buClr>
              <a:buSzPts val="1400"/>
              <a:buFont typeface="Barlow Medium" panose="00000600000000000000"/>
              <a:buChar char="■"/>
              <a:defRPr sz="1400" b="0" i="0" u="none" strike="noStrike" cap="none">
                <a:solidFill>
                  <a:schemeClr val="accent6"/>
                </a:solidFill>
                <a:latin typeface="Barlow Medium" panose="00000600000000000000"/>
                <a:ea typeface="Barlow Medium" panose="00000600000000000000"/>
                <a:cs typeface="Barlow Medium" panose="00000600000000000000"/>
                <a:sym typeface="Barlow Medium" panose="00000600000000000000"/>
              </a:defRPr>
            </a:lvl3pPr>
            <a:lvl4pPr marL="1828800" marR="0" lvl="3" indent="-317500" algn="l" rtl="0">
              <a:lnSpc>
                <a:spcPct val="115000"/>
              </a:lnSpc>
              <a:spcBef>
                <a:spcPts val="0"/>
              </a:spcBef>
              <a:spcAft>
                <a:spcPts val="0"/>
              </a:spcAft>
              <a:buClr>
                <a:schemeClr val="accent6"/>
              </a:buClr>
              <a:buSzPts val="1400"/>
              <a:buFont typeface="Barlow Medium" panose="00000600000000000000"/>
              <a:buChar char="●"/>
              <a:defRPr sz="1400" b="0" i="0" u="none" strike="noStrike" cap="none">
                <a:solidFill>
                  <a:schemeClr val="accent6"/>
                </a:solidFill>
                <a:latin typeface="Barlow Medium" panose="00000600000000000000"/>
                <a:ea typeface="Barlow Medium" panose="00000600000000000000"/>
                <a:cs typeface="Barlow Medium" panose="00000600000000000000"/>
                <a:sym typeface="Barlow Medium" panose="00000600000000000000"/>
              </a:defRPr>
            </a:lvl4pPr>
            <a:lvl5pPr marL="2286000" marR="0" lvl="4" indent="-317500" algn="l" rtl="0">
              <a:lnSpc>
                <a:spcPct val="115000"/>
              </a:lnSpc>
              <a:spcBef>
                <a:spcPts val="0"/>
              </a:spcBef>
              <a:spcAft>
                <a:spcPts val="0"/>
              </a:spcAft>
              <a:buClr>
                <a:schemeClr val="accent6"/>
              </a:buClr>
              <a:buSzPts val="1400"/>
              <a:buFont typeface="Barlow Medium" panose="00000600000000000000"/>
              <a:buChar char="○"/>
              <a:defRPr sz="1400" b="0" i="0" u="none" strike="noStrike" cap="none">
                <a:solidFill>
                  <a:schemeClr val="accent6"/>
                </a:solidFill>
                <a:latin typeface="Barlow Medium" panose="00000600000000000000"/>
                <a:ea typeface="Barlow Medium" panose="00000600000000000000"/>
                <a:cs typeface="Barlow Medium" panose="00000600000000000000"/>
                <a:sym typeface="Barlow Medium" panose="00000600000000000000"/>
              </a:defRPr>
            </a:lvl5pPr>
            <a:lvl6pPr marL="2743200" marR="0" lvl="5" indent="-317500" algn="l" rtl="0">
              <a:lnSpc>
                <a:spcPct val="115000"/>
              </a:lnSpc>
              <a:spcBef>
                <a:spcPts val="0"/>
              </a:spcBef>
              <a:spcAft>
                <a:spcPts val="0"/>
              </a:spcAft>
              <a:buClr>
                <a:schemeClr val="accent6"/>
              </a:buClr>
              <a:buSzPts val="1400"/>
              <a:buFont typeface="Barlow Medium" panose="00000600000000000000"/>
              <a:buChar char="■"/>
              <a:defRPr sz="1400" b="0" i="0" u="none" strike="noStrike" cap="none">
                <a:solidFill>
                  <a:schemeClr val="accent6"/>
                </a:solidFill>
                <a:latin typeface="Barlow Medium" panose="00000600000000000000"/>
                <a:ea typeface="Barlow Medium" panose="00000600000000000000"/>
                <a:cs typeface="Barlow Medium" panose="00000600000000000000"/>
                <a:sym typeface="Barlow Medium" panose="00000600000000000000"/>
              </a:defRPr>
            </a:lvl6pPr>
            <a:lvl7pPr marL="3200400" marR="0" lvl="6" indent="-317500" algn="l" rtl="0">
              <a:lnSpc>
                <a:spcPct val="115000"/>
              </a:lnSpc>
              <a:spcBef>
                <a:spcPts val="0"/>
              </a:spcBef>
              <a:spcAft>
                <a:spcPts val="0"/>
              </a:spcAft>
              <a:buClr>
                <a:schemeClr val="accent6"/>
              </a:buClr>
              <a:buSzPts val="1400"/>
              <a:buFont typeface="Barlow Medium" panose="00000600000000000000"/>
              <a:buChar char="●"/>
              <a:defRPr sz="1400" b="0" i="0" u="none" strike="noStrike" cap="none">
                <a:solidFill>
                  <a:schemeClr val="accent6"/>
                </a:solidFill>
                <a:latin typeface="Barlow Medium" panose="00000600000000000000"/>
                <a:ea typeface="Barlow Medium" panose="00000600000000000000"/>
                <a:cs typeface="Barlow Medium" panose="00000600000000000000"/>
                <a:sym typeface="Barlow Medium" panose="00000600000000000000"/>
              </a:defRPr>
            </a:lvl7pPr>
            <a:lvl8pPr marL="3657600" marR="0" lvl="7" indent="-317500" algn="l" rtl="0">
              <a:lnSpc>
                <a:spcPct val="115000"/>
              </a:lnSpc>
              <a:spcBef>
                <a:spcPts val="0"/>
              </a:spcBef>
              <a:spcAft>
                <a:spcPts val="0"/>
              </a:spcAft>
              <a:buClr>
                <a:schemeClr val="accent6"/>
              </a:buClr>
              <a:buSzPts val="1400"/>
              <a:buFont typeface="Barlow Medium" panose="00000600000000000000"/>
              <a:buChar char="○"/>
              <a:defRPr sz="1400" b="0" i="0" u="none" strike="noStrike" cap="none">
                <a:solidFill>
                  <a:schemeClr val="accent6"/>
                </a:solidFill>
                <a:latin typeface="Barlow Medium" panose="00000600000000000000"/>
                <a:ea typeface="Barlow Medium" panose="00000600000000000000"/>
                <a:cs typeface="Barlow Medium" panose="00000600000000000000"/>
                <a:sym typeface="Barlow Medium" panose="00000600000000000000"/>
              </a:defRPr>
            </a:lvl8pPr>
            <a:lvl9pPr marL="4114800" marR="0" lvl="8" indent="-317500" algn="l" rtl="0">
              <a:lnSpc>
                <a:spcPct val="115000"/>
              </a:lnSpc>
              <a:spcBef>
                <a:spcPts val="0"/>
              </a:spcBef>
              <a:spcAft>
                <a:spcPts val="0"/>
              </a:spcAft>
              <a:buClr>
                <a:schemeClr val="accent6"/>
              </a:buClr>
              <a:buSzPts val="1400"/>
              <a:buFont typeface="Barlow Medium" panose="00000600000000000000"/>
              <a:buChar char="■"/>
              <a:defRPr sz="1400" b="0" i="0" u="none" strike="noStrike" cap="none">
                <a:solidFill>
                  <a:schemeClr val="accent6"/>
                </a:solidFill>
                <a:latin typeface="Barlow Medium" panose="00000600000000000000"/>
                <a:ea typeface="Barlow Medium" panose="00000600000000000000"/>
                <a:cs typeface="Barlow Medium" panose="00000600000000000000"/>
                <a:sym typeface="Barlow Medium" panose="00000600000000000000"/>
              </a:defRPr>
            </a:lvl9pPr>
          </a:lstStyle>
          <a:p>
            <a:pPr marL="0" marR="0" lvl="0" indent="0" algn="ctr" rtl="0">
              <a:lnSpc>
                <a:spcPct val="150000"/>
              </a:lnSpc>
              <a:spcBef>
                <a:spcPts val="0"/>
              </a:spcBef>
              <a:spcAft>
                <a:spcPts val="0"/>
              </a:spcAft>
              <a:buClr>
                <a:schemeClr val="accent6"/>
              </a:buClr>
              <a:buSzPts val="1800"/>
              <a:buFont typeface="Barlow Medium" panose="00000600000000000000"/>
              <a:buNone/>
            </a:pPr>
            <a:r>
              <a:rPr lang="en-US" sz="4000" b="0" i="0" u="none" strike="noStrike" cap="none" dirty="0" err="1">
                <a:solidFill>
                  <a:srgbClr val="3E2E27"/>
                </a:solidFill>
                <a:latin typeface="Arial" panose="020B0604020202020204" pitchFamily="34" charset="0"/>
                <a:ea typeface="Arial" panose="020B0604020202020204"/>
                <a:cs typeface="Arial" panose="020B0604020202020204" pitchFamily="34" charset="0"/>
                <a:sym typeface="Arial" panose="020B0604020202020204"/>
              </a:rPr>
              <a:t>Đọc</a:t>
            </a:r>
            <a:r>
              <a:rPr lang="en-US" sz="4000" b="0" i="0" u="none" strike="noStrike" cap="none" dirty="0">
                <a:solidFill>
                  <a:srgbClr val="3E2E27"/>
                </a:solidFill>
                <a:latin typeface="Arial" panose="020B0604020202020204" pitchFamily="34" charset="0"/>
                <a:ea typeface="Arial" panose="020B0604020202020204"/>
                <a:cs typeface="Arial" panose="020B0604020202020204" pitchFamily="34" charset="0"/>
                <a:sym typeface="Arial" panose="020B0604020202020204"/>
              </a:rPr>
              <a:t> </a:t>
            </a:r>
            <a:r>
              <a:rPr lang="en-US" sz="4000" b="0" i="0" u="none" strike="noStrike" cap="none" dirty="0" err="1">
                <a:solidFill>
                  <a:srgbClr val="3E2E27"/>
                </a:solidFill>
                <a:latin typeface="Arial" panose="020B0604020202020204" pitchFamily="34" charset="0"/>
                <a:ea typeface="Arial" panose="020B0604020202020204"/>
                <a:cs typeface="Arial" panose="020B0604020202020204" pitchFamily="34" charset="0"/>
                <a:sym typeface="Arial" panose="020B0604020202020204"/>
              </a:rPr>
              <a:t>trước</a:t>
            </a:r>
            <a:r>
              <a:rPr lang="en-US" sz="4000" b="0" i="0" u="none" strike="noStrike" cap="none" dirty="0">
                <a:solidFill>
                  <a:srgbClr val="3E2E27"/>
                </a:solidFill>
                <a:latin typeface="Arial" panose="020B0604020202020204" pitchFamily="34" charset="0"/>
                <a:ea typeface="Arial" panose="020B0604020202020204"/>
                <a:cs typeface="Arial" panose="020B0604020202020204" pitchFamily="34" charset="0"/>
                <a:sym typeface="Arial" panose="020B0604020202020204"/>
              </a:rPr>
              <a:t> </a:t>
            </a:r>
            <a:r>
              <a:rPr lang="en-US" sz="4000" b="0" i="0" u="none" strike="noStrike" cap="none" dirty="0" err="1">
                <a:solidFill>
                  <a:srgbClr val="3E2E27"/>
                </a:solidFill>
                <a:latin typeface="Arial" panose="020B0604020202020204" pitchFamily="34" charset="0"/>
                <a:ea typeface="Arial" panose="020B0604020202020204"/>
                <a:cs typeface="Arial" panose="020B0604020202020204" pitchFamily="34" charset="0"/>
                <a:sym typeface="Arial" panose="020B0604020202020204"/>
              </a:rPr>
              <a:t>bài</a:t>
            </a:r>
            <a:r>
              <a:rPr lang="en-US" sz="4000" b="0" i="0" u="none" strike="noStrike" cap="none" dirty="0">
                <a:solidFill>
                  <a:srgbClr val="3E2E27"/>
                </a:solidFill>
                <a:latin typeface="Arial" panose="020B0604020202020204" pitchFamily="34" charset="0"/>
                <a:ea typeface="Arial" panose="020B0604020202020204"/>
                <a:cs typeface="Arial" panose="020B0604020202020204" pitchFamily="34" charset="0"/>
                <a:sym typeface="Arial" panose="020B0604020202020204"/>
              </a:rPr>
              <a:t> </a:t>
            </a:r>
            <a:r>
              <a:rPr lang="en-US" sz="4000" b="0" i="0" u="none" strike="noStrike" cap="none" dirty="0" err="1">
                <a:solidFill>
                  <a:srgbClr val="3E2E27"/>
                </a:solidFill>
                <a:latin typeface="Arial" panose="020B0604020202020204" pitchFamily="34" charset="0"/>
                <a:ea typeface="Arial" panose="020B0604020202020204"/>
                <a:cs typeface="Arial" panose="020B0604020202020204" pitchFamily="34" charset="0"/>
                <a:sym typeface="Arial" panose="020B0604020202020204"/>
              </a:rPr>
              <a:t>sau</a:t>
            </a:r>
            <a:r>
              <a:rPr lang="en-US" sz="4000" b="0" i="0" u="none" strike="noStrike" cap="none" dirty="0">
                <a:solidFill>
                  <a:srgbClr val="3E2E27"/>
                </a:solidFill>
                <a:latin typeface="Arial" panose="020B0604020202020204" pitchFamily="34" charset="0"/>
                <a:ea typeface="Arial" panose="020B0604020202020204"/>
                <a:cs typeface="Arial" panose="020B0604020202020204" pitchFamily="34" charset="0"/>
                <a:sym typeface="Arial" panose="020B0604020202020204"/>
              </a:rPr>
              <a:t> </a:t>
            </a:r>
            <a:r>
              <a:rPr lang="en-US" sz="4000" b="0" i="0" u="none" strike="noStrike" cap="none" dirty="0" err="1">
                <a:solidFill>
                  <a:srgbClr val="3E2E27"/>
                </a:solidFill>
                <a:latin typeface="Arial" panose="020B0604020202020204" pitchFamily="34" charset="0"/>
                <a:ea typeface="Arial" panose="020B0604020202020204"/>
                <a:cs typeface="Arial" panose="020B0604020202020204" pitchFamily="34" charset="0"/>
                <a:sym typeface="Arial" panose="020B0604020202020204"/>
              </a:rPr>
              <a:t>Bài</a:t>
            </a:r>
            <a:r>
              <a:rPr lang="en-US" sz="4000" b="0" i="0" u="none" strike="noStrike" cap="none" dirty="0">
                <a:solidFill>
                  <a:srgbClr val="3E2E27"/>
                </a:solidFill>
                <a:latin typeface="Arial" panose="020B0604020202020204" pitchFamily="34" charset="0"/>
                <a:ea typeface="Arial" panose="020B0604020202020204"/>
                <a:cs typeface="Arial" panose="020B0604020202020204" pitchFamily="34" charset="0"/>
                <a:sym typeface="Arial" panose="020B0604020202020204"/>
              </a:rPr>
              <a:t> 27</a:t>
            </a:r>
            <a:endParaRPr sz="4000" b="0" i="0" u="none" strike="noStrike" cap="none" dirty="0">
              <a:solidFill>
                <a:srgbClr val="3E2E27"/>
              </a:solidFill>
              <a:latin typeface="Arial" panose="020B0604020202020204" pitchFamily="34" charset="0"/>
              <a:ea typeface="Arial" panose="020B0604020202020204"/>
              <a:cs typeface="Arial" panose="020B0604020202020204" pitchFamily="34" charset="0"/>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inVertical)">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barn(inVertical)">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9" grpId="0"/>
      <p:bldP spid="30" grpId="0"/>
      <p:bldP spid="31" grpId="0"/>
      <p:bldP spid="3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2315" r="26868"/>
          <a:stretch>
            <a:fillRect/>
          </a:stretch>
        </p:blipFill>
        <p:spPr>
          <a:xfrm>
            <a:off x="7736441" y="1954481"/>
            <a:ext cx="7885015" cy="153394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2315" r="26868"/>
          <a:stretch>
            <a:fillRect/>
          </a:stretch>
        </p:blipFill>
        <p:spPr>
          <a:xfrm>
            <a:off x="6942748" y="3572442"/>
            <a:ext cx="9313308" cy="194991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Lst>
          </a:blip>
          <a:srcRect l="2806" r="2631" b="58484"/>
          <a:stretch>
            <a:fillRect/>
          </a:stretch>
        </p:blipFill>
        <p:spPr>
          <a:xfrm>
            <a:off x="-26437" y="8881271"/>
            <a:ext cx="18374713" cy="1642735"/>
          </a:xfrm>
          <a:prstGeom prst="rect">
            <a:avLst/>
          </a:prstGeom>
        </p:spPr>
      </p:pic>
      <p:grpSp>
        <p:nvGrpSpPr>
          <p:cNvPr id="5" name="Group 5"/>
          <p:cNvGrpSpPr/>
          <p:nvPr/>
        </p:nvGrpSpPr>
        <p:grpSpPr>
          <a:xfrm>
            <a:off x="1878366" y="2566217"/>
            <a:ext cx="4419240" cy="9803912"/>
            <a:chOff x="0" y="0"/>
            <a:chExt cx="5892320" cy="13071882"/>
          </a:xfrm>
        </p:grpSpPr>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0" y="0"/>
              <a:ext cx="5892320" cy="8977218"/>
            </a:xfrm>
            <a:prstGeom prst="rect">
              <a:avLst/>
            </a:prstGeom>
          </p:spPr>
        </p:pic>
        <p:grpSp>
          <p:nvGrpSpPr>
            <p:cNvPr id="7" name="Group 7"/>
            <p:cNvGrpSpPr/>
            <p:nvPr/>
          </p:nvGrpSpPr>
          <p:grpSpPr>
            <a:xfrm>
              <a:off x="0" y="5528082"/>
              <a:ext cx="5892320" cy="7543800"/>
              <a:chOff x="0" y="0"/>
              <a:chExt cx="1494903" cy="1913890"/>
            </a:xfrm>
          </p:grpSpPr>
          <p:sp>
            <p:nvSpPr>
              <p:cNvPr id="8" name="Freeform 8"/>
              <p:cNvSpPr/>
              <p:nvPr/>
            </p:nvSpPr>
            <p:spPr>
              <a:xfrm>
                <a:off x="0" y="0"/>
                <a:ext cx="1494903" cy="1913890"/>
              </a:xfrm>
              <a:custGeom>
                <a:avLst/>
                <a:gdLst/>
                <a:ahLst/>
                <a:cxnLst/>
                <a:rect l="l" t="t" r="r" b="b"/>
                <a:pathLst>
                  <a:path w="1494903" h="1913890">
                    <a:moveTo>
                      <a:pt x="0" y="0"/>
                    </a:moveTo>
                    <a:lnTo>
                      <a:pt x="1494903" y="0"/>
                    </a:lnTo>
                    <a:lnTo>
                      <a:pt x="1494903" y="1913890"/>
                    </a:lnTo>
                    <a:lnTo>
                      <a:pt x="0" y="1913890"/>
                    </a:lnTo>
                    <a:close/>
                  </a:path>
                </a:pathLst>
              </a:custGeom>
              <a:solidFill>
                <a:srgbClr val="F2BCD6"/>
              </a:solidFill>
            </p:spPr>
          </p:sp>
        </p:grpSp>
      </p:grpSp>
      <p:pic>
        <p:nvPicPr>
          <p:cNvPr id="9"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035351" y="5340680"/>
            <a:ext cx="5866335" cy="5354364"/>
          </a:xfrm>
          <a:prstGeom prst="rect">
            <a:avLst/>
          </a:prstGeom>
        </p:spPr>
      </p:pic>
      <p:grpSp>
        <p:nvGrpSpPr>
          <p:cNvPr id="10" name="Group 10"/>
          <p:cNvGrpSpPr/>
          <p:nvPr/>
        </p:nvGrpSpPr>
        <p:grpSpPr>
          <a:xfrm>
            <a:off x="8174135" y="1846179"/>
            <a:ext cx="8875615" cy="4176706"/>
            <a:chOff x="0" y="152400"/>
            <a:chExt cx="11834154" cy="5568942"/>
          </a:xfrm>
        </p:grpSpPr>
        <p:sp>
          <p:nvSpPr>
            <p:cNvPr id="11" name="TextBox 11"/>
            <p:cNvSpPr txBox="1"/>
            <p:nvPr/>
          </p:nvSpPr>
          <p:spPr>
            <a:xfrm>
              <a:off x="0" y="152400"/>
              <a:ext cx="11834154" cy="2137338"/>
            </a:xfrm>
            <a:prstGeom prst="rect">
              <a:avLst/>
            </a:prstGeom>
          </p:spPr>
          <p:txBody>
            <a:bodyPr lIns="0" tIns="0" rIns="0" bIns="0" rtlCol="0" anchor="t">
              <a:spAutoFit/>
            </a:bodyPr>
            <a:lstStyle/>
            <a:p>
              <a:pPr>
                <a:lnSpc>
                  <a:spcPts val="12515"/>
                </a:lnSpc>
              </a:pPr>
              <a:endParaRPr lang="en-US" sz="12770" dirty="0">
                <a:solidFill>
                  <a:srgbClr val="242254"/>
                </a:solidFill>
                <a:latin typeface="Jingleberry Bold"/>
              </a:endParaRPr>
            </a:p>
          </p:txBody>
        </p:sp>
        <p:sp>
          <p:nvSpPr>
            <p:cNvPr id="12" name="TextBox 12"/>
            <p:cNvSpPr txBox="1"/>
            <p:nvPr/>
          </p:nvSpPr>
          <p:spPr>
            <a:xfrm>
              <a:off x="0" y="5106302"/>
              <a:ext cx="9929763" cy="615040"/>
            </a:xfrm>
            <a:prstGeom prst="rect">
              <a:avLst/>
            </a:prstGeom>
          </p:spPr>
          <p:txBody>
            <a:bodyPr lIns="0" tIns="0" rIns="0" bIns="0" rtlCol="0" anchor="t">
              <a:spAutoFit/>
            </a:bodyPr>
            <a:lstStyle/>
            <a:p>
              <a:pPr marL="0" lvl="0" indent="0" algn="l">
                <a:lnSpc>
                  <a:spcPts val="3920"/>
                </a:lnSpc>
                <a:spcBef>
                  <a:spcPct val="0"/>
                </a:spcBef>
              </a:pPr>
              <a:endParaRPr lang="en-US" sz="2800" u="none" dirty="0">
                <a:solidFill>
                  <a:srgbClr val="242254"/>
                </a:solidFill>
                <a:latin typeface="Quicksand" panose="00000500000000000000"/>
              </a:endParaRPr>
            </a:p>
          </p:txBody>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601701" y="1028700"/>
            <a:ext cx="2141849" cy="1947136"/>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01701" y="3492156"/>
            <a:ext cx="899339" cy="1003319"/>
          </a:xfrm>
          <a:prstGeom prst="rect">
            <a:avLst/>
          </a:prstGeom>
        </p:spPr>
      </p:pic>
      <p:pic>
        <p:nvPicPr>
          <p:cNvPr id="18"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2315" r="26868"/>
          <a:stretch>
            <a:fillRect/>
          </a:stretch>
        </p:blipFill>
        <p:spPr>
          <a:xfrm>
            <a:off x="7936138" y="5455826"/>
            <a:ext cx="7326528" cy="1533947"/>
          </a:xfrm>
          <a:prstGeom prst="rect">
            <a:avLst/>
          </a:prstGeom>
        </p:spPr>
      </p:pic>
      <p:sp>
        <p:nvSpPr>
          <p:cNvPr id="19" name="Google Shape;1621;p30"/>
          <p:cNvSpPr txBox="1"/>
          <p:nvPr/>
        </p:nvSpPr>
        <p:spPr>
          <a:xfrm>
            <a:off x="7760654" y="1832194"/>
            <a:ext cx="7935074" cy="507827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indent="0" algn="ctr">
              <a:lnSpc>
                <a:spcPct val="150000"/>
              </a:lnSpc>
              <a:buNone/>
            </a:pPr>
            <a:r>
              <a:rPr lang="en-US" sz="7200" b="1" cap="none" dirty="0">
                <a:solidFill>
                  <a:srgbClr val="242254"/>
                </a:solidFill>
                <a:latin typeface="Arial" panose="020B0604020202020204"/>
                <a:ea typeface="Arial" panose="020B0604020202020204"/>
                <a:cs typeface="Arial" panose="020B0604020202020204"/>
                <a:sym typeface="Arial" panose="020B0604020202020204"/>
              </a:rPr>
              <a:t>CẢM ƠN CÁC EM </a:t>
            </a:r>
          </a:p>
          <a:p>
            <a:pPr marL="0" indent="0" algn="ctr">
              <a:lnSpc>
                <a:spcPct val="150000"/>
              </a:lnSpc>
              <a:buNone/>
            </a:pPr>
            <a:r>
              <a:rPr lang="en-US" sz="7200" b="1" cap="none" dirty="0">
                <a:solidFill>
                  <a:srgbClr val="242254"/>
                </a:solidFill>
                <a:latin typeface="Arial" panose="020B0604020202020204"/>
                <a:ea typeface="Arial" panose="020B0604020202020204"/>
                <a:cs typeface="Arial" panose="020B0604020202020204"/>
                <a:sym typeface="Arial" panose="020B0604020202020204"/>
              </a:rPr>
              <a:t>ĐÃ LẮNG NGHE BÀI GIẢNG!</a:t>
            </a:r>
            <a:endParaRPr sz="7200" b="1" cap="none" dirty="0">
              <a:solidFill>
                <a:srgbClr val="242254"/>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2945373" y="7581900"/>
            <a:ext cx="5487501" cy="389114"/>
          </a:xfrm>
          <a:prstGeom prst="rect">
            <a:avLst/>
          </a:prstGeom>
        </p:spPr>
      </p:pic>
      <p:grpSp>
        <p:nvGrpSpPr>
          <p:cNvPr id="3" name="Group 3"/>
          <p:cNvGrpSpPr>
            <a:grpSpLocks noChangeAspect="1"/>
          </p:cNvGrpSpPr>
          <p:nvPr/>
        </p:nvGrpSpPr>
        <p:grpSpPr>
          <a:xfrm>
            <a:off x="228600" y="1324016"/>
            <a:ext cx="7716363" cy="7314454"/>
            <a:chOff x="0" y="0"/>
            <a:chExt cx="4828540" cy="4716780"/>
          </a:xfrm>
        </p:grpSpPr>
        <p:sp>
          <p:nvSpPr>
            <p:cNvPr id="4" name="Freeform 4"/>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ECB70"/>
            </a:solidFill>
          </p:spPr>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4017" r="12717" b="73586"/>
          <a:stretch>
            <a:fillRect/>
          </a:stretch>
        </p:blipFill>
        <p:spPr>
          <a:xfrm>
            <a:off x="-161794" y="9305925"/>
            <a:ext cx="18594668" cy="1201162"/>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b="73586"/>
          <a:stretch>
            <a:fillRect/>
          </a:stretch>
        </p:blipFill>
        <p:spPr>
          <a:xfrm flipV="1">
            <a:off x="-1059021" y="-172462"/>
            <a:ext cx="22332040" cy="1201162"/>
          </a:xfrm>
          <a:prstGeom prst="rect">
            <a:avLst/>
          </a:prstGeom>
        </p:spPr>
      </p:pic>
      <p:sp>
        <p:nvSpPr>
          <p:cNvPr id="12" name="Rectangle 11"/>
          <p:cNvSpPr/>
          <p:nvPr/>
        </p:nvSpPr>
        <p:spPr>
          <a:xfrm>
            <a:off x="8458200" y="1949589"/>
            <a:ext cx="9380126" cy="5631180"/>
          </a:xfrm>
          <a:prstGeom prst="rect">
            <a:avLst/>
          </a:prstGeom>
        </p:spPr>
        <p:txBody>
          <a:bodyPr wrap="square">
            <a:spAutoFit/>
          </a:bodyPr>
          <a:lstStyle/>
          <a:p>
            <a:pPr algn="just">
              <a:lnSpc>
                <a:spcPct val="150000"/>
              </a:lnSpc>
              <a:spcAft>
                <a:spcPts val="1000"/>
              </a:spcAft>
            </a:pPr>
            <a:r>
              <a:rPr lang="vi-VN" sz="4000" dirty="0">
                <a:solidFill>
                  <a:srgbClr val="000000"/>
                </a:solidFill>
              </a:rPr>
              <a:t>Rau, củ, quả không bảo quản đúng cách sẽ rất nhanh bị hỏng. Nguyên nhân nào dẫn đến hiện tư</a:t>
            </a:r>
            <a:r>
              <a:rPr lang="en-US" altLang="vi-VN" sz="4000" dirty="0">
                <a:solidFill>
                  <a:srgbClr val="000000"/>
                </a:solidFill>
              </a:rPr>
              <a:t>ợ</a:t>
            </a:r>
            <a:r>
              <a:rPr lang="vi-VN" sz="4000" dirty="0">
                <a:solidFill>
                  <a:srgbClr val="000000"/>
                </a:solidFill>
              </a:rPr>
              <a:t>ng rau, củ, quả bị hỏng như vậy? Các yếu tố nào ảnh hưởng đến hiện tượng đó? Làm cách nào để bảo quản rau, củ, quả được lâu?</a:t>
            </a:r>
            <a:endParaRPr lang="vi-VN" sz="4000" dirty="0">
              <a:effectLst/>
            </a:endParaRPr>
          </a:p>
        </p:txBody>
      </p:sp>
      <p:pic>
        <p:nvPicPr>
          <p:cNvPr id="1030" name="Picture 6" descr="Bạn biết gì về nấm men, nấm mốc trong thực phẩm? | Medlatec"/>
          <p:cNvPicPr>
            <a:picLocks noChangeAspect="1" noChangeArrowheads="1"/>
          </p:cNvPicPr>
          <p:nvPr/>
        </p:nvPicPr>
        <p:blipFill rotWithShape="1">
          <a:blip r:embed="rId6">
            <a:extLst>
              <a:ext uri="{28A0092B-C50C-407E-A947-70E740481C1C}">
                <a14:useLocalDpi xmlns:a14="http://schemas.microsoft.com/office/drawing/2010/main" val="0"/>
              </a:ext>
            </a:extLst>
          </a:blip>
          <a:srcRect l="29958" r="-1958" b="-2222"/>
          <a:stretch>
            <a:fillRect/>
          </a:stretch>
        </p:blipFill>
        <p:spPr bwMode="auto">
          <a:xfrm>
            <a:off x="914400" y="2348165"/>
            <a:ext cx="6736747" cy="53800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barn(inVertical)">
                                      <p:cBhvr>
                                        <p:cTn id="7" dur="500"/>
                                        <p:tgtEl>
                                          <p:spTgt spid="10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5A35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66863"/>
          <a:stretch>
            <a:fillRect/>
          </a:stretch>
        </p:blipFill>
        <p:spPr>
          <a:xfrm>
            <a:off x="621143" y="9492218"/>
            <a:ext cx="17045713" cy="115022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94640" y="6483306"/>
            <a:ext cx="3968392" cy="4141586"/>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479972" y="6657884"/>
            <a:ext cx="2411526" cy="367407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5646494" y="8171876"/>
            <a:ext cx="3101130" cy="2830486"/>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197059" y="6767293"/>
            <a:ext cx="652285" cy="1002113"/>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28700" y="1028700"/>
            <a:ext cx="2160877" cy="1964434"/>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100000">
            <a:off x="15457198" y="-834376"/>
            <a:ext cx="3604204" cy="3726151"/>
          </a:xfrm>
          <a:prstGeom prst="rect">
            <a:avLst/>
          </a:prstGeom>
        </p:spPr>
      </p:pic>
      <p:grpSp>
        <p:nvGrpSpPr>
          <p:cNvPr id="9" name="Group 9"/>
          <p:cNvGrpSpPr/>
          <p:nvPr/>
        </p:nvGrpSpPr>
        <p:grpSpPr>
          <a:xfrm>
            <a:off x="1028700" y="3351871"/>
            <a:ext cx="16230600" cy="5118923"/>
            <a:chOff x="0" y="247650"/>
            <a:chExt cx="21640800" cy="6825229"/>
          </a:xfrm>
        </p:grpSpPr>
        <p:sp>
          <p:nvSpPr>
            <p:cNvPr id="10" name="TextBox 10"/>
            <p:cNvSpPr txBox="1"/>
            <p:nvPr/>
          </p:nvSpPr>
          <p:spPr>
            <a:xfrm>
              <a:off x="0" y="247650"/>
              <a:ext cx="21640800" cy="2769989"/>
            </a:xfrm>
            <a:prstGeom prst="rect">
              <a:avLst/>
            </a:prstGeom>
          </p:spPr>
          <p:txBody>
            <a:bodyPr lIns="0" tIns="0" rIns="0" bIns="0" rtlCol="0" anchor="t">
              <a:spAutoFit/>
            </a:bodyPr>
            <a:lstStyle/>
            <a:p>
              <a:pPr algn="ctr">
                <a:lnSpc>
                  <a:spcPts val="16220"/>
                </a:lnSpc>
              </a:pPr>
              <a:endParaRPr lang="en-US" sz="17070" dirty="0">
                <a:solidFill>
                  <a:srgbClr val="FFE7D3"/>
                </a:solidFill>
                <a:latin typeface="Jingleberry Bold"/>
              </a:endParaRPr>
            </a:p>
          </p:txBody>
        </p:sp>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44588" r="468" b="6599"/>
            <a:stretch>
              <a:fillRect/>
            </a:stretch>
          </p:blipFill>
          <p:spPr>
            <a:xfrm>
              <a:off x="4868167" y="5343517"/>
              <a:ext cx="11904464" cy="1729362"/>
            </a:xfrm>
            <a:prstGeom prst="rect">
              <a:avLst/>
            </a:prstGeom>
          </p:spPr>
        </p:pic>
        <p:sp>
          <p:nvSpPr>
            <p:cNvPr id="12" name="TextBox 12"/>
            <p:cNvSpPr txBox="1"/>
            <p:nvPr/>
          </p:nvSpPr>
          <p:spPr>
            <a:xfrm>
              <a:off x="5357359" y="3404390"/>
              <a:ext cx="10675644" cy="1763217"/>
            </a:xfrm>
            <a:prstGeom prst="rect">
              <a:avLst/>
            </a:prstGeom>
          </p:spPr>
          <p:txBody>
            <a:bodyPr lIns="0" tIns="0" rIns="0" bIns="0" rtlCol="0" anchor="t">
              <a:spAutoFit/>
            </a:bodyPr>
            <a:lstStyle/>
            <a:p>
              <a:pPr algn="ctr">
                <a:lnSpc>
                  <a:spcPts val="11300"/>
                </a:lnSpc>
              </a:pPr>
              <a:endParaRPr lang="en-US" sz="8070" dirty="0">
                <a:solidFill>
                  <a:srgbClr val="242254"/>
                </a:solidFill>
                <a:latin typeface="Jingleberry Bold"/>
              </a:endParaRPr>
            </a:p>
          </p:txBody>
        </p:sp>
      </p:grpSp>
      <p:sp>
        <p:nvSpPr>
          <p:cNvPr id="13" name="Rectangle 12"/>
          <p:cNvSpPr/>
          <p:nvPr/>
        </p:nvSpPr>
        <p:spPr>
          <a:xfrm>
            <a:off x="1689556" y="2923227"/>
            <a:ext cx="14758335" cy="2951064"/>
          </a:xfrm>
          <a:prstGeom prst="rect">
            <a:avLst/>
          </a:prstGeom>
        </p:spPr>
        <p:txBody>
          <a:bodyPr wrap="none">
            <a:spAutoFit/>
          </a:bodyPr>
          <a:lstStyle/>
          <a:p>
            <a:pPr algn="ctr">
              <a:lnSpc>
                <a:spcPct val="150000"/>
              </a:lnSpc>
              <a:spcAft>
                <a:spcPts val="0"/>
              </a:spcAft>
            </a:pPr>
            <a:r>
              <a:rPr lang="vi-VN" sz="6600" b="1" dirty="0">
                <a:solidFill>
                  <a:schemeClr val="bg1"/>
                </a:solidFill>
                <a:ea typeface="等线 Light"/>
              </a:rPr>
              <a:t>BÀI 26. MỘT SỐ YẾU TỐ</a:t>
            </a:r>
            <a:endParaRPr lang="en-US" sz="6600" b="1" dirty="0">
              <a:solidFill>
                <a:schemeClr val="bg1"/>
              </a:solidFill>
              <a:ea typeface="等线 Light"/>
            </a:endParaRPr>
          </a:p>
          <a:p>
            <a:pPr algn="ctr">
              <a:lnSpc>
                <a:spcPct val="150000"/>
              </a:lnSpc>
              <a:spcAft>
                <a:spcPts val="0"/>
              </a:spcAft>
            </a:pPr>
            <a:r>
              <a:rPr lang="vi-VN" sz="6600" b="1" dirty="0">
                <a:solidFill>
                  <a:schemeClr val="bg1"/>
                </a:solidFill>
                <a:ea typeface="等线 Light"/>
              </a:rPr>
              <a:t> ẢNH HƯỞNG ĐẾN HÔ HẤP TẾ BÀO</a:t>
            </a:r>
            <a:endParaRPr lang="vi-VN" sz="6600" b="1" dirty="0">
              <a:solidFill>
                <a:schemeClr val="bg1"/>
              </a:solidFill>
              <a:effectLst/>
              <a:ea typeface="等线 Ligh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68" r="20091" b="73545"/>
          <a:stretch>
            <a:fillRect/>
          </a:stretch>
        </p:blipFill>
        <p:spPr>
          <a:xfrm>
            <a:off x="4118871" y="9607789"/>
            <a:ext cx="14330923" cy="966977"/>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578783" y="8472272"/>
            <a:ext cx="2794658" cy="2550761"/>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30772" y="8472272"/>
            <a:ext cx="3625127" cy="3401028"/>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77720" y="6303893"/>
            <a:ext cx="4016984" cy="4192298"/>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6863637" y="8049055"/>
            <a:ext cx="652285" cy="1002113"/>
          </a:xfrm>
          <a:prstGeom prst="rect">
            <a:avLst/>
          </a:prstGeom>
        </p:spPr>
      </p:pic>
      <p:pic>
        <p:nvPicPr>
          <p:cNvPr id="20"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225762" y="7288363"/>
            <a:ext cx="1852347" cy="1751667"/>
          </a:xfrm>
          <a:prstGeom prst="rect">
            <a:avLst/>
          </a:prstGeom>
        </p:spPr>
      </p:pic>
      <p:pic>
        <p:nvPicPr>
          <p:cNvPr id="21"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721814" y="8103975"/>
            <a:ext cx="1729056" cy="1894385"/>
          </a:xfrm>
          <a:prstGeom prst="rect">
            <a:avLst/>
          </a:prstGeom>
        </p:spPr>
      </p:pic>
      <p:grpSp>
        <p:nvGrpSpPr>
          <p:cNvPr id="11" name="Group 7"/>
          <p:cNvGrpSpPr/>
          <p:nvPr/>
        </p:nvGrpSpPr>
        <p:grpSpPr>
          <a:xfrm>
            <a:off x="4876800" y="2663825"/>
            <a:ext cx="12574905" cy="2195830"/>
            <a:chOff x="0" y="0"/>
            <a:chExt cx="6559518" cy="2403302"/>
          </a:xfrm>
          <a:solidFill>
            <a:srgbClr val="A5A355"/>
          </a:solidFill>
        </p:grpSpPr>
        <p:sp>
          <p:nvSpPr>
            <p:cNvPr id="12" name="Freeform 8"/>
            <p:cNvSpPr/>
            <p:nvPr/>
          </p:nvSpPr>
          <p:spPr>
            <a:xfrm>
              <a:off x="0" y="0"/>
              <a:ext cx="6559517" cy="2403302"/>
            </a:xfrm>
            <a:custGeom>
              <a:avLst/>
              <a:gdLst/>
              <a:ahLst/>
              <a:cxnLst/>
              <a:rect l="l" t="t" r="r" b="b"/>
              <a:pathLst>
                <a:path w="6559517" h="2403302">
                  <a:moveTo>
                    <a:pt x="6435058" y="2403302"/>
                  </a:moveTo>
                  <a:lnTo>
                    <a:pt x="124460" y="2403302"/>
                  </a:lnTo>
                  <a:cubicBezTo>
                    <a:pt x="55880" y="2403302"/>
                    <a:pt x="0" y="2347422"/>
                    <a:pt x="0" y="2278842"/>
                  </a:cubicBezTo>
                  <a:lnTo>
                    <a:pt x="0" y="124460"/>
                  </a:lnTo>
                  <a:cubicBezTo>
                    <a:pt x="0" y="55880"/>
                    <a:pt x="55880" y="0"/>
                    <a:pt x="124460" y="0"/>
                  </a:cubicBezTo>
                  <a:lnTo>
                    <a:pt x="6435058" y="0"/>
                  </a:lnTo>
                  <a:cubicBezTo>
                    <a:pt x="6503638" y="0"/>
                    <a:pt x="6559517" y="55880"/>
                    <a:pt x="6559517" y="124460"/>
                  </a:cubicBezTo>
                  <a:lnTo>
                    <a:pt x="6559517" y="2278842"/>
                  </a:lnTo>
                  <a:cubicBezTo>
                    <a:pt x="6559517" y="2347422"/>
                    <a:pt x="6503638" y="2403302"/>
                    <a:pt x="6435058" y="2403302"/>
                  </a:cubicBezTo>
                  <a:close/>
                </a:path>
              </a:pathLst>
            </a:custGeom>
            <a:grpFill/>
          </p:spPr>
        </p:sp>
      </p:grpSp>
      <p:grpSp>
        <p:nvGrpSpPr>
          <p:cNvPr id="22" name="Group 11"/>
          <p:cNvGrpSpPr/>
          <p:nvPr/>
        </p:nvGrpSpPr>
        <p:grpSpPr>
          <a:xfrm>
            <a:off x="4820920" y="5430520"/>
            <a:ext cx="12772390" cy="2195830"/>
            <a:chOff x="0" y="0"/>
            <a:chExt cx="6559518" cy="2403302"/>
          </a:xfrm>
          <a:solidFill>
            <a:srgbClr val="A5A355"/>
          </a:solidFill>
        </p:grpSpPr>
        <p:sp>
          <p:nvSpPr>
            <p:cNvPr id="23" name="Freeform 12"/>
            <p:cNvSpPr/>
            <p:nvPr/>
          </p:nvSpPr>
          <p:spPr>
            <a:xfrm>
              <a:off x="0" y="0"/>
              <a:ext cx="6559517" cy="2403302"/>
            </a:xfrm>
            <a:custGeom>
              <a:avLst/>
              <a:gdLst/>
              <a:ahLst/>
              <a:cxnLst/>
              <a:rect l="l" t="t" r="r" b="b"/>
              <a:pathLst>
                <a:path w="6559517" h="2403302">
                  <a:moveTo>
                    <a:pt x="6435058" y="2403302"/>
                  </a:moveTo>
                  <a:lnTo>
                    <a:pt x="124460" y="2403302"/>
                  </a:lnTo>
                  <a:cubicBezTo>
                    <a:pt x="55880" y="2403302"/>
                    <a:pt x="0" y="2347422"/>
                    <a:pt x="0" y="2278842"/>
                  </a:cubicBezTo>
                  <a:lnTo>
                    <a:pt x="0" y="124460"/>
                  </a:lnTo>
                  <a:cubicBezTo>
                    <a:pt x="0" y="55880"/>
                    <a:pt x="55880" y="0"/>
                    <a:pt x="124460" y="0"/>
                  </a:cubicBezTo>
                  <a:lnTo>
                    <a:pt x="6435058" y="0"/>
                  </a:lnTo>
                  <a:cubicBezTo>
                    <a:pt x="6503638" y="0"/>
                    <a:pt x="6559517" y="55880"/>
                    <a:pt x="6559517" y="124460"/>
                  </a:cubicBezTo>
                  <a:lnTo>
                    <a:pt x="6559517" y="2278842"/>
                  </a:lnTo>
                  <a:cubicBezTo>
                    <a:pt x="6559517" y="2347422"/>
                    <a:pt x="6503638" y="2403302"/>
                    <a:pt x="6435058" y="2403302"/>
                  </a:cubicBezTo>
                  <a:close/>
                </a:path>
              </a:pathLst>
            </a:custGeom>
            <a:grpFill/>
          </p:spPr>
        </p:sp>
      </p:grpSp>
      <p:sp>
        <p:nvSpPr>
          <p:cNvPr id="24" name="TextBox 23"/>
          <p:cNvSpPr txBox="1"/>
          <p:nvPr/>
        </p:nvSpPr>
        <p:spPr>
          <a:xfrm>
            <a:off x="4892040" y="3214370"/>
            <a:ext cx="12379960" cy="768350"/>
          </a:xfrm>
          <a:prstGeom prst="rect">
            <a:avLst/>
          </a:prstGeom>
          <a:noFill/>
        </p:spPr>
        <p:txBody>
          <a:bodyPr wrap="square" rtlCol="0">
            <a:spAutoFit/>
          </a:bodyPr>
          <a:lstStyle/>
          <a:p>
            <a:r>
              <a:rPr lang="en-US" sz="4400" b="1" dirty="0">
                <a:solidFill>
                  <a:schemeClr val="bg1"/>
                </a:solidFill>
                <a:latin typeface="Times New Roman" panose="02020603050405020304" pitchFamily="18" charset="0"/>
                <a:cs typeface="Times New Roman" panose="02020603050405020304" pitchFamily="18" charset="0"/>
              </a:rPr>
              <a:t>I. Một số yếu tố ảnh hưởng đến hô hấp tế bào</a:t>
            </a:r>
          </a:p>
        </p:txBody>
      </p:sp>
      <p:sp>
        <p:nvSpPr>
          <p:cNvPr id="25" name="TextBox 24"/>
          <p:cNvSpPr txBox="1"/>
          <p:nvPr/>
        </p:nvSpPr>
        <p:spPr>
          <a:xfrm>
            <a:off x="5140437" y="5437352"/>
            <a:ext cx="12701905" cy="1106805"/>
          </a:xfrm>
          <a:prstGeom prst="rect">
            <a:avLst/>
          </a:prstGeom>
          <a:noFill/>
        </p:spPr>
        <p:txBody>
          <a:bodyPr wrap="none" rtlCol="0">
            <a:spAutoFit/>
          </a:bodyPr>
          <a:lstStyle/>
          <a:p>
            <a:pPr>
              <a:lnSpc>
                <a:spcPct val="150000"/>
              </a:lnSpc>
            </a:pPr>
            <a:r>
              <a:rPr lang="vi-VN" sz="4400" b="1" dirty="0">
                <a:solidFill>
                  <a:schemeClr val="bg1"/>
                </a:solidFill>
                <a:latin typeface="Times New Roman" panose="02020603050405020304" pitchFamily="18" charset="0"/>
                <a:cs typeface="Times New Roman" panose="02020603050405020304" pitchFamily="18" charset="0"/>
              </a:rPr>
              <a:t>II. </a:t>
            </a:r>
            <a:r>
              <a:rPr lang="en-US" sz="4400" b="1" dirty="0">
                <a:solidFill>
                  <a:schemeClr val="bg1"/>
                </a:solidFill>
                <a:latin typeface="Times New Roman" panose="02020603050405020304" pitchFamily="18" charset="0"/>
                <a:cs typeface="Times New Roman" panose="02020603050405020304" pitchFamily="18" charset="0"/>
              </a:rPr>
              <a:t>Vận dụng hiểu biết về hô hấp tế bào vào thực tiễn</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5853672" y="1070645"/>
            <a:ext cx="7494359" cy="1015663"/>
          </a:xfrm>
          <a:prstGeom prst="rect">
            <a:avLst/>
          </a:prstGeom>
          <a:noFill/>
        </p:spPr>
        <p:txBody>
          <a:bodyPr wrap="none" rtlCol="0">
            <a:spAutoFit/>
          </a:bodyPr>
          <a:lstStyle/>
          <a:p>
            <a:r>
              <a:rPr lang="en-US" sz="6000" b="1" dirty="0">
                <a:solidFill>
                  <a:srgbClr val="3F7966"/>
                </a:solidFill>
                <a:latin typeface="Arial" panose="020B0604020202020204" pitchFamily="34" charset="0"/>
                <a:cs typeface="Arial" panose="020B0604020202020204" pitchFamily="34" charset="0"/>
              </a:rPr>
              <a:t>NỘI DUNG BÀI HỌC</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inVertical)">
                                      <p:cBhvr>
                                        <p:cTn id="20" dur="500"/>
                                        <p:tgtEl>
                                          <p:spTgt spid="25"/>
                                        </p:tgtEl>
                                      </p:cBhvr>
                                    </p:animEffect>
                                  </p:childTnLst>
                                </p:cTn>
                              </p:par>
                              <p:par>
                                <p:cTn id="21" presetID="16" presetClass="entr" presetSubtype="21"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5A35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9628"/>
          <a:stretch>
            <a:fillRect/>
          </a:stretch>
        </p:blipFill>
        <p:spPr>
          <a:xfrm>
            <a:off x="7771854" y="1573442"/>
            <a:ext cx="9297071" cy="7654416"/>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083683" y="974012"/>
            <a:ext cx="4466793" cy="85847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220509" y="2390628"/>
            <a:ext cx="8618144" cy="1075587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38555" b="37313"/>
          <a:stretch>
            <a:fillRect/>
          </a:stretch>
        </p:blipFill>
        <p:spPr>
          <a:xfrm>
            <a:off x="8838653" y="6515100"/>
            <a:ext cx="7390646" cy="185709"/>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955850">
            <a:off x="15688" y="4081248"/>
            <a:ext cx="1903715" cy="1464130"/>
          </a:xfrm>
          <a:prstGeom prst="rect">
            <a:avLst/>
          </a:prstGeom>
        </p:spPr>
      </p:pic>
      <p:grpSp>
        <p:nvGrpSpPr>
          <p:cNvPr id="8" name="Group 8"/>
          <p:cNvGrpSpPr/>
          <p:nvPr/>
        </p:nvGrpSpPr>
        <p:grpSpPr>
          <a:xfrm>
            <a:off x="2309244" y="968699"/>
            <a:ext cx="1200508" cy="1258497"/>
            <a:chOff x="0" y="0"/>
            <a:chExt cx="1600678" cy="1677996"/>
          </a:xfrm>
        </p:grpSpPr>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78460" y="0"/>
              <a:ext cx="1022218" cy="1003632"/>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36370" y="1151713"/>
              <a:ext cx="484181" cy="526283"/>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0" y="501816"/>
              <a:ext cx="336370" cy="311295"/>
            </a:xfrm>
            <a:prstGeom prst="rect">
              <a:avLst/>
            </a:prstGeom>
          </p:spPr>
        </p:pic>
      </p:grpSp>
      <p:sp>
        <p:nvSpPr>
          <p:cNvPr id="12" name="TextBox 11"/>
          <p:cNvSpPr txBox="1"/>
          <p:nvPr/>
        </p:nvSpPr>
        <p:spPr>
          <a:xfrm>
            <a:off x="8349871" y="2969279"/>
            <a:ext cx="8719054" cy="2431371"/>
          </a:xfrm>
          <a:prstGeom prst="rect">
            <a:avLst/>
          </a:prstGeom>
          <a:noFill/>
        </p:spPr>
        <p:txBody>
          <a:bodyPr wrap="none" rtlCol="0">
            <a:spAutoFit/>
          </a:bodyPr>
          <a:lstStyle/>
          <a:p>
            <a:pPr>
              <a:lnSpc>
                <a:spcPct val="150000"/>
              </a:lnSpc>
            </a:pPr>
            <a:r>
              <a:rPr lang="en-US" sz="5400" dirty="0">
                <a:latin typeface="Arial" panose="020B0604020202020204" pitchFamily="34" charset="0"/>
                <a:cs typeface="Arial" panose="020B0604020202020204" pitchFamily="34" charset="0"/>
              </a:rPr>
              <a:t>I. </a:t>
            </a:r>
            <a:r>
              <a:rPr lang="en-US" sz="5400" dirty="0" err="1">
                <a:latin typeface="Arial" panose="020B0604020202020204" pitchFamily="34" charset="0"/>
                <a:cs typeface="Arial" panose="020B0604020202020204" pitchFamily="34" charset="0"/>
              </a:rPr>
              <a:t>Một</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số</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yếu</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tố</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ảnh</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hưởng</a:t>
            </a:r>
            <a:r>
              <a:rPr lang="en-US" sz="5400" dirty="0">
                <a:latin typeface="Arial" panose="020B0604020202020204" pitchFamily="34" charset="0"/>
                <a:cs typeface="Arial" panose="020B0604020202020204" pitchFamily="34" charset="0"/>
              </a:rPr>
              <a:t> </a:t>
            </a:r>
          </a:p>
          <a:p>
            <a:pPr algn="ctr">
              <a:lnSpc>
                <a:spcPct val="150000"/>
              </a:lnSpc>
            </a:pPr>
            <a:r>
              <a:rPr lang="en-US" sz="5400" dirty="0" err="1">
                <a:latin typeface="Arial" panose="020B0604020202020204" pitchFamily="34" charset="0"/>
                <a:cs typeface="Arial" panose="020B0604020202020204" pitchFamily="34" charset="0"/>
              </a:rPr>
              <a:t>đến</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hô</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hấp</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tế</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bào</a:t>
            </a:r>
            <a:endParaRPr lang="en-US" sz="5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419100"/>
            <a:ext cx="16971010" cy="1470025"/>
          </a:xfrm>
        </p:spPr>
        <p:txBody>
          <a:bodyPr>
            <a:normAutofit/>
          </a:bodyPr>
          <a:lstStyle/>
          <a:p>
            <a:r>
              <a:rPr lang="en-US">
                <a:latin typeface="Times New Roman" panose="02020603050405020304" pitchFamily="18" charset="0"/>
                <a:cs typeface="Times New Roman" panose="02020603050405020304" pitchFamily="18" charset="0"/>
              </a:rPr>
              <a:t>Dựa vào PT hô hấp, em hãy dự đoán các yếu tố ảnh hưởng đến quá trình hô hấp của tế bào?</a:t>
            </a:r>
          </a:p>
        </p:txBody>
      </p:sp>
      <p:sp>
        <p:nvSpPr>
          <p:cNvPr id="5" name="Subtitle 4"/>
          <p:cNvSpPr>
            <a:spLocks noGrp="1"/>
          </p:cNvSpPr>
          <p:nvPr>
            <p:ph type="subTitle" idx="1"/>
          </p:nvPr>
        </p:nvSpPr>
        <p:spPr>
          <a:xfrm>
            <a:off x="1219200" y="2628900"/>
            <a:ext cx="16348710" cy="1224915"/>
          </a:xfrm>
        </p:spPr>
        <p:txBody>
          <a:bodyPr/>
          <a:lstStyle/>
          <a:p>
            <a:r>
              <a:rPr lang="en-US" sz="4000">
                <a:solidFill>
                  <a:schemeClr val="tx1"/>
                </a:solidFill>
                <a:latin typeface="Times New Roman" panose="02020603050405020304" pitchFamily="18" charset="0"/>
                <a:cs typeface="Times New Roman" panose="02020603050405020304" pitchFamily="18" charset="0"/>
              </a:rPr>
              <a:t>Glucose + Oxygen → Carbon dioxide + Nước + Năng lượng (ATP)</a:t>
            </a:r>
          </a:p>
        </p:txBody>
      </p:sp>
      <p:sp>
        <p:nvSpPr>
          <p:cNvPr id="6" name="Text Box 5"/>
          <p:cNvSpPr txBox="1"/>
          <p:nvPr/>
        </p:nvSpPr>
        <p:spPr>
          <a:xfrm>
            <a:off x="1736090" y="4283075"/>
            <a:ext cx="15104110" cy="1322070"/>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Các yếu tố ảnh hưởng đến quá trình quang hợp: nước, khí oxygen, khí carbondioxide</a:t>
            </a:r>
          </a:p>
        </p:txBody>
      </p:sp>
      <p:sp>
        <p:nvSpPr>
          <p:cNvPr id="7" name="Text Box 6"/>
          <p:cNvSpPr txBox="1"/>
          <p:nvPr/>
        </p:nvSpPr>
        <p:spPr>
          <a:xfrm>
            <a:off x="1795145" y="6751955"/>
            <a:ext cx="14443075" cy="358775"/>
          </a:xfrm>
          <a:prstGeom prst="rect">
            <a:avLst/>
          </a:prstGeom>
          <a:noFill/>
        </p:spPr>
        <p:txBody>
          <a:bodyPr wrap="square" rtlCol="0">
            <a:noAutofit/>
          </a:bodyPr>
          <a:lstStyle/>
          <a:p>
            <a:r>
              <a:rPr lang="en-US" sz="4000">
                <a:latin typeface="Times New Roman" panose="02020603050405020304" pitchFamily="18" charset="0"/>
                <a:cs typeface="Times New Roman" panose="02020603050405020304" pitchFamily="18" charset="0"/>
              </a:rPr>
              <a:t>Ngoài 3 yếu tố trên, yếu tố nhiệt độ cũng ảnh hưởng đến hô hấp tế bào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build="p"/>
      <p:bldP spid="5" grpId="1" build="p"/>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5A35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1402862" y="2092395"/>
            <a:ext cx="7167451" cy="7039364"/>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V="1">
            <a:off x="9703170" y="1999535"/>
            <a:ext cx="6995941" cy="7039365"/>
          </a:xfrm>
          <a:prstGeom prst="rect">
            <a:avLst/>
          </a:prstGeom>
        </p:spPr>
      </p:pic>
      <p:sp>
        <p:nvSpPr>
          <p:cNvPr id="6" name="TextBox 6"/>
          <p:cNvSpPr txBox="1"/>
          <p:nvPr/>
        </p:nvSpPr>
        <p:spPr>
          <a:xfrm>
            <a:off x="1725367" y="3185896"/>
            <a:ext cx="6522440" cy="4985980"/>
          </a:xfrm>
          <a:prstGeom prst="rect">
            <a:avLst/>
          </a:prstGeom>
        </p:spPr>
        <p:txBody>
          <a:bodyPr wrap="square" lIns="0" tIns="0" rIns="0" bIns="0" rtlCol="0" anchor="t">
            <a:spAutoFit/>
          </a:bodyPr>
          <a:lstStyle/>
          <a:p>
            <a:pPr algn="just">
              <a:lnSpc>
                <a:spcPct val="150000"/>
              </a:lnSpc>
            </a:pPr>
            <a:r>
              <a:rPr lang="vi-VN" sz="3600" dirty="0"/>
              <a:t>Nước ảnh hưởng như thế nào đến hô hấp tế bào? Từ kết quả thí nghiệm trong bảng 26.1, em hãy nhận xét về mối liên quan giữa hàm lượng nước và cường độ hô hấp của hạt.</a:t>
            </a:r>
          </a:p>
        </p:txBody>
      </p:sp>
      <p:sp>
        <p:nvSpPr>
          <p:cNvPr id="7" name="TextBox 7"/>
          <p:cNvSpPr txBox="1"/>
          <p:nvPr/>
        </p:nvSpPr>
        <p:spPr>
          <a:xfrm>
            <a:off x="9917311" y="2999179"/>
            <a:ext cx="6629400" cy="4985980"/>
          </a:xfrm>
          <a:prstGeom prst="rect">
            <a:avLst/>
          </a:prstGeom>
        </p:spPr>
        <p:txBody>
          <a:bodyPr wrap="square" lIns="0" tIns="0" rIns="0" bIns="0" rtlCol="0" anchor="t">
            <a:spAutoFit/>
          </a:bodyPr>
          <a:lstStyle/>
          <a:p>
            <a:pPr>
              <a:lnSpc>
                <a:spcPct val="150000"/>
              </a:lnSpc>
            </a:pPr>
            <a:r>
              <a:rPr lang="vi-VN" sz="3600" dirty="0"/>
              <a:t>Nồng độ khí oxygen sẽ ảnh hưởng tới hô hấp tế bào ra sao? Vì sao trong trồng trọt, người ta thường làm đất tơi xốp trước khi gieo trồng và tháo nước khi cây bị ngập úng?</a:t>
            </a:r>
          </a:p>
        </p:txBody>
      </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616474" y="1659943"/>
            <a:ext cx="1392832" cy="1601998"/>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693158" y="1372415"/>
            <a:ext cx="1392832" cy="1601998"/>
          </a:xfrm>
          <a:prstGeom prst="rect">
            <a:avLst/>
          </a:prstGeom>
        </p:spPr>
      </p:pic>
      <p:sp>
        <p:nvSpPr>
          <p:cNvPr id="10" name="TextBox 10"/>
          <p:cNvSpPr txBox="1"/>
          <p:nvPr/>
        </p:nvSpPr>
        <p:spPr>
          <a:xfrm>
            <a:off x="12880128" y="1822818"/>
            <a:ext cx="830066" cy="1110882"/>
          </a:xfrm>
          <a:prstGeom prst="rect">
            <a:avLst/>
          </a:prstGeom>
        </p:spPr>
        <p:txBody>
          <a:bodyPr lIns="0" tIns="0" rIns="0" bIns="0" rtlCol="0" anchor="t">
            <a:spAutoFit/>
          </a:bodyPr>
          <a:lstStyle/>
          <a:p>
            <a:pPr algn="ctr">
              <a:lnSpc>
                <a:spcPts val="9455"/>
              </a:lnSpc>
              <a:spcBef>
                <a:spcPct val="0"/>
              </a:spcBef>
            </a:pPr>
            <a:r>
              <a:rPr lang="en-US" sz="6755" b="1" dirty="0">
                <a:solidFill>
                  <a:srgbClr val="FFE7D3"/>
                </a:solidFill>
                <a:latin typeface="Arial" panose="020B0604020202020204" pitchFamily="34" charset="0"/>
                <a:cs typeface="Arial" panose="020B0604020202020204" pitchFamily="34" charset="0"/>
              </a:rPr>
              <a:t>2</a:t>
            </a:r>
          </a:p>
        </p:txBody>
      </p:sp>
      <p:sp>
        <p:nvSpPr>
          <p:cNvPr id="11" name="TextBox 11"/>
          <p:cNvSpPr txBox="1"/>
          <p:nvPr/>
        </p:nvSpPr>
        <p:spPr>
          <a:xfrm>
            <a:off x="3996156" y="1535290"/>
            <a:ext cx="672535" cy="1110882"/>
          </a:xfrm>
          <a:prstGeom prst="rect">
            <a:avLst/>
          </a:prstGeom>
        </p:spPr>
        <p:txBody>
          <a:bodyPr lIns="0" tIns="0" rIns="0" bIns="0" rtlCol="0" anchor="t">
            <a:spAutoFit/>
          </a:bodyPr>
          <a:lstStyle/>
          <a:p>
            <a:pPr algn="ctr">
              <a:lnSpc>
                <a:spcPts val="9455"/>
              </a:lnSpc>
              <a:spcBef>
                <a:spcPct val="0"/>
              </a:spcBef>
            </a:pPr>
            <a:r>
              <a:rPr lang="en-US" sz="6755" b="1" dirty="0">
                <a:solidFill>
                  <a:srgbClr val="FFE7D3"/>
                </a:solidFill>
                <a:latin typeface="Arial" panose="020B0604020202020204" pitchFamily="34" charset="0"/>
                <a:cs typeface="Arial" panose="020B0604020202020204" pitchFamily="34" charset="0"/>
              </a:rPr>
              <a:t>1</a:t>
            </a:r>
          </a:p>
        </p:txBody>
      </p:sp>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270" b="74471"/>
          <a:stretch>
            <a:fillRect/>
          </a:stretch>
        </p:blipFill>
        <p:spPr>
          <a:xfrm>
            <a:off x="667268" y="9688637"/>
            <a:ext cx="16999589" cy="886129"/>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5087600" y="6657961"/>
            <a:ext cx="3968392" cy="4141586"/>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32406">
            <a:off x="355584" y="8897007"/>
            <a:ext cx="3579719" cy="1946065"/>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95624" y="8171876"/>
            <a:ext cx="3101130" cy="2830486"/>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535563" y="6936182"/>
            <a:ext cx="652285" cy="1002113"/>
          </a:xfrm>
          <a:prstGeom prst="rect">
            <a:avLst/>
          </a:prstGeom>
        </p:spPr>
      </p:pic>
      <p:sp>
        <p:nvSpPr>
          <p:cNvPr id="19" name="TextBox 18"/>
          <p:cNvSpPr txBox="1"/>
          <p:nvPr/>
        </p:nvSpPr>
        <p:spPr>
          <a:xfrm>
            <a:off x="5178497" y="519855"/>
            <a:ext cx="7865072" cy="1015663"/>
          </a:xfrm>
          <a:prstGeom prst="rect">
            <a:avLst/>
          </a:prstGeom>
          <a:noFill/>
        </p:spPr>
        <p:txBody>
          <a:bodyPr wrap="square" rtlCol="0">
            <a:spAutoFit/>
          </a:bodyPr>
          <a:lstStyle/>
          <a:p>
            <a:pPr algn="ctr"/>
            <a:r>
              <a:rPr lang="en-US" sz="6000" b="1" dirty="0" err="1">
                <a:solidFill>
                  <a:srgbClr val="FFFF00"/>
                </a:solidFill>
                <a:latin typeface="Arial" panose="020B0604020202020204" pitchFamily="34" charset="0"/>
                <a:cs typeface="Arial" panose="020B0604020202020204" pitchFamily="34" charset="0"/>
              </a:rPr>
              <a:t>Thảo</a:t>
            </a:r>
            <a:r>
              <a:rPr lang="en-US" sz="6000" b="1" dirty="0">
                <a:solidFill>
                  <a:srgbClr val="FFFF00"/>
                </a:solidFill>
                <a:latin typeface="Arial" panose="020B0604020202020204" pitchFamily="34" charset="0"/>
                <a:cs typeface="Arial" panose="020B0604020202020204" pitchFamily="34" charset="0"/>
              </a:rPr>
              <a:t> </a:t>
            </a:r>
            <a:r>
              <a:rPr lang="en-US" sz="6000" b="1" dirty="0" err="1">
                <a:solidFill>
                  <a:srgbClr val="FFFF00"/>
                </a:solidFill>
                <a:latin typeface="Arial" panose="020B0604020202020204" pitchFamily="34" charset="0"/>
                <a:cs typeface="Arial" panose="020B0604020202020204" pitchFamily="34" charset="0"/>
              </a:rPr>
              <a:t>luận</a:t>
            </a:r>
            <a:r>
              <a:rPr lang="en-US" sz="6000" b="1" dirty="0">
                <a:solidFill>
                  <a:srgbClr val="FFFF00"/>
                </a:solidFill>
                <a:latin typeface="Arial" panose="020B0604020202020204" pitchFamily="34" charset="0"/>
                <a:cs typeface="Arial" panose="020B0604020202020204" pitchFamily="34" charset="0"/>
              </a:rPr>
              <a:t> </a:t>
            </a:r>
            <a:r>
              <a:rPr lang="en-US" sz="6000" b="1" dirty="0" err="1">
                <a:solidFill>
                  <a:srgbClr val="FFFF00"/>
                </a:solidFill>
                <a:latin typeface="Arial" panose="020B0604020202020204" pitchFamily="34" charset="0"/>
                <a:cs typeface="Arial" panose="020B0604020202020204" pitchFamily="34" charset="0"/>
              </a:rPr>
              <a:t>nhóm</a:t>
            </a:r>
            <a:endParaRPr lang="en-US" sz="6000" b="1" dirty="0">
              <a:solidFill>
                <a:srgbClr val="FFFF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22" presetClass="entr" presetSubtype="4"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2107</Words>
  <Application>Microsoft Office PowerPoint</Application>
  <PresentationFormat>Custom</PresentationFormat>
  <Paragraphs>196</Paragraphs>
  <Slides>37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Times New Roman</vt:lpstr>
      <vt:lpstr>Wingdings</vt:lpstr>
      <vt:lpstr>Calibri</vt:lpstr>
      <vt:lpstr>Fredoka One</vt:lpstr>
      <vt:lpstr>Arial</vt:lpstr>
      <vt:lpstr>Jingleberry Bold</vt:lpstr>
      <vt:lpstr>Quicksand</vt:lpstr>
      <vt:lpstr>等线 Light</vt:lpstr>
      <vt:lpstr>Barlow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Dựa vào PT hô hấp, em hãy dự đoán các yếu tố ảnh hưởng đến quá trình hô hấp của tế bào?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Yellow Illustration Science Class Education Presentation</dc:title>
  <dc:creator>ThisPC</dc:creator>
  <cp:lastModifiedBy>pc</cp:lastModifiedBy>
  <cp:revision>33</cp:revision>
  <dcterms:created xsi:type="dcterms:W3CDTF">2006-08-16T00:00:00Z</dcterms:created>
  <dcterms:modified xsi:type="dcterms:W3CDTF">2024-02-27T16:16:00Z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12C4A47BE4404C1C8E93C77E337A466F_12</vt:lpwstr>
  </property>
  <property fmtid="{D5CDD505-2E9C-101B-9397-08002B2CF9AE}" pid="3" name="KSOProductBuildVer">
    <vt:lpwstr>1033-12.2.0.13359</vt:lpwstr>
  </property>
</Properties>
</file>