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40" r:id="rId2"/>
    <p:sldId id="503" r:id="rId3"/>
    <p:sldId id="539" r:id="rId4"/>
    <p:sldId id="497" r:id="rId5"/>
    <p:sldId id="533" r:id="rId6"/>
    <p:sldId id="528" r:id="rId7"/>
    <p:sldId id="529" r:id="rId8"/>
    <p:sldId id="530" r:id="rId9"/>
    <p:sldId id="515" r:id="rId10"/>
    <p:sldId id="521" r:id="rId11"/>
    <p:sldId id="522" r:id="rId12"/>
    <p:sldId id="534" r:id="rId13"/>
    <p:sldId id="535" r:id="rId14"/>
    <p:sldId id="541" r:id="rId15"/>
    <p:sldId id="536" r:id="rId16"/>
    <p:sldId id="537" r:id="rId17"/>
    <p:sldId id="538" r:id="rId18"/>
    <p:sldId id="527" r:id="rId19"/>
    <p:sldId id="519" r:id="rId20"/>
    <p:sldId id="52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5" d="100"/>
          <a:sy n="65" d="100"/>
        </p:scale>
        <p:origin x="1344" y="-8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err="1" smtClean="0">
              <a:solidFill>
                <a:schemeClr val="tx1"/>
              </a:solidFill>
              <a:latin typeface="Cambria" pitchFamily="18" charset="0"/>
              <a:ea typeface="Cambria" pitchFamily="18" charset="0"/>
            </a:rPr>
            <a:t>Khí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br>
            <a:rPr lang="en-US" sz="1800" b="1" dirty="0" smtClean="0">
              <a:solidFill>
                <a:schemeClr val="tx1"/>
              </a:solidFill>
              <a:latin typeface="Cambria" pitchFamily="18" charset="0"/>
              <a:ea typeface="Cambria" pitchFamily="18" charset="0"/>
            </a:rPr>
          </a:br>
          <a:r>
            <a:rPr lang="en-US" sz="1800" b="1" dirty="0" err="1" smtClean="0">
              <a:solidFill>
                <a:schemeClr val="tx1"/>
              </a:solidFill>
              <a:latin typeface="Cambria" pitchFamily="18" charset="0"/>
              <a:ea typeface="Cambria" pitchFamily="18" charset="0"/>
            </a:rPr>
            <a:t>phân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endParaRPr lang="en-US" sz="1800" b="1" dirty="0">
            <a:solidFill>
              <a:schemeClr val="tx1"/>
            </a:solidFill>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1800" dirty="0" err="1" smtClean="0">
              <a:solidFill>
                <a:schemeClr val="tx1"/>
              </a:solidFill>
              <a:latin typeface="Cambria" pitchFamily="18" charset="0"/>
              <a:ea typeface="Cambria" pitchFamily="18" charset="0"/>
            </a:rPr>
            <a:t>Tạo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sự</a:t>
          </a:r>
          <a:r>
            <a:rPr lang="vi-VN" sz="1800" dirty="0" smtClean="0">
              <a:solidFill>
                <a:schemeClr val="tx1"/>
              </a:solidFill>
              <a:latin typeface="Cambria" pitchFamily="18" charset="0"/>
              <a:ea typeface="Cambria" pitchFamily="18" charset="0"/>
            </a:rPr>
            <a:t> khác nhau về mùa vụ giữa các vùng và sự</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dạng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về</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sản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phẩm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nghiệp</a:t>
          </a:r>
          <a:r>
            <a:rPr lang="en-US" sz="1800" dirty="0" smtClean="0">
              <a:solidFill>
                <a:schemeClr val="tx1"/>
              </a:solidFill>
              <a:latin typeface="Cambria" pitchFamily="18" charset="0"/>
              <a:ea typeface="Cambria" pitchFamily="18" charset="0"/>
            </a:rPr>
            <a:t>.</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solidFill>
                <a:schemeClr val="tx1"/>
              </a:solidFill>
              <a:latin typeface="Cambria" pitchFamily="18" charset="0"/>
              <a:ea typeface="Cambria" pitchFamily="18" charset="0"/>
            </a:rPr>
            <a:t>Trồng cây nhiệt đới như lúa, ngô, cao su, hồ tiêu, sầu riêng,…</a:t>
          </a:r>
          <a:endParaRPr lang="en-US" sz="1800" dirty="0" smtClean="0">
            <a:solidFill>
              <a:schemeClr val="tx1"/>
            </a:solidFill>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solidFill>
                <a:schemeClr val="tx1"/>
              </a:solidFill>
              <a:latin typeface="Cambria" pitchFamily="18" charset="0"/>
              <a:ea typeface="Cambria" pitchFamily="18" charset="0"/>
            </a:rPr>
            <a:t>Trồng cây cận nhiệt và ôn đới như chè, quế, hồi, đào, mận, mơ,…</a:t>
          </a:r>
          <a:endParaRPr lang="en-US" sz="1800" dirty="0" smtClean="0">
            <a:solidFill>
              <a:schemeClr val="tx1"/>
            </a:solidFill>
            <a:latin typeface="Cambria" pitchFamily="18" charset="0"/>
            <a:ea typeface="Cambria" pitchFamily="18" charset="0"/>
          </a:endParaRP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7975" custScaleY="457936"/>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457936"/>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457936"/>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42CEA3A4-293F-44BB-8401-9D140A68725C}" type="presOf" srcId="{73DCFC18-9660-4A97-A679-C2AEB743C236}" destId="{6EF5A1E5-00F7-4E6D-AE7E-B9CA6802612E}" srcOrd="0" destOrd="0" presId="urn:microsoft.com/office/officeart/2005/8/layout/hierarchy6"/>
    <dgm:cxn modelId="{8B0CA9FE-F333-443A-8213-82999CDF75BC}" type="presOf" srcId="{D148F24E-0727-46F0-BA5A-665DA528FE6A}" destId="{EE8A27CF-E668-4A7B-9F92-A2E4B3F27066}" srcOrd="0" destOrd="0" presId="urn:microsoft.com/office/officeart/2005/8/layout/hierarchy6"/>
    <dgm:cxn modelId="{B0683B07-633A-4EB4-A90B-2F6B7E2F51A1}" srcId="{842A6939-AB67-443F-A238-B1594B14F58A}" destId="{D148F24E-0727-46F0-BA5A-665DA528FE6A}" srcOrd="2" destOrd="0" parTransId="{86B2F673-F5E6-4A10-B3AF-E2FBBAD76DF3}" sibTransId="{819C0AA6-C02F-4FB1-8D79-3E110F6AA701}"/>
    <dgm:cxn modelId="{E2A09871-22AD-4721-9343-40E44308556C}" type="presOf" srcId="{DABBB91E-DAF9-47E3-9C1B-82DE845568D0}" destId="{BBF6C64C-7BEA-4E35-B8A5-5E6B3A281518}" srcOrd="0" destOrd="0" presId="urn:microsoft.com/office/officeart/2005/8/layout/hierarchy6"/>
    <dgm:cxn modelId="{CBD7CA1A-26EF-43A7-887B-79FA3E05713E}" type="presOf" srcId="{EDAA19F2-0741-40BC-93A1-46F7CACE9732}" destId="{A4F6A9E5-8942-40B9-B8D0-5D914EFCBCC5}" srcOrd="0" destOrd="0" presId="urn:microsoft.com/office/officeart/2005/8/layout/hierarchy6"/>
    <dgm:cxn modelId="{21072C2E-0630-4D54-856C-EE63235CD317}" type="presOf" srcId="{451462FA-6989-408F-BA8F-09E372FDA644}" destId="{8FEB5CAE-D4E7-4A10-87E2-8525D06FCC9D}" srcOrd="0" destOrd="0" presId="urn:microsoft.com/office/officeart/2005/8/layout/hierarchy6"/>
    <dgm:cxn modelId="{DD4BC377-C987-49C4-96A6-7F678082B106}" type="presOf" srcId="{86B2F673-F5E6-4A10-B3AF-E2FBBAD76DF3}" destId="{EFDB2B31-6276-4322-A4AD-A364E9706971}" srcOrd="0" destOrd="0" presId="urn:microsoft.com/office/officeart/2005/8/layout/hierarchy6"/>
    <dgm:cxn modelId="{A6397FB7-377B-4069-82D3-31E09B0CA51E}" type="presOf" srcId="{842A6939-AB67-443F-A238-B1594B14F58A}" destId="{647A87F1-B924-42C3-9BFB-B28E010046FA}"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C6AD9646-26E6-4A70-AC25-1AE105EF44A0}" type="presOf" srcId="{910BE239-0CC0-4039-8F15-F7C02DB53481}" destId="{D51E557A-1553-48DB-9E8F-9F340370401B}" srcOrd="0" destOrd="0" presId="urn:microsoft.com/office/officeart/2005/8/layout/hierarchy6"/>
    <dgm:cxn modelId="{8C7645A5-3ADD-4F17-8215-1DD4A240756D}" type="presParOf" srcId="{BBF6C64C-7BEA-4E35-B8A5-5E6B3A281518}" destId="{F5252616-4EF5-4B52-B6BE-6E94E5EDAF7F}" srcOrd="0" destOrd="0" presId="urn:microsoft.com/office/officeart/2005/8/layout/hierarchy6"/>
    <dgm:cxn modelId="{4A7B651E-48AF-4B42-9B33-9BF232585ED3}" type="presParOf" srcId="{F5252616-4EF5-4B52-B6BE-6E94E5EDAF7F}" destId="{67801FFB-470D-4ED5-9CCF-F2CFCBF26872}" srcOrd="0" destOrd="0" presId="urn:microsoft.com/office/officeart/2005/8/layout/hierarchy6"/>
    <dgm:cxn modelId="{DDEB6FC4-221F-4262-A21E-28720EF7A939}" type="presParOf" srcId="{67801FFB-470D-4ED5-9CCF-F2CFCBF26872}" destId="{230F10DA-5D58-47DA-BA69-54A23D90190D}" srcOrd="0" destOrd="0" presId="urn:microsoft.com/office/officeart/2005/8/layout/hierarchy6"/>
    <dgm:cxn modelId="{EBFBE0C7-F06D-49A8-B5AE-885EF26669E6}" type="presParOf" srcId="{230F10DA-5D58-47DA-BA69-54A23D90190D}" destId="{647A87F1-B924-42C3-9BFB-B28E010046FA}" srcOrd="0" destOrd="0" presId="urn:microsoft.com/office/officeart/2005/8/layout/hierarchy6"/>
    <dgm:cxn modelId="{E7310BB9-357F-4C3D-BF50-AF0071892019}" type="presParOf" srcId="{230F10DA-5D58-47DA-BA69-54A23D90190D}" destId="{2618DFD7-C4C4-4C93-84FA-4619F663EA20}" srcOrd="1" destOrd="0" presId="urn:microsoft.com/office/officeart/2005/8/layout/hierarchy6"/>
    <dgm:cxn modelId="{E6321755-24E5-4536-881C-8A8E94E4B013}" type="presParOf" srcId="{2618DFD7-C4C4-4C93-84FA-4619F663EA20}" destId="{D51E557A-1553-48DB-9E8F-9F340370401B}" srcOrd="0" destOrd="0" presId="urn:microsoft.com/office/officeart/2005/8/layout/hierarchy6"/>
    <dgm:cxn modelId="{D124E01C-B7A8-489D-B8D0-AEF108B1945D}" type="presParOf" srcId="{2618DFD7-C4C4-4C93-84FA-4619F663EA20}" destId="{88CD1CA6-17F0-4589-9BF1-D6D33BE6CF03}" srcOrd="1" destOrd="0" presId="urn:microsoft.com/office/officeart/2005/8/layout/hierarchy6"/>
    <dgm:cxn modelId="{C340C941-059E-4134-B9C9-E44BBCEC03CF}" type="presParOf" srcId="{88CD1CA6-17F0-4589-9BF1-D6D33BE6CF03}" destId="{8FEB5CAE-D4E7-4A10-87E2-8525D06FCC9D}" srcOrd="0" destOrd="0" presId="urn:microsoft.com/office/officeart/2005/8/layout/hierarchy6"/>
    <dgm:cxn modelId="{21F9896A-F95D-4E61-ACD8-0181E90CA50C}" type="presParOf" srcId="{88CD1CA6-17F0-4589-9BF1-D6D33BE6CF03}" destId="{1AFBA3D9-207A-44DE-8A1A-6C3CC5CE240C}" srcOrd="1" destOrd="0" presId="urn:microsoft.com/office/officeart/2005/8/layout/hierarchy6"/>
    <dgm:cxn modelId="{3BEBD2BC-ADC2-4489-BAF2-5EBB6329E5F2}" type="presParOf" srcId="{2618DFD7-C4C4-4C93-84FA-4619F663EA20}" destId="{A4F6A9E5-8942-40B9-B8D0-5D914EFCBCC5}" srcOrd="2" destOrd="0" presId="urn:microsoft.com/office/officeart/2005/8/layout/hierarchy6"/>
    <dgm:cxn modelId="{107AD086-2799-43A5-9D77-9E768F3245A4}" type="presParOf" srcId="{2618DFD7-C4C4-4C93-84FA-4619F663EA20}" destId="{DE69739E-3691-4A44-B5E3-5698CE629D72}" srcOrd="3" destOrd="0" presId="urn:microsoft.com/office/officeart/2005/8/layout/hierarchy6"/>
    <dgm:cxn modelId="{675FD9F6-65E5-4580-B063-F595A1B35EDF}" type="presParOf" srcId="{DE69739E-3691-4A44-B5E3-5698CE629D72}" destId="{6EF5A1E5-00F7-4E6D-AE7E-B9CA6802612E}" srcOrd="0" destOrd="0" presId="urn:microsoft.com/office/officeart/2005/8/layout/hierarchy6"/>
    <dgm:cxn modelId="{E25233E2-1154-4242-8972-17D119140C51}" type="presParOf" srcId="{DE69739E-3691-4A44-B5E3-5698CE629D72}" destId="{221F552B-E77C-4D0C-951F-FB9ACA153360}" srcOrd="1" destOrd="0" presId="urn:microsoft.com/office/officeart/2005/8/layout/hierarchy6"/>
    <dgm:cxn modelId="{F03EA695-1FC2-4A42-AD6A-2F63954A9E28}" type="presParOf" srcId="{2618DFD7-C4C4-4C93-84FA-4619F663EA20}" destId="{EFDB2B31-6276-4322-A4AD-A364E9706971}" srcOrd="4" destOrd="0" presId="urn:microsoft.com/office/officeart/2005/8/layout/hierarchy6"/>
    <dgm:cxn modelId="{DE2861BB-D839-4AF0-BBE8-D8E604FB3311}" type="presParOf" srcId="{2618DFD7-C4C4-4C93-84FA-4619F663EA20}" destId="{29C0D968-802F-4D97-B53E-F9EDF654616F}" srcOrd="5" destOrd="0" presId="urn:microsoft.com/office/officeart/2005/8/layout/hierarchy6"/>
    <dgm:cxn modelId="{6B9FBB15-18E0-4E73-B93A-83CA2BA1FD58}" type="presParOf" srcId="{29C0D968-802F-4D97-B53E-F9EDF654616F}" destId="{EE8A27CF-E668-4A7B-9F92-A2E4B3F27066}" srcOrd="0" destOrd="0" presId="urn:microsoft.com/office/officeart/2005/8/layout/hierarchy6"/>
    <dgm:cxn modelId="{2E9678BC-8ADB-4C4C-85AD-7D1B9EA78827}" type="presParOf" srcId="{29C0D968-802F-4D97-B53E-F9EDF654616F}" destId="{16EAEEB4-C2C0-48A5-A3D2-798E0EB877D8}" srcOrd="1" destOrd="0" presId="urn:microsoft.com/office/officeart/2005/8/layout/hierarchy6"/>
    <dgm:cxn modelId="{618FC848-1E1C-437B-AD00-BB15A3092AE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7D850-3FF8-4166-BA9E-6A84DDE2FDDE}" type="doc">
      <dgm:prSet loTypeId="urn:microsoft.com/office/officeart/2005/8/layout/pyramid2" loCatId="list" qsTypeId="urn:microsoft.com/office/officeart/2005/8/quickstyle/simple1" qsCatId="simple" csTypeId="urn:microsoft.com/office/officeart/2005/8/colors/accent1_2" csCatId="accent1" phldr="1"/>
      <dgm:spPr/>
    </dgm:pt>
    <dgm:pt modelId="{C6224179-9310-4EF1-BA4E-0A91C529D343}">
      <dgm:prSet custT="1"/>
      <dgm:spPr/>
      <dgm:t>
        <a:bodyPr/>
        <a:lstStyle/>
        <a:p>
          <a:pPr algn="just"/>
          <a:r>
            <a:rPr lang="vi-VN" sz="20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2000" dirty="0">
            <a:latin typeface="Cambria" pitchFamily="18" charset="0"/>
            <a:ea typeface="Cambria" pitchFamily="18" charset="0"/>
          </a:endParaRPr>
        </a:p>
      </dgm:t>
    </dgm:pt>
    <dgm:pt modelId="{9ECA59FB-A2D8-40CD-8A95-FEF386BBD47C}" type="parTrans" cxnId="{59BF1BC8-6484-401F-A3D9-ED68F7309518}">
      <dgm:prSet/>
      <dgm:spPr/>
      <dgm:t>
        <a:bodyPr/>
        <a:lstStyle/>
        <a:p>
          <a:endParaRPr lang="en-US"/>
        </a:p>
      </dgm:t>
    </dgm:pt>
    <dgm:pt modelId="{43DE3FE6-A3AE-446E-8EF5-ABB3490E3ADF}" type="sibTrans" cxnId="{59BF1BC8-6484-401F-A3D9-ED68F7309518}">
      <dgm:prSet/>
      <dgm:spPr/>
      <dgm:t>
        <a:bodyPr/>
        <a:lstStyle/>
        <a:p>
          <a:endParaRPr lang="en-US"/>
        </a:p>
      </dgm:t>
    </dgm:pt>
    <dgm:pt modelId="{41688481-2984-40F7-8EFD-7551E42FB820}">
      <dgm:prSet custT="1"/>
      <dgm:spPr/>
      <dgm:t>
        <a:bodyPr/>
        <a:lstStyle/>
        <a:p>
          <a:pPr algn="just"/>
          <a:r>
            <a:rPr lang="vi-VN" sz="2000" dirty="0" smtClean="0">
              <a:latin typeface="Cambria" pitchFamily="18" charset="0"/>
              <a:ea typeface="Cambria" pitchFamily="18" charset="0"/>
            </a:rPr>
            <a:t>Miền khí hậu phía Nam: </a:t>
          </a:r>
          <a:r>
            <a:rPr lang="en-US" sz="2000" dirty="0" err="1" smtClean="0">
              <a:latin typeface="Cambria" pitchFamily="18" charset="0"/>
              <a:ea typeface="Cambria" pitchFamily="18" charset="0"/>
            </a:rPr>
            <a:t>lúa</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phê</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cao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chôm</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chôm</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sầu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riêng</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8CFF4083-61C2-416D-B5B3-CBF2C76AB419}" type="parTrans" cxnId="{3CD97CC4-390C-40BB-A24A-52477E8CD0C9}">
      <dgm:prSet/>
      <dgm:spPr/>
      <dgm:t>
        <a:bodyPr/>
        <a:lstStyle/>
        <a:p>
          <a:endParaRPr lang="en-US"/>
        </a:p>
      </dgm:t>
    </dgm:pt>
    <dgm:pt modelId="{5EBE5F15-7983-4CD7-AD30-B6B89AE58100}" type="sibTrans" cxnId="{3CD97CC4-390C-40BB-A24A-52477E8CD0C9}">
      <dgm:prSet/>
      <dgm:spPr/>
      <dgm:t>
        <a:bodyPr/>
        <a:lstStyle/>
        <a:p>
          <a:endParaRPr lang="en-US"/>
        </a:p>
      </dgm:t>
    </dgm:pt>
    <dgm:pt modelId="{0ADBFB34-D9C2-4AFB-957B-B9566E143B0F}" type="pres">
      <dgm:prSet presAssocID="{2427D850-3FF8-4166-BA9E-6A84DDE2FDDE}" presName="compositeShape" presStyleCnt="0">
        <dgm:presLayoutVars>
          <dgm:dir/>
          <dgm:resizeHandles/>
        </dgm:presLayoutVars>
      </dgm:prSet>
      <dgm:spPr/>
    </dgm:pt>
    <dgm:pt modelId="{C4EFDF76-F7B8-4661-AD4A-3B0C8C61F107}" type="pres">
      <dgm:prSet presAssocID="{2427D850-3FF8-4166-BA9E-6A84DDE2FDDE}" presName="pyramid" presStyleLbl="node1" presStyleIdx="0" presStyleCnt="1" custScaleY="91411" custLinFactNeighborX="-4661"/>
      <dgm:spPr>
        <a:blipFill rotWithShape="0">
          <a:blip xmlns:r="http://schemas.openxmlformats.org/officeDocument/2006/relationships" r:embed="rId1"/>
          <a:stretch>
            <a:fillRect/>
          </a:stretch>
        </a:blipFill>
      </dgm:spPr>
    </dgm:pt>
    <dgm:pt modelId="{FC6FF377-320D-4250-B7B2-44B41B2969AF}" type="pres">
      <dgm:prSet presAssocID="{2427D850-3FF8-4166-BA9E-6A84DDE2FDDE}" presName="theList" presStyleCnt="0"/>
      <dgm:spPr/>
    </dgm:pt>
    <dgm:pt modelId="{DB9FAD99-B33B-42B8-AA57-FD25FED0D15E}" type="pres">
      <dgm:prSet presAssocID="{C6224179-9310-4EF1-BA4E-0A91C529D343}" presName="aNode" presStyleLbl="fgAcc1" presStyleIdx="0" presStyleCnt="2" custScaleX="117783" custScaleY="137181">
        <dgm:presLayoutVars>
          <dgm:bulletEnabled val="1"/>
        </dgm:presLayoutVars>
      </dgm:prSet>
      <dgm:spPr/>
      <dgm:t>
        <a:bodyPr/>
        <a:lstStyle/>
        <a:p>
          <a:endParaRPr lang="en-US"/>
        </a:p>
      </dgm:t>
    </dgm:pt>
    <dgm:pt modelId="{7DC7B3E2-2222-48CD-B571-CC1F935A66E2}" type="pres">
      <dgm:prSet presAssocID="{C6224179-9310-4EF1-BA4E-0A91C529D343}" presName="aSpace" presStyleCnt="0"/>
      <dgm:spPr/>
    </dgm:pt>
    <dgm:pt modelId="{CB11A3C2-BD69-4D1C-B307-FCE49CFAB16A}" type="pres">
      <dgm:prSet presAssocID="{41688481-2984-40F7-8EFD-7551E42FB820}" presName="aNode" presStyleLbl="fgAcc1" presStyleIdx="1" presStyleCnt="2" custScaleX="132931" custScaleY="92309">
        <dgm:presLayoutVars>
          <dgm:bulletEnabled val="1"/>
        </dgm:presLayoutVars>
      </dgm:prSet>
      <dgm:spPr/>
      <dgm:t>
        <a:bodyPr/>
        <a:lstStyle/>
        <a:p>
          <a:endParaRPr lang="en-US"/>
        </a:p>
      </dgm:t>
    </dgm:pt>
    <dgm:pt modelId="{742F971E-D32E-43D5-A6B5-89BBB1EE5044}" type="pres">
      <dgm:prSet presAssocID="{41688481-2984-40F7-8EFD-7551E42FB820}" presName="aSpace" presStyleCnt="0"/>
      <dgm:spPr/>
    </dgm:pt>
  </dgm:ptLst>
  <dgm:cxnLst>
    <dgm:cxn modelId="{5A696D00-8C7D-4BEB-87E7-53C46C48A8A5}" type="presOf" srcId="{2427D850-3FF8-4166-BA9E-6A84DDE2FDDE}" destId="{0ADBFB34-D9C2-4AFB-957B-B9566E143B0F}" srcOrd="0" destOrd="0" presId="urn:microsoft.com/office/officeart/2005/8/layout/pyramid2"/>
    <dgm:cxn modelId="{59BF1BC8-6484-401F-A3D9-ED68F7309518}" srcId="{2427D850-3FF8-4166-BA9E-6A84DDE2FDDE}" destId="{C6224179-9310-4EF1-BA4E-0A91C529D343}" srcOrd="0" destOrd="0" parTransId="{9ECA59FB-A2D8-40CD-8A95-FEF386BBD47C}" sibTransId="{43DE3FE6-A3AE-446E-8EF5-ABB3490E3ADF}"/>
    <dgm:cxn modelId="{804C27B7-CD2E-4382-A39B-1BF35DAC4F56}" type="presOf" srcId="{41688481-2984-40F7-8EFD-7551E42FB820}" destId="{CB11A3C2-BD69-4D1C-B307-FCE49CFAB16A}" srcOrd="0" destOrd="0" presId="urn:microsoft.com/office/officeart/2005/8/layout/pyramid2"/>
    <dgm:cxn modelId="{3CD97CC4-390C-40BB-A24A-52477E8CD0C9}" srcId="{2427D850-3FF8-4166-BA9E-6A84DDE2FDDE}" destId="{41688481-2984-40F7-8EFD-7551E42FB820}" srcOrd="1" destOrd="0" parTransId="{8CFF4083-61C2-416D-B5B3-CBF2C76AB419}" sibTransId="{5EBE5F15-7983-4CD7-AD30-B6B89AE58100}"/>
    <dgm:cxn modelId="{B39F32EF-EA41-44A0-9EDD-E1EBB3899301}" type="presOf" srcId="{C6224179-9310-4EF1-BA4E-0A91C529D343}" destId="{DB9FAD99-B33B-42B8-AA57-FD25FED0D15E}" srcOrd="0" destOrd="0" presId="urn:microsoft.com/office/officeart/2005/8/layout/pyramid2"/>
    <dgm:cxn modelId="{1A105544-A41A-4BAF-A13D-E3ED06C6D967}" type="presParOf" srcId="{0ADBFB34-D9C2-4AFB-957B-B9566E143B0F}" destId="{C4EFDF76-F7B8-4661-AD4A-3B0C8C61F107}" srcOrd="0" destOrd="0" presId="urn:microsoft.com/office/officeart/2005/8/layout/pyramid2"/>
    <dgm:cxn modelId="{5A44C9CE-C7C8-4B35-86B7-3E6264CFA2D5}" type="presParOf" srcId="{0ADBFB34-D9C2-4AFB-957B-B9566E143B0F}" destId="{FC6FF377-320D-4250-B7B2-44B41B2969AF}" srcOrd="1" destOrd="0" presId="urn:microsoft.com/office/officeart/2005/8/layout/pyramid2"/>
    <dgm:cxn modelId="{96D21408-91A0-4469-BADF-4F83FD16694C}" type="presParOf" srcId="{FC6FF377-320D-4250-B7B2-44B41B2969AF}" destId="{DB9FAD99-B33B-42B8-AA57-FD25FED0D15E}" srcOrd="0" destOrd="0" presId="urn:microsoft.com/office/officeart/2005/8/layout/pyramid2"/>
    <dgm:cxn modelId="{1B55747D-B03B-463C-B0CF-84ADB08AFF2D}" type="presParOf" srcId="{FC6FF377-320D-4250-B7B2-44B41B2969AF}" destId="{7DC7B3E2-2222-48CD-B571-CC1F935A66E2}" srcOrd="1" destOrd="0" presId="urn:microsoft.com/office/officeart/2005/8/layout/pyramid2"/>
    <dgm:cxn modelId="{5D65C910-46EF-424D-BA95-864B49FF941D}" type="presParOf" srcId="{FC6FF377-320D-4250-B7B2-44B41B2969AF}" destId="{CB11A3C2-BD69-4D1C-B307-FCE49CFAB16A}" srcOrd="2" destOrd="0" presId="urn:microsoft.com/office/officeart/2005/8/layout/pyramid2"/>
    <dgm:cxn modelId="{0416A383-4520-4D9B-AA45-B42AC4FBA548}" type="presParOf" srcId="{FC6FF377-320D-4250-B7B2-44B41B2969AF}" destId="{742F971E-D32E-43D5-A6B5-89BBB1EE5044}" srcOrd="3"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dirty="0" smtClean="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algn="just"/>
          <a:r>
            <a:rPr lang="vi-VN" sz="1800" dirty="0" smtClean="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Khí hậu Sa Pa </a:t>
          </a:r>
          <a:r>
            <a:rPr lang="vi-VN" sz="1800" b="0" dirty="0" smtClean="0">
              <a:solidFill>
                <a:schemeClr val="tx1"/>
              </a:solidFill>
              <a:latin typeface="Cambria" pitchFamily="18" charset="0"/>
              <a:ea typeface="Cambria" pitchFamily="18" charset="0"/>
            </a:rPr>
            <a:t>ôn hòa, mát mẻ quanh năm, nhiệt độ trung bình năm 15,5</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Khí hậu Nha Trang </a:t>
          </a:r>
          <a:r>
            <a:rPr lang="vi-VN" sz="1800" b="0" dirty="0" smtClean="0">
              <a:solidFill>
                <a:schemeClr val="tx1"/>
              </a:solidFill>
              <a:latin typeface="Cambria" pitchFamily="18" charset="0"/>
              <a:ea typeface="Cambria" pitchFamily="18" charset="0"/>
            </a:rPr>
            <a:t>mang tính chất nhiệt đới gió mùa, nóng quanh năm, nhiệt độ trung bình năm 27</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tạo thuận lợi cho phát triển du lịch biển gần như quanh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vi-VN" sz="1700" b="1" dirty="0" smtClean="0">
              <a:solidFill>
                <a:schemeClr val="tx1"/>
              </a:solidFill>
              <a:latin typeface="Cambria" pitchFamily="18" charset="0"/>
              <a:ea typeface="Cambria" pitchFamily="18" charset="0"/>
            </a:rPr>
            <a:t>Ảnh hưởng đến hoạt động du lịch:</a:t>
          </a:r>
        </a:p>
        <a:p>
          <a:r>
            <a:rPr lang="vi-VN" sz="1700" b="0" dirty="0" smtClean="0">
              <a:solidFill>
                <a:schemeClr val="tx1"/>
              </a:solidFill>
              <a:latin typeface="Cambria" pitchFamily="18" charset="0"/>
              <a:ea typeface="Cambria" pitchFamily="18" charset="0"/>
            </a:rPr>
            <a:t>+ Có thể phát triển nhiều hoạt động du lịch nghỉ dưỡng.</a:t>
          </a:r>
          <a:endParaRPr lang="en-US" sz="1700" b="0" dirty="0" smtClean="0">
            <a:solidFill>
              <a:schemeClr val="tx1"/>
            </a:solidFill>
            <a:latin typeface="Cambria" pitchFamily="18" charset="0"/>
            <a:ea typeface="Cambria" pitchFamily="18" charset="0"/>
          </a:endParaRPr>
        </a:p>
        <a:p>
          <a:r>
            <a:rPr lang="vi-VN" sz="1700" b="0" dirty="0" smtClean="0">
              <a:solidFill>
                <a:schemeClr val="tx1"/>
              </a:solidFill>
              <a:latin typeface="Cambria" pitchFamily="18" charset="0"/>
              <a:ea typeface="Cambria" pitchFamily="18" charset="0"/>
            </a:rPr>
            <a:t>+ Hoạt động du lịch diễn ra quanh năm.</a:t>
          </a:r>
          <a:endParaRPr lang="en-US" sz="1700" b="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A833F5FE-CFD5-4330-879E-D26D329DF62B}"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DA36D8C-7D48-415D-AB2E-D4E45E104552}" type="presOf" srcId="{75A2E02A-7769-4E94-8561-8178449CF35B}" destId="{534504B8-3AD3-4D7F-BA10-772C4BC9F4DA}" srcOrd="0" destOrd="0" presId="urn:microsoft.com/office/officeart/2008/layout/VerticalCurvedList"/>
    <dgm:cxn modelId="{5B042E26-4B75-4F6C-AC8F-D8B6184B0825}" type="presOf" srcId="{A55E36B4-5DBD-4D69-9E07-2ACE1B02C75C}" destId="{287E208B-7CBA-48D9-A845-7C3BA9246006}" srcOrd="0" destOrd="0" presId="urn:microsoft.com/office/officeart/2008/layout/VerticalCurvedList"/>
    <dgm:cxn modelId="{90448604-B874-4FFA-B9FD-DE9CC44CBB7A}"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DCD3A4C5-FF34-46F2-A96C-83270906292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6B8ABA2-B215-4875-B530-9053D8E82B55}" type="presParOf" srcId="{287E208B-7CBA-48D9-A845-7C3BA9246006}" destId="{5A99791D-9E28-4B3D-8ACD-8F48A5C6199A}" srcOrd="0" destOrd="0" presId="urn:microsoft.com/office/officeart/2008/layout/VerticalCurvedList"/>
    <dgm:cxn modelId="{D77F738A-1166-40D0-B46F-BA8D07E5D67B}" type="presParOf" srcId="{5A99791D-9E28-4B3D-8ACD-8F48A5C6199A}" destId="{9839DEA4-81CC-40F3-A882-992AC1AF75D3}" srcOrd="0" destOrd="0" presId="urn:microsoft.com/office/officeart/2008/layout/VerticalCurvedList"/>
    <dgm:cxn modelId="{42B6A10C-1948-479B-AE5E-AA30DF5545B1}" type="presParOf" srcId="{9839DEA4-81CC-40F3-A882-992AC1AF75D3}" destId="{28F6DBF1-E187-4C38-B1F1-C875CC0EEA2D}" srcOrd="0" destOrd="0" presId="urn:microsoft.com/office/officeart/2008/layout/VerticalCurvedList"/>
    <dgm:cxn modelId="{E09BBA88-8C95-444F-8125-567BB291263C}" type="presParOf" srcId="{9839DEA4-81CC-40F3-A882-992AC1AF75D3}" destId="{C7497E28-FAE4-42DA-8D9D-5B4659273D7A}" srcOrd="1" destOrd="0" presId="urn:microsoft.com/office/officeart/2008/layout/VerticalCurvedList"/>
    <dgm:cxn modelId="{38A9FBFD-A21E-4217-925C-99ECBC41325B}" type="presParOf" srcId="{9839DEA4-81CC-40F3-A882-992AC1AF75D3}" destId="{175AA276-58F2-4DD9-80FC-A508711E986D}" srcOrd="2" destOrd="0" presId="urn:microsoft.com/office/officeart/2008/layout/VerticalCurvedList"/>
    <dgm:cxn modelId="{82A56412-29D9-4F42-B3D4-FBFDF0269381}" type="presParOf" srcId="{9839DEA4-81CC-40F3-A882-992AC1AF75D3}" destId="{99D1BCB1-BBEC-4020-AF46-9B84DFEEEB12}" srcOrd="3" destOrd="0" presId="urn:microsoft.com/office/officeart/2008/layout/VerticalCurvedList"/>
    <dgm:cxn modelId="{A71F6CE4-F46F-42E2-A099-19FFDC447379}" type="presParOf" srcId="{5A99791D-9E28-4B3D-8ACD-8F48A5C6199A}" destId="{534504B8-3AD3-4D7F-BA10-772C4BC9F4DA}" srcOrd="1" destOrd="0" presId="urn:microsoft.com/office/officeart/2008/layout/VerticalCurvedList"/>
    <dgm:cxn modelId="{37D411F1-542A-4A4F-A009-726517BDBF47}" type="presParOf" srcId="{5A99791D-9E28-4B3D-8ACD-8F48A5C6199A}" destId="{449D8CCB-25E3-4F77-9AA7-F013F49094ED}" srcOrd="2" destOrd="0" presId="urn:microsoft.com/office/officeart/2008/layout/VerticalCurvedList"/>
    <dgm:cxn modelId="{7F4A444C-D2B7-4D81-817F-5630B9D12BF7}" type="presParOf" srcId="{449D8CCB-25E3-4F77-9AA7-F013F49094ED}" destId="{467C472B-F399-46AE-B017-5DC56BBEA7D7}" srcOrd="0" destOrd="0" presId="urn:microsoft.com/office/officeart/2008/layout/VerticalCurvedList"/>
    <dgm:cxn modelId="{AF5CEBB2-29EA-454F-89DD-55A5AA023079}" type="presParOf" srcId="{5A99791D-9E28-4B3D-8ACD-8F48A5C6199A}" destId="{DD97E049-4A6C-47F8-8707-C5FFDBF743ED}" srcOrd="3" destOrd="0" presId="urn:microsoft.com/office/officeart/2008/layout/VerticalCurvedList"/>
    <dgm:cxn modelId="{FA37ACF7-0CF0-4D1D-80EB-DDB24BE58087}" type="presParOf" srcId="{5A99791D-9E28-4B3D-8ACD-8F48A5C6199A}" destId="{7DBD23B7-51C8-4591-8906-0B740EFCF017}" srcOrd="4" destOrd="0" presId="urn:microsoft.com/office/officeart/2008/layout/VerticalCurvedList"/>
    <dgm:cxn modelId="{F3F312B9-9A3C-431E-81C3-ACB4F15946B6}" type="presParOf" srcId="{7DBD23B7-51C8-4591-8906-0B740EFCF017}" destId="{9D6C96D5-59F1-4074-AA4E-276172A59D56}" srcOrd="0" destOrd="0" presId="urn:microsoft.com/office/officeart/2008/layout/VerticalCurvedList"/>
    <dgm:cxn modelId="{EF79091B-AE07-4215-8CFE-D534EE8751EE}" type="presParOf" srcId="{5A99791D-9E28-4B3D-8ACD-8F48A5C6199A}" destId="{A0E9B536-5134-4AC7-990D-17E1F41843BA}" srcOrd="5" destOrd="0" presId="urn:microsoft.com/office/officeart/2008/layout/VerticalCurvedList"/>
    <dgm:cxn modelId="{0B75B7D0-187B-4807-B77E-AE79DE0D5559}" type="presParOf" srcId="{5A99791D-9E28-4B3D-8ACD-8F48A5C6199A}" destId="{E6CA5371-E765-4FE6-A6BE-7ECD1C15C765}" srcOrd="6" destOrd="0" presId="urn:microsoft.com/office/officeart/2008/layout/VerticalCurvedList"/>
    <dgm:cxn modelId="{9128A64C-5892-4B4D-8024-D8F0B51C7240}"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88588" y="357026"/>
          <a:ext cx="1750806" cy="6009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Khí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hậu</a:t>
          </a:r>
          <a:r>
            <a:rPr lang="en-US" sz="1800" b="1" kern="1200" dirty="0" smtClean="0">
              <a:solidFill>
                <a:schemeClr val="tx1"/>
              </a:solidFill>
              <a:latin typeface="Cambria" pitchFamily="18" charset="0"/>
              <a:ea typeface="Cambria" pitchFamily="18" charset="0"/>
            </a:rPr>
            <a:t> </a:t>
          </a:r>
          <a:br>
            <a:rPr lang="en-US" sz="1800" b="1" kern="1200" dirty="0" smtClean="0">
              <a:solidFill>
                <a:schemeClr val="tx1"/>
              </a:solidFill>
              <a:latin typeface="Cambria" pitchFamily="18" charset="0"/>
              <a:ea typeface="Cambria" pitchFamily="18" charset="0"/>
            </a:rPr>
          </a:br>
          <a:r>
            <a:rPr lang="en-US" sz="1800" b="1" kern="1200" dirty="0" err="1" smtClean="0">
              <a:solidFill>
                <a:schemeClr val="tx1"/>
              </a:solidFill>
              <a:latin typeface="Cambria" pitchFamily="18" charset="0"/>
              <a:ea typeface="Cambria" pitchFamily="18" charset="0"/>
            </a:rPr>
            <a:t>phân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endParaRPr lang="en-US" sz="1800" b="1" kern="1200" dirty="0">
            <a:solidFill>
              <a:schemeClr val="tx1"/>
            </a:solidFill>
            <a:latin typeface="Cambria" pitchFamily="18" charset="0"/>
            <a:ea typeface="Cambria" pitchFamily="18" charset="0"/>
          </a:endParaRPr>
        </a:p>
      </dsp:txBody>
      <dsp:txXfrm>
        <a:off x="1106190" y="374628"/>
        <a:ext cx="1715602" cy="565757"/>
      </dsp:txXfrm>
    </dsp:sp>
    <dsp:sp modelId="{D51E557A-1553-48DB-9E8F-9F340370401B}">
      <dsp:nvSpPr>
        <dsp:cNvPr id="0" name=""/>
        <dsp:cNvSpPr/>
      </dsp:nvSpPr>
      <dsp:spPr>
        <a:xfrm>
          <a:off x="577133" y="957987"/>
          <a:ext cx="1386858" cy="240384"/>
        </a:xfrm>
        <a:custGeom>
          <a:avLst/>
          <a:gdLst/>
          <a:ahLst/>
          <a:cxnLst/>
          <a:rect l="0" t="0" r="0" b="0"/>
          <a:pathLst>
            <a:path>
              <a:moveTo>
                <a:pt x="1386858" y="0"/>
              </a:moveTo>
              <a:lnTo>
                <a:pt x="1386858" y="120192"/>
              </a:lnTo>
              <a:lnTo>
                <a:pt x="0" y="120192"/>
              </a:lnTo>
              <a:lnTo>
                <a:pt x="0"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323" y="1198372"/>
          <a:ext cx="1153619"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Tạo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sự</a:t>
          </a:r>
          <a:r>
            <a:rPr lang="vi-VN" sz="1800" kern="1200" dirty="0" smtClean="0">
              <a:solidFill>
                <a:schemeClr val="tx1"/>
              </a:solidFill>
              <a:latin typeface="Cambria" pitchFamily="18" charset="0"/>
              <a:ea typeface="Cambria" pitchFamily="18" charset="0"/>
            </a:rPr>
            <a:t> khác nhau về mùa vụ giữa các vùng và sự</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đa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dạng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về</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sản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phẩm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nghiệp</a:t>
          </a:r>
          <a:r>
            <a:rPr lang="en-US" sz="1800" kern="1200" dirty="0" smtClean="0">
              <a:solidFill>
                <a:schemeClr val="tx1"/>
              </a:solidFill>
              <a:latin typeface="Cambria" pitchFamily="18" charset="0"/>
              <a:ea typeface="Cambria" pitchFamily="18" charset="0"/>
            </a:rPr>
            <a:t>.</a:t>
          </a:r>
        </a:p>
      </dsp:txBody>
      <dsp:txXfrm>
        <a:off x="34111" y="1232160"/>
        <a:ext cx="1086043" cy="2684441"/>
      </dsp:txXfrm>
    </dsp:sp>
    <dsp:sp modelId="{A4F6A9E5-8942-40B9-B8D0-5D914EFCBCC5}">
      <dsp:nvSpPr>
        <dsp:cNvPr id="0" name=""/>
        <dsp:cNvSpPr/>
      </dsp:nvSpPr>
      <dsp:spPr>
        <a:xfrm>
          <a:off x="1918271" y="957987"/>
          <a:ext cx="91440" cy="240384"/>
        </a:xfrm>
        <a:custGeom>
          <a:avLst/>
          <a:gdLst/>
          <a:ahLst/>
          <a:cxnLst/>
          <a:rect l="0" t="0" r="0" b="0"/>
          <a:pathLst>
            <a:path>
              <a:moveTo>
                <a:pt x="45720" y="0"/>
              </a:moveTo>
              <a:lnTo>
                <a:pt x="45720" y="120192"/>
              </a:lnTo>
              <a:lnTo>
                <a:pt x="74142" y="120192"/>
              </a:lnTo>
              <a:lnTo>
                <a:pt x="74142"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424375" y="1198372"/>
          <a:ext cx="1136077"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Trồng cây nhiệt đới như lúa, ngô, cao su, hồ tiêu, sầu riêng,…</a:t>
          </a:r>
          <a:endParaRPr lang="en-US" sz="1800" kern="1200" dirty="0" smtClean="0">
            <a:solidFill>
              <a:schemeClr val="tx1"/>
            </a:solidFill>
            <a:latin typeface="Cambria" pitchFamily="18" charset="0"/>
            <a:ea typeface="Cambria" pitchFamily="18" charset="0"/>
          </a:endParaRPr>
        </a:p>
      </dsp:txBody>
      <dsp:txXfrm>
        <a:off x="1457650" y="1231647"/>
        <a:ext cx="1069527" cy="2685467"/>
      </dsp:txXfrm>
    </dsp:sp>
    <dsp:sp modelId="{EFDB2B31-6276-4322-A4AD-A364E9706971}">
      <dsp:nvSpPr>
        <dsp:cNvPr id="0" name=""/>
        <dsp:cNvSpPr/>
      </dsp:nvSpPr>
      <dsp:spPr>
        <a:xfrm>
          <a:off x="1963992" y="957987"/>
          <a:ext cx="1415281" cy="240384"/>
        </a:xfrm>
        <a:custGeom>
          <a:avLst/>
          <a:gdLst/>
          <a:ahLst/>
          <a:cxnLst/>
          <a:rect l="0" t="0" r="0" b="0"/>
          <a:pathLst>
            <a:path>
              <a:moveTo>
                <a:pt x="0" y="0"/>
              </a:moveTo>
              <a:lnTo>
                <a:pt x="0" y="120192"/>
              </a:lnTo>
              <a:lnTo>
                <a:pt x="1415281" y="120192"/>
              </a:lnTo>
              <a:lnTo>
                <a:pt x="1415281"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830885" y="1198372"/>
          <a:ext cx="1096775"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Trồng cây cận nhiệt và ôn đới như chè, quế, hồi, đào, mận, mơ,…</a:t>
          </a:r>
          <a:endParaRPr lang="en-US" sz="1800" kern="1200" dirty="0" smtClean="0">
            <a:solidFill>
              <a:schemeClr val="tx1"/>
            </a:solidFill>
            <a:latin typeface="Cambria" pitchFamily="18" charset="0"/>
            <a:ea typeface="Cambria" pitchFamily="18" charset="0"/>
          </a:endParaRPr>
        </a:p>
      </dsp:txBody>
      <dsp:txXfrm>
        <a:off x="2863008" y="1230495"/>
        <a:ext cx="1032529" cy="2687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DF76-F7B8-4661-AD4A-3B0C8C61F107}">
      <dsp:nvSpPr>
        <dsp:cNvPr id="0" name=""/>
        <dsp:cNvSpPr/>
      </dsp:nvSpPr>
      <dsp:spPr>
        <a:xfrm>
          <a:off x="-173126" y="152407"/>
          <a:ext cx="3548896" cy="324408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9FAD99-B33B-42B8-AA57-FD25FED0D15E}">
      <dsp:nvSpPr>
        <dsp:cNvPr id="0" name=""/>
        <dsp:cNvSpPr/>
      </dsp:nvSpPr>
      <dsp:spPr>
        <a:xfrm>
          <a:off x="1396214" y="356206"/>
          <a:ext cx="2716997" cy="152898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vi-VN" sz="2000" kern="12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2000" kern="1200" dirty="0">
            <a:latin typeface="Cambria" pitchFamily="18" charset="0"/>
            <a:ea typeface="Cambria" pitchFamily="18" charset="0"/>
          </a:endParaRPr>
        </a:p>
      </dsp:txBody>
      <dsp:txXfrm>
        <a:off x="1470853" y="430845"/>
        <a:ext cx="2567719" cy="1379707"/>
      </dsp:txXfrm>
    </dsp:sp>
    <dsp:sp modelId="{CB11A3C2-BD69-4D1C-B307-FCE49CFAB16A}">
      <dsp:nvSpPr>
        <dsp:cNvPr id="0" name=""/>
        <dsp:cNvSpPr/>
      </dsp:nvSpPr>
      <dsp:spPr>
        <a:xfrm>
          <a:off x="1221498" y="2024514"/>
          <a:ext cx="3066428" cy="102885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vi-VN" sz="2000" kern="1200" dirty="0" smtClean="0">
              <a:latin typeface="Cambria" pitchFamily="18" charset="0"/>
              <a:ea typeface="Cambria" pitchFamily="18" charset="0"/>
            </a:rPr>
            <a:t>Miền khí hậu phía Nam: </a:t>
          </a:r>
          <a:r>
            <a:rPr lang="en-US" sz="2000" kern="1200" dirty="0" err="1" smtClean="0">
              <a:latin typeface="Cambria" pitchFamily="18" charset="0"/>
              <a:ea typeface="Cambria" pitchFamily="18" charset="0"/>
            </a:rPr>
            <a:t>lúa</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cà</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phê</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cao</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su</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chôm</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chôm</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sầu</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riêng</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1271722" y="2074738"/>
        <a:ext cx="2965980" cy="928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kern="1200" dirty="0">
            <a:solidFill>
              <a:schemeClr val="tx1"/>
            </a:solidFill>
            <a:latin typeface="Cambria" pitchFamily="18" charset="0"/>
            <a:ea typeface="Cambria" pitchFamily="18" charset="0"/>
          </a:endParaRP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kern="1200" dirty="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Khí hậu Sa Pa </a:t>
          </a:r>
          <a:r>
            <a:rPr lang="vi-VN" sz="1800" b="0" kern="1200" dirty="0" smtClean="0">
              <a:solidFill>
                <a:schemeClr val="tx1"/>
              </a:solidFill>
              <a:latin typeface="Cambria" pitchFamily="18" charset="0"/>
              <a:ea typeface="Cambria" pitchFamily="18" charset="0"/>
            </a:rPr>
            <a:t>ôn hòa, mát mẻ quanh năm, nhiệt độ trung bình năm 15,5</a:t>
          </a:r>
          <a:r>
            <a:rPr lang="vi-VN" sz="1800" b="0" kern="1200" baseline="300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kern="1200" dirty="0">
            <a:solidFill>
              <a:schemeClr val="tx1"/>
            </a:solidFill>
            <a:latin typeface="Cambria" pitchFamily="18" charset="0"/>
            <a:ea typeface="Cambria" pitchFamily="18" charset="0"/>
          </a:endParaRP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Khí hậu Nha Trang </a:t>
          </a:r>
          <a:r>
            <a:rPr lang="vi-VN" sz="1800" b="0" kern="1200" dirty="0" smtClean="0">
              <a:solidFill>
                <a:schemeClr val="tx1"/>
              </a:solidFill>
              <a:latin typeface="Cambria" pitchFamily="18" charset="0"/>
              <a:ea typeface="Cambria" pitchFamily="18" charset="0"/>
            </a:rPr>
            <a:t>mang tính chất nhiệt đới gió mùa, nóng quanh năm, nhiệt độ trung bình năm 27</a:t>
          </a:r>
          <a:r>
            <a:rPr lang="vi-VN" sz="1800" b="0" kern="1200" baseline="300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C tạo thuận lợi cho phát triển du lịch biển gần như quanh năm.</a:t>
          </a: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l" defTabSz="755650">
            <a:lnSpc>
              <a:spcPct val="90000"/>
            </a:lnSpc>
            <a:spcBef>
              <a:spcPct val="0"/>
            </a:spcBef>
            <a:spcAft>
              <a:spcPct val="35000"/>
            </a:spcAft>
          </a:pPr>
          <a:r>
            <a:rPr lang="vi-VN" sz="1700" b="1" kern="1200" dirty="0" smtClean="0">
              <a:solidFill>
                <a:schemeClr val="tx1"/>
              </a:solidFill>
              <a:latin typeface="Cambria" pitchFamily="18" charset="0"/>
              <a:ea typeface="Cambria" pitchFamily="18" charset="0"/>
            </a:rPr>
            <a:t>Ảnh hưởng đến hoạt động du lịch:</a:t>
          </a:r>
        </a:p>
        <a:p>
          <a:pPr lvl="0" algn="l" defTabSz="755650">
            <a:lnSpc>
              <a:spcPct val="90000"/>
            </a:lnSpc>
            <a:spcBef>
              <a:spcPct val="0"/>
            </a:spcBef>
            <a:spcAft>
              <a:spcPct val="35000"/>
            </a:spcAft>
          </a:pPr>
          <a:r>
            <a:rPr lang="vi-VN" sz="1700" b="0" kern="1200" dirty="0" smtClean="0">
              <a:solidFill>
                <a:schemeClr val="tx1"/>
              </a:solidFill>
              <a:latin typeface="Cambria" pitchFamily="18" charset="0"/>
              <a:ea typeface="Cambria" pitchFamily="18" charset="0"/>
            </a:rPr>
            <a:t>+ Có thể phát triển nhiều hoạt động du lịch nghỉ dưỡng.</a:t>
          </a:r>
          <a:endParaRPr lang="en-US" sz="1700" b="0" kern="1200" dirty="0" smtClean="0">
            <a:solidFill>
              <a:schemeClr val="tx1"/>
            </a:solidFill>
            <a:latin typeface="Cambria" pitchFamily="18" charset="0"/>
            <a:ea typeface="Cambria" pitchFamily="18" charset="0"/>
          </a:endParaRPr>
        </a:p>
        <a:p>
          <a:pPr lvl="0" algn="l" defTabSz="755650">
            <a:lnSpc>
              <a:spcPct val="90000"/>
            </a:lnSpc>
            <a:spcBef>
              <a:spcPct val="0"/>
            </a:spcBef>
            <a:spcAft>
              <a:spcPct val="35000"/>
            </a:spcAft>
          </a:pPr>
          <a:r>
            <a:rPr lang="vi-VN" sz="1700" b="0" kern="1200" dirty="0" smtClean="0">
              <a:solidFill>
                <a:schemeClr val="tx1"/>
              </a:solidFill>
              <a:latin typeface="Cambria" pitchFamily="18" charset="0"/>
              <a:ea typeface="Cambria" pitchFamily="18" charset="0"/>
            </a:rPr>
            <a:t>+ Hoạt động du lịch diễn ra quanh năm.</a:t>
          </a:r>
          <a:endParaRPr lang="en-US" sz="1700" b="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11/23/2023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38.png"/><Relationship Id="rId4" Type="http://schemas.openxmlformats.org/officeDocument/2006/relationships/image" Target="../media/image10.jpeg"/><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6.png"/><Relationship Id="rId4" Type="http://schemas.openxmlformats.org/officeDocument/2006/relationships/image" Target="../media/image10.jpeg"/><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1.xml"/><Relationship Id="rId2" Type="http://schemas.openxmlformats.org/officeDocument/2006/relationships/image" Target="../media/image9.png"/><Relationship Id="rId16"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10.jpeg"/><Relationship Id="rId9" Type="http://schemas.openxmlformats.org/officeDocument/2006/relationships/image" Target="../media/image16.jpeg"/><Relationship Id="rId14"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2.xml"/><Relationship Id="rId2" Type="http://schemas.openxmlformats.org/officeDocument/2006/relationships/image" Target="../media/image9.png"/><Relationship Id="rId16"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0.jpeg"/><Relationship Id="rId9" Type="http://schemas.openxmlformats.org/officeDocument/2006/relationships/image" Target="../media/image13.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địa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điểm</a:t>
            </a:r>
            <a:r>
              <a:rPr lang="en-US" sz="2400" i="1" dirty="0" smtClean="0">
                <a:solidFill>
                  <a:srgbClr val="FF0000"/>
                </a:solidFill>
                <a:latin typeface="Cambria" pitchFamily="18" charset="0"/>
                <a:ea typeface="Cambria" pitchFamily="18" charset="0"/>
              </a:rPr>
              <a:t> du </a:t>
            </a:r>
            <a:r>
              <a:rPr lang="en-US" sz="2400" i="1" dirty="0" err="1" smtClean="0">
                <a:solidFill>
                  <a:srgbClr val="FF0000"/>
                </a:solidFill>
                <a:latin typeface="Cambria" pitchFamily="18" charset="0"/>
                <a:ea typeface="Cambria" pitchFamily="18" charset="0"/>
              </a:rPr>
              <a:t>lịch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Du </a:t>
            </a:r>
            <a:r>
              <a:rPr lang="en-US" sz="2400" i="1" dirty="0" err="1" smtClean="0">
                <a:solidFill>
                  <a:srgbClr val="FF0000"/>
                </a:solidFill>
                <a:latin typeface="Cambria" pitchFamily="18" charset="0"/>
                <a:ea typeface="Cambria" pitchFamily="18" charset="0"/>
              </a:rPr>
              <a:t>lịch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địa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điểm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đẹp</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nhất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thời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gian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r>
              <a:rPr lang="en-US" sz="2400" b="1" dirty="0" smtClean="0">
                <a:solidFill>
                  <a:srgbClr val="0D30DD"/>
                </a:solidFill>
                <a:latin typeface="Cambria" pitchFamily="18" charset="0"/>
                <a:ea typeface="Cambria" pitchFamily="18" charset="0"/>
              </a:rPr>
              <a:t>DU LỊCH SA PA ĐẸP NHẤT TỪ THÁNG 5 ĐẾN HẾT THÁNG 9</a:t>
            </a:r>
            <a:endParaRPr lang="en-US" sz="2400" b="1" dirty="0">
              <a:solidFill>
                <a:srgbClr val="0D30DD"/>
              </a:solidFill>
              <a:latin typeface="Cambria" pitchFamily="18" charset="0"/>
              <a:ea typeface="Cambria" pitchFamily="18" charset="0"/>
            </a:endParaRPr>
          </a:p>
        </p:txBody>
      </p:sp>
      <p:pic>
        <p:nvPicPr>
          <p:cNvPr id="6" name="Bai 10">
            <a:hlinkClick r:id="" action="ppaction://media"/>
            <a:extLst>
              <a:ext uri="{FF2B5EF4-FFF2-40B4-BE49-F238E27FC236}">
                <a16:creationId xmlns:a16="http://schemas.microsoft.com/office/drawing/2014/main" id="{BA94E80B-A536-A1ED-57F6-86AD53D11B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828800"/>
            <a:ext cx="8458200" cy="4267200"/>
          </a:xfrm>
          <a:prstGeom prst="rect">
            <a:avLst/>
          </a:prstGeom>
        </p:spPr>
      </p:pic>
    </p:spTree>
    <p:extLst>
      <p:ext uri="{BB962C8B-B14F-4D97-AF65-F5344CB8AC3E}">
        <p14:creationId xmlns:p14="http://schemas.microsoft.com/office/powerpoint/2010/main" val="126512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9616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605708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425"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19901"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2807365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7935510" cy="4724400"/>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61416" y="1703725"/>
            <a:ext cx="7187184" cy="4093428"/>
          </a:xfrm>
          <a:prstGeom prst="rect">
            <a:avLst/>
          </a:prstGeom>
        </p:spPr>
        <p:txBody>
          <a:bodyPr wrap="square">
            <a:spAutoFit/>
          </a:bodyPr>
          <a:lstStyle/>
          <a:p>
            <a:pPr algn="just">
              <a:spcBef>
                <a:spcPts val="600"/>
              </a:spcBef>
              <a:spcAft>
                <a:spcPts val="0"/>
              </a:spcAft>
            </a:pPr>
            <a:r>
              <a:rPr lang="vi-VN" sz="2400" b="1" dirty="0">
                <a:latin typeface="Cambria" pitchFamily="18" charset="0"/>
                <a:ea typeface="Cambria" pitchFamily="18" charset="0"/>
              </a:rPr>
              <a:t>- Thuận lợi:</a:t>
            </a:r>
          </a:p>
          <a:p>
            <a:pPr algn="just">
              <a:spcBef>
                <a:spcPts val="600"/>
              </a:spcBef>
              <a:spcAft>
                <a:spcPts val="0"/>
              </a:spcAft>
            </a:pPr>
            <a:r>
              <a:rPr lang="vi-VN" sz="2400" dirty="0">
                <a:latin typeface="Cambria" pitchFamily="18" charset="0"/>
                <a:ea typeface="Cambria" pitchFamily="18" charset="0"/>
              </a:rPr>
              <a:t>+ Ả</a:t>
            </a:r>
            <a:r>
              <a:rPr lang="vi-VN" sz="2400" dirty="0" smtClean="0">
                <a:latin typeface="Cambria" pitchFamily="18" charset="0"/>
                <a:ea typeface="Cambria" pitchFamily="18" charset="0"/>
              </a:rPr>
              <a:t>nh </a:t>
            </a:r>
            <a:r>
              <a:rPr lang="vi-VN" sz="2400" dirty="0">
                <a:latin typeface="Cambria" pitchFamily="18" charset="0"/>
                <a:ea typeface="Cambria" pitchFamily="18" charset="0"/>
              </a:rPr>
              <a:t>hưởng đến một số loại hình du </a:t>
            </a:r>
            <a:r>
              <a:rPr lang="vi-VN" sz="2400" dirty="0" smtClean="0">
                <a:latin typeface="Cambria" pitchFamily="18" charset="0"/>
                <a:ea typeface="Cambria" pitchFamily="18" charset="0"/>
              </a:rPr>
              <a:t>lịch, </a:t>
            </a:r>
            <a:r>
              <a:rPr lang="vi-VN" sz="2400" dirty="0">
                <a:latin typeface="Cambria" pitchFamily="18" charset="0"/>
                <a:ea typeface="Cambria" pitchFamily="18" charset="0"/>
              </a:rPr>
              <a:t>tác động trực tiếp đến sự hình thành các điểm du lịch, loại hình du lịch, mùa vụ du lịch…</a:t>
            </a:r>
          </a:p>
          <a:p>
            <a:pPr algn="just">
              <a:spcBef>
                <a:spcPts val="600"/>
              </a:spcBef>
              <a:spcAft>
                <a:spcPts val="0"/>
              </a:spcAft>
            </a:pPr>
            <a:r>
              <a:rPr lang="vi-VN" sz="2400" dirty="0" smtClean="0">
                <a:latin typeface="Cambria" pitchFamily="18" charset="0"/>
                <a:ea typeface="Cambria" pitchFamily="18" charset="0"/>
              </a:rPr>
              <a:t>+ Tạo </a:t>
            </a:r>
            <a:r>
              <a:rPr lang="vi-VN" sz="2400" dirty="0">
                <a:latin typeface="Cambria" pitchFamily="18" charset="0"/>
                <a:ea typeface="Cambria" pitchFamily="18" charset="0"/>
              </a:rPr>
              <a:t>điều kiện phát triển các loại hình du lịch như nghỉ dưỡng, tham quan…</a:t>
            </a:r>
          </a:p>
          <a:p>
            <a:pPr algn="just">
              <a:spcBef>
                <a:spcPts val="600"/>
              </a:spcBef>
              <a:spcAft>
                <a:spcPts val="0"/>
              </a:spcAft>
            </a:pPr>
            <a:r>
              <a:rPr lang="vi-VN" sz="2400" dirty="0" smtClean="0">
                <a:latin typeface="Cambria" pitchFamily="18" charset="0"/>
                <a:ea typeface="Cambria" pitchFamily="18" charset="0"/>
              </a:rPr>
              <a:t>+ </a:t>
            </a:r>
            <a:r>
              <a:rPr lang="vi-VN" sz="2400" dirty="0">
                <a:latin typeface="Cambria" pitchFamily="18" charset="0"/>
                <a:ea typeface="Cambria" pitchFamily="18" charset="0"/>
              </a:rPr>
              <a:t>Sự phân hoá của khí hậu giữa miền Bắc và miền Nam ảnh hưởng đến mùa vụ du lịch của hai miền.</a:t>
            </a:r>
          </a:p>
          <a:p>
            <a:pPr algn="just">
              <a:spcBef>
                <a:spcPts val="600"/>
              </a:spcBef>
              <a:spcAft>
                <a:spcPts val="0"/>
              </a:spcAft>
            </a:pPr>
            <a:r>
              <a:rPr lang="vi-VN" sz="2400" b="1" dirty="0">
                <a:latin typeface="Cambria" pitchFamily="18" charset="0"/>
                <a:ea typeface="Cambria" pitchFamily="18" charset="0"/>
              </a:rPr>
              <a:t>- Khó khăn: </a:t>
            </a:r>
            <a:r>
              <a:rPr lang="vi-VN" sz="2400" dirty="0">
                <a:latin typeface="Cambria" pitchFamily="18" charset="0"/>
                <a:ea typeface="Cambria" pitchFamily="18" charset="0"/>
              </a:rPr>
              <a:t>Các hiện tượng thời tiết như mưa lớn, bão,... là trở ngại đối với hoạt động du lịch ngoài trời.</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3407511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90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sơ</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mục đích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308324"/>
          </a:xfrm>
          <a:prstGeom prst="rect">
            <a:avLst/>
          </a:prstGeom>
          <a:solidFill>
            <a:srgbClr val="FFCCFF"/>
          </a:solidFill>
          <a:ln w="12700">
            <a:solidFill>
              <a:srgbClr val="0070C0"/>
            </a:solidFill>
          </a:ln>
        </p:spPr>
        <p:txBody>
          <a:bodyPr wrap="square">
            <a:spAutoFit/>
          </a:bodyPr>
          <a:lstStyle/>
          <a:p>
            <a:pPr algn="just"/>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thuỷ</a:t>
            </a:r>
            <a:r>
              <a:rPr lang="en-US" sz="2400" dirty="0">
                <a:latin typeface="Cambria" pitchFamily="18" charset="0"/>
                <a:ea typeface="Cambria" pitchFamily="18" charset="0"/>
              </a:rPr>
              <a:t> </a:t>
            </a:r>
            <a:r>
              <a:rPr lang="en-US" sz="2400" dirty="0" err="1">
                <a:latin typeface="Cambria" pitchFamily="18" charset="0"/>
                <a:ea typeface="Cambria" pitchFamily="18" charset="0"/>
              </a:rPr>
              <a:t>điện</a:t>
            </a:r>
            <a:r>
              <a:rPr lang="en-US" sz="2400" dirty="0">
                <a:latin typeface="Cambria" pitchFamily="18" charset="0"/>
                <a:ea typeface="Cambria" pitchFamily="18" charset="0"/>
              </a:rPr>
              <a:t>, du </a:t>
            </a:r>
            <a:r>
              <a:rPr lang="en-US" sz="2400" dirty="0" err="1">
                <a:latin typeface="Cambria" pitchFamily="18" charset="0"/>
                <a:ea typeface="Cambria" pitchFamily="18" charset="0"/>
              </a:rPr>
              <a:t>lịch</a:t>
            </a:r>
            <a:r>
              <a:rPr lang="en-US" sz="2400" dirty="0">
                <a:latin typeface="Cambria" pitchFamily="18" charset="0"/>
                <a:ea typeface="Cambria" pitchFamily="18" charset="0"/>
              </a:rPr>
              <a:t>, </a:t>
            </a:r>
            <a:r>
              <a:rPr lang="en-US" sz="2400" dirty="0" err="1">
                <a:latin typeface="Cambria" pitchFamily="18" charset="0"/>
                <a:ea typeface="Cambria" pitchFamily="18" charset="0"/>
              </a:rPr>
              <a:t>cung</a:t>
            </a:r>
            <a:r>
              <a:rPr lang="en-US" sz="2400" dirty="0">
                <a:latin typeface="Cambria" pitchFamily="18" charset="0"/>
                <a:ea typeface="Cambria" pitchFamily="18" charset="0"/>
              </a:rPr>
              <a:t> </a:t>
            </a:r>
            <a:r>
              <a:rPr lang="en-US" sz="2400" dirty="0" err="1">
                <a:latin typeface="Cambria" pitchFamily="18" charset="0"/>
                <a:ea typeface="Cambria" pitchFamily="18" charset="0"/>
              </a:rPr>
              <a:t>cấp</a:t>
            </a:r>
            <a:r>
              <a:rPr lang="en-US" sz="2400" dirty="0">
                <a:latin typeface="Cambria" pitchFamily="18" charset="0"/>
                <a:ea typeface="Cambria" pitchFamily="18" charset="0"/>
              </a:rPr>
              <a:t>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a:t>
            </a:r>
            <a:r>
              <a:rPr lang="en-US" sz="2400" dirty="0" err="1">
                <a:latin typeface="Cambria" pitchFamily="18" charset="0"/>
                <a:ea typeface="Cambria" pitchFamily="18" charset="0"/>
              </a:rPr>
              <a:t>sinh</a:t>
            </a:r>
            <a:r>
              <a:rPr lang="en-US" sz="2400" dirty="0">
                <a:latin typeface="Cambria" pitchFamily="18" charset="0"/>
                <a:ea typeface="Cambria" pitchFamily="18" charset="0"/>
              </a:rPr>
              <a:t> </a:t>
            </a:r>
            <a:r>
              <a:rPr lang="en-US" sz="2400" dirty="0" err="1">
                <a:latin typeface="Cambria" pitchFamily="18" charset="0"/>
                <a:ea typeface="Cambria" pitchFamily="18" charset="0"/>
              </a:rPr>
              <a:t>hoạt</a:t>
            </a:r>
            <a:r>
              <a:rPr lang="en-US" sz="2400" dirty="0">
                <a:latin typeface="Cambria" pitchFamily="18" charset="0"/>
                <a:ea typeface="Cambria" pitchFamily="18" charset="0"/>
              </a:rPr>
              <a:t>, </a:t>
            </a:r>
            <a:r>
              <a:rPr lang="en-US" sz="2400" dirty="0" err="1">
                <a:latin typeface="Cambria" pitchFamily="18" charset="0"/>
                <a:ea typeface="Cambria" pitchFamily="18" charset="0"/>
              </a:rPr>
              <a:t>cho</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 </a:t>
            </a:r>
            <a:r>
              <a:rPr lang="en-US" sz="2400" dirty="0" err="1">
                <a:latin typeface="Cambria" pitchFamily="18" charset="0"/>
                <a:ea typeface="Cambria" pitchFamily="18" charset="0"/>
              </a:rPr>
              <a:t>xuất</a:t>
            </a:r>
            <a:r>
              <a:rPr lang="en-US" sz="2400" dirty="0">
                <a:latin typeface="Cambria" pitchFamily="18" charset="0"/>
                <a:ea typeface="Cambria" pitchFamily="18" charset="0"/>
              </a:rPr>
              <a:t> </a:t>
            </a:r>
            <a:r>
              <a:rPr lang="en-US" sz="2400" dirty="0" err="1">
                <a:latin typeface="Cambria" pitchFamily="18" charset="0"/>
                <a:ea typeface="Cambria" pitchFamily="18" charset="0"/>
              </a:rPr>
              <a:t>công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nông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giao</a:t>
            </a:r>
            <a:r>
              <a:rPr lang="en-US" sz="2400" dirty="0">
                <a:latin typeface="Cambria" pitchFamily="18" charset="0"/>
                <a:ea typeface="Cambria" pitchFamily="18" charset="0"/>
              </a:rPr>
              <a:t> </a:t>
            </a:r>
            <a:r>
              <a:rPr lang="en-US" sz="2400" dirty="0" err="1">
                <a:latin typeface="Cambria" pitchFamily="18" charset="0"/>
                <a:ea typeface="Cambria" pitchFamily="18" charset="0"/>
              </a:rPr>
              <a:t>thông</a:t>
            </a:r>
            <a:r>
              <a:rPr lang="en-US" sz="2400" dirty="0">
                <a:latin typeface="Cambria" pitchFamily="18" charset="0"/>
                <a:ea typeface="Cambria" pitchFamily="18" charset="0"/>
              </a:rPr>
              <a:t> </a:t>
            </a:r>
            <a:r>
              <a:rPr lang="en-US" sz="2400" dirty="0" err="1">
                <a:latin typeface="Cambria" pitchFamily="18" charset="0"/>
                <a:ea typeface="Cambria" pitchFamily="18" charset="0"/>
              </a:rPr>
              <a:t>đường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nuôi</a:t>
            </a:r>
            <a:r>
              <a:rPr lang="en-US" sz="2400" dirty="0">
                <a:latin typeface="Cambria" pitchFamily="18" charset="0"/>
                <a:ea typeface="Cambria" pitchFamily="18" charset="0"/>
              </a:rPr>
              <a:t> </a:t>
            </a:r>
            <a:r>
              <a:rPr lang="en-US" sz="2400" dirty="0" err="1">
                <a:latin typeface="Cambria" pitchFamily="18" charset="0"/>
                <a:ea typeface="Cambria" pitchFamily="18" charset="0"/>
              </a:rPr>
              <a:t>trồng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7" name="Picture 26" descr="Dựa vào hình 10.4 và thông tin trong bài em hãy lấy ví dụ chứng minh tầm quan trọng"/>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7200"/>
          <a:stretch/>
        </p:blipFill>
        <p:spPr bwMode="auto">
          <a:xfrm>
            <a:off x="5387276" y="1371600"/>
            <a:ext cx="3451924" cy="2209800"/>
          </a:xfrm>
          <a:prstGeom prst="rect">
            <a:avLst/>
          </a:prstGeom>
          <a:noFill/>
          <a:ln>
            <a:solidFill>
              <a:srgbClr val="FF0000"/>
            </a:solidFill>
          </a:ln>
        </p:spPr>
      </p:pic>
      <p:pic>
        <p:nvPicPr>
          <p:cNvPr id="717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7276" y="3823865"/>
            <a:ext cx="3451924" cy="24245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525780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Giao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4099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randombar(horizontal)">
                                      <p:cBhvr>
                                        <p:cTn id="18" dur="500"/>
                                        <p:tgtEl>
                                          <p:spTgt spid="717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ựa vào hình 10.4 và thông tin trong bài em hãy lấy ví dụ chứng minh tầm quan trọng"/>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7200"/>
          <a:stretch/>
        </p:blipFill>
        <p:spPr bwMode="auto">
          <a:xfrm>
            <a:off x="457200" y="609600"/>
            <a:ext cx="8229600" cy="5715000"/>
          </a:xfrm>
          <a:prstGeom prst="rect">
            <a:avLst/>
          </a:prstGeom>
          <a:noFill/>
          <a:ln>
            <a:solidFill>
              <a:srgbClr val="FF0000"/>
            </a:solidFill>
          </a:ln>
        </p:spPr>
      </p:pic>
    </p:spTree>
    <p:extLst>
      <p:ext uri="{BB962C8B-B14F-4D97-AF65-F5344CB8AC3E}">
        <p14:creationId xmlns:p14="http://schemas.microsoft.com/office/powerpoint/2010/main" val="1524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19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tầm quan trọng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68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a:latin typeface="Cambria" pitchFamily="18" charset="0"/>
                <a:ea typeface="Cambria" pitchFamily="18" charset="0"/>
              </a:rPr>
              <a:t>- Có vai trò quan trọng trong sản xuất và sinh hoạt.</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Mang lại hiệu quả kinh tế cao, đáp ứng được nhu cầu sử dụng nước của các ngành kinh tế.</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Hạn chế lãng phí nước và bảo vệ tài nguyên nước, bảo vệ hệ sinh thái ở lưu vực sông.</a:t>
            </a:r>
            <a:endParaRPr lang="en-US" sz="2000" dirty="0">
              <a:latin typeface="Cambria" pitchFamily="18" charset="0"/>
              <a:ea typeface="Cambria" pitchFamily="18" charset="0"/>
            </a:endParaRPr>
          </a:p>
          <a:p>
            <a:pPr algn="just"/>
            <a:r>
              <a:rPr lang="nl-NL" sz="2000" dirty="0">
                <a:latin typeface="Cambria" pitchFamily="18" charset="0"/>
                <a:ea typeface="Cambria" pitchFamily="18" charset="0"/>
              </a:rPr>
              <a:t>- Góp phần phòng chống thiên tai bão, lũ.</a:t>
            </a:r>
            <a:endParaRPr lang="vi-VN" sz="2000" dirty="0">
              <a:latin typeface="Cambria" panose="02040503050406030204" pitchFamily="18" charset="0"/>
              <a:ea typeface="Cambria" panose="02040503050406030204" pitchFamily="18" charset="0"/>
            </a:endParaRPr>
          </a:p>
        </p:txBody>
      </p:sp>
      <p:sp>
        <p:nvSpPr>
          <p:cNvPr id="34" name="TextBox 33"/>
          <p:cNvSpPr txBox="1"/>
          <p:nvPr/>
        </p:nvSpPr>
        <p:spPr>
          <a:xfrm>
            <a:off x="5257800" y="3581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kiệm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endParaRPr lang="en-US" dirty="0">
              <a:latin typeface="Cambria" pitchFamily="18" charset="0"/>
              <a:ea typeface="Cambria" pitchFamily="18" charset="0"/>
            </a:endParaRP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603" y="1349079"/>
            <a:ext cx="3494597" cy="2232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4603" y="4073897"/>
            <a:ext cx="3494597" cy="217450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26576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937239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randombar(horizontal)">
                                      <p:cBhvr>
                                        <p:cTn id="15" dur="500"/>
                                        <p:tgtEl>
                                          <p:spTgt spid="819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8195"/>
                                        </p:tgtEl>
                                        <p:attrNameLst>
                                          <p:attrName>style.visibility</p:attrName>
                                        </p:attrNameLst>
                                      </p:cBhvr>
                                      <p:to>
                                        <p:strVal val="visible"/>
                                      </p:to>
                                    </p:set>
                                    <p:animEffect transition="in" filter="randombar(horizontal)">
                                      <p:cBhvr>
                                        <p:cTn id="21" dur="500"/>
                                        <p:tgtEl>
                                          <p:spTgt spid="819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l</a:t>
            </a:r>
            <a:r>
              <a:rPr lang="vi-VN" sz="2400" i="1" dirty="0" smtClean="0">
                <a:solidFill>
                  <a:srgbClr val="FF0000"/>
                </a:solidFill>
                <a:latin typeface="Cambria" panose="02040503050406030204" pitchFamily="18" charset="0"/>
                <a:ea typeface="Cambria" panose="02040503050406030204" pitchFamily="18" charset="0"/>
              </a:rPr>
              <a:t>ấy </a:t>
            </a:r>
            <a:r>
              <a:rPr lang="vi-VN" sz="2400" i="1" dirty="0">
                <a:solidFill>
                  <a:srgbClr val="FF0000"/>
                </a:solidFill>
                <a:latin typeface="Cambria" panose="02040503050406030204" pitchFamily="18" charset="0"/>
                <a:ea typeface="Cambria" panose="02040503050406030204" pitchFamily="18" charset="0"/>
              </a:rPr>
              <a:t>ví dụ chứng minh được tầm quan trọng của việc sử dụng tổng hợp tài nguyên nước ở một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677656"/>
          </a:xfrm>
          <a:prstGeom prst="rect">
            <a:avLst/>
          </a:prstGeom>
          <a:solidFill>
            <a:srgbClr val="FFCCFF"/>
          </a:solidFill>
          <a:ln w="12700">
            <a:solidFill>
              <a:srgbClr val="0070C0"/>
            </a:solidFill>
          </a:ln>
        </p:spPr>
        <p:txBody>
          <a:bodyPr wrap="square">
            <a:spAutoFit/>
          </a:bodyPr>
          <a:lstStyle/>
          <a:p>
            <a:pPr algn="just"/>
            <a:r>
              <a:rPr lang="vi-VN" sz="2400" dirty="0">
                <a:latin typeface="Cambria" pitchFamily="18" charset="0"/>
                <a:ea typeface="Cambria" pitchFamily="18" charset="0"/>
              </a:rPr>
              <a:t>Ở lưu vực sông Hồng có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Hòa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Bình</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xây </a:t>
            </a:r>
            <a:r>
              <a:rPr lang="vi-VN" sz="2400" dirty="0">
                <a:latin typeface="Cambria" pitchFamily="18" charset="0"/>
                <a:ea typeface="Cambria" pitchFamily="18" charset="0"/>
              </a:rPr>
              <a:t>dựng với nhiều mục đích: phát triển thuỷ điện, </a:t>
            </a:r>
            <a:r>
              <a:rPr lang="en-US" sz="2400" dirty="0" err="1" smtClean="0">
                <a:latin typeface="Cambria" pitchFamily="18" charset="0"/>
                <a:ea typeface="Cambria" pitchFamily="18" charset="0"/>
              </a:rPr>
              <a:t>tham</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quan</a:t>
            </a:r>
            <a:r>
              <a:rPr lang="en-US" sz="2400" dirty="0" smtClean="0">
                <a:latin typeface="Cambria" pitchFamily="18" charset="0"/>
                <a:ea typeface="Cambria" pitchFamily="18" charset="0"/>
              </a:rPr>
              <a:t> du </a:t>
            </a:r>
            <a:r>
              <a:rPr lang="en-US" sz="2400" dirty="0" err="1" smtClean="0">
                <a:latin typeface="Cambria" pitchFamily="18" charset="0"/>
                <a:ea typeface="Cambria" pitchFamily="18" charset="0"/>
              </a:rPr>
              <a:t>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bằng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thuyền</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du 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và</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nuôi</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cá</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lồng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trên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thủy</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điện</a:t>
            </a:r>
            <a:r>
              <a:rPr lang="en-US" sz="2400" dirty="0" smtClean="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5" name="Picture 2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371600"/>
            <a:ext cx="3461385" cy="5169932"/>
          </a:xfrm>
          <a:prstGeom prst="rect">
            <a:avLst/>
          </a:prstGeom>
          <a:noFill/>
          <a:ln>
            <a:solidFill>
              <a:srgbClr val="FF0000"/>
            </a:solidFill>
          </a:ln>
        </p:spPr>
      </p:pic>
    </p:spTree>
    <p:extLst>
      <p:ext uri="{BB962C8B-B14F-4D97-AF65-F5344CB8AC3E}">
        <p14:creationId xmlns:p14="http://schemas.microsoft.com/office/powerpoint/2010/main" val="3285935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828800"/>
            <a:ext cx="6792509" cy="34290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089055"/>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Có vai trò quan trọng trong sản xuất và sinh hoạt.</a:t>
            </a:r>
          </a:p>
          <a:p>
            <a:pPr algn="just">
              <a:spcBef>
                <a:spcPts val="600"/>
              </a:spcBef>
              <a:spcAft>
                <a:spcPts val="0"/>
              </a:spcAft>
            </a:pPr>
            <a:r>
              <a:rPr lang="vi-VN" sz="2400" dirty="0">
                <a:latin typeface="Cambria" pitchFamily="18" charset="0"/>
                <a:ea typeface="Cambria" pitchFamily="18" charset="0"/>
              </a:rPr>
              <a:t>- Mang lại hiệu quả kinh tế cao, đáp ứng được nhu cầu sử dụng nước của các ngành kinh tế.</a:t>
            </a:r>
          </a:p>
          <a:p>
            <a:pPr algn="just">
              <a:spcBef>
                <a:spcPts val="600"/>
              </a:spcBef>
              <a:spcAft>
                <a:spcPts val="0"/>
              </a:spcAft>
            </a:pPr>
            <a:r>
              <a:rPr lang="vi-VN" sz="2400" dirty="0">
                <a:latin typeface="Cambria" pitchFamily="18" charset="0"/>
                <a:ea typeface="Cambria" pitchFamily="18" charset="0"/>
              </a:rPr>
              <a:t>- Hạn chế lãng phí nước và bảo vệ tài nguyên nước, bảo vệ hệ sinh thái ở lưu vực sông.</a:t>
            </a:r>
          </a:p>
          <a:p>
            <a:pPr algn="just">
              <a:spcBef>
                <a:spcPts val="600"/>
              </a:spcBef>
              <a:spcAft>
                <a:spcPts val="0"/>
              </a:spcAft>
            </a:pPr>
            <a:r>
              <a:rPr lang="vi-VN" sz="2400" dirty="0">
                <a:latin typeface="Cambria" pitchFamily="18" charset="0"/>
                <a:ea typeface="Cambria" pitchFamily="18" charset="0"/>
              </a:rPr>
              <a:t>- Góp phần phòng chống thiên tai bão, lũ.</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SỬ DỤNG TỔNG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805558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677656"/>
          </a:xfrm>
          <a:prstGeom prst="rect">
            <a:avLst/>
          </a:prstGeom>
        </p:spPr>
        <p:txBody>
          <a:bodyPr wrap="square">
            <a:spAutoFit/>
          </a:bodyPr>
          <a:lstStyle/>
          <a:p>
            <a:pPr algn="just"/>
            <a:r>
              <a:rPr lang="vi-VN" sz="2100" dirty="0">
                <a:solidFill>
                  <a:srgbClr val="0000FF"/>
                </a:solidFill>
                <a:latin typeface="Cambria" panose="02040503050406030204" pitchFamily="18" charset="0"/>
                <a:ea typeface="Cambria" panose="02040503050406030204" pitchFamily="18" charset="0"/>
              </a:rPr>
              <a:t>Mùa du lịch của thành phố biển Đà Nẵng là vào mùa khô. Thời tiết mùa này ít biến động, không khí có độ ẩn thấp, do ảnh hưởng trực tiếp từ gió Lào nên có cảm giác nóng </a:t>
            </a:r>
            <a:r>
              <a:rPr lang="vi-VN" sz="2100" dirty="0" smtClean="0">
                <a:solidFill>
                  <a:srgbClr val="0000FF"/>
                </a:solidFill>
                <a:latin typeface="Cambria" panose="02040503050406030204" pitchFamily="18" charset="0"/>
                <a:ea typeface="Cambria" panose="02040503050406030204" pitchFamily="18" charset="0"/>
              </a:rPr>
              <a:t>bức</a:t>
            </a:r>
            <a:r>
              <a:rPr lang="en-US" sz="2100" dirty="0" smtClean="0">
                <a:solidFill>
                  <a:srgbClr val="0000FF"/>
                </a:solidFill>
                <a:latin typeface="Cambria" panose="02040503050406030204" pitchFamily="18" charset="0"/>
                <a:ea typeface="Cambria" panose="02040503050406030204" pitchFamily="18" charset="0"/>
              </a:rPr>
              <a:t>, l</a:t>
            </a:r>
            <a:r>
              <a:rPr lang="vi-VN" sz="2100" dirty="0" smtClean="0">
                <a:solidFill>
                  <a:srgbClr val="0000FF"/>
                </a:solidFill>
                <a:latin typeface="Cambria" panose="02040503050406030204" pitchFamily="18" charset="0"/>
                <a:ea typeface="Cambria" panose="02040503050406030204" pitchFamily="18" charset="0"/>
              </a:rPr>
              <a:t>ượng </a:t>
            </a:r>
            <a:r>
              <a:rPr lang="vi-VN" sz="2100" dirty="0">
                <a:solidFill>
                  <a:srgbClr val="0000FF"/>
                </a:solidFill>
                <a:latin typeface="Cambria" panose="02040503050406030204" pitchFamily="18" charset="0"/>
                <a:ea typeface="Cambria" panose="02040503050406030204" pitchFamily="18" charset="0"/>
              </a:rPr>
              <a:t>mưa của mùa khô rất </a:t>
            </a:r>
            <a:r>
              <a:rPr lang="vi-VN" sz="2100" dirty="0" smtClean="0">
                <a:solidFill>
                  <a:srgbClr val="0000FF"/>
                </a:solidFill>
                <a:latin typeface="Cambria" panose="02040503050406030204" pitchFamily="18" charset="0"/>
                <a:ea typeface="Cambria" panose="02040503050406030204" pitchFamily="18" charset="0"/>
              </a:rPr>
              <a:t>ít</a:t>
            </a:r>
            <a:r>
              <a:rPr lang="en-US" sz="2100" dirty="0" smtClean="0">
                <a:solidFill>
                  <a:srgbClr val="0000FF"/>
                </a:solidFill>
                <a:latin typeface="Cambria" panose="02040503050406030204" pitchFamily="18" charset="0"/>
                <a:ea typeface="Cambria" panose="02040503050406030204" pitchFamily="18" charset="0"/>
              </a:rPr>
              <a:t>, </a:t>
            </a:r>
            <a:r>
              <a:rPr lang="vi-VN" sz="2100" dirty="0" smtClean="0">
                <a:solidFill>
                  <a:srgbClr val="0000FF"/>
                </a:solidFill>
                <a:latin typeface="Cambria" panose="02040503050406030204" pitchFamily="18" charset="0"/>
                <a:ea typeface="Cambria" panose="02040503050406030204" pitchFamily="18" charset="0"/>
              </a:rPr>
              <a:t>khô </a:t>
            </a:r>
            <a:r>
              <a:rPr lang="vi-VN" sz="2100" dirty="0">
                <a:solidFill>
                  <a:srgbClr val="0000FF"/>
                </a:solidFill>
                <a:latin typeface="Cambria" panose="02040503050406030204" pitchFamily="18" charset="0"/>
                <a:ea typeface="Cambria" panose="02040503050406030204" pitchFamily="18" charset="0"/>
              </a:rPr>
              <a:t>ráo phù hợp cho các hoạt động tắm biển, vãn cảnh, leo núi. Tuy nhiên để tham gia các hoạt động ngoài trời bạn cần phải có biện pháp chống nắng, giảm thiểu những tác hại của nắng nóng. </a:t>
            </a:r>
            <a:endParaRPr lang="en-US" sz="2100" dirty="0">
              <a:solidFill>
                <a:srgbClr val="0000FF"/>
              </a:solidFill>
              <a:latin typeface="Cambria" panose="02040503050406030204" pitchFamily="18" charset="0"/>
              <a:ea typeface="Cambria" panose="02040503050406030204" pitchFamily="18" charset="0"/>
            </a:endParaRPr>
          </a:p>
        </p:txBody>
      </p:sp>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63067"/>
            <a:ext cx="6096000" cy="24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219"/>
                                        </p:tgtEl>
                                        <p:attrNameLst>
                                          <p:attrName>style.visibility</p:attrName>
                                        </p:attrNameLst>
                                      </p:cBhvr>
                                      <p:to>
                                        <p:strVal val="visible"/>
                                      </p:to>
                                    </p:set>
                                    <p:animEffect transition="in" filter="fade">
                                      <p:cBhvr>
                                        <p:cTn id="26" dur="1000"/>
                                        <p:tgtEl>
                                          <p:spTgt spid="9219"/>
                                        </p:tgtEl>
                                      </p:cBhvr>
                                    </p:animEffect>
                                    <p:anim calcmode="lin" valueType="num">
                                      <p:cBhvr>
                                        <p:cTn id="27" dur="1000" fill="hold"/>
                                        <p:tgtEl>
                                          <p:spTgt spid="9219"/>
                                        </p:tgtEl>
                                        <p:attrNameLst>
                                          <p:attrName>ppt_x</p:attrName>
                                        </p:attrNameLst>
                                      </p:cBhvr>
                                      <p:tavLst>
                                        <p:tav tm="0">
                                          <p:val>
                                            <p:strVal val="#ppt_x"/>
                                          </p:val>
                                        </p:tav>
                                        <p:tav tm="100000">
                                          <p:val>
                                            <p:strVal val="#ppt_x"/>
                                          </p:val>
                                        </p:tav>
                                      </p:tavLst>
                                    </p:anim>
                                    <p:anim calcmode="lin" valueType="num">
                                      <p:cBhvr>
                                        <p:cTn id="28"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kiến thức đã học, em hãy cho </a:t>
            </a:r>
            <a:r>
              <a:rPr lang="vi-VN" sz="2100" i="1" dirty="0" smtClean="0">
                <a:solidFill>
                  <a:srgbClr val="FF0000"/>
                </a:solidFill>
                <a:latin typeface="Cambria" panose="02040503050406030204" pitchFamily="18" charset="0"/>
                <a:ea typeface="Cambria" panose="02040503050406030204" pitchFamily="18" charset="0"/>
              </a:rPr>
              <a:t>biết sự </a:t>
            </a:r>
            <a:r>
              <a:rPr lang="vi-VN" sz="2100" i="1" dirty="0">
                <a:solidFill>
                  <a:srgbClr val="FF0000"/>
                </a:solidFill>
                <a:latin typeface="Cambria" panose="02040503050406030204" pitchFamily="18" charset="0"/>
                <a:ea typeface="Cambria" panose="02040503050406030204" pitchFamily="18" charset="0"/>
              </a:rPr>
              <a:t>phân hoá khí hậu ở nước ta có ảnh hưởng như thế nào đến hoạt động du lịch?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191000"/>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520951" y="2876014"/>
            <a:ext cx="7161288" cy="3600986"/>
          </a:xfrm>
          <a:prstGeom prst="rect">
            <a:avLst/>
          </a:prstGeom>
          <a:solidFill>
            <a:srgbClr val="FFCCFF"/>
          </a:solidFill>
          <a:ln>
            <a:solidFill>
              <a:srgbClr val="0D30DD"/>
            </a:solidFill>
          </a:ln>
        </p:spPr>
        <p:txBody>
          <a:bodyPr wrap="square">
            <a:spAutoFit/>
          </a:bodyPr>
          <a:lstStyle/>
          <a:p>
            <a:pPr algn="just"/>
            <a:r>
              <a:rPr lang="vi-VN" sz="1900" b="1" dirty="0">
                <a:latin typeface="Cambria" pitchFamily="18" charset="0"/>
                <a:ea typeface="Cambria" pitchFamily="18" charset="0"/>
              </a:rPr>
              <a:t>- Thuận lợi:</a:t>
            </a:r>
          </a:p>
          <a:p>
            <a:pPr algn="just"/>
            <a:r>
              <a:rPr lang="vi-VN" sz="1900" dirty="0">
                <a:latin typeface="Cambria" pitchFamily="18" charset="0"/>
                <a:ea typeface="Cambria" pitchFamily="18" charset="0"/>
              </a:rPr>
              <a:t>+ Ảnh hưởng đến đến một số loại hình du lịch như du lịch biển, du lịch nghỉ dưỡng, du lịch khám phá tự nhiên, tác động trực tiếp đến sự hình thành các điểm du lịch, loại hình du lịch, mùa vụ du lịch…</a:t>
            </a:r>
          </a:p>
          <a:p>
            <a:pPr algn="just"/>
            <a:r>
              <a:rPr lang="vi-VN" sz="1900" dirty="0" smtClean="0">
                <a:latin typeface="Cambria" pitchFamily="18" charset="0"/>
                <a:ea typeface="Cambria" pitchFamily="18" charset="0"/>
              </a:rPr>
              <a:t>+ Ở </a:t>
            </a:r>
            <a:r>
              <a:rPr lang="vi-VN" sz="1900" dirty="0">
                <a:latin typeface="Cambria" pitchFamily="18" charset="0"/>
                <a:ea typeface="Cambria" pitchFamily="18" charset="0"/>
              </a:rPr>
              <a:t>các khu vực đồi núi, sự phân hoá khí hậu theo độ cao tạo điều kiện phát triển các loại hình du lịch như nghỉ dưỡng, tham quan…</a:t>
            </a:r>
          </a:p>
          <a:p>
            <a:pPr algn="just"/>
            <a:r>
              <a:rPr lang="vi-VN" sz="1900" dirty="0" smtClean="0">
                <a:latin typeface="Cambria" pitchFamily="18" charset="0"/>
                <a:ea typeface="Cambria" pitchFamily="18" charset="0"/>
              </a:rPr>
              <a:t>+ </a:t>
            </a:r>
            <a:r>
              <a:rPr lang="vi-VN" sz="1900" dirty="0">
                <a:latin typeface="Cambria" pitchFamily="18" charset="0"/>
                <a:ea typeface="Cambria" pitchFamily="18" charset="0"/>
              </a:rPr>
              <a:t>Sự phân hoá của khí hậu giữa miền Bắc và miền Nam ảnh hưởng đến mùa vụ du lịch của hai miền. Các hoạt động du lịch biển ở miền Bắc hầu như chỉ diễn ra vào mùa hạ còn ở miền Nam có thể diễn ra quanh năm.</a:t>
            </a:r>
          </a:p>
          <a:p>
            <a:pPr algn="just"/>
            <a:r>
              <a:rPr lang="vi-VN" sz="1900" b="1" dirty="0" smtClean="0">
                <a:latin typeface="Cambria" pitchFamily="18" charset="0"/>
                <a:ea typeface="Cambria" pitchFamily="18" charset="0"/>
              </a:rPr>
              <a:t>- </a:t>
            </a:r>
            <a:r>
              <a:rPr lang="vi-VN" sz="1900" b="1" dirty="0">
                <a:latin typeface="Cambria" pitchFamily="18" charset="0"/>
                <a:ea typeface="Cambria" pitchFamily="18" charset="0"/>
              </a:rPr>
              <a:t>Khó khăn: </a:t>
            </a:r>
            <a:r>
              <a:rPr lang="vi-VN" sz="1900" dirty="0">
                <a:latin typeface="Cambria" pitchFamily="18" charset="0"/>
                <a:ea typeface="Cambria" pitchFamily="18" charset="0"/>
              </a:rPr>
              <a:t>Các hiện tượng thời tiết như mưa lớn, bão,... là trở ngại đối với hoạt động du lịch ngoài trời.</a:t>
            </a:r>
          </a:p>
        </p:txBody>
      </p:sp>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52400" y="1066800"/>
            <a:ext cx="5430672" cy="1143000"/>
          </a:xfrm>
        </p:spPr>
        <p:txBody>
          <a:bodyPr>
            <a:noAutofit/>
          </a:bodyPr>
          <a:lstStyle/>
          <a:p>
            <a:r>
              <a:rPr lang="en-US" sz="2400" b="1" dirty="0" smtClean="0">
                <a:ln w="10541" cmpd="sng">
                  <a:solidFill>
                    <a:schemeClr val="accent1">
                      <a:shade val="88000"/>
                      <a:satMod val="110000"/>
                    </a:schemeClr>
                  </a:solidFill>
                  <a:prstDash val="solid"/>
                </a:ln>
                <a:solidFill>
                  <a:srgbClr val="FF0000"/>
                </a:solidFill>
                <a:latin typeface="Cambria" pitchFamily="18" charset="0"/>
              </a:rPr>
              <a:t>VAI TRÒ CỦA TÀI NGUYÊN </a:t>
            </a:r>
            <a:br>
              <a:rPr lang="en-US" sz="2400" b="1" dirty="0" smtClean="0">
                <a:ln w="10541" cmpd="sng">
                  <a:solidFill>
                    <a:schemeClr val="accent1">
                      <a:shade val="88000"/>
                      <a:satMod val="110000"/>
                    </a:schemeClr>
                  </a:solidFill>
                  <a:prstDash val="solid"/>
                </a:ln>
                <a:solidFill>
                  <a:srgbClr val="FF0000"/>
                </a:solidFill>
                <a:latin typeface="Cambria" pitchFamily="18" charset="0"/>
              </a:rPr>
            </a:br>
            <a:r>
              <a:rPr lang="en-US" sz="2400" b="1" dirty="0" smtClean="0">
                <a:ln w="10541" cmpd="sng">
                  <a:solidFill>
                    <a:schemeClr val="accent1">
                      <a:shade val="88000"/>
                      <a:satMod val="110000"/>
                    </a:schemeClr>
                  </a:solidFill>
                  <a:prstDash val="solid"/>
                </a:ln>
                <a:solidFill>
                  <a:srgbClr val="FF0000"/>
                </a:solidFill>
                <a:latin typeface="Cambria" pitchFamily="18" charset="0"/>
              </a:rPr>
              <a:t>KHÍ HẬU VÀ TÀI NGUYÊN NƯỚC ĐỐI VỚI SỰ PHÁT TRIỂN </a:t>
            </a:r>
            <a:br>
              <a:rPr lang="en-US" sz="2400" b="1" dirty="0" smtClean="0">
                <a:ln w="10541" cmpd="sng">
                  <a:solidFill>
                    <a:schemeClr val="accent1">
                      <a:shade val="88000"/>
                      <a:satMod val="110000"/>
                    </a:schemeClr>
                  </a:solidFill>
                  <a:prstDash val="solid"/>
                </a:ln>
                <a:solidFill>
                  <a:srgbClr val="FF0000"/>
                </a:solidFill>
                <a:latin typeface="Cambria" pitchFamily="18" charset="0"/>
              </a:rPr>
            </a:br>
            <a:r>
              <a:rPr lang="en-US" sz="2400" b="1" dirty="0" smtClean="0">
                <a:ln w="10541" cmpd="sng">
                  <a:solidFill>
                    <a:schemeClr val="accent1">
                      <a:shade val="88000"/>
                      <a:satMod val="110000"/>
                    </a:schemeClr>
                  </a:solidFill>
                  <a:prstDash val="solid"/>
                </a:ln>
                <a:solidFill>
                  <a:srgbClr val="FF0000"/>
                </a:solidFill>
                <a:latin typeface="Cambria" pitchFamily="18" charset="0"/>
              </a:rPr>
              <a:t>KINH TẾ - XÃ HỘI CỦA NƯỚC TA</a:t>
            </a:r>
            <a:endParaRPr lang="en-US" sz="24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7</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81200"/>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việc sử dụng tổng hợp tài nguyên nước ở một lưu vực sông của nước ta.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19579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369770" y="4347641"/>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882692"/>
            <a:ext cx="4572000" cy="3647152"/>
          </a:xfrm>
          <a:prstGeom prst="rect">
            <a:avLst/>
          </a:prstGeom>
          <a:solidFill>
            <a:srgbClr val="FFCCFF"/>
          </a:solidFill>
          <a:ln>
            <a:solidFill>
              <a:srgbClr val="0D30DD"/>
            </a:solidFill>
          </a:ln>
        </p:spPr>
        <p:txBody>
          <a:bodyPr>
            <a:spAutoFit/>
          </a:bodyPr>
          <a:lstStyle/>
          <a:p>
            <a:pPr algn="just"/>
            <a:r>
              <a:rPr lang="vi-VN" sz="2100" dirty="0">
                <a:latin typeface="Cambria" pitchFamily="18" charset="0"/>
                <a:ea typeface="Cambria" pitchFamily="18" charset="0"/>
              </a:rPr>
              <a:t>Ở lưu vực sông Cửu Long có tình trạng thiếu nước cho sản xuất và sinh hoạt vào mùa khô và tình trạng hạn hán, xâm nhập mặn ngày càng trầm trọng, để khắc phục tình trạng đó, việc sử dụng tổng hợp tài nguyên nước thông qua các biện pháp mở rộng và cải tạo hệ thống kênh rạch để cung cấp nước cho sản xuất và sinh hoạt, phòng chống thiên tai và bảo vệ chất lượng nguồn nước.</a:t>
            </a:r>
            <a:endParaRPr lang="en-US" sz="2100"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2882692"/>
            <a:ext cx="2510039" cy="364715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1000"/>
                                        <p:tgtEl>
                                          <p:spTgt spid="7170"/>
                                        </p:tgtEl>
                                      </p:cBhvr>
                                    </p:animEffect>
                                    <p:anim calcmode="lin" valueType="num">
                                      <p:cBhvr>
                                        <p:cTn id="21" dur="1000" fill="hold"/>
                                        <p:tgtEl>
                                          <p:spTgt spid="7170"/>
                                        </p:tgtEl>
                                        <p:attrNameLst>
                                          <p:attrName>ppt_x</p:attrName>
                                        </p:attrNameLst>
                                      </p:cBhvr>
                                      <p:tavLst>
                                        <p:tav tm="0">
                                          <p:val>
                                            <p:strVal val="#ppt_x"/>
                                          </p:val>
                                        </p:tav>
                                        <p:tav tm="100000">
                                          <p:val>
                                            <p:strVal val="#ppt_x"/>
                                          </p:val>
                                        </p:tav>
                                      </p:tavLst>
                                    </p:anim>
                                    <p:anim calcmode="lin" valueType="num">
                                      <p:cBhvr>
                                        <p:cTn id="22" dur="1000" fill="hold"/>
                                        <p:tgtEl>
                                          <p:spTgt spid="717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746311"/>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918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335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7. </a:t>
            </a:r>
            <a:r>
              <a:rPr lang="vi-VN" sz="2200" b="1" dirty="0">
                <a:solidFill>
                  <a:srgbClr val="FF0000"/>
                </a:solidFill>
                <a:effectLst>
                  <a:outerShdw blurRad="38100" dist="38100" dir="2700000" algn="tl">
                    <a:srgbClr val="000000">
                      <a:alpha val="43137"/>
                    </a:srgbClr>
                  </a:outerShdw>
                </a:effectLst>
                <a:latin typeface="Cambria" pitchFamily="18" charset="0"/>
              </a:rPr>
              <a:t>VAI TRÒ CỦA TÀI NGUYÊN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KHÍ HẬU VÀ TÀI NGUYÊN NƯỚC ĐỐI VỚI SỰ PHÁT TRIỂN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KINH TẾ - XÃ HỘI CỦA NƯỚC </a:t>
            </a:r>
            <a:r>
              <a:rPr lang="vi-VN" sz="2200" b="1" dirty="0" smtClean="0">
                <a:solidFill>
                  <a:srgbClr val="FF0000"/>
                </a:solidFill>
                <a:effectLst>
                  <a:outerShdw blurRad="38100" dist="38100" dir="2700000" algn="tl">
                    <a:srgbClr val="000000">
                      <a:alpha val="43137"/>
                    </a:srgbClr>
                  </a:outerShdw>
                </a:effectLst>
                <a:latin typeface="Cambria" pitchFamily="18" charset="0"/>
              </a:rPr>
              <a:t>TA</a:t>
            </a:r>
            <a:endParaRPr lang="en-US" sz="2200" b="1" dirty="0" smtClean="0">
              <a:solidFill>
                <a:srgbClr val="FF0000"/>
              </a:solidFill>
              <a:effectLst>
                <a:outerShdw blurRad="38100" dist="38100" dir="2700000" algn="tl">
                  <a:srgbClr val="000000">
                    <a:alpha val="43137"/>
                  </a:srgbClr>
                </a:outerShdw>
              </a:effectLst>
              <a:latin typeface="Cambria" pitchFamily="18" charset="0"/>
            </a:endParaRP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SẢN XUẤT NÔNG NGHIỆP</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HOẠT ĐỘNG       DU LỊCH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TẦM QUAN TRỌNG CỦA VIỆC SỬ DỤNG TỔNG </a:t>
            </a:r>
            <a:r>
              <a:rPr lang="vi-VN" sz="2400" b="1" dirty="0" smtClean="0">
                <a:solidFill>
                  <a:srgbClr val="0D30DD"/>
                </a:solidFill>
                <a:effectLst>
                  <a:outerShdw blurRad="38100" dist="38100" dir="2700000" algn="tl">
                    <a:srgbClr val="000000">
                      <a:alpha val="43137"/>
                    </a:srgbClr>
                  </a:outerShdw>
                </a:effectLst>
                <a:latin typeface="Cambria" pitchFamily="18" charset="0"/>
              </a:rPr>
              <a:t>HỢP </a:t>
            </a:r>
            <a:r>
              <a:rPr lang="vi-VN" sz="2400" b="1" dirty="0">
                <a:solidFill>
                  <a:srgbClr val="0D30DD"/>
                </a:solidFill>
                <a:effectLst>
                  <a:outerShdw blurRad="38100" dist="38100" dir="2700000" algn="tl">
                    <a:srgbClr val="000000">
                      <a:alpha val="43137"/>
                    </a:srgbClr>
                  </a:outerShdw>
                </a:effectLst>
                <a:latin typeface="Cambria" pitchFamily="18" charset="0"/>
              </a:rPr>
              <a:t>TÀI NGUYÊN NƯỚC Ở LƯU VỰC SÔNG </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362200"/>
            <a:ext cx="8102831" cy="42585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395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71235" y="1311233"/>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a:t>
            </a:r>
            <a:r>
              <a:rPr lang="en-US" sz="2400" i="1" dirty="0" err="1" smtClean="0">
                <a:solidFill>
                  <a:srgbClr val="FF0000"/>
                </a:solidFill>
                <a:latin typeface="Cambria" panose="02040503050406030204" pitchFamily="18" charset="0"/>
                <a:ea typeface="Cambria" panose="02040503050406030204" pitchFamily="18" charset="0"/>
              </a:rPr>
              <a:t>khí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hậu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phép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triển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nền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nghiệp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nhiệt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đới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71234" y="3429000"/>
            <a:ext cx="3657601" cy="3046988"/>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Nhiều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sản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phẩm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nghiệp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có</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giá</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trị</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kinh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tế</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cao</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Nguồn nhiệt ẩm dồi dào thuận lợi cho cây trồng vật nuôi phát triển quanh năm, tăng vụ, tăng năng suất.</a:t>
            </a: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Thu </a:t>
            </a:r>
            <a:r>
              <a:rPr lang="en-US" dirty="0" err="1" smtClean="0">
                <a:latin typeface="Cambria" pitchFamily="18" charset="0"/>
                <a:ea typeface="Cambria" pitchFamily="18" charset="0"/>
              </a:rPr>
              <a:t>hoạch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hè</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a:t>
            </a:r>
            <a:endParaRPr lang="en-US" dirty="0">
              <a:latin typeface="Cambria" pitchFamily="18" charset="0"/>
              <a:ea typeface="Cambria" pitchFamily="18" charset="0"/>
            </a:endParaRPr>
          </a:p>
        </p:txBody>
      </p:sp>
      <p:sp>
        <p:nvSpPr>
          <p:cNvPr id="55" name="TextBox 54"/>
          <p:cNvSpPr txBox="1"/>
          <p:nvPr/>
        </p:nvSpPr>
        <p:spPr>
          <a:xfrm>
            <a:off x="5327206" y="6260068"/>
            <a:ext cx="3664394" cy="369332"/>
          </a:xfrm>
          <a:prstGeom prst="rect">
            <a:avLst/>
          </a:prstGeom>
          <a:noFill/>
        </p:spPr>
        <p:txBody>
          <a:bodyPr wrap="square" rtlCol="0">
            <a:spAutoFit/>
          </a:bodyPr>
          <a:lstStyle/>
          <a:p>
            <a:pPr algn="ctr"/>
            <a:r>
              <a:rPr lang="vi-VN" dirty="0" smtClean="0">
                <a:latin typeface="Cambria" pitchFamily="18" charset="0"/>
                <a:ea typeface="Cambria" pitchFamily="18" charset="0"/>
              </a:rPr>
              <a:t>Sầu riêng – cây ăn quả có giá trị cao</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2890" y="1295399"/>
            <a:ext cx="347630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2889" y="3965548"/>
            <a:ext cx="3476309" cy="22945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a:t>
            </a:r>
            <a:r>
              <a:rPr lang="en-US" sz="2100" i="1" dirty="0" err="1" smtClean="0">
                <a:solidFill>
                  <a:srgbClr val="FF0000"/>
                </a:solidFill>
                <a:latin typeface="Cambria" panose="02040503050406030204" pitchFamily="18" charset="0"/>
                <a:ea typeface="Cambria" panose="02040503050406030204" pitchFamily="18" charset="0"/>
              </a:rPr>
              <a:t>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khí </a:t>
            </a:r>
            <a:r>
              <a:rPr lang="vi-VN" sz="2100" i="1" dirty="0">
                <a:solidFill>
                  <a:srgbClr val="FF0000"/>
                </a:solidFill>
                <a:latin typeface="Cambria" panose="02040503050406030204" pitchFamily="18" charset="0"/>
                <a:ea typeface="Cambria" panose="02040503050406030204" pitchFamily="18" charset="0"/>
              </a:rPr>
              <a:t>hậu phân hóa ảnh hưởng như thế nào đến sản </a:t>
            </a:r>
            <a:r>
              <a:rPr lang="vi-VN" sz="2100" i="1" dirty="0" smtClean="0">
                <a:solidFill>
                  <a:srgbClr val="FF0000"/>
                </a:solidFill>
                <a:latin typeface="Cambria" panose="02040503050406030204" pitchFamily="18" charset="0"/>
                <a:ea typeface="Cambria" panose="02040503050406030204" pitchFamily="18" charset="0"/>
              </a:rPr>
              <a:t>xuất </a:t>
            </a:r>
            <a:r>
              <a:rPr lang="vi-VN" sz="2100" i="1" dirty="0">
                <a:solidFill>
                  <a:srgbClr val="FF0000"/>
                </a:solidFill>
                <a:latin typeface="Cambria" panose="02040503050406030204" pitchFamily="18" charset="0"/>
                <a:ea typeface="Cambria" panose="02040503050406030204" pitchFamily="18" charset="0"/>
              </a:rPr>
              <a:t>nông nghiệp?</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8548" y="1521507"/>
            <a:ext cx="887797" cy="932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2665" y="4038600"/>
            <a:ext cx="1027946" cy="111190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tiêu</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mận</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3568907849"/>
              </p:ext>
            </p:extLst>
          </p:nvPr>
        </p:nvGraphicFramePr>
        <p:xfrm>
          <a:off x="1295400" y="2550584"/>
          <a:ext cx="3927984" cy="43074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11074" y="1311232"/>
            <a:ext cx="3528125" cy="22056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38507" y="4038600"/>
            <a:ext cx="3500692"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235403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randombar(horizontal)">
                                      <p:cBhvr>
                                        <p:cTn id="15" dur="500"/>
                                        <p:tgtEl>
                                          <p:spTgt spid="409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Graphic spid="2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65135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3640" y="3639234"/>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3160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chè</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Trung</a:t>
            </a:r>
            <a:r>
              <a:rPr lang="en-US" dirty="0" smtClean="0">
                <a:latin typeface="Cambria" pitchFamily="18" charset="0"/>
                <a:ea typeface="Cambria" pitchFamily="18" charset="0"/>
              </a:rPr>
              <a:t> du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br>
              <a:rPr lang="en-US" dirty="0" smtClean="0">
                <a:latin typeface="Cambria" pitchFamily="18" charset="0"/>
                <a:ea typeface="Cambria" pitchFamily="18" charset="0"/>
              </a:rPr>
            </a:br>
            <a:r>
              <a:rPr lang="en-US" dirty="0" err="1" smtClean="0">
                <a:latin typeface="Cambria" pitchFamily="18" charset="0"/>
                <a:ea typeface="Cambria" pitchFamily="18" charset="0"/>
              </a:rPr>
              <a:t>miền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Bộ</a:t>
            </a:r>
            <a:endParaRPr lang="en-US" dirty="0">
              <a:latin typeface="Cambria" pitchFamily="18" charset="0"/>
              <a:ea typeface="Cambria" pitchFamily="18" charset="0"/>
            </a:endParaRPr>
          </a:p>
        </p:txBody>
      </p:sp>
      <p:sp>
        <p:nvSpPr>
          <p:cNvPr id="55" name="TextBox 54"/>
          <p:cNvSpPr txBox="1"/>
          <p:nvPr/>
        </p:nvSpPr>
        <p:spPr>
          <a:xfrm>
            <a:off x="5433373" y="60592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p>
          <a:p>
            <a:pPr algn="ct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2788830755"/>
              </p:ext>
            </p:extLst>
          </p:nvPr>
        </p:nvGraphicFramePr>
        <p:xfrm>
          <a:off x="990599" y="3156704"/>
          <a:ext cx="4114801" cy="35488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14122" y="1295399"/>
            <a:ext cx="3525077" cy="20574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4121" y="4038599"/>
            <a:ext cx="3525077" cy="20206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1523999" y="1295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sự khác biệt về sản phẩm nông nghiệp giữa miền khí hậu phía Bắc và phía Nam.</a:t>
            </a:r>
            <a:endParaRPr lang="vi-VN" sz="2200" i="1" dirty="0">
              <a:solidFill>
                <a:srgbClr val="FF0000"/>
              </a:solidFill>
              <a:latin typeface="Cambria" panose="02040503050406030204" pitchFamily="18" charset="0"/>
              <a:ea typeface="Cambria" panose="02040503050406030204" pitchFamily="18" charset="0"/>
            </a:endParaRPr>
          </a:p>
        </p:txBody>
      </p:sp>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4020030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14"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5" grpId="0"/>
      <p:bldGraphic spid="27" grpId="0">
        <p:bldAsOne/>
      </p:bldGraphic>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00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hậu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gây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ra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xuất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nghiệp</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8191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5494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00767"/>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Nhiều</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thiên</a:t>
            </a:r>
            <a:r>
              <a:rPr lang="en-US" sz="2200" dirty="0">
                <a:latin typeface="Cambria" pitchFamily="18" charset="0"/>
                <a:ea typeface="Cambria" pitchFamily="18" charset="0"/>
              </a:rPr>
              <a:t> tai </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bão</a:t>
            </a:r>
            <a:r>
              <a:rPr lang="en-US" sz="2200" dirty="0">
                <a:latin typeface="Cambria" pitchFamily="18" charset="0"/>
                <a:ea typeface="Cambria" pitchFamily="18" charset="0"/>
              </a:rPr>
              <a:t>, </a:t>
            </a:r>
            <a:r>
              <a:rPr lang="en-US" sz="2200" dirty="0" err="1">
                <a:latin typeface="Cambria" pitchFamily="18" charset="0"/>
                <a:ea typeface="Cambria" pitchFamily="18" charset="0"/>
              </a:rPr>
              <a:t>lũ</a:t>
            </a:r>
            <a:r>
              <a:rPr lang="en-US" sz="2200" dirty="0">
                <a:latin typeface="Cambria" pitchFamily="18" charset="0"/>
                <a:ea typeface="Cambria" pitchFamily="18" charset="0"/>
              </a:rPr>
              <a:t> </a:t>
            </a:r>
            <a:r>
              <a:rPr lang="en-US" sz="2200" dirty="0" err="1">
                <a:latin typeface="Cambria" pitchFamily="18" charset="0"/>
                <a:ea typeface="Cambria" pitchFamily="18" charset="0"/>
              </a:rPr>
              <a:t>lụt</a:t>
            </a:r>
            <a:r>
              <a:rPr lang="en-US" sz="2200" dirty="0">
                <a:latin typeface="Cambria" pitchFamily="18" charset="0"/>
                <a:ea typeface="Cambria" pitchFamily="18" charset="0"/>
              </a:rPr>
              <a:t>, </a:t>
            </a:r>
            <a:r>
              <a:rPr lang="en-US" sz="2200" dirty="0" err="1">
                <a:latin typeface="Cambria" pitchFamily="18" charset="0"/>
                <a:ea typeface="Cambria" pitchFamily="18" charset="0"/>
              </a:rPr>
              <a:t>hạn</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hán</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sương</a:t>
            </a:r>
            <a:r>
              <a:rPr lang="en-US" sz="2200" dirty="0">
                <a:latin typeface="Cambria" pitchFamily="18" charset="0"/>
                <a:ea typeface="Cambria" pitchFamily="18" charset="0"/>
              </a:rPr>
              <a:t> </a:t>
            </a:r>
            <a:r>
              <a:rPr lang="en-US" sz="2200" dirty="0" err="1">
                <a:latin typeface="Cambria" pitchFamily="18" charset="0"/>
                <a:ea typeface="Cambria" pitchFamily="18" charset="0"/>
              </a:rPr>
              <a:t>muối</a:t>
            </a:r>
            <a:r>
              <a:rPr lang="en-US" sz="2200" dirty="0" smtClean="0">
                <a:latin typeface="Cambria" pitchFamily="18" charset="0"/>
                <a:ea typeface="Cambria" pitchFamily="18" charset="0"/>
              </a:rPr>
              <a:t>,…</a:t>
            </a:r>
            <a:r>
              <a:rPr lang="en-US" sz="2200" dirty="0" err="1" smtClean="0">
                <a:latin typeface="Cambria" pitchFamily="18" charset="0"/>
                <a:ea typeface="Cambria" pitchFamily="18" charset="0"/>
              </a:rPr>
              <a:t>gây</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thiệt</a:t>
            </a:r>
            <a:r>
              <a:rPr lang="en-US" sz="2200" dirty="0">
                <a:latin typeface="Cambria" pitchFamily="18" charset="0"/>
                <a:ea typeface="Cambria" pitchFamily="18" charset="0"/>
              </a:rPr>
              <a:t> </a:t>
            </a:r>
            <a:r>
              <a:rPr lang="en-US" sz="2200" dirty="0" err="1">
                <a:latin typeface="Cambria" pitchFamily="18" charset="0"/>
                <a:ea typeface="Cambria" pitchFamily="18" charset="0"/>
              </a:rPr>
              <a:t>hại</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sản</a:t>
            </a:r>
            <a:r>
              <a:rPr lang="en-US" sz="2200" dirty="0">
                <a:latin typeface="Cambria" pitchFamily="18" charset="0"/>
                <a:ea typeface="Cambria" pitchFamily="18" charset="0"/>
              </a:rPr>
              <a:t> </a:t>
            </a:r>
            <a:r>
              <a:rPr lang="en-US" sz="2200" dirty="0" err="1">
                <a:latin typeface="Cambria" pitchFamily="18" charset="0"/>
                <a:ea typeface="Cambria" pitchFamily="18" charset="0"/>
              </a:rPr>
              <a:t>xuất</a:t>
            </a:r>
            <a:r>
              <a:rPr lang="en-US" sz="2200" dirty="0">
                <a:latin typeface="Cambria" pitchFamily="18" charset="0"/>
                <a:ea typeface="Cambria" pitchFamily="18" charset="0"/>
              </a:rPr>
              <a:t> </a:t>
            </a:r>
            <a:r>
              <a:rPr lang="en-US" sz="2200" dirty="0" err="1">
                <a:latin typeface="Cambria" pitchFamily="18" charset="0"/>
                <a:ea typeface="Cambria" pitchFamily="18" charset="0"/>
              </a:rPr>
              <a:t>nông</a:t>
            </a:r>
            <a:r>
              <a:rPr lang="en-US" sz="2200" dirty="0">
                <a:latin typeface="Cambria" pitchFamily="18" charset="0"/>
                <a:ea typeface="Cambria" pitchFamily="18" charset="0"/>
              </a:rPr>
              <a:t> </a:t>
            </a:r>
            <a:r>
              <a:rPr lang="en-US" sz="2200" dirty="0" err="1">
                <a:latin typeface="Cambria" pitchFamily="18" charset="0"/>
                <a:ea typeface="Cambria" pitchFamily="18" charset="0"/>
              </a:rPr>
              <a:t>nghiệp</a:t>
            </a:r>
            <a:r>
              <a:rPr lang="en-US" sz="2200" dirty="0">
                <a:latin typeface="Cambria" pitchFamily="18" charset="0"/>
                <a:ea typeface="Cambria" pitchFamily="18" charset="0"/>
              </a:rPr>
              <a:t>.</a:t>
            </a:r>
          </a:p>
          <a:p>
            <a:pPr algn="just"/>
            <a:r>
              <a:rPr lang="en-US" sz="2200" dirty="0">
                <a:latin typeface="Cambria" pitchFamily="18" charset="0"/>
                <a:ea typeface="Cambria" pitchFamily="18" charset="0"/>
              </a:rPr>
              <a:t>- </a:t>
            </a:r>
            <a:r>
              <a:rPr lang="en-US" sz="2200" dirty="0" err="1">
                <a:latin typeface="Cambria" pitchFamily="18" charset="0"/>
                <a:ea typeface="Cambria" pitchFamily="18" charset="0"/>
              </a:rPr>
              <a:t>Khí</a:t>
            </a:r>
            <a:r>
              <a:rPr lang="en-US" sz="2200" dirty="0">
                <a:latin typeface="Cambria" pitchFamily="18" charset="0"/>
                <a:ea typeface="Cambria" pitchFamily="18" charset="0"/>
              </a:rPr>
              <a:t> </a:t>
            </a:r>
            <a:r>
              <a:rPr lang="en-US" sz="2200" dirty="0" err="1">
                <a:latin typeface="Cambria" pitchFamily="18" charset="0"/>
                <a:ea typeface="Cambria" pitchFamily="18" charset="0"/>
              </a:rPr>
              <a:t>hậu</a:t>
            </a:r>
            <a:r>
              <a:rPr lang="en-US" sz="2200" dirty="0">
                <a:latin typeface="Cambria" pitchFamily="18" charset="0"/>
                <a:ea typeface="Cambria" pitchFamily="18" charset="0"/>
              </a:rPr>
              <a:t> </a:t>
            </a:r>
            <a:r>
              <a:rPr lang="en-US" sz="2200" dirty="0" err="1">
                <a:latin typeface="Cambria" pitchFamily="18" charset="0"/>
                <a:ea typeface="Cambria" pitchFamily="18" charset="0"/>
              </a:rPr>
              <a:t>nóng</a:t>
            </a:r>
            <a:r>
              <a:rPr lang="en-US" sz="2200" dirty="0">
                <a:latin typeface="Cambria" pitchFamily="18" charset="0"/>
                <a:ea typeface="Cambria" pitchFamily="18" charset="0"/>
              </a:rPr>
              <a:t> </a:t>
            </a:r>
            <a:r>
              <a:rPr lang="en-US" sz="2200" dirty="0" err="1">
                <a:latin typeface="Cambria" pitchFamily="18" charset="0"/>
                <a:ea typeface="Cambria" pitchFamily="18" charset="0"/>
              </a:rPr>
              <a:t>ẩm</a:t>
            </a:r>
            <a:r>
              <a:rPr lang="en-US" sz="2200" dirty="0">
                <a:latin typeface="Cambria" pitchFamily="18" charset="0"/>
                <a:ea typeface="Cambria" pitchFamily="18" charset="0"/>
              </a:rPr>
              <a:t> </a:t>
            </a:r>
            <a:r>
              <a:rPr lang="en-US" sz="2200" dirty="0" err="1">
                <a:latin typeface="Cambria" pitchFamily="18" charset="0"/>
                <a:ea typeface="Cambria" pitchFamily="18" charset="0"/>
              </a:rPr>
              <a:t>tạo</a:t>
            </a:r>
            <a:r>
              <a:rPr lang="en-US" sz="2200" dirty="0">
                <a:latin typeface="Cambria" pitchFamily="18" charset="0"/>
                <a:ea typeface="Cambria" pitchFamily="18" charset="0"/>
              </a:rPr>
              <a:t> </a:t>
            </a:r>
            <a:r>
              <a:rPr lang="en-US" sz="2200" dirty="0" err="1">
                <a:latin typeface="Cambria" pitchFamily="18" charset="0"/>
                <a:ea typeface="Cambria" pitchFamily="18" charset="0"/>
              </a:rPr>
              <a:t>điều</a:t>
            </a:r>
            <a:r>
              <a:rPr lang="en-US" sz="2200" dirty="0">
                <a:latin typeface="Cambria" pitchFamily="18" charset="0"/>
                <a:ea typeface="Cambria" pitchFamily="18" charset="0"/>
              </a:rPr>
              <a:t> </a:t>
            </a:r>
            <a:r>
              <a:rPr lang="en-US" sz="2200" dirty="0" err="1">
                <a:latin typeface="Cambria" pitchFamily="18" charset="0"/>
                <a:ea typeface="Cambria" pitchFamily="18" charset="0"/>
              </a:rPr>
              <a:t>kiện</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sâu</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bệnh</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phát triển ảnh hưởng đến sản lượng và chất lượng nông sản.</a:t>
            </a:r>
            <a:endParaRPr lang="vi-VN" sz="2200" dirty="0">
              <a:latin typeface="Cambria" panose="02040503050406030204" pitchFamily="18" charset="0"/>
              <a:ea typeface="Cambria" panose="02040503050406030204" pitchFamily="18" charset="0"/>
            </a:endParaRP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úng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bệnh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2241" y="1295399"/>
            <a:ext cx="351695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624" y="4038600"/>
            <a:ext cx="3492575" cy="220611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29209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randombar(horizontal)">
                                      <p:cBhvr>
                                        <p:cTn id="21" dur="500"/>
                                        <p:tgtEl>
                                          <p:spTgt spid="307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4151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33399" y="2395478"/>
            <a:ext cx="6705599" cy="2862322"/>
          </a:xfrm>
          <a:prstGeom prst="rect">
            <a:avLst/>
          </a:prstGeom>
        </p:spPr>
        <p:txBody>
          <a:bodyPr wrap="square">
            <a:spAutoFit/>
          </a:bodyPr>
          <a:lstStyle/>
          <a:p>
            <a:pPr algn="just">
              <a:spcBef>
                <a:spcPts val="600"/>
              </a:spcBef>
              <a:spcAft>
                <a:spcPts val="0"/>
              </a:spcAft>
            </a:pPr>
            <a:r>
              <a:rPr lang="en-US" sz="2000" b="1" dirty="0">
                <a:latin typeface="Cambria" pitchFamily="18" charset="0"/>
                <a:ea typeface="Cambria" pitchFamily="18" charset="0"/>
              </a:rPr>
              <a:t>- </a:t>
            </a:r>
            <a:r>
              <a:rPr lang="vi-VN" sz="2000" b="1" dirty="0" smtClean="0">
                <a:latin typeface="Cambria" pitchFamily="18" charset="0"/>
                <a:ea typeface="Cambria" pitchFamily="18" charset="0"/>
              </a:rPr>
              <a:t>Thuận lợi</a:t>
            </a:r>
            <a:r>
              <a:rPr lang="en-US" sz="2000" b="1" dirty="0" smtClean="0">
                <a:latin typeface="Cambria" pitchFamily="18" charset="0"/>
                <a:ea typeface="Cambria" pitchFamily="18" charset="0"/>
              </a:rPr>
              <a:t>: </a:t>
            </a:r>
            <a:endParaRPr lang="en-US" sz="2000" b="1" dirty="0">
              <a:latin typeface="Cambria" pitchFamily="18" charset="0"/>
              <a:ea typeface="Cambria" pitchFamily="18" charset="0"/>
            </a:endParaRP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Nhiều sản phẩm nông nghiệp có giá trị kinh tế cao.</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Nguồn nhiệt ẩm dồi dào thuận lợi cho cây trồng vật nuôi phát triển quanh năm, tăng vụ, tăng năng suất</a:t>
            </a:r>
            <a:r>
              <a:rPr lang="vi-VN" sz="2000" dirty="0" smtClean="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Tạo nên sự khác nhau về mùa vụ giữa các vùng và sự đa dạng về sản phẩm nông </a:t>
            </a:r>
            <a:r>
              <a:rPr lang="vi-VN" sz="2000" dirty="0" smtClean="0">
                <a:latin typeface="Cambria" pitchFamily="18" charset="0"/>
                <a:ea typeface="Cambria" pitchFamily="18" charset="0"/>
              </a:rPr>
              <a:t>nghiệp.</a:t>
            </a:r>
            <a:endParaRPr lang="vi-VN" sz="2000" dirty="0">
              <a:latin typeface="Cambria" pitchFamily="18" charset="0"/>
              <a:ea typeface="Cambria" pitchFamily="18" charset="0"/>
            </a:endParaRPr>
          </a:p>
          <a:p>
            <a:pPr algn="just">
              <a:spcBef>
                <a:spcPts val="600"/>
              </a:spcBef>
              <a:spcAft>
                <a:spcPts val="0"/>
              </a:spcAft>
            </a:pPr>
            <a:r>
              <a:rPr lang="en-US" sz="2000" b="1" dirty="0" smtClean="0">
                <a:latin typeface="Cambria" pitchFamily="18" charset="0"/>
                <a:ea typeface="Cambria" pitchFamily="18" charset="0"/>
              </a:rPr>
              <a:t>- </a:t>
            </a:r>
            <a:r>
              <a:rPr lang="vi-VN" sz="2000" b="1" dirty="0" smtClean="0">
                <a:latin typeface="Cambria" pitchFamily="18" charset="0"/>
                <a:ea typeface="Cambria" pitchFamily="18" charset="0"/>
              </a:rPr>
              <a:t>Khó khăn</a:t>
            </a:r>
            <a:r>
              <a:rPr lang="en-US" sz="2000" b="1" dirty="0" smtClean="0">
                <a:latin typeface="Cambria" pitchFamily="18" charset="0"/>
                <a:ea typeface="Cambria" pitchFamily="18" charset="0"/>
              </a:rPr>
              <a:t>: </a:t>
            </a:r>
            <a:r>
              <a:rPr lang="en-US" sz="2000" dirty="0" err="1" smtClean="0">
                <a:latin typeface="Cambria" pitchFamily="18" charset="0"/>
                <a:ea typeface="Cambria" pitchFamily="18" charset="0"/>
              </a:rPr>
              <a:t>Nhiều</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thiên</a:t>
            </a:r>
            <a:r>
              <a:rPr lang="en-US" sz="2000" dirty="0">
                <a:latin typeface="Cambria" pitchFamily="18" charset="0"/>
                <a:ea typeface="Cambria" pitchFamily="18" charset="0"/>
              </a:rPr>
              <a:t> </a:t>
            </a:r>
            <a:r>
              <a:rPr lang="en-US" sz="2000" dirty="0" smtClean="0">
                <a:latin typeface="Cambria" pitchFamily="18" charset="0"/>
                <a:ea typeface="Cambria" pitchFamily="18" charset="0"/>
              </a:rPr>
              <a:t>tai: </a:t>
            </a:r>
            <a:r>
              <a:rPr lang="en-US" sz="2000" dirty="0" err="1" smtClean="0">
                <a:latin typeface="Cambria" pitchFamily="18" charset="0"/>
                <a:ea typeface="Cambria" pitchFamily="18" charset="0"/>
              </a:rPr>
              <a:t>bão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lũ</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sâu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bệnh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phát</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triển</a:t>
            </a:r>
            <a:r>
              <a:rPr lang="en-US" sz="2000" dirty="0">
                <a:latin typeface="Cambria" pitchFamily="18" charset="0"/>
                <a:ea typeface="Cambria" pitchFamily="18" charset="0"/>
              </a:rPr>
              <a:t> </a:t>
            </a:r>
            <a:r>
              <a:rPr lang="vi-VN" sz="2000" dirty="0">
                <a:latin typeface="Cambria" pitchFamily="18" charset="0"/>
                <a:ea typeface="Cambria" pitchFamily="18" charset="0"/>
              </a:rPr>
              <a:t>ảnh hưởng đến sản lượng và chất lượng nông </a:t>
            </a:r>
            <a:r>
              <a:rPr lang="vi-VN" sz="2000" dirty="0" smtClean="0">
                <a:latin typeface="Cambria" pitchFamily="18" charset="0"/>
                <a:ea typeface="Cambria" pitchFamily="18" charset="0"/>
              </a:rPr>
              <a:t>sản.</a:t>
            </a:r>
            <a:endParaRPr lang="en-US" sz="2000" dirty="0">
              <a:effectLst/>
              <a:latin typeface="Cambria" pitchFamily="18" charset="0"/>
              <a:ea typeface="Cambria"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94383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
        <p:nvSpPr>
          <p:cNvPr id="22" name="Rectangle 21"/>
          <p:cNvSpPr/>
          <p:nvPr/>
        </p:nvSpPr>
        <p:spPr>
          <a:xfrm>
            <a:off x="228600" y="1306354"/>
            <a:ext cx="3998335"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15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2, 3 VÀ 4: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smtClean="0">
                <a:solidFill>
                  <a:srgbClr val="FF0000"/>
                </a:solidFill>
                <a:latin typeface="Cambria" panose="02040503050406030204" pitchFamily="18" charset="0"/>
                <a:ea typeface="Cambria" panose="02040503050406030204" pitchFamily="18" charset="0"/>
              </a:rPr>
              <a:t>phân tích những thuận lợi và khó khăn của khí hậu đối với hoạt động du lịch.</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b="1" dirty="0" smtClean="0">
                <a:solidFill>
                  <a:srgbClr val="00B050"/>
                </a:solidFill>
                <a:latin typeface="Cambria" panose="02040503050406030204" pitchFamily="18" charset="0"/>
                <a:ea typeface="Cambria" panose="02040503050406030204" pitchFamily="18" charset="0"/>
              </a:rPr>
              <a:t>* NHÓM 5, 6, 7 VÀ 8: </a:t>
            </a:r>
            <a:r>
              <a:rPr lang="vi-VN" sz="2200" i="1" dirty="0">
                <a:solidFill>
                  <a:srgbClr val="FF0000"/>
                </a:solidFill>
                <a:latin typeface="Cambria" panose="02040503050406030204" pitchFamily="18" charset="0"/>
                <a:ea typeface="Cambria" panose="02040503050406030204" pitchFamily="18" charset="0"/>
              </a:rPr>
              <a:t>Quan sát các hình ảnh và kênh chữ SGK, cho biết </a:t>
            </a:r>
            <a:r>
              <a:rPr lang="vi-VN" sz="2200" i="1" dirty="0" smtClean="0">
                <a:solidFill>
                  <a:srgbClr val="FF0000"/>
                </a:solidFill>
                <a:latin typeface="Cambria" panose="02040503050406030204" pitchFamily="18" charset="0"/>
                <a:ea typeface="Cambria" panose="02040503050406030204" pitchFamily="18" charset="0"/>
              </a:rPr>
              <a:t>tài </a:t>
            </a:r>
            <a:r>
              <a:rPr lang="vi-VN" sz="2200" i="1" dirty="0">
                <a:solidFill>
                  <a:srgbClr val="FF0000"/>
                </a:solidFill>
                <a:latin typeface="Cambria" panose="02040503050406030204" pitchFamily="18" charset="0"/>
                <a:ea typeface="Cambria" panose="02040503050406030204" pitchFamily="18" charset="0"/>
              </a:rPr>
              <a:t>nguyên khí hậu ở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điểm</a:t>
            </a:r>
            <a:r>
              <a:rPr lang="en-US" sz="2200" i="1" dirty="0" smtClean="0">
                <a:solidFill>
                  <a:srgbClr val="FF0000"/>
                </a:solidFill>
                <a:latin typeface="Cambria" panose="02040503050406030204" pitchFamily="18" charset="0"/>
                <a:ea typeface="Cambria" panose="02040503050406030204" pitchFamily="18" charset="0"/>
              </a:rPr>
              <a:t> du </a:t>
            </a:r>
            <a:r>
              <a:rPr lang="en-US" sz="2200" i="1" dirty="0" err="1" smtClean="0">
                <a:solidFill>
                  <a:srgbClr val="FF0000"/>
                </a:solidFill>
                <a:latin typeface="Cambria" panose="02040503050406030204" pitchFamily="18" charset="0"/>
                <a:ea typeface="Cambria" panose="02040503050406030204" pitchFamily="18" charset="0"/>
              </a:rPr>
              <a:t>lịch</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Sa </a:t>
            </a:r>
            <a:r>
              <a:rPr lang="vi-VN" sz="2200" i="1" dirty="0">
                <a:solidFill>
                  <a:srgbClr val="FF0000"/>
                </a:solidFill>
                <a:latin typeface="Cambria" panose="02040503050406030204" pitchFamily="18" charset="0"/>
                <a:ea typeface="Cambria" panose="02040503050406030204" pitchFamily="18" charset="0"/>
              </a:rPr>
              <a:t>Pa, Nha Trang. Khí hậu ở các địa điểm này ảnh hưởng đến du lịch như thế nào?</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610" y="1371600"/>
            <a:ext cx="567872" cy="76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547646"/>
            <a:ext cx="2282072"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nghỉ</a:t>
            </a:r>
            <a:r>
              <a:rPr lang="en-US" dirty="0" smtClean="0">
                <a:latin typeface="Cambria" pitchFamily="18" charset="0"/>
                <a:ea typeface="Cambria" pitchFamily="18" charset="0"/>
              </a:rPr>
              <a:t> </a:t>
            </a:r>
            <a:r>
              <a:rPr lang="en-US" dirty="0" err="1" smtClean="0">
                <a:latin typeface="Cambria" pitchFamily="18" charset="0"/>
                <a:ea typeface="Cambria" pitchFamily="18" charset="0"/>
              </a:rPr>
              <a:t>dưỡng</a:t>
            </a:r>
            <a:endParaRPr lang="en-US" dirty="0">
              <a:latin typeface="Cambria" pitchFamily="18" charset="0"/>
              <a:ea typeface="Cambria" pitchFamily="18" charset="0"/>
            </a:endParaRPr>
          </a:p>
        </p:txBody>
      </p:sp>
      <p:sp>
        <p:nvSpPr>
          <p:cNvPr id="25" name="TextBox 24"/>
          <p:cNvSpPr txBox="1"/>
          <p:nvPr/>
        </p:nvSpPr>
        <p:spPr>
          <a:xfrm>
            <a:off x="6324600" y="3547646"/>
            <a:ext cx="2895600" cy="338554"/>
          </a:xfrm>
          <a:prstGeom prst="rect">
            <a:avLst/>
          </a:prstGeom>
          <a:noFill/>
        </p:spPr>
        <p:txBody>
          <a:bodyPr wrap="square" rtlCol="0">
            <a:spAutoFit/>
          </a:bodyPr>
          <a:lstStyle/>
          <a:p>
            <a:pPr algn="ctr"/>
            <a:r>
              <a:rPr lang="vi-VN" sz="1600" dirty="0" smtClean="0">
                <a:latin typeface="Cambria" pitchFamily="18" charset="0"/>
                <a:ea typeface="Cambria" pitchFamily="18" charset="0"/>
              </a:rPr>
              <a:t>Mưa lớn gây ngập lụt ở Huế</a:t>
            </a:r>
            <a:endParaRPr lang="en-US" sz="1600" dirty="0">
              <a:latin typeface="Cambria" pitchFamily="18" charset="0"/>
              <a:ea typeface="Cambria" pitchFamily="18" charset="0"/>
            </a:endParaRPr>
          </a:p>
        </p:txBody>
      </p:sp>
      <p:sp>
        <p:nvSpPr>
          <p:cNvPr id="27" name="TextBox 26"/>
          <p:cNvSpPr txBox="1"/>
          <p:nvPr/>
        </p:nvSpPr>
        <p:spPr>
          <a:xfrm>
            <a:off x="4478338" y="6096000"/>
            <a:ext cx="1846262" cy="369332"/>
          </a:xfrm>
          <a:prstGeom prst="rect">
            <a:avLst/>
          </a:prstGeom>
          <a:noFill/>
        </p:spPr>
        <p:txBody>
          <a:bodyPr wrap="square" rtlCol="0">
            <a:spAutoFit/>
          </a:bodyPr>
          <a:lstStyle/>
          <a:p>
            <a:pPr algn="ctr"/>
            <a:r>
              <a:rPr lang="vi-VN" dirty="0" smtClean="0">
                <a:latin typeface="Cambria" pitchFamily="18" charset="0"/>
                <a:ea typeface="Cambria" pitchFamily="18" charset="0"/>
              </a:rPr>
              <a:t>Sa Pa</a:t>
            </a:r>
            <a:endParaRPr lang="en-US" dirty="0">
              <a:latin typeface="Cambria" pitchFamily="18" charset="0"/>
              <a:ea typeface="Cambria" pitchFamily="18" charset="0"/>
            </a:endParaRPr>
          </a:p>
        </p:txBody>
      </p:sp>
      <p:sp>
        <p:nvSpPr>
          <p:cNvPr id="40" name="TextBox 39"/>
          <p:cNvSpPr txBox="1"/>
          <p:nvPr/>
        </p:nvSpPr>
        <p:spPr>
          <a:xfrm>
            <a:off x="6477000" y="6096000"/>
            <a:ext cx="2743199" cy="369332"/>
          </a:xfrm>
          <a:prstGeom prst="rect">
            <a:avLst/>
          </a:prstGeom>
          <a:noFill/>
        </p:spPr>
        <p:txBody>
          <a:bodyPr wrap="square" rtlCol="0">
            <a:spAutoFit/>
          </a:bodyPr>
          <a:lstStyle/>
          <a:p>
            <a:pPr algn="ctr"/>
            <a:r>
              <a:rPr lang="vi-VN" dirty="0" smtClean="0">
                <a:latin typeface="Cambria" pitchFamily="18" charset="0"/>
                <a:ea typeface="Cambria" pitchFamily="18" charset="0"/>
              </a:rPr>
              <a:t>Nha Trang</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3935" y="1424818"/>
            <a:ext cx="2015067" cy="20803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Sa Pa nghĩa là gì? Sa Pa hay Sap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3935" y="4038599"/>
            <a:ext cx="2015067" cy="19812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3408" y="4038600"/>
            <a:ext cx="2145792" cy="1981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Du lịch mùa mưa bão - BestPrice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5959" y="1386166"/>
            <a:ext cx="2203241" cy="21190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randombar(horizontal)">
                                      <p:cBhvr>
                                        <p:cTn id="33" dur="500"/>
                                        <p:tgtEl>
                                          <p:spTgt spid="5122"/>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5124"/>
                                        </p:tgtEl>
                                        <p:attrNameLst>
                                          <p:attrName>style.visibility</p:attrName>
                                        </p:attrNameLst>
                                      </p:cBhvr>
                                      <p:to>
                                        <p:strVal val="visible"/>
                                      </p:to>
                                    </p:set>
                                    <p:animEffect transition="in" filter="randombar(horizontal)">
                                      <p:cBhvr>
                                        <p:cTn id="45" dur="500"/>
                                        <p:tgtEl>
                                          <p:spTgt spid="5124"/>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5845</TotalTime>
  <Words>2021</Words>
  <Application>Microsoft Office PowerPoint</Application>
  <PresentationFormat>On-screen Show (4:3)</PresentationFormat>
  <Paragraphs>163</Paragraphs>
  <Slides>20</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Times New Roman</vt:lpstr>
      <vt:lpstr>Office Theme</vt:lpstr>
      <vt:lpstr>KHỞI ĐỘNG</vt:lpstr>
      <vt:lpstr>VAI TRÒ CỦA TÀI NGUYÊN  KHÍ HẬU VÀ TÀI NGUYÊN NƯỚC ĐỐI VỚI SỰ PHÁT TRIỂN  KINH TẾ - XÃ HỘI CỦA NƯỚC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Chu Thi Truc</cp:lastModifiedBy>
  <cp:revision>417</cp:revision>
  <dcterms:created xsi:type="dcterms:W3CDTF">2016-02-15T14:28:12Z</dcterms:created>
  <dcterms:modified xsi:type="dcterms:W3CDTF">2023-11-23T03:15:54Z</dcterms:modified>
</cp:coreProperties>
</file>