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7"/>
  </p:notesMasterIdLst>
  <p:sldIdLst>
    <p:sldId id="259" r:id="rId2"/>
    <p:sldId id="260" r:id="rId3"/>
    <p:sldId id="262" r:id="rId4"/>
    <p:sldId id="263" r:id="rId5"/>
    <p:sldId id="264" r:id="rId6"/>
    <p:sldId id="279" r:id="rId7"/>
    <p:sldId id="283" r:id="rId8"/>
    <p:sldId id="292" r:id="rId9"/>
    <p:sldId id="280" r:id="rId10"/>
    <p:sldId id="281" r:id="rId11"/>
    <p:sldId id="282" r:id="rId12"/>
    <p:sldId id="293" r:id="rId13"/>
    <p:sldId id="267" r:id="rId14"/>
    <p:sldId id="270" r:id="rId15"/>
    <p:sldId id="294" r:id="rId16"/>
    <p:sldId id="269" r:id="rId17"/>
    <p:sldId id="271" r:id="rId18"/>
    <p:sldId id="299" r:id="rId19"/>
    <p:sldId id="288" r:id="rId20"/>
    <p:sldId id="272" r:id="rId21"/>
    <p:sldId id="295" r:id="rId22"/>
    <p:sldId id="296" r:id="rId23"/>
    <p:sldId id="297" r:id="rId24"/>
    <p:sldId id="298" r:id="rId25"/>
    <p:sldId id="273" r:id="rId26"/>
    <p:sldId id="274" r:id="rId27"/>
    <p:sldId id="275" r:id="rId28"/>
    <p:sldId id="300" r:id="rId29"/>
    <p:sldId id="289" r:id="rId30"/>
    <p:sldId id="291" r:id="rId31"/>
    <p:sldId id="290" r:id="rId32"/>
    <p:sldId id="277" r:id="rId33"/>
    <p:sldId id="278" r:id="rId34"/>
    <p:sldId id="286" r:id="rId35"/>
    <p:sldId id="261"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1" autoAdjust="0"/>
    <p:restoredTop sz="94660"/>
  </p:normalViewPr>
  <p:slideViewPr>
    <p:cSldViewPr snapToGrid="0">
      <p:cViewPr varScale="1">
        <p:scale>
          <a:sx n="69" d="100"/>
          <a:sy n="69" d="100"/>
        </p:scale>
        <p:origin x="524"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C92ADE-9345-4160-85C1-1FDD612D1C4B}" type="datetimeFigureOut">
              <a:rPr lang="en-US" smtClean="0"/>
              <a:t>9/23/2023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04CD4A-895F-49C6-9813-506100F67D0F}" type="slidenum">
              <a:rPr lang="en-US" smtClean="0"/>
              <a:t>‹#›</a:t>
            </a:fld>
            <a:endParaRPr lang="en-US"/>
          </a:p>
        </p:txBody>
      </p:sp>
    </p:spTree>
    <p:extLst>
      <p:ext uri="{BB962C8B-B14F-4D97-AF65-F5344CB8AC3E}">
        <p14:creationId xmlns:p14="http://schemas.microsoft.com/office/powerpoint/2010/main" val="33292374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926A8C-02F4-4520-B2D9-EF28784E11DE}" type="slidenum">
              <a:rPr lang="en-US" smtClean="0"/>
              <a:t>10</a:t>
            </a:fld>
            <a:endParaRPr lang="en-US"/>
          </a:p>
        </p:txBody>
      </p:sp>
    </p:spTree>
    <p:extLst>
      <p:ext uri="{BB962C8B-B14F-4D97-AF65-F5344CB8AC3E}">
        <p14:creationId xmlns:p14="http://schemas.microsoft.com/office/powerpoint/2010/main" val="17346574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pic>
        <p:nvPicPr>
          <p:cNvPr id="2050" name="Picture 2"/>
          <p:cNvPicPr>
            <a:picLocks noChangeAspect="1"/>
          </p:cNvPicPr>
          <p:nvPr/>
        </p:nvPicPr>
        <p:blipFill>
          <a:blip r:embed="rId2"/>
          <a:stretch>
            <a:fillRect/>
          </a:stretch>
        </p:blipFill>
        <p:spPr>
          <a:xfrm>
            <a:off x="0" y="0"/>
            <a:ext cx="12208933" cy="6858000"/>
          </a:xfrm>
          <a:prstGeom prst="rect">
            <a:avLst/>
          </a:prstGeom>
          <a:noFill/>
          <a:ln w="9525">
            <a:noFill/>
          </a:ln>
        </p:spPr>
      </p:pic>
      <p:sp>
        <p:nvSpPr>
          <p:cNvPr id="2051" name="Rectangle 3"/>
          <p:cNvSpPr>
            <a:spLocks noGrp="1" noChangeArrowheads="1"/>
          </p:cNvSpPr>
          <p:nvPr>
            <p:ph type="ctrTitle"/>
          </p:nvPr>
        </p:nvSpPr>
        <p:spPr>
          <a:xfrm>
            <a:off x="624417" y="1196975"/>
            <a:ext cx="10943167" cy="1082675"/>
          </a:xfrm>
        </p:spPr>
        <p:txBody>
          <a:bodyPr/>
          <a:lstStyle>
            <a:lvl1pPr algn="ctr">
              <a:defRPr>
                <a:solidFill>
                  <a:schemeClr val="bg1"/>
                </a:solidFill>
              </a:defRPr>
            </a:lvl1pPr>
          </a:lstStyle>
          <a:p>
            <a:pPr lvl="0"/>
            <a:r>
              <a:rPr lang="en-US" altLang="zh-CN" noProof="0" smtClean="0"/>
              <a:t>Click to edit Master title style</a:t>
            </a:r>
          </a:p>
        </p:txBody>
      </p:sp>
      <p:sp>
        <p:nvSpPr>
          <p:cNvPr id="2052" name="Rectangle 4"/>
          <p:cNvSpPr>
            <a:spLocks noGrp="1" noChangeArrowheads="1"/>
          </p:cNvSpPr>
          <p:nvPr>
            <p:ph type="subTitle" idx="1"/>
          </p:nvPr>
        </p:nvSpPr>
        <p:spPr>
          <a:xfrm>
            <a:off x="626533" y="2422525"/>
            <a:ext cx="10949517" cy="1752600"/>
          </a:xfrm>
        </p:spPr>
        <p:txBody>
          <a:bodyPr/>
          <a:lstStyle>
            <a:lvl1pPr marL="0" indent="0" algn="ctr">
              <a:buFontTx/>
              <a:buNone/>
              <a:defRPr>
                <a:solidFill>
                  <a:schemeClr val="bg1"/>
                </a:solidFill>
              </a:defRPr>
            </a:lvl1pPr>
          </a:lstStyle>
          <a:p>
            <a:pPr lvl="0"/>
            <a:r>
              <a:rPr lang="en-US" altLang="zh-CN" noProof="0" smtClean="0"/>
              <a:t>Click to edit Master subtitle style</a:t>
            </a:r>
          </a:p>
        </p:txBody>
      </p:sp>
      <p:sp>
        <p:nvSpPr>
          <p:cNvPr id="9" name="Rectangle 5"/>
          <p:cNvSpPr>
            <a:spLocks noGrp="1" noChangeArrowheads="1"/>
          </p:cNvSpPr>
          <p:nvPr>
            <p:ph type="dt" sz="half" idx="2"/>
          </p:nvPr>
        </p:nvSpPr>
        <p:spPr bwMode="auto">
          <a:xfrm>
            <a:off x="609600" y="6245225"/>
            <a:ext cx="28448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fld id="{63A1C593-65D0-4073-BCC9-577B9352EA97}" type="datetimeFigureOut">
              <a:rPr lang="en-US" smtClean="0"/>
              <a:t>9/23/2023</a:t>
            </a:fld>
            <a:endParaRPr lang="en-US"/>
          </a:p>
        </p:txBody>
      </p:sp>
      <p:sp>
        <p:nvSpPr>
          <p:cNvPr id="10" name="Rectangle 6"/>
          <p:cNvSpPr>
            <a:spLocks noGrp="1" noChangeArrowheads="1"/>
          </p:cNvSpPr>
          <p:nvPr>
            <p:ph type="ftr" sz="quarter" idx="3"/>
          </p:nvPr>
        </p:nvSpPr>
        <p:spPr bwMode="auto">
          <a:xfrm>
            <a:off x="4165600" y="6245225"/>
            <a:ext cx="38608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endParaRPr lang="en-US"/>
          </a:p>
        </p:txBody>
      </p:sp>
      <p:sp>
        <p:nvSpPr>
          <p:cNvPr id="11" name="Rectangle 7"/>
          <p:cNvSpPr>
            <a:spLocks noGrp="1" noChangeArrowheads="1"/>
          </p:cNvSpPr>
          <p:nvPr>
            <p:ph type="sldNum" sz="quarter" idx="4"/>
          </p:nvPr>
        </p:nvSpPr>
        <p:spPr bwMode="auto">
          <a:xfrm>
            <a:off x="8737600" y="6245225"/>
            <a:ext cx="28448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fld id="{9B618960-8005-486C-9A75-10CB2AAC16F9}" type="slidenum">
              <a:rPr lang="en-US" smtClean="0"/>
              <a:t>‹#›</a:t>
            </a:fld>
            <a:endParaRPr lang="en-US"/>
          </a:p>
        </p:txBody>
      </p:sp>
    </p:spTree>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t>9/23/2023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190500"/>
            <a:ext cx="2743200" cy="59372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190500"/>
            <a:ext cx="8026400" cy="59372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t>9/23/2023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t>9/23/2023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3"/>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t>9/23/2023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174750"/>
            <a:ext cx="5384800" cy="4953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174750"/>
            <a:ext cx="5384800" cy="4953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3A1C593-65D0-4073-BCC9-577B9352EA97}" type="datetimeFigureOut">
              <a:rPr lang="en-US" smtClean="0"/>
              <a:t>9/23/2023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7"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7"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3A1C593-65D0-4073-BCC9-577B9352EA97}" type="datetimeFigureOut">
              <a:rPr lang="en-US" smtClean="0"/>
              <a:t>9/23/2023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3A1C593-65D0-4073-BCC9-577B9352EA97}" type="datetimeFigureOut">
              <a:rPr lang="en-US" smtClean="0"/>
              <a:t>9/23/2023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t>9/23/2023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7"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7"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9/23/2023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7"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5"/>
            <a:ext cx="6172200" cy="4873625"/>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base" latinLnBrk="0" hangingPunct="1">
              <a:lnSpc>
                <a:spcPct val="100000"/>
              </a:lnSpc>
              <a:spcBef>
                <a:spcPct val="20000"/>
              </a:spcBef>
              <a:spcAft>
                <a:spcPct val="0"/>
              </a:spcAft>
              <a:buClrTx/>
              <a:buSzTx/>
              <a:buFontTx/>
              <a:buNone/>
              <a:defRPr/>
            </a:pPr>
            <a:endParaRPr kumimoji="0" lang="en-US" sz="3200" b="0" i="0" u="none" strike="noStrike" kern="1200" cap="none" spc="0" normalizeH="0" baseline="0" noProof="0" smtClean="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40317"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9/23/2023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9"/>
          <p:cNvPicPr>
            <a:picLocks noChangeAspect="1"/>
          </p:cNvPicPr>
          <p:nvPr/>
        </p:nvPicPr>
        <p:blipFill>
          <a:blip r:embed="rId13"/>
          <a:stretch>
            <a:fillRect/>
          </a:stretch>
        </p:blipFill>
        <p:spPr>
          <a:xfrm>
            <a:off x="0" y="0"/>
            <a:ext cx="12208933" cy="6858000"/>
          </a:xfrm>
          <a:prstGeom prst="rect">
            <a:avLst/>
          </a:prstGeom>
          <a:noFill/>
          <a:ln w="9525">
            <a:noFill/>
          </a:ln>
        </p:spPr>
      </p:pic>
      <p:sp>
        <p:nvSpPr>
          <p:cNvPr id="1027" name="Rectangle 3"/>
          <p:cNvSpPr>
            <a:spLocks noGrp="1"/>
          </p:cNvSpPr>
          <p:nvPr>
            <p:ph type="title"/>
          </p:nvPr>
        </p:nvSpPr>
        <p:spPr>
          <a:xfrm>
            <a:off x="609600" y="190500"/>
            <a:ext cx="10972800" cy="582613"/>
          </a:xfrm>
          <a:prstGeom prst="rect">
            <a:avLst/>
          </a:prstGeom>
          <a:noFill/>
          <a:ln w="9525">
            <a:noFill/>
          </a:ln>
        </p:spPr>
        <p:txBody>
          <a:bodyPr anchor="ctr" anchorCtr="0"/>
          <a:lstStyle/>
          <a:p>
            <a:pPr lvl="0"/>
            <a:r>
              <a:rPr lang="en-US" altLang="zh-CN" dirty="0"/>
              <a:t>Click to edit Master title style</a:t>
            </a:r>
          </a:p>
        </p:txBody>
      </p:sp>
      <p:sp>
        <p:nvSpPr>
          <p:cNvPr id="1028" name="Rectangle 4"/>
          <p:cNvSpPr>
            <a:spLocks noGrp="1"/>
          </p:cNvSpPr>
          <p:nvPr>
            <p:ph type="body" idx="1"/>
          </p:nvPr>
        </p:nvSpPr>
        <p:spPr>
          <a:xfrm>
            <a:off x="609600" y="1174750"/>
            <a:ext cx="10972800" cy="4953000"/>
          </a:xfrm>
          <a:prstGeom prst="rect">
            <a:avLst/>
          </a:prstGeom>
          <a:noFill/>
          <a:ln w="9525">
            <a:noFill/>
          </a:ln>
        </p:spPr>
        <p:txBody>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1029" name="Rectangle 5"/>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400"/>
            </a:lvl1pPr>
          </a:lstStyle>
          <a:p>
            <a:fld id="{63A1C593-65D0-4073-BCC9-577B9352EA97}" type="datetimeFigureOut">
              <a:rPr lang="en-US" smtClean="0"/>
              <a:t>9/23/2023</a:t>
            </a:fld>
            <a:endParaRPr lang="en-US"/>
          </a:p>
        </p:txBody>
      </p:sp>
      <p:sp>
        <p:nvSpPr>
          <p:cNvPr id="1030" name="Rectangle 6"/>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1400"/>
            </a:lvl1pPr>
          </a:lstStyle>
          <a:p>
            <a:endParaRPr lang="en-US"/>
          </a:p>
        </p:txBody>
      </p:sp>
      <p:sp>
        <p:nvSpPr>
          <p:cNvPr id="1031" name="Rectangle 7"/>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400"/>
            </a:lvl1pPr>
          </a:lstStyle>
          <a:p>
            <a:fld id="{9B618960-8005-486C-9A75-10CB2AAC16F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rtl="0" fontAlgn="base">
        <a:spcBef>
          <a:spcPct val="0"/>
        </a:spcBef>
        <a:spcAft>
          <a:spcPct val="0"/>
        </a:spcAft>
        <a:defRPr sz="3600" kern="1200">
          <a:solidFill>
            <a:schemeClr val="tx1"/>
          </a:solidFill>
          <a:latin typeface="+mj-lt"/>
          <a:ea typeface="+mj-ea"/>
          <a:cs typeface="+mj-cs"/>
        </a:defRPr>
      </a:lvl1pPr>
      <a:lvl2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2pPr>
      <a:lvl3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3pPr>
      <a:lvl4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4pPr>
      <a:lvl5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5pPr>
      <a:lvl6pPr marL="4572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6pPr>
      <a:lvl7pPr marL="9144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7pPr>
      <a:lvl8pPr marL="13716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8pPr>
      <a:lvl9pPr marL="18288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http://images.google.com.vn/url?sa=i&amp;rct=j&amp;q=c%C3%B4ng+nghi%E1%BB%87p+ch%E1%BA%BF+bi%E1%BA%BFn+th%E1%BB%A7y+s%E1%BA%A3n&amp;source=images&amp;cd=&amp;cad=rja&amp;docid=Ufyg4uChGtEKbM&amp;tbnid=c45xW89mJxProM:&amp;ved=0CAUQjRw&amp;url=http://www.baohaiquan.vn/pages/bra-xin-thanh-tra-dieu-kien-an-toan-thuc-pham-thuy-san-viet-nam.aspx&amp;ei=958oUtujEafA2QXA_4CwDQ&amp;bvm=bv.51773540,d.aWM&amp;psig=AFQjCNFT2GuNTjI54ThanjLrrTKZxkYdJQ&amp;ust=1378480103887702" TargetMode="External"/><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22.xml.rels><?xml version="1.0" encoding="UTF-8" standalone="yes"?>
<Relationships xmlns="http://schemas.openxmlformats.org/package/2006/relationships"><Relationship Id="rId8" Type="http://schemas.openxmlformats.org/officeDocument/2006/relationships/hyperlink" Target="http://images.google.com.vn/url?sa=i&amp;rct=j&amp;q=khu+c%C3%B4ng+nghi%E1%BB%87p+vi%E1%BB%87t+nam+singapore&amp;source=images&amp;cd=&amp;cad=rja&amp;docid=3ZFiAwYQbT3VvM&amp;tbnid=I8TeP1ZlwRtrhM:&amp;ved=0CAUQjRw&amp;url=http://www.tdtv.com.vn/vi/tin-du-an.aspx?tin-du-an=17/12/2012%2003/23/25&amp;kind=0&amp;du-an=011&amp;ei=CrEoUurZG4Ty2gWBuoH4Bw&amp;bvm=bv.51773540,d.b2I&amp;psig=AFQjCNH-5kSY_XEYbUf_t_opXx7Mws_eGQ&amp;ust=1378484822412468" TargetMode="External"/><Relationship Id="rId3" Type="http://schemas.openxmlformats.org/officeDocument/2006/relationships/image" Target="../media/image30.jpeg"/><Relationship Id="rId7" Type="http://schemas.openxmlformats.org/officeDocument/2006/relationships/image" Target="../media/image32.jpeg"/><Relationship Id="rId2" Type="http://schemas.openxmlformats.org/officeDocument/2006/relationships/hyperlink" Target="http://images.google.com.vn/url?sa=i&amp;rct=j&amp;q=khu+c%C3%B4ng+nghi%E1%BB%87p+v%C5%A9ng+%C3%A1ng+h%C3%A0+t%C4%A9nh&amp;source=images&amp;cd=&amp;cad=rja&amp;docid=DPU31qYvtScpKM&amp;tbnid=sp6yeZjdUWTIXM:&amp;ved=0CAUQjRw&amp;url=http://chaobuoisang.net/ho-tro-dao-tao-nhan-luc-cho-khu-kinh-te-vung-ang-1760301.htm&amp;ei=PK8oUumFGIni2wXT5IB4&amp;bvm=bv.51773540,d.aWM&amp;psig=AFQjCNHC0VGT3BocQUuPAt9fD2d0dNN6xg&amp;ust=1378484267072379" TargetMode="External"/><Relationship Id="rId1" Type="http://schemas.openxmlformats.org/officeDocument/2006/relationships/slideLayout" Target="../slideLayouts/slideLayout2.xml"/><Relationship Id="rId6" Type="http://schemas.openxmlformats.org/officeDocument/2006/relationships/hyperlink" Target="http://images.google.com.vn/url?sa=i&amp;rct=j&amp;q=khu+c%C3%B4ng+nghi%E1%BB%87p+li%C3%AAn+chi%E1%BB%83u&amp;source=images&amp;cd=&amp;cad=rja&amp;docid=IQcGhIM_8ypWlM&amp;tbnid=SS2HSzh8f2GIeM:&amp;ved=0CAUQjRw&amp;url=http://www.danangcity.gov.vn/portal/page/portal/danang/chinhquyen/gioi_thieu/Co_so_ha_tang?p_pers_id=&amp;p_folder_id=311197&amp;p_main_news_id=31638058&amp;p_year_sel=&amp;ei=P7AoUrSSI4PM2AWU4oDIDA&amp;bvm=bv.51773540,d.b2I&amp;psig=AFQjCNHt_KzDWcFKPLIUgIylnsJJAJ0kIQ&amp;ust=1378484647184250" TargetMode="External"/><Relationship Id="rId5" Type="http://schemas.openxmlformats.org/officeDocument/2006/relationships/image" Target="../media/image31.jpeg"/><Relationship Id="rId4" Type="http://schemas.openxmlformats.org/officeDocument/2006/relationships/hyperlink" Target="http://images.google.com.vn/url?sa=i&amp;rct=j&amp;q=khu+c%C3%B4ng+nghi%E1%BB%87p+bi%C3%AAn+h%C3%B2a+1&amp;source=images&amp;cd=&amp;cad=rja&amp;docid=wpb_FnkACTBMsM&amp;tbnid=75MIsS0eJmjtVM:&amp;ved=0CAUQjRw&amp;url=http://www.landtoday.net/vn/tintuc/30943/kcn-bien-hoa-1-se-thanh-khu-do-thi.aspx&amp;ei=rK8oUpSKEaX22QWWhIDgCw&amp;bvm=bv.51773540,d.b2I&amp;psig=AFQjCNEYO9Z3nstVnF5xWUI6ahm6JpdAlw&amp;ust=1378484503722486" TargetMode="External"/><Relationship Id="rId9" Type="http://schemas.openxmlformats.org/officeDocument/2006/relationships/image" Target="../media/image33.jpeg"/></Relationships>
</file>

<file path=ppt/slides/_rels/slide2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hyperlink" Target="http://images.google.com.vn/url?sa=i&amp;rct=j&amp;q=cao+su&amp;source=images&amp;cd=&amp;cad=rja&amp;docid=EjSPeDjYdjnSrM&amp;tbnid=Twj-VMU40JKl9M:&amp;ved=0CAUQjRw&amp;url=http://www.baomoi.com/Trong-cao-su--co-hoi-lam-giau-cua-dong-bao-thieu-so-Binh-Thuan/45/8605407.epi&amp;ei=FKYoUvm4NKOO2wWC14DYAQ&amp;bvm=bv.51773540,d.b2I&amp;psig=AFQjCNEJUODBCGJUsLHTnJZIs7gbGAnyJA&amp;ust=1378481953586913" TargetMode="External"/><Relationship Id="rId7" Type="http://schemas.openxmlformats.org/officeDocument/2006/relationships/image" Target="../media/image38.jpeg"/><Relationship Id="rId2" Type="http://schemas.openxmlformats.org/officeDocument/2006/relationships/image" Target="../media/image34.jpeg"/><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 Id="rId9" Type="http://schemas.openxmlformats.org/officeDocument/2006/relationships/image" Target="../media/image40.jpeg"/></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hyperlink" Target="http://images.google.com.vn/url?sa=i&amp;rct=j&amp;q=cao+su&amp;source=images&amp;cd=&amp;cad=rja&amp;docid=EjSPeDjYdjnSrM&amp;tbnid=Twj-VMU40JKl9M:&amp;ved=0CAUQjRw&amp;url=http://www.baomoi.com/Trong-cao-su--co-hoi-lam-giau-cua-dong-bao-thieu-so-Binh-Thuan/45/8605407.epi&amp;ei=FKYoUvm4NKOO2wWC14DYAQ&amp;bvm=bv.51773540,d.b2I&amp;psig=AFQjCNEJUODBCGJUsLHTnJZIs7gbGAnyJA&amp;ust=1378481953586913"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47.jpeg"/></Relationships>
</file>

<file path=ppt/slides/_rels/slide2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51.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tags" Target="../tags/tag12.xml"/><Relationship Id="rId2" Type="http://schemas.openxmlformats.org/officeDocument/2006/relationships/tags" Target="../tags/tag2.xml"/><Relationship Id="rId16" Type="http://schemas.openxmlformats.org/officeDocument/2006/relationships/image" Target="../media/image54.emf"/><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5" Type="http://schemas.openxmlformats.org/officeDocument/2006/relationships/image" Target="../media/image53.emf"/><Relationship Id="rId10" Type="http://schemas.openxmlformats.org/officeDocument/2006/relationships/tags" Target="../tags/tag10.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tags" Target="../tags/tag21.xml"/><Relationship Id="rId13" Type="http://schemas.openxmlformats.org/officeDocument/2006/relationships/tags" Target="../tags/tag26.xml"/><Relationship Id="rId3" Type="http://schemas.openxmlformats.org/officeDocument/2006/relationships/tags" Target="../tags/tag16.xml"/><Relationship Id="rId7" Type="http://schemas.openxmlformats.org/officeDocument/2006/relationships/tags" Target="../tags/tag20.xml"/><Relationship Id="rId12" Type="http://schemas.openxmlformats.org/officeDocument/2006/relationships/tags" Target="../tags/tag25.xml"/><Relationship Id="rId17" Type="http://schemas.openxmlformats.org/officeDocument/2006/relationships/image" Target="../media/image53.emf"/><Relationship Id="rId2" Type="http://schemas.openxmlformats.org/officeDocument/2006/relationships/tags" Target="../tags/tag15.xml"/><Relationship Id="rId16" Type="http://schemas.openxmlformats.org/officeDocument/2006/relationships/image" Target="../media/image54.emf"/><Relationship Id="rId1" Type="http://schemas.openxmlformats.org/officeDocument/2006/relationships/tags" Target="../tags/tag14.xml"/><Relationship Id="rId6" Type="http://schemas.openxmlformats.org/officeDocument/2006/relationships/tags" Target="../tags/tag19.xml"/><Relationship Id="rId11" Type="http://schemas.openxmlformats.org/officeDocument/2006/relationships/tags" Target="../tags/tag24.xml"/><Relationship Id="rId5" Type="http://schemas.openxmlformats.org/officeDocument/2006/relationships/tags" Target="../tags/tag18.xml"/><Relationship Id="rId15" Type="http://schemas.openxmlformats.org/officeDocument/2006/relationships/slideLayout" Target="../slideLayouts/slideLayout6.xml"/><Relationship Id="rId10" Type="http://schemas.openxmlformats.org/officeDocument/2006/relationships/tags" Target="../tags/tag23.xml"/><Relationship Id="rId4" Type="http://schemas.openxmlformats.org/officeDocument/2006/relationships/tags" Target="../tags/tag17.xml"/><Relationship Id="rId9" Type="http://schemas.openxmlformats.org/officeDocument/2006/relationships/tags" Target="../tags/tag22.xml"/><Relationship Id="rId14" Type="http://schemas.openxmlformats.org/officeDocument/2006/relationships/tags" Target="../tags/tag2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9"/>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04140"/>
            <a:ext cx="12191365" cy="6649720"/>
          </a:xfrm>
          <a:prstGeom prst="rect">
            <a:avLst/>
          </a:prstGeom>
        </p:spPr>
      </p:pic>
      <p:sp>
        <p:nvSpPr>
          <p:cNvPr id="3" name="TextBox 3"/>
          <p:cNvSpPr txBox="1"/>
          <p:nvPr/>
        </p:nvSpPr>
        <p:spPr>
          <a:xfrm>
            <a:off x="327660" y="2807335"/>
            <a:ext cx="11537315" cy="2399665"/>
          </a:xfrm>
          <a:prstGeom prst="rect">
            <a:avLst/>
          </a:prstGeom>
          <a:noFill/>
        </p:spPr>
        <p:txBody>
          <a:bodyPr wrap="square" rtlCol="0">
            <a:spAutoFit/>
          </a:bodyPr>
          <a:lstStyle/>
          <a:p>
            <a:pPr algn="ctr"/>
            <a:r>
              <a:rPr lang="en-US" sz="7500" b="1" dirty="0" smtClean="0">
                <a:solidFill>
                  <a:srgbClr val="FF0000"/>
                </a:solidFill>
                <a:latin typeface="Times New Roman" panose="02020603050405020304" pitchFamily="18" charset="0"/>
                <a:cs typeface="Times New Roman" panose="02020603050405020304" pitchFamily="18" charset="0"/>
              </a:rPr>
              <a:t>SỰ PHÁT TRIỂN</a:t>
            </a:r>
          </a:p>
          <a:p>
            <a:pPr algn="ctr"/>
            <a:r>
              <a:rPr lang="en-US" sz="7500" b="1" dirty="0" smtClean="0">
                <a:solidFill>
                  <a:srgbClr val="FF0000"/>
                </a:solidFill>
                <a:latin typeface="Times New Roman" panose="02020603050405020304" pitchFamily="18" charset="0"/>
                <a:cs typeface="Times New Roman" panose="02020603050405020304" pitchFamily="18" charset="0"/>
              </a:rPr>
              <a:t>NỀN KINH TẾ VIỆT NAM</a:t>
            </a:r>
          </a:p>
        </p:txBody>
      </p:sp>
      <p:sp>
        <p:nvSpPr>
          <p:cNvPr id="4" name="TextBox 3"/>
          <p:cNvSpPr txBox="1"/>
          <p:nvPr/>
        </p:nvSpPr>
        <p:spPr>
          <a:xfrm>
            <a:off x="606500" y="1462565"/>
            <a:ext cx="10585174" cy="1168400"/>
          </a:xfrm>
          <a:prstGeom prst="rect">
            <a:avLst/>
          </a:prstGeom>
          <a:noFill/>
        </p:spPr>
        <p:txBody>
          <a:bodyPr wrap="square" rtlCol="0">
            <a:spAutoFit/>
          </a:bodyPr>
          <a:lstStyle/>
          <a:p>
            <a:pPr algn="l"/>
            <a:r>
              <a:rPr lang="en-US" sz="7000" b="1" dirty="0" smtClean="0">
                <a:solidFill>
                  <a:schemeClr val="tx1"/>
                </a:solidFill>
                <a:latin typeface="Times New Roman" panose="02020603050405020304" pitchFamily="18" charset="0"/>
                <a:cs typeface="Times New Roman" panose="02020603050405020304" pitchFamily="18" charset="0"/>
              </a:rPr>
              <a:t>TIẾT 6- </a:t>
            </a:r>
            <a:r>
              <a:rPr lang="en-US" sz="7000" b="1" dirty="0" err="1" smtClean="0">
                <a:solidFill>
                  <a:schemeClr val="tx1"/>
                </a:solidFill>
                <a:latin typeface="Times New Roman" panose="02020603050405020304" pitchFamily="18" charset="0"/>
                <a:cs typeface="Times New Roman" panose="02020603050405020304" pitchFamily="18" charset="0"/>
              </a:rPr>
              <a:t>Bài</a:t>
            </a:r>
            <a:r>
              <a:rPr lang="en-US" sz="7000" b="1" dirty="0" smtClean="0">
                <a:solidFill>
                  <a:schemeClr val="tx1"/>
                </a:solidFill>
                <a:latin typeface="Times New Roman" panose="02020603050405020304" pitchFamily="18" charset="0"/>
                <a:cs typeface="Times New Roman" panose="02020603050405020304" pitchFamily="18" charset="0"/>
              </a:rPr>
              <a:t> 6</a:t>
            </a:r>
          </a:p>
        </p:txBody>
      </p:sp>
      <p:sp>
        <p:nvSpPr>
          <p:cNvPr id="2" name="TextBox 1"/>
          <p:cNvSpPr txBox="1"/>
          <p:nvPr/>
        </p:nvSpPr>
        <p:spPr>
          <a:xfrm>
            <a:off x="1675051" y="5761529"/>
            <a:ext cx="7331384" cy="369332"/>
          </a:xfrm>
          <a:prstGeom prst="rect">
            <a:avLst/>
          </a:prstGeom>
          <a:noFill/>
        </p:spPr>
        <p:txBody>
          <a:bodyPr wrap="square" rtlCol="0">
            <a:spAutoFit/>
          </a:bodyPr>
          <a:lstStyle/>
          <a:p>
            <a:pPr algn="ctr"/>
            <a:r>
              <a:rPr lang="en-US" b="1">
                <a:solidFill>
                  <a:srgbClr val="FF0000"/>
                </a:solidFill>
              </a:rPr>
              <a:t>GIÁO VIÊN: CHU THỊ TRÚC-THCS VIỆT HƯNG</a:t>
            </a:r>
            <a:endParaRPr lang="en-US" b="1" dirty="0">
              <a:solidFill>
                <a:srgbClr val="FF0000"/>
              </a:solidFill>
            </a:endParaRPr>
          </a:p>
        </p:txBody>
      </p:sp>
      <p:sp>
        <p:nvSpPr>
          <p:cNvPr id="5" name="TextBox 4"/>
          <p:cNvSpPr txBox="1"/>
          <p:nvPr/>
        </p:nvSpPr>
        <p:spPr>
          <a:xfrm>
            <a:off x="1228436" y="581891"/>
            <a:ext cx="45719" cy="369332"/>
          </a:xfrm>
          <a:prstGeom prst="rect">
            <a:avLst/>
          </a:prstGeom>
          <a:noFill/>
        </p:spPr>
        <p:txBody>
          <a:bodyPr wrap="square" rtlCol="0">
            <a:spAutoFit/>
          </a:bodyPr>
          <a:lstStyle/>
          <a:p>
            <a:endParaRPr lang="en-US"/>
          </a:p>
        </p:txBody>
      </p:sp>
      <p:sp>
        <p:nvSpPr>
          <p:cNvPr id="7" name="TextBox 6"/>
          <p:cNvSpPr txBox="1"/>
          <p:nvPr/>
        </p:nvSpPr>
        <p:spPr>
          <a:xfrm>
            <a:off x="2687781" y="303230"/>
            <a:ext cx="6040582" cy="1015663"/>
          </a:xfrm>
          <a:prstGeom prst="rect">
            <a:avLst/>
          </a:prstGeom>
          <a:noFill/>
        </p:spPr>
        <p:txBody>
          <a:bodyPr wrap="square" rtlCol="0">
            <a:spAutoFit/>
          </a:bodyPr>
          <a:lstStyle/>
          <a:p>
            <a:r>
              <a:rPr lang="en-US" sz="6000" b="1" smtClean="0"/>
              <a:t>ĐỊA LÝ KINH TẾ</a:t>
            </a:r>
            <a:endParaRPr lang="en-US" sz="6000" b="1"/>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629228" y="3595538"/>
            <a:ext cx="1489531" cy="1828800"/>
          </a:xfrm>
          <a:prstGeom prst="rect">
            <a:avLst/>
          </a:prstGeom>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New Roman" pitchFamily="18" charset="0"/>
                <a:cs typeface="Times New Roman" pitchFamily="18" charset="0"/>
              </a:rPr>
              <a:t>CƠ CẤU KINH TẾ THEO NGÀNH</a:t>
            </a:r>
          </a:p>
        </p:txBody>
      </p:sp>
      <p:sp>
        <p:nvSpPr>
          <p:cNvPr id="40" name="Rectangle 39"/>
          <p:cNvSpPr/>
          <p:nvPr/>
        </p:nvSpPr>
        <p:spPr>
          <a:xfrm>
            <a:off x="3664877" y="2058384"/>
            <a:ext cx="1887308" cy="858984"/>
          </a:xfrm>
          <a:prstGeom prst="rect">
            <a:avLst/>
          </a:prstGeom>
          <a:solidFill>
            <a:schemeClr val="accent6">
              <a:lumMod val="40000"/>
              <a:lumOff val="60000"/>
            </a:schemeClr>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Times New Roman" pitchFamily="18" charset="0"/>
                <a:cs typeface="Times New Roman" pitchFamily="18" charset="0"/>
              </a:rPr>
              <a:t>Nông</a:t>
            </a:r>
            <a:r>
              <a:rPr lang="en-US" sz="2800" dirty="0">
                <a:solidFill>
                  <a:schemeClr val="tx1"/>
                </a:solidFill>
                <a:latin typeface="Times New Roman" pitchFamily="18" charset="0"/>
                <a:cs typeface="Times New Roman" pitchFamily="18" charset="0"/>
              </a:rPr>
              <a:t> - </a:t>
            </a:r>
            <a:r>
              <a:rPr lang="en-US" sz="2800" dirty="0" err="1">
                <a:solidFill>
                  <a:schemeClr val="tx1"/>
                </a:solidFill>
                <a:latin typeface="Times New Roman" pitchFamily="18" charset="0"/>
                <a:cs typeface="Times New Roman" pitchFamily="18" charset="0"/>
              </a:rPr>
              <a:t>lâm</a:t>
            </a:r>
            <a:r>
              <a:rPr lang="en-US" sz="2800" dirty="0">
                <a:solidFill>
                  <a:schemeClr val="tx1"/>
                </a:solidFill>
                <a:latin typeface="Times New Roman" pitchFamily="18" charset="0"/>
                <a:cs typeface="Times New Roman" pitchFamily="18" charset="0"/>
              </a:rPr>
              <a:t> - </a:t>
            </a:r>
            <a:r>
              <a:rPr lang="en-US" sz="2800" dirty="0" err="1">
                <a:solidFill>
                  <a:schemeClr val="tx1"/>
                </a:solidFill>
                <a:latin typeface="Times New Roman" pitchFamily="18" charset="0"/>
                <a:cs typeface="Times New Roman" pitchFamily="18" charset="0"/>
              </a:rPr>
              <a:t>thủy</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sản</a:t>
            </a:r>
            <a:endParaRPr lang="en-US" sz="2800" dirty="0">
              <a:solidFill>
                <a:schemeClr val="tx1"/>
              </a:solidFill>
              <a:latin typeface="Times New Roman" pitchFamily="18" charset="0"/>
              <a:cs typeface="Times New Roman" pitchFamily="18" charset="0"/>
            </a:endParaRPr>
          </a:p>
        </p:txBody>
      </p:sp>
      <p:sp>
        <p:nvSpPr>
          <p:cNvPr id="41" name="Rectangle 40"/>
          <p:cNvSpPr/>
          <p:nvPr/>
        </p:nvSpPr>
        <p:spPr>
          <a:xfrm>
            <a:off x="3633673" y="3846956"/>
            <a:ext cx="1887308" cy="1385429"/>
          </a:xfrm>
          <a:prstGeom prst="rect">
            <a:avLst/>
          </a:prstGeom>
          <a:solidFill>
            <a:srgbClr val="00B0F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Times New Roman" pitchFamily="18" charset="0"/>
                <a:cs typeface="Times New Roman" pitchFamily="18" charset="0"/>
              </a:rPr>
              <a:t>Công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nghiệp</a:t>
            </a:r>
            <a:r>
              <a:rPr lang="en-US" sz="2800" dirty="0">
                <a:solidFill>
                  <a:schemeClr val="tx1"/>
                </a:solidFill>
                <a:latin typeface="Times New Roman" pitchFamily="18" charset="0"/>
                <a:cs typeface="Times New Roman" pitchFamily="18" charset="0"/>
              </a:rPr>
              <a:t> – </a:t>
            </a:r>
            <a:r>
              <a:rPr lang="en-US" sz="2800" dirty="0" err="1">
                <a:solidFill>
                  <a:schemeClr val="tx1"/>
                </a:solidFill>
                <a:latin typeface="Times New Roman" pitchFamily="18" charset="0"/>
                <a:cs typeface="Times New Roman" pitchFamily="18" charset="0"/>
              </a:rPr>
              <a:t>xây</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dựng</a:t>
            </a:r>
            <a:endParaRPr lang="en-US" sz="2800" dirty="0">
              <a:solidFill>
                <a:schemeClr val="tx1"/>
              </a:solidFill>
              <a:latin typeface="Times New Roman" pitchFamily="18" charset="0"/>
              <a:cs typeface="Times New Roman" pitchFamily="18" charset="0"/>
            </a:endParaRPr>
          </a:p>
        </p:txBody>
      </p:sp>
      <p:sp>
        <p:nvSpPr>
          <p:cNvPr id="42" name="Rectangle 41"/>
          <p:cNvSpPr/>
          <p:nvPr/>
        </p:nvSpPr>
        <p:spPr>
          <a:xfrm>
            <a:off x="3635849" y="6081480"/>
            <a:ext cx="1887308" cy="685800"/>
          </a:xfrm>
          <a:prstGeom prst="rect">
            <a:avLst/>
          </a:prstGeom>
          <a:solidFill>
            <a:srgbClr val="92D05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Times New Roman" pitchFamily="18" charset="0"/>
                <a:cs typeface="Times New Roman" pitchFamily="18" charset="0"/>
              </a:rPr>
              <a:t>Dịch</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vụ</a:t>
            </a:r>
            <a:endParaRPr lang="en-US" sz="2800" dirty="0">
              <a:solidFill>
                <a:schemeClr val="tx1"/>
              </a:solidFill>
              <a:latin typeface="Times New Roman" pitchFamily="18" charset="0"/>
              <a:cs typeface="Times New Roman" pitchFamily="18" charset="0"/>
            </a:endParaRPr>
          </a:p>
        </p:txBody>
      </p:sp>
      <p:cxnSp>
        <p:nvCxnSpPr>
          <p:cNvPr id="43" name="Straight Arrow Connector 42"/>
          <p:cNvCxnSpPr>
            <a:stCxn id="35" idx="3"/>
            <a:endCxn id="40" idx="1"/>
          </p:cNvCxnSpPr>
          <p:nvPr/>
        </p:nvCxnSpPr>
        <p:spPr>
          <a:xfrm flipV="1">
            <a:off x="3118759" y="2487876"/>
            <a:ext cx="546119" cy="2022062"/>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stCxn id="35" idx="3"/>
            <a:endCxn id="41" idx="1"/>
          </p:cNvCxnSpPr>
          <p:nvPr/>
        </p:nvCxnSpPr>
        <p:spPr>
          <a:xfrm>
            <a:off x="3118759" y="4509938"/>
            <a:ext cx="514915" cy="29732"/>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stCxn id="35" idx="3"/>
            <a:endCxn id="42" idx="1"/>
          </p:cNvCxnSpPr>
          <p:nvPr/>
        </p:nvCxnSpPr>
        <p:spPr>
          <a:xfrm>
            <a:off x="3118759" y="4509938"/>
            <a:ext cx="517091" cy="1914442"/>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55" name="Rectangle 54"/>
          <p:cNvSpPr/>
          <p:nvPr/>
        </p:nvSpPr>
        <p:spPr>
          <a:xfrm>
            <a:off x="5929621" y="776449"/>
            <a:ext cx="1214518" cy="1082962"/>
          </a:xfrm>
          <a:prstGeom prst="rect">
            <a:avLst/>
          </a:prstGeom>
          <a:solidFill>
            <a:schemeClr val="accent6">
              <a:lumMod val="40000"/>
              <a:lumOff val="60000"/>
            </a:schemeClr>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Times New Roman" pitchFamily="18" charset="0"/>
                <a:cs typeface="Times New Roman" pitchFamily="18" charset="0"/>
              </a:rPr>
              <a:t>Nông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nghiệp</a:t>
            </a:r>
            <a:endParaRPr lang="en-US" sz="2800" dirty="0">
              <a:solidFill>
                <a:schemeClr val="tx1"/>
              </a:solidFill>
              <a:latin typeface="Times New Roman" pitchFamily="18" charset="0"/>
              <a:cs typeface="Times New Roman" pitchFamily="18" charset="0"/>
            </a:endParaRPr>
          </a:p>
        </p:txBody>
      </p:sp>
      <p:sp>
        <p:nvSpPr>
          <p:cNvPr id="57" name="Rectangle 56"/>
          <p:cNvSpPr/>
          <p:nvPr/>
        </p:nvSpPr>
        <p:spPr>
          <a:xfrm>
            <a:off x="5929621" y="1945051"/>
            <a:ext cx="1214518" cy="1082962"/>
          </a:xfrm>
          <a:prstGeom prst="rect">
            <a:avLst/>
          </a:prstGeom>
          <a:solidFill>
            <a:schemeClr val="accent6">
              <a:lumMod val="40000"/>
              <a:lumOff val="60000"/>
            </a:schemeClr>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Times New Roman" pitchFamily="18" charset="0"/>
                <a:cs typeface="Times New Roman" pitchFamily="18" charset="0"/>
              </a:rPr>
              <a:t>Lâm</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nghiệp</a:t>
            </a:r>
            <a:endParaRPr lang="en-US" sz="2800" dirty="0">
              <a:solidFill>
                <a:schemeClr val="tx1"/>
              </a:solidFill>
              <a:latin typeface="Times New Roman" pitchFamily="18" charset="0"/>
              <a:cs typeface="Times New Roman" pitchFamily="18" charset="0"/>
            </a:endParaRPr>
          </a:p>
        </p:txBody>
      </p:sp>
      <p:sp>
        <p:nvSpPr>
          <p:cNvPr id="61" name="Rectangle 60"/>
          <p:cNvSpPr/>
          <p:nvPr/>
        </p:nvSpPr>
        <p:spPr>
          <a:xfrm>
            <a:off x="5929621" y="3138851"/>
            <a:ext cx="1214518" cy="1082962"/>
          </a:xfrm>
          <a:prstGeom prst="rect">
            <a:avLst/>
          </a:prstGeom>
          <a:solidFill>
            <a:schemeClr val="accent6">
              <a:lumMod val="40000"/>
              <a:lumOff val="60000"/>
            </a:schemeClr>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Times New Roman" pitchFamily="18" charset="0"/>
                <a:cs typeface="Times New Roman" pitchFamily="18" charset="0"/>
              </a:rPr>
              <a:t>Thủy</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sản</a:t>
            </a:r>
            <a:endParaRPr lang="en-US" sz="2800" dirty="0">
              <a:solidFill>
                <a:schemeClr val="tx1"/>
              </a:solidFill>
              <a:latin typeface="Times New Roman" pitchFamily="18" charset="0"/>
              <a:cs typeface="Times New Roman" pitchFamily="18" charset="0"/>
            </a:endParaRPr>
          </a:p>
        </p:txBody>
      </p:sp>
      <p:cxnSp>
        <p:nvCxnSpPr>
          <p:cNvPr id="29" name="Straight Arrow Connector 28"/>
          <p:cNvCxnSpPr>
            <a:stCxn id="40" idx="3"/>
            <a:endCxn id="55" idx="1"/>
          </p:cNvCxnSpPr>
          <p:nvPr/>
        </p:nvCxnSpPr>
        <p:spPr>
          <a:xfrm flipV="1">
            <a:off x="5552185" y="1317930"/>
            <a:ext cx="377436" cy="116994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40" idx="3"/>
            <a:endCxn id="57" idx="1"/>
          </p:cNvCxnSpPr>
          <p:nvPr/>
        </p:nvCxnSpPr>
        <p:spPr>
          <a:xfrm flipV="1">
            <a:off x="5552185" y="2486532"/>
            <a:ext cx="377436" cy="134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a:stCxn id="40" idx="3"/>
            <a:endCxn id="61" idx="1"/>
          </p:cNvCxnSpPr>
          <p:nvPr/>
        </p:nvCxnSpPr>
        <p:spPr>
          <a:xfrm>
            <a:off x="5552185" y="2487876"/>
            <a:ext cx="377436" cy="119245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6" name="Rectangle 65"/>
          <p:cNvSpPr/>
          <p:nvPr/>
        </p:nvSpPr>
        <p:spPr>
          <a:xfrm>
            <a:off x="8241133" y="579179"/>
            <a:ext cx="1718625" cy="858984"/>
          </a:xfrm>
          <a:prstGeom prst="rect">
            <a:avLst/>
          </a:prstGeom>
          <a:solidFill>
            <a:schemeClr val="accent6">
              <a:lumMod val="40000"/>
              <a:lumOff val="60000"/>
            </a:schemeClr>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Times New Roman" pitchFamily="18" charset="0"/>
                <a:cs typeface="Times New Roman" pitchFamily="18" charset="0"/>
              </a:rPr>
              <a:t>Chăn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nuôi</a:t>
            </a:r>
            <a:endParaRPr lang="en-US" sz="2800" dirty="0">
              <a:solidFill>
                <a:schemeClr val="tx1"/>
              </a:solidFill>
              <a:latin typeface="Times New Roman" pitchFamily="18" charset="0"/>
              <a:cs typeface="Times New Roman" pitchFamily="18" charset="0"/>
            </a:endParaRPr>
          </a:p>
        </p:txBody>
      </p:sp>
      <p:sp>
        <p:nvSpPr>
          <p:cNvPr id="67" name="Rectangle 66"/>
          <p:cNvSpPr/>
          <p:nvPr/>
        </p:nvSpPr>
        <p:spPr>
          <a:xfrm>
            <a:off x="8242964" y="2049787"/>
            <a:ext cx="1718625" cy="858984"/>
          </a:xfrm>
          <a:prstGeom prst="rect">
            <a:avLst/>
          </a:prstGeom>
          <a:solidFill>
            <a:schemeClr val="accent6">
              <a:lumMod val="40000"/>
              <a:lumOff val="60000"/>
            </a:schemeClr>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Times New Roman" pitchFamily="18" charset="0"/>
                <a:cs typeface="Times New Roman" pitchFamily="18" charset="0"/>
              </a:rPr>
              <a:t>Trồng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trọt</a:t>
            </a:r>
            <a:endParaRPr lang="en-US" sz="2800" dirty="0">
              <a:solidFill>
                <a:schemeClr val="tx1"/>
              </a:solidFill>
              <a:latin typeface="Times New Roman" pitchFamily="18" charset="0"/>
              <a:cs typeface="Times New Roman" pitchFamily="18" charset="0"/>
            </a:endParaRPr>
          </a:p>
        </p:txBody>
      </p:sp>
      <p:cxnSp>
        <p:nvCxnSpPr>
          <p:cNvPr id="69" name="Straight Arrow Connector 68"/>
          <p:cNvCxnSpPr>
            <a:stCxn id="55" idx="3"/>
            <a:endCxn id="66" idx="1"/>
          </p:cNvCxnSpPr>
          <p:nvPr/>
        </p:nvCxnSpPr>
        <p:spPr>
          <a:xfrm flipV="1">
            <a:off x="7144140" y="1008672"/>
            <a:ext cx="1096993" cy="309259"/>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a:stCxn id="55" idx="3"/>
            <a:endCxn id="67" idx="1"/>
          </p:cNvCxnSpPr>
          <p:nvPr/>
        </p:nvCxnSpPr>
        <p:spPr>
          <a:xfrm>
            <a:off x="7144139" y="1317931"/>
            <a:ext cx="1098824" cy="1161349"/>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148" name="Group 147"/>
          <p:cNvGrpSpPr/>
          <p:nvPr/>
        </p:nvGrpSpPr>
        <p:grpSpPr>
          <a:xfrm>
            <a:off x="5575054" y="4389847"/>
            <a:ext cx="778343" cy="567409"/>
            <a:chOff x="4060372" y="4778081"/>
            <a:chExt cx="778343" cy="567409"/>
          </a:xfrm>
        </p:grpSpPr>
        <p:sp>
          <p:nvSpPr>
            <p:cNvPr id="47" name="Down Arrow 46"/>
            <p:cNvSpPr/>
            <p:nvPr/>
          </p:nvSpPr>
          <p:spPr>
            <a:xfrm rot="10800000">
              <a:off x="4060372" y="4778081"/>
              <a:ext cx="228600" cy="566777"/>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TextBox 101"/>
            <p:cNvSpPr txBox="1"/>
            <p:nvPr/>
          </p:nvSpPr>
          <p:spPr>
            <a:xfrm>
              <a:off x="4194639" y="4822270"/>
              <a:ext cx="644076" cy="523220"/>
            </a:xfrm>
            <a:prstGeom prst="rect">
              <a:avLst/>
            </a:prstGeom>
            <a:noFill/>
          </p:spPr>
          <p:txBody>
            <a:bodyPr wrap="square" rtlCol="0">
              <a:spAutoFit/>
            </a:bodyPr>
            <a:lstStyle/>
            <a:p>
              <a:r>
                <a:rPr lang="en-US" sz="2800" dirty="0"/>
                <a:t>%</a:t>
              </a:r>
            </a:p>
          </p:txBody>
        </p:sp>
      </p:grpSp>
      <p:grpSp>
        <p:nvGrpSpPr>
          <p:cNvPr id="150" name="Group 149"/>
          <p:cNvGrpSpPr/>
          <p:nvPr/>
        </p:nvGrpSpPr>
        <p:grpSpPr>
          <a:xfrm>
            <a:off x="10138740" y="3274997"/>
            <a:ext cx="581430" cy="598837"/>
            <a:chOff x="8450949" y="1206524"/>
            <a:chExt cx="581430" cy="598837"/>
          </a:xfrm>
        </p:grpSpPr>
        <p:sp>
          <p:nvSpPr>
            <p:cNvPr id="46" name="Down Arrow 45"/>
            <p:cNvSpPr/>
            <p:nvPr/>
          </p:nvSpPr>
          <p:spPr>
            <a:xfrm>
              <a:off x="8450949" y="1238584"/>
              <a:ext cx="228600" cy="566777"/>
            </a:xfrm>
            <a:prstGeom prst="down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TextBox 115"/>
            <p:cNvSpPr txBox="1"/>
            <p:nvPr/>
          </p:nvSpPr>
          <p:spPr>
            <a:xfrm>
              <a:off x="8592465" y="1206524"/>
              <a:ext cx="439914" cy="523220"/>
            </a:xfrm>
            <a:prstGeom prst="rect">
              <a:avLst/>
            </a:prstGeom>
            <a:noFill/>
          </p:spPr>
          <p:txBody>
            <a:bodyPr wrap="square" rtlCol="0">
              <a:spAutoFit/>
            </a:bodyPr>
            <a:lstStyle/>
            <a:p>
              <a:r>
                <a:rPr lang="en-US" sz="2800" dirty="0"/>
                <a:t>%</a:t>
              </a:r>
            </a:p>
          </p:txBody>
        </p:sp>
      </p:grpSp>
      <p:grpSp>
        <p:nvGrpSpPr>
          <p:cNvPr id="2" name="Group 1"/>
          <p:cNvGrpSpPr/>
          <p:nvPr/>
        </p:nvGrpSpPr>
        <p:grpSpPr>
          <a:xfrm>
            <a:off x="3101527" y="2164956"/>
            <a:ext cx="498380" cy="578244"/>
            <a:chOff x="1650103" y="2152352"/>
            <a:chExt cx="498380" cy="578244"/>
          </a:xfrm>
        </p:grpSpPr>
        <p:sp>
          <p:nvSpPr>
            <p:cNvPr id="49" name="Down Arrow 48"/>
            <p:cNvSpPr/>
            <p:nvPr/>
          </p:nvSpPr>
          <p:spPr>
            <a:xfrm>
              <a:off x="1650103" y="2163819"/>
              <a:ext cx="228600" cy="566777"/>
            </a:xfrm>
            <a:prstGeom prst="down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TextBox 117"/>
            <p:cNvSpPr txBox="1"/>
            <p:nvPr/>
          </p:nvSpPr>
          <p:spPr>
            <a:xfrm>
              <a:off x="1784918" y="2152352"/>
              <a:ext cx="363565" cy="523220"/>
            </a:xfrm>
            <a:prstGeom prst="rect">
              <a:avLst/>
            </a:prstGeom>
            <a:noFill/>
          </p:spPr>
          <p:txBody>
            <a:bodyPr wrap="square" rtlCol="0">
              <a:spAutoFit/>
            </a:bodyPr>
            <a:lstStyle/>
            <a:p>
              <a:r>
                <a:rPr lang="en-US" sz="2800" dirty="0"/>
                <a:t>%</a:t>
              </a:r>
            </a:p>
          </p:txBody>
        </p:sp>
      </p:grpSp>
      <p:grpSp>
        <p:nvGrpSpPr>
          <p:cNvPr id="143" name="Group 142"/>
          <p:cNvGrpSpPr/>
          <p:nvPr/>
        </p:nvGrpSpPr>
        <p:grpSpPr>
          <a:xfrm>
            <a:off x="7206474" y="3300445"/>
            <a:ext cx="547403" cy="594140"/>
            <a:chOff x="5945407" y="4493116"/>
            <a:chExt cx="547403" cy="594140"/>
          </a:xfrm>
        </p:grpSpPr>
        <p:sp>
          <p:nvSpPr>
            <p:cNvPr id="117" name="TextBox 116"/>
            <p:cNvSpPr txBox="1"/>
            <p:nvPr/>
          </p:nvSpPr>
          <p:spPr>
            <a:xfrm>
              <a:off x="6092888" y="4564036"/>
              <a:ext cx="399922" cy="523220"/>
            </a:xfrm>
            <a:prstGeom prst="rect">
              <a:avLst/>
            </a:prstGeom>
            <a:noFill/>
          </p:spPr>
          <p:txBody>
            <a:bodyPr wrap="square" rtlCol="0">
              <a:spAutoFit/>
            </a:bodyPr>
            <a:lstStyle/>
            <a:p>
              <a:r>
                <a:rPr lang="en-US" sz="2800" dirty="0"/>
                <a:t>%</a:t>
              </a:r>
            </a:p>
          </p:txBody>
        </p:sp>
        <p:sp>
          <p:nvSpPr>
            <p:cNvPr id="119" name="Down Arrow 118"/>
            <p:cNvSpPr/>
            <p:nvPr/>
          </p:nvSpPr>
          <p:spPr>
            <a:xfrm rot="10800000">
              <a:off x="5945407" y="4493116"/>
              <a:ext cx="228600" cy="566777"/>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4" name="Group 143"/>
          <p:cNvGrpSpPr/>
          <p:nvPr/>
        </p:nvGrpSpPr>
        <p:grpSpPr>
          <a:xfrm>
            <a:off x="5359155" y="911334"/>
            <a:ext cx="489294" cy="606298"/>
            <a:chOff x="4240895" y="1145225"/>
            <a:chExt cx="489294" cy="606298"/>
          </a:xfrm>
        </p:grpSpPr>
        <p:sp>
          <p:nvSpPr>
            <p:cNvPr id="130" name="Down Arrow 129"/>
            <p:cNvSpPr/>
            <p:nvPr/>
          </p:nvSpPr>
          <p:spPr>
            <a:xfrm>
              <a:off x="4240895" y="1184746"/>
              <a:ext cx="228600" cy="566777"/>
            </a:xfrm>
            <a:prstGeom prst="down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TextBox 130"/>
            <p:cNvSpPr txBox="1"/>
            <p:nvPr/>
          </p:nvSpPr>
          <p:spPr>
            <a:xfrm>
              <a:off x="4366624" y="1145225"/>
              <a:ext cx="363565" cy="523220"/>
            </a:xfrm>
            <a:prstGeom prst="rect">
              <a:avLst/>
            </a:prstGeom>
            <a:noFill/>
          </p:spPr>
          <p:txBody>
            <a:bodyPr wrap="square" rtlCol="0">
              <a:spAutoFit/>
            </a:bodyPr>
            <a:lstStyle/>
            <a:p>
              <a:r>
                <a:rPr lang="en-US" sz="2800" dirty="0"/>
                <a:t>%</a:t>
              </a:r>
            </a:p>
          </p:txBody>
        </p:sp>
      </p:grpSp>
      <p:grpSp>
        <p:nvGrpSpPr>
          <p:cNvPr id="142" name="Group 141"/>
          <p:cNvGrpSpPr/>
          <p:nvPr/>
        </p:nvGrpSpPr>
        <p:grpSpPr>
          <a:xfrm>
            <a:off x="7222547" y="2203144"/>
            <a:ext cx="541040" cy="566777"/>
            <a:chOff x="5942678" y="3262272"/>
            <a:chExt cx="541040" cy="566777"/>
          </a:xfrm>
        </p:grpSpPr>
        <p:sp>
          <p:nvSpPr>
            <p:cNvPr id="139" name="Down Arrow 138"/>
            <p:cNvSpPr/>
            <p:nvPr/>
          </p:nvSpPr>
          <p:spPr>
            <a:xfrm>
              <a:off x="5942678" y="3262272"/>
              <a:ext cx="228600" cy="566777"/>
            </a:xfrm>
            <a:prstGeom prst="down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TextBox 139"/>
            <p:cNvSpPr txBox="1"/>
            <p:nvPr/>
          </p:nvSpPr>
          <p:spPr>
            <a:xfrm>
              <a:off x="6083796" y="3266505"/>
              <a:ext cx="399922" cy="523220"/>
            </a:xfrm>
            <a:prstGeom prst="rect">
              <a:avLst/>
            </a:prstGeom>
            <a:noFill/>
          </p:spPr>
          <p:txBody>
            <a:bodyPr wrap="square" rtlCol="0">
              <a:spAutoFit/>
            </a:bodyPr>
            <a:lstStyle/>
            <a:p>
              <a:r>
                <a:rPr lang="en-US" sz="2800" dirty="0"/>
                <a:t>%</a:t>
              </a:r>
            </a:p>
          </p:txBody>
        </p:sp>
      </p:grpSp>
      <p:grpSp>
        <p:nvGrpSpPr>
          <p:cNvPr id="149" name="Group 148"/>
          <p:cNvGrpSpPr/>
          <p:nvPr/>
        </p:nvGrpSpPr>
        <p:grpSpPr>
          <a:xfrm>
            <a:off x="10054778" y="2137846"/>
            <a:ext cx="599997" cy="566777"/>
            <a:chOff x="8443693" y="2761947"/>
            <a:chExt cx="599997" cy="566777"/>
          </a:xfrm>
        </p:grpSpPr>
        <p:sp>
          <p:nvSpPr>
            <p:cNvPr id="115" name="Down Arrow 114"/>
            <p:cNvSpPr/>
            <p:nvPr/>
          </p:nvSpPr>
          <p:spPr>
            <a:xfrm rot="10800000">
              <a:off x="8443693" y="2761947"/>
              <a:ext cx="228600" cy="566777"/>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TextBox 140"/>
            <p:cNvSpPr txBox="1"/>
            <p:nvPr/>
          </p:nvSpPr>
          <p:spPr>
            <a:xfrm>
              <a:off x="8643768" y="2805504"/>
              <a:ext cx="399922" cy="523220"/>
            </a:xfrm>
            <a:prstGeom prst="rect">
              <a:avLst/>
            </a:prstGeom>
            <a:noFill/>
          </p:spPr>
          <p:txBody>
            <a:bodyPr wrap="square" rtlCol="0">
              <a:spAutoFit/>
            </a:bodyPr>
            <a:lstStyle/>
            <a:p>
              <a:r>
                <a:rPr lang="en-US" sz="2800" dirty="0"/>
                <a:t>%</a:t>
              </a:r>
            </a:p>
          </p:txBody>
        </p:sp>
      </p:grpSp>
      <p:grpSp>
        <p:nvGrpSpPr>
          <p:cNvPr id="147" name="Group 146"/>
          <p:cNvGrpSpPr/>
          <p:nvPr/>
        </p:nvGrpSpPr>
        <p:grpSpPr>
          <a:xfrm>
            <a:off x="3016256" y="6172197"/>
            <a:ext cx="536643" cy="588541"/>
            <a:chOff x="4142015" y="6125022"/>
            <a:chExt cx="536643" cy="588541"/>
          </a:xfrm>
        </p:grpSpPr>
        <p:sp>
          <p:nvSpPr>
            <p:cNvPr id="64" name="Down Arrow 63"/>
            <p:cNvSpPr/>
            <p:nvPr/>
          </p:nvSpPr>
          <p:spPr>
            <a:xfrm rot="10800000">
              <a:off x="4142015" y="6125022"/>
              <a:ext cx="228600" cy="566777"/>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TextBox 145"/>
            <p:cNvSpPr txBox="1"/>
            <p:nvPr/>
          </p:nvSpPr>
          <p:spPr>
            <a:xfrm>
              <a:off x="4278736" y="6190343"/>
              <a:ext cx="399922" cy="523220"/>
            </a:xfrm>
            <a:prstGeom prst="rect">
              <a:avLst/>
            </a:prstGeom>
            <a:noFill/>
          </p:spPr>
          <p:txBody>
            <a:bodyPr wrap="square" rtlCol="0">
              <a:spAutoFit/>
            </a:bodyPr>
            <a:lstStyle/>
            <a:p>
              <a:r>
                <a:rPr lang="en-US" sz="2800" dirty="0"/>
                <a:t>%</a:t>
              </a:r>
            </a:p>
          </p:txBody>
        </p:sp>
      </p:grpSp>
      <p:sp>
        <p:nvSpPr>
          <p:cNvPr id="151" name="TextBox 150"/>
          <p:cNvSpPr txBox="1"/>
          <p:nvPr/>
        </p:nvSpPr>
        <p:spPr>
          <a:xfrm>
            <a:off x="5638800" y="360142"/>
            <a:ext cx="1857828" cy="430887"/>
          </a:xfrm>
          <a:prstGeom prst="rect">
            <a:avLst/>
          </a:prstGeom>
          <a:noFill/>
        </p:spPr>
        <p:txBody>
          <a:bodyPr wrap="square" rtlCol="0">
            <a:spAutoFit/>
          </a:bodyPr>
          <a:lstStyle/>
          <a:p>
            <a:pPr algn="ctr"/>
            <a:r>
              <a:rPr lang="en-US" sz="2200" dirty="0" err="1"/>
              <a:t>Atlat</a:t>
            </a:r>
            <a:r>
              <a:rPr lang="en-US" sz="2200" dirty="0"/>
              <a:t> </a:t>
            </a:r>
            <a:r>
              <a:rPr lang="en-US" sz="2200" dirty="0" err="1"/>
              <a:t>trang</a:t>
            </a:r>
            <a:r>
              <a:rPr lang="en-US" sz="2200" dirty="0"/>
              <a:t> 18</a:t>
            </a:r>
          </a:p>
        </p:txBody>
      </p:sp>
      <p:sp>
        <p:nvSpPr>
          <p:cNvPr id="152" name="TextBox 151"/>
          <p:cNvSpPr txBox="1"/>
          <p:nvPr/>
        </p:nvSpPr>
        <p:spPr>
          <a:xfrm>
            <a:off x="8138344" y="1404662"/>
            <a:ext cx="1857828" cy="430887"/>
          </a:xfrm>
          <a:prstGeom prst="rect">
            <a:avLst/>
          </a:prstGeom>
          <a:noFill/>
        </p:spPr>
        <p:txBody>
          <a:bodyPr wrap="square" rtlCol="0">
            <a:spAutoFit/>
          </a:bodyPr>
          <a:lstStyle/>
          <a:p>
            <a:pPr algn="ctr"/>
            <a:r>
              <a:rPr lang="en-US" sz="2200" dirty="0" err="1"/>
              <a:t>Atlat</a:t>
            </a:r>
            <a:r>
              <a:rPr lang="en-US" sz="2200" dirty="0"/>
              <a:t> </a:t>
            </a:r>
            <a:r>
              <a:rPr lang="en-US" sz="2200" dirty="0" err="1"/>
              <a:t>trang</a:t>
            </a:r>
            <a:r>
              <a:rPr lang="en-US" sz="2200" dirty="0"/>
              <a:t> 19</a:t>
            </a:r>
          </a:p>
        </p:txBody>
      </p:sp>
      <p:sp>
        <p:nvSpPr>
          <p:cNvPr id="154" name="Rectangle 153"/>
          <p:cNvSpPr/>
          <p:nvPr/>
        </p:nvSpPr>
        <p:spPr>
          <a:xfrm>
            <a:off x="8280516" y="3275549"/>
            <a:ext cx="1718625" cy="590008"/>
          </a:xfrm>
          <a:prstGeom prst="rect">
            <a:avLst/>
          </a:prstGeom>
          <a:solidFill>
            <a:srgbClr val="00B0F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Times New Roman" pitchFamily="18" charset="0"/>
                <a:cs typeface="Times New Roman" pitchFamily="18" charset="0"/>
              </a:rPr>
              <a:t>Khai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thác</a:t>
            </a:r>
            <a:endParaRPr lang="en-US" sz="2800" dirty="0">
              <a:solidFill>
                <a:schemeClr val="tx1"/>
              </a:solidFill>
              <a:latin typeface="Times New Roman" pitchFamily="18" charset="0"/>
              <a:cs typeface="Times New Roman" pitchFamily="18" charset="0"/>
            </a:endParaRPr>
          </a:p>
        </p:txBody>
      </p:sp>
      <p:sp>
        <p:nvSpPr>
          <p:cNvPr id="155" name="Rectangle 154"/>
          <p:cNvSpPr/>
          <p:nvPr/>
        </p:nvSpPr>
        <p:spPr>
          <a:xfrm>
            <a:off x="8280516" y="3946578"/>
            <a:ext cx="1718625" cy="568738"/>
          </a:xfrm>
          <a:prstGeom prst="rect">
            <a:avLst/>
          </a:prstGeom>
          <a:solidFill>
            <a:srgbClr val="00B0F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Times New Roman" pitchFamily="18" charset="0"/>
                <a:cs typeface="Times New Roman" pitchFamily="18" charset="0"/>
              </a:rPr>
              <a:t>Chế</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biến</a:t>
            </a:r>
            <a:endParaRPr lang="en-US" sz="2800" dirty="0">
              <a:solidFill>
                <a:schemeClr val="tx1"/>
              </a:solidFill>
              <a:latin typeface="Times New Roman" pitchFamily="18" charset="0"/>
              <a:cs typeface="Times New Roman" pitchFamily="18" charset="0"/>
            </a:endParaRPr>
          </a:p>
        </p:txBody>
      </p:sp>
      <p:sp>
        <p:nvSpPr>
          <p:cNvPr id="156" name="Rectangle 155"/>
          <p:cNvSpPr/>
          <p:nvPr/>
        </p:nvSpPr>
        <p:spPr>
          <a:xfrm>
            <a:off x="8293625" y="4605798"/>
            <a:ext cx="1718625" cy="858984"/>
          </a:xfrm>
          <a:prstGeom prst="rect">
            <a:avLst/>
          </a:prstGeom>
          <a:solidFill>
            <a:srgbClr val="00B0F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Times New Roman" pitchFamily="18" charset="0"/>
                <a:cs typeface="Times New Roman" pitchFamily="18" charset="0"/>
              </a:rPr>
              <a:t>SX &amp; PP </a:t>
            </a:r>
            <a:r>
              <a:rPr lang="en-US" sz="2800" dirty="0" err="1">
                <a:solidFill>
                  <a:schemeClr val="tx1"/>
                </a:solidFill>
                <a:latin typeface="Times New Roman" pitchFamily="18" charset="0"/>
                <a:cs typeface="Times New Roman" pitchFamily="18" charset="0"/>
              </a:rPr>
              <a:t>điện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nước</a:t>
            </a:r>
            <a:endParaRPr lang="en-US" sz="2800" dirty="0">
              <a:solidFill>
                <a:schemeClr val="tx1"/>
              </a:solidFill>
              <a:latin typeface="Times New Roman" pitchFamily="18" charset="0"/>
              <a:cs typeface="Times New Roman" pitchFamily="18" charset="0"/>
            </a:endParaRPr>
          </a:p>
        </p:txBody>
      </p:sp>
      <p:grpSp>
        <p:nvGrpSpPr>
          <p:cNvPr id="164" name="Group 163"/>
          <p:cNvGrpSpPr/>
          <p:nvPr/>
        </p:nvGrpSpPr>
        <p:grpSpPr>
          <a:xfrm>
            <a:off x="10126911" y="4695402"/>
            <a:ext cx="581430" cy="598837"/>
            <a:chOff x="8450949" y="1206524"/>
            <a:chExt cx="581430" cy="598837"/>
          </a:xfrm>
        </p:grpSpPr>
        <p:sp>
          <p:nvSpPr>
            <p:cNvPr id="165" name="Down Arrow 164"/>
            <p:cNvSpPr/>
            <p:nvPr/>
          </p:nvSpPr>
          <p:spPr>
            <a:xfrm>
              <a:off x="8450949" y="1238584"/>
              <a:ext cx="228600" cy="566777"/>
            </a:xfrm>
            <a:prstGeom prst="down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TextBox 165"/>
            <p:cNvSpPr txBox="1"/>
            <p:nvPr/>
          </p:nvSpPr>
          <p:spPr>
            <a:xfrm>
              <a:off x="8592465" y="1206524"/>
              <a:ext cx="439914" cy="523220"/>
            </a:xfrm>
            <a:prstGeom prst="rect">
              <a:avLst/>
            </a:prstGeom>
            <a:noFill/>
          </p:spPr>
          <p:txBody>
            <a:bodyPr wrap="square" rtlCol="0">
              <a:spAutoFit/>
            </a:bodyPr>
            <a:lstStyle/>
            <a:p>
              <a:r>
                <a:rPr lang="en-US" sz="2800" dirty="0"/>
                <a:t>%</a:t>
              </a:r>
            </a:p>
          </p:txBody>
        </p:sp>
      </p:grpSp>
      <p:grpSp>
        <p:nvGrpSpPr>
          <p:cNvPr id="167" name="Group 166"/>
          <p:cNvGrpSpPr/>
          <p:nvPr/>
        </p:nvGrpSpPr>
        <p:grpSpPr>
          <a:xfrm>
            <a:off x="10128812" y="3977567"/>
            <a:ext cx="599997" cy="566777"/>
            <a:chOff x="8443693" y="2761947"/>
            <a:chExt cx="599997" cy="566777"/>
          </a:xfrm>
        </p:grpSpPr>
        <p:sp>
          <p:nvSpPr>
            <p:cNvPr id="168" name="Down Arrow 167"/>
            <p:cNvSpPr/>
            <p:nvPr/>
          </p:nvSpPr>
          <p:spPr>
            <a:xfrm rot="10800000">
              <a:off x="8443693" y="2761947"/>
              <a:ext cx="228600" cy="566777"/>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TextBox 168"/>
            <p:cNvSpPr txBox="1"/>
            <p:nvPr/>
          </p:nvSpPr>
          <p:spPr>
            <a:xfrm>
              <a:off x="8643768" y="2805504"/>
              <a:ext cx="399922" cy="523220"/>
            </a:xfrm>
            <a:prstGeom prst="rect">
              <a:avLst/>
            </a:prstGeom>
            <a:noFill/>
          </p:spPr>
          <p:txBody>
            <a:bodyPr wrap="square" rtlCol="0">
              <a:spAutoFit/>
            </a:bodyPr>
            <a:lstStyle/>
            <a:p>
              <a:r>
                <a:rPr lang="en-US" sz="2800" dirty="0"/>
                <a:t>%</a:t>
              </a:r>
            </a:p>
          </p:txBody>
        </p:sp>
      </p:grpSp>
      <p:grpSp>
        <p:nvGrpSpPr>
          <p:cNvPr id="170" name="Group 169"/>
          <p:cNvGrpSpPr/>
          <p:nvPr/>
        </p:nvGrpSpPr>
        <p:grpSpPr>
          <a:xfrm>
            <a:off x="10040263" y="675552"/>
            <a:ext cx="581430" cy="598837"/>
            <a:chOff x="8450949" y="1206524"/>
            <a:chExt cx="581430" cy="598837"/>
          </a:xfrm>
        </p:grpSpPr>
        <p:sp>
          <p:nvSpPr>
            <p:cNvPr id="171" name="Down Arrow 170"/>
            <p:cNvSpPr/>
            <p:nvPr/>
          </p:nvSpPr>
          <p:spPr>
            <a:xfrm>
              <a:off x="8450949" y="1238584"/>
              <a:ext cx="228600" cy="566777"/>
            </a:xfrm>
            <a:prstGeom prst="down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TextBox 171"/>
            <p:cNvSpPr txBox="1"/>
            <p:nvPr/>
          </p:nvSpPr>
          <p:spPr>
            <a:xfrm>
              <a:off x="8592465" y="1206524"/>
              <a:ext cx="439914" cy="523220"/>
            </a:xfrm>
            <a:prstGeom prst="rect">
              <a:avLst/>
            </a:prstGeom>
            <a:noFill/>
          </p:spPr>
          <p:txBody>
            <a:bodyPr wrap="square" rtlCol="0">
              <a:spAutoFit/>
            </a:bodyPr>
            <a:lstStyle/>
            <a:p>
              <a:r>
                <a:rPr lang="en-US" sz="2800" dirty="0"/>
                <a:t>%</a:t>
              </a:r>
            </a:p>
          </p:txBody>
        </p:sp>
      </p:grpSp>
      <p:sp>
        <p:nvSpPr>
          <p:cNvPr id="174" name="Rectangle 173"/>
          <p:cNvSpPr/>
          <p:nvPr/>
        </p:nvSpPr>
        <p:spPr>
          <a:xfrm>
            <a:off x="6743081" y="5642558"/>
            <a:ext cx="3226040" cy="494813"/>
          </a:xfrm>
          <a:prstGeom prst="rect">
            <a:avLst/>
          </a:prstGeom>
          <a:solidFill>
            <a:srgbClr val="92D05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Times New Roman" pitchFamily="18" charset="0"/>
                <a:cs typeface="Times New Roman" pitchFamily="18" charset="0"/>
              </a:rPr>
              <a:t>Hạ</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tầng</a:t>
            </a:r>
            <a:r>
              <a:rPr lang="en-US" sz="2800" dirty="0">
                <a:solidFill>
                  <a:schemeClr val="tx1"/>
                </a:solidFill>
                <a:latin typeface="Times New Roman" pitchFamily="18" charset="0"/>
                <a:cs typeface="Times New Roman" pitchFamily="18" charset="0"/>
              </a:rPr>
              <a:t> KT, </a:t>
            </a:r>
            <a:r>
              <a:rPr lang="en-US" sz="2800" dirty="0" err="1">
                <a:solidFill>
                  <a:schemeClr val="tx1"/>
                </a:solidFill>
                <a:latin typeface="Times New Roman" pitchFamily="18" charset="0"/>
                <a:cs typeface="Times New Roman" pitchFamily="18" charset="0"/>
              </a:rPr>
              <a:t>đô</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thị</a:t>
            </a:r>
            <a:endParaRPr lang="en-US" sz="2800" dirty="0">
              <a:solidFill>
                <a:schemeClr val="tx1"/>
              </a:solidFill>
              <a:latin typeface="Times New Roman" pitchFamily="18" charset="0"/>
              <a:cs typeface="Times New Roman" pitchFamily="18" charset="0"/>
            </a:endParaRPr>
          </a:p>
        </p:txBody>
      </p:sp>
      <p:sp>
        <p:nvSpPr>
          <p:cNvPr id="178" name="Rectangle 177"/>
          <p:cNvSpPr/>
          <p:nvPr/>
        </p:nvSpPr>
        <p:spPr>
          <a:xfrm>
            <a:off x="6731469" y="6273136"/>
            <a:ext cx="3226040" cy="494813"/>
          </a:xfrm>
          <a:prstGeom prst="rect">
            <a:avLst/>
          </a:prstGeom>
          <a:solidFill>
            <a:srgbClr val="92D05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Times New Roman" pitchFamily="18" charset="0"/>
                <a:cs typeface="Times New Roman" pitchFamily="18" charset="0"/>
              </a:rPr>
              <a:t>Loại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hình</a:t>
            </a:r>
            <a:r>
              <a:rPr lang="en-US" sz="2800" dirty="0">
                <a:solidFill>
                  <a:schemeClr val="tx1"/>
                </a:solidFill>
                <a:latin typeface="Times New Roman" pitchFamily="18" charset="0"/>
                <a:cs typeface="Times New Roman" pitchFamily="18" charset="0"/>
              </a:rPr>
              <a:t> DV </a:t>
            </a:r>
            <a:r>
              <a:rPr lang="en-US" sz="2800" dirty="0" err="1">
                <a:solidFill>
                  <a:schemeClr val="tx1"/>
                </a:solidFill>
                <a:latin typeface="Times New Roman" pitchFamily="18" charset="0"/>
                <a:cs typeface="Times New Roman" pitchFamily="18" charset="0"/>
              </a:rPr>
              <a:t>mới</a:t>
            </a:r>
            <a:endParaRPr lang="en-US" sz="2800" dirty="0">
              <a:solidFill>
                <a:schemeClr val="tx1"/>
              </a:solidFill>
              <a:latin typeface="Times New Roman" pitchFamily="18" charset="0"/>
              <a:cs typeface="Times New Roman" pitchFamily="18" charset="0"/>
            </a:endParaRPr>
          </a:p>
        </p:txBody>
      </p:sp>
      <p:cxnSp>
        <p:nvCxnSpPr>
          <p:cNvPr id="180" name="Straight Arrow Connector 179"/>
          <p:cNvCxnSpPr>
            <a:stCxn id="42" idx="3"/>
            <a:endCxn id="174" idx="1"/>
          </p:cNvCxnSpPr>
          <p:nvPr/>
        </p:nvCxnSpPr>
        <p:spPr>
          <a:xfrm flipV="1">
            <a:off x="5523157" y="5889964"/>
            <a:ext cx="1219924" cy="534416"/>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182" name="Straight Arrow Connector 181"/>
          <p:cNvCxnSpPr>
            <a:stCxn id="42" idx="3"/>
            <a:endCxn id="178" idx="1"/>
          </p:cNvCxnSpPr>
          <p:nvPr/>
        </p:nvCxnSpPr>
        <p:spPr>
          <a:xfrm>
            <a:off x="5523157" y="6424380"/>
            <a:ext cx="1208312" cy="96162"/>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grpSp>
        <p:nvGrpSpPr>
          <p:cNvPr id="203" name="Group 202"/>
          <p:cNvGrpSpPr/>
          <p:nvPr/>
        </p:nvGrpSpPr>
        <p:grpSpPr>
          <a:xfrm>
            <a:off x="5484884" y="3551120"/>
            <a:ext cx="2808740" cy="1484170"/>
            <a:chOff x="4020059" y="3551120"/>
            <a:chExt cx="2808740" cy="1484170"/>
          </a:xfrm>
        </p:grpSpPr>
        <p:cxnSp>
          <p:nvCxnSpPr>
            <p:cNvPr id="159" name="Straight Arrow Connector 158"/>
            <p:cNvCxnSpPr/>
            <p:nvPr/>
          </p:nvCxnSpPr>
          <p:spPr>
            <a:xfrm>
              <a:off x="6339760" y="3570553"/>
              <a:ext cx="475457" cy="0"/>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161" name="Straight Arrow Connector 160"/>
            <p:cNvCxnSpPr/>
            <p:nvPr/>
          </p:nvCxnSpPr>
          <p:spPr>
            <a:xfrm>
              <a:off x="6339760" y="4230947"/>
              <a:ext cx="475457" cy="0"/>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163" name="Straight Arrow Connector 162"/>
            <p:cNvCxnSpPr>
              <a:endCxn id="156" idx="1"/>
            </p:cNvCxnSpPr>
            <p:nvPr/>
          </p:nvCxnSpPr>
          <p:spPr>
            <a:xfrm>
              <a:off x="4020059" y="5010849"/>
              <a:ext cx="2808740" cy="24441"/>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p:nvCxnSpPr>
          <p:spPr>
            <a:xfrm>
              <a:off x="6339760" y="3551120"/>
              <a:ext cx="0" cy="148417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grpSp>
      <p:sp>
        <p:nvSpPr>
          <p:cNvPr id="68" name="TextBox 67"/>
          <p:cNvSpPr txBox="1"/>
          <p:nvPr/>
        </p:nvSpPr>
        <p:spPr>
          <a:xfrm>
            <a:off x="519587" y="277912"/>
            <a:ext cx="3390917" cy="769441"/>
          </a:xfrm>
          <a:prstGeom prst="rect">
            <a:avLst/>
          </a:prstGeom>
          <a:noFill/>
        </p:spPr>
        <p:txBody>
          <a:bodyPr wrap="square" rtlCol="0">
            <a:spAutoFit/>
          </a:bodyPr>
          <a:lstStyle/>
          <a:p>
            <a:pPr algn="just"/>
            <a:r>
              <a:rPr lang="en-US" sz="2200" b="1" dirty="0">
                <a:latin typeface="Times New Roman" pitchFamily="18" charset="0"/>
                <a:cs typeface="Times New Roman" pitchFamily="18" charset="0"/>
              </a:rPr>
              <a:t>1- </a:t>
            </a:r>
            <a:r>
              <a:rPr lang="en-US" sz="2200" b="1" dirty="0" err="1">
                <a:latin typeface="Times New Roman" pitchFamily="18" charset="0"/>
                <a:cs typeface="Times New Roman" pitchFamily="18" charset="0"/>
              </a:rPr>
              <a:t>Chuyển</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dịch</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cơ</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cấu</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ngành</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kinh</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tế</a:t>
            </a:r>
            <a:endParaRPr lang="en-US" sz="2200" b="1" dirty="0">
              <a:latin typeface="Times New Roman" pitchFamily="18" charset="0"/>
              <a:cs typeface="Times New Roman" pitchFamily="18" charset="0"/>
            </a:endParaRPr>
          </a:p>
        </p:txBody>
      </p:sp>
    </p:spTree>
    <p:extLst>
      <p:ext uri="{BB962C8B-B14F-4D97-AF65-F5344CB8AC3E}">
        <p14:creationId xmlns:p14="http://schemas.microsoft.com/office/powerpoint/2010/main" val="3701155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barn(inVertical)">
                                      <p:cBhvr>
                                        <p:cTn id="7" dur="500"/>
                                        <p:tgtEl>
                                          <p:spTgt spid="42"/>
                                        </p:tgtEl>
                                      </p:cBhvr>
                                    </p:animEffect>
                                  </p:childTnLst>
                                </p:cTn>
                              </p:par>
                              <p:par>
                                <p:cTn id="8" presetID="16" presetClass="entr" presetSubtype="21" fill="hold" nodeType="withEffect">
                                  <p:stCondLst>
                                    <p:cond delay="0"/>
                                  </p:stCondLst>
                                  <p:childTnLst>
                                    <p:set>
                                      <p:cBhvr>
                                        <p:cTn id="9" dur="1" fill="hold">
                                          <p:stCondLst>
                                            <p:cond delay="0"/>
                                          </p:stCondLst>
                                        </p:cTn>
                                        <p:tgtEl>
                                          <p:spTgt spid="147"/>
                                        </p:tgtEl>
                                        <p:attrNameLst>
                                          <p:attrName>style.visibility</p:attrName>
                                        </p:attrNameLst>
                                      </p:cBhvr>
                                      <p:to>
                                        <p:strVal val="visible"/>
                                      </p:to>
                                    </p:set>
                                    <p:animEffect transition="in" filter="barn(inVertical)">
                                      <p:cBhvr>
                                        <p:cTn id="10" dur="500"/>
                                        <p:tgtEl>
                                          <p:spTgt spid="147"/>
                                        </p:tgtEl>
                                      </p:cBhvr>
                                    </p:animEffect>
                                  </p:childTnLst>
                                </p:cTn>
                              </p:par>
                              <p:par>
                                <p:cTn id="11" presetID="16" presetClass="entr" presetSubtype="21" fill="hold" nodeType="with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barn(inVertical)">
                                      <p:cBhvr>
                                        <p:cTn id="13" dur="500"/>
                                        <p:tgtEl>
                                          <p:spTgt spid="4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barn(inVertical)">
                                      <p:cBhvr>
                                        <p:cTn id="16" dur="500"/>
                                        <p:tgtEl>
                                          <p:spTgt spid="35"/>
                                        </p:tgtEl>
                                      </p:cBhvr>
                                    </p:animEffect>
                                  </p:childTnLst>
                                </p:cTn>
                              </p:par>
                              <p:par>
                                <p:cTn id="17" presetID="16" presetClass="entr" presetSubtype="21" fill="hold" nodeType="with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barn(inVertical)">
                                      <p:cBhvr>
                                        <p:cTn id="19" dur="500"/>
                                        <p:tgtEl>
                                          <p:spTgt spid="44"/>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barn(inVertical)">
                                      <p:cBhvr>
                                        <p:cTn id="22" dur="500"/>
                                        <p:tgtEl>
                                          <p:spTgt spid="41"/>
                                        </p:tgtEl>
                                      </p:cBhvr>
                                    </p:animEffect>
                                  </p:childTnLst>
                                </p:cTn>
                              </p:par>
                              <p:par>
                                <p:cTn id="23" presetID="16" presetClass="entr" presetSubtype="21" fill="hold" nodeType="withEffect">
                                  <p:stCondLst>
                                    <p:cond delay="0"/>
                                  </p:stCondLst>
                                  <p:childTnLst>
                                    <p:set>
                                      <p:cBhvr>
                                        <p:cTn id="24" dur="1" fill="hold">
                                          <p:stCondLst>
                                            <p:cond delay="0"/>
                                          </p:stCondLst>
                                        </p:cTn>
                                        <p:tgtEl>
                                          <p:spTgt spid="148"/>
                                        </p:tgtEl>
                                        <p:attrNameLst>
                                          <p:attrName>style.visibility</p:attrName>
                                        </p:attrNameLst>
                                      </p:cBhvr>
                                      <p:to>
                                        <p:strVal val="visible"/>
                                      </p:to>
                                    </p:set>
                                    <p:animEffect transition="in" filter="barn(inVertical)">
                                      <p:cBhvr>
                                        <p:cTn id="25" dur="500"/>
                                        <p:tgtEl>
                                          <p:spTgt spid="148"/>
                                        </p:tgtEl>
                                      </p:cBhvr>
                                    </p:animEffect>
                                  </p:childTnLst>
                                </p:cTn>
                              </p:par>
                              <p:par>
                                <p:cTn id="26" presetID="16" presetClass="entr" presetSubtype="21" fill="hold" nodeType="withEffect">
                                  <p:stCondLst>
                                    <p:cond delay="0"/>
                                  </p:stCondLst>
                                  <p:childTnLst>
                                    <p:set>
                                      <p:cBhvr>
                                        <p:cTn id="27" dur="1" fill="hold">
                                          <p:stCondLst>
                                            <p:cond delay="0"/>
                                          </p:stCondLst>
                                        </p:cTn>
                                        <p:tgtEl>
                                          <p:spTgt spid="43"/>
                                        </p:tgtEl>
                                        <p:attrNameLst>
                                          <p:attrName>style.visibility</p:attrName>
                                        </p:attrNameLst>
                                      </p:cBhvr>
                                      <p:to>
                                        <p:strVal val="visible"/>
                                      </p:to>
                                    </p:set>
                                    <p:animEffect transition="in" filter="barn(inVertical)">
                                      <p:cBhvr>
                                        <p:cTn id="28" dur="500"/>
                                        <p:tgtEl>
                                          <p:spTgt spid="43"/>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barn(inVertical)">
                                      <p:cBhvr>
                                        <p:cTn id="31" dur="500"/>
                                        <p:tgtEl>
                                          <p:spTgt spid="40"/>
                                        </p:tgtEl>
                                      </p:cBhvr>
                                    </p:animEffect>
                                  </p:childTnLst>
                                </p:cTn>
                              </p:par>
                              <p:par>
                                <p:cTn id="32" presetID="16" presetClass="entr" presetSubtype="21" fill="hold" nodeType="with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barn(inVertical)">
                                      <p:cBhvr>
                                        <p:cTn id="34" dur="500"/>
                                        <p:tgtEl>
                                          <p:spTgt spid="2"/>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44"/>
                                        </p:tgtEl>
                                        <p:attrNameLst>
                                          <p:attrName>style.visibility</p:attrName>
                                        </p:attrNameLst>
                                      </p:cBhvr>
                                      <p:to>
                                        <p:strVal val="visible"/>
                                      </p:to>
                                    </p:set>
                                    <p:animEffect transition="in" filter="barn(inVertical)">
                                      <p:cBhvr>
                                        <p:cTn id="39" dur="500"/>
                                        <p:tgtEl>
                                          <p:spTgt spid="144"/>
                                        </p:tgtEl>
                                      </p:cBhvr>
                                    </p:animEffect>
                                  </p:childTnLst>
                                </p:cTn>
                              </p:par>
                              <p:par>
                                <p:cTn id="40" presetID="16" presetClass="entr" presetSubtype="21" fill="hold" nodeType="with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barn(inVertical)">
                                      <p:cBhvr>
                                        <p:cTn id="42" dur="500"/>
                                        <p:tgtEl>
                                          <p:spTgt spid="29"/>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55"/>
                                        </p:tgtEl>
                                        <p:attrNameLst>
                                          <p:attrName>style.visibility</p:attrName>
                                        </p:attrNameLst>
                                      </p:cBhvr>
                                      <p:to>
                                        <p:strVal val="visible"/>
                                      </p:to>
                                    </p:set>
                                    <p:animEffect transition="in" filter="barn(inVertical)">
                                      <p:cBhvr>
                                        <p:cTn id="45" dur="500"/>
                                        <p:tgtEl>
                                          <p:spTgt spid="55"/>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57"/>
                                        </p:tgtEl>
                                        <p:attrNameLst>
                                          <p:attrName>style.visibility</p:attrName>
                                        </p:attrNameLst>
                                      </p:cBhvr>
                                      <p:to>
                                        <p:strVal val="visible"/>
                                      </p:to>
                                    </p:set>
                                    <p:animEffect transition="in" filter="barn(inVertical)">
                                      <p:cBhvr>
                                        <p:cTn id="48" dur="500"/>
                                        <p:tgtEl>
                                          <p:spTgt spid="57"/>
                                        </p:tgtEl>
                                      </p:cBhvr>
                                    </p:animEffect>
                                  </p:childTnLst>
                                </p:cTn>
                              </p:par>
                              <p:par>
                                <p:cTn id="49" presetID="16" presetClass="entr" presetSubtype="21" fill="hold" nodeType="with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barn(inVertical)">
                                      <p:cBhvr>
                                        <p:cTn id="51" dur="500"/>
                                        <p:tgtEl>
                                          <p:spTgt spid="31"/>
                                        </p:tgtEl>
                                      </p:cBhvr>
                                    </p:animEffect>
                                  </p:childTnLst>
                                </p:cTn>
                              </p:par>
                              <p:par>
                                <p:cTn id="52" presetID="16" presetClass="entr" presetSubtype="21" fill="hold" nodeType="withEffect">
                                  <p:stCondLst>
                                    <p:cond delay="0"/>
                                  </p:stCondLst>
                                  <p:childTnLst>
                                    <p:set>
                                      <p:cBhvr>
                                        <p:cTn id="53" dur="1" fill="hold">
                                          <p:stCondLst>
                                            <p:cond delay="0"/>
                                          </p:stCondLst>
                                        </p:cTn>
                                        <p:tgtEl>
                                          <p:spTgt spid="63"/>
                                        </p:tgtEl>
                                        <p:attrNameLst>
                                          <p:attrName>style.visibility</p:attrName>
                                        </p:attrNameLst>
                                      </p:cBhvr>
                                      <p:to>
                                        <p:strVal val="visible"/>
                                      </p:to>
                                    </p:set>
                                    <p:animEffect transition="in" filter="barn(inVertical)">
                                      <p:cBhvr>
                                        <p:cTn id="54" dur="500"/>
                                        <p:tgtEl>
                                          <p:spTgt spid="63"/>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61"/>
                                        </p:tgtEl>
                                        <p:attrNameLst>
                                          <p:attrName>style.visibility</p:attrName>
                                        </p:attrNameLst>
                                      </p:cBhvr>
                                      <p:to>
                                        <p:strVal val="visible"/>
                                      </p:to>
                                    </p:set>
                                    <p:animEffect transition="in" filter="barn(inVertical)">
                                      <p:cBhvr>
                                        <p:cTn id="57" dur="500"/>
                                        <p:tgtEl>
                                          <p:spTgt spid="61"/>
                                        </p:tgtEl>
                                      </p:cBhvr>
                                    </p:animEffect>
                                  </p:childTnLst>
                                </p:cTn>
                              </p:par>
                              <p:par>
                                <p:cTn id="58" presetID="16" presetClass="entr" presetSubtype="21" fill="hold" nodeType="withEffect">
                                  <p:stCondLst>
                                    <p:cond delay="0"/>
                                  </p:stCondLst>
                                  <p:childTnLst>
                                    <p:set>
                                      <p:cBhvr>
                                        <p:cTn id="59" dur="1" fill="hold">
                                          <p:stCondLst>
                                            <p:cond delay="0"/>
                                          </p:stCondLst>
                                        </p:cTn>
                                        <p:tgtEl>
                                          <p:spTgt spid="142"/>
                                        </p:tgtEl>
                                        <p:attrNameLst>
                                          <p:attrName>style.visibility</p:attrName>
                                        </p:attrNameLst>
                                      </p:cBhvr>
                                      <p:to>
                                        <p:strVal val="visible"/>
                                      </p:to>
                                    </p:set>
                                    <p:animEffect transition="in" filter="barn(inVertical)">
                                      <p:cBhvr>
                                        <p:cTn id="60" dur="500"/>
                                        <p:tgtEl>
                                          <p:spTgt spid="142"/>
                                        </p:tgtEl>
                                      </p:cBhvr>
                                    </p:animEffect>
                                  </p:childTnLst>
                                </p:cTn>
                              </p:par>
                              <p:par>
                                <p:cTn id="61" presetID="16" presetClass="entr" presetSubtype="21" fill="hold" nodeType="withEffect">
                                  <p:stCondLst>
                                    <p:cond delay="0"/>
                                  </p:stCondLst>
                                  <p:childTnLst>
                                    <p:set>
                                      <p:cBhvr>
                                        <p:cTn id="62" dur="1" fill="hold">
                                          <p:stCondLst>
                                            <p:cond delay="0"/>
                                          </p:stCondLst>
                                        </p:cTn>
                                        <p:tgtEl>
                                          <p:spTgt spid="143"/>
                                        </p:tgtEl>
                                        <p:attrNameLst>
                                          <p:attrName>style.visibility</p:attrName>
                                        </p:attrNameLst>
                                      </p:cBhvr>
                                      <p:to>
                                        <p:strVal val="visible"/>
                                      </p:to>
                                    </p:set>
                                    <p:animEffect transition="in" filter="barn(inVertical)">
                                      <p:cBhvr>
                                        <p:cTn id="63" dur="500"/>
                                        <p:tgtEl>
                                          <p:spTgt spid="143"/>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151"/>
                                        </p:tgtEl>
                                        <p:attrNameLst>
                                          <p:attrName>style.visibility</p:attrName>
                                        </p:attrNameLst>
                                      </p:cBhvr>
                                      <p:to>
                                        <p:strVal val="visible"/>
                                      </p:to>
                                    </p:set>
                                    <p:animEffect transition="in" filter="barn(inVertical)">
                                      <p:cBhvr>
                                        <p:cTn id="66" dur="500"/>
                                        <p:tgtEl>
                                          <p:spTgt spid="151"/>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nodeType="clickEffect">
                                  <p:stCondLst>
                                    <p:cond delay="0"/>
                                  </p:stCondLst>
                                  <p:childTnLst>
                                    <p:set>
                                      <p:cBhvr>
                                        <p:cTn id="70" dur="1" fill="hold">
                                          <p:stCondLst>
                                            <p:cond delay="0"/>
                                          </p:stCondLst>
                                        </p:cTn>
                                        <p:tgtEl>
                                          <p:spTgt spid="69"/>
                                        </p:tgtEl>
                                        <p:attrNameLst>
                                          <p:attrName>style.visibility</p:attrName>
                                        </p:attrNameLst>
                                      </p:cBhvr>
                                      <p:to>
                                        <p:strVal val="visible"/>
                                      </p:to>
                                    </p:set>
                                    <p:animEffect transition="in" filter="barn(inVertical)">
                                      <p:cBhvr>
                                        <p:cTn id="71" dur="500"/>
                                        <p:tgtEl>
                                          <p:spTgt spid="69"/>
                                        </p:tgtEl>
                                      </p:cBhvr>
                                    </p:animEffect>
                                  </p:childTnLst>
                                </p:cTn>
                              </p:par>
                              <p:par>
                                <p:cTn id="72" presetID="16" presetClass="entr" presetSubtype="21" fill="hold" nodeType="withEffect">
                                  <p:stCondLst>
                                    <p:cond delay="0"/>
                                  </p:stCondLst>
                                  <p:childTnLst>
                                    <p:set>
                                      <p:cBhvr>
                                        <p:cTn id="73" dur="1" fill="hold">
                                          <p:stCondLst>
                                            <p:cond delay="0"/>
                                          </p:stCondLst>
                                        </p:cTn>
                                        <p:tgtEl>
                                          <p:spTgt spid="71"/>
                                        </p:tgtEl>
                                        <p:attrNameLst>
                                          <p:attrName>style.visibility</p:attrName>
                                        </p:attrNameLst>
                                      </p:cBhvr>
                                      <p:to>
                                        <p:strVal val="visible"/>
                                      </p:to>
                                    </p:set>
                                    <p:animEffect transition="in" filter="barn(inVertical)">
                                      <p:cBhvr>
                                        <p:cTn id="74" dur="500"/>
                                        <p:tgtEl>
                                          <p:spTgt spid="71"/>
                                        </p:tgtEl>
                                      </p:cBhvr>
                                    </p:animEffect>
                                  </p:childTnLst>
                                </p:cTn>
                              </p:par>
                              <p:par>
                                <p:cTn id="75" presetID="16" presetClass="entr" presetSubtype="21" fill="hold" grpId="0" nodeType="withEffect">
                                  <p:stCondLst>
                                    <p:cond delay="0"/>
                                  </p:stCondLst>
                                  <p:childTnLst>
                                    <p:set>
                                      <p:cBhvr>
                                        <p:cTn id="76" dur="1" fill="hold">
                                          <p:stCondLst>
                                            <p:cond delay="0"/>
                                          </p:stCondLst>
                                        </p:cTn>
                                        <p:tgtEl>
                                          <p:spTgt spid="66"/>
                                        </p:tgtEl>
                                        <p:attrNameLst>
                                          <p:attrName>style.visibility</p:attrName>
                                        </p:attrNameLst>
                                      </p:cBhvr>
                                      <p:to>
                                        <p:strVal val="visible"/>
                                      </p:to>
                                    </p:set>
                                    <p:animEffect transition="in" filter="barn(inVertical)">
                                      <p:cBhvr>
                                        <p:cTn id="77" dur="500"/>
                                        <p:tgtEl>
                                          <p:spTgt spid="66"/>
                                        </p:tgtEl>
                                      </p:cBhvr>
                                    </p:animEffect>
                                  </p:childTnLst>
                                </p:cTn>
                              </p:par>
                              <p:par>
                                <p:cTn id="78" presetID="16" presetClass="entr" presetSubtype="21" fill="hold" grpId="0" nodeType="withEffect">
                                  <p:stCondLst>
                                    <p:cond delay="0"/>
                                  </p:stCondLst>
                                  <p:childTnLst>
                                    <p:set>
                                      <p:cBhvr>
                                        <p:cTn id="79" dur="1" fill="hold">
                                          <p:stCondLst>
                                            <p:cond delay="0"/>
                                          </p:stCondLst>
                                        </p:cTn>
                                        <p:tgtEl>
                                          <p:spTgt spid="152"/>
                                        </p:tgtEl>
                                        <p:attrNameLst>
                                          <p:attrName>style.visibility</p:attrName>
                                        </p:attrNameLst>
                                      </p:cBhvr>
                                      <p:to>
                                        <p:strVal val="visible"/>
                                      </p:to>
                                    </p:set>
                                    <p:animEffect transition="in" filter="barn(inVertical)">
                                      <p:cBhvr>
                                        <p:cTn id="80" dur="500"/>
                                        <p:tgtEl>
                                          <p:spTgt spid="152"/>
                                        </p:tgtEl>
                                      </p:cBhvr>
                                    </p:animEffect>
                                  </p:childTnLst>
                                </p:cTn>
                              </p:par>
                              <p:par>
                                <p:cTn id="81" presetID="16" presetClass="entr" presetSubtype="21" fill="hold" grpId="0" nodeType="withEffect">
                                  <p:stCondLst>
                                    <p:cond delay="0"/>
                                  </p:stCondLst>
                                  <p:childTnLst>
                                    <p:set>
                                      <p:cBhvr>
                                        <p:cTn id="82" dur="1" fill="hold">
                                          <p:stCondLst>
                                            <p:cond delay="0"/>
                                          </p:stCondLst>
                                        </p:cTn>
                                        <p:tgtEl>
                                          <p:spTgt spid="67"/>
                                        </p:tgtEl>
                                        <p:attrNameLst>
                                          <p:attrName>style.visibility</p:attrName>
                                        </p:attrNameLst>
                                      </p:cBhvr>
                                      <p:to>
                                        <p:strVal val="visible"/>
                                      </p:to>
                                    </p:set>
                                    <p:animEffect transition="in" filter="barn(inVertical)">
                                      <p:cBhvr>
                                        <p:cTn id="83" dur="500"/>
                                        <p:tgtEl>
                                          <p:spTgt spid="67"/>
                                        </p:tgtEl>
                                      </p:cBhvr>
                                    </p:animEffect>
                                  </p:childTnLst>
                                </p:cTn>
                              </p:par>
                              <p:par>
                                <p:cTn id="84" presetID="16" presetClass="entr" presetSubtype="21" fill="hold" nodeType="withEffect">
                                  <p:stCondLst>
                                    <p:cond delay="0"/>
                                  </p:stCondLst>
                                  <p:childTnLst>
                                    <p:set>
                                      <p:cBhvr>
                                        <p:cTn id="85" dur="1" fill="hold">
                                          <p:stCondLst>
                                            <p:cond delay="0"/>
                                          </p:stCondLst>
                                        </p:cTn>
                                        <p:tgtEl>
                                          <p:spTgt spid="170"/>
                                        </p:tgtEl>
                                        <p:attrNameLst>
                                          <p:attrName>style.visibility</p:attrName>
                                        </p:attrNameLst>
                                      </p:cBhvr>
                                      <p:to>
                                        <p:strVal val="visible"/>
                                      </p:to>
                                    </p:set>
                                    <p:animEffect transition="in" filter="barn(inVertical)">
                                      <p:cBhvr>
                                        <p:cTn id="86" dur="500"/>
                                        <p:tgtEl>
                                          <p:spTgt spid="170"/>
                                        </p:tgtEl>
                                      </p:cBhvr>
                                    </p:animEffect>
                                  </p:childTnLst>
                                </p:cTn>
                              </p:par>
                              <p:par>
                                <p:cTn id="87" presetID="16" presetClass="entr" presetSubtype="21" fill="hold" nodeType="withEffect">
                                  <p:stCondLst>
                                    <p:cond delay="0"/>
                                  </p:stCondLst>
                                  <p:childTnLst>
                                    <p:set>
                                      <p:cBhvr>
                                        <p:cTn id="88" dur="1" fill="hold">
                                          <p:stCondLst>
                                            <p:cond delay="0"/>
                                          </p:stCondLst>
                                        </p:cTn>
                                        <p:tgtEl>
                                          <p:spTgt spid="149"/>
                                        </p:tgtEl>
                                        <p:attrNameLst>
                                          <p:attrName>style.visibility</p:attrName>
                                        </p:attrNameLst>
                                      </p:cBhvr>
                                      <p:to>
                                        <p:strVal val="visible"/>
                                      </p:to>
                                    </p:set>
                                    <p:animEffect transition="in" filter="barn(inVertical)">
                                      <p:cBhvr>
                                        <p:cTn id="89" dur="500"/>
                                        <p:tgtEl>
                                          <p:spTgt spid="149"/>
                                        </p:tgtEl>
                                      </p:cBhvr>
                                    </p:animEffect>
                                  </p:childTnLst>
                                </p:cTn>
                              </p:par>
                            </p:childTnLst>
                          </p:cTn>
                        </p:par>
                      </p:childTnLst>
                    </p:cTn>
                  </p:par>
                  <p:par>
                    <p:cTn id="90" fill="hold">
                      <p:stCondLst>
                        <p:cond delay="indefinite"/>
                      </p:stCondLst>
                      <p:childTnLst>
                        <p:par>
                          <p:cTn id="91" fill="hold">
                            <p:stCondLst>
                              <p:cond delay="0"/>
                            </p:stCondLst>
                            <p:childTnLst>
                              <p:par>
                                <p:cTn id="92" presetID="16" presetClass="entr" presetSubtype="21" fill="hold" nodeType="clickEffect">
                                  <p:stCondLst>
                                    <p:cond delay="0"/>
                                  </p:stCondLst>
                                  <p:childTnLst>
                                    <p:set>
                                      <p:cBhvr>
                                        <p:cTn id="93" dur="1" fill="hold">
                                          <p:stCondLst>
                                            <p:cond delay="0"/>
                                          </p:stCondLst>
                                        </p:cTn>
                                        <p:tgtEl>
                                          <p:spTgt spid="203"/>
                                        </p:tgtEl>
                                        <p:attrNameLst>
                                          <p:attrName>style.visibility</p:attrName>
                                        </p:attrNameLst>
                                      </p:cBhvr>
                                      <p:to>
                                        <p:strVal val="visible"/>
                                      </p:to>
                                    </p:set>
                                    <p:animEffect transition="in" filter="barn(inVertical)">
                                      <p:cBhvr>
                                        <p:cTn id="94" dur="500"/>
                                        <p:tgtEl>
                                          <p:spTgt spid="203"/>
                                        </p:tgtEl>
                                      </p:cBhvr>
                                    </p:animEffect>
                                  </p:childTnLst>
                                </p:cTn>
                              </p:par>
                              <p:par>
                                <p:cTn id="95" presetID="16" presetClass="entr" presetSubtype="21" fill="hold" grpId="0" nodeType="withEffect">
                                  <p:stCondLst>
                                    <p:cond delay="0"/>
                                  </p:stCondLst>
                                  <p:childTnLst>
                                    <p:set>
                                      <p:cBhvr>
                                        <p:cTn id="96" dur="1" fill="hold">
                                          <p:stCondLst>
                                            <p:cond delay="0"/>
                                          </p:stCondLst>
                                        </p:cTn>
                                        <p:tgtEl>
                                          <p:spTgt spid="154"/>
                                        </p:tgtEl>
                                        <p:attrNameLst>
                                          <p:attrName>style.visibility</p:attrName>
                                        </p:attrNameLst>
                                      </p:cBhvr>
                                      <p:to>
                                        <p:strVal val="visible"/>
                                      </p:to>
                                    </p:set>
                                    <p:animEffect transition="in" filter="barn(inVertical)">
                                      <p:cBhvr>
                                        <p:cTn id="97" dur="500"/>
                                        <p:tgtEl>
                                          <p:spTgt spid="154"/>
                                        </p:tgtEl>
                                      </p:cBhvr>
                                    </p:animEffect>
                                  </p:childTnLst>
                                </p:cTn>
                              </p:par>
                              <p:par>
                                <p:cTn id="98" presetID="16" presetClass="entr" presetSubtype="21" fill="hold" grpId="0" nodeType="withEffect">
                                  <p:stCondLst>
                                    <p:cond delay="0"/>
                                  </p:stCondLst>
                                  <p:childTnLst>
                                    <p:set>
                                      <p:cBhvr>
                                        <p:cTn id="99" dur="1" fill="hold">
                                          <p:stCondLst>
                                            <p:cond delay="0"/>
                                          </p:stCondLst>
                                        </p:cTn>
                                        <p:tgtEl>
                                          <p:spTgt spid="155"/>
                                        </p:tgtEl>
                                        <p:attrNameLst>
                                          <p:attrName>style.visibility</p:attrName>
                                        </p:attrNameLst>
                                      </p:cBhvr>
                                      <p:to>
                                        <p:strVal val="visible"/>
                                      </p:to>
                                    </p:set>
                                    <p:animEffect transition="in" filter="barn(inVertical)">
                                      <p:cBhvr>
                                        <p:cTn id="100" dur="500"/>
                                        <p:tgtEl>
                                          <p:spTgt spid="155"/>
                                        </p:tgtEl>
                                      </p:cBhvr>
                                    </p:animEffect>
                                  </p:childTnLst>
                                </p:cTn>
                              </p:par>
                              <p:par>
                                <p:cTn id="101" presetID="16" presetClass="entr" presetSubtype="21" fill="hold" grpId="0" nodeType="withEffect">
                                  <p:stCondLst>
                                    <p:cond delay="0"/>
                                  </p:stCondLst>
                                  <p:childTnLst>
                                    <p:set>
                                      <p:cBhvr>
                                        <p:cTn id="102" dur="1" fill="hold">
                                          <p:stCondLst>
                                            <p:cond delay="0"/>
                                          </p:stCondLst>
                                        </p:cTn>
                                        <p:tgtEl>
                                          <p:spTgt spid="156"/>
                                        </p:tgtEl>
                                        <p:attrNameLst>
                                          <p:attrName>style.visibility</p:attrName>
                                        </p:attrNameLst>
                                      </p:cBhvr>
                                      <p:to>
                                        <p:strVal val="visible"/>
                                      </p:to>
                                    </p:set>
                                    <p:animEffect transition="in" filter="barn(inVertical)">
                                      <p:cBhvr>
                                        <p:cTn id="103" dur="500"/>
                                        <p:tgtEl>
                                          <p:spTgt spid="156"/>
                                        </p:tgtEl>
                                      </p:cBhvr>
                                    </p:animEffect>
                                  </p:childTnLst>
                                </p:cTn>
                              </p:par>
                              <p:par>
                                <p:cTn id="104" presetID="16" presetClass="entr" presetSubtype="21" fill="hold" nodeType="withEffect">
                                  <p:stCondLst>
                                    <p:cond delay="0"/>
                                  </p:stCondLst>
                                  <p:childTnLst>
                                    <p:set>
                                      <p:cBhvr>
                                        <p:cTn id="105" dur="1" fill="hold">
                                          <p:stCondLst>
                                            <p:cond delay="0"/>
                                          </p:stCondLst>
                                        </p:cTn>
                                        <p:tgtEl>
                                          <p:spTgt spid="164"/>
                                        </p:tgtEl>
                                        <p:attrNameLst>
                                          <p:attrName>style.visibility</p:attrName>
                                        </p:attrNameLst>
                                      </p:cBhvr>
                                      <p:to>
                                        <p:strVal val="visible"/>
                                      </p:to>
                                    </p:set>
                                    <p:animEffect transition="in" filter="barn(inVertical)">
                                      <p:cBhvr>
                                        <p:cTn id="106" dur="500"/>
                                        <p:tgtEl>
                                          <p:spTgt spid="164"/>
                                        </p:tgtEl>
                                      </p:cBhvr>
                                    </p:animEffect>
                                  </p:childTnLst>
                                </p:cTn>
                              </p:par>
                              <p:par>
                                <p:cTn id="107" presetID="16" presetClass="entr" presetSubtype="21" fill="hold" nodeType="withEffect">
                                  <p:stCondLst>
                                    <p:cond delay="0"/>
                                  </p:stCondLst>
                                  <p:childTnLst>
                                    <p:set>
                                      <p:cBhvr>
                                        <p:cTn id="108" dur="1" fill="hold">
                                          <p:stCondLst>
                                            <p:cond delay="0"/>
                                          </p:stCondLst>
                                        </p:cTn>
                                        <p:tgtEl>
                                          <p:spTgt spid="150"/>
                                        </p:tgtEl>
                                        <p:attrNameLst>
                                          <p:attrName>style.visibility</p:attrName>
                                        </p:attrNameLst>
                                      </p:cBhvr>
                                      <p:to>
                                        <p:strVal val="visible"/>
                                      </p:to>
                                    </p:set>
                                    <p:animEffect transition="in" filter="barn(inVertical)">
                                      <p:cBhvr>
                                        <p:cTn id="109" dur="500"/>
                                        <p:tgtEl>
                                          <p:spTgt spid="150"/>
                                        </p:tgtEl>
                                      </p:cBhvr>
                                    </p:animEffect>
                                  </p:childTnLst>
                                </p:cTn>
                              </p:par>
                              <p:par>
                                <p:cTn id="110" presetID="16" presetClass="entr" presetSubtype="21" fill="hold" nodeType="withEffect">
                                  <p:stCondLst>
                                    <p:cond delay="0"/>
                                  </p:stCondLst>
                                  <p:childTnLst>
                                    <p:set>
                                      <p:cBhvr>
                                        <p:cTn id="111" dur="1" fill="hold">
                                          <p:stCondLst>
                                            <p:cond delay="0"/>
                                          </p:stCondLst>
                                        </p:cTn>
                                        <p:tgtEl>
                                          <p:spTgt spid="167"/>
                                        </p:tgtEl>
                                        <p:attrNameLst>
                                          <p:attrName>style.visibility</p:attrName>
                                        </p:attrNameLst>
                                      </p:cBhvr>
                                      <p:to>
                                        <p:strVal val="visible"/>
                                      </p:to>
                                    </p:set>
                                    <p:animEffect transition="in" filter="barn(inVertical)">
                                      <p:cBhvr>
                                        <p:cTn id="112" dur="500"/>
                                        <p:tgtEl>
                                          <p:spTgt spid="167"/>
                                        </p:tgtEl>
                                      </p:cBhvr>
                                    </p:animEffect>
                                  </p:childTnLst>
                                </p:cTn>
                              </p:par>
                            </p:childTnLst>
                          </p:cTn>
                        </p:par>
                      </p:childTnLst>
                    </p:cTn>
                  </p:par>
                  <p:par>
                    <p:cTn id="113" fill="hold">
                      <p:stCondLst>
                        <p:cond delay="indefinite"/>
                      </p:stCondLst>
                      <p:childTnLst>
                        <p:par>
                          <p:cTn id="114" fill="hold">
                            <p:stCondLst>
                              <p:cond delay="0"/>
                            </p:stCondLst>
                            <p:childTnLst>
                              <p:par>
                                <p:cTn id="115" presetID="16" presetClass="entr" presetSubtype="21" fill="hold" nodeType="clickEffect">
                                  <p:stCondLst>
                                    <p:cond delay="0"/>
                                  </p:stCondLst>
                                  <p:childTnLst>
                                    <p:set>
                                      <p:cBhvr>
                                        <p:cTn id="116" dur="1" fill="hold">
                                          <p:stCondLst>
                                            <p:cond delay="0"/>
                                          </p:stCondLst>
                                        </p:cTn>
                                        <p:tgtEl>
                                          <p:spTgt spid="180"/>
                                        </p:tgtEl>
                                        <p:attrNameLst>
                                          <p:attrName>style.visibility</p:attrName>
                                        </p:attrNameLst>
                                      </p:cBhvr>
                                      <p:to>
                                        <p:strVal val="visible"/>
                                      </p:to>
                                    </p:set>
                                    <p:animEffect transition="in" filter="barn(inVertical)">
                                      <p:cBhvr>
                                        <p:cTn id="117" dur="500"/>
                                        <p:tgtEl>
                                          <p:spTgt spid="180"/>
                                        </p:tgtEl>
                                      </p:cBhvr>
                                    </p:animEffect>
                                  </p:childTnLst>
                                </p:cTn>
                              </p:par>
                              <p:par>
                                <p:cTn id="118" presetID="16" presetClass="entr" presetSubtype="21" fill="hold" nodeType="withEffect">
                                  <p:stCondLst>
                                    <p:cond delay="0"/>
                                  </p:stCondLst>
                                  <p:childTnLst>
                                    <p:set>
                                      <p:cBhvr>
                                        <p:cTn id="119" dur="1" fill="hold">
                                          <p:stCondLst>
                                            <p:cond delay="0"/>
                                          </p:stCondLst>
                                        </p:cTn>
                                        <p:tgtEl>
                                          <p:spTgt spid="182"/>
                                        </p:tgtEl>
                                        <p:attrNameLst>
                                          <p:attrName>style.visibility</p:attrName>
                                        </p:attrNameLst>
                                      </p:cBhvr>
                                      <p:to>
                                        <p:strVal val="visible"/>
                                      </p:to>
                                    </p:set>
                                    <p:animEffect transition="in" filter="barn(inVertical)">
                                      <p:cBhvr>
                                        <p:cTn id="120" dur="500"/>
                                        <p:tgtEl>
                                          <p:spTgt spid="182"/>
                                        </p:tgtEl>
                                      </p:cBhvr>
                                    </p:animEffect>
                                  </p:childTnLst>
                                </p:cTn>
                              </p:par>
                              <p:par>
                                <p:cTn id="121" presetID="16" presetClass="entr" presetSubtype="21" fill="hold" grpId="0" nodeType="withEffect">
                                  <p:stCondLst>
                                    <p:cond delay="0"/>
                                  </p:stCondLst>
                                  <p:childTnLst>
                                    <p:set>
                                      <p:cBhvr>
                                        <p:cTn id="122" dur="1" fill="hold">
                                          <p:stCondLst>
                                            <p:cond delay="0"/>
                                          </p:stCondLst>
                                        </p:cTn>
                                        <p:tgtEl>
                                          <p:spTgt spid="174"/>
                                        </p:tgtEl>
                                        <p:attrNameLst>
                                          <p:attrName>style.visibility</p:attrName>
                                        </p:attrNameLst>
                                      </p:cBhvr>
                                      <p:to>
                                        <p:strVal val="visible"/>
                                      </p:to>
                                    </p:set>
                                    <p:animEffect transition="in" filter="barn(inVertical)">
                                      <p:cBhvr>
                                        <p:cTn id="123" dur="500"/>
                                        <p:tgtEl>
                                          <p:spTgt spid="174"/>
                                        </p:tgtEl>
                                      </p:cBhvr>
                                    </p:animEffect>
                                  </p:childTnLst>
                                </p:cTn>
                              </p:par>
                              <p:par>
                                <p:cTn id="124" presetID="16" presetClass="entr" presetSubtype="21" fill="hold" grpId="0" nodeType="withEffect">
                                  <p:stCondLst>
                                    <p:cond delay="0"/>
                                  </p:stCondLst>
                                  <p:childTnLst>
                                    <p:set>
                                      <p:cBhvr>
                                        <p:cTn id="125" dur="1" fill="hold">
                                          <p:stCondLst>
                                            <p:cond delay="0"/>
                                          </p:stCondLst>
                                        </p:cTn>
                                        <p:tgtEl>
                                          <p:spTgt spid="178"/>
                                        </p:tgtEl>
                                        <p:attrNameLst>
                                          <p:attrName>style.visibility</p:attrName>
                                        </p:attrNameLst>
                                      </p:cBhvr>
                                      <p:to>
                                        <p:strVal val="visible"/>
                                      </p:to>
                                    </p:set>
                                    <p:animEffect transition="in" filter="barn(inVertical)">
                                      <p:cBhvr>
                                        <p:cTn id="126" dur="500"/>
                                        <p:tgtEl>
                                          <p:spTgt spid="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40" grpId="0" animBg="1"/>
      <p:bldP spid="41" grpId="0" animBg="1"/>
      <p:bldP spid="42" grpId="0" animBg="1"/>
      <p:bldP spid="55" grpId="0" animBg="1"/>
      <p:bldP spid="57" grpId="0" animBg="1"/>
      <p:bldP spid="61" grpId="0" animBg="1"/>
      <p:bldP spid="66" grpId="0" animBg="1"/>
      <p:bldP spid="67" grpId="0" animBg="1"/>
      <p:bldP spid="151" grpId="0"/>
      <p:bldP spid="152" grpId="0"/>
      <p:bldP spid="154" grpId="0" animBg="1"/>
      <p:bldP spid="155" grpId="0" animBg="1"/>
      <p:bldP spid="156" grpId="0" animBg="1"/>
      <p:bldP spid="174" grpId="0" animBg="1"/>
      <p:bldP spid="17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2725054" y="1027363"/>
            <a:ext cx="6760035" cy="369332"/>
          </a:xfrm>
          <a:prstGeom prst="rect">
            <a:avLst/>
          </a:prstGeom>
          <a:noFill/>
        </p:spPr>
        <p:txBody>
          <a:bodyPr wrap="square" rtlCol="0">
            <a:spAutoFit/>
          </a:bodyPr>
          <a:lstStyle/>
          <a:p>
            <a:pPr algn="ctr"/>
            <a:r>
              <a:rPr lang="en-US" b="1" dirty="0">
                <a:cs typeface="Times New Roman" pitchFamily="18" charset="0"/>
              </a:rPr>
              <a:t>CƠ CẤU GDP PHÂN THEO THÀNH PHẦN KINH TẾ (%)</a:t>
            </a:r>
          </a:p>
        </p:txBody>
      </p:sp>
      <p:graphicFrame>
        <p:nvGraphicFramePr>
          <p:cNvPr id="2" name="Table 1"/>
          <p:cNvGraphicFramePr>
            <a:graphicFrameLocks noGrp="1"/>
          </p:cNvGraphicFramePr>
          <p:nvPr>
            <p:extLst/>
          </p:nvPr>
        </p:nvGraphicFramePr>
        <p:xfrm>
          <a:off x="1647372" y="1996440"/>
          <a:ext cx="8915400" cy="3566160"/>
        </p:xfrm>
        <a:graphic>
          <a:graphicData uri="http://schemas.openxmlformats.org/drawingml/2006/table">
            <a:tbl>
              <a:tblPr firstRow="1" bandRow="1">
                <a:tableStyleId>{5940675A-B579-460E-94D1-54222C63F5DA}</a:tableStyleId>
              </a:tblPr>
              <a:tblGrid>
                <a:gridCol w="3882576">
                  <a:extLst>
                    <a:ext uri="{9D8B030D-6E8A-4147-A177-3AD203B41FA5}">
                      <a16:colId xmlns:a16="http://schemas.microsoft.com/office/drawing/2014/main" val="20000"/>
                    </a:ext>
                  </a:extLst>
                </a:gridCol>
                <a:gridCol w="1295400">
                  <a:extLst>
                    <a:ext uri="{9D8B030D-6E8A-4147-A177-3AD203B41FA5}">
                      <a16:colId xmlns:a16="http://schemas.microsoft.com/office/drawing/2014/main" val="20001"/>
                    </a:ext>
                  </a:extLst>
                </a:gridCol>
                <a:gridCol w="1295400">
                  <a:extLst>
                    <a:ext uri="{9D8B030D-6E8A-4147-A177-3AD203B41FA5}">
                      <a16:colId xmlns:a16="http://schemas.microsoft.com/office/drawing/2014/main" val="20002"/>
                    </a:ext>
                  </a:extLst>
                </a:gridCol>
                <a:gridCol w="1219200">
                  <a:extLst>
                    <a:ext uri="{9D8B030D-6E8A-4147-A177-3AD203B41FA5}">
                      <a16:colId xmlns:a16="http://schemas.microsoft.com/office/drawing/2014/main" val="20003"/>
                    </a:ext>
                  </a:extLst>
                </a:gridCol>
                <a:gridCol w="1222824">
                  <a:extLst>
                    <a:ext uri="{9D8B030D-6E8A-4147-A177-3AD203B41FA5}">
                      <a16:colId xmlns:a16="http://schemas.microsoft.com/office/drawing/2014/main" val="20004"/>
                    </a:ext>
                  </a:extLst>
                </a:gridCol>
              </a:tblGrid>
              <a:tr h="370840">
                <a:tc>
                  <a:txBody>
                    <a:bodyPr/>
                    <a:lstStyle/>
                    <a:p>
                      <a:pPr algn="ctr"/>
                      <a:r>
                        <a:rPr lang="en-US" sz="2400" b="1" i="1" dirty="0" err="1" smtClean="0">
                          <a:latin typeface="Times New Roman" pitchFamily="18" charset="0"/>
                          <a:cs typeface="Times New Roman" pitchFamily="18" charset="0"/>
                        </a:rPr>
                        <a:t>Thành</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phần</a:t>
                      </a:r>
                      <a:endParaRPr lang="en-US" sz="2400" b="1" i="1" dirty="0">
                        <a:latin typeface="Times New Roman" pitchFamily="18" charset="0"/>
                        <a:cs typeface="Times New Roman" pitchFamily="18" charset="0"/>
                      </a:endParaRPr>
                    </a:p>
                  </a:txBody>
                  <a:tcPr/>
                </a:tc>
                <a:tc>
                  <a:txBody>
                    <a:bodyPr/>
                    <a:lstStyle/>
                    <a:p>
                      <a:pPr algn="ctr"/>
                      <a:r>
                        <a:rPr lang="en-US" sz="2400" b="1" i="1" dirty="0" smtClean="0">
                          <a:latin typeface="Times New Roman" pitchFamily="18" charset="0"/>
                          <a:cs typeface="Times New Roman" pitchFamily="18" charset="0"/>
                        </a:rPr>
                        <a:t>1995</a:t>
                      </a:r>
                      <a:endParaRPr lang="en-US" sz="2400" b="1" i="1" dirty="0">
                        <a:latin typeface="Times New Roman" pitchFamily="18" charset="0"/>
                        <a:cs typeface="Times New Roman" pitchFamily="18" charset="0"/>
                      </a:endParaRPr>
                    </a:p>
                  </a:txBody>
                  <a:tcPr/>
                </a:tc>
                <a:tc>
                  <a:txBody>
                    <a:bodyPr/>
                    <a:lstStyle/>
                    <a:p>
                      <a:pPr algn="ctr"/>
                      <a:r>
                        <a:rPr lang="en-US" sz="2400" b="1" i="1" dirty="0" smtClean="0">
                          <a:latin typeface="Times New Roman" pitchFamily="18" charset="0"/>
                          <a:cs typeface="Times New Roman" pitchFamily="18" charset="0"/>
                        </a:rPr>
                        <a:t>2005</a:t>
                      </a:r>
                      <a:endParaRPr lang="en-US" sz="2400" b="1" i="1" dirty="0">
                        <a:latin typeface="Times New Roman" pitchFamily="18" charset="0"/>
                        <a:cs typeface="Times New Roman" pitchFamily="18" charset="0"/>
                      </a:endParaRPr>
                    </a:p>
                  </a:txBody>
                  <a:tcPr/>
                </a:tc>
                <a:tc>
                  <a:txBody>
                    <a:bodyPr/>
                    <a:lstStyle/>
                    <a:p>
                      <a:pPr algn="ctr"/>
                      <a:r>
                        <a:rPr lang="en-US" sz="2400" b="1" i="1" dirty="0" smtClean="0">
                          <a:latin typeface="Times New Roman" pitchFamily="18" charset="0"/>
                          <a:cs typeface="Times New Roman" pitchFamily="18" charset="0"/>
                        </a:rPr>
                        <a:t>2010</a:t>
                      </a:r>
                      <a:endParaRPr lang="en-US" sz="2400" b="1" i="1" dirty="0">
                        <a:latin typeface="Times New Roman" pitchFamily="18" charset="0"/>
                        <a:cs typeface="Times New Roman" pitchFamily="18" charset="0"/>
                      </a:endParaRPr>
                    </a:p>
                  </a:txBody>
                  <a:tcPr/>
                </a:tc>
                <a:tc>
                  <a:txBody>
                    <a:bodyPr/>
                    <a:lstStyle/>
                    <a:p>
                      <a:pPr algn="ctr"/>
                      <a:r>
                        <a:rPr lang="en-US" sz="2400" b="1" i="1" dirty="0" smtClean="0">
                          <a:latin typeface="Times New Roman" pitchFamily="18" charset="0"/>
                          <a:cs typeface="Times New Roman" pitchFamily="18" charset="0"/>
                        </a:rPr>
                        <a:t>2015</a:t>
                      </a:r>
                      <a:endParaRPr lang="en-US" sz="2400" b="1" i="1" dirty="0">
                        <a:latin typeface="Times New Roman" pitchFamily="18" charset="0"/>
                        <a:cs typeface="Times New Roman" pitchFamily="18" charset="0"/>
                      </a:endParaRPr>
                    </a:p>
                  </a:txBody>
                  <a:tcPr/>
                </a:tc>
                <a:extLst>
                  <a:ext uri="{0D108BD9-81ED-4DB2-BD59-A6C34878D82A}">
                    <a16:rowId xmlns:a16="http://schemas.microsoft.com/office/drawing/2014/main" val="10000"/>
                  </a:ext>
                </a:extLst>
              </a:tr>
              <a:tr h="370840">
                <a:tc>
                  <a:txBody>
                    <a:bodyPr/>
                    <a:lstStyle/>
                    <a:p>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Kinh</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tế</a:t>
                      </a:r>
                      <a:r>
                        <a:rPr lang="en-US" sz="2400" b="1" baseline="0" dirty="0" smtClean="0">
                          <a:solidFill>
                            <a:srgbClr val="FF0000"/>
                          </a:solidFill>
                          <a:latin typeface="Times New Roman" pitchFamily="18" charset="0"/>
                          <a:cs typeface="Times New Roman" pitchFamily="18" charset="0"/>
                        </a:rPr>
                        <a:t> </a:t>
                      </a:r>
                      <a:r>
                        <a:rPr lang="en-US" sz="2400" b="1" baseline="0" dirty="0" err="1" smtClean="0">
                          <a:solidFill>
                            <a:srgbClr val="FF0000"/>
                          </a:solidFill>
                          <a:latin typeface="Times New Roman" pitchFamily="18" charset="0"/>
                          <a:cs typeface="Times New Roman" pitchFamily="18" charset="0"/>
                        </a:rPr>
                        <a:t>nhà</a:t>
                      </a:r>
                      <a:r>
                        <a:rPr lang="en-US" sz="2400" b="1" baseline="0" dirty="0" smtClean="0">
                          <a:solidFill>
                            <a:srgbClr val="FF0000"/>
                          </a:solidFill>
                          <a:latin typeface="Times New Roman" pitchFamily="18" charset="0"/>
                          <a:cs typeface="Times New Roman" pitchFamily="18" charset="0"/>
                        </a:rPr>
                        <a:t> </a:t>
                      </a:r>
                      <a:r>
                        <a:rPr lang="en-US" sz="2400" b="1" baseline="0" dirty="0" err="1" smtClean="0">
                          <a:solidFill>
                            <a:srgbClr val="FF0000"/>
                          </a:solidFill>
                          <a:latin typeface="Times New Roman" pitchFamily="18" charset="0"/>
                          <a:cs typeface="Times New Roman" pitchFamily="18" charset="0"/>
                        </a:rPr>
                        <a:t>nước</a:t>
                      </a:r>
                      <a:endParaRPr lang="en-US" sz="2400" b="1" dirty="0">
                        <a:solidFill>
                          <a:srgbClr val="FF0000"/>
                        </a:solidFill>
                        <a:latin typeface="Times New Roman" pitchFamily="18" charset="0"/>
                        <a:cs typeface="Times New Roman" pitchFamily="18" charset="0"/>
                      </a:endParaRPr>
                    </a:p>
                  </a:txBody>
                  <a:tcPr/>
                </a:tc>
                <a:tc>
                  <a:txBody>
                    <a:bodyPr/>
                    <a:lstStyle/>
                    <a:p>
                      <a:pPr algn="ctr"/>
                      <a:r>
                        <a:rPr lang="en-US" sz="2400" b="1" dirty="0" smtClean="0">
                          <a:solidFill>
                            <a:srgbClr val="FF0000"/>
                          </a:solidFill>
                          <a:latin typeface="Times New Roman" pitchFamily="18" charset="0"/>
                          <a:cs typeface="Times New Roman" pitchFamily="18" charset="0"/>
                        </a:rPr>
                        <a:t>40,2</a:t>
                      </a:r>
                      <a:endParaRPr lang="en-US" sz="2400" b="1" dirty="0">
                        <a:solidFill>
                          <a:srgbClr val="FF0000"/>
                        </a:solidFill>
                        <a:latin typeface="Times New Roman" pitchFamily="18" charset="0"/>
                        <a:cs typeface="Times New Roman" pitchFamily="18" charset="0"/>
                      </a:endParaRPr>
                    </a:p>
                  </a:txBody>
                  <a:tcPr/>
                </a:tc>
                <a:tc>
                  <a:txBody>
                    <a:bodyPr/>
                    <a:lstStyle/>
                    <a:p>
                      <a:pPr algn="ctr"/>
                      <a:r>
                        <a:rPr lang="en-US" sz="2400" b="1" dirty="0" smtClean="0">
                          <a:solidFill>
                            <a:srgbClr val="FF0000"/>
                          </a:solidFill>
                          <a:latin typeface="Times New Roman" pitchFamily="18" charset="0"/>
                          <a:cs typeface="Times New Roman" pitchFamily="18" charset="0"/>
                        </a:rPr>
                        <a:t>38,4</a:t>
                      </a:r>
                      <a:endParaRPr lang="en-US" sz="2400" b="1" dirty="0">
                        <a:solidFill>
                          <a:srgbClr val="FF0000"/>
                        </a:solidFill>
                        <a:latin typeface="Times New Roman" pitchFamily="18" charset="0"/>
                        <a:cs typeface="Times New Roman" pitchFamily="18" charset="0"/>
                      </a:endParaRPr>
                    </a:p>
                  </a:txBody>
                  <a:tcPr/>
                </a:tc>
                <a:tc>
                  <a:txBody>
                    <a:bodyPr/>
                    <a:lstStyle/>
                    <a:p>
                      <a:pPr algn="ctr"/>
                      <a:r>
                        <a:rPr lang="en-US" sz="2400" b="1" dirty="0" smtClean="0">
                          <a:solidFill>
                            <a:srgbClr val="FF0000"/>
                          </a:solidFill>
                          <a:latin typeface="Times New Roman" pitchFamily="18" charset="0"/>
                          <a:cs typeface="Times New Roman" pitchFamily="18" charset="0"/>
                        </a:rPr>
                        <a:t>33,0</a:t>
                      </a:r>
                      <a:endParaRPr lang="en-US" sz="2400" b="1" dirty="0">
                        <a:solidFill>
                          <a:srgbClr val="FF0000"/>
                        </a:solidFill>
                        <a:latin typeface="Times New Roman" pitchFamily="18" charset="0"/>
                        <a:cs typeface="Times New Roman" pitchFamily="18" charset="0"/>
                      </a:endParaRPr>
                    </a:p>
                  </a:txBody>
                  <a:tcPr/>
                </a:tc>
                <a:tc>
                  <a:txBody>
                    <a:bodyPr/>
                    <a:lstStyle/>
                    <a:p>
                      <a:pPr algn="ctr"/>
                      <a:r>
                        <a:rPr lang="en-US" sz="2400" b="1" dirty="0" smtClean="0">
                          <a:solidFill>
                            <a:srgbClr val="FF0000"/>
                          </a:solidFill>
                          <a:latin typeface="Times New Roman" pitchFamily="18" charset="0"/>
                          <a:cs typeface="Times New Roman" pitchFamily="18" charset="0"/>
                        </a:rPr>
                        <a:t>31,4</a:t>
                      </a:r>
                      <a:endParaRPr lang="en-US" sz="2400" b="1" dirty="0">
                        <a:solidFill>
                          <a:srgbClr val="FF0000"/>
                        </a:solidFill>
                        <a:latin typeface="Times New Roman" pitchFamily="18" charset="0"/>
                        <a:cs typeface="Times New Roman" pitchFamily="18" charset="0"/>
                      </a:endParaRPr>
                    </a:p>
                  </a:txBody>
                  <a:tcPr/>
                </a:tc>
                <a:extLst>
                  <a:ext uri="{0D108BD9-81ED-4DB2-BD59-A6C34878D82A}">
                    <a16:rowId xmlns:a16="http://schemas.microsoft.com/office/drawing/2014/main" val="10001"/>
                  </a:ext>
                </a:extLst>
              </a:tr>
              <a:tr h="370840">
                <a:tc rowSpan="4">
                  <a:txBody>
                    <a:bodyPr/>
                    <a:lstStyle/>
                    <a:p>
                      <a:pPr algn="just">
                        <a:lnSpc>
                          <a:spcPct val="100000"/>
                        </a:lnSpc>
                      </a:pPr>
                      <a:r>
                        <a:rPr lang="en-US" sz="2400" b="1" dirty="0" smtClean="0">
                          <a:solidFill>
                            <a:srgbClr val="0070C0"/>
                          </a:solidFill>
                          <a:latin typeface="Times New Roman" pitchFamily="18" charset="0"/>
                          <a:cs typeface="Times New Roman" pitchFamily="18" charset="0"/>
                        </a:rPr>
                        <a:t>* </a:t>
                      </a:r>
                      <a:r>
                        <a:rPr lang="en-US" sz="2400" b="1" dirty="0" err="1" smtClean="0">
                          <a:solidFill>
                            <a:srgbClr val="0070C0"/>
                          </a:solidFill>
                          <a:latin typeface="Times New Roman" pitchFamily="18" charset="0"/>
                          <a:cs typeface="Times New Roman" pitchFamily="18" charset="0"/>
                        </a:rPr>
                        <a:t>Kinh</a:t>
                      </a:r>
                      <a:r>
                        <a:rPr lang="en-US" sz="2400" b="1" dirty="0" smtClean="0">
                          <a:solidFill>
                            <a:srgbClr val="0070C0"/>
                          </a:solidFill>
                          <a:latin typeface="Times New Roman" pitchFamily="18" charset="0"/>
                          <a:cs typeface="Times New Roman" pitchFamily="18" charset="0"/>
                        </a:rPr>
                        <a:t> </a:t>
                      </a:r>
                      <a:r>
                        <a:rPr lang="en-US" sz="2400" b="1" dirty="0" err="1" smtClean="0">
                          <a:solidFill>
                            <a:srgbClr val="0070C0"/>
                          </a:solidFill>
                          <a:latin typeface="Times New Roman" pitchFamily="18" charset="0"/>
                          <a:cs typeface="Times New Roman" pitchFamily="18" charset="0"/>
                        </a:rPr>
                        <a:t>tế</a:t>
                      </a:r>
                      <a:r>
                        <a:rPr lang="en-US" sz="2400" b="1" baseline="0" dirty="0" smtClean="0">
                          <a:solidFill>
                            <a:srgbClr val="0070C0"/>
                          </a:solidFill>
                          <a:latin typeface="Times New Roman" pitchFamily="18" charset="0"/>
                          <a:cs typeface="Times New Roman" pitchFamily="18" charset="0"/>
                        </a:rPr>
                        <a:t> </a:t>
                      </a:r>
                      <a:r>
                        <a:rPr lang="en-US" sz="2400" b="1" baseline="0" dirty="0" err="1" smtClean="0">
                          <a:solidFill>
                            <a:srgbClr val="0070C0"/>
                          </a:solidFill>
                          <a:latin typeface="Times New Roman" pitchFamily="18" charset="0"/>
                          <a:cs typeface="Times New Roman" pitchFamily="18" charset="0"/>
                        </a:rPr>
                        <a:t>ngoài</a:t>
                      </a:r>
                      <a:r>
                        <a:rPr lang="en-US" sz="2400" b="1" baseline="0" dirty="0" smtClean="0">
                          <a:solidFill>
                            <a:srgbClr val="0070C0"/>
                          </a:solidFill>
                          <a:latin typeface="Times New Roman" pitchFamily="18" charset="0"/>
                          <a:cs typeface="Times New Roman" pitchFamily="18" charset="0"/>
                        </a:rPr>
                        <a:t> </a:t>
                      </a:r>
                      <a:r>
                        <a:rPr lang="en-US" sz="2400" b="1" baseline="0" dirty="0" err="1" smtClean="0">
                          <a:solidFill>
                            <a:srgbClr val="0070C0"/>
                          </a:solidFill>
                          <a:latin typeface="Times New Roman" pitchFamily="18" charset="0"/>
                          <a:cs typeface="Times New Roman" pitchFamily="18" charset="0"/>
                        </a:rPr>
                        <a:t>nhà</a:t>
                      </a:r>
                      <a:r>
                        <a:rPr lang="en-US" sz="2400" b="1" baseline="0" dirty="0" smtClean="0">
                          <a:solidFill>
                            <a:srgbClr val="0070C0"/>
                          </a:solidFill>
                          <a:latin typeface="Times New Roman" pitchFamily="18" charset="0"/>
                          <a:cs typeface="Times New Roman" pitchFamily="18" charset="0"/>
                        </a:rPr>
                        <a:t> </a:t>
                      </a:r>
                      <a:r>
                        <a:rPr lang="en-US" sz="2400" b="1" baseline="0" dirty="0" err="1" smtClean="0">
                          <a:solidFill>
                            <a:srgbClr val="0070C0"/>
                          </a:solidFill>
                          <a:latin typeface="Times New Roman" pitchFamily="18" charset="0"/>
                          <a:cs typeface="Times New Roman" pitchFamily="18" charset="0"/>
                        </a:rPr>
                        <a:t>nước</a:t>
                      </a:r>
                      <a:r>
                        <a:rPr lang="en-US" sz="2400" b="1" baseline="0" dirty="0" smtClean="0">
                          <a:solidFill>
                            <a:srgbClr val="0070C0"/>
                          </a:solidFill>
                          <a:latin typeface="Times New Roman" pitchFamily="18" charset="0"/>
                          <a:cs typeface="Times New Roman" pitchFamily="18" charset="0"/>
                        </a:rPr>
                        <a:t>, </a:t>
                      </a:r>
                      <a:r>
                        <a:rPr lang="en-US" sz="2400" b="1" baseline="0" dirty="0" err="1" smtClean="0">
                          <a:solidFill>
                            <a:srgbClr val="0070C0"/>
                          </a:solidFill>
                          <a:latin typeface="Times New Roman" pitchFamily="18" charset="0"/>
                          <a:cs typeface="Times New Roman" pitchFamily="18" charset="0"/>
                        </a:rPr>
                        <a:t>trong</a:t>
                      </a:r>
                      <a:r>
                        <a:rPr lang="en-US" sz="2400" b="1" baseline="0" dirty="0" smtClean="0">
                          <a:solidFill>
                            <a:srgbClr val="0070C0"/>
                          </a:solidFill>
                          <a:latin typeface="Times New Roman" pitchFamily="18" charset="0"/>
                          <a:cs typeface="Times New Roman" pitchFamily="18" charset="0"/>
                        </a:rPr>
                        <a:t> </a:t>
                      </a:r>
                      <a:r>
                        <a:rPr lang="en-US" sz="2400" b="1" baseline="0" dirty="0" err="1" smtClean="0">
                          <a:solidFill>
                            <a:srgbClr val="0070C0"/>
                          </a:solidFill>
                          <a:latin typeface="Times New Roman" pitchFamily="18" charset="0"/>
                          <a:cs typeface="Times New Roman" pitchFamily="18" charset="0"/>
                        </a:rPr>
                        <a:t>đó</a:t>
                      </a:r>
                      <a:r>
                        <a:rPr lang="en-US" sz="2400" b="1" baseline="0" dirty="0" smtClean="0">
                          <a:solidFill>
                            <a:srgbClr val="0070C0"/>
                          </a:solidFill>
                          <a:latin typeface="Times New Roman" pitchFamily="18" charset="0"/>
                          <a:cs typeface="Times New Roman" pitchFamily="18" charset="0"/>
                        </a:rPr>
                        <a:t>:</a:t>
                      </a:r>
                      <a:endParaRPr lang="en-US" sz="2400" b="1" dirty="0">
                        <a:solidFill>
                          <a:srgbClr val="0070C0"/>
                        </a:solidFill>
                        <a:latin typeface="Times New Roman" pitchFamily="18" charset="0"/>
                        <a:cs typeface="Times New Roman" pitchFamily="18" charset="0"/>
                      </a:endParaRPr>
                    </a:p>
                    <a:p>
                      <a:pPr>
                        <a:lnSpc>
                          <a:spcPct val="120000"/>
                        </a:lnSpc>
                      </a:pPr>
                      <a:r>
                        <a:rPr lang="en-US" sz="2400" dirty="0" smtClean="0">
                          <a:latin typeface="Times New Roman" pitchFamily="18" charset="0"/>
                          <a:cs typeface="Times New Roman" pitchFamily="18" charset="0"/>
                        </a:rPr>
                        <a:t>          - </a:t>
                      </a:r>
                      <a:r>
                        <a:rPr lang="en-US" sz="2400" dirty="0" err="1" smtClean="0">
                          <a:latin typeface="Times New Roman" pitchFamily="18" charset="0"/>
                          <a:cs typeface="Times New Roman" pitchFamily="18" charset="0"/>
                        </a:rPr>
                        <a:t>Kinh</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tế</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tập</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thể</a:t>
                      </a:r>
                      <a:endParaRPr lang="en-US" sz="2400" dirty="0">
                        <a:latin typeface="Times New Roman" pitchFamily="18" charset="0"/>
                        <a:cs typeface="Times New Roman" pitchFamily="18" charset="0"/>
                      </a:endParaRPr>
                    </a:p>
                    <a:p>
                      <a:pPr>
                        <a:lnSpc>
                          <a:spcPct val="120000"/>
                        </a:lnSpc>
                      </a:pPr>
                      <a:r>
                        <a:rPr lang="en-US" sz="2400" dirty="0" smtClean="0">
                          <a:latin typeface="Times New Roman" pitchFamily="18" charset="0"/>
                          <a:cs typeface="Times New Roman" pitchFamily="18" charset="0"/>
                        </a:rPr>
                        <a:t>         </a:t>
                      </a:r>
                      <a:r>
                        <a:rPr lang="en-US" sz="2400" baseline="0" dirty="0" smtClean="0">
                          <a:latin typeface="Times New Roman" pitchFamily="18" charset="0"/>
                          <a:cs typeface="Times New Roman" pitchFamily="18" charset="0"/>
                        </a:rPr>
                        <a:t> </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Kinh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tế</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tư</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nhân</a:t>
                      </a:r>
                      <a:endParaRPr lang="en-US" sz="2400" dirty="0">
                        <a:latin typeface="Times New Roman" pitchFamily="18" charset="0"/>
                        <a:cs typeface="Times New Roman" pitchFamily="18" charset="0"/>
                      </a:endParaRPr>
                    </a:p>
                    <a:p>
                      <a:pPr>
                        <a:lnSpc>
                          <a:spcPct val="120000"/>
                        </a:lnSpc>
                      </a:pPr>
                      <a:r>
                        <a:rPr lang="en-US" sz="2400" dirty="0" smtClean="0">
                          <a:latin typeface="Times New Roman" pitchFamily="18" charset="0"/>
                          <a:cs typeface="Times New Roman" pitchFamily="18" charset="0"/>
                        </a:rPr>
                        <a:t>          - </a:t>
                      </a:r>
                      <a:r>
                        <a:rPr lang="en-US" sz="2400" dirty="0" err="1" smtClean="0">
                          <a:latin typeface="Times New Roman" pitchFamily="18" charset="0"/>
                          <a:cs typeface="Times New Roman" pitchFamily="18" charset="0"/>
                        </a:rPr>
                        <a:t>Kinh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tế</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cá</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thể</a:t>
                      </a:r>
                      <a:endParaRPr lang="en-US" sz="2400" dirty="0">
                        <a:latin typeface="Times New Roman" pitchFamily="18" charset="0"/>
                        <a:cs typeface="Times New Roman" pitchFamily="18" charset="0"/>
                      </a:endParaRPr>
                    </a:p>
                  </a:txBody>
                  <a:tcPr/>
                </a:tc>
                <a:tc>
                  <a:txBody>
                    <a:bodyPr/>
                    <a:lstStyle/>
                    <a:p>
                      <a:pPr algn="ctr"/>
                      <a:endParaRPr lang="en-US" sz="2400" b="1" dirty="0" smtClean="0">
                        <a:solidFill>
                          <a:srgbClr val="0070C0"/>
                        </a:solidFill>
                        <a:latin typeface="Times New Roman" pitchFamily="18" charset="0"/>
                        <a:cs typeface="Times New Roman" pitchFamily="18" charset="0"/>
                      </a:endParaRPr>
                    </a:p>
                    <a:p>
                      <a:pPr algn="ctr"/>
                      <a:r>
                        <a:rPr lang="en-US" sz="2400" b="1" dirty="0" smtClean="0">
                          <a:solidFill>
                            <a:srgbClr val="0070C0"/>
                          </a:solidFill>
                          <a:latin typeface="Times New Roman" pitchFamily="18" charset="0"/>
                          <a:cs typeface="Times New Roman" pitchFamily="18" charset="0"/>
                        </a:rPr>
                        <a:t>53,5</a:t>
                      </a:r>
                      <a:endParaRPr lang="en-US" sz="2400" b="1" dirty="0">
                        <a:solidFill>
                          <a:srgbClr val="0070C0"/>
                        </a:solidFill>
                        <a:latin typeface="Times New Roman" pitchFamily="18" charset="0"/>
                        <a:cs typeface="Times New Roman" pitchFamily="18" charset="0"/>
                      </a:endParaRPr>
                    </a:p>
                  </a:txBody>
                  <a:tcPr/>
                </a:tc>
                <a:tc>
                  <a:txBody>
                    <a:bodyPr/>
                    <a:lstStyle/>
                    <a:p>
                      <a:pPr algn="ctr"/>
                      <a:endParaRPr lang="en-US" sz="2400" b="1" dirty="0" smtClean="0">
                        <a:solidFill>
                          <a:srgbClr val="0070C0"/>
                        </a:solidFill>
                        <a:latin typeface="Times New Roman" pitchFamily="18" charset="0"/>
                        <a:cs typeface="Times New Roman" pitchFamily="18" charset="0"/>
                      </a:endParaRPr>
                    </a:p>
                    <a:p>
                      <a:pPr algn="ctr"/>
                      <a:r>
                        <a:rPr lang="en-US" sz="2400" b="1" dirty="0" smtClean="0">
                          <a:solidFill>
                            <a:srgbClr val="0070C0"/>
                          </a:solidFill>
                          <a:latin typeface="Times New Roman" pitchFamily="18" charset="0"/>
                          <a:cs typeface="Times New Roman" pitchFamily="18" charset="0"/>
                        </a:rPr>
                        <a:t>45,6</a:t>
                      </a:r>
                      <a:endParaRPr lang="en-US" sz="2400" b="1" dirty="0">
                        <a:solidFill>
                          <a:srgbClr val="0070C0"/>
                        </a:solidFill>
                        <a:latin typeface="Times New Roman" pitchFamily="18" charset="0"/>
                        <a:cs typeface="Times New Roman" pitchFamily="18" charset="0"/>
                      </a:endParaRPr>
                    </a:p>
                  </a:txBody>
                  <a:tcPr/>
                </a:tc>
                <a:tc>
                  <a:txBody>
                    <a:bodyPr/>
                    <a:lstStyle/>
                    <a:p>
                      <a:pPr algn="ctr"/>
                      <a:endParaRPr lang="en-US" sz="2400" b="1" dirty="0" smtClean="0">
                        <a:solidFill>
                          <a:srgbClr val="0070C0"/>
                        </a:solidFill>
                        <a:latin typeface="Times New Roman" pitchFamily="18" charset="0"/>
                        <a:cs typeface="Times New Roman" pitchFamily="18" charset="0"/>
                      </a:endParaRPr>
                    </a:p>
                    <a:p>
                      <a:pPr algn="ctr"/>
                      <a:r>
                        <a:rPr lang="en-US" sz="2400" b="1" dirty="0" smtClean="0">
                          <a:solidFill>
                            <a:srgbClr val="0070C0"/>
                          </a:solidFill>
                          <a:latin typeface="Times New Roman" pitchFamily="18" charset="0"/>
                          <a:cs typeface="Times New Roman" pitchFamily="18" charset="0"/>
                        </a:rPr>
                        <a:t>48,0</a:t>
                      </a:r>
                      <a:endParaRPr lang="en-US" sz="2400" b="1" dirty="0">
                        <a:solidFill>
                          <a:srgbClr val="0070C0"/>
                        </a:solidFill>
                        <a:latin typeface="Times New Roman" pitchFamily="18" charset="0"/>
                        <a:cs typeface="Times New Roman" pitchFamily="18" charset="0"/>
                      </a:endParaRPr>
                    </a:p>
                  </a:txBody>
                  <a:tcPr/>
                </a:tc>
                <a:tc>
                  <a:txBody>
                    <a:bodyPr/>
                    <a:lstStyle/>
                    <a:p>
                      <a:pPr algn="ctr"/>
                      <a:endParaRPr lang="en-US" sz="2400" b="1" dirty="0" smtClean="0">
                        <a:solidFill>
                          <a:srgbClr val="0070C0"/>
                        </a:solidFill>
                        <a:latin typeface="Times New Roman" pitchFamily="18" charset="0"/>
                        <a:cs typeface="Times New Roman" pitchFamily="18" charset="0"/>
                      </a:endParaRPr>
                    </a:p>
                    <a:p>
                      <a:pPr algn="ctr"/>
                      <a:r>
                        <a:rPr lang="en-US" sz="2400" b="1" dirty="0" smtClean="0">
                          <a:solidFill>
                            <a:srgbClr val="0070C0"/>
                          </a:solidFill>
                          <a:latin typeface="Times New Roman" pitchFamily="18" charset="0"/>
                          <a:cs typeface="Times New Roman" pitchFamily="18" charset="0"/>
                        </a:rPr>
                        <a:t>46,2</a:t>
                      </a:r>
                      <a:endParaRPr lang="en-US" sz="2400" b="1" dirty="0">
                        <a:solidFill>
                          <a:srgbClr val="0070C0"/>
                        </a:solidFill>
                        <a:latin typeface="Times New Roman" pitchFamily="18" charset="0"/>
                        <a:cs typeface="Times New Roman" pitchFamily="18" charset="0"/>
                      </a:endParaRPr>
                    </a:p>
                  </a:txBody>
                  <a:tcPr/>
                </a:tc>
                <a:extLst>
                  <a:ext uri="{0D108BD9-81ED-4DB2-BD59-A6C34878D82A}">
                    <a16:rowId xmlns:a16="http://schemas.microsoft.com/office/drawing/2014/main" val="10002"/>
                  </a:ext>
                </a:extLst>
              </a:tr>
              <a:tr h="370840">
                <a:tc vMerge="1">
                  <a:txBody>
                    <a:bodyPr/>
                    <a:lstStyle/>
                    <a:p>
                      <a:endParaRPr lang="en-US" sz="2400" dirty="0">
                        <a:latin typeface="Times New Roman" pitchFamily="18" charset="0"/>
                        <a:cs typeface="Times New Roman" pitchFamily="18" charset="0"/>
                      </a:endParaRPr>
                    </a:p>
                  </a:txBody>
                  <a:tcPr/>
                </a:tc>
                <a:tc>
                  <a:txBody>
                    <a:bodyPr/>
                    <a:lstStyle/>
                    <a:p>
                      <a:pPr algn="ctr"/>
                      <a:r>
                        <a:rPr lang="en-US" sz="2400" dirty="0" smtClean="0">
                          <a:solidFill>
                            <a:srgbClr val="0070C0"/>
                          </a:solidFill>
                          <a:latin typeface="Times New Roman" pitchFamily="18" charset="0"/>
                          <a:cs typeface="Times New Roman" pitchFamily="18" charset="0"/>
                        </a:rPr>
                        <a:t>10,1</a:t>
                      </a:r>
                      <a:endParaRPr lang="en-US" sz="2400" dirty="0">
                        <a:solidFill>
                          <a:srgbClr val="0070C0"/>
                        </a:solidFill>
                        <a:latin typeface="Times New Roman" pitchFamily="18" charset="0"/>
                        <a:cs typeface="Times New Roman" pitchFamily="18" charset="0"/>
                      </a:endParaRPr>
                    </a:p>
                  </a:txBody>
                  <a:tcPr/>
                </a:tc>
                <a:tc>
                  <a:txBody>
                    <a:bodyPr/>
                    <a:lstStyle/>
                    <a:p>
                      <a:pPr algn="ctr"/>
                      <a:r>
                        <a:rPr lang="en-US" sz="2400" dirty="0" smtClean="0">
                          <a:solidFill>
                            <a:srgbClr val="0070C0"/>
                          </a:solidFill>
                          <a:latin typeface="Times New Roman" pitchFamily="18" charset="0"/>
                          <a:cs typeface="Times New Roman" pitchFamily="18" charset="0"/>
                        </a:rPr>
                        <a:t>  6,8</a:t>
                      </a:r>
                      <a:endParaRPr lang="en-US" sz="2400" dirty="0">
                        <a:solidFill>
                          <a:srgbClr val="0070C0"/>
                        </a:solidFill>
                        <a:latin typeface="Times New Roman" pitchFamily="18" charset="0"/>
                        <a:cs typeface="Times New Roman" pitchFamily="18" charset="0"/>
                      </a:endParaRPr>
                    </a:p>
                  </a:txBody>
                  <a:tcPr/>
                </a:tc>
                <a:tc>
                  <a:txBody>
                    <a:bodyPr/>
                    <a:lstStyle/>
                    <a:p>
                      <a:pPr algn="ctr"/>
                      <a:r>
                        <a:rPr lang="en-US" sz="2400" dirty="0" smtClean="0">
                          <a:solidFill>
                            <a:srgbClr val="0070C0"/>
                          </a:solidFill>
                          <a:latin typeface="Times New Roman" pitchFamily="18" charset="0"/>
                          <a:cs typeface="Times New Roman" pitchFamily="18" charset="0"/>
                        </a:rPr>
                        <a:t>   5,2</a:t>
                      </a:r>
                      <a:endParaRPr lang="en-US" sz="2400" dirty="0">
                        <a:solidFill>
                          <a:srgbClr val="0070C0"/>
                        </a:solidFill>
                        <a:latin typeface="Times New Roman" pitchFamily="18" charset="0"/>
                        <a:cs typeface="Times New Roman" pitchFamily="18" charset="0"/>
                      </a:endParaRPr>
                    </a:p>
                  </a:txBody>
                  <a:tcPr/>
                </a:tc>
                <a:tc>
                  <a:txBody>
                    <a:bodyPr/>
                    <a:lstStyle/>
                    <a:p>
                      <a:pPr algn="ctr"/>
                      <a:r>
                        <a:rPr lang="en-US" sz="2400" dirty="0" smtClean="0">
                          <a:solidFill>
                            <a:srgbClr val="0070C0"/>
                          </a:solidFill>
                          <a:latin typeface="Times New Roman" pitchFamily="18" charset="0"/>
                          <a:cs typeface="Times New Roman" pitchFamily="18" charset="0"/>
                        </a:rPr>
                        <a:t>4,60</a:t>
                      </a:r>
                      <a:endParaRPr lang="en-US" sz="2400" dirty="0">
                        <a:solidFill>
                          <a:srgbClr val="0070C0"/>
                        </a:solidFill>
                        <a:latin typeface="Times New Roman" pitchFamily="18" charset="0"/>
                        <a:cs typeface="Times New Roman" pitchFamily="18" charset="0"/>
                      </a:endParaRPr>
                    </a:p>
                  </a:txBody>
                  <a:tcPr/>
                </a:tc>
                <a:extLst>
                  <a:ext uri="{0D108BD9-81ED-4DB2-BD59-A6C34878D82A}">
                    <a16:rowId xmlns:a16="http://schemas.microsoft.com/office/drawing/2014/main" val="10003"/>
                  </a:ext>
                </a:extLst>
              </a:tr>
              <a:tr h="370840">
                <a:tc vMerge="1">
                  <a:txBody>
                    <a:bodyPr/>
                    <a:lstStyle/>
                    <a:p>
                      <a:endParaRPr lang="en-US" sz="2400" dirty="0">
                        <a:latin typeface="Times New Roman" pitchFamily="18" charset="0"/>
                        <a:cs typeface="Times New Roman" pitchFamily="18" charset="0"/>
                      </a:endParaRPr>
                    </a:p>
                  </a:txBody>
                  <a:tcPr/>
                </a:tc>
                <a:tc>
                  <a:txBody>
                    <a:bodyPr/>
                    <a:lstStyle/>
                    <a:p>
                      <a:pPr algn="ctr"/>
                      <a:r>
                        <a:rPr lang="en-US" sz="2400" dirty="0" smtClean="0">
                          <a:solidFill>
                            <a:srgbClr val="0070C0"/>
                          </a:solidFill>
                          <a:latin typeface="Times New Roman" pitchFamily="18" charset="0"/>
                          <a:cs typeface="Times New Roman" pitchFamily="18" charset="0"/>
                        </a:rPr>
                        <a:t>  7,4</a:t>
                      </a:r>
                      <a:endParaRPr lang="en-US" sz="2400" dirty="0">
                        <a:solidFill>
                          <a:srgbClr val="0070C0"/>
                        </a:solidFill>
                        <a:latin typeface="Times New Roman" pitchFamily="18" charset="0"/>
                        <a:cs typeface="Times New Roman" pitchFamily="18" charset="0"/>
                      </a:endParaRPr>
                    </a:p>
                  </a:txBody>
                  <a:tcPr/>
                </a:tc>
                <a:tc>
                  <a:txBody>
                    <a:bodyPr/>
                    <a:lstStyle/>
                    <a:p>
                      <a:pPr algn="ctr"/>
                      <a:r>
                        <a:rPr lang="en-US" sz="2400" dirty="0" smtClean="0">
                          <a:solidFill>
                            <a:srgbClr val="0070C0"/>
                          </a:solidFill>
                          <a:latin typeface="Times New Roman" pitchFamily="18" charset="0"/>
                          <a:cs typeface="Times New Roman" pitchFamily="18" charset="0"/>
                        </a:rPr>
                        <a:t>  8,9</a:t>
                      </a:r>
                      <a:endParaRPr lang="en-US" sz="2400" dirty="0">
                        <a:solidFill>
                          <a:srgbClr val="0070C0"/>
                        </a:solidFill>
                        <a:latin typeface="Times New Roman" pitchFamily="18" charset="0"/>
                        <a:cs typeface="Times New Roman" pitchFamily="18" charset="0"/>
                      </a:endParaRPr>
                    </a:p>
                  </a:txBody>
                  <a:tcPr/>
                </a:tc>
                <a:tc>
                  <a:txBody>
                    <a:bodyPr/>
                    <a:lstStyle/>
                    <a:p>
                      <a:pPr algn="ctr"/>
                      <a:r>
                        <a:rPr lang="en-US" sz="2400" dirty="0" smtClean="0">
                          <a:solidFill>
                            <a:srgbClr val="0070C0"/>
                          </a:solidFill>
                          <a:latin typeface="Times New Roman" pitchFamily="18" charset="0"/>
                          <a:cs typeface="Times New Roman" pitchFamily="18" charset="0"/>
                        </a:rPr>
                        <a:t>11,6</a:t>
                      </a:r>
                      <a:endParaRPr lang="en-US" sz="2400" dirty="0">
                        <a:solidFill>
                          <a:srgbClr val="0070C0"/>
                        </a:solidFill>
                        <a:latin typeface="Times New Roman" pitchFamily="18" charset="0"/>
                        <a:cs typeface="Times New Roman" pitchFamily="18" charset="0"/>
                      </a:endParaRPr>
                    </a:p>
                  </a:txBody>
                  <a:tcPr/>
                </a:tc>
                <a:tc>
                  <a:txBody>
                    <a:bodyPr/>
                    <a:lstStyle/>
                    <a:p>
                      <a:pPr algn="ctr"/>
                      <a:r>
                        <a:rPr lang="en-US" sz="2400" dirty="0" smtClean="0">
                          <a:solidFill>
                            <a:srgbClr val="0070C0"/>
                          </a:solidFill>
                          <a:latin typeface="Times New Roman" pitchFamily="18" charset="0"/>
                          <a:cs typeface="Times New Roman" pitchFamily="18" charset="0"/>
                        </a:rPr>
                        <a:t>11,9</a:t>
                      </a:r>
                      <a:endParaRPr lang="en-US" sz="2400" dirty="0">
                        <a:solidFill>
                          <a:srgbClr val="0070C0"/>
                        </a:solidFill>
                        <a:latin typeface="Times New Roman" pitchFamily="18" charset="0"/>
                        <a:cs typeface="Times New Roman" pitchFamily="18" charset="0"/>
                      </a:endParaRPr>
                    </a:p>
                  </a:txBody>
                  <a:tcPr/>
                </a:tc>
                <a:extLst>
                  <a:ext uri="{0D108BD9-81ED-4DB2-BD59-A6C34878D82A}">
                    <a16:rowId xmlns:a16="http://schemas.microsoft.com/office/drawing/2014/main" val="10004"/>
                  </a:ext>
                </a:extLst>
              </a:tr>
              <a:tr h="370840">
                <a:tc vMerge="1">
                  <a:txBody>
                    <a:bodyPr/>
                    <a:lstStyle/>
                    <a:p>
                      <a:endParaRPr lang="en-US" sz="2400" dirty="0">
                        <a:latin typeface="Times New Roman" pitchFamily="18" charset="0"/>
                        <a:cs typeface="Times New Roman" pitchFamily="18" charset="0"/>
                      </a:endParaRPr>
                    </a:p>
                  </a:txBody>
                  <a:tcPr/>
                </a:tc>
                <a:tc>
                  <a:txBody>
                    <a:bodyPr/>
                    <a:lstStyle/>
                    <a:p>
                      <a:pPr algn="ctr"/>
                      <a:r>
                        <a:rPr lang="en-US" sz="2400" dirty="0" smtClean="0">
                          <a:solidFill>
                            <a:srgbClr val="0070C0"/>
                          </a:solidFill>
                          <a:latin typeface="Times New Roman" pitchFamily="18" charset="0"/>
                          <a:cs typeface="Times New Roman" pitchFamily="18" charset="0"/>
                        </a:rPr>
                        <a:t>36,0</a:t>
                      </a:r>
                      <a:endParaRPr lang="en-US" sz="2400" dirty="0">
                        <a:solidFill>
                          <a:srgbClr val="0070C0"/>
                        </a:solidFill>
                        <a:latin typeface="Times New Roman" pitchFamily="18" charset="0"/>
                        <a:cs typeface="Times New Roman" pitchFamily="18" charset="0"/>
                      </a:endParaRPr>
                    </a:p>
                  </a:txBody>
                  <a:tcPr/>
                </a:tc>
                <a:tc>
                  <a:txBody>
                    <a:bodyPr/>
                    <a:lstStyle/>
                    <a:p>
                      <a:pPr algn="ctr"/>
                      <a:r>
                        <a:rPr lang="en-US" sz="2400" dirty="0" smtClean="0">
                          <a:solidFill>
                            <a:srgbClr val="0070C0"/>
                          </a:solidFill>
                          <a:latin typeface="Times New Roman" pitchFamily="18" charset="0"/>
                          <a:cs typeface="Times New Roman" pitchFamily="18" charset="0"/>
                        </a:rPr>
                        <a:t>29,9</a:t>
                      </a:r>
                      <a:endParaRPr lang="en-US" sz="2400" dirty="0">
                        <a:solidFill>
                          <a:srgbClr val="0070C0"/>
                        </a:solidFill>
                        <a:latin typeface="Times New Roman" pitchFamily="18" charset="0"/>
                        <a:cs typeface="Times New Roman" pitchFamily="18" charset="0"/>
                      </a:endParaRPr>
                    </a:p>
                  </a:txBody>
                  <a:tcPr/>
                </a:tc>
                <a:tc>
                  <a:txBody>
                    <a:bodyPr/>
                    <a:lstStyle/>
                    <a:p>
                      <a:pPr algn="ctr"/>
                      <a:r>
                        <a:rPr lang="en-US" sz="2400" dirty="0" smtClean="0">
                          <a:solidFill>
                            <a:srgbClr val="0070C0"/>
                          </a:solidFill>
                          <a:latin typeface="Times New Roman" pitchFamily="18" charset="0"/>
                          <a:cs typeface="Times New Roman" pitchFamily="18" charset="0"/>
                        </a:rPr>
                        <a:t>31,2</a:t>
                      </a:r>
                      <a:endParaRPr lang="en-US" sz="2400" dirty="0">
                        <a:solidFill>
                          <a:srgbClr val="0070C0"/>
                        </a:solidFill>
                        <a:latin typeface="Times New Roman" pitchFamily="18" charset="0"/>
                        <a:cs typeface="Times New Roman" pitchFamily="18" charset="0"/>
                      </a:endParaRPr>
                    </a:p>
                  </a:txBody>
                  <a:tcPr/>
                </a:tc>
                <a:tc>
                  <a:txBody>
                    <a:bodyPr/>
                    <a:lstStyle/>
                    <a:p>
                      <a:pPr algn="ctr"/>
                      <a:r>
                        <a:rPr lang="en-US" sz="2400" dirty="0" smtClean="0">
                          <a:solidFill>
                            <a:srgbClr val="0070C0"/>
                          </a:solidFill>
                          <a:latin typeface="Times New Roman" pitchFamily="18" charset="0"/>
                          <a:cs typeface="Times New Roman" pitchFamily="18" charset="0"/>
                        </a:rPr>
                        <a:t>29,7</a:t>
                      </a:r>
                      <a:endParaRPr lang="en-US" sz="2400" dirty="0">
                        <a:solidFill>
                          <a:srgbClr val="0070C0"/>
                        </a:solidFill>
                        <a:latin typeface="Times New Roman" pitchFamily="18" charset="0"/>
                        <a:cs typeface="Times New Roman" pitchFamily="18" charset="0"/>
                      </a:endParaRPr>
                    </a:p>
                  </a:txBody>
                  <a:tcPr/>
                </a:tc>
                <a:extLst>
                  <a:ext uri="{0D108BD9-81ED-4DB2-BD59-A6C34878D82A}">
                    <a16:rowId xmlns:a16="http://schemas.microsoft.com/office/drawing/2014/main" val="10005"/>
                  </a:ext>
                </a:extLst>
              </a:tr>
              <a:tr h="370840">
                <a:tc>
                  <a:txBody>
                    <a:bodyPr/>
                    <a:lstStyle/>
                    <a:p>
                      <a:pPr algn="just"/>
                      <a:r>
                        <a:rPr lang="en-US" sz="2400" b="1" dirty="0" smtClean="0">
                          <a:solidFill>
                            <a:srgbClr val="7030A0"/>
                          </a:solidFill>
                          <a:latin typeface="Times New Roman" pitchFamily="18" charset="0"/>
                          <a:cs typeface="Times New Roman" pitchFamily="18" charset="0"/>
                        </a:rPr>
                        <a:t>* </a:t>
                      </a:r>
                      <a:r>
                        <a:rPr lang="en-US" sz="2400" b="1" dirty="0" err="1" smtClean="0">
                          <a:solidFill>
                            <a:srgbClr val="7030A0"/>
                          </a:solidFill>
                          <a:latin typeface="Times New Roman" pitchFamily="18" charset="0"/>
                          <a:cs typeface="Times New Roman" pitchFamily="18" charset="0"/>
                        </a:rPr>
                        <a:t>Có</a:t>
                      </a:r>
                      <a:r>
                        <a:rPr lang="en-US" sz="2400" b="1" baseline="0" dirty="0" smtClean="0">
                          <a:solidFill>
                            <a:srgbClr val="7030A0"/>
                          </a:solidFill>
                          <a:latin typeface="Times New Roman" pitchFamily="18" charset="0"/>
                          <a:cs typeface="Times New Roman" pitchFamily="18" charset="0"/>
                        </a:rPr>
                        <a:t> </a:t>
                      </a:r>
                      <a:r>
                        <a:rPr lang="en-US" sz="2400" b="1" baseline="0" dirty="0" err="1" smtClean="0">
                          <a:solidFill>
                            <a:srgbClr val="7030A0"/>
                          </a:solidFill>
                          <a:latin typeface="Times New Roman" pitchFamily="18" charset="0"/>
                          <a:cs typeface="Times New Roman" pitchFamily="18" charset="0"/>
                        </a:rPr>
                        <a:t>vốn</a:t>
                      </a:r>
                      <a:r>
                        <a:rPr lang="en-US" sz="2400" b="1" baseline="0" dirty="0" smtClean="0">
                          <a:solidFill>
                            <a:srgbClr val="7030A0"/>
                          </a:solidFill>
                          <a:latin typeface="Times New Roman" pitchFamily="18" charset="0"/>
                          <a:cs typeface="Times New Roman" pitchFamily="18" charset="0"/>
                        </a:rPr>
                        <a:t> </a:t>
                      </a:r>
                      <a:r>
                        <a:rPr lang="en-US" sz="2400" b="1" baseline="0" dirty="0" err="1" smtClean="0">
                          <a:solidFill>
                            <a:srgbClr val="7030A0"/>
                          </a:solidFill>
                          <a:latin typeface="Times New Roman" pitchFamily="18" charset="0"/>
                          <a:cs typeface="Times New Roman" pitchFamily="18" charset="0"/>
                        </a:rPr>
                        <a:t>đầu</a:t>
                      </a:r>
                      <a:r>
                        <a:rPr lang="en-US" sz="2400" b="1" baseline="0" dirty="0" smtClean="0">
                          <a:solidFill>
                            <a:srgbClr val="7030A0"/>
                          </a:solidFill>
                          <a:latin typeface="Times New Roman" pitchFamily="18" charset="0"/>
                          <a:cs typeface="Times New Roman" pitchFamily="18" charset="0"/>
                        </a:rPr>
                        <a:t> </a:t>
                      </a:r>
                      <a:r>
                        <a:rPr lang="en-US" sz="2400" b="1" baseline="0" dirty="0" err="1" smtClean="0">
                          <a:solidFill>
                            <a:srgbClr val="7030A0"/>
                          </a:solidFill>
                          <a:latin typeface="Times New Roman" pitchFamily="18" charset="0"/>
                          <a:cs typeface="Times New Roman" pitchFamily="18" charset="0"/>
                        </a:rPr>
                        <a:t>tư</a:t>
                      </a:r>
                      <a:r>
                        <a:rPr lang="en-US" sz="2400" b="1" baseline="0" dirty="0" smtClean="0">
                          <a:solidFill>
                            <a:srgbClr val="7030A0"/>
                          </a:solidFill>
                          <a:latin typeface="Times New Roman" pitchFamily="18" charset="0"/>
                          <a:cs typeface="Times New Roman" pitchFamily="18" charset="0"/>
                        </a:rPr>
                        <a:t> </a:t>
                      </a:r>
                      <a:r>
                        <a:rPr lang="en-US" sz="2400" b="1" baseline="0" dirty="0" err="1" smtClean="0">
                          <a:solidFill>
                            <a:srgbClr val="7030A0"/>
                          </a:solidFill>
                          <a:latin typeface="Times New Roman" pitchFamily="18" charset="0"/>
                          <a:cs typeface="Times New Roman" pitchFamily="18" charset="0"/>
                        </a:rPr>
                        <a:t>nước</a:t>
                      </a:r>
                      <a:r>
                        <a:rPr lang="en-US" sz="2400" b="1" baseline="0" dirty="0" smtClean="0">
                          <a:solidFill>
                            <a:srgbClr val="7030A0"/>
                          </a:solidFill>
                          <a:latin typeface="Times New Roman" pitchFamily="18" charset="0"/>
                          <a:cs typeface="Times New Roman" pitchFamily="18" charset="0"/>
                        </a:rPr>
                        <a:t> </a:t>
                      </a:r>
                      <a:r>
                        <a:rPr lang="en-US" sz="2400" b="1" baseline="0" dirty="0" err="1" smtClean="0">
                          <a:solidFill>
                            <a:srgbClr val="7030A0"/>
                          </a:solidFill>
                          <a:latin typeface="Times New Roman" pitchFamily="18" charset="0"/>
                          <a:cs typeface="Times New Roman" pitchFamily="18" charset="0"/>
                        </a:rPr>
                        <a:t>ngoài</a:t>
                      </a:r>
                      <a:endParaRPr lang="en-US" sz="2400" b="1" dirty="0">
                        <a:solidFill>
                          <a:srgbClr val="7030A0"/>
                        </a:solidFill>
                        <a:latin typeface="Times New Roman" pitchFamily="18" charset="0"/>
                        <a:cs typeface="Times New Roman" pitchFamily="18" charset="0"/>
                      </a:endParaRPr>
                    </a:p>
                  </a:txBody>
                  <a:tcPr/>
                </a:tc>
                <a:tc>
                  <a:txBody>
                    <a:bodyPr/>
                    <a:lstStyle/>
                    <a:p>
                      <a:pPr algn="ctr"/>
                      <a:r>
                        <a:rPr lang="en-US" sz="2400" b="1" dirty="0" smtClean="0">
                          <a:solidFill>
                            <a:srgbClr val="7030A0"/>
                          </a:solidFill>
                          <a:latin typeface="Times New Roman" pitchFamily="18" charset="0"/>
                          <a:cs typeface="Times New Roman" pitchFamily="18" charset="0"/>
                        </a:rPr>
                        <a:t>  6,3</a:t>
                      </a:r>
                      <a:endParaRPr lang="en-US" sz="2400" b="1" dirty="0">
                        <a:solidFill>
                          <a:srgbClr val="7030A0"/>
                        </a:solidFill>
                        <a:latin typeface="Times New Roman" pitchFamily="18" charset="0"/>
                        <a:cs typeface="Times New Roman" pitchFamily="18" charset="0"/>
                      </a:endParaRPr>
                    </a:p>
                  </a:txBody>
                  <a:tcPr/>
                </a:tc>
                <a:tc>
                  <a:txBody>
                    <a:bodyPr/>
                    <a:lstStyle/>
                    <a:p>
                      <a:pPr algn="ctr"/>
                      <a:r>
                        <a:rPr lang="en-US" sz="2400" b="1" dirty="0" smtClean="0">
                          <a:solidFill>
                            <a:srgbClr val="7030A0"/>
                          </a:solidFill>
                          <a:latin typeface="Times New Roman" pitchFamily="18" charset="0"/>
                          <a:cs typeface="Times New Roman" pitchFamily="18" charset="0"/>
                        </a:rPr>
                        <a:t>16,0</a:t>
                      </a:r>
                      <a:endParaRPr lang="en-US" sz="2400" b="1" dirty="0">
                        <a:solidFill>
                          <a:srgbClr val="7030A0"/>
                        </a:solidFill>
                        <a:latin typeface="Times New Roman" pitchFamily="18" charset="0"/>
                        <a:cs typeface="Times New Roman" pitchFamily="18" charset="0"/>
                      </a:endParaRPr>
                    </a:p>
                  </a:txBody>
                  <a:tcPr/>
                </a:tc>
                <a:tc>
                  <a:txBody>
                    <a:bodyPr/>
                    <a:lstStyle/>
                    <a:p>
                      <a:pPr algn="ctr"/>
                      <a:r>
                        <a:rPr lang="en-US" sz="2400" b="1" dirty="0" smtClean="0">
                          <a:solidFill>
                            <a:srgbClr val="7030A0"/>
                          </a:solidFill>
                          <a:latin typeface="Times New Roman" pitchFamily="18" charset="0"/>
                          <a:cs typeface="Times New Roman" pitchFamily="18" charset="0"/>
                        </a:rPr>
                        <a:t>19,0</a:t>
                      </a:r>
                      <a:endParaRPr lang="en-US" sz="2400" b="1" dirty="0">
                        <a:solidFill>
                          <a:srgbClr val="7030A0"/>
                        </a:solidFill>
                        <a:latin typeface="Times New Roman" pitchFamily="18" charset="0"/>
                        <a:cs typeface="Times New Roman" pitchFamily="18" charset="0"/>
                      </a:endParaRPr>
                    </a:p>
                  </a:txBody>
                  <a:tcPr/>
                </a:tc>
                <a:tc>
                  <a:txBody>
                    <a:bodyPr/>
                    <a:lstStyle/>
                    <a:p>
                      <a:pPr algn="ctr"/>
                      <a:r>
                        <a:rPr lang="en-US" sz="2400" b="1" dirty="0" smtClean="0">
                          <a:solidFill>
                            <a:srgbClr val="7030A0"/>
                          </a:solidFill>
                          <a:latin typeface="Times New Roman" pitchFamily="18" charset="0"/>
                          <a:cs typeface="Times New Roman" pitchFamily="18" charset="0"/>
                        </a:rPr>
                        <a:t>22,4</a:t>
                      </a:r>
                      <a:endParaRPr lang="en-US" sz="2400" b="1" dirty="0">
                        <a:solidFill>
                          <a:srgbClr val="7030A0"/>
                        </a:solidFill>
                        <a:latin typeface="Times New Roman" pitchFamily="18" charset="0"/>
                        <a:cs typeface="Times New Roman" pitchFamily="18" charset="0"/>
                      </a:endParaRPr>
                    </a:p>
                  </a:txBody>
                  <a:tcPr/>
                </a:tc>
                <a:extLst>
                  <a:ext uri="{0D108BD9-81ED-4DB2-BD59-A6C34878D82A}">
                    <a16:rowId xmlns:a16="http://schemas.microsoft.com/office/drawing/2014/main" val="10006"/>
                  </a:ext>
                </a:extLst>
              </a:tr>
            </a:tbl>
          </a:graphicData>
        </a:graphic>
      </p:graphicFrame>
      <p:sp>
        <p:nvSpPr>
          <p:cNvPr id="6" name="TextBox 5"/>
          <p:cNvSpPr txBox="1"/>
          <p:nvPr/>
        </p:nvSpPr>
        <p:spPr>
          <a:xfrm>
            <a:off x="2999922" y="265826"/>
            <a:ext cx="8915400" cy="523220"/>
          </a:xfrm>
          <a:prstGeom prst="rect">
            <a:avLst/>
          </a:prstGeom>
          <a:noFill/>
        </p:spPr>
        <p:txBody>
          <a:bodyPr wrap="square" rtlCol="0">
            <a:spAutoFit/>
          </a:bodyPr>
          <a:lstStyle/>
          <a:p>
            <a:r>
              <a:rPr lang="en-US" sz="2400" b="1" dirty="0" smtClean="0">
                <a:latin typeface="Times New Roman" pitchFamily="18" charset="0"/>
                <a:cs typeface="Times New Roman" pitchFamily="18" charset="0"/>
              </a:rPr>
              <a:t> </a:t>
            </a:r>
            <a:r>
              <a:rPr lang="en-US" sz="2800" b="1" dirty="0" err="1">
                <a:latin typeface="Times New Roman" pitchFamily="18" charset="0"/>
                <a:cs typeface="Times New Roman" pitchFamily="18" charset="0"/>
              </a:rPr>
              <a:t>Chuyển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dịch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cơ</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cấu</a:t>
            </a:r>
            <a:r>
              <a:rPr lang="en-US" sz="2800" b="1" dirty="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theo</a:t>
            </a:r>
            <a:r>
              <a:rPr lang="en-US" sz="2800" b="1" dirty="0" smtClean="0">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thành</a:t>
            </a:r>
            <a:r>
              <a:rPr lang="en-US" sz="2800" b="1" i="1" dirty="0" smtClean="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phần</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kinh</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tế</a:t>
            </a:r>
            <a:endParaRPr lang="en-US" sz="2800" b="1" i="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69801026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058AB07-C88B-4E0F-9ADC-A6C5E1A00B6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023" y="0"/>
            <a:ext cx="5881510" cy="6858000"/>
          </a:xfrm>
          <a:prstGeom prst="rect">
            <a:avLst/>
          </a:prstGeom>
          <a:noFill/>
          <a:ln w="57150" cmpd="thickThin">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4E81782-AB7F-4332-BA7A-E0CEAA24BB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0533" y="0"/>
            <a:ext cx="623146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0047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7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Placeholder 5"/>
          <p:cNvSpPr>
            <a:spLocks noGrp="1"/>
          </p:cNvSpPr>
          <p:nvPr>
            <p:ph type="body" sz="half" idx="2"/>
          </p:nvPr>
        </p:nvSpPr>
        <p:spPr>
          <a:xfrm>
            <a:off x="321310" y="215265"/>
            <a:ext cx="6440170" cy="2341245"/>
          </a:xfrm>
        </p:spPr>
        <p:txBody>
          <a:bodyPr vert="horz" wrap="square" lIns="91440" tIns="45720" rIns="91440" bIns="45720" anchor="t" anchorCtr="0"/>
          <a:lstStyle/>
          <a:p>
            <a:pPr eaLnBrk="1" hangingPunct="1">
              <a:buClrTx/>
              <a:buSzTx/>
            </a:pPr>
            <a:r>
              <a:rPr lang="en-US" altLang="zh-CN" sz="3700" b="1" i="1" kern="1200" dirty="0">
                <a:solidFill>
                  <a:srgbClr val="FF0000"/>
                </a:solidFill>
                <a:latin typeface="Times New Roman" panose="02020603050405020304" pitchFamily="18" charset="0"/>
                <a:ea typeface="+mn-ea"/>
                <a:cs typeface="Times New Roman" panose="02020603050405020304" pitchFamily="18" charset="0"/>
              </a:rPr>
              <a:t>+ </a:t>
            </a:r>
            <a:r>
              <a:rPr lang="en-US" altLang="zh-CN" sz="3700" b="1" i="1" u="sng" kern="1200" dirty="0" err="1">
                <a:solidFill>
                  <a:srgbClr val="FF0000"/>
                </a:solidFill>
                <a:latin typeface="Times New Roman" panose="02020603050405020304" pitchFamily="18" charset="0"/>
                <a:ea typeface="+mn-ea"/>
                <a:cs typeface="Times New Roman" panose="02020603050405020304" pitchFamily="18" charset="0"/>
              </a:rPr>
              <a:t>Nhóm</a:t>
            </a:r>
            <a:r>
              <a:rPr lang="en-US" altLang="zh-CN" sz="3700" b="1" i="1" u="sng" kern="1200" dirty="0">
                <a:solidFill>
                  <a:srgbClr val="FF0000"/>
                </a:solidFill>
                <a:latin typeface="Times New Roman" panose="02020603050405020304" pitchFamily="18" charset="0"/>
                <a:ea typeface="+mn-ea"/>
                <a:cs typeface="Times New Roman" panose="02020603050405020304" pitchFamily="18" charset="0"/>
              </a:rPr>
              <a:t> </a:t>
            </a:r>
            <a:r>
              <a:rPr lang="en-US" altLang="zh-CN" sz="3700" b="1" i="1" u="sng" kern="1200" dirty="0" smtClean="0">
                <a:solidFill>
                  <a:srgbClr val="FF0000"/>
                </a:solidFill>
                <a:latin typeface="Times New Roman" panose="02020603050405020304" pitchFamily="18" charset="0"/>
                <a:ea typeface="+mn-ea"/>
                <a:cs typeface="Times New Roman" panose="02020603050405020304" pitchFamily="18" charset="0"/>
              </a:rPr>
              <a:t>2,4</a:t>
            </a:r>
            <a:r>
              <a:rPr lang="en-US" altLang="zh-CN" sz="3700" b="1" i="1" kern="1200" dirty="0" smtClean="0">
                <a:latin typeface="Times New Roman" panose="02020603050405020304" pitchFamily="18" charset="0"/>
                <a:ea typeface="+mn-ea"/>
                <a:cs typeface="Times New Roman" panose="02020603050405020304" pitchFamily="18" charset="0"/>
              </a:rPr>
              <a:t>: </a:t>
            </a:r>
            <a:r>
              <a:rPr lang="en-US" altLang="zh-CN" sz="3700" i="1" kern="1200" dirty="0">
                <a:latin typeface="Times New Roman" panose="02020603050405020304" pitchFamily="18" charset="0"/>
                <a:ea typeface="+mn-ea"/>
                <a:cs typeface="Times New Roman" panose="02020603050405020304" pitchFamily="18" charset="0"/>
              </a:rPr>
              <a:t>Nhận xét sự chuyển dịch cơ cấu kinh tế nước ta </a:t>
            </a:r>
            <a:r>
              <a:rPr lang="en-US" altLang="zh-CN" sz="3700" i="1" kern="1200" dirty="0" err="1">
                <a:latin typeface="Times New Roman" panose="02020603050405020304" pitchFamily="18" charset="0"/>
                <a:ea typeface="+mn-ea"/>
                <a:cs typeface="Times New Roman" panose="02020603050405020304" pitchFamily="18" charset="0"/>
              </a:rPr>
              <a:t>theo</a:t>
            </a:r>
            <a:r>
              <a:rPr lang="en-US" altLang="zh-CN" sz="3700" i="1" kern="1200" dirty="0">
                <a:latin typeface="Times New Roman" panose="02020603050405020304" pitchFamily="18" charset="0"/>
                <a:ea typeface="+mn-ea"/>
                <a:cs typeface="Times New Roman" panose="02020603050405020304" pitchFamily="18" charset="0"/>
              </a:rPr>
              <a:t> </a:t>
            </a:r>
            <a:r>
              <a:rPr lang="en-US" altLang="zh-CN" sz="3700" i="1" kern="1200" dirty="0" err="1" smtClean="0">
                <a:solidFill>
                  <a:srgbClr val="FF0000"/>
                </a:solidFill>
                <a:latin typeface="Times New Roman" panose="02020603050405020304" pitchFamily="18" charset="0"/>
                <a:ea typeface="+mn-ea"/>
                <a:cs typeface="Times New Roman" panose="02020603050405020304" pitchFamily="18" charset="0"/>
              </a:rPr>
              <a:t>theo</a:t>
            </a:r>
            <a:r>
              <a:rPr lang="en-US" altLang="zh-CN" sz="3700" i="1" kern="1200" dirty="0" smtClean="0">
                <a:solidFill>
                  <a:srgbClr val="FF0000"/>
                </a:solidFill>
                <a:latin typeface="Times New Roman" panose="02020603050405020304" pitchFamily="18" charset="0"/>
                <a:ea typeface="+mn-ea"/>
                <a:cs typeface="Times New Roman" panose="02020603050405020304" pitchFamily="18" charset="0"/>
              </a:rPr>
              <a:t> </a:t>
            </a:r>
            <a:r>
              <a:rPr lang="en-US" altLang="zh-CN" sz="3700" i="1" kern="1200" dirty="0">
                <a:solidFill>
                  <a:srgbClr val="FF0000"/>
                </a:solidFill>
                <a:latin typeface="Times New Roman" panose="02020603050405020304" pitchFamily="18" charset="0"/>
                <a:cs typeface="Times New Roman" panose="02020603050405020304" pitchFamily="18" charset="0"/>
              </a:rPr>
              <a:t>lãnh thổ.</a:t>
            </a:r>
            <a:endParaRPr lang="en-US" altLang="zh-CN" sz="3700" i="1" kern="1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1267" name="Content Placeholder 3" descr="41733925_247661695946027_2394002963925303296_n.jpg"/>
          <p:cNvPicPr>
            <a:picLocks noGrp="1" noChangeAspect="1"/>
          </p:cNvPicPr>
          <p:nvPr/>
        </p:nvPicPr>
        <p:blipFill>
          <a:blip r:embed="rId2"/>
          <a:stretch>
            <a:fillRect/>
          </a:stretch>
        </p:blipFill>
        <p:spPr>
          <a:xfrm>
            <a:off x="7117080" y="0"/>
            <a:ext cx="5074920" cy="6858635"/>
          </a:xfrm>
          <a:prstGeom prst="rect">
            <a:avLst/>
          </a:prstGeom>
          <a:noFill/>
          <a:ln w="9525">
            <a:noFill/>
          </a:ln>
        </p:spPr>
      </p:pic>
      <p:sp>
        <p:nvSpPr>
          <p:cNvPr id="15362" name="Text Placeholder 5"/>
          <p:cNvSpPr>
            <a:spLocks noGrp="1"/>
          </p:cNvSpPr>
          <p:nvPr/>
        </p:nvSpPr>
        <p:spPr>
          <a:xfrm>
            <a:off x="391160" y="2870835"/>
            <a:ext cx="6141720" cy="3100705"/>
          </a:xfrm>
          <a:prstGeom prst="rect">
            <a:avLst/>
          </a:prstGeom>
          <a:noFill/>
          <a:ln w="9525">
            <a:noFill/>
          </a:ln>
        </p:spPr>
        <p:txBody>
          <a:bodyPr vert="horz" wrap="square" lIns="91440" tIns="45720" rIns="91440" bIns="45720" anchor="t" anchorCtr="0"/>
          <a:lstStyle>
            <a:lvl1pPr marL="0" indent="0" algn="l" rtl="0" eaLnBrk="0" fontAlgn="base" hangingPunct="0">
              <a:spcBef>
                <a:spcPct val="20000"/>
              </a:spcBef>
              <a:spcAft>
                <a:spcPct val="0"/>
              </a:spcAft>
              <a:buFont typeface="Arial" panose="020B0604020202020204" pitchFamily="34" charset="0"/>
              <a:buNone/>
              <a:defRPr sz="1400" kern="1200">
                <a:solidFill>
                  <a:schemeClr val="tx1"/>
                </a:solidFill>
                <a:latin typeface="+mn-lt"/>
                <a:ea typeface="+mn-ea"/>
                <a:cs typeface="+mn-cs"/>
              </a:defRPr>
            </a:lvl1pPr>
            <a:lvl2pPr marL="457200" indent="0" algn="l" rtl="0" eaLnBrk="0" fontAlgn="base" hangingPunct="0">
              <a:spcBef>
                <a:spcPct val="20000"/>
              </a:spcBef>
              <a:spcAft>
                <a:spcPct val="0"/>
              </a:spcAft>
              <a:buFont typeface="Arial" panose="020B0604020202020204" pitchFamily="34" charset="0"/>
              <a:buNone/>
              <a:defRPr sz="1200" kern="1200">
                <a:solidFill>
                  <a:schemeClr val="tx1"/>
                </a:solidFill>
                <a:latin typeface="+mn-lt"/>
                <a:ea typeface="+mn-ea"/>
                <a:cs typeface="+mn-cs"/>
              </a:defRPr>
            </a:lvl2pPr>
            <a:lvl3pPr marL="914400" indent="0" algn="l" rtl="0" eaLnBrk="0" fontAlgn="base" hangingPunct="0">
              <a:spcBef>
                <a:spcPct val="20000"/>
              </a:spcBef>
              <a:spcAft>
                <a:spcPct val="0"/>
              </a:spcAft>
              <a:buFont typeface="Arial" panose="020B0604020202020204" pitchFamily="34" charset="0"/>
              <a:buNone/>
              <a:defRPr sz="1000" kern="1200">
                <a:solidFill>
                  <a:schemeClr val="tx1"/>
                </a:solidFill>
                <a:latin typeface="+mn-lt"/>
                <a:ea typeface="+mn-ea"/>
                <a:cs typeface="+mn-cs"/>
              </a:defRPr>
            </a:lvl3pPr>
            <a:lvl4pPr marL="1371600" indent="0" algn="l" rtl="0" eaLnBrk="0" fontAlgn="base" hangingPunct="0">
              <a:spcBef>
                <a:spcPct val="20000"/>
              </a:spcBef>
              <a:spcAft>
                <a:spcPct val="0"/>
              </a:spcAft>
              <a:buFont typeface="Arial" panose="020B0604020202020204" pitchFamily="34" charset="0"/>
              <a:buNone/>
              <a:defRPr sz="900" kern="1200">
                <a:solidFill>
                  <a:schemeClr val="tx1"/>
                </a:solidFill>
                <a:latin typeface="+mn-lt"/>
                <a:ea typeface="+mn-ea"/>
                <a:cs typeface="+mn-cs"/>
              </a:defRPr>
            </a:lvl4pPr>
            <a:lvl5pPr marL="1828800" indent="0" algn="l" rtl="0" eaLnBrk="0" fontAlgn="base" hangingPunct="0">
              <a:spcBef>
                <a:spcPct val="20000"/>
              </a:spcBef>
              <a:spcAft>
                <a:spcPct val="0"/>
              </a:spcAft>
              <a:buFont typeface="Arial" panose="020B0604020202020204" pitchFamily="34" charset="0"/>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9pPr>
          </a:lstStyle>
          <a:p>
            <a:pPr algn="just" eaLnBrk="1" hangingPunct="1">
              <a:buClrTx/>
              <a:buSzTx/>
              <a:buFontTx/>
              <a:buChar char="-"/>
            </a:pPr>
            <a:r>
              <a:rPr lang="en-US" altLang="zh-CN" sz="3500" kern="1200" dirty="0">
                <a:latin typeface="Times New Roman" panose="02020603050405020304" pitchFamily="18" charset="0"/>
                <a:ea typeface="+mn-ea"/>
                <a:cs typeface="+mn-cs"/>
              </a:rPr>
              <a:t>Chuyển dịch cơ cấu theo lãnh thổ: Hình th</a:t>
            </a:r>
            <a:r>
              <a:rPr lang="en-US" altLang="zh-CN" sz="3500" kern="1200" dirty="0">
                <a:latin typeface="Times New Roman" panose="02020603050405020304" pitchFamily="18" charset="0"/>
                <a:ea typeface="Times New Roman" panose="02020603050405020304" pitchFamily="18" charset="0"/>
                <a:cs typeface="+mn-cs"/>
              </a:rPr>
              <a:t>à</a:t>
            </a:r>
            <a:r>
              <a:rPr lang="en-US" altLang="zh-CN" sz="3500" kern="1200" dirty="0">
                <a:latin typeface="Times New Roman" panose="02020603050405020304" pitchFamily="18" charset="0"/>
                <a:ea typeface="+mn-ea"/>
                <a:cs typeface="+mn-cs"/>
              </a:rPr>
              <a:t>nh các vùng </a:t>
            </a:r>
            <a:r>
              <a:rPr lang="en-US" altLang="zh-CN" sz="3500" i="1" kern="1200" dirty="0">
                <a:solidFill>
                  <a:srgbClr val="FF0000"/>
                </a:solidFill>
                <a:latin typeface="Times New Roman" panose="02020603050405020304" pitchFamily="18" charset="0"/>
                <a:ea typeface="+mn-ea"/>
                <a:cs typeface="+mn-cs"/>
              </a:rPr>
              <a:t>chuyên canh trong nông nghiệp</a:t>
            </a:r>
            <a:r>
              <a:rPr lang="en-US" altLang="zh-CN" sz="3500" kern="1200" dirty="0">
                <a:latin typeface="Times New Roman" panose="02020603050405020304" pitchFamily="18" charset="0"/>
                <a:ea typeface="+mn-ea"/>
                <a:cs typeface="+mn-cs"/>
              </a:rPr>
              <a:t>, các lãnh thổ </a:t>
            </a:r>
            <a:r>
              <a:rPr lang="en-US" altLang="zh-CN" sz="3500" i="1" kern="1200" dirty="0">
                <a:solidFill>
                  <a:srgbClr val="FF0000"/>
                </a:solidFill>
                <a:latin typeface="Times New Roman" panose="02020603050405020304" pitchFamily="18" charset="0"/>
                <a:ea typeface="+mn-ea"/>
                <a:cs typeface="+mn-cs"/>
              </a:rPr>
              <a:t>tập trung công nghiệp </a:t>
            </a:r>
            <a:r>
              <a:rPr lang="en-US" altLang="zh-CN" sz="3500" kern="1200" dirty="0">
                <a:latin typeface="Times New Roman" panose="02020603050405020304" pitchFamily="18" charset="0"/>
                <a:ea typeface="+mn-ea"/>
                <a:cs typeface="+mn-cs"/>
              </a:rPr>
              <a:t>, dịch vụ </a:t>
            </a:r>
            <a:r>
              <a:rPr lang="en-US" altLang="zh-CN" sz="3500" i="1" kern="1200" dirty="0">
                <a:solidFill>
                  <a:srgbClr val="FF0000"/>
                </a:solidFill>
                <a:latin typeface="Times New Roman" panose="02020603050405020304" pitchFamily="18" charset="0"/>
                <a:ea typeface="+mn-ea"/>
                <a:cs typeface="+mn-cs"/>
              </a:rPr>
              <a:t>tạo nên các vùng kinh tế phát triển năng động</a:t>
            </a:r>
          </a:p>
          <a:p>
            <a:pPr algn="just" eaLnBrk="1" hangingPunct="1">
              <a:buClrTx/>
              <a:buSzTx/>
              <a:buFontTx/>
            </a:pPr>
            <a:endParaRPr lang="en-US" altLang="zh-CN" sz="3500" kern="1200" dirty="0">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267"/>
                                        </p:tgtEl>
                                        <p:attrNameLst>
                                          <p:attrName>style.visibility</p:attrName>
                                        </p:attrNameLst>
                                      </p:cBhvr>
                                      <p:to>
                                        <p:strVal val="visible"/>
                                      </p:to>
                                    </p:set>
                                    <p:animEffect transition="in" filter="blinds(horizontal)">
                                      <p:cBhvr>
                                        <p:cTn id="7" dur="500"/>
                                        <p:tgtEl>
                                          <p:spTgt spid="1126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1266">
                                            <p:txEl>
                                              <p:pRg st="0" end="0"/>
                                            </p:txEl>
                                          </p:spTgt>
                                        </p:tgtEl>
                                        <p:attrNameLst>
                                          <p:attrName>style.visibility</p:attrName>
                                        </p:attrNameLst>
                                      </p:cBhvr>
                                      <p:to>
                                        <p:strVal val="visible"/>
                                      </p:to>
                                    </p:set>
                                    <p:animEffect transition="in" filter="box(in)">
                                      <p:cBhvr>
                                        <p:cTn id="12" dur="500"/>
                                        <p:tgtEl>
                                          <p:spTgt spid="1126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5362">
                                            <p:txEl>
                                              <p:pRg st="0" end="0"/>
                                            </p:txEl>
                                          </p:spTgt>
                                        </p:tgtEl>
                                        <p:attrNameLst>
                                          <p:attrName>style.visibility</p:attrName>
                                        </p:attrNameLst>
                                      </p:cBhvr>
                                      <p:to>
                                        <p:strVal val="visible"/>
                                      </p:to>
                                    </p:set>
                                    <p:animEffect transition="in" filter="box(in)">
                                      <p:cBhvr>
                                        <p:cTn id="17" dur="500"/>
                                        <p:tgtEl>
                                          <p:spTgt spid="1536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AutoShape 13"/>
          <p:cNvSpPr>
            <a:spLocks noChangeArrowheads="1"/>
          </p:cNvSpPr>
          <p:nvPr/>
        </p:nvSpPr>
        <p:spPr bwMode="auto">
          <a:xfrm>
            <a:off x="7383780" y="302895"/>
            <a:ext cx="5643245" cy="3287395"/>
          </a:xfrm>
          <a:prstGeom prst="cloudCallout">
            <a:avLst>
              <a:gd name="adj1" fmla="val -39706"/>
              <a:gd name="adj2" fmla="val 74874"/>
            </a:avLst>
          </a:prstGeom>
        </p:spPr>
        <p:style>
          <a:lnRef idx="2">
            <a:schemeClr val="accent4"/>
          </a:lnRef>
          <a:fillRef idx="1">
            <a:schemeClr val="lt1"/>
          </a:fillRef>
          <a:effectRef idx="0">
            <a:schemeClr val="accent4"/>
          </a:effectRef>
          <a:fontRef idx="minor">
            <a:schemeClr val="dk1"/>
          </a:fontRef>
        </p:style>
        <p:txBody>
          <a:bodyPr/>
          <a:lstStyle/>
          <a:p>
            <a:pPr algn="ctr"/>
            <a:r>
              <a:rPr lang="en-US" altLang="zh-CN" sz="2500" b="1" i="1" dirty="0">
                <a:latin typeface="Times New Roman" panose="02020603050405020304" pitchFamily="18" charset="0"/>
                <a:sym typeface="+mn-ea"/>
              </a:rPr>
              <a:t>Quan sát hình 3:Cho biết nước ta có mấy vùng kinh tế và vùng kinh tế?</a:t>
            </a:r>
            <a:endParaRPr lang="en-US" altLang="zh-CN" sz="2500" b="1" i="1" dirty="0">
              <a:latin typeface="Times New Roman" panose="02020603050405020304" pitchFamily="18" charset="0"/>
            </a:endParaRPr>
          </a:p>
          <a:p>
            <a:pPr algn="ctr"/>
            <a:r>
              <a:rPr lang="en-US" altLang="zh-CN" sz="2500" b="1" i="1" dirty="0">
                <a:latin typeface="Times New Roman" panose="02020603050405020304" pitchFamily="18" charset="0"/>
                <a:sym typeface="+mn-ea"/>
              </a:rPr>
              <a:t>- Vùng nào giáp biển và vùng nào không giáp biển?</a:t>
            </a:r>
            <a:endParaRPr lang="en-US" sz="2500" dirty="0" smtClean="0">
              <a:solidFill>
                <a:schemeClr val="tx1"/>
              </a:solidFill>
              <a:latin typeface="Times New Roman" panose="02020603050405020304" pitchFamily="18" charset="0"/>
              <a:cs typeface="Times New Roman" panose="02020603050405020304" pitchFamily="18" charset="0"/>
              <a:sym typeface="+mn-ea"/>
            </a:endParaRPr>
          </a:p>
        </p:txBody>
      </p:sp>
      <p:sp>
        <p:nvSpPr>
          <p:cNvPr id="11265" name="Title 1"/>
          <p:cNvSpPr>
            <a:spLocks noGrp="1"/>
          </p:cNvSpPr>
          <p:nvPr>
            <p:ph type="title" idx="4294967295"/>
          </p:nvPr>
        </p:nvSpPr>
        <p:spPr/>
        <p:txBody>
          <a:bodyPr vert="horz" wrap="square" lIns="91440" tIns="45720" rIns="91440" bIns="45720" anchor="ctr" anchorCtr="0"/>
          <a:lstStyle/>
          <a:p>
            <a:pPr eaLnBrk="1" hangingPunct="1"/>
            <a:endParaRPr lang="en-US" altLang="zh-CN" dirty="0"/>
          </a:p>
        </p:txBody>
      </p:sp>
      <p:pic>
        <p:nvPicPr>
          <p:cNvPr id="39" name="Picture 2" descr="Scan0014"/>
          <p:cNvPicPr>
            <a:picLocks noChangeAspect="1"/>
          </p:cNvPicPr>
          <p:nvPr/>
        </p:nvPicPr>
        <p:blipFill>
          <a:blip r:embed="rId2">
            <a:lum contrast="12000"/>
          </a:blip>
          <a:srcRect r="1547" b="4445"/>
          <a:stretch>
            <a:fillRect/>
          </a:stretch>
        </p:blipFill>
        <p:spPr>
          <a:xfrm>
            <a:off x="0" y="0"/>
            <a:ext cx="6019800" cy="6858000"/>
          </a:xfrm>
          <a:prstGeom prst="rect">
            <a:avLst/>
          </a:prstGeom>
          <a:noFill/>
          <a:ln w="9525">
            <a:noFill/>
          </a:ln>
        </p:spPr>
      </p:pic>
      <p:sp>
        <p:nvSpPr>
          <p:cNvPr id="40" name="Freeform 7" descr="Divot"/>
          <p:cNvSpPr/>
          <p:nvPr/>
        </p:nvSpPr>
        <p:spPr>
          <a:xfrm>
            <a:off x="304800" y="152400"/>
            <a:ext cx="3124200" cy="1401763"/>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1497" h="835">
                <a:moveTo>
                  <a:pt x="668" y="750"/>
                </a:moveTo>
                <a:cubicBezTo>
                  <a:pt x="659" y="722"/>
                  <a:pt x="643" y="726"/>
                  <a:pt x="614" y="720"/>
                </a:cubicBezTo>
                <a:cubicBezTo>
                  <a:pt x="592" y="706"/>
                  <a:pt x="594" y="692"/>
                  <a:pt x="572" y="678"/>
                </a:cubicBezTo>
                <a:cubicBezTo>
                  <a:pt x="560" y="643"/>
                  <a:pt x="545" y="658"/>
                  <a:pt x="518" y="666"/>
                </a:cubicBezTo>
                <a:cubicBezTo>
                  <a:pt x="506" y="669"/>
                  <a:pt x="494" y="670"/>
                  <a:pt x="482" y="672"/>
                </a:cubicBezTo>
                <a:cubicBezTo>
                  <a:pt x="463" y="691"/>
                  <a:pt x="447" y="702"/>
                  <a:pt x="422" y="714"/>
                </a:cubicBezTo>
                <a:cubicBezTo>
                  <a:pt x="406" y="763"/>
                  <a:pt x="418" y="711"/>
                  <a:pt x="363" y="703"/>
                </a:cubicBezTo>
                <a:cubicBezTo>
                  <a:pt x="345" y="691"/>
                  <a:pt x="333" y="695"/>
                  <a:pt x="314" y="690"/>
                </a:cubicBezTo>
                <a:cubicBezTo>
                  <a:pt x="291" y="684"/>
                  <a:pt x="291" y="675"/>
                  <a:pt x="267" y="673"/>
                </a:cubicBezTo>
                <a:cubicBezTo>
                  <a:pt x="262" y="641"/>
                  <a:pt x="226" y="631"/>
                  <a:pt x="218" y="600"/>
                </a:cubicBezTo>
                <a:cubicBezTo>
                  <a:pt x="215" y="588"/>
                  <a:pt x="206" y="564"/>
                  <a:pt x="206" y="564"/>
                </a:cubicBezTo>
                <a:cubicBezTo>
                  <a:pt x="214" y="540"/>
                  <a:pt x="224" y="536"/>
                  <a:pt x="248" y="528"/>
                </a:cubicBezTo>
                <a:cubicBezTo>
                  <a:pt x="232" y="480"/>
                  <a:pt x="255" y="463"/>
                  <a:pt x="234" y="442"/>
                </a:cubicBezTo>
                <a:cubicBezTo>
                  <a:pt x="218" y="444"/>
                  <a:pt x="198" y="458"/>
                  <a:pt x="182" y="462"/>
                </a:cubicBezTo>
                <a:cubicBezTo>
                  <a:pt x="175" y="464"/>
                  <a:pt x="171" y="476"/>
                  <a:pt x="164" y="474"/>
                </a:cubicBezTo>
                <a:cubicBezTo>
                  <a:pt x="158" y="472"/>
                  <a:pt x="160" y="462"/>
                  <a:pt x="158" y="456"/>
                </a:cubicBezTo>
                <a:cubicBezTo>
                  <a:pt x="152" y="412"/>
                  <a:pt x="146" y="402"/>
                  <a:pt x="116" y="372"/>
                </a:cubicBezTo>
                <a:cubicBezTo>
                  <a:pt x="114" y="364"/>
                  <a:pt x="116" y="353"/>
                  <a:pt x="110" y="348"/>
                </a:cubicBezTo>
                <a:cubicBezTo>
                  <a:pt x="100" y="340"/>
                  <a:pt x="74" y="336"/>
                  <a:pt x="74" y="336"/>
                </a:cubicBezTo>
                <a:cubicBezTo>
                  <a:pt x="67" y="256"/>
                  <a:pt x="77" y="268"/>
                  <a:pt x="8" y="258"/>
                </a:cubicBezTo>
                <a:cubicBezTo>
                  <a:pt x="0" y="254"/>
                  <a:pt x="14" y="267"/>
                  <a:pt x="14" y="258"/>
                </a:cubicBezTo>
                <a:cubicBezTo>
                  <a:pt x="14" y="250"/>
                  <a:pt x="0" y="242"/>
                  <a:pt x="8" y="240"/>
                </a:cubicBezTo>
                <a:cubicBezTo>
                  <a:pt x="82" y="225"/>
                  <a:pt x="12" y="242"/>
                  <a:pt x="68" y="228"/>
                </a:cubicBezTo>
                <a:cubicBezTo>
                  <a:pt x="102" y="205"/>
                  <a:pt x="83" y="184"/>
                  <a:pt x="116" y="162"/>
                </a:cubicBezTo>
                <a:cubicBezTo>
                  <a:pt x="142" y="164"/>
                  <a:pt x="153" y="169"/>
                  <a:pt x="173" y="186"/>
                </a:cubicBezTo>
                <a:cubicBezTo>
                  <a:pt x="284" y="281"/>
                  <a:pt x="121" y="234"/>
                  <a:pt x="266" y="252"/>
                </a:cubicBezTo>
                <a:cubicBezTo>
                  <a:pt x="280" y="248"/>
                  <a:pt x="280" y="235"/>
                  <a:pt x="290" y="222"/>
                </a:cubicBezTo>
                <a:cubicBezTo>
                  <a:pt x="294" y="217"/>
                  <a:pt x="292" y="209"/>
                  <a:pt x="296" y="204"/>
                </a:cubicBezTo>
                <a:cubicBezTo>
                  <a:pt x="306" y="192"/>
                  <a:pt x="321" y="185"/>
                  <a:pt x="332" y="174"/>
                </a:cubicBezTo>
                <a:cubicBezTo>
                  <a:pt x="334" y="166"/>
                  <a:pt x="330" y="150"/>
                  <a:pt x="338" y="150"/>
                </a:cubicBezTo>
                <a:cubicBezTo>
                  <a:pt x="352" y="150"/>
                  <a:pt x="362" y="166"/>
                  <a:pt x="374" y="174"/>
                </a:cubicBezTo>
                <a:cubicBezTo>
                  <a:pt x="380" y="178"/>
                  <a:pt x="392" y="213"/>
                  <a:pt x="392" y="213"/>
                </a:cubicBezTo>
                <a:cubicBezTo>
                  <a:pt x="398" y="207"/>
                  <a:pt x="405" y="175"/>
                  <a:pt x="410" y="168"/>
                </a:cubicBezTo>
                <a:cubicBezTo>
                  <a:pt x="414" y="163"/>
                  <a:pt x="410" y="149"/>
                  <a:pt x="416" y="150"/>
                </a:cubicBezTo>
                <a:cubicBezTo>
                  <a:pt x="430" y="152"/>
                  <a:pt x="452" y="174"/>
                  <a:pt x="452" y="174"/>
                </a:cubicBezTo>
                <a:cubicBezTo>
                  <a:pt x="463" y="206"/>
                  <a:pt x="458" y="224"/>
                  <a:pt x="488" y="234"/>
                </a:cubicBezTo>
                <a:cubicBezTo>
                  <a:pt x="524" y="225"/>
                  <a:pt x="509" y="236"/>
                  <a:pt x="524" y="192"/>
                </a:cubicBezTo>
                <a:cubicBezTo>
                  <a:pt x="525" y="190"/>
                  <a:pt x="532" y="168"/>
                  <a:pt x="542" y="165"/>
                </a:cubicBezTo>
                <a:cubicBezTo>
                  <a:pt x="572" y="171"/>
                  <a:pt x="599" y="101"/>
                  <a:pt x="608" y="216"/>
                </a:cubicBezTo>
                <a:cubicBezTo>
                  <a:pt x="628" y="212"/>
                  <a:pt x="616" y="196"/>
                  <a:pt x="626" y="174"/>
                </a:cubicBezTo>
                <a:cubicBezTo>
                  <a:pt x="633" y="159"/>
                  <a:pt x="668" y="144"/>
                  <a:pt x="668" y="144"/>
                </a:cubicBezTo>
                <a:cubicBezTo>
                  <a:pt x="731" y="207"/>
                  <a:pt x="707" y="114"/>
                  <a:pt x="716" y="84"/>
                </a:cubicBezTo>
                <a:cubicBezTo>
                  <a:pt x="719" y="74"/>
                  <a:pt x="788" y="45"/>
                  <a:pt x="800" y="42"/>
                </a:cubicBezTo>
                <a:cubicBezTo>
                  <a:pt x="820" y="30"/>
                  <a:pt x="830" y="8"/>
                  <a:pt x="840" y="4"/>
                </a:cubicBezTo>
                <a:cubicBezTo>
                  <a:pt x="850" y="0"/>
                  <a:pt x="848" y="11"/>
                  <a:pt x="860" y="18"/>
                </a:cubicBezTo>
                <a:cubicBezTo>
                  <a:pt x="876" y="42"/>
                  <a:pt x="886" y="41"/>
                  <a:pt x="914" y="48"/>
                </a:cubicBezTo>
                <a:cubicBezTo>
                  <a:pt x="916" y="64"/>
                  <a:pt x="913" y="81"/>
                  <a:pt x="920" y="96"/>
                </a:cubicBezTo>
                <a:cubicBezTo>
                  <a:pt x="923" y="102"/>
                  <a:pt x="934" y="98"/>
                  <a:pt x="938" y="102"/>
                </a:cubicBezTo>
                <a:cubicBezTo>
                  <a:pt x="942" y="106"/>
                  <a:pt x="940" y="115"/>
                  <a:pt x="944" y="120"/>
                </a:cubicBezTo>
                <a:cubicBezTo>
                  <a:pt x="949" y="126"/>
                  <a:pt x="956" y="128"/>
                  <a:pt x="962" y="132"/>
                </a:cubicBezTo>
                <a:cubicBezTo>
                  <a:pt x="970" y="130"/>
                  <a:pt x="978" y="129"/>
                  <a:pt x="986" y="126"/>
                </a:cubicBezTo>
                <a:cubicBezTo>
                  <a:pt x="993" y="123"/>
                  <a:pt x="997" y="116"/>
                  <a:pt x="1004" y="114"/>
                </a:cubicBezTo>
                <a:cubicBezTo>
                  <a:pt x="1021" y="108"/>
                  <a:pt x="1041" y="108"/>
                  <a:pt x="1058" y="102"/>
                </a:cubicBezTo>
                <a:cubicBezTo>
                  <a:pt x="1064" y="106"/>
                  <a:pt x="1071" y="109"/>
                  <a:pt x="1076" y="114"/>
                </a:cubicBezTo>
                <a:cubicBezTo>
                  <a:pt x="1081" y="119"/>
                  <a:pt x="1082" y="127"/>
                  <a:pt x="1088" y="132"/>
                </a:cubicBezTo>
                <a:cubicBezTo>
                  <a:pt x="1109" y="148"/>
                  <a:pt x="1140" y="141"/>
                  <a:pt x="1166" y="144"/>
                </a:cubicBezTo>
                <a:cubicBezTo>
                  <a:pt x="1180" y="186"/>
                  <a:pt x="1166" y="176"/>
                  <a:pt x="1196" y="186"/>
                </a:cubicBezTo>
                <a:cubicBezTo>
                  <a:pt x="1194" y="194"/>
                  <a:pt x="1195" y="203"/>
                  <a:pt x="1190" y="210"/>
                </a:cubicBezTo>
                <a:cubicBezTo>
                  <a:pt x="1186" y="216"/>
                  <a:pt x="1173" y="215"/>
                  <a:pt x="1172" y="222"/>
                </a:cubicBezTo>
                <a:cubicBezTo>
                  <a:pt x="1169" y="229"/>
                  <a:pt x="1155" y="250"/>
                  <a:pt x="1160" y="276"/>
                </a:cubicBezTo>
                <a:cubicBezTo>
                  <a:pt x="1165" y="302"/>
                  <a:pt x="1179" y="350"/>
                  <a:pt x="1202" y="378"/>
                </a:cubicBezTo>
                <a:cubicBezTo>
                  <a:pt x="1211" y="404"/>
                  <a:pt x="1286" y="443"/>
                  <a:pt x="1298" y="444"/>
                </a:cubicBezTo>
                <a:cubicBezTo>
                  <a:pt x="1306" y="449"/>
                  <a:pt x="1324" y="436"/>
                  <a:pt x="1329" y="442"/>
                </a:cubicBezTo>
                <a:cubicBezTo>
                  <a:pt x="1333" y="447"/>
                  <a:pt x="1357" y="468"/>
                  <a:pt x="1362" y="472"/>
                </a:cubicBezTo>
                <a:cubicBezTo>
                  <a:pt x="1374" y="482"/>
                  <a:pt x="1389" y="466"/>
                  <a:pt x="1404" y="469"/>
                </a:cubicBezTo>
                <a:cubicBezTo>
                  <a:pt x="1414" y="465"/>
                  <a:pt x="1448" y="467"/>
                  <a:pt x="1458" y="463"/>
                </a:cubicBezTo>
                <a:cubicBezTo>
                  <a:pt x="1470" y="459"/>
                  <a:pt x="1472" y="486"/>
                  <a:pt x="1472" y="486"/>
                </a:cubicBezTo>
                <a:cubicBezTo>
                  <a:pt x="1478" y="488"/>
                  <a:pt x="1487" y="486"/>
                  <a:pt x="1490" y="492"/>
                </a:cubicBezTo>
                <a:cubicBezTo>
                  <a:pt x="1497" y="507"/>
                  <a:pt x="1440" y="548"/>
                  <a:pt x="1430" y="558"/>
                </a:cubicBezTo>
                <a:cubicBezTo>
                  <a:pt x="1420" y="606"/>
                  <a:pt x="1408" y="600"/>
                  <a:pt x="1358" y="606"/>
                </a:cubicBezTo>
                <a:cubicBezTo>
                  <a:pt x="1341" y="657"/>
                  <a:pt x="1289" y="642"/>
                  <a:pt x="1238" y="648"/>
                </a:cubicBezTo>
                <a:cubicBezTo>
                  <a:pt x="1223" y="671"/>
                  <a:pt x="1209" y="670"/>
                  <a:pt x="1184" y="678"/>
                </a:cubicBezTo>
                <a:cubicBezTo>
                  <a:pt x="1150" y="626"/>
                  <a:pt x="1195" y="687"/>
                  <a:pt x="1154" y="654"/>
                </a:cubicBezTo>
                <a:cubicBezTo>
                  <a:pt x="1148" y="649"/>
                  <a:pt x="1148" y="640"/>
                  <a:pt x="1142" y="636"/>
                </a:cubicBezTo>
                <a:cubicBezTo>
                  <a:pt x="1129" y="629"/>
                  <a:pt x="1142" y="593"/>
                  <a:pt x="1128" y="589"/>
                </a:cubicBezTo>
                <a:cubicBezTo>
                  <a:pt x="1119" y="575"/>
                  <a:pt x="1092" y="590"/>
                  <a:pt x="1082" y="576"/>
                </a:cubicBezTo>
                <a:cubicBezTo>
                  <a:pt x="1075" y="566"/>
                  <a:pt x="1044" y="561"/>
                  <a:pt x="1034" y="558"/>
                </a:cubicBezTo>
                <a:cubicBezTo>
                  <a:pt x="1001" y="549"/>
                  <a:pt x="972" y="532"/>
                  <a:pt x="938" y="522"/>
                </a:cubicBezTo>
                <a:cubicBezTo>
                  <a:pt x="885" y="487"/>
                  <a:pt x="916" y="497"/>
                  <a:pt x="842" y="504"/>
                </a:cubicBezTo>
                <a:cubicBezTo>
                  <a:pt x="822" y="533"/>
                  <a:pt x="832" y="565"/>
                  <a:pt x="812" y="594"/>
                </a:cubicBezTo>
                <a:cubicBezTo>
                  <a:pt x="820" y="619"/>
                  <a:pt x="833" y="614"/>
                  <a:pt x="848" y="636"/>
                </a:cubicBezTo>
                <a:cubicBezTo>
                  <a:pt x="861" y="714"/>
                  <a:pt x="838" y="646"/>
                  <a:pt x="878" y="678"/>
                </a:cubicBezTo>
                <a:cubicBezTo>
                  <a:pt x="883" y="682"/>
                  <a:pt x="881" y="690"/>
                  <a:pt x="884" y="696"/>
                </a:cubicBezTo>
                <a:cubicBezTo>
                  <a:pt x="895" y="718"/>
                  <a:pt x="910" y="725"/>
                  <a:pt x="932" y="732"/>
                </a:cubicBezTo>
                <a:cubicBezTo>
                  <a:pt x="939" y="754"/>
                  <a:pt x="971" y="800"/>
                  <a:pt x="944" y="822"/>
                </a:cubicBezTo>
                <a:cubicBezTo>
                  <a:pt x="928" y="835"/>
                  <a:pt x="904" y="826"/>
                  <a:pt x="884" y="828"/>
                </a:cubicBezTo>
                <a:cubicBezTo>
                  <a:pt x="849" y="805"/>
                  <a:pt x="859" y="784"/>
                  <a:pt x="818" y="774"/>
                </a:cubicBezTo>
                <a:cubicBezTo>
                  <a:pt x="795" y="740"/>
                  <a:pt x="790" y="738"/>
                  <a:pt x="746" y="732"/>
                </a:cubicBezTo>
                <a:cubicBezTo>
                  <a:pt x="736" y="734"/>
                  <a:pt x="726" y="735"/>
                  <a:pt x="716" y="738"/>
                </a:cubicBezTo>
                <a:cubicBezTo>
                  <a:pt x="704" y="741"/>
                  <a:pt x="680" y="750"/>
                  <a:pt x="680" y="750"/>
                </a:cubicBezTo>
                <a:cubicBezTo>
                  <a:pt x="658" y="772"/>
                  <a:pt x="659" y="776"/>
                  <a:pt x="668" y="750"/>
                </a:cubicBezTo>
                <a:close/>
              </a:path>
            </a:pathLst>
          </a:custGeom>
          <a:pattFill prst="divot">
            <a:fgClr>
              <a:schemeClr val="accent1">
                <a:alpha val="47842"/>
              </a:schemeClr>
            </a:fgClr>
            <a:bgClr>
              <a:schemeClr val="bg1">
                <a:alpha val="47842"/>
              </a:schemeClr>
            </a:bgClr>
          </a:pattFill>
          <a:ln w="28575" cap="flat" cmpd="sng">
            <a:solidFill>
              <a:srgbClr val="FF0000"/>
            </a:solidFill>
            <a:prstDash val="solid"/>
            <a:round/>
            <a:headEnd type="none" w="med" len="med"/>
            <a:tailEnd type="none" w="med" len="med"/>
          </a:ln>
        </p:spPr>
        <p:txBody>
          <a:bodyPr/>
          <a:lstStyle/>
          <a:p>
            <a:endParaRPr lang="en-US"/>
          </a:p>
        </p:txBody>
      </p:sp>
      <p:sp>
        <p:nvSpPr>
          <p:cNvPr id="41" name="Freeform 8" descr="Dark upward diagonal"/>
          <p:cNvSpPr/>
          <p:nvPr/>
        </p:nvSpPr>
        <p:spPr>
          <a:xfrm>
            <a:off x="2057400" y="990600"/>
            <a:ext cx="685800" cy="700088"/>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2147483647"/>
              </a:cxn>
              <a:cxn ang="0">
                <a:pos x="2147483647" y="2147483647"/>
              </a:cxn>
              <a:cxn ang="0">
                <a:pos x="2147483647" y="2147483647"/>
              </a:cxn>
            </a:cxnLst>
            <a:rect l="0" t="0" r="0" b="0"/>
            <a:pathLst>
              <a:path w="401" h="441">
                <a:moveTo>
                  <a:pt x="17" y="57"/>
                </a:moveTo>
                <a:cubicBezTo>
                  <a:pt x="0" y="83"/>
                  <a:pt x="9" y="66"/>
                  <a:pt x="14" y="129"/>
                </a:cubicBezTo>
                <a:cubicBezTo>
                  <a:pt x="15" y="140"/>
                  <a:pt x="35" y="156"/>
                  <a:pt x="35" y="156"/>
                </a:cubicBezTo>
                <a:cubicBezTo>
                  <a:pt x="37" y="163"/>
                  <a:pt x="35" y="173"/>
                  <a:pt x="41" y="177"/>
                </a:cubicBezTo>
                <a:cubicBezTo>
                  <a:pt x="46" y="181"/>
                  <a:pt x="59" y="183"/>
                  <a:pt x="59" y="183"/>
                </a:cubicBezTo>
                <a:cubicBezTo>
                  <a:pt x="81" y="205"/>
                  <a:pt x="91" y="233"/>
                  <a:pt x="122" y="243"/>
                </a:cubicBezTo>
                <a:cubicBezTo>
                  <a:pt x="133" y="254"/>
                  <a:pt x="137" y="268"/>
                  <a:pt x="149" y="276"/>
                </a:cubicBezTo>
                <a:cubicBezTo>
                  <a:pt x="166" y="310"/>
                  <a:pt x="144" y="354"/>
                  <a:pt x="107" y="363"/>
                </a:cubicBezTo>
                <a:cubicBezTo>
                  <a:pt x="110" y="366"/>
                  <a:pt x="114" y="368"/>
                  <a:pt x="116" y="372"/>
                </a:cubicBezTo>
                <a:cubicBezTo>
                  <a:pt x="118" y="376"/>
                  <a:pt x="116" y="381"/>
                  <a:pt x="119" y="384"/>
                </a:cubicBezTo>
                <a:cubicBezTo>
                  <a:pt x="127" y="394"/>
                  <a:pt x="161" y="410"/>
                  <a:pt x="173" y="414"/>
                </a:cubicBezTo>
                <a:cubicBezTo>
                  <a:pt x="187" y="428"/>
                  <a:pt x="207" y="430"/>
                  <a:pt x="224" y="441"/>
                </a:cubicBezTo>
                <a:cubicBezTo>
                  <a:pt x="232" y="440"/>
                  <a:pt x="240" y="441"/>
                  <a:pt x="248" y="438"/>
                </a:cubicBezTo>
                <a:cubicBezTo>
                  <a:pt x="260" y="434"/>
                  <a:pt x="266" y="411"/>
                  <a:pt x="275" y="402"/>
                </a:cubicBezTo>
                <a:cubicBezTo>
                  <a:pt x="280" y="388"/>
                  <a:pt x="285" y="387"/>
                  <a:pt x="299" y="384"/>
                </a:cubicBezTo>
                <a:cubicBezTo>
                  <a:pt x="309" y="377"/>
                  <a:pt x="319" y="376"/>
                  <a:pt x="329" y="369"/>
                </a:cubicBezTo>
                <a:cubicBezTo>
                  <a:pt x="330" y="365"/>
                  <a:pt x="329" y="360"/>
                  <a:pt x="332" y="357"/>
                </a:cubicBezTo>
                <a:cubicBezTo>
                  <a:pt x="334" y="355"/>
                  <a:pt x="339" y="357"/>
                  <a:pt x="341" y="354"/>
                </a:cubicBezTo>
                <a:cubicBezTo>
                  <a:pt x="345" y="349"/>
                  <a:pt x="347" y="336"/>
                  <a:pt x="347" y="336"/>
                </a:cubicBezTo>
                <a:cubicBezTo>
                  <a:pt x="350" y="301"/>
                  <a:pt x="346" y="244"/>
                  <a:pt x="386" y="231"/>
                </a:cubicBezTo>
                <a:cubicBezTo>
                  <a:pt x="395" y="217"/>
                  <a:pt x="401" y="204"/>
                  <a:pt x="392" y="186"/>
                </a:cubicBezTo>
                <a:cubicBezTo>
                  <a:pt x="391" y="184"/>
                  <a:pt x="365" y="181"/>
                  <a:pt x="359" y="180"/>
                </a:cubicBezTo>
                <a:cubicBezTo>
                  <a:pt x="354" y="166"/>
                  <a:pt x="350" y="149"/>
                  <a:pt x="338" y="141"/>
                </a:cubicBezTo>
                <a:cubicBezTo>
                  <a:pt x="334" y="135"/>
                  <a:pt x="327" y="130"/>
                  <a:pt x="323" y="123"/>
                </a:cubicBezTo>
                <a:cubicBezTo>
                  <a:pt x="306" y="93"/>
                  <a:pt x="325" y="90"/>
                  <a:pt x="278" y="84"/>
                </a:cubicBezTo>
                <a:cubicBezTo>
                  <a:pt x="253" y="76"/>
                  <a:pt x="265" y="72"/>
                  <a:pt x="245" y="63"/>
                </a:cubicBezTo>
                <a:cubicBezTo>
                  <a:pt x="219" y="52"/>
                  <a:pt x="189" y="44"/>
                  <a:pt x="161" y="39"/>
                </a:cubicBezTo>
                <a:cubicBezTo>
                  <a:pt x="137" y="15"/>
                  <a:pt x="98" y="7"/>
                  <a:pt x="65" y="0"/>
                </a:cubicBezTo>
                <a:cubicBezTo>
                  <a:pt x="37" y="4"/>
                  <a:pt x="37" y="7"/>
                  <a:pt x="17" y="27"/>
                </a:cubicBezTo>
                <a:cubicBezTo>
                  <a:pt x="14" y="30"/>
                  <a:pt x="6" y="32"/>
                  <a:pt x="8" y="36"/>
                </a:cubicBezTo>
                <a:cubicBezTo>
                  <a:pt x="11" y="43"/>
                  <a:pt x="14" y="50"/>
                  <a:pt x="17" y="57"/>
                </a:cubicBezTo>
                <a:close/>
              </a:path>
            </a:pathLst>
          </a:custGeom>
          <a:pattFill prst="dkUpDiag">
            <a:fgClr>
              <a:srgbClr val="FF0000">
                <a:alpha val="45097"/>
              </a:srgbClr>
            </a:fgClr>
            <a:bgClr>
              <a:schemeClr val="bg1">
                <a:alpha val="45097"/>
              </a:schemeClr>
            </a:bgClr>
          </a:pattFill>
          <a:ln w="28575" cap="flat" cmpd="sng">
            <a:solidFill>
              <a:srgbClr val="006600"/>
            </a:solidFill>
            <a:prstDash val="solid"/>
            <a:round/>
            <a:headEnd type="none" w="med" len="med"/>
            <a:tailEnd type="none" w="med" len="med"/>
          </a:ln>
        </p:spPr>
        <p:txBody>
          <a:bodyPr/>
          <a:lstStyle/>
          <a:p>
            <a:endParaRPr lang="en-US"/>
          </a:p>
        </p:txBody>
      </p:sp>
      <p:sp>
        <p:nvSpPr>
          <p:cNvPr id="42" name="Freeform 9" descr="Small grid"/>
          <p:cNvSpPr/>
          <p:nvPr/>
        </p:nvSpPr>
        <p:spPr>
          <a:xfrm>
            <a:off x="1295400" y="1371600"/>
            <a:ext cx="2209800" cy="1981200"/>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2147483647"/>
              </a:cxn>
              <a:cxn ang="0">
                <a:pos x="2147483647" y="2147483647"/>
              </a:cxn>
            </a:cxnLst>
            <a:rect l="0" t="0" r="0" b="0"/>
            <a:pathLst>
              <a:path w="1122" h="1282">
                <a:moveTo>
                  <a:pt x="192" y="18"/>
                </a:moveTo>
                <a:cubicBezTo>
                  <a:pt x="171" y="39"/>
                  <a:pt x="141" y="47"/>
                  <a:pt x="117" y="63"/>
                </a:cubicBezTo>
                <a:cubicBezTo>
                  <a:pt x="112" y="79"/>
                  <a:pt x="111" y="70"/>
                  <a:pt x="132" y="84"/>
                </a:cubicBezTo>
                <a:cubicBezTo>
                  <a:pt x="135" y="86"/>
                  <a:pt x="141" y="90"/>
                  <a:pt x="141" y="90"/>
                </a:cubicBezTo>
                <a:cubicBezTo>
                  <a:pt x="158" y="84"/>
                  <a:pt x="172" y="76"/>
                  <a:pt x="189" y="72"/>
                </a:cubicBezTo>
                <a:cubicBezTo>
                  <a:pt x="212" y="49"/>
                  <a:pt x="207" y="85"/>
                  <a:pt x="198" y="99"/>
                </a:cubicBezTo>
                <a:cubicBezTo>
                  <a:pt x="190" y="130"/>
                  <a:pt x="196" y="129"/>
                  <a:pt x="228" y="132"/>
                </a:cubicBezTo>
                <a:cubicBezTo>
                  <a:pt x="234" y="150"/>
                  <a:pt x="253" y="149"/>
                  <a:pt x="267" y="159"/>
                </a:cubicBezTo>
                <a:cubicBezTo>
                  <a:pt x="281" y="187"/>
                  <a:pt x="271" y="206"/>
                  <a:pt x="246" y="219"/>
                </a:cubicBezTo>
                <a:cubicBezTo>
                  <a:pt x="242" y="238"/>
                  <a:pt x="230" y="242"/>
                  <a:pt x="219" y="258"/>
                </a:cubicBezTo>
                <a:cubicBezTo>
                  <a:pt x="214" y="278"/>
                  <a:pt x="208" y="278"/>
                  <a:pt x="192" y="288"/>
                </a:cubicBezTo>
                <a:cubicBezTo>
                  <a:pt x="185" y="286"/>
                  <a:pt x="177" y="287"/>
                  <a:pt x="171" y="282"/>
                </a:cubicBezTo>
                <a:cubicBezTo>
                  <a:pt x="169" y="280"/>
                  <a:pt x="170" y="275"/>
                  <a:pt x="168" y="273"/>
                </a:cubicBezTo>
                <a:cubicBezTo>
                  <a:pt x="166" y="271"/>
                  <a:pt x="162" y="271"/>
                  <a:pt x="159" y="270"/>
                </a:cubicBezTo>
                <a:cubicBezTo>
                  <a:pt x="61" y="273"/>
                  <a:pt x="30" y="244"/>
                  <a:pt x="54" y="315"/>
                </a:cubicBezTo>
                <a:cubicBezTo>
                  <a:pt x="47" y="333"/>
                  <a:pt x="45" y="335"/>
                  <a:pt x="27" y="339"/>
                </a:cubicBezTo>
                <a:cubicBezTo>
                  <a:pt x="13" y="348"/>
                  <a:pt x="6" y="349"/>
                  <a:pt x="0" y="366"/>
                </a:cubicBezTo>
                <a:cubicBezTo>
                  <a:pt x="8" y="390"/>
                  <a:pt x="21" y="386"/>
                  <a:pt x="48" y="390"/>
                </a:cubicBezTo>
                <a:cubicBezTo>
                  <a:pt x="63" y="421"/>
                  <a:pt x="70" y="422"/>
                  <a:pt x="105" y="426"/>
                </a:cubicBezTo>
                <a:cubicBezTo>
                  <a:pt x="107" y="433"/>
                  <a:pt x="107" y="441"/>
                  <a:pt x="111" y="447"/>
                </a:cubicBezTo>
                <a:cubicBezTo>
                  <a:pt x="119" y="462"/>
                  <a:pt x="164" y="474"/>
                  <a:pt x="183" y="480"/>
                </a:cubicBezTo>
                <a:cubicBezTo>
                  <a:pt x="197" y="501"/>
                  <a:pt x="231" y="503"/>
                  <a:pt x="246" y="525"/>
                </a:cubicBezTo>
                <a:cubicBezTo>
                  <a:pt x="249" y="530"/>
                  <a:pt x="254" y="539"/>
                  <a:pt x="261" y="540"/>
                </a:cubicBezTo>
                <a:cubicBezTo>
                  <a:pt x="277" y="543"/>
                  <a:pt x="293" y="542"/>
                  <a:pt x="309" y="543"/>
                </a:cubicBezTo>
                <a:cubicBezTo>
                  <a:pt x="347" y="549"/>
                  <a:pt x="332" y="567"/>
                  <a:pt x="321" y="600"/>
                </a:cubicBezTo>
                <a:cubicBezTo>
                  <a:pt x="323" y="608"/>
                  <a:pt x="323" y="615"/>
                  <a:pt x="330" y="621"/>
                </a:cubicBezTo>
                <a:cubicBezTo>
                  <a:pt x="335" y="626"/>
                  <a:pt x="348" y="633"/>
                  <a:pt x="348" y="633"/>
                </a:cubicBezTo>
                <a:cubicBezTo>
                  <a:pt x="350" y="640"/>
                  <a:pt x="363" y="677"/>
                  <a:pt x="366" y="681"/>
                </a:cubicBezTo>
                <a:cubicBezTo>
                  <a:pt x="369" y="685"/>
                  <a:pt x="396" y="697"/>
                  <a:pt x="405" y="699"/>
                </a:cubicBezTo>
                <a:cubicBezTo>
                  <a:pt x="415" y="714"/>
                  <a:pt x="413" y="735"/>
                  <a:pt x="432" y="741"/>
                </a:cubicBezTo>
                <a:cubicBezTo>
                  <a:pt x="452" y="761"/>
                  <a:pt x="434" y="777"/>
                  <a:pt x="465" y="783"/>
                </a:cubicBezTo>
                <a:cubicBezTo>
                  <a:pt x="479" y="797"/>
                  <a:pt x="471" y="819"/>
                  <a:pt x="489" y="825"/>
                </a:cubicBezTo>
                <a:cubicBezTo>
                  <a:pt x="501" y="841"/>
                  <a:pt x="496" y="845"/>
                  <a:pt x="516" y="849"/>
                </a:cubicBezTo>
                <a:cubicBezTo>
                  <a:pt x="521" y="863"/>
                  <a:pt x="530" y="876"/>
                  <a:pt x="543" y="882"/>
                </a:cubicBezTo>
                <a:cubicBezTo>
                  <a:pt x="548" y="898"/>
                  <a:pt x="546" y="908"/>
                  <a:pt x="567" y="915"/>
                </a:cubicBezTo>
                <a:cubicBezTo>
                  <a:pt x="576" y="918"/>
                  <a:pt x="594" y="924"/>
                  <a:pt x="594" y="924"/>
                </a:cubicBezTo>
                <a:cubicBezTo>
                  <a:pt x="597" y="927"/>
                  <a:pt x="601" y="929"/>
                  <a:pt x="603" y="933"/>
                </a:cubicBezTo>
                <a:cubicBezTo>
                  <a:pt x="605" y="937"/>
                  <a:pt x="603" y="942"/>
                  <a:pt x="606" y="945"/>
                </a:cubicBezTo>
                <a:cubicBezTo>
                  <a:pt x="611" y="951"/>
                  <a:pt x="620" y="951"/>
                  <a:pt x="627" y="954"/>
                </a:cubicBezTo>
                <a:cubicBezTo>
                  <a:pt x="631" y="967"/>
                  <a:pt x="641" y="992"/>
                  <a:pt x="651" y="1002"/>
                </a:cubicBezTo>
                <a:cubicBezTo>
                  <a:pt x="656" y="1007"/>
                  <a:pt x="669" y="1014"/>
                  <a:pt x="669" y="1014"/>
                </a:cubicBezTo>
                <a:cubicBezTo>
                  <a:pt x="675" y="1037"/>
                  <a:pt x="685" y="1053"/>
                  <a:pt x="693" y="1074"/>
                </a:cubicBezTo>
                <a:cubicBezTo>
                  <a:pt x="702" y="1096"/>
                  <a:pt x="703" y="1111"/>
                  <a:pt x="720" y="1128"/>
                </a:cubicBezTo>
                <a:cubicBezTo>
                  <a:pt x="723" y="1141"/>
                  <a:pt x="728" y="1157"/>
                  <a:pt x="741" y="1161"/>
                </a:cubicBezTo>
                <a:cubicBezTo>
                  <a:pt x="767" y="1152"/>
                  <a:pt x="734" y="1147"/>
                  <a:pt x="777" y="1152"/>
                </a:cubicBezTo>
                <a:cubicBezTo>
                  <a:pt x="781" y="1158"/>
                  <a:pt x="789" y="1161"/>
                  <a:pt x="792" y="1167"/>
                </a:cubicBezTo>
                <a:cubicBezTo>
                  <a:pt x="810" y="1202"/>
                  <a:pt x="785" y="1192"/>
                  <a:pt x="837" y="1197"/>
                </a:cubicBezTo>
                <a:cubicBezTo>
                  <a:pt x="848" y="1204"/>
                  <a:pt x="846" y="1211"/>
                  <a:pt x="858" y="1215"/>
                </a:cubicBezTo>
                <a:cubicBezTo>
                  <a:pt x="863" y="1230"/>
                  <a:pt x="867" y="1244"/>
                  <a:pt x="882" y="1248"/>
                </a:cubicBezTo>
                <a:cubicBezTo>
                  <a:pt x="906" y="1242"/>
                  <a:pt x="885" y="1257"/>
                  <a:pt x="909" y="1251"/>
                </a:cubicBezTo>
                <a:cubicBezTo>
                  <a:pt x="944" y="1222"/>
                  <a:pt x="918" y="1244"/>
                  <a:pt x="912" y="1260"/>
                </a:cubicBezTo>
                <a:cubicBezTo>
                  <a:pt x="917" y="1275"/>
                  <a:pt x="947" y="1268"/>
                  <a:pt x="963" y="1269"/>
                </a:cubicBezTo>
                <a:cubicBezTo>
                  <a:pt x="977" y="1274"/>
                  <a:pt x="988" y="1269"/>
                  <a:pt x="1002" y="1266"/>
                </a:cubicBezTo>
                <a:cubicBezTo>
                  <a:pt x="1007" y="1282"/>
                  <a:pt x="1013" y="1273"/>
                  <a:pt x="1020" y="1263"/>
                </a:cubicBezTo>
                <a:cubicBezTo>
                  <a:pt x="1024" y="1245"/>
                  <a:pt x="1027" y="1228"/>
                  <a:pt x="1035" y="1212"/>
                </a:cubicBezTo>
                <a:cubicBezTo>
                  <a:pt x="1047" y="1215"/>
                  <a:pt x="1056" y="1221"/>
                  <a:pt x="1068" y="1224"/>
                </a:cubicBezTo>
                <a:cubicBezTo>
                  <a:pt x="1082" y="1233"/>
                  <a:pt x="1088" y="1235"/>
                  <a:pt x="1101" y="1248"/>
                </a:cubicBezTo>
                <a:cubicBezTo>
                  <a:pt x="1122" y="1234"/>
                  <a:pt x="1121" y="1243"/>
                  <a:pt x="1116" y="1227"/>
                </a:cubicBezTo>
                <a:cubicBezTo>
                  <a:pt x="1112" y="1193"/>
                  <a:pt x="1114" y="1197"/>
                  <a:pt x="1086" y="1206"/>
                </a:cubicBezTo>
                <a:cubicBezTo>
                  <a:pt x="1058" y="1200"/>
                  <a:pt x="1076" y="1209"/>
                  <a:pt x="1065" y="1170"/>
                </a:cubicBezTo>
                <a:cubicBezTo>
                  <a:pt x="1061" y="1156"/>
                  <a:pt x="1034" y="1146"/>
                  <a:pt x="1020" y="1143"/>
                </a:cubicBezTo>
                <a:cubicBezTo>
                  <a:pt x="1014" y="1124"/>
                  <a:pt x="996" y="1115"/>
                  <a:pt x="978" y="1110"/>
                </a:cubicBezTo>
                <a:cubicBezTo>
                  <a:pt x="970" y="1098"/>
                  <a:pt x="964" y="1099"/>
                  <a:pt x="951" y="1095"/>
                </a:cubicBezTo>
                <a:cubicBezTo>
                  <a:pt x="941" y="1087"/>
                  <a:pt x="936" y="1078"/>
                  <a:pt x="924" y="1074"/>
                </a:cubicBezTo>
                <a:cubicBezTo>
                  <a:pt x="908" y="1050"/>
                  <a:pt x="929" y="1079"/>
                  <a:pt x="909" y="1059"/>
                </a:cubicBezTo>
                <a:cubicBezTo>
                  <a:pt x="896" y="1046"/>
                  <a:pt x="901" y="1034"/>
                  <a:pt x="879" y="1029"/>
                </a:cubicBezTo>
                <a:cubicBezTo>
                  <a:pt x="869" y="1022"/>
                  <a:pt x="864" y="1014"/>
                  <a:pt x="855" y="1005"/>
                </a:cubicBezTo>
                <a:cubicBezTo>
                  <a:pt x="848" y="983"/>
                  <a:pt x="855" y="989"/>
                  <a:pt x="837" y="984"/>
                </a:cubicBezTo>
                <a:cubicBezTo>
                  <a:pt x="812" y="959"/>
                  <a:pt x="824" y="969"/>
                  <a:pt x="804" y="954"/>
                </a:cubicBezTo>
                <a:cubicBezTo>
                  <a:pt x="802" y="948"/>
                  <a:pt x="799" y="932"/>
                  <a:pt x="795" y="927"/>
                </a:cubicBezTo>
                <a:cubicBezTo>
                  <a:pt x="786" y="916"/>
                  <a:pt x="754" y="901"/>
                  <a:pt x="738" y="897"/>
                </a:cubicBezTo>
                <a:cubicBezTo>
                  <a:pt x="716" y="882"/>
                  <a:pt x="709" y="847"/>
                  <a:pt x="690" y="828"/>
                </a:cubicBezTo>
                <a:cubicBezTo>
                  <a:pt x="686" y="816"/>
                  <a:pt x="681" y="810"/>
                  <a:pt x="672" y="801"/>
                </a:cubicBezTo>
                <a:cubicBezTo>
                  <a:pt x="656" y="752"/>
                  <a:pt x="675" y="813"/>
                  <a:pt x="663" y="765"/>
                </a:cubicBezTo>
                <a:cubicBezTo>
                  <a:pt x="661" y="759"/>
                  <a:pt x="657" y="747"/>
                  <a:pt x="657" y="747"/>
                </a:cubicBezTo>
                <a:cubicBezTo>
                  <a:pt x="661" y="732"/>
                  <a:pt x="667" y="732"/>
                  <a:pt x="675" y="720"/>
                </a:cubicBezTo>
                <a:cubicBezTo>
                  <a:pt x="670" y="693"/>
                  <a:pt x="664" y="699"/>
                  <a:pt x="642" y="693"/>
                </a:cubicBezTo>
                <a:cubicBezTo>
                  <a:pt x="621" y="672"/>
                  <a:pt x="591" y="656"/>
                  <a:pt x="567" y="639"/>
                </a:cubicBezTo>
                <a:cubicBezTo>
                  <a:pt x="556" y="631"/>
                  <a:pt x="551" y="617"/>
                  <a:pt x="543" y="606"/>
                </a:cubicBezTo>
                <a:cubicBezTo>
                  <a:pt x="537" y="588"/>
                  <a:pt x="530" y="586"/>
                  <a:pt x="522" y="570"/>
                </a:cubicBezTo>
                <a:cubicBezTo>
                  <a:pt x="514" y="555"/>
                  <a:pt x="508" y="532"/>
                  <a:pt x="498" y="519"/>
                </a:cubicBezTo>
                <a:cubicBezTo>
                  <a:pt x="487" y="505"/>
                  <a:pt x="475" y="495"/>
                  <a:pt x="465" y="480"/>
                </a:cubicBezTo>
                <a:cubicBezTo>
                  <a:pt x="466" y="460"/>
                  <a:pt x="460" y="438"/>
                  <a:pt x="468" y="420"/>
                </a:cubicBezTo>
                <a:cubicBezTo>
                  <a:pt x="472" y="411"/>
                  <a:pt x="490" y="419"/>
                  <a:pt x="495" y="411"/>
                </a:cubicBezTo>
                <a:cubicBezTo>
                  <a:pt x="504" y="395"/>
                  <a:pt x="497" y="375"/>
                  <a:pt x="501" y="357"/>
                </a:cubicBezTo>
                <a:cubicBezTo>
                  <a:pt x="500" y="343"/>
                  <a:pt x="489" y="289"/>
                  <a:pt x="507" y="276"/>
                </a:cubicBezTo>
                <a:cubicBezTo>
                  <a:pt x="514" y="271"/>
                  <a:pt x="524" y="269"/>
                  <a:pt x="531" y="264"/>
                </a:cubicBezTo>
                <a:cubicBezTo>
                  <a:pt x="537" y="241"/>
                  <a:pt x="551" y="208"/>
                  <a:pt x="528" y="192"/>
                </a:cubicBezTo>
                <a:cubicBezTo>
                  <a:pt x="519" y="179"/>
                  <a:pt x="513" y="180"/>
                  <a:pt x="498" y="177"/>
                </a:cubicBezTo>
                <a:cubicBezTo>
                  <a:pt x="487" y="166"/>
                  <a:pt x="484" y="153"/>
                  <a:pt x="471" y="144"/>
                </a:cubicBezTo>
                <a:cubicBezTo>
                  <a:pt x="463" y="111"/>
                  <a:pt x="441" y="95"/>
                  <a:pt x="408" y="87"/>
                </a:cubicBezTo>
                <a:cubicBezTo>
                  <a:pt x="398" y="80"/>
                  <a:pt x="389" y="79"/>
                  <a:pt x="381" y="69"/>
                </a:cubicBezTo>
                <a:cubicBezTo>
                  <a:pt x="371" y="57"/>
                  <a:pt x="368" y="40"/>
                  <a:pt x="354" y="30"/>
                </a:cubicBezTo>
                <a:cubicBezTo>
                  <a:pt x="334" y="16"/>
                  <a:pt x="306" y="14"/>
                  <a:pt x="285" y="0"/>
                </a:cubicBezTo>
                <a:cubicBezTo>
                  <a:pt x="272" y="1"/>
                  <a:pt x="259" y="0"/>
                  <a:pt x="246" y="3"/>
                </a:cubicBezTo>
                <a:cubicBezTo>
                  <a:pt x="243" y="4"/>
                  <a:pt x="243" y="10"/>
                  <a:pt x="240" y="12"/>
                </a:cubicBezTo>
                <a:cubicBezTo>
                  <a:pt x="228" y="22"/>
                  <a:pt x="219" y="26"/>
                  <a:pt x="204" y="30"/>
                </a:cubicBezTo>
                <a:cubicBezTo>
                  <a:pt x="198" y="32"/>
                  <a:pt x="177" y="33"/>
                  <a:pt x="177" y="39"/>
                </a:cubicBezTo>
              </a:path>
            </a:pathLst>
          </a:custGeom>
          <a:pattFill prst="smGrid">
            <a:fgClr>
              <a:srgbClr val="0000FF">
                <a:alpha val="52156"/>
              </a:srgbClr>
            </a:fgClr>
            <a:bgClr>
              <a:schemeClr val="bg1">
                <a:alpha val="52156"/>
              </a:schemeClr>
            </a:bgClr>
          </a:pattFill>
          <a:ln w="28575" cap="flat" cmpd="sng">
            <a:solidFill>
              <a:srgbClr val="660066"/>
            </a:solidFill>
            <a:prstDash val="solid"/>
            <a:round/>
            <a:headEnd type="none" w="med" len="med"/>
            <a:tailEnd type="none" w="med" len="med"/>
          </a:ln>
        </p:spPr>
        <p:txBody>
          <a:bodyPr/>
          <a:lstStyle/>
          <a:p>
            <a:endParaRPr lang="en-US"/>
          </a:p>
        </p:txBody>
      </p:sp>
      <p:sp>
        <p:nvSpPr>
          <p:cNvPr id="43" name="Freeform 10" descr="Narrow vertical"/>
          <p:cNvSpPr/>
          <p:nvPr/>
        </p:nvSpPr>
        <p:spPr>
          <a:xfrm>
            <a:off x="3048000" y="3200400"/>
            <a:ext cx="1295400" cy="2514600"/>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640" h="1566">
                <a:moveTo>
                  <a:pt x="279" y="57"/>
                </a:moveTo>
                <a:cubicBezTo>
                  <a:pt x="283" y="70"/>
                  <a:pt x="292" y="80"/>
                  <a:pt x="295" y="93"/>
                </a:cubicBezTo>
                <a:cubicBezTo>
                  <a:pt x="297" y="101"/>
                  <a:pt x="295" y="110"/>
                  <a:pt x="299" y="117"/>
                </a:cubicBezTo>
                <a:cubicBezTo>
                  <a:pt x="301" y="121"/>
                  <a:pt x="325" y="132"/>
                  <a:pt x="327" y="133"/>
                </a:cubicBezTo>
                <a:cubicBezTo>
                  <a:pt x="330" y="153"/>
                  <a:pt x="341" y="195"/>
                  <a:pt x="363" y="205"/>
                </a:cubicBezTo>
                <a:cubicBezTo>
                  <a:pt x="373" y="210"/>
                  <a:pt x="395" y="213"/>
                  <a:pt x="395" y="213"/>
                </a:cubicBezTo>
                <a:cubicBezTo>
                  <a:pt x="404" y="227"/>
                  <a:pt x="411" y="232"/>
                  <a:pt x="427" y="237"/>
                </a:cubicBezTo>
                <a:cubicBezTo>
                  <a:pt x="445" y="255"/>
                  <a:pt x="445" y="278"/>
                  <a:pt x="467" y="289"/>
                </a:cubicBezTo>
                <a:cubicBezTo>
                  <a:pt x="491" y="325"/>
                  <a:pt x="459" y="373"/>
                  <a:pt x="491" y="405"/>
                </a:cubicBezTo>
                <a:cubicBezTo>
                  <a:pt x="498" y="425"/>
                  <a:pt x="504" y="445"/>
                  <a:pt x="511" y="465"/>
                </a:cubicBezTo>
                <a:cubicBezTo>
                  <a:pt x="514" y="473"/>
                  <a:pt x="519" y="489"/>
                  <a:pt x="519" y="489"/>
                </a:cubicBezTo>
                <a:cubicBezTo>
                  <a:pt x="523" y="539"/>
                  <a:pt x="515" y="541"/>
                  <a:pt x="543" y="569"/>
                </a:cubicBezTo>
                <a:cubicBezTo>
                  <a:pt x="551" y="593"/>
                  <a:pt x="548" y="623"/>
                  <a:pt x="559" y="645"/>
                </a:cubicBezTo>
                <a:cubicBezTo>
                  <a:pt x="563" y="654"/>
                  <a:pt x="575" y="669"/>
                  <a:pt x="575" y="669"/>
                </a:cubicBezTo>
                <a:cubicBezTo>
                  <a:pt x="580" y="693"/>
                  <a:pt x="580" y="700"/>
                  <a:pt x="563" y="717"/>
                </a:cubicBezTo>
                <a:cubicBezTo>
                  <a:pt x="564" y="736"/>
                  <a:pt x="562" y="755"/>
                  <a:pt x="567" y="773"/>
                </a:cubicBezTo>
                <a:cubicBezTo>
                  <a:pt x="568" y="777"/>
                  <a:pt x="578" y="773"/>
                  <a:pt x="579" y="777"/>
                </a:cubicBezTo>
                <a:cubicBezTo>
                  <a:pt x="587" y="833"/>
                  <a:pt x="553" y="887"/>
                  <a:pt x="607" y="905"/>
                </a:cubicBezTo>
                <a:cubicBezTo>
                  <a:pt x="640" y="954"/>
                  <a:pt x="607" y="954"/>
                  <a:pt x="579" y="973"/>
                </a:cubicBezTo>
                <a:cubicBezTo>
                  <a:pt x="580" y="998"/>
                  <a:pt x="591" y="1087"/>
                  <a:pt x="583" y="1125"/>
                </a:cubicBezTo>
                <a:cubicBezTo>
                  <a:pt x="580" y="1139"/>
                  <a:pt x="568" y="1151"/>
                  <a:pt x="563" y="1165"/>
                </a:cubicBezTo>
                <a:cubicBezTo>
                  <a:pt x="562" y="1204"/>
                  <a:pt x="564" y="1243"/>
                  <a:pt x="559" y="1281"/>
                </a:cubicBezTo>
                <a:cubicBezTo>
                  <a:pt x="558" y="1286"/>
                  <a:pt x="551" y="1286"/>
                  <a:pt x="547" y="1289"/>
                </a:cubicBezTo>
                <a:cubicBezTo>
                  <a:pt x="539" y="1297"/>
                  <a:pt x="523" y="1313"/>
                  <a:pt x="523" y="1313"/>
                </a:cubicBezTo>
                <a:cubicBezTo>
                  <a:pt x="519" y="1330"/>
                  <a:pt x="511" y="1357"/>
                  <a:pt x="495" y="1365"/>
                </a:cubicBezTo>
                <a:cubicBezTo>
                  <a:pt x="488" y="1375"/>
                  <a:pt x="457" y="1346"/>
                  <a:pt x="451" y="1349"/>
                </a:cubicBezTo>
                <a:cubicBezTo>
                  <a:pt x="445" y="1352"/>
                  <a:pt x="473" y="1376"/>
                  <a:pt x="459" y="1385"/>
                </a:cubicBezTo>
                <a:cubicBezTo>
                  <a:pt x="445" y="1405"/>
                  <a:pt x="391" y="1393"/>
                  <a:pt x="367" y="1405"/>
                </a:cubicBezTo>
                <a:cubicBezTo>
                  <a:pt x="351" y="1429"/>
                  <a:pt x="308" y="1446"/>
                  <a:pt x="279" y="1453"/>
                </a:cubicBezTo>
                <a:cubicBezTo>
                  <a:pt x="263" y="1464"/>
                  <a:pt x="258" y="1498"/>
                  <a:pt x="239" y="1505"/>
                </a:cubicBezTo>
                <a:cubicBezTo>
                  <a:pt x="231" y="1508"/>
                  <a:pt x="247" y="1525"/>
                  <a:pt x="247" y="1525"/>
                </a:cubicBezTo>
                <a:cubicBezTo>
                  <a:pt x="241" y="1532"/>
                  <a:pt x="217" y="1523"/>
                  <a:pt x="199" y="1529"/>
                </a:cubicBezTo>
                <a:cubicBezTo>
                  <a:pt x="181" y="1535"/>
                  <a:pt x="154" y="1566"/>
                  <a:pt x="139" y="1561"/>
                </a:cubicBezTo>
                <a:cubicBezTo>
                  <a:pt x="113" y="1552"/>
                  <a:pt x="117" y="1522"/>
                  <a:pt x="107" y="1501"/>
                </a:cubicBezTo>
                <a:cubicBezTo>
                  <a:pt x="103" y="1492"/>
                  <a:pt x="91" y="1477"/>
                  <a:pt x="91" y="1477"/>
                </a:cubicBezTo>
                <a:cubicBezTo>
                  <a:pt x="97" y="1441"/>
                  <a:pt x="99" y="1438"/>
                  <a:pt x="95" y="1397"/>
                </a:cubicBezTo>
                <a:cubicBezTo>
                  <a:pt x="98" y="1381"/>
                  <a:pt x="96" y="1364"/>
                  <a:pt x="103" y="1349"/>
                </a:cubicBezTo>
                <a:cubicBezTo>
                  <a:pt x="105" y="1344"/>
                  <a:pt x="114" y="1347"/>
                  <a:pt x="119" y="1345"/>
                </a:cubicBezTo>
                <a:cubicBezTo>
                  <a:pt x="144" y="1334"/>
                  <a:pt x="164" y="1324"/>
                  <a:pt x="191" y="1317"/>
                </a:cubicBezTo>
                <a:cubicBezTo>
                  <a:pt x="241" y="1334"/>
                  <a:pt x="203" y="1327"/>
                  <a:pt x="223" y="1353"/>
                </a:cubicBezTo>
                <a:cubicBezTo>
                  <a:pt x="229" y="1361"/>
                  <a:pt x="242" y="1360"/>
                  <a:pt x="251" y="1365"/>
                </a:cubicBezTo>
                <a:cubicBezTo>
                  <a:pt x="281" y="1362"/>
                  <a:pt x="291" y="1361"/>
                  <a:pt x="315" y="1349"/>
                </a:cubicBezTo>
                <a:cubicBezTo>
                  <a:pt x="319" y="1332"/>
                  <a:pt x="310" y="1313"/>
                  <a:pt x="319" y="1297"/>
                </a:cubicBezTo>
                <a:cubicBezTo>
                  <a:pt x="331" y="1276"/>
                  <a:pt x="373" y="1275"/>
                  <a:pt x="391" y="1273"/>
                </a:cubicBezTo>
                <a:cubicBezTo>
                  <a:pt x="409" y="1257"/>
                  <a:pt x="394" y="1240"/>
                  <a:pt x="399" y="1201"/>
                </a:cubicBezTo>
                <a:cubicBezTo>
                  <a:pt x="404" y="1162"/>
                  <a:pt x="413" y="1070"/>
                  <a:pt x="423" y="1041"/>
                </a:cubicBezTo>
                <a:cubicBezTo>
                  <a:pt x="423" y="1037"/>
                  <a:pt x="453" y="1033"/>
                  <a:pt x="459" y="1029"/>
                </a:cubicBezTo>
                <a:cubicBezTo>
                  <a:pt x="472" y="1020"/>
                  <a:pt x="482" y="1010"/>
                  <a:pt x="495" y="1001"/>
                </a:cubicBezTo>
                <a:cubicBezTo>
                  <a:pt x="520" y="963"/>
                  <a:pt x="488" y="955"/>
                  <a:pt x="459" y="949"/>
                </a:cubicBezTo>
                <a:cubicBezTo>
                  <a:pt x="442" y="915"/>
                  <a:pt x="462" y="948"/>
                  <a:pt x="439" y="925"/>
                </a:cubicBezTo>
                <a:cubicBezTo>
                  <a:pt x="433" y="919"/>
                  <a:pt x="433" y="907"/>
                  <a:pt x="427" y="901"/>
                </a:cubicBezTo>
                <a:cubicBezTo>
                  <a:pt x="424" y="898"/>
                  <a:pt x="419" y="898"/>
                  <a:pt x="415" y="897"/>
                </a:cubicBezTo>
                <a:cubicBezTo>
                  <a:pt x="393" y="875"/>
                  <a:pt x="389" y="860"/>
                  <a:pt x="423" y="853"/>
                </a:cubicBezTo>
                <a:cubicBezTo>
                  <a:pt x="447" y="835"/>
                  <a:pt x="465" y="828"/>
                  <a:pt x="451" y="793"/>
                </a:cubicBezTo>
                <a:cubicBezTo>
                  <a:pt x="447" y="782"/>
                  <a:pt x="434" y="778"/>
                  <a:pt x="427" y="769"/>
                </a:cubicBezTo>
                <a:cubicBezTo>
                  <a:pt x="421" y="750"/>
                  <a:pt x="436" y="744"/>
                  <a:pt x="447" y="729"/>
                </a:cubicBezTo>
                <a:cubicBezTo>
                  <a:pt x="443" y="704"/>
                  <a:pt x="440" y="693"/>
                  <a:pt x="427" y="673"/>
                </a:cubicBezTo>
                <a:cubicBezTo>
                  <a:pt x="424" y="645"/>
                  <a:pt x="425" y="596"/>
                  <a:pt x="407" y="569"/>
                </a:cubicBezTo>
                <a:cubicBezTo>
                  <a:pt x="405" y="545"/>
                  <a:pt x="409" y="519"/>
                  <a:pt x="399" y="497"/>
                </a:cubicBezTo>
                <a:cubicBezTo>
                  <a:pt x="392" y="482"/>
                  <a:pt x="380" y="474"/>
                  <a:pt x="375" y="457"/>
                </a:cubicBezTo>
                <a:cubicBezTo>
                  <a:pt x="360" y="402"/>
                  <a:pt x="375" y="421"/>
                  <a:pt x="351" y="397"/>
                </a:cubicBezTo>
                <a:cubicBezTo>
                  <a:pt x="340" y="365"/>
                  <a:pt x="356" y="402"/>
                  <a:pt x="335" y="381"/>
                </a:cubicBezTo>
                <a:cubicBezTo>
                  <a:pt x="332" y="378"/>
                  <a:pt x="334" y="372"/>
                  <a:pt x="331" y="369"/>
                </a:cubicBezTo>
                <a:cubicBezTo>
                  <a:pt x="315" y="349"/>
                  <a:pt x="290" y="341"/>
                  <a:pt x="267" y="333"/>
                </a:cubicBezTo>
                <a:cubicBezTo>
                  <a:pt x="260" y="354"/>
                  <a:pt x="267" y="343"/>
                  <a:pt x="239" y="361"/>
                </a:cubicBezTo>
                <a:cubicBezTo>
                  <a:pt x="235" y="364"/>
                  <a:pt x="227" y="369"/>
                  <a:pt x="227" y="369"/>
                </a:cubicBezTo>
                <a:cubicBezTo>
                  <a:pt x="173" y="360"/>
                  <a:pt x="206" y="334"/>
                  <a:pt x="191" y="281"/>
                </a:cubicBezTo>
                <a:cubicBezTo>
                  <a:pt x="190" y="276"/>
                  <a:pt x="180" y="278"/>
                  <a:pt x="175" y="277"/>
                </a:cubicBezTo>
                <a:cubicBezTo>
                  <a:pt x="160" y="275"/>
                  <a:pt x="146" y="274"/>
                  <a:pt x="131" y="273"/>
                </a:cubicBezTo>
                <a:cubicBezTo>
                  <a:pt x="104" y="255"/>
                  <a:pt x="87" y="230"/>
                  <a:pt x="59" y="213"/>
                </a:cubicBezTo>
                <a:cubicBezTo>
                  <a:pt x="46" y="194"/>
                  <a:pt x="41" y="174"/>
                  <a:pt x="19" y="169"/>
                </a:cubicBezTo>
                <a:cubicBezTo>
                  <a:pt x="11" y="152"/>
                  <a:pt x="0" y="139"/>
                  <a:pt x="15" y="121"/>
                </a:cubicBezTo>
                <a:cubicBezTo>
                  <a:pt x="22" y="112"/>
                  <a:pt x="37" y="114"/>
                  <a:pt x="47" y="109"/>
                </a:cubicBezTo>
                <a:cubicBezTo>
                  <a:pt x="58" y="104"/>
                  <a:pt x="79" y="93"/>
                  <a:pt x="79" y="93"/>
                </a:cubicBezTo>
                <a:cubicBezTo>
                  <a:pt x="85" y="56"/>
                  <a:pt x="84" y="71"/>
                  <a:pt x="123" y="77"/>
                </a:cubicBezTo>
                <a:cubicBezTo>
                  <a:pt x="147" y="85"/>
                  <a:pt x="172" y="87"/>
                  <a:pt x="187" y="65"/>
                </a:cubicBezTo>
                <a:cubicBezTo>
                  <a:pt x="193" y="36"/>
                  <a:pt x="210" y="18"/>
                  <a:pt x="235" y="1"/>
                </a:cubicBezTo>
                <a:cubicBezTo>
                  <a:pt x="262" y="19"/>
                  <a:pt x="240" y="0"/>
                  <a:pt x="251" y="53"/>
                </a:cubicBezTo>
                <a:cubicBezTo>
                  <a:pt x="253" y="62"/>
                  <a:pt x="264" y="70"/>
                  <a:pt x="271" y="73"/>
                </a:cubicBezTo>
                <a:cubicBezTo>
                  <a:pt x="279" y="76"/>
                  <a:pt x="295" y="81"/>
                  <a:pt x="295" y="81"/>
                </a:cubicBezTo>
              </a:path>
            </a:pathLst>
          </a:custGeom>
          <a:pattFill prst="narVert">
            <a:fgClr>
              <a:schemeClr val="folHlink">
                <a:alpha val="50980"/>
              </a:schemeClr>
            </a:fgClr>
            <a:bgClr>
              <a:schemeClr val="bg1">
                <a:alpha val="50980"/>
              </a:schemeClr>
            </a:bgClr>
          </a:pattFill>
          <a:ln w="28575" cap="flat" cmpd="sng">
            <a:solidFill>
              <a:srgbClr val="0000FF"/>
            </a:solidFill>
            <a:prstDash val="solid"/>
            <a:round/>
            <a:headEnd type="none" w="med" len="med"/>
            <a:tailEnd type="none" w="med" len="med"/>
          </a:ln>
        </p:spPr>
        <p:txBody>
          <a:bodyPr/>
          <a:lstStyle/>
          <a:p>
            <a:endParaRPr lang="en-US"/>
          </a:p>
        </p:txBody>
      </p:sp>
      <p:sp>
        <p:nvSpPr>
          <p:cNvPr id="44" name="Freeform 11" descr="30%"/>
          <p:cNvSpPr/>
          <p:nvPr/>
        </p:nvSpPr>
        <p:spPr>
          <a:xfrm>
            <a:off x="3048000" y="3657600"/>
            <a:ext cx="990600" cy="1714500"/>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2147483647"/>
              </a:cxn>
              <a:cxn ang="0">
                <a:pos x="2147483647" y="2147483647"/>
              </a:cxn>
              <a:cxn ang="0">
                <a:pos x="2147483647" y="2147483647"/>
              </a:cxn>
            </a:cxnLst>
            <a:rect l="0" t="0" r="0" b="0"/>
            <a:pathLst>
              <a:path w="503" h="1080">
                <a:moveTo>
                  <a:pt x="126" y="16"/>
                </a:moveTo>
                <a:cubicBezTo>
                  <a:pt x="120" y="33"/>
                  <a:pt x="124" y="52"/>
                  <a:pt x="118" y="68"/>
                </a:cubicBezTo>
                <a:cubicBezTo>
                  <a:pt x="117" y="72"/>
                  <a:pt x="110" y="70"/>
                  <a:pt x="106" y="72"/>
                </a:cubicBezTo>
                <a:cubicBezTo>
                  <a:pt x="98" y="77"/>
                  <a:pt x="82" y="88"/>
                  <a:pt x="82" y="88"/>
                </a:cubicBezTo>
                <a:cubicBezTo>
                  <a:pt x="86" y="103"/>
                  <a:pt x="93" y="113"/>
                  <a:pt x="98" y="128"/>
                </a:cubicBezTo>
                <a:cubicBezTo>
                  <a:pt x="93" y="143"/>
                  <a:pt x="127" y="159"/>
                  <a:pt x="118" y="172"/>
                </a:cubicBezTo>
                <a:cubicBezTo>
                  <a:pt x="112" y="214"/>
                  <a:pt x="65" y="243"/>
                  <a:pt x="46" y="280"/>
                </a:cubicBezTo>
                <a:cubicBezTo>
                  <a:pt x="41" y="314"/>
                  <a:pt x="48" y="323"/>
                  <a:pt x="58" y="352"/>
                </a:cubicBezTo>
                <a:cubicBezTo>
                  <a:pt x="62" y="380"/>
                  <a:pt x="74" y="396"/>
                  <a:pt x="86" y="420"/>
                </a:cubicBezTo>
                <a:cubicBezTo>
                  <a:pt x="90" y="439"/>
                  <a:pt x="114" y="431"/>
                  <a:pt x="122" y="448"/>
                </a:cubicBezTo>
                <a:cubicBezTo>
                  <a:pt x="125" y="456"/>
                  <a:pt x="134" y="492"/>
                  <a:pt x="134" y="492"/>
                </a:cubicBezTo>
                <a:cubicBezTo>
                  <a:pt x="137" y="524"/>
                  <a:pt x="126" y="571"/>
                  <a:pt x="94" y="592"/>
                </a:cubicBezTo>
                <a:cubicBezTo>
                  <a:pt x="102" y="623"/>
                  <a:pt x="110" y="653"/>
                  <a:pt x="118" y="684"/>
                </a:cubicBezTo>
                <a:cubicBezTo>
                  <a:pt x="117" y="715"/>
                  <a:pt x="119" y="746"/>
                  <a:pt x="114" y="776"/>
                </a:cubicBezTo>
                <a:cubicBezTo>
                  <a:pt x="113" y="782"/>
                  <a:pt x="105" y="783"/>
                  <a:pt x="102" y="788"/>
                </a:cubicBezTo>
                <a:cubicBezTo>
                  <a:pt x="98" y="795"/>
                  <a:pt x="94" y="812"/>
                  <a:pt x="94" y="812"/>
                </a:cubicBezTo>
                <a:cubicBezTo>
                  <a:pt x="85" y="807"/>
                  <a:pt x="74" y="806"/>
                  <a:pt x="66" y="800"/>
                </a:cubicBezTo>
                <a:cubicBezTo>
                  <a:pt x="36" y="780"/>
                  <a:pt x="71" y="794"/>
                  <a:pt x="42" y="784"/>
                </a:cubicBezTo>
                <a:cubicBezTo>
                  <a:pt x="0" y="794"/>
                  <a:pt x="23" y="858"/>
                  <a:pt x="50" y="872"/>
                </a:cubicBezTo>
                <a:cubicBezTo>
                  <a:pt x="55" y="887"/>
                  <a:pt x="77" y="901"/>
                  <a:pt x="82" y="916"/>
                </a:cubicBezTo>
                <a:cubicBezTo>
                  <a:pt x="85" y="925"/>
                  <a:pt x="74" y="944"/>
                  <a:pt x="74" y="944"/>
                </a:cubicBezTo>
                <a:cubicBezTo>
                  <a:pt x="60" y="951"/>
                  <a:pt x="49" y="959"/>
                  <a:pt x="34" y="964"/>
                </a:cubicBezTo>
                <a:cubicBezTo>
                  <a:pt x="43" y="1034"/>
                  <a:pt x="24" y="968"/>
                  <a:pt x="66" y="1004"/>
                </a:cubicBezTo>
                <a:cubicBezTo>
                  <a:pt x="71" y="1008"/>
                  <a:pt x="67" y="1018"/>
                  <a:pt x="70" y="1024"/>
                </a:cubicBezTo>
                <a:cubicBezTo>
                  <a:pt x="73" y="1029"/>
                  <a:pt x="78" y="1032"/>
                  <a:pt x="82" y="1036"/>
                </a:cubicBezTo>
                <a:cubicBezTo>
                  <a:pt x="92" y="1067"/>
                  <a:pt x="87" y="1052"/>
                  <a:pt x="98" y="1080"/>
                </a:cubicBezTo>
                <a:cubicBezTo>
                  <a:pt x="117" y="1051"/>
                  <a:pt x="154" y="1047"/>
                  <a:pt x="186" y="1040"/>
                </a:cubicBezTo>
                <a:cubicBezTo>
                  <a:pt x="207" y="1045"/>
                  <a:pt x="208" y="1053"/>
                  <a:pt x="214" y="1072"/>
                </a:cubicBezTo>
                <a:cubicBezTo>
                  <a:pt x="236" y="1068"/>
                  <a:pt x="243" y="1063"/>
                  <a:pt x="266" y="1068"/>
                </a:cubicBezTo>
                <a:cubicBezTo>
                  <a:pt x="298" y="1062"/>
                  <a:pt x="316" y="1067"/>
                  <a:pt x="306" y="1036"/>
                </a:cubicBezTo>
                <a:cubicBezTo>
                  <a:pt x="313" y="999"/>
                  <a:pt x="344" y="996"/>
                  <a:pt x="378" y="992"/>
                </a:cubicBezTo>
                <a:cubicBezTo>
                  <a:pt x="422" y="977"/>
                  <a:pt x="399" y="858"/>
                  <a:pt x="418" y="800"/>
                </a:cubicBezTo>
                <a:cubicBezTo>
                  <a:pt x="419" y="787"/>
                  <a:pt x="413" y="769"/>
                  <a:pt x="422" y="760"/>
                </a:cubicBezTo>
                <a:cubicBezTo>
                  <a:pt x="431" y="751"/>
                  <a:pt x="449" y="760"/>
                  <a:pt x="462" y="756"/>
                </a:cubicBezTo>
                <a:cubicBezTo>
                  <a:pt x="467" y="754"/>
                  <a:pt x="484" y="731"/>
                  <a:pt x="486" y="728"/>
                </a:cubicBezTo>
                <a:cubicBezTo>
                  <a:pt x="489" y="718"/>
                  <a:pt x="503" y="688"/>
                  <a:pt x="490" y="680"/>
                </a:cubicBezTo>
                <a:cubicBezTo>
                  <a:pt x="481" y="674"/>
                  <a:pt x="469" y="677"/>
                  <a:pt x="458" y="676"/>
                </a:cubicBezTo>
                <a:cubicBezTo>
                  <a:pt x="455" y="672"/>
                  <a:pt x="454" y="667"/>
                  <a:pt x="450" y="664"/>
                </a:cubicBezTo>
                <a:cubicBezTo>
                  <a:pt x="445" y="660"/>
                  <a:pt x="438" y="661"/>
                  <a:pt x="434" y="656"/>
                </a:cubicBezTo>
                <a:cubicBezTo>
                  <a:pt x="416" y="635"/>
                  <a:pt x="434" y="620"/>
                  <a:pt x="402" y="604"/>
                </a:cubicBezTo>
                <a:cubicBezTo>
                  <a:pt x="386" y="580"/>
                  <a:pt x="414" y="583"/>
                  <a:pt x="434" y="580"/>
                </a:cubicBezTo>
                <a:cubicBezTo>
                  <a:pt x="450" y="568"/>
                  <a:pt x="456" y="562"/>
                  <a:pt x="462" y="544"/>
                </a:cubicBezTo>
                <a:cubicBezTo>
                  <a:pt x="458" y="512"/>
                  <a:pt x="464" y="500"/>
                  <a:pt x="434" y="492"/>
                </a:cubicBezTo>
                <a:cubicBezTo>
                  <a:pt x="406" y="436"/>
                  <a:pt x="445" y="368"/>
                  <a:pt x="410" y="316"/>
                </a:cubicBezTo>
                <a:cubicBezTo>
                  <a:pt x="403" y="282"/>
                  <a:pt x="394" y="243"/>
                  <a:pt x="378" y="212"/>
                </a:cubicBezTo>
                <a:cubicBezTo>
                  <a:pt x="375" y="179"/>
                  <a:pt x="375" y="155"/>
                  <a:pt x="346" y="136"/>
                </a:cubicBezTo>
                <a:cubicBezTo>
                  <a:pt x="345" y="132"/>
                  <a:pt x="344" y="128"/>
                  <a:pt x="342" y="124"/>
                </a:cubicBezTo>
                <a:cubicBezTo>
                  <a:pt x="340" y="120"/>
                  <a:pt x="336" y="117"/>
                  <a:pt x="334" y="112"/>
                </a:cubicBezTo>
                <a:cubicBezTo>
                  <a:pt x="320" y="74"/>
                  <a:pt x="338" y="84"/>
                  <a:pt x="314" y="76"/>
                </a:cubicBezTo>
                <a:cubicBezTo>
                  <a:pt x="307" y="55"/>
                  <a:pt x="299" y="51"/>
                  <a:pt x="278" y="56"/>
                </a:cubicBezTo>
                <a:cubicBezTo>
                  <a:pt x="257" y="88"/>
                  <a:pt x="257" y="80"/>
                  <a:pt x="210" y="76"/>
                </a:cubicBezTo>
                <a:cubicBezTo>
                  <a:pt x="181" y="56"/>
                  <a:pt x="180" y="23"/>
                  <a:pt x="146" y="0"/>
                </a:cubicBezTo>
                <a:cubicBezTo>
                  <a:pt x="139" y="4"/>
                  <a:pt x="132" y="7"/>
                  <a:pt x="126" y="12"/>
                </a:cubicBezTo>
                <a:cubicBezTo>
                  <a:pt x="122" y="15"/>
                  <a:pt x="118" y="19"/>
                  <a:pt x="118" y="24"/>
                </a:cubicBezTo>
                <a:cubicBezTo>
                  <a:pt x="118" y="28"/>
                  <a:pt x="123" y="19"/>
                  <a:pt x="126" y="16"/>
                </a:cubicBezTo>
                <a:close/>
              </a:path>
            </a:pathLst>
          </a:custGeom>
          <a:pattFill prst="pct30">
            <a:fgClr>
              <a:srgbClr val="FC36B5">
                <a:alpha val="47842"/>
              </a:srgbClr>
            </a:fgClr>
            <a:bgClr>
              <a:schemeClr val="bg1">
                <a:alpha val="47842"/>
              </a:schemeClr>
            </a:bgClr>
          </a:pattFill>
          <a:ln w="28575" cap="flat" cmpd="sng">
            <a:solidFill>
              <a:srgbClr val="FF6600"/>
            </a:solidFill>
            <a:prstDash val="solid"/>
            <a:round/>
            <a:headEnd type="none" w="med" len="med"/>
            <a:tailEnd type="none" w="med" len="med"/>
          </a:ln>
        </p:spPr>
        <p:txBody>
          <a:bodyPr/>
          <a:lstStyle/>
          <a:p>
            <a:endParaRPr lang="en-US"/>
          </a:p>
        </p:txBody>
      </p:sp>
      <p:sp>
        <p:nvSpPr>
          <p:cNvPr id="45" name="Freeform 12" descr="Light downward diagonal"/>
          <p:cNvSpPr/>
          <p:nvPr/>
        </p:nvSpPr>
        <p:spPr>
          <a:xfrm>
            <a:off x="2362200" y="5029200"/>
            <a:ext cx="890588" cy="762000"/>
          </a:xfrm>
          <a:custGeom>
            <a:avLst/>
            <a:gdLst/>
            <a:ahLst/>
            <a:cxnLst>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465" h="528">
                <a:moveTo>
                  <a:pt x="352" y="0"/>
                </a:moveTo>
                <a:cubicBezTo>
                  <a:pt x="347" y="14"/>
                  <a:pt x="333" y="21"/>
                  <a:pt x="319" y="24"/>
                </a:cubicBezTo>
                <a:cubicBezTo>
                  <a:pt x="304" y="46"/>
                  <a:pt x="270" y="41"/>
                  <a:pt x="247" y="42"/>
                </a:cubicBezTo>
                <a:cubicBezTo>
                  <a:pt x="243" y="56"/>
                  <a:pt x="240" y="61"/>
                  <a:pt x="226" y="66"/>
                </a:cubicBezTo>
                <a:cubicBezTo>
                  <a:pt x="219" y="65"/>
                  <a:pt x="179" y="70"/>
                  <a:pt x="172" y="81"/>
                </a:cubicBezTo>
                <a:cubicBezTo>
                  <a:pt x="160" y="101"/>
                  <a:pt x="161" y="124"/>
                  <a:pt x="160" y="147"/>
                </a:cubicBezTo>
                <a:cubicBezTo>
                  <a:pt x="103" y="143"/>
                  <a:pt x="103" y="133"/>
                  <a:pt x="64" y="120"/>
                </a:cubicBezTo>
                <a:cubicBezTo>
                  <a:pt x="46" y="129"/>
                  <a:pt x="53" y="122"/>
                  <a:pt x="46" y="144"/>
                </a:cubicBezTo>
                <a:cubicBezTo>
                  <a:pt x="43" y="154"/>
                  <a:pt x="16" y="154"/>
                  <a:pt x="7" y="156"/>
                </a:cubicBezTo>
                <a:cubicBezTo>
                  <a:pt x="0" y="178"/>
                  <a:pt x="10" y="191"/>
                  <a:pt x="16" y="210"/>
                </a:cubicBezTo>
                <a:cubicBezTo>
                  <a:pt x="13" y="225"/>
                  <a:pt x="9" y="234"/>
                  <a:pt x="1" y="246"/>
                </a:cubicBezTo>
                <a:cubicBezTo>
                  <a:pt x="14" y="259"/>
                  <a:pt x="6" y="254"/>
                  <a:pt x="28" y="261"/>
                </a:cubicBezTo>
                <a:cubicBezTo>
                  <a:pt x="31" y="262"/>
                  <a:pt x="37" y="264"/>
                  <a:pt x="37" y="264"/>
                </a:cubicBezTo>
                <a:cubicBezTo>
                  <a:pt x="40" y="273"/>
                  <a:pt x="48" y="315"/>
                  <a:pt x="58" y="321"/>
                </a:cubicBezTo>
                <a:cubicBezTo>
                  <a:pt x="68" y="327"/>
                  <a:pt x="80" y="329"/>
                  <a:pt x="91" y="333"/>
                </a:cubicBezTo>
                <a:cubicBezTo>
                  <a:pt x="98" y="344"/>
                  <a:pt x="106" y="345"/>
                  <a:pt x="115" y="354"/>
                </a:cubicBezTo>
                <a:cubicBezTo>
                  <a:pt x="123" y="352"/>
                  <a:pt x="132" y="352"/>
                  <a:pt x="139" y="348"/>
                </a:cubicBezTo>
                <a:cubicBezTo>
                  <a:pt x="156" y="339"/>
                  <a:pt x="133" y="335"/>
                  <a:pt x="154" y="342"/>
                </a:cubicBezTo>
                <a:cubicBezTo>
                  <a:pt x="161" y="362"/>
                  <a:pt x="169" y="360"/>
                  <a:pt x="187" y="366"/>
                </a:cubicBezTo>
                <a:cubicBezTo>
                  <a:pt x="186" y="373"/>
                  <a:pt x="187" y="380"/>
                  <a:pt x="184" y="387"/>
                </a:cubicBezTo>
                <a:cubicBezTo>
                  <a:pt x="181" y="394"/>
                  <a:pt x="172" y="405"/>
                  <a:pt x="172" y="405"/>
                </a:cubicBezTo>
                <a:cubicBezTo>
                  <a:pt x="180" y="426"/>
                  <a:pt x="204" y="429"/>
                  <a:pt x="226" y="432"/>
                </a:cubicBezTo>
                <a:cubicBezTo>
                  <a:pt x="232" y="445"/>
                  <a:pt x="238" y="457"/>
                  <a:pt x="241" y="471"/>
                </a:cubicBezTo>
                <a:cubicBezTo>
                  <a:pt x="247" y="526"/>
                  <a:pt x="249" y="479"/>
                  <a:pt x="280" y="510"/>
                </a:cubicBezTo>
                <a:cubicBezTo>
                  <a:pt x="281" y="513"/>
                  <a:pt x="280" y="518"/>
                  <a:pt x="283" y="519"/>
                </a:cubicBezTo>
                <a:cubicBezTo>
                  <a:pt x="307" y="526"/>
                  <a:pt x="308" y="497"/>
                  <a:pt x="313" y="483"/>
                </a:cubicBezTo>
                <a:cubicBezTo>
                  <a:pt x="319" y="500"/>
                  <a:pt x="318" y="517"/>
                  <a:pt x="334" y="528"/>
                </a:cubicBezTo>
                <a:cubicBezTo>
                  <a:pt x="339" y="527"/>
                  <a:pt x="345" y="528"/>
                  <a:pt x="349" y="525"/>
                </a:cubicBezTo>
                <a:cubicBezTo>
                  <a:pt x="353" y="522"/>
                  <a:pt x="351" y="515"/>
                  <a:pt x="355" y="513"/>
                </a:cubicBezTo>
                <a:cubicBezTo>
                  <a:pt x="364" y="509"/>
                  <a:pt x="375" y="511"/>
                  <a:pt x="385" y="510"/>
                </a:cubicBezTo>
                <a:cubicBezTo>
                  <a:pt x="389" y="508"/>
                  <a:pt x="393" y="505"/>
                  <a:pt x="397" y="504"/>
                </a:cubicBezTo>
                <a:cubicBezTo>
                  <a:pt x="402" y="502"/>
                  <a:pt x="407" y="503"/>
                  <a:pt x="412" y="501"/>
                </a:cubicBezTo>
                <a:cubicBezTo>
                  <a:pt x="456" y="481"/>
                  <a:pt x="410" y="494"/>
                  <a:pt x="442" y="486"/>
                </a:cubicBezTo>
                <a:cubicBezTo>
                  <a:pt x="453" y="479"/>
                  <a:pt x="452" y="472"/>
                  <a:pt x="463" y="465"/>
                </a:cubicBezTo>
                <a:cubicBezTo>
                  <a:pt x="462" y="461"/>
                  <a:pt x="457" y="447"/>
                  <a:pt x="457" y="444"/>
                </a:cubicBezTo>
                <a:cubicBezTo>
                  <a:pt x="458" y="438"/>
                  <a:pt x="463" y="426"/>
                  <a:pt x="463" y="426"/>
                </a:cubicBezTo>
                <a:cubicBezTo>
                  <a:pt x="459" y="401"/>
                  <a:pt x="438" y="379"/>
                  <a:pt x="424" y="357"/>
                </a:cubicBezTo>
                <a:cubicBezTo>
                  <a:pt x="426" y="330"/>
                  <a:pt x="465" y="255"/>
                  <a:pt x="430" y="231"/>
                </a:cubicBezTo>
                <a:cubicBezTo>
                  <a:pt x="426" y="218"/>
                  <a:pt x="400" y="178"/>
                  <a:pt x="388" y="174"/>
                </a:cubicBezTo>
                <a:cubicBezTo>
                  <a:pt x="364" y="156"/>
                  <a:pt x="388" y="148"/>
                  <a:pt x="406" y="144"/>
                </a:cubicBezTo>
                <a:cubicBezTo>
                  <a:pt x="416" y="137"/>
                  <a:pt x="400" y="126"/>
                  <a:pt x="400" y="126"/>
                </a:cubicBezTo>
                <a:cubicBezTo>
                  <a:pt x="381" y="120"/>
                  <a:pt x="431" y="107"/>
                  <a:pt x="421" y="93"/>
                </a:cubicBezTo>
                <a:cubicBezTo>
                  <a:pt x="415" y="85"/>
                  <a:pt x="405" y="83"/>
                  <a:pt x="397" y="78"/>
                </a:cubicBezTo>
                <a:cubicBezTo>
                  <a:pt x="393" y="72"/>
                  <a:pt x="389" y="66"/>
                  <a:pt x="385" y="60"/>
                </a:cubicBezTo>
                <a:cubicBezTo>
                  <a:pt x="383" y="57"/>
                  <a:pt x="385" y="51"/>
                  <a:pt x="382" y="48"/>
                </a:cubicBezTo>
                <a:cubicBezTo>
                  <a:pt x="378" y="43"/>
                  <a:pt x="370" y="43"/>
                  <a:pt x="364" y="39"/>
                </a:cubicBezTo>
                <a:cubicBezTo>
                  <a:pt x="360" y="33"/>
                  <a:pt x="355" y="21"/>
                  <a:pt x="355" y="21"/>
                </a:cubicBezTo>
              </a:path>
            </a:pathLst>
          </a:custGeom>
          <a:pattFill prst="ltDnDiag">
            <a:fgClr>
              <a:schemeClr val="accent2">
                <a:alpha val="47842"/>
              </a:schemeClr>
            </a:fgClr>
            <a:bgClr>
              <a:schemeClr val="bg1">
                <a:alpha val="47842"/>
              </a:schemeClr>
            </a:bgClr>
          </a:pattFill>
          <a:ln w="28575" cap="flat" cmpd="sng">
            <a:solidFill>
              <a:srgbClr val="FF0000"/>
            </a:solidFill>
            <a:prstDash val="solid"/>
            <a:round/>
            <a:headEnd type="none" w="med" len="med"/>
            <a:tailEnd type="none" w="med" len="med"/>
          </a:ln>
        </p:spPr>
        <p:txBody>
          <a:bodyPr/>
          <a:lstStyle/>
          <a:p>
            <a:endParaRPr lang="en-US"/>
          </a:p>
        </p:txBody>
      </p:sp>
      <p:sp>
        <p:nvSpPr>
          <p:cNvPr id="46" name="Freeform 13" descr="Large grid"/>
          <p:cNvSpPr/>
          <p:nvPr/>
        </p:nvSpPr>
        <p:spPr>
          <a:xfrm>
            <a:off x="1600200" y="5486400"/>
            <a:ext cx="1219200" cy="1149350"/>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645" h="676">
                <a:moveTo>
                  <a:pt x="457" y="18"/>
                </a:moveTo>
                <a:cubicBezTo>
                  <a:pt x="464" y="38"/>
                  <a:pt x="463" y="41"/>
                  <a:pt x="457" y="63"/>
                </a:cubicBezTo>
                <a:cubicBezTo>
                  <a:pt x="453" y="43"/>
                  <a:pt x="450" y="46"/>
                  <a:pt x="430" y="42"/>
                </a:cubicBezTo>
                <a:cubicBezTo>
                  <a:pt x="420" y="35"/>
                  <a:pt x="416" y="28"/>
                  <a:pt x="406" y="21"/>
                </a:cubicBezTo>
                <a:cubicBezTo>
                  <a:pt x="403" y="23"/>
                  <a:pt x="400" y="30"/>
                  <a:pt x="397" y="27"/>
                </a:cubicBezTo>
                <a:cubicBezTo>
                  <a:pt x="393" y="23"/>
                  <a:pt x="399" y="13"/>
                  <a:pt x="394" y="9"/>
                </a:cubicBezTo>
                <a:cubicBezTo>
                  <a:pt x="384" y="1"/>
                  <a:pt x="370" y="4"/>
                  <a:pt x="358" y="0"/>
                </a:cubicBezTo>
                <a:cubicBezTo>
                  <a:pt x="305" y="11"/>
                  <a:pt x="381" y="10"/>
                  <a:pt x="280" y="15"/>
                </a:cubicBezTo>
                <a:cubicBezTo>
                  <a:pt x="264" y="20"/>
                  <a:pt x="259" y="35"/>
                  <a:pt x="244" y="42"/>
                </a:cubicBezTo>
                <a:cubicBezTo>
                  <a:pt x="166" y="37"/>
                  <a:pt x="222" y="42"/>
                  <a:pt x="181" y="15"/>
                </a:cubicBezTo>
                <a:cubicBezTo>
                  <a:pt x="160" y="36"/>
                  <a:pt x="185" y="74"/>
                  <a:pt x="154" y="84"/>
                </a:cubicBezTo>
                <a:cubicBezTo>
                  <a:pt x="141" y="104"/>
                  <a:pt x="135" y="119"/>
                  <a:pt x="115" y="132"/>
                </a:cubicBezTo>
                <a:cubicBezTo>
                  <a:pt x="100" y="131"/>
                  <a:pt x="48" y="125"/>
                  <a:pt x="31" y="132"/>
                </a:cubicBezTo>
                <a:cubicBezTo>
                  <a:pt x="26" y="134"/>
                  <a:pt x="29" y="143"/>
                  <a:pt x="25" y="147"/>
                </a:cubicBezTo>
                <a:cubicBezTo>
                  <a:pt x="20" y="152"/>
                  <a:pt x="7" y="159"/>
                  <a:pt x="7" y="159"/>
                </a:cubicBezTo>
                <a:cubicBezTo>
                  <a:pt x="1" y="176"/>
                  <a:pt x="0" y="193"/>
                  <a:pt x="16" y="204"/>
                </a:cubicBezTo>
                <a:cubicBezTo>
                  <a:pt x="35" y="232"/>
                  <a:pt x="6" y="194"/>
                  <a:pt x="34" y="216"/>
                </a:cubicBezTo>
                <a:cubicBezTo>
                  <a:pt x="45" y="225"/>
                  <a:pt x="31" y="241"/>
                  <a:pt x="55" y="249"/>
                </a:cubicBezTo>
                <a:cubicBezTo>
                  <a:pt x="76" y="270"/>
                  <a:pt x="73" y="237"/>
                  <a:pt x="97" y="231"/>
                </a:cubicBezTo>
                <a:cubicBezTo>
                  <a:pt x="135" y="236"/>
                  <a:pt x="121" y="236"/>
                  <a:pt x="130" y="270"/>
                </a:cubicBezTo>
                <a:cubicBezTo>
                  <a:pt x="131" y="274"/>
                  <a:pt x="138" y="272"/>
                  <a:pt x="142" y="273"/>
                </a:cubicBezTo>
                <a:cubicBezTo>
                  <a:pt x="151" y="275"/>
                  <a:pt x="160" y="277"/>
                  <a:pt x="169" y="279"/>
                </a:cubicBezTo>
                <a:cubicBezTo>
                  <a:pt x="176" y="299"/>
                  <a:pt x="173" y="307"/>
                  <a:pt x="154" y="315"/>
                </a:cubicBezTo>
                <a:cubicBezTo>
                  <a:pt x="100" y="297"/>
                  <a:pt x="125" y="362"/>
                  <a:pt x="106" y="390"/>
                </a:cubicBezTo>
                <a:cubicBezTo>
                  <a:pt x="101" y="417"/>
                  <a:pt x="108" y="445"/>
                  <a:pt x="91" y="468"/>
                </a:cubicBezTo>
                <a:cubicBezTo>
                  <a:pt x="94" y="505"/>
                  <a:pt x="78" y="570"/>
                  <a:pt x="109" y="591"/>
                </a:cubicBezTo>
                <a:cubicBezTo>
                  <a:pt x="107" y="604"/>
                  <a:pt x="91" y="645"/>
                  <a:pt x="82" y="654"/>
                </a:cubicBezTo>
                <a:cubicBezTo>
                  <a:pt x="115" y="676"/>
                  <a:pt x="93" y="666"/>
                  <a:pt x="154" y="663"/>
                </a:cubicBezTo>
                <a:cubicBezTo>
                  <a:pt x="184" y="659"/>
                  <a:pt x="196" y="640"/>
                  <a:pt x="220" y="624"/>
                </a:cubicBezTo>
                <a:cubicBezTo>
                  <a:pt x="234" y="604"/>
                  <a:pt x="251" y="591"/>
                  <a:pt x="265" y="570"/>
                </a:cubicBezTo>
                <a:cubicBezTo>
                  <a:pt x="266" y="564"/>
                  <a:pt x="266" y="558"/>
                  <a:pt x="268" y="552"/>
                </a:cubicBezTo>
                <a:cubicBezTo>
                  <a:pt x="274" y="538"/>
                  <a:pt x="301" y="528"/>
                  <a:pt x="313" y="516"/>
                </a:cubicBezTo>
                <a:cubicBezTo>
                  <a:pt x="317" y="512"/>
                  <a:pt x="318" y="507"/>
                  <a:pt x="322" y="504"/>
                </a:cubicBezTo>
                <a:cubicBezTo>
                  <a:pt x="331" y="497"/>
                  <a:pt x="363" y="496"/>
                  <a:pt x="370" y="495"/>
                </a:cubicBezTo>
                <a:cubicBezTo>
                  <a:pt x="397" y="488"/>
                  <a:pt x="403" y="478"/>
                  <a:pt x="433" y="474"/>
                </a:cubicBezTo>
                <a:cubicBezTo>
                  <a:pt x="462" y="455"/>
                  <a:pt x="416" y="484"/>
                  <a:pt x="457" y="465"/>
                </a:cubicBezTo>
                <a:cubicBezTo>
                  <a:pt x="464" y="462"/>
                  <a:pt x="475" y="453"/>
                  <a:pt x="475" y="453"/>
                </a:cubicBezTo>
                <a:cubicBezTo>
                  <a:pt x="480" y="445"/>
                  <a:pt x="489" y="441"/>
                  <a:pt x="493" y="432"/>
                </a:cubicBezTo>
                <a:cubicBezTo>
                  <a:pt x="510" y="390"/>
                  <a:pt x="481" y="403"/>
                  <a:pt x="559" y="399"/>
                </a:cubicBezTo>
                <a:cubicBezTo>
                  <a:pt x="560" y="396"/>
                  <a:pt x="561" y="393"/>
                  <a:pt x="562" y="390"/>
                </a:cubicBezTo>
                <a:cubicBezTo>
                  <a:pt x="563" y="386"/>
                  <a:pt x="564" y="382"/>
                  <a:pt x="565" y="378"/>
                </a:cubicBezTo>
                <a:cubicBezTo>
                  <a:pt x="567" y="372"/>
                  <a:pt x="571" y="360"/>
                  <a:pt x="571" y="360"/>
                </a:cubicBezTo>
                <a:cubicBezTo>
                  <a:pt x="567" y="345"/>
                  <a:pt x="566" y="336"/>
                  <a:pt x="580" y="327"/>
                </a:cubicBezTo>
                <a:cubicBezTo>
                  <a:pt x="591" y="310"/>
                  <a:pt x="580" y="324"/>
                  <a:pt x="595" y="315"/>
                </a:cubicBezTo>
                <a:cubicBezTo>
                  <a:pt x="601" y="311"/>
                  <a:pt x="613" y="303"/>
                  <a:pt x="613" y="303"/>
                </a:cubicBezTo>
                <a:cubicBezTo>
                  <a:pt x="608" y="287"/>
                  <a:pt x="600" y="280"/>
                  <a:pt x="613" y="264"/>
                </a:cubicBezTo>
                <a:cubicBezTo>
                  <a:pt x="618" y="257"/>
                  <a:pt x="631" y="246"/>
                  <a:pt x="631" y="246"/>
                </a:cubicBezTo>
                <a:cubicBezTo>
                  <a:pt x="628" y="232"/>
                  <a:pt x="621" y="225"/>
                  <a:pt x="613" y="213"/>
                </a:cubicBezTo>
                <a:cubicBezTo>
                  <a:pt x="625" y="210"/>
                  <a:pt x="645" y="197"/>
                  <a:pt x="628" y="180"/>
                </a:cubicBezTo>
                <a:cubicBezTo>
                  <a:pt x="623" y="175"/>
                  <a:pt x="614" y="178"/>
                  <a:pt x="607" y="177"/>
                </a:cubicBezTo>
                <a:cubicBezTo>
                  <a:pt x="601" y="151"/>
                  <a:pt x="603" y="110"/>
                  <a:pt x="571" y="102"/>
                </a:cubicBezTo>
                <a:cubicBezTo>
                  <a:pt x="538" y="69"/>
                  <a:pt x="562" y="101"/>
                  <a:pt x="547" y="33"/>
                </a:cubicBezTo>
                <a:cubicBezTo>
                  <a:pt x="546" y="30"/>
                  <a:pt x="541" y="31"/>
                  <a:pt x="538" y="30"/>
                </a:cubicBezTo>
                <a:cubicBezTo>
                  <a:pt x="528" y="25"/>
                  <a:pt x="517" y="18"/>
                  <a:pt x="508" y="12"/>
                </a:cubicBezTo>
                <a:cubicBezTo>
                  <a:pt x="501" y="34"/>
                  <a:pt x="475" y="18"/>
                  <a:pt x="457" y="18"/>
                </a:cubicBezTo>
                <a:close/>
              </a:path>
            </a:pathLst>
          </a:custGeom>
          <a:pattFill prst="cross">
            <a:fgClr>
              <a:srgbClr val="660066">
                <a:alpha val="47842"/>
              </a:srgbClr>
            </a:fgClr>
            <a:bgClr>
              <a:schemeClr val="bg1">
                <a:alpha val="47842"/>
              </a:schemeClr>
            </a:bgClr>
          </a:pattFill>
          <a:ln w="28575" cap="flat" cmpd="sng">
            <a:solidFill>
              <a:srgbClr val="660033"/>
            </a:solidFill>
            <a:prstDash val="solid"/>
            <a:round/>
            <a:headEnd type="none" w="med" len="med"/>
            <a:tailEnd type="none" w="med" len="med"/>
          </a:ln>
        </p:spPr>
        <p:txBody>
          <a:bodyPr/>
          <a:lstStyle/>
          <a:p>
            <a:endParaRPr lang="en-US"/>
          </a:p>
        </p:txBody>
      </p:sp>
      <p:sp>
        <p:nvSpPr>
          <p:cNvPr id="47" name="AutoShape 14"/>
          <p:cNvSpPr>
            <a:spLocks noChangeArrowheads="1"/>
          </p:cNvSpPr>
          <p:nvPr/>
        </p:nvSpPr>
        <p:spPr bwMode="auto">
          <a:xfrm>
            <a:off x="4572000" y="609600"/>
            <a:ext cx="4419600" cy="609600"/>
          </a:xfrm>
          <a:prstGeom prst="wedgeRectCallout">
            <a:avLst>
              <a:gd name="adj1" fmla="val -98540"/>
              <a:gd name="adj2" fmla="val -2651"/>
            </a:avLst>
          </a:prstGeom>
        </p:spPr>
        <p:style>
          <a:lnRef idx="2">
            <a:schemeClr val="accent2"/>
          </a:lnRef>
          <a:fillRef idx="1">
            <a:schemeClr val="lt1"/>
          </a:fillRef>
          <a:effectRef idx="0">
            <a:schemeClr val="accent2"/>
          </a:effectRef>
          <a:fontRef idx="minor">
            <a:schemeClr val="dk1"/>
          </a:fontRef>
        </p:style>
        <p: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ctr" eaLnBrk="0" fontAlgn="base" hangingPunct="0">
              <a:buNone/>
            </a:pPr>
            <a:r>
              <a:rPr sz="2800" b="1" strike="noStrike" noProof="1">
                <a:latin typeface="Times New Roman" panose="02020603050405020304" pitchFamily="18" charset="0"/>
                <a:cs typeface="Times New Roman" panose="02020603050405020304" pitchFamily="18" charset="0"/>
              </a:rPr>
              <a:t>Trung du , miền núi Bắc Bộ</a:t>
            </a:r>
            <a:endParaRPr sz="2800" b="1" strike="noStrike" noProof="1">
              <a:latin typeface="Times New Roman" panose="02020603050405020304" pitchFamily="18" charset="0"/>
              <a:ea typeface="Times New Roman" panose="02020603050405020304" pitchFamily="18" charset="0"/>
            </a:endParaRPr>
          </a:p>
        </p:txBody>
      </p:sp>
      <p:sp>
        <p:nvSpPr>
          <p:cNvPr id="48" name="AutoShape 15"/>
          <p:cNvSpPr>
            <a:spLocks noChangeArrowheads="1"/>
          </p:cNvSpPr>
          <p:nvPr/>
        </p:nvSpPr>
        <p:spPr bwMode="auto">
          <a:xfrm>
            <a:off x="4572000" y="1447800"/>
            <a:ext cx="4419600" cy="609600"/>
          </a:xfrm>
          <a:prstGeom prst="wedgeRectCallout">
            <a:avLst>
              <a:gd name="adj1" fmla="val -97737"/>
              <a:gd name="adj2" fmla="val -60062"/>
            </a:avLst>
          </a:prstGeom>
        </p:spPr>
        <p:style>
          <a:lnRef idx="2">
            <a:schemeClr val="accent2"/>
          </a:lnRef>
          <a:fillRef idx="1">
            <a:schemeClr val="lt1"/>
          </a:fillRef>
          <a:effectRef idx="0">
            <a:schemeClr val="accent2"/>
          </a:effectRef>
          <a:fontRef idx="minor">
            <a:schemeClr val="dk1"/>
          </a:fontRef>
        </p:style>
        <p: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ctr" eaLnBrk="0" fontAlgn="base" hangingPunct="0">
              <a:buNone/>
            </a:pPr>
            <a:r>
              <a:rPr sz="2800" b="1" strike="noStrike" noProof="1">
                <a:latin typeface="Times New Roman" panose="02020603050405020304" pitchFamily="18" charset="0"/>
                <a:cs typeface="Times New Roman" panose="02020603050405020304" pitchFamily="18" charset="0"/>
              </a:rPr>
              <a:t> Đồng bằng sông Hồng</a:t>
            </a:r>
            <a:endParaRPr sz="2800" b="1" strike="noStrike" noProof="1">
              <a:latin typeface="Times New Roman" panose="02020603050405020304" pitchFamily="18" charset="0"/>
              <a:ea typeface="Times New Roman" panose="02020603050405020304" pitchFamily="18" charset="0"/>
            </a:endParaRPr>
          </a:p>
        </p:txBody>
      </p:sp>
      <p:sp>
        <p:nvSpPr>
          <p:cNvPr id="49" name="AutoShape 16"/>
          <p:cNvSpPr>
            <a:spLocks noChangeArrowheads="1"/>
          </p:cNvSpPr>
          <p:nvPr/>
        </p:nvSpPr>
        <p:spPr bwMode="auto">
          <a:xfrm>
            <a:off x="4572000" y="2286000"/>
            <a:ext cx="4419600" cy="609600"/>
          </a:xfrm>
          <a:prstGeom prst="wedgeRectCallout">
            <a:avLst>
              <a:gd name="adj1" fmla="val -96448"/>
              <a:gd name="adj2" fmla="val 8965"/>
            </a:avLst>
          </a:prstGeom>
        </p:spPr>
        <p:style>
          <a:lnRef idx="2">
            <a:schemeClr val="accent2"/>
          </a:lnRef>
          <a:fillRef idx="1">
            <a:schemeClr val="lt1"/>
          </a:fillRef>
          <a:effectRef idx="0">
            <a:schemeClr val="accent2"/>
          </a:effectRef>
          <a:fontRef idx="minor">
            <a:schemeClr val="dk1"/>
          </a:fontRef>
        </p:style>
        <p: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ctr" eaLnBrk="0" fontAlgn="base" hangingPunct="0">
              <a:buNone/>
            </a:pPr>
            <a:r>
              <a:rPr sz="2800" b="1" strike="noStrike" noProof="1">
                <a:latin typeface="Times New Roman" panose="02020603050405020304" pitchFamily="18" charset="0"/>
                <a:cs typeface="Times New Roman" panose="02020603050405020304" pitchFamily="18" charset="0"/>
              </a:rPr>
              <a:t> Bắc Trung Bộ</a:t>
            </a:r>
            <a:endParaRPr sz="2800" b="1" strike="noStrike" noProof="1">
              <a:latin typeface="Times New Roman" panose="02020603050405020304" pitchFamily="18" charset="0"/>
              <a:ea typeface="Times New Roman" panose="02020603050405020304" pitchFamily="18" charset="0"/>
            </a:endParaRPr>
          </a:p>
        </p:txBody>
      </p:sp>
      <p:sp>
        <p:nvSpPr>
          <p:cNvPr id="50" name="AutoShape 17"/>
          <p:cNvSpPr>
            <a:spLocks noChangeArrowheads="1"/>
          </p:cNvSpPr>
          <p:nvPr/>
        </p:nvSpPr>
        <p:spPr bwMode="auto">
          <a:xfrm>
            <a:off x="4572000" y="3200400"/>
            <a:ext cx="4419600" cy="609600"/>
          </a:xfrm>
          <a:prstGeom prst="wedgeRectCallout">
            <a:avLst>
              <a:gd name="adj1" fmla="val -73712"/>
              <a:gd name="adj2" fmla="val 11174"/>
            </a:avLst>
          </a:prstGeom>
        </p:spPr>
        <p:style>
          <a:lnRef idx="2">
            <a:schemeClr val="accent2"/>
          </a:lnRef>
          <a:fillRef idx="1">
            <a:schemeClr val="lt1"/>
          </a:fillRef>
          <a:effectRef idx="0">
            <a:schemeClr val="accent2"/>
          </a:effectRef>
          <a:fontRef idx="minor">
            <a:schemeClr val="dk1"/>
          </a:fontRef>
        </p:style>
        <p: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ctr" eaLnBrk="0" fontAlgn="base" hangingPunct="0">
              <a:buNone/>
            </a:pPr>
            <a:r>
              <a:rPr sz="2800" b="1" strike="noStrike" noProof="1">
                <a:latin typeface="Times New Roman" panose="02020603050405020304" pitchFamily="18" charset="0"/>
                <a:cs typeface="Times New Roman" panose="02020603050405020304" pitchFamily="18" charset="0"/>
              </a:rPr>
              <a:t> Duyên hải Nam Trung Bộ</a:t>
            </a:r>
            <a:endParaRPr sz="2800" b="1" strike="noStrike" noProof="1">
              <a:latin typeface="Times New Roman" panose="02020603050405020304" pitchFamily="18" charset="0"/>
              <a:ea typeface="Times New Roman" panose="02020603050405020304" pitchFamily="18" charset="0"/>
            </a:endParaRPr>
          </a:p>
        </p:txBody>
      </p:sp>
      <p:sp>
        <p:nvSpPr>
          <p:cNvPr id="51" name="AutoShape 18"/>
          <p:cNvSpPr>
            <a:spLocks noChangeArrowheads="1"/>
          </p:cNvSpPr>
          <p:nvPr/>
        </p:nvSpPr>
        <p:spPr bwMode="auto">
          <a:xfrm>
            <a:off x="4572000" y="4114800"/>
            <a:ext cx="4419600" cy="609600"/>
          </a:xfrm>
          <a:prstGeom prst="wedgeRectCallout">
            <a:avLst>
              <a:gd name="adj1" fmla="val -76055"/>
              <a:gd name="adj2" fmla="val 28380"/>
            </a:avLst>
          </a:prstGeom>
        </p:spPr>
        <p:style>
          <a:lnRef idx="2">
            <a:schemeClr val="accent2"/>
          </a:lnRef>
          <a:fillRef idx="1">
            <a:schemeClr val="lt1"/>
          </a:fillRef>
          <a:effectRef idx="0">
            <a:schemeClr val="accent2"/>
          </a:effectRef>
          <a:fontRef idx="minor">
            <a:schemeClr val="dk1"/>
          </a:fontRef>
        </p:style>
        <p:txBody>
          <a:bodyPr/>
          <a:lstStyle/>
          <a:p>
            <a:pPr marL="0" marR="0" lvl="0" indent="0" algn="ctr" defTabSz="914400" rtl="0" eaLnBrk="0" fontAlgn="auto" latinLnBrk="0" hangingPunct="0">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Tây</a:t>
            </a: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Nguyên</a:t>
            </a:r>
            <a:endPar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sp>
        <p:nvSpPr>
          <p:cNvPr id="52" name="AutoShape 19"/>
          <p:cNvSpPr>
            <a:spLocks noChangeArrowheads="1"/>
          </p:cNvSpPr>
          <p:nvPr/>
        </p:nvSpPr>
        <p:spPr bwMode="auto">
          <a:xfrm>
            <a:off x="4572000" y="5029200"/>
            <a:ext cx="4419600" cy="609600"/>
          </a:xfrm>
          <a:prstGeom prst="wedgeRectCallout">
            <a:avLst>
              <a:gd name="adj1" fmla="val -87957"/>
              <a:gd name="adj2" fmla="val 25676"/>
            </a:avLst>
          </a:prstGeom>
        </p:spPr>
        <p:style>
          <a:lnRef idx="2">
            <a:schemeClr val="accent2"/>
          </a:lnRef>
          <a:fillRef idx="1">
            <a:schemeClr val="lt1"/>
          </a:fillRef>
          <a:effectRef idx="0">
            <a:schemeClr val="accent2"/>
          </a:effectRef>
          <a:fontRef idx="minor">
            <a:schemeClr val="dk1"/>
          </a:fontRef>
        </p:style>
        <p: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ctr" eaLnBrk="0" fontAlgn="base" hangingPunct="0">
              <a:buNone/>
            </a:pPr>
            <a:r>
              <a:rPr sz="2800" b="1" strike="noStrike" noProof="1">
                <a:latin typeface="Times New Roman" panose="02020603050405020304" pitchFamily="18" charset="0"/>
                <a:cs typeface="Times New Roman" panose="02020603050405020304" pitchFamily="18" charset="0"/>
              </a:rPr>
              <a:t> Đông Nam Bộ</a:t>
            </a:r>
            <a:endParaRPr sz="2800" b="1" strike="noStrike" noProof="1">
              <a:latin typeface="Times New Roman" panose="02020603050405020304" pitchFamily="18" charset="0"/>
              <a:ea typeface="Times New Roman" panose="02020603050405020304" pitchFamily="18" charset="0"/>
            </a:endParaRPr>
          </a:p>
        </p:txBody>
      </p:sp>
      <p:sp>
        <p:nvSpPr>
          <p:cNvPr id="53" name="AutoShape 20"/>
          <p:cNvSpPr>
            <a:spLocks noChangeArrowheads="1"/>
          </p:cNvSpPr>
          <p:nvPr/>
        </p:nvSpPr>
        <p:spPr bwMode="auto">
          <a:xfrm>
            <a:off x="4572000" y="5867400"/>
            <a:ext cx="4343400" cy="609600"/>
          </a:xfrm>
          <a:prstGeom prst="wedgeRectCallout">
            <a:avLst>
              <a:gd name="adj1" fmla="val -102505"/>
              <a:gd name="adj2" fmla="val -51865"/>
            </a:avLst>
          </a:prstGeom>
        </p:spPr>
        <p:style>
          <a:lnRef idx="2">
            <a:schemeClr val="accent2"/>
          </a:lnRef>
          <a:fillRef idx="1">
            <a:schemeClr val="lt1"/>
          </a:fillRef>
          <a:effectRef idx="0">
            <a:schemeClr val="accent2"/>
          </a:effectRef>
          <a:fontRef idx="minor">
            <a:schemeClr val="dk1"/>
          </a:fontRef>
        </p:style>
        <p: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ctr" eaLnBrk="0" fontAlgn="base" hangingPunct="0">
              <a:buNone/>
            </a:pPr>
            <a:r>
              <a:rPr sz="2800" b="1" strike="noStrike" noProof="1">
                <a:latin typeface="Times New Roman" panose="02020603050405020304" pitchFamily="18" charset="0"/>
                <a:cs typeface="Times New Roman" panose="02020603050405020304" pitchFamily="18" charset="0"/>
              </a:rPr>
              <a:t> Đồng bằng sông Cửu Long</a:t>
            </a:r>
            <a:endParaRPr sz="2800" b="1" strike="noStrike" noProof="1">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fill="hold"/>
                                        <p:tgtEl>
                                          <p:spTgt spid="38"/>
                                        </p:tgtEl>
                                        <p:attrNameLst>
                                          <p:attrName>ppt_x</p:attrName>
                                        </p:attrNameLst>
                                      </p:cBhvr>
                                      <p:tavLst>
                                        <p:tav tm="0">
                                          <p:val>
                                            <p:strVal val="#ppt_x"/>
                                          </p:val>
                                        </p:tav>
                                        <p:tav tm="100000">
                                          <p:val>
                                            <p:strVal val="#ppt_x"/>
                                          </p:val>
                                        </p:tav>
                                      </p:tavLst>
                                    </p:anim>
                                    <p:anim calcmode="lin" valueType="num">
                                      <p:cBhvr additive="base">
                                        <p:cTn id="8"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xit" presetSubtype="16" fill="hold" grpId="1" nodeType="clickEffect">
                                  <p:stCondLst>
                                    <p:cond delay="0"/>
                                  </p:stCondLst>
                                  <p:childTnLst>
                                    <p:animEffect transition="out" filter="box(in)">
                                      <p:cBhvr>
                                        <p:cTn id="12" dur="500"/>
                                        <p:tgtEl>
                                          <p:spTgt spid="38"/>
                                        </p:tgtEl>
                                      </p:cBhvr>
                                    </p:animEffect>
                                    <p:set>
                                      <p:cBhvr>
                                        <p:cTn id="13" dur="1" fill="hold">
                                          <p:stCondLst>
                                            <p:cond delay="499"/>
                                          </p:stCondLst>
                                        </p:cTn>
                                        <p:tgtEl>
                                          <p:spTgt spid="38"/>
                                        </p:tgtEl>
                                        <p:attrNameLst>
                                          <p:attrName>style.visibility</p:attrName>
                                        </p:attrNameLst>
                                      </p:cBhvr>
                                      <p:to>
                                        <p:strVal val="hidden"/>
                                      </p:to>
                                    </p:set>
                                  </p:childTnLst>
                                </p:cTn>
                              </p:par>
                            </p:childTnLst>
                          </p:cTn>
                        </p:par>
                        <p:par>
                          <p:cTn id="14" fill="hold">
                            <p:stCondLst>
                              <p:cond delay="500"/>
                            </p:stCondLst>
                            <p:childTnLst>
                              <p:par>
                                <p:cTn id="15" presetID="12" presetClass="entr" presetSubtype="8" fill="hold" nodeType="after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slide(fromLeft)">
                                      <p:cBhvr>
                                        <p:cTn id="17" dur="500"/>
                                        <p:tgtEl>
                                          <p:spTgt spid="3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wipe(up)">
                                      <p:cBhvr>
                                        <p:cTn id="22" dur="2000"/>
                                        <p:tgtEl>
                                          <p:spTgt spid="40"/>
                                        </p:tgtEl>
                                      </p:cBhvr>
                                    </p:animEffect>
                                  </p:childTnLst>
                                </p:cTn>
                              </p:par>
                            </p:childTnLst>
                          </p:cTn>
                        </p:par>
                        <p:par>
                          <p:cTn id="23" fill="hold">
                            <p:stCondLst>
                              <p:cond delay="2000"/>
                            </p:stCondLst>
                            <p:childTnLst>
                              <p:par>
                                <p:cTn id="24" presetID="2" presetClass="entr" presetSubtype="4" fill="hold" grpId="0" nodeType="afterEffect">
                                  <p:stCondLst>
                                    <p:cond delay="0"/>
                                  </p:stCondLst>
                                  <p:childTnLst>
                                    <p:set>
                                      <p:cBhvr>
                                        <p:cTn id="25" dur="1" fill="hold">
                                          <p:stCondLst>
                                            <p:cond delay="0"/>
                                          </p:stCondLst>
                                        </p:cTn>
                                        <p:tgtEl>
                                          <p:spTgt spid="47"/>
                                        </p:tgtEl>
                                        <p:attrNameLst>
                                          <p:attrName>style.visibility</p:attrName>
                                        </p:attrNameLst>
                                      </p:cBhvr>
                                      <p:to>
                                        <p:strVal val="visible"/>
                                      </p:to>
                                    </p:set>
                                    <p:anim calcmode="lin" valueType="num">
                                      <p:cBhvr additive="base">
                                        <p:cTn id="26" dur="500" fill="hold"/>
                                        <p:tgtEl>
                                          <p:spTgt spid="47"/>
                                        </p:tgtEl>
                                        <p:attrNameLst>
                                          <p:attrName>ppt_x</p:attrName>
                                        </p:attrNameLst>
                                      </p:cBhvr>
                                      <p:tavLst>
                                        <p:tav tm="0">
                                          <p:val>
                                            <p:strVal val="#ppt_x"/>
                                          </p:val>
                                        </p:tav>
                                        <p:tav tm="100000">
                                          <p:val>
                                            <p:strVal val="#ppt_x"/>
                                          </p:val>
                                        </p:tav>
                                      </p:tavLst>
                                    </p:anim>
                                    <p:anim calcmode="lin" valueType="num">
                                      <p:cBhvr additive="base">
                                        <p:cTn id="27"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wipe(up)">
                                      <p:cBhvr>
                                        <p:cTn id="32" dur="2000"/>
                                        <p:tgtEl>
                                          <p:spTgt spid="41"/>
                                        </p:tgtEl>
                                      </p:cBhvr>
                                    </p:animEffect>
                                  </p:childTnLst>
                                </p:cTn>
                              </p:par>
                            </p:childTnLst>
                          </p:cTn>
                        </p:par>
                        <p:par>
                          <p:cTn id="33" fill="hold">
                            <p:stCondLst>
                              <p:cond delay="2000"/>
                            </p:stCondLst>
                            <p:childTnLst>
                              <p:par>
                                <p:cTn id="34" presetID="2" presetClass="entr" presetSubtype="4" fill="hold" grpId="0" nodeType="afterEffect">
                                  <p:stCondLst>
                                    <p:cond delay="0"/>
                                  </p:stCondLst>
                                  <p:childTnLst>
                                    <p:set>
                                      <p:cBhvr>
                                        <p:cTn id="35" dur="1" fill="hold">
                                          <p:stCondLst>
                                            <p:cond delay="0"/>
                                          </p:stCondLst>
                                        </p:cTn>
                                        <p:tgtEl>
                                          <p:spTgt spid="48"/>
                                        </p:tgtEl>
                                        <p:attrNameLst>
                                          <p:attrName>style.visibility</p:attrName>
                                        </p:attrNameLst>
                                      </p:cBhvr>
                                      <p:to>
                                        <p:strVal val="visible"/>
                                      </p:to>
                                    </p:set>
                                    <p:anim calcmode="lin" valueType="num">
                                      <p:cBhvr additive="base">
                                        <p:cTn id="36" dur="500" fill="hold"/>
                                        <p:tgtEl>
                                          <p:spTgt spid="48"/>
                                        </p:tgtEl>
                                        <p:attrNameLst>
                                          <p:attrName>ppt_x</p:attrName>
                                        </p:attrNameLst>
                                      </p:cBhvr>
                                      <p:tavLst>
                                        <p:tav tm="0">
                                          <p:val>
                                            <p:strVal val="#ppt_x"/>
                                          </p:val>
                                        </p:tav>
                                        <p:tav tm="100000">
                                          <p:val>
                                            <p:strVal val="#ppt_x"/>
                                          </p:val>
                                        </p:tav>
                                      </p:tavLst>
                                    </p:anim>
                                    <p:anim calcmode="lin" valueType="num">
                                      <p:cBhvr additive="base">
                                        <p:cTn id="37"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42"/>
                                        </p:tgtEl>
                                        <p:attrNameLst>
                                          <p:attrName>style.visibility</p:attrName>
                                        </p:attrNameLst>
                                      </p:cBhvr>
                                      <p:to>
                                        <p:strVal val="visible"/>
                                      </p:to>
                                    </p:set>
                                    <p:animEffect transition="in" filter="wipe(up)">
                                      <p:cBhvr>
                                        <p:cTn id="42" dur="2000"/>
                                        <p:tgtEl>
                                          <p:spTgt spid="42"/>
                                        </p:tgtEl>
                                      </p:cBhvr>
                                    </p:animEffect>
                                  </p:childTnLst>
                                </p:cTn>
                              </p:par>
                            </p:childTnLst>
                          </p:cTn>
                        </p:par>
                        <p:par>
                          <p:cTn id="43" fill="hold">
                            <p:stCondLst>
                              <p:cond delay="2000"/>
                            </p:stCondLst>
                            <p:childTnLst>
                              <p:par>
                                <p:cTn id="44" presetID="2" presetClass="entr" presetSubtype="4" fill="hold" grpId="0" nodeType="afterEffect">
                                  <p:stCondLst>
                                    <p:cond delay="0"/>
                                  </p:stCondLst>
                                  <p:childTnLst>
                                    <p:set>
                                      <p:cBhvr>
                                        <p:cTn id="45" dur="1" fill="hold">
                                          <p:stCondLst>
                                            <p:cond delay="0"/>
                                          </p:stCondLst>
                                        </p:cTn>
                                        <p:tgtEl>
                                          <p:spTgt spid="49"/>
                                        </p:tgtEl>
                                        <p:attrNameLst>
                                          <p:attrName>style.visibility</p:attrName>
                                        </p:attrNameLst>
                                      </p:cBhvr>
                                      <p:to>
                                        <p:strVal val="visible"/>
                                      </p:to>
                                    </p:set>
                                    <p:anim calcmode="lin" valueType="num">
                                      <p:cBhvr additive="base">
                                        <p:cTn id="46" dur="500" fill="hold"/>
                                        <p:tgtEl>
                                          <p:spTgt spid="49"/>
                                        </p:tgtEl>
                                        <p:attrNameLst>
                                          <p:attrName>ppt_x</p:attrName>
                                        </p:attrNameLst>
                                      </p:cBhvr>
                                      <p:tavLst>
                                        <p:tav tm="0">
                                          <p:val>
                                            <p:strVal val="#ppt_x"/>
                                          </p:val>
                                        </p:tav>
                                        <p:tav tm="100000">
                                          <p:val>
                                            <p:strVal val="#ppt_x"/>
                                          </p:val>
                                        </p:tav>
                                      </p:tavLst>
                                    </p:anim>
                                    <p:anim calcmode="lin" valueType="num">
                                      <p:cBhvr additive="base">
                                        <p:cTn id="47"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grpId="0" nodeType="clickEffect">
                                  <p:stCondLst>
                                    <p:cond delay="0"/>
                                  </p:stCondLst>
                                  <p:childTnLst>
                                    <p:set>
                                      <p:cBhvr>
                                        <p:cTn id="51" dur="1" fill="hold">
                                          <p:stCondLst>
                                            <p:cond delay="0"/>
                                          </p:stCondLst>
                                        </p:cTn>
                                        <p:tgtEl>
                                          <p:spTgt spid="43"/>
                                        </p:tgtEl>
                                        <p:attrNameLst>
                                          <p:attrName>style.visibility</p:attrName>
                                        </p:attrNameLst>
                                      </p:cBhvr>
                                      <p:to>
                                        <p:strVal val="visible"/>
                                      </p:to>
                                    </p:set>
                                    <p:animEffect transition="in" filter="wipe(up)">
                                      <p:cBhvr>
                                        <p:cTn id="52" dur="2000"/>
                                        <p:tgtEl>
                                          <p:spTgt spid="43"/>
                                        </p:tgtEl>
                                      </p:cBhvr>
                                    </p:animEffect>
                                  </p:childTnLst>
                                </p:cTn>
                              </p:par>
                            </p:childTnLst>
                          </p:cTn>
                        </p:par>
                        <p:par>
                          <p:cTn id="53" fill="hold">
                            <p:stCondLst>
                              <p:cond delay="2000"/>
                            </p:stCondLst>
                            <p:childTnLst>
                              <p:par>
                                <p:cTn id="54" presetID="2" presetClass="entr" presetSubtype="4" fill="hold" grpId="0" nodeType="afterEffect">
                                  <p:stCondLst>
                                    <p:cond delay="0"/>
                                  </p:stCondLst>
                                  <p:childTnLst>
                                    <p:set>
                                      <p:cBhvr>
                                        <p:cTn id="55" dur="1" fill="hold">
                                          <p:stCondLst>
                                            <p:cond delay="0"/>
                                          </p:stCondLst>
                                        </p:cTn>
                                        <p:tgtEl>
                                          <p:spTgt spid="50"/>
                                        </p:tgtEl>
                                        <p:attrNameLst>
                                          <p:attrName>style.visibility</p:attrName>
                                        </p:attrNameLst>
                                      </p:cBhvr>
                                      <p:to>
                                        <p:strVal val="visible"/>
                                      </p:to>
                                    </p:set>
                                    <p:anim calcmode="lin" valueType="num">
                                      <p:cBhvr additive="base">
                                        <p:cTn id="56" dur="500" fill="hold"/>
                                        <p:tgtEl>
                                          <p:spTgt spid="50"/>
                                        </p:tgtEl>
                                        <p:attrNameLst>
                                          <p:attrName>ppt_x</p:attrName>
                                        </p:attrNameLst>
                                      </p:cBhvr>
                                      <p:tavLst>
                                        <p:tav tm="0">
                                          <p:val>
                                            <p:strVal val="#ppt_x"/>
                                          </p:val>
                                        </p:tav>
                                        <p:tav tm="100000">
                                          <p:val>
                                            <p:strVal val="#ppt_x"/>
                                          </p:val>
                                        </p:tav>
                                      </p:tavLst>
                                    </p:anim>
                                    <p:anim calcmode="lin" valueType="num">
                                      <p:cBhvr additive="base">
                                        <p:cTn id="57"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44"/>
                                        </p:tgtEl>
                                        <p:attrNameLst>
                                          <p:attrName>style.visibility</p:attrName>
                                        </p:attrNameLst>
                                      </p:cBhvr>
                                      <p:to>
                                        <p:strVal val="visible"/>
                                      </p:to>
                                    </p:set>
                                    <p:animEffect transition="in" filter="wipe(up)">
                                      <p:cBhvr>
                                        <p:cTn id="62" dur="2000"/>
                                        <p:tgtEl>
                                          <p:spTgt spid="44"/>
                                        </p:tgtEl>
                                      </p:cBhvr>
                                    </p:animEffect>
                                  </p:childTnLst>
                                </p:cTn>
                              </p:par>
                            </p:childTnLst>
                          </p:cTn>
                        </p:par>
                        <p:par>
                          <p:cTn id="63" fill="hold">
                            <p:stCondLst>
                              <p:cond delay="2000"/>
                            </p:stCondLst>
                            <p:childTnLst>
                              <p:par>
                                <p:cTn id="64" presetID="2" presetClass="entr" presetSubtype="4" fill="hold" grpId="0" nodeType="afterEffect">
                                  <p:stCondLst>
                                    <p:cond delay="0"/>
                                  </p:stCondLst>
                                  <p:childTnLst>
                                    <p:set>
                                      <p:cBhvr>
                                        <p:cTn id="65" dur="1" fill="hold">
                                          <p:stCondLst>
                                            <p:cond delay="0"/>
                                          </p:stCondLst>
                                        </p:cTn>
                                        <p:tgtEl>
                                          <p:spTgt spid="51"/>
                                        </p:tgtEl>
                                        <p:attrNameLst>
                                          <p:attrName>style.visibility</p:attrName>
                                        </p:attrNameLst>
                                      </p:cBhvr>
                                      <p:to>
                                        <p:strVal val="visible"/>
                                      </p:to>
                                    </p:set>
                                    <p:anim calcmode="lin" valueType="num">
                                      <p:cBhvr additive="base">
                                        <p:cTn id="66" dur="500" fill="hold"/>
                                        <p:tgtEl>
                                          <p:spTgt spid="51"/>
                                        </p:tgtEl>
                                        <p:attrNameLst>
                                          <p:attrName>ppt_x</p:attrName>
                                        </p:attrNameLst>
                                      </p:cBhvr>
                                      <p:tavLst>
                                        <p:tav tm="0">
                                          <p:val>
                                            <p:strVal val="#ppt_x"/>
                                          </p:val>
                                        </p:tav>
                                        <p:tav tm="100000">
                                          <p:val>
                                            <p:strVal val="#ppt_x"/>
                                          </p:val>
                                        </p:tav>
                                      </p:tavLst>
                                    </p:anim>
                                    <p:anim calcmode="lin" valueType="num">
                                      <p:cBhvr additive="base">
                                        <p:cTn id="67"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2" presetClass="entr" presetSubtype="1" fill="hold" grpId="0" nodeType="clickEffect">
                                  <p:stCondLst>
                                    <p:cond delay="0"/>
                                  </p:stCondLst>
                                  <p:childTnLst>
                                    <p:set>
                                      <p:cBhvr>
                                        <p:cTn id="71" dur="1" fill="hold">
                                          <p:stCondLst>
                                            <p:cond delay="0"/>
                                          </p:stCondLst>
                                        </p:cTn>
                                        <p:tgtEl>
                                          <p:spTgt spid="45"/>
                                        </p:tgtEl>
                                        <p:attrNameLst>
                                          <p:attrName>style.visibility</p:attrName>
                                        </p:attrNameLst>
                                      </p:cBhvr>
                                      <p:to>
                                        <p:strVal val="visible"/>
                                      </p:to>
                                    </p:set>
                                    <p:animEffect transition="in" filter="wipe(up)">
                                      <p:cBhvr>
                                        <p:cTn id="72" dur="2000"/>
                                        <p:tgtEl>
                                          <p:spTgt spid="45"/>
                                        </p:tgtEl>
                                      </p:cBhvr>
                                    </p:animEffect>
                                  </p:childTnLst>
                                </p:cTn>
                              </p:par>
                            </p:childTnLst>
                          </p:cTn>
                        </p:par>
                        <p:par>
                          <p:cTn id="73" fill="hold">
                            <p:stCondLst>
                              <p:cond delay="2000"/>
                            </p:stCondLst>
                            <p:childTnLst>
                              <p:par>
                                <p:cTn id="74" presetID="2" presetClass="entr" presetSubtype="4" fill="hold" grpId="0" nodeType="afterEffect">
                                  <p:stCondLst>
                                    <p:cond delay="0"/>
                                  </p:stCondLst>
                                  <p:childTnLst>
                                    <p:set>
                                      <p:cBhvr>
                                        <p:cTn id="75" dur="1" fill="hold">
                                          <p:stCondLst>
                                            <p:cond delay="0"/>
                                          </p:stCondLst>
                                        </p:cTn>
                                        <p:tgtEl>
                                          <p:spTgt spid="52"/>
                                        </p:tgtEl>
                                        <p:attrNameLst>
                                          <p:attrName>style.visibility</p:attrName>
                                        </p:attrNameLst>
                                      </p:cBhvr>
                                      <p:to>
                                        <p:strVal val="visible"/>
                                      </p:to>
                                    </p:set>
                                    <p:anim calcmode="lin" valueType="num">
                                      <p:cBhvr additive="base">
                                        <p:cTn id="76" dur="500" fill="hold"/>
                                        <p:tgtEl>
                                          <p:spTgt spid="52"/>
                                        </p:tgtEl>
                                        <p:attrNameLst>
                                          <p:attrName>ppt_x</p:attrName>
                                        </p:attrNameLst>
                                      </p:cBhvr>
                                      <p:tavLst>
                                        <p:tav tm="0">
                                          <p:val>
                                            <p:strVal val="#ppt_x"/>
                                          </p:val>
                                        </p:tav>
                                        <p:tav tm="100000">
                                          <p:val>
                                            <p:strVal val="#ppt_x"/>
                                          </p:val>
                                        </p:tav>
                                      </p:tavLst>
                                    </p:anim>
                                    <p:anim calcmode="lin" valueType="num">
                                      <p:cBhvr additive="base">
                                        <p:cTn id="77"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22" presetClass="entr" presetSubtype="1" fill="hold" grpId="0" nodeType="clickEffect">
                                  <p:stCondLst>
                                    <p:cond delay="0"/>
                                  </p:stCondLst>
                                  <p:childTnLst>
                                    <p:set>
                                      <p:cBhvr>
                                        <p:cTn id="81" dur="1" fill="hold">
                                          <p:stCondLst>
                                            <p:cond delay="0"/>
                                          </p:stCondLst>
                                        </p:cTn>
                                        <p:tgtEl>
                                          <p:spTgt spid="46"/>
                                        </p:tgtEl>
                                        <p:attrNameLst>
                                          <p:attrName>style.visibility</p:attrName>
                                        </p:attrNameLst>
                                      </p:cBhvr>
                                      <p:to>
                                        <p:strVal val="visible"/>
                                      </p:to>
                                    </p:set>
                                    <p:animEffect transition="in" filter="wipe(up)">
                                      <p:cBhvr>
                                        <p:cTn id="82" dur="2000"/>
                                        <p:tgtEl>
                                          <p:spTgt spid="46"/>
                                        </p:tgtEl>
                                      </p:cBhvr>
                                    </p:animEffect>
                                  </p:childTnLst>
                                </p:cTn>
                              </p:par>
                            </p:childTnLst>
                          </p:cTn>
                        </p:par>
                        <p:par>
                          <p:cTn id="83" fill="hold">
                            <p:stCondLst>
                              <p:cond delay="2000"/>
                            </p:stCondLst>
                            <p:childTnLst>
                              <p:par>
                                <p:cTn id="84" presetID="2" presetClass="entr" presetSubtype="4" fill="hold" grpId="0" nodeType="afterEffect">
                                  <p:stCondLst>
                                    <p:cond delay="0"/>
                                  </p:stCondLst>
                                  <p:childTnLst>
                                    <p:set>
                                      <p:cBhvr>
                                        <p:cTn id="85" dur="1" fill="hold">
                                          <p:stCondLst>
                                            <p:cond delay="0"/>
                                          </p:stCondLst>
                                        </p:cTn>
                                        <p:tgtEl>
                                          <p:spTgt spid="53"/>
                                        </p:tgtEl>
                                        <p:attrNameLst>
                                          <p:attrName>style.visibility</p:attrName>
                                        </p:attrNameLst>
                                      </p:cBhvr>
                                      <p:to>
                                        <p:strVal val="visible"/>
                                      </p:to>
                                    </p:set>
                                    <p:anim calcmode="lin" valueType="num">
                                      <p:cBhvr additive="base">
                                        <p:cTn id="86" dur="500" fill="hold"/>
                                        <p:tgtEl>
                                          <p:spTgt spid="53"/>
                                        </p:tgtEl>
                                        <p:attrNameLst>
                                          <p:attrName>ppt_x</p:attrName>
                                        </p:attrNameLst>
                                      </p:cBhvr>
                                      <p:tavLst>
                                        <p:tav tm="0">
                                          <p:val>
                                            <p:strVal val="#ppt_x"/>
                                          </p:val>
                                        </p:tav>
                                        <p:tav tm="100000">
                                          <p:val>
                                            <p:strVal val="#ppt_x"/>
                                          </p:val>
                                        </p:tav>
                                      </p:tavLst>
                                    </p:anim>
                                    <p:anim calcmode="lin" valueType="num">
                                      <p:cBhvr additive="base">
                                        <p:cTn id="87" dur="500" fill="hold"/>
                                        <p:tgtEl>
                                          <p:spTgt spid="53"/>
                                        </p:tgtEl>
                                        <p:attrNameLst>
                                          <p:attrName>ppt_y</p:attrName>
                                        </p:attrNameLst>
                                      </p:cBhvr>
                                      <p:tavLst>
                                        <p:tav tm="0">
                                          <p:val>
                                            <p:strVal val="1+#ppt_h/2"/>
                                          </p:val>
                                        </p:tav>
                                        <p:tav tm="100000">
                                          <p:val>
                                            <p:strVal val="#ppt_y"/>
                                          </p:val>
                                        </p:tav>
                                      </p:tavLst>
                                    </p:anim>
                                  </p:childTnLst>
                                </p:cTn>
                              </p:par>
                              <p:par>
                                <p:cTn id="88" presetID="4" presetClass="exit" presetSubtype="16" fill="hold" grpId="1" nodeType="withEffect">
                                  <p:stCondLst>
                                    <p:cond delay="0"/>
                                  </p:stCondLst>
                                  <p:childTnLst>
                                    <p:animEffect transition="out" filter="box(in)">
                                      <p:cBhvr>
                                        <p:cTn id="89" dur="500"/>
                                        <p:tgtEl>
                                          <p:spTgt spid="51"/>
                                        </p:tgtEl>
                                      </p:cBhvr>
                                    </p:animEffect>
                                    <p:set>
                                      <p:cBhvr>
                                        <p:cTn id="90" dur="1" fill="hold">
                                          <p:stCondLst>
                                            <p:cond delay="499"/>
                                          </p:stCondLst>
                                        </p:cTn>
                                        <p:tgtEl>
                                          <p:spTgt spid="51"/>
                                        </p:tgtEl>
                                        <p:attrNameLst>
                                          <p:attrName>style.visibility</p:attrName>
                                        </p:attrNameLst>
                                      </p:cBhvr>
                                      <p:to>
                                        <p:strVal val="hidden"/>
                                      </p:to>
                                    </p:set>
                                  </p:childTnLst>
                                </p:cTn>
                              </p:par>
                              <p:par>
                                <p:cTn id="91" presetID="4" presetClass="exit" presetSubtype="16" fill="hold" grpId="1" nodeType="withEffect">
                                  <p:stCondLst>
                                    <p:cond delay="0"/>
                                  </p:stCondLst>
                                  <p:childTnLst>
                                    <p:animEffect transition="out" filter="box(in)">
                                      <p:cBhvr>
                                        <p:cTn id="92" dur="500"/>
                                        <p:tgtEl>
                                          <p:spTgt spid="44"/>
                                        </p:tgtEl>
                                      </p:cBhvr>
                                    </p:animEffect>
                                    <p:set>
                                      <p:cBhvr>
                                        <p:cTn id="93" dur="1" fill="hold">
                                          <p:stCondLst>
                                            <p:cond delay="499"/>
                                          </p:stCondLst>
                                        </p:cTn>
                                        <p:tgtEl>
                                          <p:spTgt spid="44"/>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3" presetClass="exit" presetSubtype="10" fill="hold" grpId="1" nodeType="clickEffect">
                                  <p:stCondLst>
                                    <p:cond delay="0"/>
                                  </p:stCondLst>
                                  <p:childTnLst>
                                    <p:animEffect transition="out" filter="blinds(horizontal)">
                                      <p:cBhvr>
                                        <p:cTn id="97" dur="500"/>
                                        <p:tgtEl>
                                          <p:spTgt spid="41"/>
                                        </p:tgtEl>
                                      </p:cBhvr>
                                    </p:animEffect>
                                    <p:set>
                                      <p:cBhvr>
                                        <p:cTn id="98" dur="1" fill="hold">
                                          <p:stCondLst>
                                            <p:cond delay="499"/>
                                          </p:stCondLst>
                                        </p:cTn>
                                        <p:tgtEl>
                                          <p:spTgt spid="41"/>
                                        </p:tgtEl>
                                        <p:attrNameLst>
                                          <p:attrName>style.visibility</p:attrName>
                                        </p:attrNameLst>
                                      </p:cBhvr>
                                      <p:to>
                                        <p:strVal val="hidden"/>
                                      </p:to>
                                    </p:set>
                                  </p:childTnLst>
                                </p:cTn>
                              </p:par>
                              <p:par>
                                <p:cTn id="99" presetID="3" presetClass="exit" presetSubtype="10" fill="hold" grpId="1" nodeType="withEffect">
                                  <p:stCondLst>
                                    <p:cond delay="0"/>
                                  </p:stCondLst>
                                  <p:childTnLst>
                                    <p:animEffect transition="out" filter="blinds(horizontal)">
                                      <p:cBhvr>
                                        <p:cTn id="100" dur="500"/>
                                        <p:tgtEl>
                                          <p:spTgt spid="42"/>
                                        </p:tgtEl>
                                      </p:cBhvr>
                                    </p:animEffect>
                                    <p:set>
                                      <p:cBhvr>
                                        <p:cTn id="101" dur="1" fill="hold">
                                          <p:stCondLst>
                                            <p:cond delay="499"/>
                                          </p:stCondLst>
                                        </p:cTn>
                                        <p:tgtEl>
                                          <p:spTgt spid="42"/>
                                        </p:tgtEl>
                                        <p:attrNameLst>
                                          <p:attrName>style.visibility</p:attrName>
                                        </p:attrNameLst>
                                      </p:cBhvr>
                                      <p:to>
                                        <p:strVal val="hidden"/>
                                      </p:to>
                                    </p:set>
                                  </p:childTnLst>
                                </p:cTn>
                              </p:par>
                              <p:par>
                                <p:cTn id="102" presetID="3" presetClass="exit" presetSubtype="10" fill="hold" grpId="1" nodeType="withEffect">
                                  <p:stCondLst>
                                    <p:cond delay="0"/>
                                  </p:stCondLst>
                                  <p:childTnLst>
                                    <p:animEffect transition="out" filter="blinds(horizontal)">
                                      <p:cBhvr>
                                        <p:cTn id="103" dur="500"/>
                                        <p:tgtEl>
                                          <p:spTgt spid="43"/>
                                        </p:tgtEl>
                                      </p:cBhvr>
                                    </p:animEffect>
                                    <p:set>
                                      <p:cBhvr>
                                        <p:cTn id="104" dur="1" fill="hold">
                                          <p:stCondLst>
                                            <p:cond delay="499"/>
                                          </p:stCondLst>
                                        </p:cTn>
                                        <p:tgtEl>
                                          <p:spTgt spid="43"/>
                                        </p:tgtEl>
                                        <p:attrNameLst>
                                          <p:attrName>style.visibility</p:attrName>
                                        </p:attrNameLst>
                                      </p:cBhvr>
                                      <p:to>
                                        <p:strVal val="hidden"/>
                                      </p:to>
                                    </p:set>
                                  </p:childTnLst>
                                </p:cTn>
                              </p:par>
                              <p:par>
                                <p:cTn id="105" presetID="3" presetClass="exit" presetSubtype="10" fill="hold" grpId="2" nodeType="withEffect">
                                  <p:stCondLst>
                                    <p:cond delay="0"/>
                                  </p:stCondLst>
                                  <p:childTnLst>
                                    <p:animEffect transition="out" filter="blinds(horizontal)">
                                      <p:cBhvr>
                                        <p:cTn id="106" dur="500"/>
                                        <p:tgtEl>
                                          <p:spTgt spid="44"/>
                                        </p:tgtEl>
                                      </p:cBhvr>
                                    </p:animEffect>
                                    <p:set>
                                      <p:cBhvr>
                                        <p:cTn id="107" dur="1" fill="hold">
                                          <p:stCondLst>
                                            <p:cond delay="499"/>
                                          </p:stCondLst>
                                        </p:cTn>
                                        <p:tgtEl>
                                          <p:spTgt spid="44"/>
                                        </p:tgtEl>
                                        <p:attrNameLst>
                                          <p:attrName>style.visibility</p:attrName>
                                        </p:attrNameLst>
                                      </p:cBhvr>
                                      <p:to>
                                        <p:strVal val="hidden"/>
                                      </p:to>
                                    </p:set>
                                  </p:childTnLst>
                                </p:cTn>
                              </p:par>
                              <p:par>
                                <p:cTn id="108" presetID="3" presetClass="exit" presetSubtype="10" fill="hold" grpId="1" nodeType="withEffect">
                                  <p:stCondLst>
                                    <p:cond delay="0"/>
                                  </p:stCondLst>
                                  <p:childTnLst>
                                    <p:animEffect transition="out" filter="blinds(horizontal)">
                                      <p:cBhvr>
                                        <p:cTn id="109" dur="500"/>
                                        <p:tgtEl>
                                          <p:spTgt spid="45"/>
                                        </p:tgtEl>
                                      </p:cBhvr>
                                    </p:animEffect>
                                    <p:set>
                                      <p:cBhvr>
                                        <p:cTn id="110" dur="1" fill="hold">
                                          <p:stCondLst>
                                            <p:cond delay="499"/>
                                          </p:stCondLst>
                                        </p:cTn>
                                        <p:tgtEl>
                                          <p:spTgt spid="45"/>
                                        </p:tgtEl>
                                        <p:attrNameLst>
                                          <p:attrName>style.visibility</p:attrName>
                                        </p:attrNameLst>
                                      </p:cBhvr>
                                      <p:to>
                                        <p:strVal val="hidden"/>
                                      </p:to>
                                    </p:set>
                                  </p:childTnLst>
                                </p:cTn>
                              </p:par>
                              <p:par>
                                <p:cTn id="111" presetID="3" presetClass="exit" presetSubtype="10" fill="hold" grpId="1" nodeType="withEffect">
                                  <p:stCondLst>
                                    <p:cond delay="0"/>
                                  </p:stCondLst>
                                  <p:childTnLst>
                                    <p:animEffect transition="out" filter="blinds(horizontal)">
                                      <p:cBhvr>
                                        <p:cTn id="112" dur="500"/>
                                        <p:tgtEl>
                                          <p:spTgt spid="46"/>
                                        </p:tgtEl>
                                      </p:cBhvr>
                                    </p:animEffect>
                                    <p:set>
                                      <p:cBhvr>
                                        <p:cTn id="113" dur="1" fill="hold">
                                          <p:stCondLst>
                                            <p:cond delay="499"/>
                                          </p:stCondLst>
                                        </p:cTn>
                                        <p:tgtEl>
                                          <p:spTgt spid="46"/>
                                        </p:tgtEl>
                                        <p:attrNameLst>
                                          <p:attrName>style.visibility</p:attrName>
                                        </p:attrNameLst>
                                      </p:cBhvr>
                                      <p:to>
                                        <p:strVal val="hidden"/>
                                      </p:to>
                                    </p:set>
                                  </p:childTnLst>
                                </p:cTn>
                              </p:par>
                              <p:par>
                                <p:cTn id="114" presetID="3" presetClass="exit" presetSubtype="10" fill="hold" grpId="1" nodeType="withEffect">
                                  <p:stCondLst>
                                    <p:cond delay="0"/>
                                  </p:stCondLst>
                                  <p:childTnLst>
                                    <p:animEffect transition="out" filter="blinds(horizontal)">
                                      <p:cBhvr>
                                        <p:cTn id="115" dur="500"/>
                                        <p:tgtEl>
                                          <p:spTgt spid="48"/>
                                        </p:tgtEl>
                                      </p:cBhvr>
                                    </p:animEffect>
                                    <p:set>
                                      <p:cBhvr>
                                        <p:cTn id="116" dur="1" fill="hold">
                                          <p:stCondLst>
                                            <p:cond delay="499"/>
                                          </p:stCondLst>
                                        </p:cTn>
                                        <p:tgtEl>
                                          <p:spTgt spid="48"/>
                                        </p:tgtEl>
                                        <p:attrNameLst>
                                          <p:attrName>style.visibility</p:attrName>
                                        </p:attrNameLst>
                                      </p:cBhvr>
                                      <p:to>
                                        <p:strVal val="hidden"/>
                                      </p:to>
                                    </p:set>
                                  </p:childTnLst>
                                </p:cTn>
                              </p:par>
                              <p:par>
                                <p:cTn id="117" presetID="3" presetClass="exit" presetSubtype="10" fill="hold" grpId="1" nodeType="withEffect">
                                  <p:stCondLst>
                                    <p:cond delay="0"/>
                                  </p:stCondLst>
                                  <p:childTnLst>
                                    <p:animEffect transition="out" filter="blinds(horizontal)">
                                      <p:cBhvr>
                                        <p:cTn id="118" dur="500"/>
                                        <p:tgtEl>
                                          <p:spTgt spid="49"/>
                                        </p:tgtEl>
                                      </p:cBhvr>
                                    </p:animEffect>
                                    <p:set>
                                      <p:cBhvr>
                                        <p:cTn id="119" dur="1" fill="hold">
                                          <p:stCondLst>
                                            <p:cond delay="499"/>
                                          </p:stCondLst>
                                        </p:cTn>
                                        <p:tgtEl>
                                          <p:spTgt spid="49"/>
                                        </p:tgtEl>
                                        <p:attrNameLst>
                                          <p:attrName>style.visibility</p:attrName>
                                        </p:attrNameLst>
                                      </p:cBhvr>
                                      <p:to>
                                        <p:strVal val="hidden"/>
                                      </p:to>
                                    </p:set>
                                  </p:childTnLst>
                                </p:cTn>
                              </p:par>
                              <p:par>
                                <p:cTn id="120" presetID="3" presetClass="exit" presetSubtype="10" fill="hold" grpId="1" nodeType="withEffect">
                                  <p:stCondLst>
                                    <p:cond delay="0"/>
                                  </p:stCondLst>
                                  <p:childTnLst>
                                    <p:animEffect transition="out" filter="blinds(horizontal)">
                                      <p:cBhvr>
                                        <p:cTn id="121" dur="500"/>
                                        <p:tgtEl>
                                          <p:spTgt spid="50"/>
                                        </p:tgtEl>
                                      </p:cBhvr>
                                    </p:animEffect>
                                    <p:set>
                                      <p:cBhvr>
                                        <p:cTn id="122" dur="1" fill="hold">
                                          <p:stCondLst>
                                            <p:cond delay="499"/>
                                          </p:stCondLst>
                                        </p:cTn>
                                        <p:tgtEl>
                                          <p:spTgt spid="50"/>
                                        </p:tgtEl>
                                        <p:attrNameLst>
                                          <p:attrName>style.visibility</p:attrName>
                                        </p:attrNameLst>
                                      </p:cBhvr>
                                      <p:to>
                                        <p:strVal val="hidden"/>
                                      </p:to>
                                    </p:set>
                                  </p:childTnLst>
                                </p:cTn>
                              </p:par>
                              <p:par>
                                <p:cTn id="123" presetID="3" presetClass="exit" presetSubtype="10" fill="hold" grpId="2" nodeType="withEffect">
                                  <p:stCondLst>
                                    <p:cond delay="0"/>
                                  </p:stCondLst>
                                  <p:childTnLst>
                                    <p:animEffect transition="out" filter="blinds(horizontal)">
                                      <p:cBhvr>
                                        <p:cTn id="124" dur="500"/>
                                        <p:tgtEl>
                                          <p:spTgt spid="51"/>
                                        </p:tgtEl>
                                      </p:cBhvr>
                                    </p:animEffect>
                                    <p:set>
                                      <p:cBhvr>
                                        <p:cTn id="125" dur="1" fill="hold">
                                          <p:stCondLst>
                                            <p:cond delay="499"/>
                                          </p:stCondLst>
                                        </p:cTn>
                                        <p:tgtEl>
                                          <p:spTgt spid="51"/>
                                        </p:tgtEl>
                                        <p:attrNameLst>
                                          <p:attrName>style.visibility</p:attrName>
                                        </p:attrNameLst>
                                      </p:cBhvr>
                                      <p:to>
                                        <p:strVal val="hidden"/>
                                      </p:to>
                                    </p:set>
                                  </p:childTnLst>
                                </p:cTn>
                              </p:par>
                              <p:par>
                                <p:cTn id="126" presetID="3" presetClass="exit" presetSubtype="10" fill="hold" grpId="1" nodeType="withEffect">
                                  <p:stCondLst>
                                    <p:cond delay="0"/>
                                  </p:stCondLst>
                                  <p:childTnLst>
                                    <p:animEffect transition="out" filter="blinds(horizontal)">
                                      <p:cBhvr>
                                        <p:cTn id="127" dur="500"/>
                                        <p:tgtEl>
                                          <p:spTgt spid="52"/>
                                        </p:tgtEl>
                                      </p:cBhvr>
                                    </p:animEffect>
                                    <p:set>
                                      <p:cBhvr>
                                        <p:cTn id="128" dur="1" fill="hold">
                                          <p:stCondLst>
                                            <p:cond delay="499"/>
                                          </p:stCondLst>
                                        </p:cTn>
                                        <p:tgtEl>
                                          <p:spTgt spid="52"/>
                                        </p:tgtEl>
                                        <p:attrNameLst>
                                          <p:attrName>style.visibility</p:attrName>
                                        </p:attrNameLst>
                                      </p:cBhvr>
                                      <p:to>
                                        <p:strVal val="hidden"/>
                                      </p:to>
                                    </p:set>
                                  </p:childTnLst>
                                </p:cTn>
                              </p:par>
                              <p:par>
                                <p:cTn id="129" presetID="3" presetClass="exit" presetSubtype="10" fill="hold" grpId="1" nodeType="withEffect">
                                  <p:stCondLst>
                                    <p:cond delay="0"/>
                                  </p:stCondLst>
                                  <p:childTnLst>
                                    <p:animEffect transition="out" filter="blinds(horizontal)">
                                      <p:cBhvr>
                                        <p:cTn id="130" dur="500"/>
                                        <p:tgtEl>
                                          <p:spTgt spid="53"/>
                                        </p:tgtEl>
                                      </p:cBhvr>
                                    </p:animEffect>
                                    <p:set>
                                      <p:cBhvr>
                                        <p:cTn id="131" dur="1" fill="hold">
                                          <p:stCondLst>
                                            <p:cond delay="499"/>
                                          </p:stCondLst>
                                        </p:cTn>
                                        <p:tgtEl>
                                          <p:spTgt spid="5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bldLvl="0" animBg="1"/>
      <p:bldP spid="38" grpId="1" bldLvl="0" animBg="1"/>
      <p:bldP spid="40" grpId="0" bldLvl="0" animBg="1"/>
      <p:bldP spid="41" grpId="0" bldLvl="0" animBg="1"/>
      <p:bldP spid="41" grpId="1" bldLvl="0" animBg="1"/>
      <p:bldP spid="42" grpId="0" bldLvl="0" animBg="1"/>
      <p:bldP spid="42" grpId="1" bldLvl="0" animBg="1"/>
      <p:bldP spid="43" grpId="0" bldLvl="0" animBg="1"/>
      <p:bldP spid="43" grpId="1" bldLvl="0" animBg="1"/>
      <p:bldP spid="44" grpId="0" bldLvl="0" animBg="1"/>
      <p:bldP spid="44" grpId="1" bldLvl="0" animBg="1"/>
      <p:bldP spid="44" grpId="2" bldLvl="0" animBg="1"/>
      <p:bldP spid="45" grpId="0" bldLvl="0" animBg="1"/>
      <p:bldP spid="45" grpId="1" bldLvl="0" animBg="1"/>
      <p:bldP spid="46" grpId="0" bldLvl="0" animBg="1"/>
      <p:bldP spid="46" grpId="1" bldLvl="0" animBg="1"/>
      <p:bldP spid="47" grpId="0" bldLvl="0" animBg="1"/>
      <p:bldP spid="48" grpId="0" bldLvl="0" animBg="1"/>
      <p:bldP spid="48" grpId="1" bldLvl="0" animBg="1"/>
      <p:bldP spid="49" grpId="0" bldLvl="0" animBg="1"/>
      <p:bldP spid="49" grpId="1" bldLvl="0" animBg="1"/>
      <p:bldP spid="50" grpId="0" bldLvl="0" animBg="1"/>
      <p:bldP spid="50" grpId="1" bldLvl="0" animBg="1"/>
      <p:bldP spid="51" grpId="0" bldLvl="0" animBg="1"/>
      <p:bldP spid="51" grpId="1" bldLvl="0" animBg="1"/>
      <p:bldP spid="51" grpId="2" bldLvl="0" animBg="1"/>
      <p:bldP spid="52" grpId="0" bldLvl="0" animBg="1"/>
      <p:bldP spid="52" grpId="1" bldLvl="0" animBg="1"/>
      <p:bldP spid="53" grpId="0" bldLvl="0" animBg="1"/>
      <p:bldP spid="53" grpId="1"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4542A7B-FE56-4EB3-A5D7-E577EE0DCCB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311" y="112889"/>
            <a:ext cx="6524977" cy="6570134"/>
          </a:xfrm>
          <a:prstGeom prst="rect">
            <a:avLst/>
          </a:prstGeom>
          <a:noFill/>
          <a:ln w="57150" cmpd="thickThin">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2" name="Scroll: Vertical 1">
            <a:extLst>
              <a:ext uri="{FF2B5EF4-FFF2-40B4-BE49-F238E27FC236}">
                <a16:creationId xmlns:a16="http://schemas.microsoft.com/office/drawing/2014/main" id="{374D4C0B-1690-45F6-B277-7927E34DF4AB}"/>
              </a:ext>
            </a:extLst>
          </p:cNvPr>
          <p:cNvSpPr/>
          <p:nvPr/>
        </p:nvSpPr>
        <p:spPr>
          <a:xfrm>
            <a:off x="6863644" y="191911"/>
            <a:ext cx="5238045" cy="6491111"/>
          </a:xfrm>
          <a:prstGeom prst="verticalScroll">
            <a:avLst/>
          </a:prstGeom>
          <a:ln w="76200"/>
        </p:spPr>
        <p:style>
          <a:lnRef idx="2">
            <a:schemeClr val="dk1"/>
          </a:lnRef>
          <a:fillRef idx="1">
            <a:schemeClr val="lt1"/>
          </a:fillRef>
          <a:effectRef idx="0">
            <a:schemeClr val="dk1"/>
          </a:effectRef>
          <a:fontRef idx="minor">
            <a:schemeClr val="dk1"/>
          </a:fontRef>
        </p:style>
        <p:txBody>
          <a:bodyPr rtlCol="0" anchor="ctr"/>
          <a:lstStyle/>
          <a:p>
            <a:pPr algn="ctr"/>
            <a:r>
              <a:rPr lang="en-US" sz="4400" b="1" dirty="0" err="1">
                <a:solidFill>
                  <a:srgbClr val="7030A0"/>
                </a:solidFill>
                <a:latin typeface="Times New Roman" panose="02020603050405020304" pitchFamily="18" charset="0"/>
                <a:cs typeface="Times New Roman" panose="02020603050405020304" pitchFamily="18" charset="0"/>
              </a:rPr>
              <a:t>Atlat</a:t>
            </a:r>
            <a:r>
              <a:rPr lang="en-US" sz="4400" b="1" dirty="0">
                <a:solidFill>
                  <a:srgbClr val="7030A0"/>
                </a:solidFill>
                <a:latin typeface="Times New Roman" panose="02020603050405020304" pitchFamily="18" charset="0"/>
                <a:cs typeface="Times New Roman" panose="02020603050405020304" pitchFamily="18" charset="0"/>
              </a:rPr>
              <a:t> </a:t>
            </a:r>
            <a:r>
              <a:rPr lang="en-US" sz="4400" b="1" dirty="0" err="1">
                <a:solidFill>
                  <a:srgbClr val="7030A0"/>
                </a:solidFill>
                <a:latin typeface="Times New Roman" panose="02020603050405020304" pitchFamily="18" charset="0"/>
                <a:cs typeface="Times New Roman" panose="02020603050405020304" pitchFamily="18" charset="0"/>
              </a:rPr>
              <a:t>trang</a:t>
            </a:r>
            <a:r>
              <a:rPr lang="en-US" sz="4400" b="1" dirty="0">
                <a:solidFill>
                  <a:srgbClr val="7030A0"/>
                </a:solidFill>
                <a:latin typeface="Times New Roman" panose="02020603050405020304" pitchFamily="18" charset="0"/>
                <a:cs typeface="Times New Roman" panose="02020603050405020304" pitchFamily="18" charset="0"/>
              </a:rPr>
              <a:t> 30 </a:t>
            </a:r>
          </a:p>
          <a:p>
            <a:pPr marL="285750" indent="-285750">
              <a:buFontTx/>
              <a:buChar char="-"/>
            </a:pPr>
            <a:r>
              <a:rPr lang="en-US" sz="2800" b="1" dirty="0" err="1">
                <a:solidFill>
                  <a:srgbClr val="FF0000"/>
                </a:solidFill>
                <a:latin typeface="Times New Roman" panose="02020603050405020304" pitchFamily="18" charset="0"/>
                <a:cs typeface="Times New Roman" panose="02020603050405020304" pitchFamily="18" charset="0"/>
              </a:rPr>
              <a:t>Xác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định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vị</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trí</a:t>
            </a:r>
            <a:r>
              <a:rPr lang="en-US" sz="2800" b="1" dirty="0">
                <a:solidFill>
                  <a:srgbClr val="FF0000"/>
                </a:solidFill>
                <a:latin typeface="Times New Roman" panose="02020603050405020304" pitchFamily="18" charset="0"/>
                <a:cs typeface="Times New Roman" panose="02020603050405020304" pitchFamily="18" charset="0"/>
              </a:rPr>
              <a:t> 3 </a:t>
            </a:r>
            <a:r>
              <a:rPr lang="en-US" sz="2800" b="1" dirty="0" err="1">
                <a:solidFill>
                  <a:srgbClr val="FF0000"/>
                </a:solidFill>
                <a:latin typeface="Times New Roman" panose="02020603050405020304" pitchFamily="18" charset="0"/>
                <a:cs typeface="Times New Roman" panose="02020603050405020304" pitchFamily="18" charset="0"/>
              </a:rPr>
              <a:t>vùng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kinh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tế</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trọng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điểm</a:t>
            </a:r>
            <a:r>
              <a:rPr lang="en-US" sz="2800" b="1" dirty="0">
                <a:solidFill>
                  <a:srgbClr val="FF0000"/>
                </a:solidFill>
                <a:latin typeface="Times New Roman" panose="02020603050405020304" pitchFamily="18" charset="0"/>
                <a:cs typeface="Times New Roman" panose="02020603050405020304" pitchFamily="18" charset="0"/>
              </a:rPr>
              <a:t>.</a:t>
            </a:r>
          </a:p>
          <a:p>
            <a:pPr marL="285750" indent="-285750">
              <a:buFontTx/>
              <a:buChar char="-"/>
            </a:pPr>
            <a:r>
              <a:rPr lang="en-US" sz="2800" b="1" dirty="0" err="1">
                <a:solidFill>
                  <a:srgbClr val="FF0000"/>
                </a:solidFill>
                <a:latin typeface="Times New Roman" panose="02020603050405020304" pitchFamily="18" charset="0"/>
                <a:cs typeface="Times New Roman" panose="02020603050405020304" pitchFamily="18" charset="0"/>
              </a:rPr>
              <a:t>Đọc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thông</a:t>
            </a:r>
            <a:r>
              <a:rPr lang="en-US" sz="2800" b="1" dirty="0">
                <a:solidFill>
                  <a:srgbClr val="FF0000"/>
                </a:solidFill>
                <a:latin typeface="Times New Roman" panose="02020603050405020304" pitchFamily="18" charset="0"/>
                <a:cs typeface="Times New Roman" panose="02020603050405020304" pitchFamily="18" charset="0"/>
              </a:rPr>
              <a:t> tin </a:t>
            </a:r>
            <a:r>
              <a:rPr lang="en-US" sz="2800" b="1" dirty="0" err="1">
                <a:solidFill>
                  <a:srgbClr val="FF0000"/>
                </a:solidFill>
                <a:latin typeface="Times New Roman" panose="02020603050405020304" pitchFamily="18" charset="0"/>
                <a:cs typeface="Times New Roman" panose="02020603050405020304" pitchFamily="18" charset="0"/>
              </a:rPr>
              <a:t>về</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vùng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kinh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tế</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trọng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điểm</a:t>
            </a:r>
            <a:r>
              <a:rPr lang="en-US" sz="2800" b="1" dirty="0">
                <a:solidFill>
                  <a:srgbClr val="FF0000"/>
                </a:solidFill>
                <a:latin typeface="Times New Roman" panose="02020603050405020304" pitchFamily="18" charset="0"/>
                <a:cs typeface="Times New Roman" panose="02020603050405020304" pitchFamily="18" charset="0"/>
              </a:rPr>
              <a:t> ĐBSCL.</a:t>
            </a:r>
          </a:p>
          <a:p>
            <a:pPr marL="285750" indent="-285750">
              <a:buFontTx/>
              <a:buChar char="-"/>
            </a:pPr>
            <a:r>
              <a:rPr lang="en-US" sz="2800" b="1" dirty="0" err="1">
                <a:solidFill>
                  <a:srgbClr val="FF0000"/>
                </a:solidFill>
                <a:latin typeface="Times New Roman" panose="02020603050405020304" pitchFamily="18" charset="0"/>
                <a:cs typeface="Times New Roman" panose="02020603050405020304" pitchFamily="18" charset="0"/>
              </a:rPr>
              <a:t>Kể</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tên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các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tỉnh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thành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phố</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trong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vùng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kinh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tế</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trọng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điểm</a:t>
            </a:r>
            <a:r>
              <a:rPr lang="en-US" sz="2800" b="1" dirty="0">
                <a:solidFill>
                  <a:srgbClr val="FF0000"/>
                </a:solidFill>
                <a:latin typeface="Times New Roman" panose="02020603050405020304" pitchFamily="18" charset="0"/>
                <a:cs typeface="Times New Roman" panose="02020603050405020304" pitchFamily="18" charset="0"/>
              </a:rPr>
              <a:t>.</a:t>
            </a:r>
          </a:p>
          <a:p>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Sưu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tầm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tài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liệu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liên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quan</a:t>
            </a:r>
            <a:r>
              <a:rPr lang="en-US" sz="2800" b="1" dirty="0">
                <a:solidFill>
                  <a:srgbClr val="FF000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08502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80">
                                          <p:stCondLst>
                                            <p:cond delay="0"/>
                                          </p:stCondLst>
                                        </p:cTn>
                                        <p:tgtEl>
                                          <p:spTgt spid="2"/>
                                        </p:tgtEl>
                                      </p:cBhvr>
                                    </p:animEffect>
                                    <p:anim calcmode="lin" valueType="num">
                                      <p:cBhvr>
                                        <p:cTn id="13"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8" dur="26">
                                          <p:stCondLst>
                                            <p:cond delay="650"/>
                                          </p:stCondLst>
                                        </p:cTn>
                                        <p:tgtEl>
                                          <p:spTgt spid="2"/>
                                        </p:tgtEl>
                                      </p:cBhvr>
                                      <p:to x="100000" y="60000"/>
                                    </p:animScale>
                                    <p:animScale>
                                      <p:cBhvr>
                                        <p:cTn id="19" dur="166" decel="50000">
                                          <p:stCondLst>
                                            <p:cond delay="676"/>
                                          </p:stCondLst>
                                        </p:cTn>
                                        <p:tgtEl>
                                          <p:spTgt spid="2"/>
                                        </p:tgtEl>
                                      </p:cBhvr>
                                      <p:to x="100000" y="100000"/>
                                    </p:animScale>
                                    <p:animScale>
                                      <p:cBhvr>
                                        <p:cTn id="20" dur="26">
                                          <p:stCondLst>
                                            <p:cond delay="1312"/>
                                          </p:stCondLst>
                                        </p:cTn>
                                        <p:tgtEl>
                                          <p:spTgt spid="2"/>
                                        </p:tgtEl>
                                      </p:cBhvr>
                                      <p:to x="100000" y="80000"/>
                                    </p:animScale>
                                    <p:animScale>
                                      <p:cBhvr>
                                        <p:cTn id="21" dur="166" decel="50000">
                                          <p:stCondLst>
                                            <p:cond delay="1338"/>
                                          </p:stCondLst>
                                        </p:cTn>
                                        <p:tgtEl>
                                          <p:spTgt spid="2"/>
                                        </p:tgtEl>
                                      </p:cBhvr>
                                      <p:to x="100000" y="100000"/>
                                    </p:animScale>
                                    <p:animScale>
                                      <p:cBhvr>
                                        <p:cTn id="22" dur="26">
                                          <p:stCondLst>
                                            <p:cond delay="1642"/>
                                          </p:stCondLst>
                                        </p:cTn>
                                        <p:tgtEl>
                                          <p:spTgt spid="2"/>
                                        </p:tgtEl>
                                      </p:cBhvr>
                                      <p:to x="100000" y="90000"/>
                                    </p:animScale>
                                    <p:animScale>
                                      <p:cBhvr>
                                        <p:cTn id="23" dur="166" decel="50000">
                                          <p:stCondLst>
                                            <p:cond delay="1668"/>
                                          </p:stCondLst>
                                        </p:cTn>
                                        <p:tgtEl>
                                          <p:spTgt spid="2"/>
                                        </p:tgtEl>
                                      </p:cBhvr>
                                      <p:to x="100000" y="100000"/>
                                    </p:animScale>
                                    <p:animScale>
                                      <p:cBhvr>
                                        <p:cTn id="24" dur="26">
                                          <p:stCondLst>
                                            <p:cond delay="1808"/>
                                          </p:stCondLst>
                                        </p:cTn>
                                        <p:tgtEl>
                                          <p:spTgt spid="2"/>
                                        </p:tgtEl>
                                      </p:cBhvr>
                                      <p:to x="100000" y="95000"/>
                                    </p:animScale>
                                    <p:animScale>
                                      <p:cBhvr>
                                        <p:cTn id="25"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3" descr="Luoc do cac vung kinh te va cac vung kinh te trong diem "/>
          <p:cNvPicPr>
            <a:picLocks noChangeAspect="1"/>
          </p:cNvPicPr>
          <p:nvPr/>
        </p:nvPicPr>
        <p:blipFill>
          <a:blip r:embed="rId2"/>
          <a:stretch>
            <a:fillRect/>
          </a:stretch>
        </p:blipFill>
        <p:spPr>
          <a:xfrm>
            <a:off x="6811645" y="38100"/>
            <a:ext cx="4419600" cy="6781800"/>
          </a:xfrm>
          <a:prstGeom prst="rect">
            <a:avLst/>
          </a:prstGeom>
          <a:noFill/>
          <a:ln w="9525">
            <a:noFill/>
          </a:ln>
        </p:spPr>
      </p:pic>
      <p:sp>
        <p:nvSpPr>
          <p:cNvPr id="196616" name="Freeform 8"/>
          <p:cNvSpPr/>
          <p:nvPr/>
        </p:nvSpPr>
        <p:spPr>
          <a:xfrm>
            <a:off x="8730933" y="957263"/>
            <a:ext cx="574675" cy="379412"/>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362" h="239">
                <a:moveTo>
                  <a:pt x="357" y="15"/>
                </a:moveTo>
                <a:cubicBezTo>
                  <a:pt x="345" y="12"/>
                  <a:pt x="331" y="0"/>
                  <a:pt x="320" y="6"/>
                </a:cubicBezTo>
                <a:cubicBezTo>
                  <a:pt x="267" y="33"/>
                  <a:pt x="338" y="67"/>
                  <a:pt x="274" y="24"/>
                </a:cubicBezTo>
                <a:cubicBezTo>
                  <a:pt x="256" y="30"/>
                  <a:pt x="223" y="24"/>
                  <a:pt x="220" y="43"/>
                </a:cubicBezTo>
                <a:cubicBezTo>
                  <a:pt x="209" y="125"/>
                  <a:pt x="233" y="108"/>
                  <a:pt x="183" y="125"/>
                </a:cubicBezTo>
                <a:cubicBezTo>
                  <a:pt x="136" y="109"/>
                  <a:pt x="117" y="132"/>
                  <a:pt x="73" y="143"/>
                </a:cubicBezTo>
                <a:cubicBezTo>
                  <a:pt x="49" y="149"/>
                  <a:pt x="24" y="149"/>
                  <a:pt x="0" y="152"/>
                </a:cubicBezTo>
                <a:cubicBezTo>
                  <a:pt x="25" y="178"/>
                  <a:pt x="47" y="180"/>
                  <a:pt x="82" y="189"/>
                </a:cubicBezTo>
                <a:cubicBezTo>
                  <a:pt x="83" y="191"/>
                  <a:pt x="97" y="239"/>
                  <a:pt x="110" y="235"/>
                </a:cubicBezTo>
                <a:cubicBezTo>
                  <a:pt x="119" y="232"/>
                  <a:pt x="110" y="210"/>
                  <a:pt x="119" y="207"/>
                </a:cubicBezTo>
                <a:cubicBezTo>
                  <a:pt x="166" y="190"/>
                  <a:pt x="216" y="189"/>
                  <a:pt x="265" y="180"/>
                </a:cubicBezTo>
                <a:cubicBezTo>
                  <a:pt x="277" y="163"/>
                  <a:pt x="280" y="141"/>
                  <a:pt x="293" y="125"/>
                </a:cubicBezTo>
                <a:cubicBezTo>
                  <a:pt x="305" y="110"/>
                  <a:pt x="351" y="92"/>
                  <a:pt x="357" y="70"/>
                </a:cubicBezTo>
                <a:cubicBezTo>
                  <a:pt x="362" y="52"/>
                  <a:pt x="357" y="33"/>
                  <a:pt x="357" y="15"/>
                </a:cubicBezTo>
                <a:close/>
              </a:path>
            </a:pathLst>
          </a:custGeom>
          <a:solidFill>
            <a:srgbClr val="FFFF00"/>
          </a:solidFill>
          <a:ln w="9525" cap="flat" cmpd="sng">
            <a:solidFill>
              <a:srgbClr val="FFFF00"/>
            </a:solidFill>
            <a:prstDash val="solid"/>
            <a:round/>
            <a:headEnd type="none" w="med" len="med"/>
            <a:tailEnd type="none" w="med" len="med"/>
          </a:ln>
          <a:effectLst>
            <a:prstShdw prst="shdw17" dist="17961" dir="13499999">
              <a:srgbClr val="999900"/>
            </a:prstShdw>
          </a:effectLst>
        </p:spPr>
        <p:txBody>
          <a:bodyPr/>
          <a:lstStyle/>
          <a:p>
            <a:endParaRPr lang="en-US"/>
          </a:p>
        </p:txBody>
      </p:sp>
      <p:sp>
        <p:nvSpPr>
          <p:cNvPr id="196617" name="Freeform 9"/>
          <p:cNvSpPr/>
          <p:nvPr/>
        </p:nvSpPr>
        <p:spPr>
          <a:xfrm>
            <a:off x="8208645" y="1054100"/>
            <a:ext cx="682625" cy="476250"/>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430" h="300">
                <a:moveTo>
                  <a:pt x="393" y="146"/>
                </a:moveTo>
                <a:cubicBezTo>
                  <a:pt x="347" y="137"/>
                  <a:pt x="324" y="121"/>
                  <a:pt x="283" y="101"/>
                </a:cubicBezTo>
                <a:cubicBezTo>
                  <a:pt x="235" y="117"/>
                  <a:pt x="274" y="113"/>
                  <a:pt x="238" y="91"/>
                </a:cubicBezTo>
                <a:cubicBezTo>
                  <a:pt x="230" y="86"/>
                  <a:pt x="219" y="86"/>
                  <a:pt x="210" y="82"/>
                </a:cubicBezTo>
                <a:cubicBezTo>
                  <a:pt x="198" y="77"/>
                  <a:pt x="185" y="71"/>
                  <a:pt x="174" y="64"/>
                </a:cubicBezTo>
                <a:cubicBezTo>
                  <a:pt x="101" y="16"/>
                  <a:pt x="209" y="76"/>
                  <a:pt x="137" y="27"/>
                </a:cubicBezTo>
                <a:cubicBezTo>
                  <a:pt x="115" y="12"/>
                  <a:pt x="97" y="8"/>
                  <a:pt x="73" y="0"/>
                </a:cubicBezTo>
                <a:cubicBezTo>
                  <a:pt x="0" y="24"/>
                  <a:pt x="21" y="151"/>
                  <a:pt x="91" y="174"/>
                </a:cubicBezTo>
                <a:cubicBezTo>
                  <a:pt x="104" y="187"/>
                  <a:pt x="122" y="201"/>
                  <a:pt x="128" y="219"/>
                </a:cubicBezTo>
                <a:cubicBezTo>
                  <a:pt x="155" y="300"/>
                  <a:pt x="117" y="253"/>
                  <a:pt x="155" y="293"/>
                </a:cubicBezTo>
                <a:cubicBezTo>
                  <a:pt x="158" y="284"/>
                  <a:pt x="156" y="270"/>
                  <a:pt x="165" y="265"/>
                </a:cubicBezTo>
                <a:cubicBezTo>
                  <a:pt x="182" y="255"/>
                  <a:pt x="320" y="239"/>
                  <a:pt x="329" y="238"/>
                </a:cubicBezTo>
                <a:cubicBezTo>
                  <a:pt x="402" y="215"/>
                  <a:pt x="319" y="250"/>
                  <a:pt x="366" y="201"/>
                </a:cubicBezTo>
                <a:cubicBezTo>
                  <a:pt x="381" y="185"/>
                  <a:pt x="408" y="188"/>
                  <a:pt x="430" y="183"/>
                </a:cubicBezTo>
                <a:cubicBezTo>
                  <a:pt x="424" y="177"/>
                  <a:pt x="417" y="171"/>
                  <a:pt x="411" y="165"/>
                </a:cubicBezTo>
                <a:cubicBezTo>
                  <a:pt x="405" y="159"/>
                  <a:pt x="393" y="146"/>
                  <a:pt x="393" y="146"/>
                </a:cubicBezTo>
                <a:close/>
              </a:path>
            </a:pathLst>
          </a:custGeom>
          <a:solidFill>
            <a:srgbClr val="FFFF00"/>
          </a:solidFill>
          <a:ln w="9525">
            <a:noFill/>
          </a:ln>
          <a:effectLst>
            <a:prstShdw prst="shdw17" dist="17961" dir="13499999">
              <a:srgbClr val="999900"/>
            </a:prstShdw>
          </a:effectLst>
        </p:spPr>
        <p:txBody>
          <a:bodyPr/>
          <a:lstStyle/>
          <a:p>
            <a:endParaRPr lang="en-US"/>
          </a:p>
        </p:txBody>
      </p:sp>
      <p:sp>
        <p:nvSpPr>
          <p:cNvPr id="196618" name="Freeform 10"/>
          <p:cNvSpPr/>
          <p:nvPr/>
        </p:nvSpPr>
        <p:spPr>
          <a:xfrm>
            <a:off x="8992870" y="3100388"/>
            <a:ext cx="501650" cy="322262"/>
          </a:xfrm>
          <a:custGeom>
            <a:avLst/>
            <a:gdLst/>
            <a:ahLst/>
            <a:cxnLst>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 ang="0">
                <a:pos x="2147483647" y="2147483647"/>
              </a:cxn>
              <a:cxn ang="0">
                <a:pos x="2147483647" y="0"/>
              </a:cxn>
            </a:cxnLst>
            <a:rect l="0" t="0" r="0" b="0"/>
            <a:pathLst>
              <a:path w="316" h="203">
                <a:moveTo>
                  <a:pt x="73" y="0"/>
                </a:moveTo>
                <a:cubicBezTo>
                  <a:pt x="79" y="12"/>
                  <a:pt x="79" y="30"/>
                  <a:pt x="91" y="37"/>
                </a:cubicBezTo>
                <a:cubicBezTo>
                  <a:pt x="107" y="47"/>
                  <a:pt x="128" y="40"/>
                  <a:pt x="146" y="46"/>
                </a:cubicBezTo>
                <a:cubicBezTo>
                  <a:pt x="156" y="49"/>
                  <a:pt x="163" y="60"/>
                  <a:pt x="173" y="64"/>
                </a:cubicBezTo>
                <a:cubicBezTo>
                  <a:pt x="188" y="69"/>
                  <a:pt x="204" y="70"/>
                  <a:pt x="219" y="73"/>
                </a:cubicBezTo>
                <a:cubicBezTo>
                  <a:pt x="238" y="133"/>
                  <a:pt x="211" y="75"/>
                  <a:pt x="256" y="110"/>
                </a:cubicBezTo>
                <a:cubicBezTo>
                  <a:pt x="316" y="157"/>
                  <a:pt x="231" y="123"/>
                  <a:pt x="301" y="146"/>
                </a:cubicBezTo>
                <a:cubicBezTo>
                  <a:pt x="276" y="151"/>
                  <a:pt x="246" y="147"/>
                  <a:pt x="228" y="165"/>
                </a:cubicBezTo>
                <a:cubicBezTo>
                  <a:pt x="221" y="172"/>
                  <a:pt x="228" y="190"/>
                  <a:pt x="219" y="192"/>
                </a:cubicBezTo>
                <a:cubicBezTo>
                  <a:pt x="178" y="203"/>
                  <a:pt x="134" y="198"/>
                  <a:pt x="91" y="201"/>
                </a:cubicBezTo>
                <a:cubicBezTo>
                  <a:pt x="85" y="192"/>
                  <a:pt x="82" y="181"/>
                  <a:pt x="73" y="174"/>
                </a:cubicBezTo>
                <a:cubicBezTo>
                  <a:pt x="65" y="168"/>
                  <a:pt x="52" y="172"/>
                  <a:pt x="45" y="165"/>
                </a:cubicBezTo>
                <a:cubicBezTo>
                  <a:pt x="38" y="158"/>
                  <a:pt x="41" y="146"/>
                  <a:pt x="36" y="137"/>
                </a:cubicBezTo>
                <a:cubicBezTo>
                  <a:pt x="26" y="118"/>
                  <a:pt x="0" y="82"/>
                  <a:pt x="0" y="82"/>
                </a:cubicBezTo>
                <a:cubicBezTo>
                  <a:pt x="49" y="49"/>
                  <a:pt x="72" y="84"/>
                  <a:pt x="91" y="28"/>
                </a:cubicBezTo>
                <a:cubicBezTo>
                  <a:pt x="71" y="7"/>
                  <a:pt x="73" y="18"/>
                  <a:pt x="73" y="0"/>
                </a:cubicBezTo>
                <a:close/>
              </a:path>
            </a:pathLst>
          </a:custGeom>
          <a:solidFill>
            <a:srgbClr val="FFFF00"/>
          </a:solidFill>
          <a:ln w="9525">
            <a:noFill/>
          </a:ln>
          <a:effectLst>
            <a:prstShdw prst="shdw17" dist="17961" dir="13499999">
              <a:srgbClr val="999900"/>
            </a:prstShdw>
          </a:effectLst>
        </p:spPr>
        <p:txBody>
          <a:bodyPr/>
          <a:lstStyle/>
          <a:p>
            <a:endParaRPr lang="en-US"/>
          </a:p>
        </p:txBody>
      </p:sp>
      <p:sp>
        <p:nvSpPr>
          <p:cNvPr id="196619" name="Freeform 11"/>
          <p:cNvSpPr/>
          <p:nvPr/>
        </p:nvSpPr>
        <p:spPr>
          <a:xfrm>
            <a:off x="9097645" y="3314700"/>
            <a:ext cx="868363" cy="1131888"/>
          </a:xfrm>
          <a:custGeom>
            <a:avLst/>
            <a:gdLst/>
            <a:ahLst/>
            <a:cxnLst>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0"/>
              </a:cxn>
            </a:cxnLst>
            <a:rect l="0" t="0" r="0" b="0"/>
            <a:pathLst>
              <a:path w="547" h="713">
                <a:moveTo>
                  <a:pt x="227" y="0"/>
                </a:moveTo>
                <a:cubicBezTo>
                  <a:pt x="206" y="6"/>
                  <a:pt x="182" y="7"/>
                  <a:pt x="163" y="18"/>
                </a:cubicBezTo>
                <a:cubicBezTo>
                  <a:pt x="26" y="98"/>
                  <a:pt x="177" y="45"/>
                  <a:pt x="90" y="73"/>
                </a:cubicBezTo>
                <a:cubicBezTo>
                  <a:pt x="87" y="64"/>
                  <a:pt x="90" y="50"/>
                  <a:pt x="81" y="45"/>
                </a:cubicBezTo>
                <a:cubicBezTo>
                  <a:pt x="52" y="30"/>
                  <a:pt x="50" y="74"/>
                  <a:pt x="44" y="82"/>
                </a:cubicBezTo>
                <a:cubicBezTo>
                  <a:pt x="37" y="93"/>
                  <a:pt x="26" y="100"/>
                  <a:pt x="17" y="109"/>
                </a:cubicBezTo>
                <a:cubicBezTo>
                  <a:pt x="0" y="162"/>
                  <a:pt x="15" y="127"/>
                  <a:pt x="54" y="164"/>
                </a:cubicBezTo>
                <a:cubicBezTo>
                  <a:pt x="77" y="234"/>
                  <a:pt x="60" y="161"/>
                  <a:pt x="35" y="173"/>
                </a:cubicBezTo>
                <a:cubicBezTo>
                  <a:pt x="26" y="177"/>
                  <a:pt x="37" y="194"/>
                  <a:pt x="44" y="201"/>
                </a:cubicBezTo>
                <a:cubicBezTo>
                  <a:pt x="51" y="208"/>
                  <a:pt x="62" y="208"/>
                  <a:pt x="72" y="210"/>
                </a:cubicBezTo>
                <a:cubicBezTo>
                  <a:pt x="171" y="234"/>
                  <a:pt x="62" y="200"/>
                  <a:pt x="172" y="237"/>
                </a:cubicBezTo>
                <a:cubicBezTo>
                  <a:pt x="227" y="292"/>
                  <a:pt x="152" y="214"/>
                  <a:pt x="209" y="283"/>
                </a:cubicBezTo>
                <a:cubicBezTo>
                  <a:pt x="235" y="314"/>
                  <a:pt x="254" y="316"/>
                  <a:pt x="209" y="301"/>
                </a:cubicBezTo>
                <a:cubicBezTo>
                  <a:pt x="218" y="298"/>
                  <a:pt x="236" y="283"/>
                  <a:pt x="236" y="292"/>
                </a:cubicBezTo>
                <a:cubicBezTo>
                  <a:pt x="236" y="303"/>
                  <a:pt x="212" y="299"/>
                  <a:pt x="209" y="310"/>
                </a:cubicBezTo>
                <a:cubicBezTo>
                  <a:pt x="207" y="318"/>
                  <a:pt x="222" y="322"/>
                  <a:pt x="227" y="329"/>
                </a:cubicBezTo>
                <a:cubicBezTo>
                  <a:pt x="258" y="367"/>
                  <a:pt x="230" y="352"/>
                  <a:pt x="282" y="365"/>
                </a:cubicBezTo>
                <a:cubicBezTo>
                  <a:pt x="288" y="371"/>
                  <a:pt x="293" y="379"/>
                  <a:pt x="300" y="384"/>
                </a:cubicBezTo>
                <a:cubicBezTo>
                  <a:pt x="326" y="400"/>
                  <a:pt x="349" y="386"/>
                  <a:pt x="300" y="402"/>
                </a:cubicBezTo>
                <a:cubicBezTo>
                  <a:pt x="314" y="415"/>
                  <a:pt x="338" y="420"/>
                  <a:pt x="346" y="438"/>
                </a:cubicBezTo>
                <a:cubicBezTo>
                  <a:pt x="355" y="458"/>
                  <a:pt x="351" y="481"/>
                  <a:pt x="355" y="502"/>
                </a:cubicBezTo>
                <a:cubicBezTo>
                  <a:pt x="364" y="549"/>
                  <a:pt x="377" y="605"/>
                  <a:pt x="410" y="640"/>
                </a:cubicBezTo>
                <a:cubicBezTo>
                  <a:pt x="416" y="658"/>
                  <a:pt x="422" y="676"/>
                  <a:pt x="428" y="694"/>
                </a:cubicBezTo>
                <a:cubicBezTo>
                  <a:pt x="434" y="712"/>
                  <a:pt x="483" y="713"/>
                  <a:pt x="483" y="713"/>
                </a:cubicBezTo>
                <a:cubicBezTo>
                  <a:pt x="537" y="659"/>
                  <a:pt x="517" y="685"/>
                  <a:pt x="547" y="640"/>
                </a:cubicBezTo>
                <a:cubicBezTo>
                  <a:pt x="534" y="598"/>
                  <a:pt x="515" y="608"/>
                  <a:pt x="502" y="566"/>
                </a:cubicBezTo>
                <a:cubicBezTo>
                  <a:pt x="505" y="554"/>
                  <a:pt x="521" y="492"/>
                  <a:pt x="520" y="484"/>
                </a:cubicBezTo>
                <a:cubicBezTo>
                  <a:pt x="519" y="473"/>
                  <a:pt x="507" y="467"/>
                  <a:pt x="502" y="457"/>
                </a:cubicBezTo>
                <a:cubicBezTo>
                  <a:pt x="484" y="422"/>
                  <a:pt x="481" y="407"/>
                  <a:pt x="447" y="384"/>
                </a:cubicBezTo>
                <a:cubicBezTo>
                  <a:pt x="416" y="338"/>
                  <a:pt x="439" y="286"/>
                  <a:pt x="401" y="246"/>
                </a:cubicBezTo>
                <a:cubicBezTo>
                  <a:pt x="422" y="184"/>
                  <a:pt x="408" y="253"/>
                  <a:pt x="383" y="201"/>
                </a:cubicBezTo>
                <a:cubicBezTo>
                  <a:pt x="347" y="128"/>
                  <a:pt x="405" y="156"/>
                  <a:pt x="346" y="137"/>
                </a:cubicBezTo>
                <a:cubicBezTo>
                  <a:pt x="321" y="111"/>
                  <a:pt x="305" y="61"/>
                  <a:pt x="282" y="45"/>
                </a:cubicBezTo>
                <a:cubicBezTo>
                  <a:pt x="271" y="37"/>
                  <a:pt x="258" y="32"/>
                  <a:pt x="246" y="27"/>
                </a:cubicBezTo>
                <a:cubicBezTo>
                  <a:pt x="228" y="20"/>
                  <a:pt x="172" y="14"/>
                  <a:pt x="191" y="9"/>
                </a:cubicBezTo>
                <a:cubicBezTo>
                  <a:pt x="203" y="6"/>
                  <a:pt x="215" y="3"/>
                  <a:pt x="227" y="0"/>
                </a:cubicBezTo>
                <a:close/>
              </a:path>
            </a:pathLst>
          </a:custGeom>
          <a:solidFill>
            <a:srgbClr val="FFFF00"/>
          </a:solidFill>
          <a:ln w="9525">
            <a:noFill/>
          </a:ln>
          <a:effectLst>
            <a:prstShdw prst="shdw17" dist="17961" dir="13499999">
              <a:srgbClr val="999900"/>
            </a:prstShdw>
          </a:effectLst>
        </p:spPr>
        <p:txBody>
          <a:bodyPr/>
          <a:lstStyle/>
          <a:p>
            <a:endParaRPr lang="en-US"/>
          </a:p>
        </p:txBody>
      </p:sp>
      <p:sp>
        <p:nvSpPr>
          <p:cNvPr id="196621" name="Freeform 13"/>
          <p:cNvSpPr/>
          <p:nvPr/>
        </p:nvSpPr>
        <p:spPr>
          <a:xfrm>
            <a:off x="8507095" y="5045075"/>
            <a:ext cx="847725" cy="879475"/>
          </a:xfrm>
          <a:custGeom>
            <a:avLst/>
            <a:gdLst/>
            <a:ahLst/>
            <a:cxnLst>
              <a:cxn ang="0">
                <a:pos x="2147483647" y="0"/>
              </a:cxn>
              <a:cxn ang="0">
                <a:pos x="2147483647" y="2147483647"/>
              </a:cxn>
              <a:cxn ang="0">
                <a:pos x="2147483647" y="2147483647"/>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0"/>
              </a:cxn>
            </a:cxnLst>
            <a:rect l="0" t="0" r="0" b="0"/>
            <a:pathLst>
              <a:path w="534" h="554">
                <a:moveTo>
                  <a:pt x="379" y="0"/>
                </a:moveTo>
                <a:cubicBezTo>
                  <a:pt x="382" y="12"/>
                  <a:pt x="376" y="33"/>
                  <a:pt x="388" y="37"/>
                </a:cubicBezTo>
                <a:cubicBezTo>
                  <a:pt x="399" y="41"/>
                  <a:pt x="409" y="20"/>
                  <a:pt x="406" y="9"/>
                </a:cubicBezTo>
                <a:cubicBezTo>
                  <a:pt x="404" y="0"/>
                  <a:pt x="388" y="3"/>
                  <a:pt x="379" y="0"/>
                </a:cubicBezTo>
                <a:cubicBezTo>
                  <a:pt x="346" y="11"/>
                  <a:pt x="337" y="32"/>
                  <a:pt x="306" y="46"/>
                </a:cubicBezTo>
                <a:cubicBezTo>
                  <a:pt x="288" y="54"/>
                  <a:pt x="251" y="64"/>
                  <a:pt x="251" y="64"/>
                </a:cubicBezTo>
                <a:cubicBezTo>
                  <a:pt x="222" y="109"/>
                  <a:pt x="223" y="90"/>
                  <a:pt x="178" y="73"/>
                </a:cubicBezTo>
                <a:cubicBezTo>
                  <a:pt x="175" y="98"/>
                  <a:pt x="184" y="127"/>
                  <a:pt x="169" y="147"/>
                </a:cubicBezTo>
                <a:cubicBezTo>
                  <a:pt x="162" y="157"/>
                  <a:pt x="145" y="136"/>
                  <a:pt x="132" y="137"/>
                </a:cubicBezTo>
                <a:cubicBezTo>
                  <a:pt x="107" y="139"/>
                  <a:pt x="59" y="156"/>
                  <a:pt x="59" y="156"/>
                </a:cubicBezTo>
                <a:cubicBezTo>
                  <a:pt x="19" y="182"/>
                  <a:pt x="0" y="222"/>
                  <a:pt x="31" y="275"/>
                </a:cubicBezTo>
                <a:cubicBezTo>
                  <a:pt x="42" y="294"/>
                  <a:pt x="68" y="299"/>
                  <a:pt x="86" y="311"/>
                </a:cubicBezTo>
                <a:cubicBezTo>
                  <a:pt x="102" y="322"/>
                  <a:pt x="141" y="329"/>
                  <a:pt x="141" y="329"/>
                </a:cubicBezTo>
                <a:cubicBezTo>
                  <a:pt x="175" y="365"/>
                  <a:pt x="156" y="385"/>
                  <a:pt x="178" y="430"/>
                </a:cubicBezTo>
                <a:cubicBezTo>
                  <a:pt x="190" y="455"/>
                  <a:pt x="246" y="458"/>
                  <a:pt x="269" y="467"/>
                </a:cubicBezTo>
                <a:cubicBezTo>
                  <a:pt x="327" y="554"/>
                  <a:pt x="454" y="464"/>
                  <a:pt x="534" y="448"/>
                </a:cubicBezTo>
                <a:cubicBezTo>
                  <a:pt x="514" y="434"/>
                  <a:pt x="490" y="426"/>
                  <a:pt x="470" y="412"/>
                </a:cubicBezTo>
                <a:cubicBezTo>
                  <a:pt x="418" y="377"/>
                  <a:pt x="490" y="406"/>
                  <a:pt x="425" y="384"/>
                </a:cubicBezTo>
                <a:cubicBezTo>
                  <a:pt x="428" y="357"/>
                  <a:pt x="427" y="329"/>
                  <a:pt x="434" y="302"/>
                </a:cubicBezTo>
                <a:cubicBezTo>
                  <a:pt x="437" y="292"/>
                  <a:pt x="457" y="285"/>
                  <a:pt x="452" y="275"/>
                </a:cubicBezTo>
                <a:cubicBezTo>
                  <a:pt x="446" y="264"/>
                  <a:pt x="427" y="268"/>
                  <a:pt x="415" y="265"/>
                </a:cubicBezTo>
                <a:cubicBezTo>
                  <a:pt x="401" y="224"/>
                  <a:pt x="383" y="221"/>
                  <a:pt x="342" y="211"/>
                </a:cubicBezTo>
                <a:cubicBezTo>
                  <a:pt x="363" y="128"/>
                  <a:pt x="337" y="145"/>
                  <a:pt x="388" y="128"/>
                </a:cubicBezTo>
                <a:cubicBezTo>
                  <a:pt x="382" y="119"/>
                  <a:pt x="379" y="108"/>
                  <a:pt x="370" y="101"/>
                </a:cubicBezTo>
                <a:cubicBezTo>
                  <a:pt x="362" y="95"/>
                  <a:pt x="345" y="101"/>
                  <a:pt x="342" y="92"/>
                </a:cubicBezTo>
                <a:cubicBezTo>
                  <a:pt x="332" y="64"/>
                  <a:pt x="361" y="19"/>
                  <a:pt x="379" y="0"/>
                </a:cubicBezTo>
                <a:close/>
              </a:path>
            </a:pathLst>
          </a:custGeom>
          <a:solidFill>
            <a:srgbClr val="FFFF00"/>
          </a:solidFill>
          <a:ln w="9525">
            <a:noFill/>
          </a:ln>
          <a:effectLst>
            <a:prstShdw prst="shdw17" dist="17961" dir="13499999">
              <a:srgbClr val="999900"/>
            </a:prstShdw>
          </a:effectLst>
        </p:spPr>
        <p:txBody>
          <a:bodyPr/>
          <a:lstStyle/>
          <a:p>
            <a:endParaRPr lang="en-US"/>
          </a:p>
        </p:txBody>
      </p:sp>
      <p:sp>
        <p:nvSpPr>
          <p:cNvPr id="196629" name="AutoShape 21"/>
          <p:cNvSpPr/>
          <p:nvPr/>
        </p:nvSpPr>
        <p:spPr>
          <a:xfrm>
            <a:off x="79375" y="0"/>
            <a:ext cx="4343400" cy="3581400"/>
          </a:xfrm>
          <a:prstGeom prst="cloudCallout">
            <a:avLst>
              <a:gd name="adj1" fmla="val 50199"/>
              <a:gd name="adj2" fmla="val 132056"/>
            </a:avLst>
          </a:prstGeom>
          <a:gradFill rotWithShape="1">
            <a:gsLst>
              <a:gs pos="0">
                <a:srgbClr val="FFFF66"/>
              </a:gs>
              <a:gs pos="100000">
                <a:schemeClr val="bg1"/>
              </a:gs>
            </a:gsLst>
            <a:lin ang="5400000" scaled="1"/>
            <a:tileRect/>
          </a:gradFill>
          <a:ln w="9525" cap="flat" cmpd="sng">
            <a:solidFill>
              <a:srgbClr val="FF0000"/>
            </a:solidFill>
            <a:prstDash val="solid"/>
            <a:round/>
            <a:headEnd type="none" w="med" len="med"/>
            <a:tailEnd type="none" w="med" len="med"/>
          </a:ln>
          <a:effectLst>
            <a:prstShdw prst="shdw17" dist="17961" dir="13499999">
              <a:srgbClr val="990000"/>
            </a:prstShdw>
          </a:effectLst>
        </p:spPr>
        <p:txBody>
          <a:bodyPr anchor="t" anchorCtr="0"/>
          <a:lstStyle/>
          <a:p>
            <a:r>
              <a:rPr lang="en-US" altLang="zh-CN" sz="2400" b="1" i="1" dirty="0">
                <a:latin typeface="Times New Roman" panose="02020603050405020304" pitchFamily="18" charset="0"/>
              </a:rPr>
              <a:t>Nước ta có mấy vùng kinh tế trọng điểm?Xác định phạm vi các vùng kinh tế trọng điểm lược đồ</a:t>
            </a:r>
          </a:p>
        </p:txBody>
      </p:sp>
      <p:sp>
        <p:nvSpPr>
          <p:cNvPr id="196630" name="Text Box 22"/>
          <p:cNvSpPr txBox="1"/>
          <p:nvPr/>
        </p:nvSpPr>
        <p:spPr>
          <a:xfrm>
            <a:off x="219710" y="4229100"/>
            <a:ext cx="5829935" cy="2399665"/>
          </a:xfrm>
          <a:prstGeom prst="rect">
            <a:avLst/>
          </a:prstGeom>
          <a:solidFill>
            <a:schemeClr val="bg1"/>
          </a:solidFill>
          <a:ln w="9525" cap="flat" cmpd="sng">
            <a:solidFill>
              <a:srgbClr val="FF0000"/>
            </a:solidFill>
            <a:prstDash val="solid"/>
            <a:miter/>
            <a:headEnd type="none" w="med" len="med"/>
            <a:tailEnd type="none" w="med" len="med"/>
          </a:ln>
          <a:effectLst>
            <a:prstShdw prst="shdw17" dist="17961" dir="13499999">
              <a:srgbClr val="990000"/>
            </a:prstShdw>
          </a:effectLst>
        </p:spPr>
        <p:txBody>
          <a:bodyPr wrap="square" anchor="t" anchorCtr="0">
            <a:spAutoFit/>
          </a:bodyPr>
          <a:lstStyle/>
          <a:p>
            <a:pPr>
              <a:spcBef>
                <a:spcPct val="50000"/>
              </a:spcBef>
            </a:pPr>
            <a:r>
              <a:rPr lang="en-US" altLang="zh-CN" sz="3000" b="1" dirty="0">
                <a:solidFill>
                  <a:srgbClr val="0000FF"/>
                </a:solidFill>
                <a:latin typeface="Times New Roman" panose="02020603050405020304" pitchFamily="18" charset="0"/>
              </a:rPr>
              <a:t>Vùng kinh tế trọng điểm là các vùng được nhà nước phê duyệt quy hoạch tổng hợp nhằm tạo ra các động lực mới cho toàn bộ nền kinh tế. </a:t>
            </a:r>
          </a:p>
        </p:txBody>
      </p:sp>
      <p:sp>
        <p:nvSpPr>
          <p:cNvPr id="196631" name="AutoShape 23"/>
          <p:cNvSpPr/>
          <p:nvPr/>
        </p:nvSpPr>
        <p:spPr>
          <a:xfrm>
            <a:off x="9250045" y="800100"/>
            <a:ext cx="2209800" cy="609600"/>
          </a:xfrm>
          <a:prstGeom prst="wedgeRectCallout">
            <a:avLst>
              <a:gd name="adj1" fmla="val -79671"/>
              <a:gd name="adj2" fmla="val 44273"/>
            </a:avLst>
          </a:prstGeom>
          <a:gradFill rotWithShape="1">
            <a:gsLst>
              <a:gs pos="0">
                <a:schemeClr val="bg1"/>
              </a:gs>
              <a:gs pos="100000">
                <a:srgbClr val="CCFFCC"/>
              </a:gs>
            </a:gsLst>
            <a:lin ang="5400000" scaled="1"/>
            <a:tileRect/>
          </a:gradFill>
          <a:ln w="9525">
            <a:noFill/>
          </a:ln>
          <a:effectLst>
            <a:prstShdw prst="shdw17" dist="17961" dir="13499999">
              <a:srgbClr val="990000"/>
            </a:prstShdw>
          </a:effectLst>
        </p:spPr>
        <p:txBody>
          <a:bodyPr anchor="t" anchorCtr="0"/>
          <a:lstStyle/>
          <a:p>
            <a:r>
              <a:rPr lang="en-US" altLang="zh-CN" sz="1600" b="1" dirty="0">
                <a:solidFill>
                  <a:srgbClr val="0000FF"/>
                </a:solidFill>
                <a:latin typeface="Arial" panose="020B0604020202020204" pitchFamily="34" charset="0"/>
              </a:rPr>
              <a:t>Vùng kinh tế trọng điểm Bắc Bộ</a:t>
            </a:r>
          </a:p>
        </p:txBody>
      </p:sp>
      <p:sp>
        <p:nvSpPr>
          <p:cNvPr id="196632" name="AutoShape 24"/>
          <p:cNvSpPr/>
          <p:nvPr/>
        </p:nvSpPr>
        <p:spPr>
          <a:xfrm>
            <a:off x="9631045" y="2628900"/>
            <a:ext cx="2209800" cy="533400"/>
          </a:xfrm>
          <a:prstGeom prst="wedgeRectCallout">
            <a:avLst>
              <a:gd name="adj1" fmla="val -59125"/>
              <a:gd name="adj2" fmla="val 121431"/>
            </a:avLst>
          </a:prstGeom>
          <a:gradFill rotWithShape="1">
            <a:gsLst>
              <a:gs pos="0">
                <a:schemeClr val="bg1"/>
              </a:gs>
              <a:gs pos="100000">
                <a:srgbClr val="CCFFCC"/>
              </a:gs>
            </a:gsLst>
            <a:lin ang="5400000" scaled="1"/>
            <a:tileRect/>
          </a:gradFill>
          <a:ln w="9525" cap="flat" cmpd="sng">
            <a:solidFill>
              <a:srgbClr val="FF0000"/>
            </a:solidFill>
            <a:prstDash val="solid"/>
            <a:miter/>
            <a:headEnd type="none" w="med" len="med"/>
            <a:tailEnd type="none" w="med" len="med"/>
          </a:ln>
          <a:effectLst>
            <a:prstShdw prst="shdw17" dist="17961" dir="13499999">
              <a:srgbClr val="990000"/>
            </a:prstShdw>
          </a:effectLst>
        </p:spPr>
        <p:txBody>
          <a:bodyPr anchor="t" anchorCtr="0"/>
          <a:lstStyle/>
          <a:p>
            <a:r>
              <a:rPr lang="en-US" altLang="zh-CN" sz="1600" b="1" dirty="0">
                <a:solidFill>
                  <a:srgbClr val="0000FF"/>
                </a:solidFill>
                <a:latin typeface="Arial" panose="020B0604020202020204" pitchFamily="34" charset="0"/>
              </a:rPr>
              <a:t>Vùng kinh tế trọng điểm Miền Trung</a:t>
            </a:r>
          </a:p>
        </p:txBody>
      </p:sp>
      <p:sp>
        <p:nvSpPr>
          <p:cNvPr id="196633" name="AutoShape 25"/>
          <p:cNvSpPr/>
          <p:nvPr/>
        </p:nvSpPr>
        <p:spPr>
          <a:xfrm>
            <a:off x="5821045" y="4991100"/>
            <a:ext cx="2057400" cy="609600"/>
          </a:xfrm>
          <a:prstGeom prst="wedgeRectCallout">
            <a:avLst>
              <a:gd name="adj1" fmla="val 105208"/>
              <a:gd name="adj2" fmla="val 7144"/>
            </a:avLst>
          </a:prstGeom>
          <a:gradFill rotWithShape="1">
            <a:gsLst>
              <a:gs pos="0">
                <a:schemeClr val="bg1"/>
              </a:gs>
              <a:gs pos="100000">
                <a:srgbClr val="CCFFCC"/>
              </a:gs>
            </a:gsLst>
            <a:lin ang="5400000" scaled="1"/>
            <a:tileRect/>
          </a:gradFill>
          <a:ln w="9525" cap="flat" cmpd="sng">
            <a:solidFill>
              <a:srgbClr val="FF0000"/>
            </a:solidFill>
            <a:prstDash val="solid"/>
            <a:miter/>
            <a:headEnd type="none" w="med" len="med"/>
            <a:tailEnd type="none" w="med" len="med"/>
          </a:ln>
          <a:effectLst>
            <a:prstShdw prst="shdw17" dist="17961" dir="13499999">
              <a:srgbClr val="990000"/>
            </a:prstShdw>
          </a:effectLst>
        </p:spPr>
        <p:txBody>
          <a:bodyPr anchor="t" anchorCtr="0"/>
          <a:lstStyle/>
          <a:p>
            <a:r>
              <a:rPr lang="en-US" altLang="zh-CN" sz="1600" b="1" dirty="0">
                <a:solidFill>
                  <a:srgbClr val="0000FF"/>
                </a:solidFill>
                <a:latin typeface="Arial" panose="020B0604020202020204" pitchFamily="34" charset="0"/>
              </a:rPr>
              <a:t>Vùng kinh tế trọng điểm Nam Bộ</a:t>
            </a:r>
          </a:p>
        </p:txBody>
      </p:sp>
      <p:sp>
        <p:nvSpPr>
          <p:cNvPr id="13" name="AutoShape 23"/>
          <p:cNvSpPr/>
          <p:nvPr/>
        </p:nvSpPr>
        <p:spPr>
          <a:xfrm>
            <a:off x="9173845" y="5143500"/>
            <a:ext cx="1981200" cy="838200"/>
          </a:xfrm>
          <a:prstGeom prst="wedgeRectCallout">
            <a:avLst>
              <a:gd name="adj1" fmla="val -79671"/>
              <a:gd name="adj2" fmla="val 44273"/>
            </a:avLst>
          </a:prstGeom>
          <a:gradFill rotWithShape="1">
            <a:gsLst>
              <a:gs pos="0">
                <a:schemeClr val="bg1"/>
              </a:gs>
              <a:gs pos="100000">
                <a:srgbClr val="CCFFCC"/>
              </a:gs>
            </a:gsLst>
            <a:lin ang="5400000" scaled="1"/>
            <a:tileRect/>
          </a:gradFill>
          <a:ln w="9525">
            <a:noFill/>
          </a:ln>
          <a:effectLst>
            <a:prstShdw prst="shdw17" dist="17961" dir="13499999">
              <a:srgbClr val="990000"/>
            </a:prstShdw>
          </a:effectLst>
        </p:spPr>
        <p:txBody>
          <a:bodyPr anchor="t" anchorCtr="0"/>
          <a:lstStyle/>
          <a:p>
            <a:r>
              <a:rPr lang="en-US" altLang="zh-CN" sz="1600" b="1" dirty="0">
                <a:solidFill>
                  <a:srgbClr val="0000FF"/>
                </a:solidFill>
                <a:latin typeface="Arial" panose="020B0604020202020204" pitchFamily="34" charset="0"/>
              </a:rPr>
              <a:t>Vùng kinh tế trọng điểm Vùng ĐB Sông Cửu Long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repeatCount="10000" fill="hold" grpId="0" nodeType="clickEffect">
                                  <p:stCondLst>
                                    <p:cond delay="0"/>
                                  </p:stCondLst>
                                  <p:childTnLst>
                                    <p:set>
                                      <p:cBhvr>
                                        <p:cTn id="6" dur="1" fill="hold">
                                          <p:stCondLst>
                                            <p:cond delay="0"/>
                                          </p:stCondLst>
                                        </p:cTn>
                                        <p:tgtEl>
                                          <p:spTgt spid="196616"/>
                                        </p:tgtEl>
                                        <p:attrNameLst>
                                          <p:attrName>style.visibility</p:attrName>
                                        </p:attrNameLst>
                                      </p:cBhvr>
                                      <p:to>
                                        <p:strVal val="visible"/>
                                      </p:to>
                                    </p:set>
                                    <p:animEffect transition="in" filter="box(in)">
                                      <p:cBhvr>
                                        <p:cTn id="7" dur="500"/>
                                        <p:tgtEl>
                                          <p:spTgt spid="196616"/>
                                        </p:tgtEl>
                                      </p:cBhvr>
                                    </p:animEffect>
                                  </p:childTnLst>
                                </p:cTn>
                              </p:par>
                              <p:par>
                                <p:cTn id="8" presetID="2" presetClass="entr" presetSubtype="4" fill="hold" grpId="0" nodeType="withEffect">
                                  <p:stCondLst>
                                    <p:cond delay="0"/>
                                  </p:stCondLst>
                                  <p:childTnLst>
                                    <p:set>
                                      <p:cBhvr>
                                        <p:cTn id="9" dur="1" fill="hold">
                                          <p:stCondLst>
                                            <p:cond delay="0"/>
                                          </p:stCondLst>
                                        </p:cTn>
                                        <p:tgtEl>
                                          <p:spTgt spid="196631"/>
                                        </p:tgtEl>
                                        <p:attrNameLst>
                                          <p:attrName>style.visibility</p:attrName>
                                        </p:attrNameLst>
                                      </p:cBhvr>
                                      <p:to>
                                        <p:strVal val="visible"/>
                                      </p:to>
                                    </p:set>
                                    <p:anim calcmode="lin" valueType="num">
                                      <p:cBhvr additive="base">
                                        <p:cTn id="10" dur="500" fill="hold"/>
                                        <p:tgtEl>
                                          <p:spTgt spid="196631"/>
                                        </p:tgtEl>
                                        <p:attrNameLst>
                                          <p:attrName>ppt_x</p:attrName>
                                        </p:attrNameLst>
                                      </p:cBhvr>
                                      <p:tavLst>
                                        <p:tav tm="0">
                                          <p:val>
                                            <p:strVal val="#ppt_x"/>
                                          </p:val>
                                        </p:tav>
                                        <p:tav tm="100000">
                                          <p:val>
                                            <p:strVal val="#ppt_x"/>
                                          </p:val>
                                        </p:tav>
                                      </p:tavLst>
                                    </p:anim>
                                    <p:anim calcmode="lin" valueType="num">
                                      <p:cBhvr additive="base">
                                        <p:cTn id="11" dur="500" fill="hold"/>
                                        <p:tgtEl>
                                          <p:spTgt spid="196631"/>
                                        </p:tgtEl>
                                        <p:attrNameLst>
                                          <p:attrName>ppt_y</p:attrName>
                                        </p:attrNameLst>
                                      </p:cBhvr>
                                      <p:tavLst>
                                        <p:tav tm="0">
                                          <p:val>
                                            <p:strVal val="1+#ppt_h/2"/>
                                          </p:val>
                                        </p:tav>
                                        <p:tav tm="100000">
                                          <p:val>
                                            <p:strVal val="#ppt_y"/>
                                          </p:val>
                                        </p:tav>
                                      </p:tavLst>
                                    </p:anim>
                                  </p:childTnLst>
                                </p:cTn>
                              </p:par>
                              <p:par>
                                <p:cTn id="12" presetID="4" presetClass="entr" presetSubtype="16" repeatCount="10000" fill="hold" grpId="0" nodeType="withEffect">
                                  <p:stCondLst>
                                    <p:cond delay="0"/>
                                  </p:stCondLst>
                                  <p:childTnLst>
                                    <p:set>
                                      <p:cBhvr>
                                        <p:cTn id="13" dur="1" fill="hold">
                                          <p:stCondLst>
                                            <p:cond delay="0"/>
                                          </p:stCondLst>
                                        </p:cTn>
                                        <p:tgtEl>
                                          <p:spTgt spid="196617"/>
                                        </p:tgtEl>
                                        <p:attrNameLst>
                                          <p:attrName>style.visibility</p:attrName>
                                        </p:attrNameLst>
                                      </p:cBhvr>
                                      <p:to>
                                        <p:strVal val="visible"/>
                                      </p:to>
                                    </p:set>
                                    <p:animEffect transition="in" filter="box(in)">
                                      <p:cBhvr>
                                        <p:cTn id="14" dur="500"/>
                                        <p:tgtEl>
                                          <p:spTgt spid="196617"/>
                                        </p:tgtEl>
                                      </p:cBhvr>
                                    </p:animEffect>
                                  </p:childTnLst>
                                </p:cTn>
                              </p:par>
                            </p:childTnLst>
                          </p:cTn>
                        </p:par>
                      </p:childTnLst>
                    </p:cTn>
                  </p:par>
                  <p:par>
                    <p:cTn id="15" fill="hold">
                      <p:stCondLst>
                        <p:cond delay="indefinite"/>
                      </p:stCondLst>
                      <p:childTnLst>
                        <p:par>
                          <p:cTn id="16" fill="hold">
                            <p:stCondLst>
                              <p:cond delay="0"/>
                            </p:stCondLst>
                            <p:childTnLst>
                              <p:par>
                                <p:cTn id="17" presetID="4" presetClass="entr" presetSubtype="16" repeatCount="10000" fill="hold" grpId="0" nodeType="clickEffect">
                                  <p:stCondLst>
                                    <p:cond delay="0"/>
                                  </p:stCondLst>
                                  <p:childTnLst>
                                    <p:set>
                                      <p:cBhvr>
                                        <p:cTn id="18" dur="1" fill="hold">
                                          <p:stCondLst>
                                            <p:cond delay="0"/>
                                          </p:stCondLst>
                                        </p:cTn>
                                        <p:tgtEl>
                                          <p:spTgt spid="196618"/>
                                        </p:tgtEl>
                                        <p:attrNameLst>
                                          <p:attrName>style.visibility</p:attrName>
                                        </p:attrNameLst>
                                      </p:cBhvr>
                                      <p:to>
                                        <p:strVal val="visible"/>
                                      </p:to>
                                    </p:set>
                                    <p:animEffect transition="in" filter="box(in)">
                                      <p:cBhvr>
                                        <p:cTn id="19" dur="500"/>
                                        <p:tgtEl>
                                          <p:spTgt spid="196618"/>
                                        </p:tgtEl>
                                      </p:cBhvr>
                                    </p:animEffect>
                                  </p:childTnLst>
                                </p:cTn>
                              </p:par>
                              <p:par>
                                <p:cTn id="20" presetID="4" presetClass="entr" presetSubtype="16" repeatCount="10000" fill="hold" grpId="0" nodeType="withEffect">
                                  <p:stCondLst>
                                    <p:cond delay="0"/>
                                  </p:stCondLst>
                                  <p:childTnLst>
                                    <p:set>
                                      <p:cBhvr>
                                        <p:cTn id="21" dur="1" fill="hold">
                                          <p:stCondLst>
                                            <p:cond delay="0"/>
                                          </p:stCondLst>
                                        </p:cTn>
                                        <p:tgtEl>
                                          <p:spTgt spid="196619"/>
                                        </p:tgtEl>
                                        <p:attrNameLst>
                                          <p:attrName>style.visibility</p:attrName>
                                        </p:attrNameLst>
                                      </p:cBhvr>
                                      <p:to>
                                        <p:strVal val="visible"/>
                                      </p:to>
                                    </p:set>
                                    <p:animEffect transition="in" filter="box(in)">
                                      <p:cBhvr>
                                        <p:cTn id="22" dur="500"/>
                                        <p:tgtEl>
                                          <p:spTgt spid="196619"/>
                                        </p:tgtEl>
                                      </p:cBhvr>
                                    </p:animEffect>
                                  </p:childTnLst>
                                </p:cTn>
                              </p:par>
                              <p:par>
                                <p:cTn id="23" presetID="2" presetClass="entr" presetSubtype="4" fill="hold" grpId="0" nodeType="withEffect">
                                  <p:stCondLst>
                                    <p:cond delay="0"/>
                                  </p:stCondLst>
                                  <p:childTnLst>
                                    <p:set>
                                      <p:cBhvr>
                                        <p:cTn id="24" dur="1" fill="hold">
                                          <p:stCondLst>
                                            <p:cond delay="0"/>
                                          </p:stCondLst>
                                        </p:cTn>
                                        <p:tgtEl>
                                          <p:spTgt spid="196632"/>
                                        </p:tgtEl>
                                        <p:attrNameLst>
                                          <p:attrName>style.visibility</p:attrName>
                                        </p:attrNameLst>
                                      </p:cBhvr>
                                      <p:to>
                                        <p:strVal val="visible"/>
                                      </p:to>
                                    </p:set>
                                    <p:anim calcmode="lin" valueType="num">
                                      <p:cBhvr additive="base">
                                        <p:cTn id="25" dur="500" fill="hold"/>
                                        <p:tgtEl>
                                          <p:spTgt spid="196632"/>
                                        </p:tgtEl>
                                        <p:attrNameLst>
                                          <p:attrName>ppt_x</p:attrName>
                                        </p:attrNameLst>
                                      </p:cBhvr>
                                      <p:tavLst>
                                        <p:tav tm="0">
                                          <p:val>
                                            <p:strVal val="#ppt_x"/>
                                          </p:val>
                                        </p:tav>
                                        <p:tav tm="100000">
                                          <p:val>
                                            <p:strVal val="#ppt_x"/>
                                          </p:val>
                                        </p:tav>
                                      </p:tavLst>
                                    </p:anim>
                                    <p:anim calcmode="lin" valueType="num">
                                      <p:cBhvr additive="base">
                                        <p:cTn id="26" dur="500" fill="hold"/>
                                        <p:tgtEl>
                                          <p:spTgt spid="19663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 presetClass="entr" presetSubtype="16" repeatCount="10000" fill="hold" grpId="0" nodeType="clickEffect">
                                  <p:stCondLst>
                                    <p:cond delay="0"/>
                                  </p:stCondLst>
                                  <p:childTnLst>
                                    <p:set>
                                      <p:cBhvr>
                                        <p:cTn id="30" dur="1" fill="hold">
                                          <p:stCondLst>
                                            <p:cond delay="0"/>
                                          </p:stCondLst>
                                        </p:cTn>
                                        <p:tgtEl>
                                          <p:spTgt spid="196621"/>
                                        </p:tgtEl>
                                        <p:attrNameLst>
                                          <p:attrName>style.visibility</p:attrName>
                                        </p:attrNameLst>
                                      </p:cBhvr>
                                      <p:to>
                                        <p:strVal val="visible"/>
                                      </p:to>
                                    </p:set>
                                    <p:animEffect transition="in" filter="box(in)">
                                      <p:cBhvr>
                                        <p:cTn id="31" dur="500"/>
                                        <p:tgtEl>
                                          <p:spTgt spid="196621"/>
                                        </p:tgtEl>
                                      </p:cBhvr>
                                    </p:animEffect>
                                  </p:childTnLst>
                                </p:cTn>
                              </p:par>
                              <p:par>
                                <p:cTn id="32" presetID="2" presetClass="entr" presetSubtype="4" fill="hold" grpId="0" nodeType="withEffect">
                                  <p:stCondLst>
                                    <p:cond delay="0"/>
                                  </p:stCondLst>
                                  <p:childTnLst>
                                    <p:set>
                                      <p:cBhvr>
                                        <p:cTn id="33" dur="1" fill="hold">
                                          <p:stCondLst>
                                            <p:cond delay="0"/>
                                          </p:stCondLst>
                                        </p:cTn>
                                        <p:tgtEl>
                                          <p:spTgt spid="196633"/>
                                        </p:tgtEl>
                                        <p:attrNameLst>
                                          <p:attrName>style.visibility</p:attrName>
                                        </p:attrNameLst>
                                      </p:cBhvr>
                                      <p:to>
                                        <p:strVal val="visible"/>
                                      </p:to>
                                    </p:set>
                                    <p:anim calcmode="lin" valueType="num">
                                      <p:cBhvr additive="base">
                                        <p:cTn id="34" dur="500" fill="hold"/>
                                        <p:tgtEl>
                                          <p:spTgt spid="196633"/>
                                        </p:tgtEl>
                                        <p:attrNameLst>
                                          <p:attrName>ppt_x</p:attrName>
                                        </p:attrNameLst>
                                      </p:cBhvr>
                                      <p:tavLst>
                                        <p:tav tm="0">
                                          <p:val>
                                            <p:strVal val="#ppt_x"/>
                                          </p:val>
                                        </p:tav>
                                        <p:tav tm="100000">
                                          <p:val>
                                            <p:strVal val="#ppt_x"/>
                                          </p:val>
                                        </p:tav>
                                      </p:tavLst>
                                    </p:anim>
                                    <p:anim calcmode="lin" valueType="num">
                                      <p:cBhvr additive="base">
                                        <p:cTn id="35" dur="500" fill="hold"/>
                                        <p:tgtEl>
                                          <p:spTgt spid="196633"/>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3" presetClass="exit" presetSubtype="10" fill="hold" grpId="0" nodeType="clickEffect">
                                  <p:stCondLst>
                                    <p:cond delay="0"/>
                                  </p:stCondLst>
                                  <p:childTnLst>
                                    <p:animEffect transition="out" filter="blinds(horizontal)">
                                      <p:cBhvr>
                                        <p:cTn id="39" dur="500"/>
                                        <p:tgtEl>
                                          <p:spTgt spid="196629"/>
                                        </p:tgtEl>
                                      </p:cBhvr>
                                    </p:animEffect>
                                    <p:set>
                                      <p:cBhvr>
                                        <p:cTn id="40" dur="1" fill="hold">
                                          <p:stCondLst>
                                            <p:cond delay="499"/>
                                          </p:stCondLst>
                                        </p:cTn>
                                        <p:tgtEl>
                                          <p:spTgt spid="196629"/>
                                        </p:tgtEl>
                                        <p:attrNameLst>
                                          <p:attrName>style.visibility</p:attrName>
                                        </p:attrNameLst>
                                      </p:cBhvr>
                                      <p:to>
                                        <p:strVal val="hidden"/>
                                      </p:to>
                                    </p:set>
                                  </p:childTnLst>
                                </p:cTn>
                              </p:par>
                            </p:childTnLst>
                          </p:cTn>
                        </p:par>
                        <p:par>
                          <p:cTn id="41" fill="hold">
                            <p:stCondLst>
                              <p:cond delay="500"/>
                            </p:stCondLst>
                            <p:childTnLst>
                              <p:par>
                                <p:cTn id="42" presetID="4" presetClass="entr" presetSubtype="16" fill="hold" grpId="0" nodeType="afterEffect">
                                  <p:stCondLst>
                                    <p:cond delay="0"/>
                                  </p:stCondLst>
                                  <p:childTnLst>
                                    <p:set>
                                      <p:cBhvr>
                                        <p:cTn id="43" dur="1" fill="hold">
                                          <p:stCondLst>
                                            <p:cond delay="0"/>
                                          </p:stCondLst>
                                        </p:cTn>
                                        <p:tgtEl>
                                          <p:spTgt spid="196630"/>
                                        </p:tgtEl>
                                        <p:attrNameLst>
                                          <p:attrName>style.visibility</p:attrName>
                                        </p:attrNameLst>
                                      </p:cBhvr>
                                      <p:to>
                                        <p:strVal val="visible"/>
                                      </p:to>
                                    </p:set>
                                    <p:animEffect transition="in" filter="box(in)">
                                      <p:cBhvr>
                                        <p:cTn id="44" dur="500"/>
                                        <p:tgtEl>
                                          <p:spTgt spid="196630"/>
                                        </p:tgtEl>
                                      </p:cBhvr>
                                    </p:animEffect>
                                  </p:childTnLst>
                                </p:cTn>
                              </p:par>
                              <p:par>
                                <p:cTn id="45" presetID="2" presetClass="entr" presetSubtype="4"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500" fill="hold"/>
                                        <p:tgtEl>
                                          <p:spTgt spid="13"/>
                                        </p:tgtEl>
                                        <p:attrNameLst>
                                          <p:attrName>ppt_x</p:attrName>
                                        </p:attrNameLst>
                                      </p:cBhvr>
                                      <p:tavLst>
                                        <p:tav tm="0">
                                          <p:val>
                                            <p:strVal val="#ppt_x"/>
                                          </p:val>
                                        </p:tav>
                                        <p:tav tm="100000">
                                          <p:val>
                                            <p:strVal val="#ppt_x"/>
                                          </p:val>
                                        </p:tav>
                                      </p:tavLst>
                                    </p:anim>
                                    <p:anim calcmode="lin" valueType="num">
                                      <p:cBhvr additive="base">
                                        <p:cTn id="4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616" grpId="0" bldLvl="0" animBg="1"/>
      <p:bldP spid="196617" grpId="0" bldLvl="0" animBg="1"/>
      <p:bldP spid="196618" grpId="0" bldLvl="0" animBg="1"/>
      <p:bldP spid="196619" grpId="0" bldLvl="0" animBg="1"/>
      <p:bldP spid="196621" grpId="0" bldLvl="0" animBg="1"/>
      <p:bldP spid="196629" grpId="0" bldLvl="0" animBg="1"/>
      <p:bldP spid="196630" grpId="0" bldLvl="0" animBg="1"/>
      <p:bldP spid="196631" grpId="0" bldLvl="0" animBg="1"/>
      <p:bldP spid="196632" grpId="0" bldLvl="0" animBg="1"/>
      <p:bldP spid="196633" grpId="0" bldLvl="0" animBg="1"/>
      <p:bldP spid="13"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Placeholder 5"/>
          <p:cNvSpPr>
            <a:spLocks noGrp="1"/>
          </p:cNvSpPr>
          <p:nvPr>
            <p:ph type="body" sz="half" idx="2"/>
          </p:nvPr>
        </p:nvSpPr>
        <p:spPr>
          <a:xfrm>
            <a:off x="381000" y="304800"/>
            <a:ext cx="6331585" cy="6324600"/>
          </a:xfrm>
        </p:spPr>
        <p:txBody>
          <a:bodyPr vert="horz" wrap="square" lIns="91440" tIns="45720" rIns="91440" bIns="45720" anchor="t" anchorCtr="0"/>
          <a:lstStyle/>
          <a:p>
            <a:pPr algn="just" eaLnBrk="1" hangingPunct="1">
              <a:buClrTx/>
              <a:buSzTx/>
              <a:buFontTx/>
              <a:buChar char="-"/>
            </a:pPr>
            <a:r>
              <a:rPr lang="en-US" altLang="zh-CN" sz="3000" kern="1200" dirty="0">
                <a:latin typeface="Times New Roman" panose="02020603050405020304" pitchFamily="18" charset="0"/>
                <a:ea typeface="+mn-ea"/>
                <a:cs typeface="+mn-cs"/>
              </a:rPr>
              <a:t>Chuyển dịch cơ cấu theo lãnh thổ: Hình th</a:t>
            </a:r>
            <a:r>
              <a:rPr lang="en-US" altLang="zh-CN" sz="3000" kern="1200" dirty="0">
                <a:latin typeface="Times New Roman" panose="02020603050405020304" pitchFamily="18" charset="0"/>
                <a:ea typeface="Times New Roman" panose="02020603050405020304" pitchFamily="18" charset="0"/>
                <a:cs typeface="+mn-cs"/>
              </a:rPr>
              <a:t>à</a:t>
            </a:r>
            <a:r>
              <a:rPr lang="en-US" altLang="zh-CN" sz="3000" kern="1200" dirty="0">
                <a:latin typeface="Times New Roman" panose="02020603050405020304" pitchFamily="18" charset="0"/>
                <a:ea typeface="+mn-ea"/>
                <a:cs typeface="+mn-cs"/>
              </a:rPr>
              <a:t>nh các vùng chuyên canh trong nông nghiệp, các lãnh thổ tập trung công nghiệp , dịch vụ tạo nên các vùng kinh tế phát triển năng động</a:t>
            </a:r>
          </a:p>
          <a:p>
            <a:pPr algn="just" eaLnBrk="1" hangingPunct="1">
              <a:buClrTx/>
              <a:buSzTx/>
              <a:buFontTx/>
              <a:buChar char="-"/>
            </a:pPr>
            <a:endParaRPr lang="en-US" altLang="zh-CN" sz="3000" kern="1200" dirty="0">
              <a:latin typeface="Times New Roman" panose="02020603050405020304" pitchFamily="18" charset="0"/>
              <a:ea typeface="+mn-ea"/>
              <a:cs typeface="+mn-cs"/>
            </a:endParaRPr>
          </a:p>
          <a:p>
            <a:pPr algn="just" eaLnBrk="1" hangingPunct="1">
              <a:buClrTx/>
              <a:buSzTx/>
              <a:buFontTx/>
              <a:buChar char="-"/>
            </a:pPr>
            <a:r>
              <a:rPr lang="en-US" altLang="zh-CN" sz="3000" kern="1200" dirty="0">
                <a:latin typeface="Times New Roman" panose="02020603050405020304" pitchFamily="18" charset="0"/>
                <a:ea typeface="+mn-ea"/>
                <a:cs typeface="+mn-cs"/>
              </a:rPr>
              <a:t>Cả nước có 4 vùng kinh tế trọng điểm:</a:t>
            </a:r>
          </a:p>
          <a:p>
            <a:pPr algn="just" eaLnBrk="1" hangingPunct="1">
              <a:buClrTx/>
              <a:buSzTx/>
            </a:pPr>
            <a:r>
              <a:rPr lang="en-US" altLang="zh-CN" sz="3000" kern="1200" dirty="0">
                <a:latin typeface="Times New Roman" panose="02020603050405020304" pitchFamily="18" charset="0"/>
                <a:ea typeface="+mn-ea"/>
                <a:cs typeface="+mn-cs"/>
              </a:rPr>
              <a:t>+ Vùng KTTĐ Bắc Bộ</a:t>
            </a:r>
          </a:p>
          <a:p>
            <a:pPr algn="just" eaLnBrk="1" hangingPunct="1">
              <a:buClrTx/>
              <a:buSzTx/>
            </a:pPr>
            <a:r>
              <a:rPr lang="en-US" altLang="zh-CN" sz="3000" kern="1200" dirty="0">
                <a:latin typeface="Times New Roman" panose="02020603050405020304" pitchFamily="18" charset="0"/>
                <a:ea typeface="+mn-ea"/>
                <a:cs typeface="+mn-cs"/>
              </a:rPr>
              <a:t>+ Vùng KTTĐ Miền trung</a:t>
            </a:r>
          </a:p>
          <a:p>
            <a:pPr algn="just" eaLnBrk="1" hangingPunct="1">
              <a:buClrTx/>
              <a:buSzTx/>
            </a:pPr>
            <a:r>
              <a:rPr lang="en-US" altLang="zh-CN" sz="3000" kern="1200" dirty="0">
                <a:latin typeface="Times New Roman" panose="02020603050405020304" pitchFamily="18" charset="0"/>
                <a:ea typeface="+mn-ea"/>
                <a:cs typeface="+mn-cs"/>
              </a:rPr>
              <a:t>+ Vùng kinh tế trọng điểm phía Nam</a:t>
            </a:r>
          </a:p>
          <a:p>
            <a:pPr algn="just" eaLnBrk="1" hangingPunct="1">
              <a:buClrTx/>
              <a:buSzTx/>
            </a:pPr>
            <a:r>
              <a:rPr lang="en-US" altLang="zh-CN" sz="3000" kern="1200" dirty="0">
                <a:latin typeface="Times New Roman" panose="02020603050405020304" pitchFamily="18" charset="0"/>
                <a:ea typeface="+mn-ea"/>
                <a:cs typeface="+mn-cs"/>
              </a:rPr>
              <a:t>+ Vùng KTTĐ vùng ĐB sông Cửu Long</a:t>
            </a:r>
            <a:endParaRPr lang="en-US" altLang="zh-CN" sz="3000" kern="1200" dirty="0">
              <a:latin typeface="+mn-lt"/>
              <a:ea typeface="+mn-ea"/>
              <a:cs typeface="+mn-cs"/>
            </a:endParaRPr>
          </a:p>
        </p:txBody>
      </p:sp>
      <p:pic>
        <p:nvPicPr>
          <p:cNvPr id="15363" name="Content Placeholder 3" descr="41733925_247661695946027_2394002963925303296_n.jpg"/>
          <p:cNvPicPr>
            <a:picLocks noGrp="1" noChangeAspect="1"/>
          </p:cNvPicPr>
          <p:nvPr/>
        </p:nvPicPr>
        <p:blipFill>
          <a:blip r:embed="rId2"/>
          <a:stretch>
            <a:fillRect/>
          </a:stretch>
        </p:blipFill>
        <p:spPr>
          <a:xfrm>
            <a:off x="7086600" y="0"/>
            <a:ext cx="5105400" cy="685800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5363"/>
                                        </p:tgtEl>
                                        <p:attrNameLst>
                                          <p:attrName>style.visibility</p:attrName>
                                        </p:attrNameLst>
                                      </p:cBhvr>
                                      <p:to>
                                        <p:strVal val="visible"/>
                                      </p:to>
                                    </p:set>
                                    <p:animEffect transition="in" filter="checkerboard(across)">
                                      <p:cBhvr>
                                        <p:cTn id="7" dur="500"/>
                                        <p:tgtEl>
                                          <p:spTgt spid="1536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5362">
                                            <p:txEl>
                                              <p:charRg st="176" end="214"/>
                                            </p:txEl>
                                          </p:spTgt>
                                        </p:tgtEl>
                                        <p:attrNameLst>
                                          <p:attrName>style.visibility</p:attrName>
                                        </p:attrNameLst>
                                      </p:cBhvr>
                                      <p:to>
                                        <p:strVal val="visible"/>
                                      </p:to>
                                    </p:set>
                                    <p:animEffect transition="in" filter="checkerboard(across)">
                                      <p:cBhvr>
                                        <p:cTn id="12" dur="500"/>
                                        <p:tgtEl>
                                          <p:spTgt spid="15362">
                                            <p:txEl>
                                              <p:charRg st="176" end="21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5362">
                                            <p:txEl>
                                              <p:charRg st="214" end="233"/>
                                            </p:txEl>
                                          </p:spTgt>
                                        </p:tgtEl>
                                        <p:attrNameLst>
                                          <p:attrName>style.visibility</p:attrName>
                                        </p:attrNameLst>
                                      </p:cBhvr>
                                      <p:to>
                                        <p:strVal val="visible"/>
                                      </p:to>
                                    </p:set>
                                    <p:animEffect transition="in" filter="checkerboard(across)">
                                      <p:cBhvr>
                                        <p:cTn id="17" dur="500"/>
                                        <p:tgtEl>
                                          <p:spTgt spid="15362">
                                            <p:txEl>
                                              <p:charRg st="214" end="233"/>
                                            </p:txEl>
                                          </p:spTgt>
                                        </p:tgtEl>
                                      </p:cBhvr>
                                    </p:animEffect>
                                  </p:childTnLst>
                                </p:cTn>
                              </p:par>
                              <p:par>
                                <p:cTn id="18" presetID="5" presetClass="entr" presetSubtype="10" fill="hold" nodeType="withEffect">
                                  <p:stCondLst>
                                    <p:cond delay="0"/>
                                  </p:stCondLst>
                                  <p:childTnLst>
                                    <p:set>
                                      <p:cBhvr>
                                        <p:cTn id="19" dur="1" fill="hold">
                                          <p:stCondLst>
                                            <p:cond delay="0"/>
                                          </p:stCondLst>
                                        </p:cTn>
                                        <p:tgtEl>
                                          <p:spTgt spid="15362">
                                            <p:txEl>
                                              <p:charRg st="233" end="256"/>
                                            </p:txEl>
                                          </p:spTgt>
                                        </p:tgtEl>
                                        <p:attrNameLst>
                                          <p:attrName>style.visibility</p:attrName>
                                        </p:attrNameLst>
                                      </p:cBhvr>
                                      <p:to>
                                        <p:strVal val="visible"/>
                                      </p:to>
                                    </p:set>
                                    <p:animEffect transition="in" filter="checkerboard(across)">
                                      <p:cBhvr>
                                        <p:cTn id="20" dur="500"/>
                                        <p:tgtEl>
                                          <p:spTgt spid="15362">
                                            <p:txEl>
                                              <p:charRg st="233" end="256"/>
                                            </p:txEl>
                                          </p:spTgt>
                                        </p:tgtEl>
                                      </p:cBhvr>
                                    </p:animEffect>
                                  </p:childTnLst>
                                </p:cTn>
                              </p:par>
                              <p:par>
                                <p:cTn id="21" presetID="5" presetClass="entr" presetSubtype="10" fill="hold" nodeType="withEffect">
                                  <p:stCondLst>
                                    <p:cond delay="0"/>
                                  </p:stCondLst>
                                  <p:childTnLst>
                                    <p:set>
                                      <p:cBhvr>
                                        <p:cTn id="22" dur="1" fill="hold">
                                          <p:stCondLst>
                                            <p:cond delay="0"/>
                                          </p:stCondLst>
                                        </p:cTn>
                                        <p:tgtEl>
                                          <p:spTgt spid="15362">
                                            <p:txEl>
                                              <p:charRg st="256" end="291"/>
                                            </p:txEl>
                                          </p:spTgt>
                                        </p:tgtEl>
                                        <p:attrNameLst>
                                          <p:attrName>style.visibility</p:attrName>
                                        </p:attrNameLst>
                                      </p:cBhvr>
                                      <p:to>
                                        <p:strVal val="visible"/>
                                      </p:to>
                                    </p:set>
                                    <p:animEffect transition="in" filter="checkerboard(across)">
                                      <p:cBhvr>
                                        <p:cTn id="23" dur="500"/>
                                        <p:tgtEl>
                                          <p:spTgt spid="15362">
                                            <p:txEl>
                                              <p:charRg st="256" end="291"/>
                                            </p:txEl>
                                          </p:spTgt>
                                        </p:tgtEl>
                                      </p:cBhvr>
                                    </p:animEffect>
                                  </p:childTnLst>
                                </p:cTn>
                              </p:par>
                              <p:par>
                                <p:cTn id="24" presetID="5" presetClass="entr" presetSubtype="10" fill="hold" nodeType="withEffect">
                                  <p:stCondLst>
                                    <p:cond delay="0"/>
                                  </p:stCondLst>
                                  <p:childTnLst>
                                    <p:set>
                                      <p:cBhvr>
                                        <p:cTn id="25" dur="1" fill="hold">
                                          <p:stCondLst>
                                            <p:cond delay="0"/>
                                          </p:stCondLst>
                                        </p:cTn>
                                        <p:tgtEl>
                                          <p:spTgt spid="15362">
                                            <p:txEl>
                                              <p:charRg st="291" end="325"/>
                                            </p:txEl>
                                          </p:spTgt>
                                        </p:tgtEl>
                                        <p:attrNameLst>
                                          <p:attrName>style.visibility</p:attrName>
                                        </p:attrNameLst>
                                      </p:cBhvr>
                                      <p:to>
                                        <p:strVal val="visible"/>
                                      </p:to>
                                    </p:set>
                                    <p:animEffect transition="in" filter="checkerboard(across)">
                                      <p:cBhvr>
                                        <p:cTn id="26" dur="500"/>
                                        <p:tgtEl>
                                          <p:spTgt spid="15362">
                                            <p:txEl>
                                              <p:charRg st="291" end="32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5709" y="665019"/>
            <a:ext cx="10237355" cy="5632311"/>
          </a:xfrm>
          <a:prstGeom prst="rect">
            <a:avLst/>
          </a:prstGeom>
        </p:spPr>
        <p:txBody>
          <a:bodyPr wrap="square">
            <a:spAutoFit/>
          </a:bodyPr>
          <a:lstStyle/>
          <a:p>
            <a:pPr marR="30480">
              <a:spcBef>
                <a:spcPts val="1500"/>
              </a:spcBef>
            </a:pPr>
            <a:r>
              <a:rPr lang="en-US" sz="2400" b="1">
                <a:solidFill>
                  <a:srgbClr val="000000"/>
                </a:solidFill>
                <a:latin typeface="Arial" panose="020B0604020202020204" pitchFamily="34" charset="0"/>
                <a:ea typeface="Times New Roman" panose="02020603050405020304" pitchFamily="18" charset="0"/>
                <a:cs typeface="Times New Roman" panose="02020603050405020304" pitchFamily="18" charset="0"/>
              </a:rPr>
              <a:t>II. Nền kinh tế nước ta trong thời kì đổi mới</a:t>
            </a:r>
            <a:endParaRPr lang="en-US" sz="2400" b="1">
              <a:solidFill>
                <a:srgbClr val="1F3763"/>
              </a:solidFill>
              <a:latin typeface="Calibri Light" panose="020F0302020204030204" pitchFamily="34" charset="0"/>
              <a:ea typeface="Times New Roman" panose="02020603050405020304" pitchFamily="18" charset="0"/>
              <a:cs typeface="Times New Roman" panose="02020603050405020304" pitchFamily="18" charset="0"/>
            </a:endParaRPr>
          </a:p>
          <a:p>
            <a:pPr marL="30480" marR="30480" algn="just">
              <a:spcBef>
                <a:spcPts val="0"/>
              </a:spcBef>
              <a:spcAft>
                <a:spcPts val="0"/>
              </a:spcAft>
            </a:pPr>
            <a:r>
              <a:rPr lang="en-US" sz="2400" b="1" i="1">
                <a:solidFill>
                  <a:srgbClr val="000000"/>
                </a:solidFill>
                <a:latin typeface="Arial" panose="020B0604020202020204" pitchFamily="34" charset="0"/>
                <a:ea typeface="Times New Roman" panose="02020603050405020304" pitchFamily="18" charset="0"/>
              </a:rPr>
              <a:t>1. Chuyển dịch cơ cấu kinh tế</a:t>
            </a:r>
            <a:r>
              <a:rPr lang="en-US" sz="2400">
                <a:solidFill>
                  <a:srgbClr val="000000"/>
                </a:solidFill>
                <a:latin typeface="Arial" panose="020B0604020202020204" pitchFamily="34" charset="0"/>
                <a:ea typeface="Times New Roman" panose="02020603050405020304" pitchFamily="18" charset="0"/>
              </a:rPr>
              <a:t>: là </a:t>
            </a:r>
            <a:r>
              <a:rPr lang="en-US" sz="2400">
                <a:solidFill>
                  <a:srgbClr val="FF0000"/>
                </a:solidFill>
                <a:latin typeface="Arial" panose="020B0604020202020204" pitchFamily="34" charset="0"/>
                <a:ea typeface="Times New Roman" panose="02020603050405020304" pitchFamily="18" charset="0"/>
              </a:rPr>
              <a:t>nét đặc trưng của quá trình đổi mới</a:t>
            </a:r>
            <a:r>
              <a:rPr lang="en-US" sz="2400">
                <a:solidFill>
                  <a:srgbClr val="000000"/>
                </a:solidFill>
                <a:latin typeface="Arial" panose="020B0604020202020204" pitchFamily="34" charset="0"/>
                <a:ea typeface="Times New Roman" panose="02020603050405020304" pitchFamily="18" charset="0"/>
              </a:rPr>
              <a:t>, thể hiện ở ba mặt chủ yếu: chuyển dịch cơ cấu ngành, cơ cấu thành phần kinh tế và cơ cấu lãnh thổ.</a:t>
            </a:r>
            <a:endParaRPr lang="en-US" sz="2400">
              <a:latin typeface="Times New Roman" panose="02020603050405020304" pitchFamily="18" charset="0"/>
              <a:ea typeface="Times New Roman" panose="02020603050405020304" pitchFamily="18" charset="0"/>
            </a:endParaRPr>
          </a:p>
          <a:p>
            <a:pPr marL="30480" marR="30480" algn="just">
              <a:spcBef>
                <a:spcPts val="0"/>
              </a:spcBef>
              <a:spcAft>
                <a:spcPts val="0"/>
              </a:spcAft>
            </a:pPr>
            <a:r>
              <a:rPr lang="en-US" sz="2400">
                <a:solidFill>
                  <a:srgbClr val="0070C0"/>
                </a:solidFill>
                <a:latin typeface="Arial" panose="020B0604020202020204" pitchFamily="34" charset="0"/>
                <a:ea typeface="Times New Roman" panose="02020603050405020304" pitchFamily="18" charset="0"/>
              </a:rPr>
              <a:t>- Chuyển dịch cơ cấu ngành:</a:t>
            </a:r>
            <a:endParaRPr lang="en-US" sz="2400">
              <a:latin typeface="Times New Roman" panose="02020603050405020304" pitchFamily="18" charset="0"/>
              <a:ea typeface="Times New Roman" panose="02020603050405020304" pitchFamily="18" charset="0"/>
            </a:endParaRPr>
          </a:p>
          <a:p>
            <a:pPr marL="30480" marR="30480" algn="just">
              <a:spcBef>
                <a:spcPts val="0"/>
              </a:spcBef>
              <a:spcAft>
                <a:spcPts val="0"/>
              </a:spcAft>
            </a:pPr>
            <a:r>
              <a:rPr lang="en-US" sz="2400">
                <a:solidFill>
                  <a:srgbClr val="0070C0"/>
                </a:solidFill>
                <a:latin typeface="Arial" panose="020B0604020202020204" pitchFamily="34" charset="0"/>
                <a:ea typeface="Times New Roman" panose="02020603050405020304" pitchFamily="18" charset="0"/>
              </a:rPr>
              <a:t>   + Giảm tỉ trọng khu vực nông lâm ngư nghiệp.</a:t>
            </a:r>
            <a:endParaRPr lang="en-US" sz="2400">
              <a:latin typeface="Times New Roman" panose="02020603050405020304" pitchFamily="18" charset="0"/>
              <a:ea typeface="Times New Roman" panose="02020603050405020304" pitchFamily="18" charset="0"/>
            </a:endParaRPr>
          </a:p>
          <a:p>
            <a:pPr marL="30480" marR="30480" algn="just">
              <a:spcBef>
                <a:spcPts val="0"/>
              </a:spcBef>
              <a:spcAft>
                <a:spcPts val="0"/>
              </a:spcAft>
            </a:pPr>
            <a:r>
              <a:rPr lang="en-US" sz="2400">
                <a:solidFill>
                  <a:srgbClr val="0070C0"/>
                </a:solidFill>
                <a:latin typeface="Arial" panose="020B0604020202020204" pitchFamily="34" charset="0"/>
                <a:ea typeface="Times New Roman" panose="02020603050405020304" pitchFamily="18" charset="0"/>
              </a:rPr>
              <a:t>   + Tăng tỉ trọng khu vực công nghiệp - xây dựng.</a:t>
            </a:r>
            <a:endParaRPr lang="en-US" sz="2400">
              <a:latin typeface="Times New Roman" panose="02020603050405020304" pitchFamily="18" charset="0"/>
              <a:ea typeface="Times New Roman" panose="02020603050405020304" pitchFamily="18" charset="0"/>
            </a:endParaRPr>
          </a:p>
          <a:p>
            <a:pPr marL="30480" marR="30480" algn="just">
              <a:spcBef>
                <a:spcPts val="0"/>
              </a:spcBef>
              <a:spcAft>
                <a:spcPts val="0"/>
              </a:spcAft>
            </a:pPr>
            <a:r>
              <a:rPr lang="en-US" sz="2400">
                <a:solidFill>
                  <a:srgbClr val="0070C0"/>
                </a:solidFill>
                <a:latin typeface="Arial" panose="020B0604020202020204" pitchFamily="34" charset="0"/>
                <a:ea typeface="Times New Roman" panose="02020603050405020304" pitchFamily="18" charset="0"/>
              </a:rPr>
              <a:t>   + Khu vực dịch vụ chiếm tỉ trọng cao nhưng còn biến động.</a:t>
            </a:r>
            <a:endParaRPr lang="en-US" sz="2400">
              <a:latin typeface="Times New Roman" panose="02020603050405020304" pitchFamily="18" charset="0"/>
              <a:ea typeface="Times New Roman" panose="02020603050405020304" pitchFamily="18" charset="0"/>
            </a:endParaRPr>
          </a:p>
          <a:p>
            <a:pPr marL="30480" marR="30480" algn="just">
              <a:spcBef>
                <a:spcPts val="0"/>
              </a:spcBef>
              <a:spcAft>
                <a:spcPts val="0"/>
              </a:spcAft>
            </a:pPr>
            <a:r>
              <a:rPr lang="en-US" sz="2400" i="1">
                <a:solidFill>
                  <a:srgbClr val="000000"/>
                </a:solidFill>
                <a:latin typeface="Arial" panose="020B0604020202020204" pitchFamily="34" charset="0"/>
                <a:ea typeface="Times New Roman" panose="02020603050405020304" pitchFamily="18" charset="0"/>
              </a:rPr>
              <a:t> </a:t>
            </a:r>
            <a:r>
              <a:rPr lang="en-US" sz="2400">
                <a:solidFill>
                  <a:srgbClr val="C00000"/>
                </a:solidFill>
                <a:latin typeface="Arial" panose="020B0604020202020204" pitchFamily="34" charset="0"/>
                <a:ea typeface="Times New Roman" panose="02020603050405020304" pitchFamily="18" charset="0"/>
              </a:rPr>
              <a:t>- Chuyển dịch cơ cấu thành phần kinh tế: Từ nền kinh tế chủ yếu là khu vực Nhà nước và tập thể sang nền kinh tế nhiều thành phần.</a:t>
            </a:r>
            <a:endParaRPr lang="en-US" sz="2400">
              <a:latin typeface="Times New Roman" panose="02020603050405020304" pitchFamily="18" charset="0"/>
              <a:ea typeface="Times New Roman" panose="02020603050405020304" pitchFamily="18" charset="0"/>
            </a:endParaRPr>
          </a:p>
          <a:p>
            <a:pPr marL="30480" marR="30480" algn="just">
              <a:spcBef>
                <a:spcPts val="0"/>
              </a:spcBef>
              <a:spcAft>
                <a:spcPts val="0"/>
              </a:spcAft>
            </a:pPr>
            <a:r>
              <a:rPr lang="en-US" sz="2400">
                <a:solidFill>
                  <a:srgbClr val="7030A0"/>
                </a:solidFill>
                <a:latin typeface="Arial" panose="020B0604020202020204" pitchFamily="34" charset="0"/>
                <a:ea typeface="Times New Roman" panose="02020603050405020304" pitchFamily="18" charset="0"/>
              </a:rPr>
              <a:t>- Chuyển dịch cơ cấu lãnh thổ:</a:t>
            </a:r>
            <a:endParaRPr lang="en-US" sz="2400">
              <a:latin typeface="Times New Roman" panose="02020603050405020304" pitchFamily="18" charset="0"/>
              <a:ea typeface="Times New Roman" panose="02020603050405020304" pitchFamily="18" charset="0"/>
            </a:endParaRPr>
          </a:p>
          <a:p>
            <a:pPr marL="30480" marR="30480" algn="just">
              <a:spcBef>
                <a:spcPts val="0"/>
              </a:spcBef>
              <a:spcAft>
                <a:spcPts val="0"/>
              </a:spcAft>
            </a:pPr>
            <a:r>
              <a:rPr lang="en-US" sz="2400">
                <a:solidFill>
                  <a:srgbClr val="7030A0"/>
                </a:solidFill>
                <a:latin typeface="Arial" panose="020B0604020202020204" pitchFamily="34" charset="0"/>
                <a:ea typeface="Times New Roman" panose="02020603050405020304" pitchFamily="18" charset="0"/>
              </a:rPr>
              <a:t> + Hình thành các vùng chuyên canh trong nông nghiệp, các lãnh thổ tập trung công nghiệp, dịch vụ, tạo nên các vùng kinh tế trọng điểm.</a:t>
            </a:r>
            <a:endParaRPr lang="en-US" sz="2400">
              <a:latin typeface="Times New Roman" panose="02020603050405020304" pitchFamily="18" charset="0"/>
              <a:ea typeface="Times New Roman" panose="02020603050405020304" pitchFamily="18" charset="0"/>
            </a:endParaRPr>
          </a:p>
          <a:p>
            <a:pPr marL="30480" marR="30480" algn="just">
              <a:spcBef>
                <a:spcPts val="0"/>
              </a:spcBef>
              <a:spcAft>
                <a:spcPts val="0"/>
              </a:spcAft>
            </a:pPr>
            <a:r>
              <a:rPr lang="en-US" sz="2400">
                <a:solidFill>
                  <a:srgbClr val="7030A0"/>
                </a:solidFill>
                <a:latin typeface="Arial" panose="020B0604020202020204" pitchFamily="34" charset="0"/>
                <a:ea typeface="Times New Roman" panose="02020603050405020304" pitchFamily="18" charset="0"/>
              </a:rPr>
              <a:t> + Trên cả nước đã hình thành 4 vùng kinh tế trọng điểm: Bắc Bộ, miền Trung và phía Nam.</a:t>
            </a:r>
            <a:r>
              <a:rPr lang="en-US" sz="2400">
                <a:solidFill>
                  <a:srgbClr val="000000"/>
                </a:solidFill>
                <a:latin typeface="Times New Roman" panose="02020603050405020304" pitchFamily="18" charset="0"/>
                <a:ea typeface="Times New Roman" panose="02020603050405020304" pitchFamily="18" charset="0"/>
              </a:rPr>
              <a:t> </a:t>
            </a:r>
            <a:r>
              <a:rPr lang="en-US" sz="2400">
                <a:solidFill>
                  <a:srgbClr val="7030A0"/>
                </a:solidFill>
                <a:latin typeface="Arial" panose="020B0604020202020204" pitchFamily="34" charset="0"/>
                <a:ea typeface="Times New Roman" panose="02020603050405020304" pitchFamily="18" charset="0"/>
              </a:rPr>
              <a:t>Vùng KTTĐ vùng ĐB sông Cửu Long</a:t>
            </a:r>
            <a:endParaRPr lang="en-US" sz="2400">
              <a:latin typeface="Times New Roman" panose="02020603050405020304" pitchFamily="18" charset="0"/>
              <a:ea typeface="Times New Roman" panose="02020603050405020304" pitchFamily="18" charset="0"/>
            </a:endParaRPr>
          </a:p>
        </p:txBody>
      </p:sp>
      <p:pic>
        <p:nvPicPr>
          <p:cNvPr id="3" name="Picture 2" descr="book_wri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50379" y="1953259"/>
            <a:ext cx="1551729" cy="1454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2194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par>
                                <p:cTn id="8" presetID="2" presetClass="entr" presetSubtype="4" fill="hold"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 calcmode="lin" valueType="num">
                                      <p:cBhvr additive="base">
                                        <p:cTn id="10"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1" dur="500" fill="hold"/>
                                        <p:tgtEl>
                                          <p:spTgt spid="2">
                                            <p:txEl>
                                              <p:pRg st="0" end="0"/>
                                            </p:txEl>
                                          </p:spTgt>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 calcmode="lin" valueType="num">
                                      <p:cBhvr additive="base">
                                        <p:cTn id="14"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2">
                                            <p:txEl>
                                              <p:pRg st="1" end="1"/>
                                            </p:txEl>
                                          </p:spTgt>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anim calcmode="lin" valueType="num">
                                      <p:cBhvr additive="base">
                                        <p:cTn id="18"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2">
                                            <p:txEl>
                                              <p:pRg st="2" end="2"/>
                                            </p:txEl>
                                          </p:spTgt>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 calcmode="lin" valueType="num">
                                      <p:cBhvr additive="base">
                                        <p:cTn id="22"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2">
                                            <p:txEl>
                                              <p:pRg st="3" end="3"/>
                                            </p:txEl>
                                          </p:spTgt>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2">
                                            <p:txEl>
                                              <p:pRg st="4" end="4"/>
                                            </p:txEl>
                                          </p:spTgt>
                                        </p:tgtEl>
                                        <p:attrNameLst>
                                          <p:attrName>style.visibility</p:attrName>
                                        </p:attrNameLst>
                                      </p:cBhvr>
                                      <p:to>
                                        <p:strVal val="visible"/>
                                      </p:to>
                                    </p:set>
                                    <p:anim calcmode="lin" valueType="num">
                                      <p:cBhvr additive="base">
                                        <p:cTn id="26"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2">
                                            <p:txEl>
                                              <p:pRg st="4" end="4"/>
                                            </p:txEl>
                                          </p:spTgt>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2">
                                            <p:txEl>
                                              <p:pRg st="5" end="5"/>
                                            </p:txEl>
                                          </p:spTgt>
                                        </p:tgtEl>
                                        <p:attrNameLst>
                                          <p:attrName>style.visibility</p:attrName>
                                        </p:attrNameLst>
                                      </p:cBhvr>
                                      <p:to>
                                        <p:strVal val="visible"/>
                                      </p:to>
                                    </p:set>
                                    <p:anim calcmode="lin" valueType="num">
                                      <p:cBhvr additive="base">
                                        <p:cTn id="30"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2">
                                            <p:txEl>
                                              <p:pRg st="5" end="5"/>
                                            </p:txEl>
                                          </p:spTgt>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2">
                                            <p:txEl>
                                              <p:pRg st="6" end="6"/>
                                            </p:txEl>
                                          </p:spTgt>
                                        </p:tgtEl>
                                        <p:attrNameLst>
                                          <p:attrName>style.visibility</p:attrName>
                                        </p:attrNameLst>
                                      </p:cBhvr>
                                      <p:to>
                                        <p:strVal val="visible"/>
                                      </p:to>
                                    </p:set>
                                    <p:anim calcmode="lin" valueType="num">
                                      <p:cBhvr additive="base">
                                        <p:cTn id="34"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2">
                                            <p:txEl>
                                              <p:pRg st="6" end="6"/>
                                            </p:txEl>
                                          </p:spTgt>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2">
                                            <p:txEl>
                                              <p:pRg st="7" end="7"/>
                                            </p:txEl>
                                          </p:spTgt>
                                        </p:tgtEl>
                                        <p:attrNameLst>
                                          <p:attrName>style.visibility</p:attrName>
                                        </p:attrNameLst>
                                      </p:cBhvr>
                                      <p:to>
                                        <p:strVal val="visible"/>
                                      </p:to>
                                    </p:set>
                                    <p:anim calcmode="lin" valueType="num">
                                      <p:cBhvr additive="base">
                                        <p:cTn id="38"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2">
                                            <p:txEl>
                                              <p:pRg st="7" end="7"/>
                                            </p:txEl>
                                          </p:spTgt>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2">
                                            <p:txEl>
                                              <p:pRg st="8" end="8"/>
                                            </p:txEl>
                                          </p:spTgt>
                                        </p:tgtEl>
                                        <p:attrNameLst>
                                          <p:attrName>style.visibility</p:attrName>
                                        </p:attrNameLst>
                                      </p:cBhvr>
                                      <p:to>
                                        <p:strVal val="visible"/>
                                      </p:to>
                                    </p:set>
                                    <p:anim calcmode="lin" valueType="num">
                                      <p:cBhvr additive="base">
                                        <p:cTn id="42"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2">
                                            <p:txEl>
                                              <p:pRg st="8" end="8"/>
                                            </p:txEl>
                                          </p:spTgt>
                                        </p:tgtEl>
                                        <p:attrNameLst>
                                          <p:attrName>ppt_y</p:attrName>
                                        </p:attrNameLst>
                                      </p:cBhvr>
                                      <p:tavLst>
                                        <p:tav tm="0">
                                          <p:val>
                                            <p:strVal val="1+#ppt_h/2"/>
                                          </p:val>
                                        </p:tav>
                                        <p:tav tm="100000">
                                          <p:val>
                                            <p:strVal val="#ppt_y"/>
                                          </p:val>
                                        </p:tav>
                                      </p:tavLst>
                                    </p:anim>
                                  </p:childTnLst>
                                </p:cTn>
                              </p:par>
                              <p:par>
                                <p:cTn id="44" presetID="2" presetClass="entr" presetSubtype="4" fill="hold" nodeType="withEffect">
                                  <p:stCondLst>
                                    <p:cond delay="0"/>
                                  </p:stCondLst>
                                  <p:childTnLst>
                                    <p:set>
                                      <p:cBhvr>
                                        <p:cTn id="45" dur="1" fill="hold">
                                          <p:stCondLst>
                                            <p:cond delay="0"/>
                                          </p:stCondLst>
                                        </p:cTn>
                                        <p:tgtEl>
                                          <p:spTgt spid="2">
                                            <p:txEl>
                                              <p:pRg st="9" end="9"/>
                                            </p:txEl>
                                          </p:spTgt>
                                        </p:tgtEl>
                                        <p:attrNameLst>
                                          <p:attrName>style.visibility</p:attrName>
                                        </p:attrNameLst>
                                      </p:cBhvr>
                                      <p:to>
                                        <p:strVal val="visible"/>
                                      </p:to>
                                    </p:set>
                                    <p:anim calcmode="lin" valueType="num">
                                      <p:cBhvr additive="base">
                                        <p:cTn id="46"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2">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95165" y="114335"/>
            <a:ext cx="5963830" cy="461665"/>
          </a:xfrm>
          <a:prstGeom prst="rect">
            <a:avLst/>
          </a:prstGeom>
          <a:noFill/>
        </p:spPr>
        <p:txBody>
          <a:bodyPr wrap="square" rtlCol="0">
            <a:spAutoFit/>
          </a:bodyPr>
          <a:lstStyle/>
          <a:p>
            <a:r>
              <a:rPr lang="en-US" sz="2400" b="1" dirty="0" smtClean="0">
                <a:solidFill>
                  <a:srgbClr val="FF0000"/>
                </a:solidFill>
              </a:rPr>
              <a:t>LUYỆN TẬP</a:t>
            </a:r>
            <a:endParaRPr lang="en-US" sz="2400" b="1" dirty="0">
              <a:solidFill>
                <a:srgbClr val="FF0000"/>
              </a:solidFill>
            </a:endParaRPr>
          </a:p>
        </p:txBody>
      </p:sp>
      <p:sp>
        <p:nvSpPr>
          <p:cNvPr id="3" name="TextBox 2"/>
          <p:cNvSpPr txBox="1"/>
          <p:nvPr/>
        </p:nvSpPr>
        <p:spPr>
          <a:xfrm>
            <a:off x="405230" y="807096"/>
            <a:ext cx="11361217" cy="646331"/>
          </a:xfrm>
          <a:prstGeom prst="rect">
            <a:avLst/>
          </a:prstGeom>
          <a:noFill/>
        </p:spPr>
        <p:txBody>
          <a:bodyPr wrap="square" rtlCol="0">
            <a:spAutoFit/>
          </a:bodyPr>
          <a:lstStyle/>
          <a:p>
            <a:r>
              <a:rPr lang="en-US" b="1" dirty="0" err="1">
                <a:solidFill>
                  <a:srgbClr val="FF0000"/>
                </a:solidFill>
              </a:rPr>
              <a:t>Câu</a:t>
            </a:r>
            <a:r>
              <a:rPr lang="en-US" b="1" dirty="0">
                <a:solidFill>
                  <a:srgbClr val="FF0000"/>
                </a:solidFill>
              </a:rPr>
              <a:t> 1:</a:t>
            </a:r>
            <a:r>
              <a:rPr lang="en-US" dirty="0">
                <a:solidFill>
                  <a:srgbClr val="FF0000"/>
                </a:solidFill>
              </a:rPr>
              <a:t> </a:t>
            </a:r>
            <a:r>
              <a:rPr lang="en-US" b="1" i="1" dirty="0" err="1">
                <a:solidFill>
                  <a:srgbClr val="FF0000"/>
                </a:solidFill>
              </a:rPr>
              <a:t>Công</a:t>
            </a:r>
            <a:r>
              <a:rPr lang="en-US" b="1" i="1" dirty="0">
                <a:solidFill>
                  <a:srgbClr val="FF0000"/>
                </a:solidFill>
              </a:rPr>
              <a:t> </a:t>
            </a:r>
            <a:r>
              <a:rPr lang="en-US" b="1" i="1" dirty="0" err="1">
                <a:solidFill>
                  <a:srgbClr val="FF0000"/>
                </a:solidFill>
              </a:rPr>
              <a:t>cuộc</a:t>
            </a:r>
            <a:r>
              <a:rPr lang="en-US" b="1" i="1" dirty="0">
                <a:solidFill>
                  <a:srgbClr val="FF0000"/>
                </a:solidFill>
              </a:rPr>
              <a:t> </a:t>
            </a:r>
            <a:r>
              <a:rPr lang="en-US" b="1" i="1" dirty="0" err="1">
                <a:solidFill>
                  <a:srgbClr val="FF0000"/>
                </a:solidFill>
              </a:rPr>
              <a:t>Đổi</a:t>
            </a:r>
            <a:r>
              <a:rPr lang="en-US" b="1" i="1" dirty="0">
                <a:solidFill>
                  <a:srgbClr val="FF0000"/>
                </a:solidFill>
              </a:rPr>
              <a:t> </a:t>
            </a:r>
            <a:r>
              <a:rPr lang="en-US" b="1" i="1" dirty="0" err="1">
                <a:solidFill>
                  <a:srgbClr val="FF0000"/>
                </a:solidFill>
              </a:rPr>
              <a:t>mới</a:t>
            </a:r>
            <a:r>
              <a:rPr lang="en-US" b="1" i="1" dirty="0">
                <a:solidFill>
                  <a:srgbClr val="FF0000"/>
                </a:solidFill>
              </a:rPr>
              <a:t> ở </a:t>
            </a:r>
            <a:r>
              <a:rPr lang="en-US" b="1" i="1" dirty="0" err="1">
                <a:solidFill>
                  <a:srgbClr val="FF0000"/>
                </a:solidFill>
              </a:rPr>
              <a:t>nước</a:t>
            </a:r>
            <a:r>
              <a:rPr lang="en-US" b="1" i="1" dirty="0">
                <a:solidFill>
                  <a:srgbClr val="FF0000"/>
                </a:solidFill>
              </a:rPr>
              <a:t> ta </a:t>
            </a:r>
            <a:r>
              <a:rPr lang="en-US" b="1" i="1" dirty="0" err="1">
                <a:solidFill>
                  <a:srgbClr val="FF0000"/>
                </a:solidFill>
              </a:rPr>
              <a:t>đã</a:t>
            </a:r>
            <a:r>
              <a:rPr lang="en-US" b="1" i="1" dirty="0">
                <a:solidFill>
                  <a:srgbClr val="FF0000"/>
                </a:solidFill>
              </a:rPr>
              <a:t> </a:t>
            </a:r>
            <a:r>
              <a:rPr lang="en-US" b="1" i="1" dirty="0" err="1">
                <a:solidFill>
                  <a:srgbClr val="FF0000"/>
                </a:solidFill>
              </a:rPr>
              <a:t>được</a:t>
            </a:r>
            <a:r>
              <a:rPr lang="en-US" b="1" i="1" dirty="0">
                <a:solidFill>
                  <a:srgbClr val="FF0000"/>
                </a:solidFill>
              </a:rPr>
              <a:t> </a:t>
            </a:r>
            <a:r>
              <a:rPr lang="en-US" b="1" i="1" dirty="0" err="1">
                <a:solidFill>
                  <a:srgbClr val="FF0000"/>
                </a:solidFill>
              </a:rPr>
              <a:t>triển</a:t>
            </a:r>
            <a:r>
              <a:rPr lang="en-US" b="1" i="1" dirty="0">
                <a:solidFill>
                  <a:srgbClr val="FF0000"/>
                </a:solidFill>
              </a:rPr>
              <a:t> </a:t>
            </a:r>
            <a:r>
              <a:rPr lang="en-US" b="1" i="1" dirty="0" err="1">
                <a:solidFill>
                  <a:srgbClr val="FF0000"/>
                </a:solidFill>
              </a:rPr>
              <a:t>khai</a:t>
            </a:r>
            <a:r>
              <a:rPr lang="en-US" b="1" i="1" dirty="0">
                <a:solidFill>
                  <a:srgbClr val="FF0000"/>
                </a:solidFill>
              </a:rPr>
              <a:t> </a:t>
            </a:r>
            <a:r>
              <a:rPr lang="en-US" b="1" i="1" dirty="0" err="1">
                <a:solidFill>
                  <a:srgbClr val="FF0000"/>
                </a:solidFill>
              </a:rPr>
              <a:t>từ</a:t>
            </a:r>
            <a:r>
              <a:rPr lang="en-US" b="1" i="1" dirty="0">
                <a:solidFill>
                  <a:srgbClr val="FF0000"/>
                </a:solidFill>
              </a:rPr>
              <a:t> </a:t>
            </a:r>
            <a:r>
              <a:rPr lang="en-US" b="1" i="1" dirty="0" err="1">
                <a:solidFill>
                  <a:srgbClr val="FF0000"/>
                </a:solidFill>
              </a:rPr>
              <a:t>năm</a:t>
            </a:r>
            <a:r>
              <a:rPr lang="en-US" b="1" i="1" dirty="0">
                <a:solidFill>
                  <a:srgbClr val="FF0000"/>
                </a:solidFill>
              </a:rPr>
              <a:t>:</a:t>
            </a:r>
            <a:endParaRPr lang="en-US" dirty="0">
              <a:solidFill>
                <a:srgbClr val="FF0000"/>
              </a:solidFill>
            </a:endParaRPr>
          </a:p>
          <a:p>
            <a:r>
              <a:rPr lang="en-US" dirty="0"/>
              <a:t>A. 1975                        B. 1981                       C. 1986                        D. 1996</a:t>
            </a:r>
          </a:p>
        </p:txBody>
      </p:sp>
      <p:sp>
        <p:nvSpPr>
          <p:cNvPr id="4" name="TextBox 3"/>
          <p:cNvSpPr txBox="1"/>
          <p:nvPr/>
        </p:nvSpPr>
        <p:spPr>
          <a:xfrm>
            <a:off x="343911" y="1836040"/>
            <a:ext cx="11191285" cy="1477328"/>
          </a:xfrm>
          <a:prstGeom prst="rect">
            <a:avLst/>
          </a:prstGeom>
          <a:noFill/>
        </p:spPr>
        <p:txBody>
          <a:bodyPr wrap="square" rtlCol="0">
            <a:spAutoFit/>
          </a:bodyPr>
          <a:lstStyle/>
          <a:p>
            <a:r>
              <a:rPr lang="en-US" b="1" dirty="0" err="1">
                <a:solidFill>
                  <a:srgbClr val="FF0000"/>
                </a:solidFill>
              </a:rPr>
              <a:t>Câu</a:t>
            </a:r>
            <a:r>
              <a:rPr lang="en-US" b="1" dirty="0">
                <a:solidFill>
                  <a:srgbClr val="FF0000"/>
                </a:solidFill>
              </a:rPr>
              <a:t> 2:</a:t>
            </a:r>
            <a:r>
              <a:rPr lang="en-US" dirty="0">
                <a:solidFill>
                  <a:srgbClr val="FF0000"/>
                </a:solidFill>
              </a:rPr>
              <a:t> </a:t>
            </a:r>
            <a:r>
              <a:rPr lang="en-US" b="1" i="1" dirty="0" err="1">
                <a:solidFill>
                  <a:srgbClr val="FF0000"/>
                </a:solidFill>
              </a:rPr>
              <a:t>Chuyển</a:t>
            </a:r>
            <a:r>
              <a:rPr lang="en-US" b="1" i="1" dirty="0">
                <a:solidFill>
                  <a:srgbClr val="FF0000"/>
                </a:solidFill>
              </a:rPr>
              <a:t> </a:t>
            </a:r>
            <a:r>
              <a:rPr lang="en-US" b="1" i="1" dirty="0" err="1">
                <a:solidFill>
                  <a:srgbClr val="FF0000"/>
                </a:solidFill>
              </a:rPr>
              <a:t>dịch</a:t>
            </a:r>
            <a:r>
              <a:rPr lang="en-US" b="1" i="1" dirty="0">
                <a:solidFill>
                  <a:srgbClr val="FF0000"/>
                </a:solidFill>
              </a:rPr>
              <a:t> </a:t>
            </a:r>
            <a:r>
              <a:rPr lang="en-US" b="1" i="1" dirty="0" err="1">
                <a:solidFill>
                  <a:srgbClr val="FF0000"/>
                </a:solidFill>
              </a:rPr>
              <a:t>cơ</a:t>
            </a:r>
            <a:r>
              <a:rPr lang="en-US" b="1" i="1" dirty="0">
                <a:solidFill>
                  <a:srgbClr val="FF0000"/>
                </a:solidFill>
              </a:rPr>
              <a:t> </a:t>
            </a:r>
            <a:r>
              <a:rPr lang="en-US" b="1" i="1" dirty="0" err="1">
                <a:solidFill>
                  <a:srgbClr val="FF0000"/>
                </a:solidFill>
              </a:rPr>
              <a:t>cấu</a:t>
            </a:r>
            <a:r>
              <a:rPr lang="en-US" b="1" i="1" dirty="0">
                <a:solidFill>
                  <a:srgbClr val="FF0000"/>
                </a:solidFill>
              </a:rPr>
              <a:t> </a:t>
            </a:r>
            <a:r>
              <a:rPr lang="en-US" b="1" i="1" dirty="0" err="1">
                <a:solidFill>
                  <a:srgbClr val="FF0000"/>
                </a:solidFill>
              </a:rPr>
              <a:t>kinh</a:t>
            </a:r>
            <a:r>
              <a:rPr lang="en-US" b="1" i="1" dirty="0">
                <a:solidFill>
                  <a:srgbClr val="FF0000"/>
                </a:solidFill>
              </a:rPr>
              <a:t> </a:t>
            </a:r>
            <a:r>
              <a:rPr lang="en-US" b="1" i="1" dirty="0" err="1">
                <a:solidFill>
                  <a:srgbClr val="FF0000"/>
                </a:solidFill>
              </a:rPr>
              <a:t>tế</a:t>
            </a:r>
            <a:r>
              <a:rPr lang="en-US" b="1" i="1" dirty="0">
                <a:solidFill>
                  <a:srgbClr val="FF0000"/>
                </a:solidFill>
              </a:rPr>
              <a:t> </a:t>
            </a:r>
            <a:r>
              <a:rPr lang="en-US" b="1" i="1" dirty="0" err="1">
                <a:solidFill>
                  <a:srgbClr val="FF0000"/>
                </a:solidFill>
              </a:rPr>
              <a:t>thể</a:t>
            </a:r>
            <a:r>
              <a:rPr lang="en-US" b="1" i="1" dirty="0">
                <a:solidFill>
                  <a:srgbClr val="FF0000"/>
                </a:solidFill>
              </a:rPr>
              <a:t> </a:t>
            </a:r>
            <a:r>
              <a:rPr lang="en-US" b="1" i="1" dirty="0" err="1">
                <a:solidFill>
                  <a:srgbClr val="FF0000"/>
                </a:solidFill>
              </a:rPr>
              <a:t>hiện</a:t>
            </a:r>
            <a:r>
              <a:rPr lang="en-US" b="1" i="1" dirty="0">
                <a:solidFill>
                  <a:srgbClr val="FF0000"/>
                </a:solidFill>
              </a:rPr>
              <a:t> ở:</a:t>
            </a:r>
            <a:endParaRPr lang="en-US" dirty="0">
              <a:solidFill>
                <a:srgbClr val="FF0000"/>
              </a:solidFill>
            </a:endParaRPr>
          </a:p>
          <a:p>
            <a:r>
              <a:rPr lang="en-US" dirty="0"/>
              <a:t>A. </a:t>
            </a:r>
            <a:r>
              <a:rPr lang="en-US" dirty="0" err="1"/>
              <a:t>Hình</a:t>
            </a:r>
            <a:r>
              <a:rPr lang="en-US" dirty="0"/>
              <a:t> </a:t>
            </a:r>
            <a:r>
              <a:rPr lang="en-US" dirty="0" err="1"/>
              <a:t>thành</a:t>
            </a:r>
            <a:r>
              <a:rPr lang="en-US" dirty="0"/>
              <a:t> </a:t>
            </a:r>
            <a:r>
              <a:rPr lang="en-US" dirty="0" err="1"/>
              <a:t>các</a:t>
            </a:r>
            <a:r>
              <a:rPr lang="en-US" dirty="0"/>
              <a:t> </a:t>
            </a:r>
            <a:r>
              <a:rPr lang="en-US" dirty="0" err="1"/>
              <a:t>vùng</a:t>
            </a:r>
            <a:r>
              <a:rPr lang="en-US" dirty="0"/>
              <a:t> </a:t>
            </a:r>
            <a:r>
              <a:rPr lang="en-US" dirty="0" err="1"/>
              <a:t>kinh</a:t>
            </a:r>
            <a:r>
              <a:rPr lang="en-US" dirty="0"/>
              <a:t> </a:t>
            </a:r>
            <a:r>
              <a:rPr lang="en-US" dirty="0" err="1"/>
              <a:t>tế</a:t>
            </a:r>
            <a:r>
              <a:rPr lang="en-US" dirty="0"/>
              <a:t> </a:t>
            </a:r>
            <a:r>
              <a:rPr lang="en-US" dirty="0" err="1"/>
              <a:t>trọng</a:t>
            </a:r>
            <a:r>
              <a:rPr lang="en-US" dirty="0"/>
              <a:t> </a:t>
            </a:r>
            <a:r>
              <a:rPr lang="en-US" dirty="0" err="1"/>
              <a:t>điểm</a:t>
            </a:r>
            <a:r>
              <a:rPr lang="en-US" dirty="0"/>
              <a:t> </a:t>
            </a:r>
            <a:r>
              <a:rPr lang="en-US" dirty="0" err="1"/>
              <a:t>phía</a:t>
            </a:r>
            <a:r>
              <a:rPr lang="en-US" dirty="0"/>
              <a:t> </a:t>
            </a:r>
            <a:r>
              <a:rPr lang="en-US" dirty="0" err="1"/>
              <a:t>Bắc</a:t>
            </a:r>
            <a:r>
              <a:rPr lang="en-US" dirty="0"/>
              <a:t>, </a:t>
            </a:r>
            <a:r>
              <a:rPr lang="en-US" dirty="0" err="1"/>
              <a:t>miền</a:t>
            </a:r>
            <a:r>
              <a:rPr lang="en-US" dirty="0"/>
              <a:t> </a:t>
            </a:r>
            <a:r>
              <a:rPr lang="en-US" dirty="0" err="1"/>
              <a:t>Trung</a:t>
            </a:r>
            <a:r>
              <a:rPr lang="en-US" dirty="0"/>
              <a:t> </a:t>
            </a:r>
            <a:r>
              <a:rPr lang="en-US" dirty="0" err="1"/>
              <a:t>và</a:t>
            </a:r>
            <a:r>
              <a:rPr lang="en-US" dirty="0"/>
              <a:t> </a:t>
            </a:r>
            <a:r>
              <a:rPr lang="en-US" dirty="0" err="1"/>
              <a:t>phía</a:t>
            </a:r>
            <a:r>
              <a:rPr lang="en-US" dirty="0"/>
              <a:t> Nam.</a:t>
            </a:r>
          </a:p>
          <a:p>
            <a:r>
              <a:rPr lang="en-US" dirty="0"/>
              <a:t>B. </a:t>
            </a:r>
            <a:r>
              <a:rPr lang="en-US" dirty="0" err="1"/>
              <a:t>Chuyển</a:t>
            </a:r>
            <a:r>
              <a:rPr lang="en-US" dirty="0"/>
              <a:t> </a:t>
            </a:r>
            <a:r>
              <a:rPr lang="en-US" dirty="0" err="1"/>
              <a:t>dịch</a:t>
            </a:r>
            <a:r>
              <a:rPr lang="en-US" dirty="0"/>
              <a:t> </a:t>
            </a:r>
            <a:r>
              <a:rPr lang="en-US" dirty="0" err="1"/>
              <a:t>cơ</a:t>
            </a:r>
            <a:r>
              <a:rPr lang="en-US" dirty="0"/>
              <a:t> </a:t>
            </a:r>
            <a:r>
              <a:rPr lang="en-US" dirty="0" err="1"/>
              <a:t>cấu</a:t>
            </a:r>
            <a:r>
              <a:rPr lang="en-US" dirty="0"/>
              <a:t> </a:t>
            </a:r>
            <a:r>
              <a:rPr lang="en-US" dirty="0" err="1"/>
              <a:t>ngành</a:t>
            </a:r>
            <a:r>
              <a:rPr lang="en-US" dirty="0"/>
              <a:t>, </a:t>
            </a:r>
            <a:r>
              <a:rPr lang="en-US" dirty="0" err="1"/>
              <a:t>cơ</a:t>
            </a:r>
            <a:r>
              <a:rPr lang="en-US" dirty="0"/>
              <a:t> </a:t>
            </a:r>
            <a:r>
              <a:rPr lang="en-US" dirty="0" err="1"/>
              <a:t>cấu</a:t>
            </a:r>
            <a:r>
              <a:rPr lang="en-US" dirty="0"/>
              <a:t> </a:t>
            </a:r>
            <a:r>
              <a:rPr lang="en-US" dirty="0" err="1"/>
              <a:t>thành</a:t>
            </a:r>
            <a:r>
              <a:rPr lang="en-US" dirty="0"/>
              <a:t> </a:t>
            </a:r>
            <a:r>
              <a:rPr lang="en-US" dirty="0" err="1"/>
              <a:t>phần</a:t>
            </a:r>
            <a:r>
              <a:rPr lang="en-US" dirty="0"/>
              <a:t> </a:t>
            </a:r>
            <a:r>
              <a:rPr lang="en-US" dirty="0" err="1"/>
              <a:t>kinh</a:t>
            </a:r>
            <a:r>
              <a:rPr lang="en-US" dirty="0"/>
              <a:t> </a:t>
            </a:r>
            <a:r>
              <a:rPr lang="en-US" dirty="0" err="1"/>
              <a:t>tế</a:t>
            </a:r>
            <a:r>
              <a:rPr lang="en-US" dirty="0"/>
              <a:t> </a:t>
            </a:r>
            <a:r>
              <a:rPr lang="en-US" dirty="0" err="1"/>
              <a:t>và</a:t>
            </a:r>
            <a:r>
              <a:rPr lang="en-US" dirty="0"/>
              <a:t> </a:t>
            </a:r>
            <a:r>
              <a:rPr lang="en-US" dirty="0" err="1"/>
              <a:t>cơ</a:t>
            </a:r>
            <a:r>
              <a:rPr lang="en-US" dirty="0"/>
              <a:t> </a:t>
            </a:r>
            <a:r>
              <a:rPr lang="en-US" dirty="0" err="1"/>
              <a:t>cấu</a:t>
            </a:r>
            <a:r>
              <a:rPr lang="en-US" dirty="0"/>
              <a:t> </a:t>
            </a:r>
            <a:r>
              <a:rPr lang="en-US" dirty="0" err="1"/>
              <a:t>lãnh</a:t>
            </a:r>
            <a:r>
              <a:rPr lang="en-US" dirty="0"/>
              <a:t> </a:t>
            </a:r>
            <a:r>
              <a:rPr lang="en-US" dirty="0" err="1"/>
              <a:t>thổ</a:t>
            </a:r>
            <a:r>
              <a:rPr lang="en-US" dirty="0"/>
              <a:t>.</a:t>
            </a:r>
          </a:p>
          <a:p>
            <a:r>
              <a:rPr lang="en-US" dirty="0"/>
              <a:t>C. </a:t>
            </a:r>
            <a:r>
              <a:rPr lang="en-US" dirty="0" err="1"/>
              <a:t>Chuyển</a:t>
            </a:r>
            <a:r>
              <a:rPr lang="en-US" dirty="0"/>
              <a:t> </a:t>
            </a:r>
            <a:r>
              <a:rPr lang="en-US" dirty="0" err="1"/>
              <a:t>dịch</a:t>
            </a:r>
            <a:r>
              <a:rPr lang="en-US" dirty="0"/>
              <a:t> </a:t>
            </a:r>
            <a:r>
              <a:rPr lang="en-US" dirty="0" err="1"/>
              <a:t>cơ</a:t>
            </a:r>
            <a:r>
              <a:rPr lang="en-US" dirty="0"/>
              <a:t> </a:t>
            </a:r>
            <a:r>
              <a:rPr lang="en-US" dirty="0" err="1"/>
              <a:t>cấu</a:t>
            </a:r>
            <a:r>
              <a:rPr lang="en-US" dirty="0"/>
              <a:t> </a:t>
            </a:r>
            <a:r>
              <a:rPr lang="en-US" dirty="0" err="1"/>
              <a:t>ngành</a:t>
            </a:r>
            <a:r>
              <a:rPr lang="en-US" dirty="0"/>
              <a:t>, </a:t>
            </a:r>
            <a:r>
              <a:rPr lang="en-US" dirty="0" err="1"/>
              <a:t>thu</a:t>
            </a:r>
            <a:r>
              <a:rPr lang="en-US" dirty="0"/>
              <a:t> </a:t>
            </a:r>
            <a:r>
              <a:rPr lang="en-US" dirty="0" err="1"/>
              <a:t>hút</a:t>
            </a:r>
            <a:r>
              <a:rPr lang="en-US" dirty="0"/>
              <a:t> </a:t>
            </a:r>
            <a:r>
              <a:rPr lang="en-US" dirty="0" err="1"/>
              <a:t>vốn</a:t>
            </a:r>
            <a:r>
              <a:rPr lang="en-US" dirty="0"/>
              <a:t> </a:t>
            </a:r>
            <a:r>
              <a:rPr lang="en-US" dirty="0" err="1"/>
              <a:t>đầu</a:t>
            </a:r>
            <a:r>
              <a:rPr lang="en-US" dirty="0"/>
              <a:t> </a:t>
            </a:r>
            <a:r>
              <a:rPr lang="en-US" dirty="0" err="1"/>
              <a:t>tư</a:t>
            </a:r>
            <a:r>
              <a:rPr lang="en-US" dirty="0"/>
              <a:t> </a:t>
            </a:r>
            <a:r>
              <a:rPr lang="en-US" dirty="0" err="1"/>
              <a:t>nước</a:t>
            </a:r>
            <a:r>
              <a:rPr lang="en-US" dirty="0"/>
              <a:t> </a:t>
            </a:r>
            <a:r>
              <a:rPr lang="en-US" dirty="0" err="1"/>
              <a:t>ngoài</a:t>
            </a:r>
            <a:r>
              <a:rPr lang="en-US" dirty="0"/>
              <a:t> </a:t>
            </a:r>
            <a:r>
              <a:rPr lang="en-US" dirty="0" err="1"/>
              <a:t>vào</a:t>
            </a:r>
            <a:r>
              <a:rPr lang="en-US" dirty="0"/>
              <a:t> </a:t>
            </a:r>
            <a:r>
              <a:rPr lang="en-US" dirty="0" err="1"/>
              <a:t>nước</a:t>
            </a:r>
            <a:r>
              <a:rPr lang="en-US" dirty="0"/>
              <a:t> ta.</a:t>
            </a:r>
          </a:p>
          <a:p>
            <a:r>
              <a:rPr lang="en-US" dirty="0"/>
              <a:t>D. </a:t>
            </a:r>
            <a:r>
              <a:rPr lang="en-US" dirty="0" err="1"/>
              <a:t>Hình</a:t>
            </a:r>
            <a:r>
              <a:rPr lang="en-US" dirty="0"/>
              <a:t> </a:t>
            </a:r>
            <a:r>
              <a:rPr lang="en-US" dirty="0" err="1"/>
              <a:t>thành</a:t>
            </a:r>
            <a:r>
              <a:rPr lang="en-US" dirty="0"/>
              <a:t> </a:t>
            </a:r>
            <a:r>
              <a:rPr lang="en-US" dirty="0" err="1"/>
              <a:t>các</a:t>
            </a:r>
            <a:r>
              <a:rPr lang="en-US" dirty="0"/>
              <a:t> </a:t>
            </a:r>
            <a:r>
              <a:rPr lang="en-US" dirty="0" err="1"/>
              <a:t>khu</a:t>
            </a:r>
            <a:r>
              <a:rPr lang="en-US" dirty="0"/>
              <a:t> </a:t>
            </a:r>
            <a:r>
              <a:rPr lang="en-US" dirty="0" err="1"/>
              <a:t>trung</a:t>
            </a:r>
            <a:r>
              <a:rPr lang="en-US" dirty="0"/>
              <a:t> </a:t>
            </a:r>
            <a:r>
              <a:rPr lang="en-US" dirty="0" err="1"/>
              <a:t>tâm</a:t>
            </a:r>
            <a:r>
              <a:rPr lang="en-US" dirty="0"/>
              <a:t> </a:t>
            </a:r>
            <a:r>
              <a:rPr lang="en-US" dirty="0" err="1"/>
              <a:t>công</a:t>
            </a:r>
            <a:r>
              <a:rPr lang="en-US" dirty="0"/>
              <a:t> </a:t>
            </a:r>
            <a:r>
              <a:rPr lang="en-US" dirty="0" err="1"/>
              <a:t>nghiệp</a:t>
            </a:r>
            <a:r>
              <a:rPr lang="en-US" dirty="0"/>
              <a:t>, </a:t>
            </a:r>
            <a:r>
              <a:rPr lang="en-US" dirty="0" err="1"/>
              <a:t>vùng</a:t>
            </a:r>
            <a:r>
              <a:rPr lang="en-US" dirty="0"/>
              <a:t> </a:t>
            </a:r>
            <a:r>
              <a:rPr lang="en-US" dirty="0" err="1"/>
              <a:t>công</a:t>
            </a:r>
            <a:r>
              <a:rPr lang="en-US" dirty="0"/>
              <a:t> </a:t>
            </a:r>
            <a:r>
              <a:rPr lang="en-US" dirty="0" err="1"/>
              <a:t>nghiệp</a:t>
            </a:r>
            <a:r>
              <a:rPr lang="en-US" dirty="0"/>
              <a:t> </a:t>
            </a:r>
            <a:r>
              <a:rPr lang="en-US" dirty="0" err="1"/>
              <a:t>mới</a:t>
            </a:r>
            <a:r>
              <a:rPr lang="en-US" dirty="0"/>
              <a:t>.</a:t>
            </a:r>
          </a:p>
        </p:txBody>
      </p:sp>
      <p:sp>
        <p:nvSpPr>
          <p:cNvPr id="5" name="TextBox 4"/>
          <p:cNvSpPr txBox="1"/>
          <p:nvPr/>
        </p:nvSpPr>
        <p:spPr>
          <a:xfrm>
            <a:off x="250853" y="3570792"/>
            <a:ext cx="11377402" cy="923330"/>
          </a:xfrm>
          <a:prstGeom prst="rect">
            <a:avLst/>
          </a:prstGeom>
          <a:noFill/>
        </p:spPr>
        <p:txBody>
          <a:bodyPr wrap="square" rtlCol="0">
            <a:spAutoFit/>
          </a:bodyPr>
          <a:lstStyle/>
          <a:p>
            <a:r>
              <a:rPr lang="en-US" b="1" dirty="0" err="1">
                <a:solidFill>
                  <a:srgbClr val="FF0000"/>
                </a:solidFill>
              </a:rPr>
              <a:t>Câu</a:t>
            </a:r>
            <a:r>
              <a:rPr lang="en-US" b="1" dirty="0">
                <a:solidFill>
                  <a:srgbClr val="FF0000"/>
                </a:solidFill>
              </a:rPr>
              <a:t> 3: </a:t>
            </a:r>
            <a:r>
              <a:rPr lang="en-US" b="1" i="1" dirty="0" err="1">
                <a:solidFill>
                  <a:srgbClr val="FF0000"/>
                </a:solidFill>
              </a:rPr>
              <a:t>Cả</a:t>
            </a:r>
            <a:r>
              <a:rPr lang="en-US" b="1" i="1" dirty="0">
                <a:solidFill>
                  <a:srgbClr val="FF0000"/>
                </a:solidFill>
              </a:rPr>
              <a:t> </a:t>
            </a:r>
            <a:r>
              <a:rPr lang="en-US" b="1" i="1" dirty="0" err="1">
                <a:solidFill>
                  <a:srgbClr val="FF0000"/>
                </a:solidFill>
              </a:rPr>
              <a:t>nước</a:t>
            </a:r>
            <a:r>
              <a:rPr lang="en-US" b="1" i="1" dirty="0">
                <a:solidFill>
                  <a:srgbClr val="FF0000"/>
                </a:solidFill>
              </a:rPr>
              <a:t> </a:t>
            </a:r>
            <a:r>
              <a:rPr lang="en-US" b="1" i="1" dirty="0" err="1">
                <a:solidFill>
                  <a:srgbClr val="FF0000"/>
                </a:solidFill>
              </a:rPr>
              <a:t>hình</a:t>
            </a:r>
            <a:r>
              <a:rPr lang="en-US" b="1" i="1" dirty="0">
                <a:solidFill>
                  <a:srgbClr val="FF0000"/>
                </a:solidFill>
              </a:rPr>
              <a:t> </a:t>
            </a:r>
            <a:r>
              <a:rPr lang="en-US" b="1" i="1" dirty="0" err="1">
                <a:solidFill>
                  <a:srgbClr val="FF0000"/>
                </a:solidFill>
              </a:rPr>
              <a:t>thành</a:t>
            </a:r>
            <a:r>
              <a:rPr lang="en-US" b="1" i="1" dirty="0">
                <a:solidFill>
                  <a:srgbClr val="FF0000"/>
                </a:solidFill>
              </a:rPr>
              <a:t> </a:t>
            </a:r>
            <a:r>
              <a:rPr lang="en-US" b="1" i="1" dirty="0" err="1">
                <a:solidFill>
                  <a:srgbClr val="FF0000"/>
                </a:solidFill>
              </a:rPr>
              <a:t>các</a:t>
            </a:r>
            <a:r>
              <a:rPr lang="en-US" b="1" i="1" dirty="0">
                <a:solidFill>
                  <a:srgbClr val="FF0000"/>
                </a:solidFill>
              </a:rPr>
              <a:t> </a:t>
            </a:r>
            <a:r>
              <a:rPr lang="en-US" b="1" i="1" dirty="0" err="1">
                <a:solidFill>
                  <a:srgbClr val="FF0000"/>
                </a:solidFill>
              </a:rPr>
              <a:t>vùng</a:t>
            </a:r>
            <a:r>
              <a:rPr lang="en-US" b="1" i="1" dirty="0">
                <a:solidFill>
                  <a:srgbClr val="FF0000"/>
                </a:solidFill>
              </a:rPr>
              <a:t> </a:t>
            </a:r>
            <a:r>
              <a:rPr lang="en-US" b="1" i="1" dirty="0" err="1">
                <a:solidFill>
                  <a:srgbClr val="FF0000"/>
                </a:solidFill>
              </a:rPr>
              <a:t>kinh</a:t>
            </a:r>
            <a:r>
              <a:rPr lang="en-US" b="1" i="1" dirty="0">
                <a:solidFill>
                  <a:srgbClr val="FF0000"/>
                </a:solidFill>
              </a:rPr>
              <a:t> </a:t>
            </a:r>
            <a:r>
              <a:rPr lang="en-US" b="1" i="1" dirty="0" err="1">
                <a:solidFill>
                  <a:srgbClr val="FF0000"/>
                </a:solidFill>
              </a:rPr>
              <a:t>tế</a:t>
            </a:r>
            <a:r>
              <a:rPr lang="en-US" b="1" i="1" dirty="0">
                <a:solidFill>
                  <a:srgbClr val="FF0000"/>
                </a:solidFill>
              </a:rPr>
              <a:t> </a:t>
            </a:r>
            <a:r>
              <a:rPr lang="en-US" b="1" i="1" dirty="0" err="1">
                <a:solidFill>
                  <a:srgbClr val="FF0000"/>
                </a:solidFill>
              </a:rPr>
              <a:t>năng</a:t>
            </a:r>
            <a:r>
              <a:rPr lang="en-US" b="1" i="1" dirty="0">
                <a:solidFill>
                  <a:srgbClr val="FF0000"/>
                </a:solidFill>
              </a:rPr>
              <a:t> </a:t>
            </a:r>
            <a:r>
              <a:rPr lang="en-US" b="1" i="1" dirty="0" err="1">
                <a:solidFill>
                  <a:srgbClr val="FF0000"/>
                </a:solidFill>
              </a:rPr>
              <a:t>động</a:t>
            </a:r>
            <a:r>
              <a:rPr lang="en-US" b="1" i="1" dirty="0">
                <a:solidFill>
                  <a:srgbClr val="FF0000"/>
                </a:solidFill>
              </a:rPr>
              <a:t> </a:t>
            </a:r>
            <a:r>
              <a:rPr lang="en-US" b="1" i="1" dirty="0" err="1">
                <a:solidFill>
                  <a:srgbClr val="FF0000"/>
                </a:solidFill>
              </a:rPr>
              <a:t>thể</a:t>
            </a:r>
            <a:r>
              <a:rPr lang="en-US" b="1" i="1" dirty="0">
                <a:solidFill>
                  <a:srgbClr val="FF0000"/>
                </a:solidFill>
              </a:rPr>
              <a:t> </a:t>
            </a:r>
            <a:r>
              <a:rPr lang="en-US" b="1" i="1" dirty="0" err="1">
                <a:solidFill>
                  <a:srgbClr val="FF0000"/>
                </a:solidFill>
              </a:rPr>
              <a:t>hiện</a:t>
            </a:r>
            <a:r>
              <a:rPr lang="en-US" b="1" i="1" dirty="0">
                <a:solidFill>
                  <a:srgbClr val="FF0000"/>
                </a:solidFill>
              </a:rPr>
              <a:t>:</a:t>
            </a:r>
            <a:endParaRPr lang="en-US" dirty="0">
              <a:solidFill>
                <a:srgbClr val="FF0000"/>
              </a:solidFill>
            </a:endParaRPr>
          </a:p>
          <a:p>
            <a:r>
              <a:rPr lang="en-US" dirty="0"/>
              <a:t>A. </a:t>
            </a:r>
            <a:r>
              <a:rPr lang="en-US" dirty="0" err="1"/>
              <a:t>Sự</a:t>
            </a:r>
            <a:r>
              <a:rPr lang="en-US" dirty="0"/>
              <a:t> </a:t>
            </a:r>
            <a:r>
              <a:rPr lang="en-US" dirty="0" err="1"/>
              <a:t>chuyển</a:t>
            </a:r>
            <a:r>
              <a:rPr lang="en-US" dirty="0"/>
              <a:t> </a:t>
            </a:r>
            <a:r>
              <a:rPr lang="en-US" dirty="0" err="1"/>
              <a:t>dịch</a:t>
            </a:r>
            <a:r>
              <a:rPr lang="en-US" dirty="0"/>
              <a:t> </a:t>
            </a:r>
            <a:r>
              <a:rPr lang="en-US" dirty="0" err="1"/>
              <a:t>cơ</a:t>
            </a:r>
            <a:r>
              <a:rPr lang="en-US" dirty="0"/>
              <a:t> </a:t>
            </a:r>
            <a:r>
              <a:rPr lang="en-US" dirty="0" err="1"/>
              <a:t>cấu</a:t>
            </a:r>
            <a:r>
              <a:rPr lang="en-US" dirty="0"/>
              <a:t> GDP </a:t>
            </a:r>
            <a:r>
              <a:rPr lang="en-US" dirty="0" err="1"/>
              <a:t>của</a:t>
            </a:r>
            <a:r>
              <a:rPr lang="en-US" dirty="0"/>
              <a:t> </a:t>
            </a:r>
            <a:r>
              <a:rPr lang="en-US" dirty="0" err="1"/>
              <a:t>nền</a:t>
            </a:r>
            <a:r>
              <a:rPr lang="en-US" dirty="0"/>
              <a:t> </a:t>
            </a:r>
            <a:r>
              <a:rPr lang="en-US" dirty="0" err="1"/>
              <a:t>kinh</a:t>
            </a:r>
            <a:r>
              <a:rPr lang="en-US" dirty="0"/>
              <a:t> </a:t>
            </a:r>
            <a:r>
              <a:rPr lang="en-US" dirty="0" err="1"/>
              <a:t>tế</a:t>
            </a:r>
            <a:r>
              <a:rPr lang="en-US" dirty="0" smtClean="0"/>
              <a:t>.                   </a:t>
            </a:r>
            <a:r>
              <a:rPr lang="en-US" dirty="0"/>
              <a:t>B. </a:t>
            </a:r>
            <a:r>
              <a:rPr lang="en-US" dirty="0" err="1"/>
              <a:t>Sự</a:t>
            </a:r>
            <a:r>
              <a:rPr lang="en-US" dirty="0"/>
              <a:t> </a:t>
            </a:r>
            <a:r>
              <a:rPr lang="en-US" dirty="0" err="1"/>
              <a:t>chuyển</a:t>
            </a:r>
            <a:r>
              <a:rPr lang="en-US" dirty="0"/>
              <a:t> </a:t>
            </a:r>
            <a:r>
              <a:rPr lang="en-US" dirty="0" err="1"/>
              <a:t>dịch</a:t>
            </a:r>
            <a:r>
              <a:rPr lang="en-US" dirty="0"/>
              <a:t> </a:t>
            </a:r>
            <a:r>
              <a:rPr lang="en-US" dirty="0" err="1"/>
              <a:t>cơ</a:t>
            </a:r>
            <a:r>
              <a:rPr lang="en-US" dirty="0"/>
              <a:t> </a:t>
            </a:r>
            <a:r>
              <a:rPr lang="en-US" dirty="0" err="1"/>
              <a:t>cấu</a:t>
            </a:r>
            <a:r>
              <a:rPr lang="en-US" dirty="0"/>
              <a:t> </a:t>
            </a:r>
            <a:r>
              <a:rPr lang="en-US" dirty="0" err="1"/>
              <a:t>thành</a:t>
            </a:r>
            <a:r>
              <a:rPr lang="en-US" dirty="0"/>
              <a:t> </a:t>
            </a:r>
            <a:r>
              <a:rPr lang="en-US" dirty="0" err="1"/>
              <a:t>phần</a:t>
            </a:r>
            <a:r>
              <a:rPr lang="en-US" dirty="0"/>
              <a:t> </a:t>
            </a:r>
            <a:r>
              <a:rPr lang="en-US" dirty="0" err="1"/>
              <a:t>kinh</a:t>
            </a:r>
            <a:r>
              <a:rPr lang="en-US" dirty="0"/>
              <a:t> </a:t>
            </a:r>
            <a:r>
              <a:rPr lang="en-US" dirty="0" err="1"/>
              <a:t>tế</a:t>
            </a:r>
            <a:r>
              <a:rPr lang="en-US" dirty="0"/>
              <a:t>.</a:t>
            </a:r>
          </a:p>
          <a:p>
            <a:r>
              <a:rPr lang="en-US" dirty="0" smtClean="0"/>
              <a:t>C</a:t>
            </a:r>
            <a:r>
              <a:rPr lang="en-US" dirty="0"/>
              <a:t>. </a:t>
            </a:r>
            <a:r>
              <a:rPr lang="en-US" dirty="0" err="1"/>
              <a:t>Sự</a:t>
            </a:r>
            <a:r>
              <a:rPr lang="en-US" dirty="0"/>
              <a:t> </a:t>
            </a:r>
            <a:r>
              <a:rPr lang="en-US" dirty="0" err="1"/>
              <a:t>chuyển</a:t>
            </a:r>
            <a:r>
              <a:rPr lang="en-US" dirty="0"/>
              <a:t> </a:t>
            </a:r>
            <a:r>
              <a:rPr lang="en-US" dirty="0" err="1"/>
              <a:t>dịch</a:t>
            </a:r>
            <a:r>
              <a:rPr lang="en-US" dirty="0"/>
              <a:t> </a:t>
            </a:r>
            <a:r>
              <a:rPr lang="en-US" dirty="0" err="1"/>
              <a:t>cơ</a:t>
            </a:r>
            <a:r>
              <a:rPr lang="en-US" dirty="0"/>
              <a:t> </a:t>
            </a:r>
            <a:r>
              <a:rPr lang="en-US" dirty="0" err="1"/>
              <a:t>cấu</a:t>
            </a:r>
            <a:r>
              <a:rPr lang="en-US" dirty="0"/>
              <a:t> </a:t>
            </a:r>
            <a:r>
              <a:rPr lang="en-US" dirty="0" err="1"/>
              <a:t>ngành</a:t>
            </a:r>
            <a:r>
              <a:rPr lang="en-US" dirty="0"/>
              <a:t> </a:t>
            </a:r>
            <a:r>
              <a:rPr lang="en-US" dirty="0" err="1"/>
              <a:t>kinh</a:t>
            </a:r>
            <a:r>
              <a:rPr lang="en-US" dirty="0"/>
              <a:t> </a:t>
            </a:r>
            <a:r>
              <a:rPr lang="en-US" dirty="0" err="1"/>
              <a:t>tế</a:t>
            </a:r>
            <a:r>
              <a:rPr lang="en-US" dirty="0" smtClean="0"/>
              <a:t>.                              </a:t>
            </a:r>
            <a:r>
              <a:rPr lang="en-US" dirty="0"/>
              <a:t>D. </a:t>
            </a:r>
            <a:r>
              <a:rPr lang="en-US" dirty="0" err="1"/>
              <a:t>Sự</a:t>
            </a:r>
            <a:r>
              <a:rPr lang="en-US" dirty="0"/>
              <a:t> </a:t>
            </a:r>
            <a:r>
              <a:rPr lang="en-US" dirty="0" err="1"/>
              <a:t>chuyển</a:t>
            </a:r>
            <a:r>
              <a:rPr lang="en-US" dirty="0"/>
              <a:t> </a:t>
            </a:r>
            <a:r>
              <a:rPr lang="en-US" dirty="0" err="1"/>
              <a:t>dịch</a:t>
            </a:r>
            <a:r>
              <a:rPr lang="en-US" dirty="0"/>
              <a:t> </a:t>
            </a:r>
            <a:r>
              <a:rPr lang="en-US" dirty="0" err="1"/>
              <a:t>cơ</a:t>
            </a:r>
            <a:r>
              <a:rPr lang="en-US" dirty="0"/>
              <a:t> </a:t>
            </a:r>
            <a:r>
              <a:rPr lang="en-US" dirty="0" err="1"/>
              <a:t>cấu</a:t>
            </a:r>
            <a:r>
              <a:rPr lang="en-US" dirty="0"/>
              <a:t> </a:t>
            </a:r>
            <a:r>
              <a:rPr lang="en-US" dirty="0" err="1"/>
              <a:t>lãnh</a:t>
            </a:r>
            <a:r>
              <a:rPr lang="en-US" dirty="0"/>
              <a:t> </a:t>
            </a:r>
            <a:r>
              <a:rPr lang="en-US" dirty="0" err="1"/>
              <a:t>thổ</a:t>
            </a:r>
            <a:r>
              <a:rPr lang="en-US" dirty="0"/>
              <a:t> </a:t>
            </a:r>
            <a:r>
              <a:rPr lang="en-US" dirty="0" err="1"/>
              <a:t>kinh</a:t>
            </a:r>
            <a:r>
              <a:rPr lang="en-US" dirty="0"/>
              <a:t> </a:t>
            </a:r>
            <a:r>
              <a:rPr lang="en-US" dirty="0" err="1"/>
              <a:t>tế</a:t>
            </a:r>
            <a:r>
              <a:rPr lang="en-US" dirty="0" smtClean="0"/>
              <a:t>.</a:t>
            </a:r>
            <a:endParaRPr lang="en-US" dirty="0"/>
          </a:p>
        </p:txBody>
      </p:sp>
      <p:sp>
        <p:nvSpPr>
          <p:cNvPr id="6" name="TextBox 5"/>
          <p:cNvSpPr txBox="1"/>
          <p:nvPr/>
        </p:nvSpPr>
        <p:spPr>
          <a:xfrm>
            <a:off x="287267" y="5008970"/>
            <a:ext cx="11304574" cy="923330"/>
          </a:xfrm>
          <a:prstGeom prst="rect">
            <a:avLst/>
          </a:prstGeom>
          <a:noFill/>
        </p:spPr>
        <p:txBody>
          <a:bodyPr wrap="square" rtlCol="0">
            <a:spAutoFit/>
          </a:bodyPr>
          <a:lstStyle/>
          <a:p>
            <a:r>
              <a:rPr lang="en-US" b="1" dirty="0" err="1">
                <a:solidFill>
                  <a:srgbClr val="FF0000"/>
                </a:solidFill>
              </a:rPr>
              <a:t>Câu</a:t>
            </a:r>
            <a:r>
              <a:rPr lang="en-US" b="1" dirty="0">
                <a:solidFill>
                  <a:srgbClr val="FF0000"/>
                </a:solidFill>
              </a:rPr>
              <a:t> 4</a:t>
            </a:r>
            <a:r>
              <a:rPr lang="en-US" b="1" dirty="0" smtClean="0">
                <a:solidFill>
                  <a:srgbClr val="FF0000"/>
                </a:solidFill>
              </a:rPr>
              <a:t> </a:t>
            </a:r>
            <a:r>
              <a:rPr lang="en-US" b="1" dirty="0">
                <a:solidFill>
                  <a:srgbClr val="FF0000"/>
                </a:solidFill>
              </a:rPr>
              <a:t>: </a:t>
            </a:r>
            <a:r>
              <a:rPr lang="en-US" b="1" i="1" dirty="0" err="1">
                <a:solidFill>
                  <a:srgbClr val="FF0000"/>
                </a:solidFill>
              </a:rPr>
              <a:t>Cơ</a:t>
            </a:r>
            <a:r>
              <a:rPr lang="en-US" b="1" i="1" dirty="0">
                <a:solidFill>
                  <a:srgbClr val="FF0000"/>
                </a:solidFill>
              </a:rPr>
              <a:t> </a:t>
            </a:r>
            <a:r>
              <a:rPr lang="en-US" b="1" i="1" dirty="0" err="1">
                <a:solidFill>
                  <a:srgbClr val="FF0000"/>
                </a:solidFill>
              </a:rPr>
              <a:t>cấu</a:t>
            </a:r>
            <a:r>
              <a:rPr lang="en-US" b="1" i="1" dirty="0">
                <a:solidFill>
                  <a:srgbClr val="FF0000"/>
                </a:solidFill>
              </a:rPr>
              <a:t> </a:t>
            </a:r>
            <a:r>
              <a:rPr lang="en-US" b="1" i="1" dirty="0" err="1">
                <a:solidFill>
                  <a:srgbClr val="FF0000"/>
                </a:solidFill>
              </a:rPr>
              <a:t>sản</a:t>
            </a:r>
            <a:r>
              <a:rPr lang="en-US" b="1" i="1" dirty="0">
                <a:solidFill>
                  <a:srgbClr val="FF0000"/>
                </a:solidFill>
              </a:rPr>
              <a:t> </a:t>
            </a:r>
            <a:r>
              <a:rPr lang="en-US" b="1" i="1" dirty="0" err="1">
                <a:solidFill>
                  <a:srgbClr val="FF0000"/>
                </a:solidFill>
              </a:rPr>
              <a:t>xuất</a:t>
            </a:r>
            <a:r>
              <a:rPr lang="en-US" b="1" i="1" dirty="0">
                <a:solidFill>
                  <a:srgbClr val="FF0000"/>
                </a:solidFill>
              </a:rPr>
              <a:t> </a:t>
            </a:r>
            <a:r>
              <a:rPr lang="en-US" b="1" i="1" dirty="0" err="1">
                <a:solidFill>
                  <a:srgbClr val="FF0000"/>
                </a:solidFill>
              </a:rPr>
              <a:t>công</a:t>
            </a:r>
            <a:r>
              <a:rPr lang="en-US" b="1" i="1" dirty="0">
                <a:solidFill>
                  <a:srgbClr val="FF0000"/>
                </a:solidFill>
              </a:rPr>
              <a:t> </a:t>
            </a:r>
            <a:r>
              <a:rPr lang="en-US" b="1" i="1" dirty="0" err="1">
                <a:solidFill>
                  <a:srgbClr val="FF0000"/>
                </a:solidFill>
              </a:rPr>
              <a:t>nghiệp</a:t>
            </a:r>
            <a:r>
              <a:rPr lang="en-US" b="1" i="1" dirty="0">
                <a:solidFill>
                  <a:srgbClr val="FF0000"/>
                </a:solidFill>
              </a:rPr>
              <a:t> </a:t>
            </a:r>
            <a:r>
              <a:rPr lang="en-US" b="1" i="1" dirty="0" err="1">
                <a:solidFill>
                  <a:srgbClr val="FF0000"/>
                </a:solidFill>
              </a:rPr>
              <a:t>của</a:t>
            </a:r>
            <a:r>
              <a:rPr lang="en-US" b="1" i="1" dirty="0">
                <a:solidFill>
                  <a:srgbClr val="FF0000"/>
                </a:solidFill>
              </a:rPr>
              <a:t> </a:t>
            </a:r>
            <a:r>
              <a:rPr lang="en-US" b="1" i="1" dirty="0" err="1">
                <a:solidFill>
                  <a:srgbClr val="FF0000"/>
                </a:solidFill>
              </a:rPr>
              <a:t>nước</a:t>
            </a:r>
            <a:r>
              <a:rPr lang="en-US" b="1" i="1" dirty="0">
                <a:solidFill>
                  <a:srgbClr val="FF0000"/>
                </a:solidFill>
              </a:rPr>
              <a:t> ta </a:t>
            </a:r>
            <a:r>
              <a:rPr lang="en-US" b="1" i="1" dirty="0" err="1">
                <a:solidFill>
                  <a:srgbClr val="FF0000"/>
                </a:solidFill>
              </a:rPr>
              <a:t>đang</a:t>
            </a:r>
            <a:r>
              <a:rPr lang="en-US" b="1" i="1" dirty="0">
                <a:solidFill>
                  <a:srgbClr val="FF0000"/>
                </a:solidFill>
              </a:rPr>
              <a:t> </a:t>
            </a:r>
            <a:r>
              <a:rPr lang="en-US" b="1" i="1" dirty="0" err="1">
                <a:solidFill>
                  <a:srgbClr val="FF0000"/>
                </a:solidFill>
              </a:rPr>
              <a:t>chuyển</a:t>
            </a:r>
            <a:r>
              <a:rPr lang="en-US" b="1" i="1" dirty="0">
                <a:solidFill>
                  <a:srgbClr val="FF0000"/>
                </a:solidFill>
              </a:rPr>
              <a:t> </a:t>
            </a:r>
            <a:r>
              <a:rPr lang="en-US" b="1" i="1" dirty="0" err="1">
                <a:solidFill>
                  <a:srgbClr val="FF0000"/>
                </a:solidFill>
              </a:rPr>
              <a:t>dịch</a:t>
            </a:r>
            <a:r>
              <a:rPr lang="en-US" b="1" i="1" dirty="0">
                <a:solidFill>
                  <a:srgbClr val="FF0000"/>
                </a:solidFill>
              </a:rPr>
              <a:t> </a:t>
            </a:r>
            <a:r>
              <a:rPr lang="en-US" b="1" i="1" dirty="0" err="1">
                <a:solidFill>
                  <a:srgbClr val="FF0000"/>
                </a:solidFill>
              </a:rPr>
              <a:t>theo</a:t>
            </a:r>
            <a:r>
              <a:rPr lang="en-US" b="1" i="1" dirty="0">
                <a:solidFill>
                  <a:srgbClr val="FF0000"/>
                </a:solidFill>
              </a:rPr>
              <a:t> </a:t>
            </a:r>
            <a:r>
              <a:rPr lang="en-US" b="1" i="1" dirty="0" err="1">
                <a:solidFill>
                  <a:srgbClr val="FF0000"/>
                </a:solidFill>
              </a:rPr>
              <a:t>hướng</a:t>
            </a:r>
            <a:endParaRPr lang="en-US" dirty="0">
              <a:solidFill>
                <a:srgbClr val="FF0000"/>
              </a:solidFill>
            </a:endParaRPr>
          </a:p>
          <a:p>
            <a:r>
              <a:rPr lang="en-US" dirty="0"/>
              <a:t>A. </a:t>
            </a:r>
            <a:r>
              <a:rPr lang="en-US" dirty="0" err="1"/>
              <a:t>tăng</a:t>
            </a:r>
            <a:r>
              <a:rPr lang="en-US" dirty="0"/>
              <a:t> </a:t>
            </a:r>
            <a:r>
              <a:rPr lang="en-US" dirty="0" err="1"/>
              <a:t>tỉ</a:t>
            </a:r>
            <a:r>
              <a:rPr lang="en-US" dirty="0"/>
              <a:t> </a:t>
            </a:r>
            <a:r>
              <a:rPr lang="en-US" dirty="0" err="1"/>
              <a:t>trọng</a:t>
            </a:r>
            <a:r>
              <a:rPr lang="en-US" dirty="0"/>
              <a:t> </a:t>
            </a:r>
            <a:r>
              <a:rPr lang="en-US" dirty="0" err="1"/>
              <a:t>sản</a:t>
            </a:r>
            <a:r>
              <a:rPr lang="en-US" dirty="0"/>
              <a:t> </a:t>
            </a:r>
            <a:r>
              <a:rPr lang="en-US" dirty="0" err="1"/>
              <a:t>phẩm</a:t>
            </a:r>
            <a:r>
              <a:rPr lang="en-US" dirty="0"/>
              <a:t> </a:t>
            </a:r>
            <a:r>
              <a:rPr lang="en-US" dirty="0" err="1"/>
              <a:t>chất</a:t>
            </a:r>
            <a:r>
              <a:rPr lang="en-US" dirty="0"/>
              <a:t> </a:t>
            </a:r>
            <a:r>
              <a:rPr lang="en-US" dirty="0" err="1"/>
              <a:t>lượng</a:t>
            </a:r>
            <a:r>
              <a:rPr lang="en-US" dirty="0"/>
              <a:t> </a:t>
            </a:r>
            <a:r>
              <a:rPr lang="en-US" dirty="0" err="1"/>
              <a:t>thấp</a:t>
            </a:r>
            <a:r>
              <a:rPr lang="en-US" dirty="0"/>
              <a:t>.                  B. </a:t>
            </a:r>
            <a:r>
              <a:rPr lang="en-US" dirty="0" err="1"/>
              <a:t>đa</a:t>
            </a:r>
            <a:r>
              <a:rPr lang="en-US" dirty="0"/>
              <a:t> </a:t>
            </a:r>
            <a:r>
              <a:rPr lang="en-US" dirty="0" err="1"/>
              <a:t>dạng</a:t>
            </a:r>
            <a:r>
              <a:rPr lang="en-US" dirty="0"/>
              <a:t> </a:t>
            </a:r>
            <a:r>
              <a:rPr lang="en-US" dirty="0" err="1"/>
              <a:t>hóa</a:t>
            </a:r>
            <a:r>
              <a:rPr lang="en-US" dirty="0"/>
              <a:t> </a:t>
            </a:r>
            <a:r>
              <a:rPr lang="en-US" dirty="0" err="1"/>
              <a:t>sản</a:t>
            </a:r>
            <a:r>
              <a:rPr lang="en-US" dirty="0"/>
              <a:t> </a:t>
            </a:r>
            <a:r>
              <a:rPr lang="en-US" dirty="0" err="1"/>
              <a:t>phẩm</a:t>
            </a:r>
            <a:r>
              <a:rPr lang="en-US" dirty="0"/>
              <a:t> </a:t>
            </a:r>
            <a:r>
              <a:rPr lang="en-US" dirty="0" err="1"/>
              <a:t>công</a:t>
            </a:r>
            <a:r>
              <a:rPr lang="en-US" dirty="0"/>
              <a:t> </a:t>
            </a:r>
            <a:r>
              <a:rPr lang="en-US" dirty="0" err="1"/>
              <a:t>nghiệp</a:t>
            </a:r>
            <a:r>
              <a:rPr lang="en-US" dirty="0"/>
              <a:t>.</a:t>
            </a:r>
          </a:p>
          <a:p>
            <a:r>
              <a:rPr lang="en-US" dirty="0"/>
              <a:t>C. </a:t>
            </a:r>
            <a:r>
              <a:rPr lang="en-US" dirty="0" err="1"/>
              <a:t>tăng</a:t>
            </a:r>
            <a:r>
              <a:rPr lang="en-US" dirty="0"/>
              <a:t> </a:t>
            </a:r>
            <a:r>
              <a:rPr lang="en-US" dirty="0" err="1"/>
              <a:t>tỉ</a:t>
            </a:r>
            <a:r>
              <a:rPr lang="en-US" dirty="0"/>
              <a:t> </a:t>
            </a:r>
            <a:r>
              <a:rPr lang="en-US" dirty="0" err="1"/>
              <a:t>trọng</a:t>
            </a:r>
            <a:r>
              <a:rPr lang="en-US" dirty="0"/>
              <a:t> </a:t>
            </a:r>
            <a:r>
              <a:rPr lang="en-US" dirty="0" err="1"/>
              <a:t>công</a:t>
            </a:r>
            <a:r>
              <a:rPr lang="en-US" dirty="0"/>
              <a:t> </a:t>
            </a:r>
            <a:r>
              <a:rPr lang="en-US" dirty="0" err="1"/>
              <a:t>nghiệp</a:t>
            </a:r>
            <a:r>
              <a:rPr lang="en-US" dirty="0"/>
              <a:t> </a:t>
            </a:r>
            <a:r>
              <a:rPr lang="en-US" dirty="0" err="1"/>
              <a:t>khai</a:t>
            </a:r>
            <a:r>
              <a:rPr lang="en-US" dirty="0"/>
              <a:t> </a:t>
            </a:r>
            <a:r>
              <a:rPr lang="en-US" dirty="0" err="1"/>
              <a:t>thác</a:t>
            </a:r>
            <a:r>
              <a:rPr lang="en-US" dirty="0"/>
              <a:t>.                         </a:t>
            </a:r>
            <a:r>
              <a:rPr lang="en-US" dirty="0" smtClean="0"/>
              <a:t>D</a:t>
            </a:r>
            <a:r>
              <a:rPr lang="en-US" dirty="0"/>
              <a:t>. </a:t>
            </a:r>
            <a:r>
              <a:rPr lang="en-US" dirty="0" err="1"/>
              <a:t>giảm</a:t>
            </a:r>
            <a:r>
              <a:rPr lang="en-US" dirty="0"/>
              <a:t> </a:t>
            </a:r>
            <a:r>
              <a:rPr lang="en-US" dirty="0" err="1"/>
              <a:t>tỉ</a:t>
            </a:r>
            <a:r>
              <a:rPr lang="en-US" dirty="0"/>
              <a:t> </a:t>
            </a:r>
            <a:r>
              <a:rPr lang="en-US" dirty="0" err="1"/>
              <a:t>trọng</a:t>
            </a:r>
            <a:r>
              <a:rPr lang="en-US" dirty="0"/>
              <a:t> </a:t>
            </a:r>
            <a:r>
              <a:rPr lang="en-US" dirty="0" err="1"/>
              <a:t>công</a:t>
            </a:r>
            <a:r>
              <a:rPr lang="en-US" dirty="0"/>
              <a:t> </a:t>
            </a:r>
            <a:r>
              <a:rPr lang="en-US" dirty="0" err="1"/>
              <a:t>nghiệp</a:t>
            </a:r>
            <a:r>
              <a:rPr lang="en-US" dirty="0"/>
              <a:t> </a:t>
            </a:r>
            <a:r>
              <a:rPr lang="en-US" dirty="0" err="1"/>
              <a:t>chế</a:t>
            </a:r>
            <a:r>
              <a:rPr lang="en-US" dirty="0"/>
              <a:t> </a:t>
            </a:r>
            <a:r>
              <a:rPr lang="en-US" dirty="0" err="1"/>
              <a:t>biến</a:t>
            </a:r>
            <a:r>
              <a:rPr lang="en-US" dirty="0"/>
              <a:t>.</a:t>
            </a:r>
          </a:p>
        </p:txBody>
      </p:sp>
      <p:sp>
        <p:nvSpPr>
          <p:cNvPr id="7" name="Flowchart: Connector 6"/>
          <p:cNvSpPr/>
          <p:nvPr/>
        </p:nvSpPr>
        <p:spPr bwMode="auto">
          <a:xfrm>
            <a:off x="5714162" y="5348452"/>
            <a:ext cx="225391" cy="244366"/>
          </a:xfrm>
          <a:prstGeom prst="flowChartConnector">
            <a:avLst/>
          </a:pr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p:spPr>
        <p:txBody>
          <a:bodyPr vert="horz" wrap="none" lIns="91440" tIns="45720" rIns="91440" bIns="45720" numCol="1" rtlCol="0" anchor="ctr"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endParaRPr>
          </a:p>
        </p:txBody>
      </p:sp>
      <p:sp>
        <p:nvSpPr>
          <p:cNvPr id="8" name="Flowchart: Connector 7"/>
          <p:cNvSpPr/>
          <p:nvPr/>
        </p:nvSpPr>
        <p:spPr bwMode="auto">
          <a:xfrm>
            <a:off x="6367222" y="4192743"/>
            <a:ext cx="225391" cy="244366"/>
          </a:xfrm>
          <a:prstGeom prst="flowChartConnector">
            <a:avLst/>
          </a:pr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p:spPr>
        <p:txBody>
          <a:bodyPr vert="horz" wrap="none" lIns="91440" tIns="45720" rIns="91440" bIns="45720" numCol="1" rtlCol="0" anchor="ctr"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endParaRPr>
          </a:p>
        </p:txBody>
      </p:sp>
      <p:sp>
        <p:nvSpPr>
          <p:cNvPr id="9" name="Flowchart: Connector 8"/>
          <p:cNvSpPr/>
          <p:nvPr/>
        </p:nvSpPr>
        <p:spPr bwMode="auto">
          <a:xfrm>
            <a:off x="405230" y="2452521"/>
            <a:ext cx="225391" cy="244366"/>
          </a:xfrm>
          <a:prstGeom prst="flowChartConnector">
            <a:avLst/>
          </a:pr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p:spPr>
        <p:txBody>
          <a:bodyPr vert="horz" wrap="none" lIns="91440" tIns="45720" rIns="91440" bIns="45720" numCol="1" rtlCol="0" anchor="ctr"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endParaRPr>
          </a:p>
        </p:txBody>
      </p:sp>
      <p:sp>
        <p:nvSpPr>
          <p:cNvPr id="10" name="Flowchart: Connector 9"/>
          <p:cNvSpPr/>
          <p:nvPr/>
        </p:nvSpPr>
        <p:spPr bwMode="auto">
          <a:xfrm>
            <a:off x="5024526" y="1154722"/>
            <a:ext cx="225391" cy="244366"/>
          </a:xfrm>
          <a:prstGeom prst="flowChartConnector">
            <a:avLst/>
          </a:pr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p:spPr>
        <p:txBody>
          <a:bodyPr vert="horz" wrap="none" lIns="91440" tIns="45720" rIns="91440" bIns="45720" numCol="1" rtlCol="0" anchor="ctr"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endParaRPr>
          </a:p>
        </p:txBody>
      </p:sp>
    </p:spTree>
    <p:extLst>
      <p:ext uri="{BB962C8B-B14F-4D97-AF65-F5344CB8AC3E}">
        <p14:creationId xmlns:p14="http://schemas.microsoft.com/office/powerpoint/2010/main" val="300891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228600" y="152400"/>
            <a:ext cx="11759565" cy="1219200"/>
          </a:xfrm>
        </p:spPr>
        <p:txBody>
          <a:bodyPr vert="horz" wrap="square" lIns="91440" tIns="45720" rIns="91440" bIns="45720" anchor="ctr" anchorCtr="0"/>
          <a:lstStyle/>
          <a:p>
            <a:pPr algn="l" eaLnBrk="1" hangingPunct="1"/>
            <a:r>
              <a:rPr lang="en-US" altLang="zh-CN" sz="2800" b="1" dirty="0">
                <a:solidFill>
                  <a:srgbClr val="FF0000"/>
                </a:solidFill>
                <a:latin typeface="Times New Roman" panose="02020603050405020304" pitchFamily="18" charset="0"/>
              </a:rPr>
              <a:t>Quan sát các hình ảnh trong hình 1, kết hợp sự hiểu biết của em, hãy trình b</a:t>
            </a:r>
            <a:r>
              <a:rPr lang="en-US" altLang="zh-CN" sz="2800" b="1" dirty="0">
                <a:solidFill>
                  <a:srgbClr val="FF0000"/>
                </a:solidFill>
                <a:latin typeface="Times New Roman" panose="02020603050405020304" pitchFamily="18" charset="0"/>
                <a:ea typeface="Times New Roman" panose="02020603050405020304" pitchFamily="18" charset="0"/>
              </a:rPr>
              <a:t>à</a:t>
            </a:r>
            <a:r>
              <a:rPr lang="en-US" altLang="zh-CN" sz="2800" b="1" dirty="0">
                <a:solidFill>
                  <a:srgbClr val="FF0000"/>
                </a:solidFill>
                <a:latin typeface="Times New Roman" panose="02020603050405020304" pitchFamily="18" charset="0"/>
              </a:rPr>
              <a:t>y những thay đổi của nền kinh tế nước ta trước v</a:t>
            </a:r>
            <a:r>
              <a:rPr lang="en-US" altLang="zh-CN" sz="2800" b="1" dirty="0">
                <a:solidFill>
                  <a:srgbClr val="FF0000"/>
                </a:solidFill>
                <a:latin typeface="Times New Roman" panose="02020603050405020304" pitchFamily="18" charset="0"/>
                <a:ea typeface="Times New Roman" panose="02020603050405020304" pitchFamily="18" charset="0"/>
              </a:rPr>
              <a:t>à</a:t>
            </a:r>
            <a:r>
              <a:rPr lang="en-US" altLang="zh-CN" sz="2800" b="1" dirty="0">
                <a:solidFill>
                  <a:srgbClr val="FF0000"/>
                </a:solidFill>
                <a:latin typeface="Times New Roman" panose="02020603050405020304" pitchFamily="18" charset="0"/>
              </a:rPr>
              <a:t> trong thời kỳ đổi mới. Nguyên nhân?</a:t>
            </a:r>
            <a:endParaRPr lang="en-US" altLang="zh-CN" sz="2800" b="1" dirty="0">
              <a:solidFill>
                <a:srgbClr val="FF0000"/>
              </a:solidFill>
              <a:latin typeface="Times New Roman" panose="02020603050405020304" pitchFamily="18" charset="0"/>
              <a:ea typeface="Times New Roman" panose="02020603050405020304" pitchFamily="18" charset="0"/>
            </a:endParaRPr>
          </a:p>
        </p:txBody>
      </p:sp>
      <p:pic>
        <p:nvPicPr>
          <p:cNvPr id="5123" name="Content Placeholder 4" descr="4309_baocap1_98ae9.jpg"/>
          <p:cNvPicPr>
            <a:picLocks noGrp="1" noChangeAspect="1"/>
          </p:cNvPicPr>
          <p:nvPr>
            <p:ph idx="1"/>
          </p:nvPr>
        </p:nvPicPr>
        <p:blipFill>
          <a:blip r:embed="rId2"/>
          <a:stretch>
            <a:fillRect/>
          </a:stretch>
        </p:blipFill>
        <p:spPr>
          <a:xfrm>
            <a:off x="0" y="1447800"/>
            <a:ext cx="5801360" cy="2514600"/>
          </a:xfrm>
        </p:spPr>
      </p:pic>
      <p:pic>
        <p:nvPicPr>
          <p:cNvPr id="5124" name="Picture 2" descr="C:\Users\Hung\Desktop\List-danh-sach-nha-cung-cap-nguon-hang-tap-hoa-sieu-thi-mini-1.jpg"/>
          <p:cNvPicPr>
            <a:picLocks noChangeAspect="1"/>
          </p:cNvPicPr>
          <p:nvPr/>
        </p:nvPicPr>
        <p:blipFill>
          <a:blip r:embed="rId3"/>
          <a:stretch>
            <a:fillRect/>
          </a:stretch>
        </p:blipFill>
        <p:spPr>
          <a:xfrm>
            <a:off x="5877560" y="4038600"/>
            <a:ext cx="6313805" cy="2819400"/>
          </a:xfrm>
          <a:prstGeom prst="rect">
            <a:avLst/>
          </a:prstGeom>
          <a:noFill/>
          <a:ln w="9525">
            <a:noFill/>
          </a:ln>
        </p:spPr>
      </p:pic>
      <p:pic>
        <p:nvPicPr>
          <p:cNvPr id="5125" name="Picture 3" descr="C:\Users\Hung\Desktop\bao-cap-mien-bac-giaoduc.net_.vn-2.jpg"/>
          <p:cNvPicPr>
            <a:picLocks noChangeAspect="1"/>
          </p:cNvPicPr>
          <p:nvPr/>
        </p:nvPicPr>
        <p:blipFill>
          <a:blip r:embed="rId4"/>
          <a:stretch>
            <a:fillRect/>
          </a:stretch>
        </p:blipFill>
        <p:spPr>
          <a:xfrm>
            <a:off x="0" y="4038600"/>
            <a:ext cx="5877560" cy="2590800"/>
          </a:xfrm>
          <a:prstGeom prst="rect">
            <a:avLst/>
          </a:prstGeom>
          <a:noFill/>
          <a:ln w="9525">
            <a:noFill/>
          </a:ln>
        </p:spPr>
      </p:pic>
      <p:pic>
        <p:nvPicPr>
          <p:cNvPr id="5126" name="Picture 4" descr="C:\Users\Hung\Desktop\XKG-62093.jpg"/>
          <p:cNvPicPr>
            <a:picLocks noChangeAspect="1"/>
          </p:cNvPicPr>
          <p:nvPr/>
        </p:nvPicPr>
        <p:blipFill>
          <a:blip r:embed="rId5"/>
          <a:stretch>
            <a:fillRect/>
          </a:stretch>
        </p:blipFill>
        <p:spPr>
          <a:xfrm>
            <a:off x="5877560" y="1371600"/>
            <a:ext cx="6314440" cy="259080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box(in)">
                                      <p:cBhvr>
                                        <p:cTn id="7" dur="5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5123"/>
                                        </p:tgtEl>
                                        <p:attrNameLst>
                                          <p:attrName>style.visibility</p:attrName>
                                        </p:attrNameLst>
                                      </p:cBhvr>
                                      <p:to>
                                        <p:strVal val="visible"/>
                                      </p:to>
                                    </p:set>
                                    <p:animEffect transition="in" filter="checkerboard(across)">
                                      <p:cBhvr>
                                        <p:cTn id="12" dur="500"/>
                                        <p:tgtEl>
                                          <p:spTgt spid="5123"/>
                                        </p:tgtEl>
                                      </p:cBhvr>
                                    </p:animEffect>
                                  </p:childTnLst>
                                </p:cTn>
                              </p:par>
                              <p:par>
                                <p:cTn id="13" presetID="5" presetClass="entr" presetSubtype="10" fill="hold" nodeType="withEffect">
                                  <p:stCondLst>
                                    <p:cond delay="0"/>
                                  </p:stCondLst>
                                  <p:childTnLst>
                                    <p:set>
                                      <p:cBhvr>
                                        <p:cTn id="14" dur="1" fill="hold">
                                          <p:stCondLst>
                                            <p:cond delay="0"/>
                                          </p:stCondLst>
                                        </p:cTn>
                                        <p:tgtEl>
                                          <p:spTgt spid="5126"/>
                                        </p:tgtEl>
                                        <p:attrNameLst>
                                          <p:attrName>style.visibility</p:attrName>
                                        </p:attrNameLst>
                                      </p:cBhvr>
                                      <p:to>
                                        <p:strVal val="visible"/>
                                      </p:to>
                                    </p:set>
                                    <p:animEffect transition="in" filter="checkerboard(across)">
                                      <p:cBhvr>
                                        <p:cTn id="15" dur="500"/>
                                        <p:tgtEl>
                                          <p:spTgt spid="5126"/>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nodeType="clickEffect">
                                  <p:stCondLst>
                                    <p:cond delay="0"/>
                                  </p:stCondLst>
                                  <p:childTnLst>
                                    <p:set>
                                      <p:cBhvr>
                                        <p:cTn id="19" dur="1" fill="hold">
                                          <p:stCondLst>
                                            <p:cond delay="0"/>
                                          </p:stCondLst>
                                        </p:cTn>
                                        <p:tgtEl>
                                          <p:spTgt spid="5125"/>
                                        </p:tgtEl>
                                        <p:attrNameLst>
                                          <p:attrName>style.visibility</p:attrName>
                                        </p:attrNameLst>
                                      </p:cBhvr>
                                      <p:to>
                                        <p:strVal val="visible"/>
                                      </p:to>
                                    </p:set>
                                    <p:animEffect transition="in" filter="checkerboard(across)">
                                      <p:cBhvr>
                                        <p:cTn id="20" dur="500"/>
                                        <p:tgtEl>
                                          <p:spTgt spid="5125"/>
                                        </p:tgtEl>
                                      </p:cBhvr>
                                    </p:animEffect>
                                  </p:childTnLst>
                                </p:cTn>
                              </p:par>
                              <p:par>
                                <p:cTn id="21" presetID="5" presetClass="entr" presetSubtype="10" fill="hold" nodeType="withEffect">
                                  <p:stCondLst>
                                    <p:cond delay="0"/>
                                  </p:stCondLst>
                                  <p:childTnLst>
                                    <p:set>
                                      <p:cBhvr>
                                        <p:cTn id="22" dur="1" fill="hold">
                                          <p:stCondLst>
                                            <p:cond delay="0"/>
                                          </p:stCondLst>
                                        </p:cTn>
                                        <p:tgtEl>
                                          <p:spTgt spid="5124"/>
                                        </p:tgtEl>
                                        <p:attrNameLst>
                                          <p:attrName>style.visibility</p:attrName>
                                        </p:attrNameLst>
                                      </p:cBhvr>
                                      <p:to>
                                        <p:strVal val="visible"/>
                                      </p:to>
                                    </p:set>
                                    <p:animEffect transition="in" filter="checkerboard(across)">
                                      <p:cBhvr>
                                        <p:cTn id="23" dur="5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b="1" dirty="0">
                <a:solidFill>
                  <a:srgbClr val="C00000"/>
                </a:solidFill>
                <a:latin typeface="Times New Roman" panose="02020603050405020304" pitchFamily="18" charset="0"/>
                <a:sym typeface="+mn-ea"/>
              </a:rPr>
              <a:t>2. Những thành tựu và thách thức.</a:t>
            </a:r>
            <a:endParaRPr lang="en-US"/>
          </a:p>
        </p:txBody>
      </p:sp>
      <p:pic>
        <p:nvPicPr>
          <p:cNvPr id="16385" name="Picture 10" descr="http://vov.vn/Uploaded_VOV/dangkhanh/20100811/xk-gao-ngoai.jpg"/>
          <p:cNvPicPr>
            <a:picLocks noChangeAspect="1"/>
          </p:cNvPicPr>
          <p:nvPr/>
        </p:nvPicPr>
        <p:blipFill>
          <a:blip r:embed="rId2"/>
          <a:stretch>
            <a:fillRect/>
          </a:stretch>
        </p:blipFill>
        <p:spPr>
          <a:xfrm>
            <a:off x="0" y="856615"/>
            <a:ext cx="6451600" cy="3060700"/>
          </a:xfrm>
          <a:prstGeom prst="rect">
            <a:avLst/>
          </a:prstGeom>
          <a:noFill/>
          <a:ln w="9525">
            <a:noFill/>
          </a:ln>
        </p:spPr>
      </p:pic>
      <p:pic>
        <p:nvPicPr>
          <p:cNvPr id="16386" name="Picture 18" descr="http://www.tapchitaichinh.vn/Uploaded/hongnhung/2013_03_18/thi%20truong%20xuat%20khau.png"/>
          <p:cNvPicPr>
            <a:picLocks noChangeAspect="1"/>
          </p:cNvPicPr>
          <p:nvPr/>
        </p:nvPicPr>
        <p:blipFill>
          <a:blip r:embed="rId3"/>
          <a:stretch>
            <a:fillRect/>
          </a:stretch>
        </p:blipFill>
        <p:spPr>
          <a:xfrm>
            <a:off x="6451600" y="3917950"/>
            <a:ext cx="5740400" cy="2940050"/>
          </a:xfrm>
          <a:prstGeom prst="rect">
            <a:avLst/>
          </a:prstGeom>
          <a:noFill/>
          <a:ln w="9525">
            <a:noFill/>
          </a:ln>
        </p:spPr>
      </p:pic>
      <p:pic>
        <p:nvPicPr>
          <p:cNvPr id="16387" name="Picture 20" descr="http://strategy.vn/imgarticle/B%C6%B0%E1%BB%9Bc%20%C4%91%E1%BB%87m%20cho%20th%E1%BB%8B%20tr%C6%B0%E1%BB%9Dng%20xu%E1%BA%A5t%20kh%E1%BA%A9u.jpg"/>
          <p:cNvPicPr>
            <a:picLocks noChangeAspect="1"/>
          </p:cNvPicPr>
          <p:nvPr/>
        </p:nvPicPr>
        <p:blipFill>
          <a:blip r:embed="rId4"/>
          <a:stretch>
            <a:fillRect/>
          </a:stretch>
        </p:blipFill>
        <p:spPr>
          <a:xfrm>
            <a:off x="6451600" y="856615"/>
            <a:ext cx="5740400" cy="3060700"/>
          </a:xfrm>
          <a:prstGeom prst="rect">
            <a:avLst/>
          </a:prstGeom>
          <a:noFill/>
          <a:ln w="9525">
            <a:noFill/>
          </a:ln>
        </p:spPr>
      </p:pic>
      <p:pic>
        <p:nvPicPr>
          <p:cNvPr id="16388" name="Picture 22" descr="http://daibieunhandan.vn/ONA_BDT/0/KINHTE/2009/Thang1/03-muon-con-4309-300.jpg"/>
          <p:cNvPicPr>
            <a:picLocks noChangeAspect="1"/>
          </p:cNvPicPr>
          <p:nvPr/>
        </p:nvPicPr>
        <p:blipFill>
          <a:blip r:embed="rId5"/>
          <a:stretch>
            <a:fillRect/>
          </a:stretch>
        </p:blipFill>
        <p:spPr>
          <a:xfrm>
            <a:off x="0" y="3917315"/>
            <a:ext cx="6451600" cy="2940685"/>
          </a:xfrm>
          <a:prstGeom prst="rect">
            <a:avLst/>
          </a:prstGeom>
          <a:noFill/>
          <a:ln w="9525">
            <a:noFill/>
          </a:ln>
        </p:spPr>
      </p:pic>
      <p:pic>
        <p:nvPicPr>
          <p:cNvPr id="4" name="Picture 10" descr="http://vov.vn/Uploaded_VOV/dangkhanh/20100811/xk-gao-ngoai.jpg"/>
          <p:cNvPicPr>
            <a:picLocks noChangeAspect="1"/>
          </p:cNvPicPr>
          <p:nvPr/>
        </p:nvPicPr>
        <p:blipFill>
          <a:blip r:embed="rId2"/>
          <a:stretch>
            <a:fillRect/>
          </a:stretch>
        </p:blipFill>
        <p:spPr>
          <a:xfrm>
            <a:off x="0" y="856615"/>
            <a:ext cx="6451600" cy="3060700"/>
          </a:xfrm>
          <a:prstGeom prst="rect">
            <a:avLst/>
          </a:prstGeom>
          <a:noFill/>
          <a:ln w="9525">
            <a:noFill/>
          </a:ln>
        </p:spPr>
      </p:pic>
      <p:pic>
        <p:nvPicPr>
          <p:cNvPr id="5" name="Picture 18" descr="http://www.tapchitaichinh.vn/Uploaded/hongnhung/2013_03_18/thi%20truong%20xuat%20khau.png"/>
          <p:cNvPicPr>
            <a:picLocks noChangeAspect="1"/>
          </p:cNvPicPr>
          <p:nvPr/>
        </p:nvPicPr>
        <p:blipFill>
          <a:blip r:embed="rId3"/>
          <a:stretch>
            <a:fillRect/>
          </a:stretch>
        </p:blipFill>
        <p:spPr>
          <a:xfrm>
            <a:off x="6451600" y="3917950"/>
            <a:ext cx="5740400" cy="2940050"/>
          </a:xfrm>
          <a:prstGeom prst="rect">
            <a:avLst/>
          </a:prstGeom>
          <a:noFill/>
          <a:ln w="9525">
            <a:noFill/>
          </a:ln>
        </p:spPr>
      </p:pic>
      <p:pic>
        <p:nvPicPr>
          <p:cNvPr id="6" name="Picture 20" descr="http://strategy.vn/imgarticle/B%C6%B0%E1%BB%9Bc%20%C4%91%E1%BB%87m%20cho%20th%E1%BB%8B%20tr%C6%B0%E1%BB%9Dng%20xu%E1%BA%A5t%20kh%E1%BA%A9u.jpg"/>
          <p:cNvPicPr>
            <a:picLocks noChangeAspect="1"/>
          </p:cNvPicPr>
          <p:nvPr/>
        </p:nvPicPr>
        <p:blipFill>
          <a:blip r:embed="rId4"/>
          <a:stretch>
            <a:fillRect/>
          </a:stretch>
        </p:blipFill>
        <p:spPr>
          <a:xfrm>
            <a:off x="6451600" y="856615"/>
            <a:ext cx="5740400" cy="3060700"/>
          </a:xfrm>
          <a:prstGeom prst="rect">
            <a:avLst/>
          </a:prstGeom>
          <a:noFill/>
          <a:ln w="9525">
            <a:noFill/>
          </a:ln>
        </p:spPr>
      </p:pic>
      <p:pic>
        <p:nvPicPr>
          <p:cNvPr id="7" name="Picture 22" descr="http://daibieunhandan.vn/ONA_BDT/0/KINHTE/2009/Thang1/03-muon-con-4309-300.jpg"/>
          <p:cNvPicPr>
            <a:picLocks noChangeAspect="1"/>
          </p:cNvPicPr>
          <p:nvPr/>
        </p:nvPicPr>
        <p:blipFill>
          <a:blip r:embed="rId5"/>
          <a:stretch>
            <a:fillRect/>
          </a:stretch>
        </p:blipFill>
        <p:spPr>
          <a:xfrm>
            <a:off x="0" y="3917315"/>
            <a:ext cx="6451600" cy="2940685"/>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par>
                                <p:cTn id="13" presetID="5" presetClass="entr" presetSubtype="1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heckerboard(across)">
                                      <p:cBhvr>
                                        <p:cTn id="15" dur="500"/>
                                        <p:tgtEl>
                                          <p:spTgt spid="5"/>
                                        </p:tgtEl>
                                      </p:cBhvr>
                                    </p:animEffect>
                                  </p:childTnLst>
                                </p:cTn>
                              </p:par>
                              <p:par>
                                <p:cTn id="16" presetID="5" presetClass="entr" presetSubtype="1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checkerboard(across)">
                                      <p:cBhvr>
                                        <p:cTn id="18" dur="500"/>
                                        <p:tgtEl>
                                          <p:spTgt spid="6"/>
                                        </p:tgtEl>
                                      </p:cBhvr>
                                    </p:animEffect>
                                  </p:childTnLst>
                                </p:cTn>
                              </p:par>
                              <p:par>
                                <p:cTn id="19" presetID="5" presetClass="entr" presetSubtype="1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checkerboard(across)">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descr="http://www.baohaiquan.vn/images/2013/3/tkts/thuy%20san.jpg">
            <a:hlinkClick r:id="rId2"/>
            <a:extLst>
              <a:ext uri="{FF2B5EF4-FFF2-40B4-BE49-F238E27FC236}">
                <a16:creationId xmlns:a16="http://schemas.microsoft.com/office/drawing/2014/main" id="{5007F357-5514-4096-8211-6408A6BA0A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311" y="0"/>
            <a:ext cx="6005689"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4" name="Picture 8" descr="images1606195_DM">
            <a:extLst>
              <a:ext uri="{FF2B5EF4-FFF2-40B4-BE49-F238E27FC236}">
                <a16:creationId xmlns:a16="http://schemas.microsoft.com/office/drawing/2014/main" id="{7E053501-B64C-4A0B-AF08-FB7CBD38A9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5999" y="0"/>
            <a:ext cx="6096001"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8" name="Picture 10" descr="e7928c3201ac4345b7ca876b2bfe4324">
            <a:extLst>
              <a:ext uri="{FF2B5EF4-FFF2-40B4-BE49-F238E27FC236}">
                <a16:creationId xmlns:a16="http://schemas.microsoft.com/office/drawing/2014/main" id="{06893405-98C9-49B3-A4A7-F7A55538A2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311" y="3429000"/>
            <a:ext cx="6005689"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8" descr="Nếu những dự định trong đề án phát triển công nghiệp ô tô được thực hiện thì trong năm tới, ô tô ở Việt Nam sẽ đại hạ giá.">
            <a:extLst>
              <a:ext uri="{FF2B5EF4-FFF2-40B4-BE49-F238E27FC236}">
                <a16:creationId xmlns:a16="http://schemas.microsoft.com/office/drawing/2014/main" id="{89D99581-1B29-4331-A0DC-DBEDA1EF0EA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5999" y="3429000"/>
            <a:ext cx="6096001"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D1B30434-7DBB-44EE-AB11-75B0E8FBD394}"/>
              </a:ext>
            </a:extLst>
          </p:cNvPr>
          <p:cNvSpPr txBox="1"/>
          <p:nvPr/>
        </p:nvSpPr>
        <p:spPr>
          <a:xfrm>
            <a:off x="2438400" y="3276600"/>
            <a:ext cx="7467600" cy="400050"/>
          </a:xfrm>
          <a:prstGeom prst="rect">
            <a:avLst/>
          </a:prstGeom>
        </p:spPr>
        <p:style>
          <a:lnRef idx="2">
            <a:schemeClr val="dk1"/>
          </a:lnRef>
          <a:fillRef idx="1">
            <a:schemeClr val="lt1"/>
          </a:fillRef>
          <a:effectRef idx="0">
            <a:schemeClr val="dk1"/>
          </a:effectRef>
          <a:fontRef idx="minor">
            <a:schemeClr val="dk1"/>
          </a:fontRef>
        </p:style>
        <p:txBody>
          <a:bodyPr>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eaLnBrk="1" hangingPunct="1">
              <a:defRPr/>
            </a:pPr>
            <a:r>
              <a:rPr lang="en-US" sz="2000" b="1" dirty="0">
                <a:solidFill>
                  <a:srgbClr val="FF0000"/>
                </a:solidFill>
              </a:rPr>
              <a:t>PHÁT TRIỂN NHIỀU NGÀNH CÔNG NGHIỆP  TRỌNG ĐIỂM</a:t>
            </a:r>
          </a:p>
        </p:txBody>
      </p:sp>
    </p:spTree>
    <p:extLst>
      <p:ext uri="{BB962C8B-B14F-4D97-AF65-F5344CB8AC3E}">
        <p14:creationId xmlns:p14="http://schemas.microsoft.com/office/powerpoint/2010/main" val="4125694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530"/>
                                        </p:tgtEl>
                                        <p:attrNameLst>
                                          <p:attrName>style.visibility</p:attrName>
                                        </p:attrNameLst>
                                      </p:cBhvr>
                                      <p:to>
                                        <p:strVal val="visible"/>
                                      </p:to>
                                    </p:set>
                                    <p:anim calcmode="lin" valueType="num">
                                      <p:cBhvr additive="base">
                                        <p:cTn id="7" dur="500" fill="hold"/>
                                        <p:tgtEl>
                                          <p:spTgt spid="22530"/>
                                        </p:tgtEl>
                                        <p:attrNameLst>
                                          <p:attrName>ppt_x</p:attrName>
                                        </p:attrNameLst>
                                      </p:cBhvr>
                                      <p:tavLst>
                                        <p:tav tm="0">
                                          <p:val>
                                            <p:strVal val="#ppt_x"/>
                                          </p:val>
                                        </p:tav>
                                        <p:tav tm="100000">
                                          <p:val>
                                            <p:strVal val="#ppt_x"/>
                                          </p:val>
                                        </p:tav>
                                      </p:tavLst>
                                    </p:anim>
                                    <p:anim calcmode="lin" valueType="num">
                                      <p:cBhvr additive="base">
                                        <p:cTn id="8" dur="500" fill="hold"/>
                                        <p:tgtEl>
                                          <p:spTgt spid="2253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6024"/>
                                        </p:tgtEl>
                                        <p:attrNameLst>
                                          <p:attrName>style.visibility</p:attrName>
                                        </p:attrNameLst>
                                      </p:cBhvr>
                                      <p:to>
                                        <p:strVal val="visible"/>
                                      </p:to>
                                    </p:set>
                                    <p:anim calcmode="lin" valueType="num">
                                      <p:cBhvr additive="base">
                                        <p:cTn id="13" dur="500" fill="hold"/>
                                        <p:tgtEl>
                                          <p:spTgt spid="86024"/>
                                        </p:tgtEl>
                                        <p:attrNameLst>
                                          <p:attrName>ppt_x</p:attrName>
                                        </p:attrNameLst>
                                      </p:cBhvr>
                                      <p:tavLst>
                                        <p:tav tm="0">
                                          <p:val>
                                            <p:strVal val="#ppt_x"/>
                                          </p:val>
                                        </p:tav>
                                        <p:tav tm="100000">
                                          <p:val>
                                            <p:strVal val="#ppt_x"/>
                                          </p:val>
                                        </p:tav>
                                      </p:tavLst>
                                    </p:anim>
                                    <p:anim calcmode="lin" valueType="num">
                                      <p:cBhvr additive="base">
                                        <p:cTn id="14" dur="500" fill="hold"/>
                                        <p:tgtEl>
                                          <p:spTgt spid="8602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22538"/>
                                        </p:tgtEl>
                                        <p:attrNameLst>
                                          <p:attrName>style.visibility</p:attrName>
                                        </p:attrNameLst>
                                      </p:cBhvr>
                                      <p:to>
                                        <p:strVal val="visible"/>
                                      </p:to>
                                    </p:set>
                                    <p:anim calcmode="lin" valueType="num">
                                      <p:cBhvr additive="base">
                                        <p:cTn id="19" dur="500" fill="hold"/>
                                        <p:tgtEl>
                                          <p:spTgt spid="22538"/>
                                        </p:tgtEl>
                                        <p:attrNameLst>
                                          <p:attrName>ppt_x</p:attrName>
                                        </p:attrNameLst>
                                      </p:cBhvr>
                                      <p:tavLst>
                                        <p:tav tm="0">
                                          <p:val>
                                            <p:strVal val="#ppt_x"/>
                                          </p:val>
                                        </p:tav>
                                        <p:tav tm="100000">
                                          <p:val>
                                            <p:strVal val="#ppt_x"/>
                                          </p:val>
                                        </p:tav>
                                      </p:tavLst>
                                    </p:anim>
                                    <p:anim calcmode="lin" valueType="num">
                                      <p:cBhvr additive="base">
                                        <p:cTn id="20" dur="500" fill="hold"/>
                                        <p:tgtEl>
                                          <p:spTgt spid="22538"/>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nodeType="clickEffect">
                                  <p:stCondLst>
                                    <p:cond delay="0"/>
                                  </p:stCondLst>
                                  <p:childTnLst>
                                    <p:set>
                                      <p:cBhvr>
                                        <p:cTn id="24" dur="1" fill="hold">
                                          <p:stCondLst>
                                            <p:cond delay="0"/>
                                          </p:stCondLst>
                                        </p:cTn>
                                        <p:tgtEl>
                                          <p:spTgt spid="21512"/>
                                        </p:tgtEl>
                                        <p:attrNameLst>
                                          <p:attrName>style.visibility</p:attrName>
                                        </p:attrNameLst>
                                      </p:cBhvr>
                                      <p:to>
                                        <p:strVal val="visible"/>
                                      </p:to>
                                    </p:set>
                                    <p:anim calcmode="lin" valueType="num">
                                      <p:cBhvr additive="base">
                                        <p:cTn id="25" dur="500" fill="hold"/>
                                        <p:tgtEl>
                                          <p:spTgt spid="21512"/>
                                        </p:tgtEl>
                                        <p:attrNameLst>
                                          <p:attrName>ppt_x</p:attrName>
                                        </p:attrNameLst>
                                      </p:cBhvr>
                                      <p:tavLst>
                                        <p:tav tm="0">
                                          <p:val>
                                            <p:strVal val="#ppt_x"/>
                                          </p:val>
                                        </p:tav>
                                        <p:tav tm="100000">
                                          <p:val>
                                            <p:strVal val="#ppt_x"/>
                                          </p:val>
                                        </p:tav>
                                      </p:tavLst>
                                    </p:anim>
                                    <p:anim calcmode="lin" valueType="num">
                                      <p:cBhvr additive="base">
                                        <p:cTn id="26" dur="500" fill="hold"/>
                                        <p:tgtEl>
                                          <p:spTgt spid="21512"/>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 presetClass="entr" presetSubtype="16"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ox(in)">
                                      <p:cBhvr>
                                        <p:cTn id="3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image2.chaobuoisang.net/cs/2013/08/07/ho-tro-dao-tao-nhan-luc-cho-khu-kinh-te-vung-ang-0.jpg">
            <a:hlinkClick r:id="rId2"/>
            <a:extLst>
              <a:ext uri="{FF2B5EF4-FFF2-40B4-BE49-F238E27FC236}">
                <a16:creationId xmlns:a16="http://schemas.microsoft.com/office/drawing/2014/main" id="{58840C4E-6420-46E6-9319-AD4999CE81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172200" cy="334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extBox 2">
            <a:extLst>
              <a:ext uri="{FF2B5EF4-FFF2-40B4-BE49-F238E27FC236}">
                <a16:creationId xmlns:a16="http://schemas.microsoft.com/office/drawing/2014/main" id="{A3261137-88E4-43A4-B891-3DE8527801A1}"/>
              </a:ext>
            </a:extLst>
          </p:cNvPr>
          <p:cNvSpPr txBox="1">
            <a:spLocks noChangeArrowheads="1"/>
          </p:cNvSpPr>
          <p:nvPr/>
        </p:nvSpPr>
        <p:spPr bwMode="auto">
          <a:xfrm>
            <a:off x="1905000" y="381001"/>
            <a:ext cx="1600200"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a:solidFill>
                  <a:srgbClr val="FF0000"/>
                </a:solidFill>
                <a:latin typeface="Times New Roman" panose="02020603050405020304" pitchFamily="18" charset="0"/>
              </a:rPr>
              <a:t>VŨNG ÁNG</a:t>
            </a:r>
          </a:p>
        </p:txBody>
      </p:sp>
      <p:pic>
        <p:nvPicPr>
          <p:cNvPr id="14340" name="Picture 4" descr="http://vckm.landtoday.net/Library/images/13/2011/08/kcnbienhoa.jpg">
            <a:hlinkClick r:id="rId4"/>
            <a:extLst>
              <a:ext uri="{FF2B5EF4-FFF2-40B4-BE49-F238E27FC236}">
                <a16:creationId xmlns:a16="http://schemas.microsoft.com/office/drawing/2014/main" id="{9287A510-4C78-4888-919D-1F61DBB9DC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346450"/>
            <a:ext cx="6096000" cy="351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TextBox 3">
            <a:extLst>
              <a:ext uri="{FF2B5EF4-FFF2-40B4-BE49-F238E27FC236}">
                <a16:creationId xmlns:a16="http://schemas.microsoft.com/office/drawing/2014/main" id="{962A5554-9EB5-487E-ADA0-4A8403E75829}"/>
              </a:ext>
            </a:extLst>
          </p:cNvPr>
          <p:cNvSpPr txBox="1">
            <a:spLocks noChangeArrowheads="1"/>
          </p:cNvSpPr>
          <p:nvPr/>
        </p:nvSpPr>
        <p:spPr bwMode="auto">
          <a:xfrm>
            <a:off x="2590800" y="3810001"/>
            <a:ext cx="1828800"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a:solidFill>
                  <a:srgbClr val="FF0000"/>
                </a:solidFill>
                <a:latin typeface="Times New Roman" panose="02020603050405020304" pitchFamily="18" charset="0"/>
              </a:rPr>
              <a:t>BIÊN HÒA 1</a:t>
            </a:r>
          </a:p>
        </p:txBody>
      </p:sp>
      <p:pic>
        <p:nvPicPr>
          <p:cNvPr id="14342" name="Picture 6" descr="http://www.danangcity.gov.vn/portal/pls/portal/docs/6948026.JPG">
            <a:hlinkClick r:id="rId6"/>
            <a:extLst>
              <a:ext uri="{FF2B5EF4-FFF2-40B4-BE49-F238E27FC236}">
                <a16:creationId xmlns:a16="http://schemas.microsoft.com/office/drawing/2014/main" id="{7B27DC4C-B721-492F-B716-4610E46975F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72200" y="0"/>
            <a:ext cx="6019800" cy="334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3" name="TextBox 4">
            <a:extLst>
              <a:ext uri="{FF2B5EF4-FFF2-40B4-BE49-F238E27FC236}">
                <a16:creationId xmlns:a16="http://schemas.microsoft.com/office/drawing/2014/main" id="{4E040934-7075-4318-8E6A-F6A9343B782A}"/>
              </a:ext>
            </a:extLst>
          </p:cNvPr>
          <p:cNvSpPr txBox="1">
            <a:spLocks noChangeArrowheads="1"/>
          </p:cNvSpPr>
          <p:nvPr/>
        </p:nvSpPr>
        <p:spPr bwMode="auto">
          <a:xfrm>
            <a:off x="7772400" y="381001"/>
            <a:ext cx="2263422"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a:solidFill>
                  <a:srgbClr val="FF0000"/>
                </a:solidFill>
                <a:latin typeface="Times New Roman" panose="02020603050405020304" pitchFamily="18" charset="0"/>
              </a:rPr>
              <a:t>LIÊN CHIỂU</a:t>
            </a:r>
          </a:p>
        </p:txBody>
      </p:sp>
      <p:pic>
        <p:nvPicPr>
          <p:cNvPr id="15368" name="Picture 8" descr="http://www.tdtv.com.vn/upload/VSIP.jpg">
            <a:hlinkClick r:id="rId8"/>
            <a:extLst>
              <a:ext uri="{FF2B5EF4-FFF2-40B4-BE49-F238E27FC236}">
                <a16:creationId xmlns:a16="http://schemas.microsoft.com/office/drawing/2014/main" id="{67E1C085-FB53-47B7-A00F-5940476A641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19799" y="3346450"/>
            <a:ext cx="6172200" cy="351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6" name="TextBox 5">
            <a:extLst>
              <a:ext uri="{FF2B5EF4-FFF2-40B4-BE49-F238E27FC236}">
                <a16:creationId xmlns:a16="http://schemas.microsoft.com/office/drawing/2014/main" id="{756E483F-F406-4C60-A19E-234A4750C25B}"/>
              </a:ext>
            </a:extLst>
          </p:cNvPr>
          <p:cNvSpPr txBox="1">
            <a:spLocks noChangeArrowheads="1"/>
          </p:cNvSpPr>
          <p:nvPr/>
        </p:nvSpPr>
        <p:spPr bwMode="auto">
          <a:xfrm>
            <a:off x="8001000" y="3657601"/>
            <a:ext cx="1905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a:solidFill>
                  <a:srgbClr val="FF0000"/>
                </a:solidFill>
                <a:latin typeface="Times New Roman" panose="02020603050405020304" pitchFamily="18" charset="0"/>
              </a:rPr>
              <a:t>VN-SINGAPO</a:t>
            </a:r>
          </a:p>
        </p:txBody>
      </p:sp>
      <p:sp>
        <p:nvSpPr>
          <p:cNvPr id="2" name="TextBox 1">
            <a:extLst>
              <a:ext uri="{FF2B5EF4-FFF2-40B4-BE49-F238E27FC236}">
                <a16:creationId xmlns:a16="http://schemas.microsoft.com/office/drawing/2014/main" id="{EFD920C6-EEF1-4686-92FC-53185AE705AA}"/>
              </a:ext>
            </a:extLst>
          </p:cNvPr>
          <p:cNvSpPr txBox="1"/>
          <p:nvPr/>
        </p:nvSpPr>
        <p:spPr>
          <a:xfrm>
            <a:off x="4572000" y="3048001"/>
            <a:ext cx="3352800" cy="396875"/>
          </a:xfrm>
          <a:prstGeom prst="rect">
            <a:avLst/>
          </a:prstGeom>
        </p:spPr>
        <p:style>
          <a:lnRef idx="2">
            <a:schemeClr val="dk1"/>
          </a:lnRef>
          <a:fillRef idx="1">
            <a:schemeClr val="lt1"/>
          </a:fillRef>
          <a:effectRef idx="0">
            <a:schemeClr val="dk1"/>
          </a:effectRef>
          <a:fontRef idx="minor">
            <a:schemeClr val="dk1"/>
          </a:fontRef>
        </p:style>
        <p:txBody>
          <a:bodyPr>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eaLnBrk="1" hangingPunct="1">
              <a:defRPr/>
            </a:pPr>
            <a:r>
              <a:rPr lang="en-US" sz="2000" b="1">
                <a:solidFill>
                  <a:srgbClr val="FF0000"/>
                </a:solidFill>
              </a:rPr>
              <a:t>CÁC KHU CÔNG NGHIỆP</a:t>
            </a:r>
          </a:p>
        </p:txBody>
      </p:sp>
    </p:spTree>
    <p:extLst>
      <p:ext uri="{BB962C8B-B14F-4D97-AF65-F5344CB8AC3E}">
        <p14:creationId xmlns:p14="http://schemas.microsoft.com/office/powerpoint/2010/main" val="2913460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14338"/>
                                        </p:tgtEl>
                                        <p:attrNameLst>
                                          <p:attrName>style.visibility</p:attrName>
                                        </p:attrNameLst>
                                      </p:cBhvr>
                                      <p:to>
                                        <p:strVal val="visible"/>
                                      </p:to>
                                    </p:set>
                                    <p:animEffect transition="in" filter="fade">
                                      <p:cBhvr>
                                        <p:cTn id="15" dur="1000"/>
                                        <p:tgtEl>
                                          <p:spTgt spid="14338"/>
                                        </p:tgtEl>
                                      </p:cBhvr>
                                    </p:animEffect>
                                    <p:anim calcmode="lin" valueType="num">
                                      <p:cBhvr>
                                        <p:cTn id="16" dur="1000" fill="hold"/>
                                        <p:tgtEl>
                                          <p:spTgt spid="14338"/>
                                        </p:tgtEl>
                                        <p:attrNameLst>
                                          <p:attrName>ppt_x</p:attrName>
                                        </p:attrNameLst>
                                      </p:cBhvr>
                                      <p:tavLst>
                                        <p:tav tm="0">
                                          <p:val>
                                            <p:strVal val="#ppt_x"/>
                                          </p:val>
                                        </p:tav>
                                        <p:tav tm="100000">
                                          <p:val>
                                            <p:strVal val="#ppt_x"/>
                                          </p:val>
                                        </p:tav>
                                      </p:tavLst>
                                    </p:anim>
                                    <p:anim calcmode="lin" valueType="num">
                                      <p:cBhvr>
                                        <p:cTn id="17" dur="900" decel="100000" fill="hold"/>
                                        <p:tgtEl>
                                          <p:spTgt spid="14338"/>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4338"/>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14339"/>
                                        </p:tgtEl>
                                        <p:attrNameLst>
                                          <p:attrName>style.visibility</p:attrName>
                                        </p:attrNameLst>
                                      </p:cBhvr>
                                      <p:to>
                                        <p:strVal val="visible"/>
                                      </p:to>
                                    </p:set>
                                    <p:animEffect transition="in" filter="fade">
                                      <p:cBhvr>
                                        <p:cTn id="23" dur="1000"/>
                                        <p:tgtEl>
                                          <p:spTgt spid="14339"/>
                                        </p:tgtEl>
                                      </p:cBhvr>
                                    </p:animEffect>
                                    <p:anim calcmode="lin" valueType="num">
                                      <p:cBhvr>
                                        <p:cTn id="24" dur="1000" fill="hold"/>
                                        <p:tgtEl>
                                          <p:spTgt spid="14339"/>
                                        </p:tgtEl>
                                        <p:attrNameLst>
                                          <p:attrName>ppt_x</p:attrName>
                                        </p:attrNameLst>
                                      </p:cBhvr>
                                      <p:tavLst>
                                        <p:tav tm="0">
                                          <p:val>
                                            <p:strVal val="#ppt_x"/>
                                          </p:val>
                                        </p:tav>
                                        <p:tav tm="100000">
                                          <p:val>
                                            <p:strVal val="#ppt_x"/>
                                          </p:val>
                                        </p:tav>
                                      </p:tavLst>
                                    </p:anim>
                                    <p:anim calcmode="lin" valueType="num">
                                      <p:cBhvr>
                                        <p:cTn id="25" dur="900" decel="100000" fill="hold"/>
                                        <p:tgtEl>
                                          <p:spTgt spid="14339"/>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4339"/>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14340"/>
                                        </p:tgtEl>
                                        <p:attrNameLst>
                                          <p:attrName>style.visibility</p:attrName>
                                        </p:attrNameLst>
                                      </p:cBhvr>
                                      <p:to>
                                        <p:strVal val="visible"/>
                                      </p:to>
                                    </p:set>
                                    <p:animEffect transition="in" filter="fade">
                                      <p:cBhvr>
                                        <p:cTn id="31" dur="1000"/>
                                        <p:tgtEl>
                                          <p:spTgt spid="14340"/>
                                        </p:tgtEl>
                                      </p:cBhvr>
                                    </p:animEffect>
                                    <p:anim calcmode="lin" valueType="num">
                                      <p:cBhvr>
                                        <p:cTn id="32" dur="1000" fill="hold"/>
                                        <p:tgtEl>
                                          <p:spTgt spid="14340"/>
                                        </p:tgtEl>
                                        <p:attrNameLst>
                                          <p:attrName>ppt_x</p:attrName>
                                        </p:attrNameLst>
                                      </p:cBhvr>
                                      <p:tavLst>
                                        <p:tav tm="0">
                                          <p:val>
                                            <p:strVal val="#ppt_x"/>
                                          </p:val>
                                        </p:tav>
                                        <p:tav tm="100000">
                                          <p:val>
                                            <p:strVal val="#ppt_x"/>
                                          </p:val>
                                        </p:tav>
                                      </p:tavLst>
                                    </p:anim>
                                    <p:anim calcmode="lin" valueType="num">
                                      <p:cBhvr>
                                        <p:cTn id="33" dur="900" decel="100000" fill="hold"/>
                                        <p:tgtEl>
                                          <p:spTgt spid="14340"/>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4340"/>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7" presetClass="entr" presetSubtype="0" fill="hold" grpId="0" nodeType="clickEffect">
                                  <p:stCondLst>
                                    <p:cond delay="0"/>
                                  </p:stCondLst>
                                  <p:childTnLst>
                                    <p:set>
                                      <p:cBhvr>
                                        <p:cTn id="38" dur="1" fill="hold">
                                          <p:stCondLst>
                                            <p:cond delay="0"/>
                                          </p:stCondLst>
                                        </p:cTn>
                                        <p:tgtEl>
                                          <p:spTgt spid="14341"/>
                                        </p:tgtEl>
                                        <p:attrNameLst>
                                          <p:attrName>style.visibility</p:attrName>
                                        </p:attrNameLst>
                                      </p:cBhvr>
                                      <p:to>
                                        <p:strVal val="visible"/>
                                      </p:to>
                                    </p:set>
                                    <p:animEffect transition="in" filter="fade">
                                      <p:cBhvr>
                                        <p:cTn id="39" dur="1000"/>
                                        <p:tgtEl>
                                          <p:spTgt spid="14341"/>
                                        </p:tgtEl>
                                      </p:cBhvr>
                                    </p:animEffect>
                                    <p:anim calcmode="lin" valueType="num">
                                      <p:cBhvr>
                                        <p:cTn id="40" dur="1000" fill="hold"/>
                                        <p:tgtEl>
                                          <p:spTgt spid="14341"/>
                                        </p:tgtEl>
                                        <p:attrNameLst>
                                          <p:attrName>ppt_x</p:attrName>
                                        </p:attrNameLst>
                                      </p:cBhvr>
                                      <p:tavLst>
                                        <p:tav tm="0">
                                          <p:val>
                                            <p:strVal val="#ppt_x"/>
                                          </p:val>
                                        </p:tav>
                                        <p:tav tm="100000">
                                          <p:val>
                                            <p:strVal val="#ppt_x"/>
                                          </p:val>
                                        </p:tav>
                                      </p:tavLst>
                                    </p:anim>
                                    <p:anim calcmode="lin" valueType="num">
                                      <p:cBhvr>
                                        <p:cTn id="41" dur="900" decel="100000" fill="hold"/>
                                        <p:tgtEl>
                                          <p:spTgt spid="14341"/>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14341"/>
                                        </p:tgtEl>
                                        <p:attrNameLst>
                                          <p:attrName>ppt_y</p:attrName>
                                        </p:attrNameLst>
                                      </p:cBhvr>
                                      <p:tavLst>
                                        <p:tav tm="0">
                                          <p:val>
                                            <p:strVal val="#ppt_y-.03"/>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7" presetClass="entr" presetSubtype="0" fill="hold" nodeType="clickEffect">
                                  <p:stCondLst>
                                    <p:cond delay="0"/>
                                  </p:stCondLst>
                                  <p:childTnLst>
                                    <p:set>
                                      <p:cBhvr>
                                        <p:cTn id="46" dur="1" fill="hold">
                                          <p:stCondLst>
                                            <p:cond delay="0"/>
                                          </p:stCondLst>
                                        </p:cTn>
                                        <p:tgtEl>
                                          <p:spTgt spid="14342"/>
                                        </p:tgtEl>
                                        <p:attrNameLst>
                                          <p:attrName>style.visibility</p:attrName>
                                        </p:attrNameLst>
                                      </p:cBhvr>
                                      <p:to>
                                        <p:strVal val="visible"/>
                                      </p:to>
                                    </p:set>
                                    <p:animEffect transition="in" filter="fade">
                                      <p:cBhvr>
                                        <p:cTn id="47" dur="1000"/>
                                        <p:tgtEl>
                                          <p:spTgt spid="14342"/>
                                        </p:tgtEl>
                                      </p:cBhvr>
                                    </p:animEffect>
                                    <p:anim calcmode="lin" valueType="num">
                                      <p:cBhvr>
                                        <p:cTn id="48" dur="1000" fill="hold"/>
                                        <p:tgtEl>
                                          <p:spTgt spid="14342"/>
                                        </p:tgtEl>
                                        <p:attrNameLst>
                                          <p:attrName>ppt_x</p:attrName>
                                        </p:attrNameLst>
                                      </p:cBhvr>
                                      <p:tavLst>
                                        <p:tav tm="0">
                                          <p:val>
                                            <p:strVal val="#ppt_x"/>
                                          </p:val>
                                        </p:tav>
                                        <p:tav tm="100000">
                                          <p:val>
                                            <p:strVal val="#ppt_x"/>
                                          </p:val>
                                        </p:tav>
                                      </p:tavLst>
                                    </p:anim>
                                    <p:anim calcmode="lin" valueType="num">
                                      <p:cBhvr>
                                        <p:cTn id="49" dur="900" decel="100000" fill="hold"/>
                                        <p:tgtEl>
                                          <p:spTgt spid="14342"/>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14342"/>
                                        </p:tgtEl>
                                        <p:attrNameLst>
                                          <p:attrName>ppt_y</p:attrName>
                                        </p:attrNameLst>
                                      </p:cBhvr>
                                      <p:tavLst>
                                        <p:tav tm="0">
                                          <p:val>
                                            <p:strVal val="#ppt_y-.03"/>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37" presetClass="entr" presetSubtype="0" fill="hold" grpId="0" nodeType="clickEffect">
                                  <p:stCondLst>
                                    <p:cond delay="0"/>
                                  </p:stCondLst>
                                  <p:childTnLst>
                                    <p:set>
                                      <p:cBhvr>
                                        <p:cTn id="54" dur="1" fill="hold">
                                          <p:stCondLst>
                                            <p:cond delay="0"/>
                                          </p:stCondLst>
                                        </p:cTn>
                                        <p:tgtEl>
                                          <p:spTgt spid="14343"/>
                                        </p:tgtEl>
                                        <p:attrNameLst>
                                          <p:attrName>style.visibility</p:attrName>
                                        </p:attrNameLst>
                                      </p:cBhvr>
                                      <p:to>
                                        <p:strVal val="visible"/>
                                      </p:to>
                                    </p:set>
                                    <p:animEffect transition="in" filter="fade">
                                      <p:cBhvr>
                                        <p:cTn id="55" dur="1000"/>
                                        <p:tgtEl>
                                          <p:spTgt spid="14343"/>
                                        </p:tgtEl>
                                      </p:cBhvr>
                                    </p:animEffect>
                                    <p:anim calcmode="lin" valueType="num">
                                      <p:cBhvr>
                                        <p:cTn id="56" dur="1000" fill="hold"/>
                                        <p:tgtEl>
                                          <p:spTgt spid="14343"/>
                                        </p:tgtEl>
                                        <p:attrNameLst>
                                          <p:attrName>ppt_x</p:attrName>
                                        </p:attrNameLst>
                                      </p:cBhvr>
                                      <p:tavLst>
                                        <p:tav tm="0">
                                          <p:val>
                                            <p:strVal val="#ppt_x"/>
                                          </p:val>
                                        </p:tav>
                                        <p:tav tm="100000">
                                          <p:val>
                                            <p:strVal val="#ppt_x"/>
                                          </p:val>
                                        </p:tav>
                                      </p:tavLst>
                                    </p:anim>
                                    <p:anim calcmode="lin" valueType="num">
                                      <p:cBhvr>
                                        <p:cTn id="57" dur="900" decel="100000" fill="hold"/>
                                        <p:tgtEl>
                                          <p:spTgt spid="14343"/>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14343"/>
                                        </p:tgtEl>
                                        <p:attrNameLst>
                                          <p:attrName>ppt_y</p:attrName>
                                        </p:attrNameLst>
                                      </p:cBhvr>
                                      <p:tavLst>
                                        <p:tav tm="0">
                                          <p:val>
                                            <p:strVal val="#ppt_y-.03"/>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37" presetClass="entr" presetSubtype="0" fill="hold" nodeType="clickEffect">
                                  <p:stCondLst>
                                    <p:cond delay="0"/>
                                  </p:stCondLst>
                                  <p:childTnLst>
                                    <p:set>
                                      <p:cBhvr>
                                        <p:cTn id="62" dur="1" fill="hold">
                                          <p:stCondLst>
                                            <p:cond delay="0"/>
                                          </p:stCondLst>
                                        </p:cTn>
                                        <p:tgtEl>
                                          <p:spTgt spid="15368"/>
                                        </p:tgtEl>
                                        <p:attrNameLst>
                                          <p:attrName>style.visibility</p:attrName>
                                        </p:attrNameLst>
                                      </p:cBhvr>
                                      <p:to>
                                        <p:strVal val="visible"/>
                                      </p:to>
                                    </p:set>
                                    <p:animEffect transition="in" filter="fade">
                                      <p:cBhvr>
                                        <p:cTn id="63" dur="1000"/>
                                        <p:tgtEl>
                                          <p:spTgt spid="15368"/>
                                        </p:tgtEl>
                                      </p:cBhvr>
                                    </p:animEffect>
                                    <p:anim calcmode="lin" valueType="num">
                                      <p:cBhvr>
                                        <p:cTn id="64" dur="1000" fill="hold"/>
                                        <p:tgtEl>
                                          <p:spTgt spid="15368"/>
                                        </p:tgtEl>
                                        <p:attrNameLst>
                                          <p:attrName>ppt_x</p:attrName>
                                        </p:attrNameLst>
                                      </p:cBhvr>
                                      <p:tavLst>
                                        <p:tav tm="0">
                                          <p:val>
                                            <p:strVal val="#ppt_x"/>
                                          </p:val>
                                        </p:tav>
                                        <p:tav tm="100000">
                                          <p:val>
                                            <p:strVal val="#ppt_x"/>
                                          </p:val>
                                        </p:tav>
                                      </p:tavLst>
                                    </p:anim>
                                    <p:anim calcmode="lin" valueType="num">
                                      <p:cBhvr>
                                        <p:cTn id="65" dur="900" decel="100000" fill="hold"/>
                                        <p:tgtEl>
                                          <p:spTgt spid="15368"/>
                                        </p:tgtEl>
                                        <p:attrNameLst>
                                          <p:attrName>ppt_y</p:attrName>
                                        </p:attrNameLst>
                                      </p:cBhvr>
                                      <p:tavLst>
                                        <p:tav tm="0">
                                          <p:val>
                                            <p:strVal val="#ppt_y+1"/>
                                          </p:val>
                                        </p:tav>
                                        <p:tav tm="100000">
                                          <p:val>
                                            <p:strVal val="#ppt_y-.03"/>
                                          </p:val>
                                        </p:tav>
                                      </p:tavLst>
                                    </p:anim>
                                    <p:anim calcmode="lin" valueType="num">
                                      <p:cBhvr>
                                        <p:cTn id="66" dur="100" accel="100000" fill="hold">
                                          <p:stCondLst>
                                            <p:cond delay="900"/>
                                          </p:stCondLst>
                                        </p:cTn>
                                        <p:tgtEl>
                                          <p:spTgt spid="15368"/>
                                        </p:tgtEl>
                                        <p:attrNameLst>
                                          <p:attrName>ppt_y</p:attrName>
                                        </p:attrNameLst>
                                      </p:cBhvr>
                                      <p:tavLst>
                                        <p:tav tm="0">
                                          <p:val>
                                            <p:strVal val="#ppt_y-.03"/>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37" presetClass="entr" presetSubtype="0" fill="hold" grpId="0" nodeType="clickEffect">
                                  <p:stCondLst>
                                    <p:cond delay="0"/>
                                  </p:stCondLst>
                                  <p:childTnLst>
                                    <p:set>
                                      <p:cBhvr>
                                        <p:cTn id="70" dur="1" fill="hold">
                                          <p:stCondLst>
                                            <p:cond delay="0"/>
                                          </p:stCondLst>
                                        </p:cTn>
                                        <p:tgtEl>
                                          <p:spTgt spid="14346"/>
                                        </p:tgtEl>
                                        <p:attrNameLst>
                                          <p:attrName>style.visibility</p:attrName>
                                        </p:attrNameLst>
                                      </p:cBhvr>
                                      <p:to>
                                        <p:strVal val="visible"/>
                                      </p:to>
                                    </p:set>
                                    <p:animEffect transition="in" filter="fade">
                                      <p:cBhvr>
                                        <p:cTn id="71" dur="1000"/>
                                        <p:tgtEl>
                                          <p:spTgt spid="14346"/>
                                        </p:tgtEl>
                                      </p:cBhvr>
                                    </p:animEffect>
                                    <p:anim calcmode="lin" valueType="num">
                                      <p:cBhvr>
                                        <p:cTn id="72" dur="1000" fill="hold"/>
                                        <p:tgtEl>
                                          <p:spTgt spid="14346"/>
                                        </p:tgtEl>
                                        <p:attrNameLst>
                                          <p:attrName>ppt_x</p:attrName>
                                        </p:attrNameLst>
                                      </p:cBhvr>
                                      <p:tavLst>
                                        <p:tav tm="0">
                                          <p:val>
                                            <p:strVal val="#ppt_x"/>
                                          </p:val>
                                        </p:tav>
                                        <p:tav tm="100000">
                                          <p:val>
                                            <p:strVal val="#ppt_x"/>
                                          </p:val>
                                        </p:tav>
                                      </p:tavLst>
                                    </p:anim>
                                    <p:anim calcmode="lin" valueType="num">
                                      <p:cBhvr>
                                        <p:cTn id="73" dur="900" decel="100000" fill="hold"/>
                                        <p:tgtEl>
                                          <p:spTgt spid="14346"/>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1434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animBg="1"/>
      <p:bldP spid="14341" grpId="0" animBg="1"/>
      <p:bldP spid="14343" grpId="0" animBg="1"/>
      <p:bldP spid="14346" grpId="0"/>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3" name="Picture 5" descr="luoc do 2">
            <a:extLst>
              <a:ext uri="{FF2B5EF4-FFF2-40B4-BE49-F238E27FC236}">
                <a16:creationId xmlns:a16="http://schemas.microsoft.com/office/drawing/2014/main" id="{2A3656B6-E235-44C7-A5DF-628021608401}"/>
              </a:ext>
            </a:extLst>
          </p:cNvPr>
          <p:cNvPicPr>
            <a:picLocks noChangeAspect="1" noChangeArrowheads="1"/>
          </p:cNvPicPr>
          <p:nvPr/>
        </p:nvPicPr>
        <p:blipFill>
          <a:blip r:embed="rId2">
            <a:lum bright="-12000"/>
            <a:extLst>
              <a:ext uri="{28A0092B-C50C-407E-A947-70E740481C1C}">
                <a14:useLocalDpi xmlns:a14="http://schemas.microsoft.com/office/drawing/2010/main" val="0"/>
              </a:ext>
            </a:extLst>
          </a:blip>
          <a:srcRect/>
          <a:stretch>
            <a:fillRect/>
          </a:stretch>
        </p:blipFill>
        <p:spPr bwMode="auto">
          <a:xfrm>
            <a:off x="3352800" y="0"/>
            <a:ext cx="5410200" cy="685800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14" descr="http://tintucimg.vnanet.vn/2012/06/04/00/39/T9-cao-su.jpg">
            <a:hlinkClick r:id="rId3"/>
            <a:extLst>
              <a:ext uri="{FF2B5EF4-FFF2-40B4-BE49-F238E27FC236}">
                <a16:creationId xmlns:a16="http://schemas.microsoft.com/office/drawing/2014/main" id="{42815468-5F10-47A4-B78A-83F37EAE12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8996" y="4324350"/>
            <a:ext cx="4876805" cy="25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4" name="Line 8">
            <a:extLst>
              <a:ext uri="{FF2B5EF4-FFF2-40B4-BE49-F238E27FC236}">
                <a16:creationId xmlns:a16="http://schemas.microsoft.com/office/drawing/2014/main" id="{1B3FB2E5-6479-4A95-8C1C-2988594C93C9}"/>
              </a:ext>
            </a:extLst>
          </p:cNvPr>
          <p:cNvSpPr>
            <a:spLocks noChangeShapeType="1"/>
          </p:cNvSpPr>
          <p:nvPr/>
        </p:nvSpPr>
        <p:spPr bwMode="auto">
          <a:xfrm>
            <a:off x="5715000" y="1295400"/>
            <a:ext cx="1524000" cy="0"/>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5" name="Line 9">
            <a:extLst>
              <a:ext uri="{FF2B5EF4-FFF2-40B4-BE49-F238E27FC236}">
                <a16:creationId xmlns:a16="http://schemas.microsoft.com/office/drawing/2014/main" id="{8917A5E3-494A-45B6-A783-E136AFBC1394}"/>
              </a:ext>
            </a:extLst>
          </p:cNvPr>
          <p:cNvSpPr>
            <a:spLocks noChangeShapeType="1"/>
          </p:cNvSpPr>
          <p:nvPr/>
        </p:nvSpPr>
        <p:spPr bwMode="auto">
          <a:xfrm flipH="1">
            <a:off x="4876800" y="5791200"/>
            <a:ext cx="685800" cy="76200"/>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50189" name="Picture 13" descr="ANd9GcT-XH3b7dc_lQiUJWwfUlVb0_oEoan5LAavMALZXVzCq4uztl0V">
            <a:extLst>
              <a:ext uri="{FF2B5EF4-FFF2-40B4-BE49-F238E27FC236}">
                <a16:creationId xmlns:a16="http://schemas.microsoft.com/office/drawing/2014/main" id="{EB3CE915-CD5D-4AD7-BA25-8B8FEAF784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8999" y="0"/>
            <a:ext cx="4862689"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91" name="Picture 15" descr="Mùa gặt đã về 4">
            <a:extLst>
              <a:ext uri="{FF2B5EF4-FFF2-40B4-BE49-F238E27FC236}">
                <a16:creationId xmlns:a16="http://schemas.microsoft.com/office/drawing/2014/main" id="{B4EE55AB-3F13-4960-945D-B010405A7CE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 y="4495800"/>
            <a:ext cx="44958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94" name="Picture 18" descr="giongche">
            <a:extLst>
              <a:ext uri="{FF2B5EF4-FFF2-40B4-BE49-F238E27FC236}">
                <a16:creationId xmlns:a16="http://schemas.microsoft.com/office/drawing/2014/main" id="{CA9B8C48-83F7-49FC-AF56-76B6C8519B6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0"/>
            <a:ext cx="4495801"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95" name="Line 19">
            <a:extLst>
              <a:ext uri="{FF2B5EF4-FFF2-40B4-BE49-F238E27FC236}">
                <a16:creationId xmlns:a16="http://schemas.microsoft.com/office/drawing/2014/main" id="{23B5F523-2A59-474E-8E51-46225D529EF4}"/>
              </a:ext>
            </a:extLst>
          </p:cNvPr>
          <p:cNvSpPr>
            <a:spLocks noChangeShapeType="1"/>
          </p:cNvSpPr>
          <p:nvPr/>
        </p:nvSpPr>
        <p:spPr bwMode="auto">
          <a:xfrm flipH="1">
            <a:off x="4648200" y="685800"/>
            <a:ext cx="685800" cy="0"/>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50197" name="Picture 21" descr="quacaphe">
            <a:extLst>
              <a:ext uri="{FF2B5EF4-FFF2-40B4-BE49-F238E27FC236}">
                <a16:creationId xmlns:a16="http://schemas.microsoft.com/office/drawing/2014/main" id="{670D6310-5A6D-4D3D-B255-513C295B28F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1981200"/>
            <a:ext cx="44958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98" name="Line 22">
            <a:extLst>
              <a:ext uri="{FF2B5EF4-FFF2-40B4-BE49-F238E27FC236}">
                <a16:creationId xmlns:a16="http://schemas.microsoft.com/office/drawing/2014/main" id="{C97E1618-374A-4B18-BF71-75151A465DD3}"/>
              </a:ext>
            </a:extLst>
          </p:cNvPr>
          <p:cNvSpPr>
            <a:spLocks noChangeShapeType="1"/>
          </p:cNvSpPr>
          <p:nvPr/>
        </p:nvSpPr>
        <p:spPr bwMode="auto">
          <a:xfrm flipH="1" flipV="1">
            <a:off x="4800600" y="3962400"/>
            <a:ext cx="1524000" cy="304800"/>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50200" name="Picture 24" descr="23t3a">
            <a:extLst>
              <a:ext uri="{FF2B5EF4-FFF2-40B4-BE49-F238E27FC236}">
                <a16:creationId xmlns:a16="http://schemas.microsoft.com/office/drawing/2014/main" id="{C1A403D0-5EC2-4968-9C81-60942C09929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38998" y="2133600"/>
            <a:ext cx="4862689"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201" name="Line 25">
            <a:extLst>
              <a:ext uri="{FF2B5EF4-FFF2-40B4-BE49-F238E27FC236}">
                <a16:creationId xmlns:a16="http://schemas.microsoft.com/office/drawing/2014/main" id="{4B7CAB57-4CE7-435E-95D1-BF0663E60205}"/>
              </a:ext>
            </a:extLst>
          </p:cNvPr>
          <p:cNvSpPr>
            <a:spLocks noChangeShapeType="1"/>
          </p:cNvSpPr>
          <p:nvPr/>
        </p:nvSpPr>
        <p:spPr bwMode="auto">
          <a:xfrm>
            <a:off x="6096000" y="5486400"/>
            <a:ext cx="1143000" cy="304800"/>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2" name="Line 26">
            <a:extLst>
              <a:ext uri="{FF2B5EF4-FFF2-40B4-BE49-F238E27FC236}">
                <a16:creationId xmlns:a16="http://schemas.microsoft.com/office/drawing/2014/main" id="{B1D048CA-559A-4A97-AD82-8C782F07928A}"/>
              </a:ext>
            </a:extLst>
          </p:cNvPr>
          <p:cNvSpPr>
            <a:spLocks noChangeShapeType="1"/>
          </p:cNvSpPr>
          <p:nvPr/>
        </p:nvSpPr>
        <p:spPr bwMode="auto">
          <a:xfrm>
            <a:off x="5638800" y="2590800"/>
            <a:ext cx="1676400" cy="152400"/>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33844021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withEffect">
                                  <p:stCondLst>
                                    <p:cond delay="0"/>
                                  </p:stCondLst>
                                  <p:childTnLst>
                                    <p:set>
                                      <p:cBhvr>
                                        <p:cTn id="6" dur="1" fill="hold">
                                          <p:stCondLst>
                                            <p:cond delay="0"/>
                                          </p:stCondLst>
                                        </p:cTn>
                                        <p:tgtEl>
                                          <p:spTgt spid="61443"/>
                                        </p:tgtEl>
                                        <p:attrNameLst>
                                          <p:attrName>style.visibility</p:attrName>
                                        </p:attrNameLst>
                                      </p:cBhvr>
                                      <p:to>
                                        <p:strVal val="visible"/>
                                      </p:to>
                                    </p:set>
                                    <p:anim calcmode="lin" valueType="num">
                                      <p:cBhvr>
                                        <p:cTn id="7" dur="1000" fill="hold"/>
                                        <p:tgtEl>
                                          <p:spTgt spid="61443"/>
                                        </p:tgtEl>
                                        <p:attrNameLst>
                                          <p:attrName>ppt_w</p:attrName>
                                        </p:attrNameLst>
                                      </p:cBhvr>
                                      <p:tavLst>
                                        <p:tav tm="0">
                                          <p:val>
                                            <p:strVal val="#ppt_w*0.70"/>
                                          </p:val>
                                        </p:tav>
                                        <p:tav tm="100000">
                                          <p:val>
                                            <p:strVal val="#ppt_w"/>
                                          </p:val>
                                        </p:tav>
                                      </p:tavLst>
                                    </p:anim>
                                    <p:anim calcmode="lin" valueType="num">
                                      <p:cBhvr>
                                        <p:cTn id="8" dur="1000" fill="hold"/>
                                        <p:tgtEl>
                                          <p:spTgt spid="61443"/>
                                        </p:tgtEl>
                                        <p:attrNameLst>
                                          <p:attrName>ppt_h</p:attrName>
                                        </p:attrNameLst>
                                      </p:cBhvr>
                                      <p:tavLst>
                                        <p:tav tm="0">
                                          <p:val>
                                            <p:strVal val="#ppt_h"/>
                                          </p:val>
                                        </p:tav>
                                        <p:tav tm="100000">
                                          <p:val>
                                            <p:strVal val="#ppt_h"/>
                                          </p:val>
                                        </p:tav>
                                      </p:tavLst>
                                    </p:anim>
                                    <p:animEffect transition="in" filter="fade">
                                      <p:cBhvr>
                                        <p:cTn id="9" dur="1000"/>
                                        <p:tgtEl>
                                          <p:spTgt spid="61443"/>
                                        </p:tgtEl>
                                      </p:cBhvr>
                                    </p:animEffect>
                                  </p:childTnLst>
                                </p:cTn>
                              </p:par>
                            </p:childTnLst>
                          </p:cTn>
                        </p:par>
                        <p:par>
                          <p:cTn id="10" fill="hold" nodeType="afterGroup">
                            <p:stCondLst>
                              <p:cond delay="1000"/>
                            </p:stCondLst>
                            <p:childTnLst>
                              <p:par>
                                <p:cTn id="11" presetID="23" presetClass="entr" presetSubtype="16" fill="hold" nodeType="afterEffect">
                                  <p:stCondLst>
                                    <p:cond delay="0"/>
                                  </p:stCondLst>
                                  <p:childTnLst>
                                    <p:set>
                                      <p:cBhvr>
                                        <p:cTn id="12" dur="1" fill="hold">
                                          <p:stCondLst>
                                            <p:cond delay="0"/>
                                          </p:stCondLst>
                                        </p:cTn>
                                        <p:tgtEl>
                                          <p:spTgt spid="50184"/>
                                        </p:tgtEl>
                                        <p:attrNameLst>
                                          <p:attrName>style.visibility</p:attrName>
                                        </p:attrNameLst>
                                      </p:cBhvr>
                                      <p:to>
                                        <p:strVal val="visible"/>
                                      </p:to>
                                    </p:set>
                                    <p:anim calcmode="lin" valueType="num">
                                      <p:cBhvr>
                                        <p:cTn id="13" dur="500" fill="hold"/>
                                        <p:tgtEl>
                                          <p:spTgt spid="50184"/>
                                        </p:tgtEl>
                                        <p:attrNameLst>
                                          <p:attrName>ppt_w</p:attrName>
                                        </p:attrNameLst>
                                      </p:cBhvr>
                                      <p:tavLst>
                                        <p:tav tm="0">
                                          <p:val>
                                            <p:fltVal val="0"/>
                                          </p:val>
                                        </p:tav>
                                        <p:tav tm="100000">
                                          <p:val>
                                            <p:strVal val="#ppt_w"/>
                                          </p:val>
                                        </p:tav>
                                      </p:tavLst>
                                    </p:anim>
                                    <p:anim calcmode="lin" valueType="num">
                                      <p:cBhvr>
                                        <p:cTn id="14" dur="500" fill="hold"/>
                                        <p:tgtEl>
                                          <p:spTgt spid="50184"/>
                                        </p:tgtEl>
                                        <p:attrNameLst>
                                          <p:attrName>ppt_h</p:attrName>
                                        </p:attrNameLst>
                                      </p:cBhvr>
                                      <p:tavLst>
                                        <p:tav tm="0">
                                          <p:val>
                                            <p:fltVal val="0"/>
                                          </p:val>
                                        </p:tav>
                                        <p:tav tm="100000">
                                          <p:val>
                                            <p:strVal val="#ppt_h"/>
                                          </p:val>
                                        </p:tav>
                                      </p:tavLst>
                                    </p:anim>
                                  </p:childTnLst>
                                </p:cTn>
                              </p:par>
                            </p:childTnLst>
                          </p:cTn>
                        </p:par>
                        <p:par>
                          <p:cTn id="15" fill="hold" nodeType="afterGroup">
                            <p:stCondLst>
                              <p:cond delay="1500"/>
                            </p:stCondLst>
                            <p:childTnLst>
                              <p:par>
                                <p:cTn id="16" presetID="29" presetClass="entr" presetSubtype="0" fill="hold" nodeType="afterEffect">
                                  <p:stCondLst>
                                    <p:cond delay="0"/>
                                  </p:stCondLst>
                                  <p:childTnLst>
                                    <p:set>
                                      <p:cBhvr>
                                        <p:cTn id="17" dur="1" fill="hold">
                                          <p:stCondLst>
                                            <p:cond delay="0"/>
                                          </p:stCondLst>
                                        </p:cTn>
                                        <p:tgtEl>
                                          <p:spTgt spid="50189"/>
                                        </p:tgtEl>
                                        <p:attrNameLst>
                                          <p:attrName>style.visibility</p:attrName>
                                        </p:attrNameLst>
                                      </p:cBhvr>
                                      <p:to>
                                        <p:strVal val="visible"/>
                                      </p:to>
                                    </p:set>
                                    <p:anim calcmode="lin" valueType="num">
                                      <p:cBhvr>
                                        <p:cTn id="18" dur="1000" fill="hold"/>
                                        <p:tgtEl>
                                          <p:spTgt spid="50189"/>
                                        </p:tgtEl>
                                        <p:attrNameLst>
                                          <p:attrName>ppt_x</p:attrName>
                                        </p:attrNameLst>
                                      </p:cBhvr>
                                      <p:tavLst>
                                        <p:tav tm="0">
                                          <p:val>
                                            <p:strVal val="#ppt_x-.2"/>
                                          </p:val>
                                        </p:tav>
                                        <p:tav tm="100000">
                                          <p:val>
                                            <p:strVal val="#ppt_x"/>
                                          </p:val>
                                        </p:tav>
                                      </p:tavLst>
                                    </p:anim>
                                    <p:anim calcmode="lin" valueType="num">
                                      <p:cBhvr>
                                        <p:cTn id="19" dur="1000" fill="hold"/>
                                        <p:tgtEl>
                                          <p:spTgt spid="50189"/>
                                        </p:tgtEl>
                                        <p:attrNameLst>
                                          <p:attrName>ppt_y</p:attrName>
                                        </p:attrNameLst>
                                      </p:cBhvr>
                                      <p:tavLst>
                                        <p:tav tm="0">
                                          <p:val>
                                            <p:strVal val="#ppt_y"/>
                                          </p:val>
                                        </p:tav>
                                        <p:tav tm="100000">
                                          <p:val>
                                            <p:strVal val="#ppt_y"/>
                                          </p:val>
                                        </p:tav>
                                      </p:tavLst>
                                    </p:anim>
                                    <p:animEffect transition="in" filter="wipe(right)" prLst="gradientSize: 0.1">
                                      <p:cBhvr>
                                        <p:cTn id="20" dur="1000"/>
                                        <p:tgtEl>
                                          <p:spTgt spid="5018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nodeType="clickEffect">
                                  <p:stCondLst>
                                    <p:cond delay="0"/>
                                  </p:stCondLst>
                                  <p:childTnLst>
                                    <p:set>
                                      <p:cBhvr>
                                        <p:cTn id="24" dur="1" fill="hold">
                                          <p:stCondLst>
                                            <p:cond delay="0"/>
                                          </p:stCondLst>
                                        </p:cTn>
                                        <p:tgtEl>
                                          <p:spTgt spid="50185"/>
                                        </p:tgtEl>
                                        <p:attrNameLst>
                                          <p:attrName>style.visibility</p:attrName>
                                        </p:attrNameLst>
                                      </p:cBhvr>
                                      <p:to>
                                        <p:strVal val="visible"/>
                                      </p:to>
                                    </p:set>
                                    <p:anim calcmode="lin" valueType="num">
                                      <p:cBhvr>
                                        <p:cTn id="25" dur="500" fill="hold"/>
                                        <p:tgtEl>
                                          <p:spTgt spid="50185"/>
                                        </p:tgtEl>
                                        <p:attrNameLst>
                                          <p:attrName>ppt_w</p:attrName>
                                        </p:attrNameLst>
                                      </p:cBhvr>
                                      <p:tavLst>
                                        <p:tav tm="0">
                                          <p:val>
                                            <p:fltVal val="0"/>
                                          </p:val>
                                        </p:tav>
                                        <p:tav tm="100000">
                                          <p:val>
                                            <p:strVal val="#ppt_w"/>
                                          </p:val>
                                        </p:tav>
                                      </p:tavLst>
                                    </p:anim>
                                    <p:anim calcmode="lin" valueType="num">
                                      <p:cBhvr>
                                        <p:cTn id="26" dur="500" fill="hold"/>
                                        <p:tgtEl>
                                          <p:spTgt spid="50185"/>
                                        </p:tgtEl>
                                        <p:attrNameLst>
                                          <p:attrName>ppt_h</p:attrName>
                                        </p:attrNameLst>
                                      </p:cBhvr>
                                      <p:tavLst>
                                        <p:tav tm="0">
                                          <p:val>
                                            <p:fltVal val="0"/>
                                          </p:val>
                                        </p:tav>
                                        <p:tav tm="100000">
                                          <p:val>
                                            <p:strVal val="#ppt_h"/>
                                          </p:val>
                                        </p:tav>
                                      </p:tavLst>
                                    </p:anim>
                                  </p:childTnLst>
                                </p:cTn>
                              </p:par>
                            </p:childTnLst>
                          </p:cTn>
                        </p:par>
                        <p:par>
                          <p:cTn id="27" fill="hold" nodeType="afterGroup">
                            <p:stCondLst>
                              <p:cond delay="500"/>
                            </p:stCondLst>
                            <p:childTnLst>
                              <p:par>
                                <p:cTn id="28" presetID="23" presetClass="entr" presetSubtype="16" fill="hold" nodeType="afterEffect">
                                  <p:stCondLst>
                                    <p:cond delay="0"/>
                                  </p:stCondLst>
                                  <p:childTnLst>
                                    <p:set>
                                      <p:cBhvr>
                                        <p:cTn id="29" dur="1" fill="hold">
                                          <p:stCondLst>
                                            <p:cond delay="0"/>
                                          </p:stCondLst>
                                        </p:cTn>
                                        <p:tgtEl>
                                          <p:spTgt spid="50191"/>
                                        </p:tgtEl>
                                        <p:attrNameLst>
                                          <p:attrName>style.visibility</p:attrName>
                                        </p:attrNameLst>
                                      </p:cBhvr>
                                      <p:to>
                                        <p:strVal val="visible"/>
                                      </p:to>
                                    </p:set>
                                    <p:anim calcmode="lin" valueType="num">
                                      <p:cBhvr>
                                        <p:cTn id="30" dur="500" fill="hold"/>
                                        <p:tgtEl>
                                          <p:spTgt spid="50191"/>
                                        </p:tgtEl>
                                        <p:attrNameLst>
                                          <p:attrName>ppt_w</p:attrName>
                                        </p:attrNameLst>
                                      </p:cBhvr>
                                      <p:tavLst>
                                        <p:tav tm="0">
                                          <p:val>
                                            <p:fltVal val="0"/>
                                          </p:val>
                                        </p:tav>
                                        <p:tav tm="100000">
                                          <p:val>
                                            <p:strVal val="#ppt_w"/>
                                          </p:val>
                                        </p:tav>
                                      </p:tavLst>
                                    </p:anim>
                                    <p:anim calcmode="lin" valueType="num">
                                      <p:cBhvr>
                                        <p:cTn id="31" dur="500" fill="hold"/>
                                        <p:tgtEl>
                                          <p:spTgt spid="50191"/>
                                        </p:tgtEl>
                                        <p:attrNameLst>
                                          <p:attrName>ppt_h</p:attrName>
                                        </p:attrNameLst>
                                      </p:cBhvr>
                                      <p:tavLst>
                                        <p:tav tm="0">
                                          <p:val>
                                            <p:fltVal val="0"/>
                                          </p:val>
                                        </p:tav>
                                        <p:tav tm="100000">
                                          <p:val>
                                            <p:strVal val="#ppt_h"/>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3" presetClass="entr" presetSubtype="16" fill="hold" nodeType="clickEffect">
                                  <p:stCondLst>
                                    <p:cond delay="0"/>
                                  </p:stCondLst>
                                  <p:childTnLst>
                                    <p:set>
                                      <p:cBhvr>
                                        <p:cTn id="35" dur="1" fill="hold">
                                          <p:stCondLst>
                                            <p:cond delay="0"/>
                                          </p:stCondLst>
                                        </p:cTn>
                                        <p:tgtEl>
                                          <p:spTgt spid="50195"/>
                                        </p:tgtEl>
                                        <p:attrNameLst>
                                          <p:attrName>style.visibility</p:attrName>
                                        </p:attrNameLst>
                                      </p:cBhvr>
                                      <p:to>
                                        <p:strVal val="visible"/>
                                      </p:to>
                                    </p:set>
                                    <p:anim calcmode="lin" valueType="num">
                                      <p:cBhvr>
                                        <p:cTn id="36" dur="500" fill="hold"/>
                                        <p:tgtEl>
                                          <p:spTgt spid="50195"/>
                                        </p:tgtEl>
                                        <p:attrNameLst>
                                          <p:attrName>ppt_w</p:attrName>
                                        </p:attrNameLst>
                                      </p:cBhvr>
                                      <p:tavLst>
                                        <p:tav tm="0">
                                          <p:val>
                                            <p:fltVal val="0"/>
                                          </p:val>
                                        </p:tav>
                                        <p:tav tm="100000">
                                          <p:val>
                                            <p:strVal val="#ppt_w"/>
                                          </p:val>
                                        </p:tav>
                                      </p:tavLst>
                                    </p:anim>
                                    <p:anim calcmode="lin" valueType="num">
                                      <p:cBhvr>
                                        <p:cTn id="37" dur="500" fill="hold"/>
                                        <p:tgtEl>
                                          <p:spTgt spid="50195"/>
                                        </p:tgtEl>
                                        <p:attrNameLst>
                                          <p:attrName>ppt_h</p:attrName>
                                        </p:attrNameLst>
                                      </p:cBhvr>
                                      <p:tavLst>
                                        <p:tav tm="0">
                                          <p:val>
                                            <p:fltVal val="0"/>
                                          </p:val>
                                        </p:tav>
                                        <p:tav tm="100000">
                                          <p:val>
                                            <p:strVal val="#ppt_h"/>
                                          </p:val>
                                        </p:tav>
                                      </p:tavLst>
                                    </p:anim>
                                  </p:childTnLst>
                                </p:cTn>
                              </p:par>
                            </p:childTnLst>
                          </p:cTn>
                        </p:par>
                        <p:par>
                          <p:cTn id="38" fill="hold" nodeType="afterGroup">
                            <p:stCondLst>
                              <p:cond delay="500"/>
                            </p:stCondLst>
                            <p:childTnLst>
                              <p:par>
                                <p:cTn id="39" presetID="23" presetClass="entr" presetSubtype="16" fill="hold" nodeType="afterEffect">
                                  <p:stCondLst>
                                    <p:cond delay="0"/>
                                  </p:stCondLst>
                                  <p:childTnLst>
                                    <p:set>
                                      <p:cBhvr>
                                        <p:cTn id="40" dur="1" fill="hold">
                                          <p:stCondLst>
                                            <p:cond delay="0"/>
                                          </p:stCondLst>
                                        </p:cTn>
                                        <p:tgtEl>
                                          <p:spTgt spid="50194"/>
                                        </p:tgtEl>
                                        <p:attrNameLst>
                                          <p:attrName>style.visibility</p:attrName>
                                        </p:attrNameLst>
                                      </p:cBhvr>
                                      <p:to>
                                        <p:strVal val="visible"/>
                                      </p:to>
                                    </p:set>
                                    <p:anim calcmode="lin" valueType="num">
                                      <p:cBhvr>
                                        <p:cTn id="41" dur="500" fill="hold"/>
                                        <p:tgtEl>
                                          <p:spTgt spid="50194"/>
                                        </p:tgtEl>
                                        <p:attrNameLst>
                                          <p:attrName>ppt_w</p:attrName>
                                        </p:attrNameLst>
                                      </p:cBhvr>
                                      <p:tavLst>
                                        <p:tav tm="0">
                                          <p:val>
                                            <p:fltVal val="0"/>
                                          </p:val>
                                        </p:tav>
                                        <p:tav tm="100000">
                                          <p:val>
                                            <p:strVal val="#ppt_w"/>
                                          </p:val>
                                        </p:tav>
                                      </p:tavLst>
                                    </p:anim>
                                    <p:anim calcmode="lin" valueType="num">
                                      <p:cBhvr>
                                        <p:cTn id="42" dur="500" fill="hold"/>
                                        <p:tgtEl>
                                          <p:spTgt spid="50194"/>
                                        </p:tgtEl>
                                        <p:attrNameLst>
                                          <p:attrName>ppt_h</p:attrName>
                                        </p:attrNameLst>
                                      </p:cBhvr>
                                      <p:tavLst>
                                        <p:tav tm="0">
                                          <p:val>
                                            <p:fltVal val="0"/>
                                          </p:val>
                                        </p:tav>
                                        <p:tav tm="100000">
                                          <p:val>
                                            <p:strVal val="#ppt_h"/>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3" presetClass="entr" presetSubtype="16" fill="hold" nodeType="clickEffect">
                                  <p:stCondLst>
                                    <p:cond delay="0"/>
                                  </p:stCondLst>
                                  <p:childTnLst>
                                    <p:set>
                                      <p:cBhvr>
                                        <p:cTn id="46" dur="1" fill="hold">
                                          <p:stCondLst>
                                            <p:cond delay="0"/>
                                          </p:stCondLst>
                                        </p:cTn>
                                        <p:tgtEl>
                                          <p:spTgt spid="50198"/>
                                        </p:tgtEl>
                                        <p:attrNameLst>
                                          <p:attrName>style.visibility</p:attrName>
                                        </p:attrNameLst>
                                      </p:cBhvr>
                                      <p:to>
                                        <p:strVal val="visible"/>
                                      </p:to>
                                    </p:set>
                                    <p:anim calcmode="lin" valueType="num">
                                      <p:cBhvr>
                                        <p:cTn id="47" dur="500" fill="hold"/>
                                        <p:tgtEl>
                                          <p:spTgt spid="50198"/>
                                        </p:tgtEl>
                                        <p:attrNameLst>
                                          <p:attrName>ppt_w</p:attrName>
                                        </p:attrNameLst>
                                      </p:cBhvr>
                                      <p:tavLst>
                                        <p:tav tm="0">
                                          <p:val>
                                            <p:fltVal val="0"/>
                                          </p:val>
                                        </p:tav>
                                        <p:tav tm="100000">
                                          <p:val>
                                            <p:strVal val="#ppt_w"/>
                                          </p:val>
                                        </p:tav>
                                      </p:tavLst>
                                    </p:anim>
                                    <p:anim calcmode="lin" valueType="num">
                                      <p:cBhvr>
                                        <p:cTn id="48" dur="500" fill="hold"/>
                                        <p:tgtEl>
                                          <p:spTgt spid="50198"/>
                                        </p:tgtEl>
                                        <p:attrNameLst>
                                          <p:attrName>ppt_h</p:attrName>
                                        </p:attrNameLst>
                                      </p:cBhvr>
                                      <p:tavLst>
                                        <p:tav tm="0">
                                          <p:val>
                                            <p:fltVal val="0"/>
                                          </p:val>
                                        </p:tav>
                                        <p:tav tm="100000">
                                          <p:val>
                                            <p:strVal val="#ppt_h"/>
                                          </p:val>
                                        </p:tav>
                                      </p:tavLst>
                                    </p:anim>
                                  </p:childTnLst>
                                </p:cTn>
                              </p:par>
                            </p:childTnLst>
                          </p:cTn>
                        </p:par>
                        <p:par>
                          <p:cTn id="49" fill="hold" nodeType="afterGroup">
                            <p:stCondLst>
                              <p:cond delay="500"/>
                            </p:stCondLst>
                            <p:childTnLst>
                              <p:par>
                                <p:cTn id="50" presetID="23" presetClass="entr" presetSubtype="16" fill="hold" nodeType="afterEffect">
                                  <p:stCondLst>
                                    <p:cond delay="0"/>
                                  </p:stCondLst>
                                  <p:childTnLst>
                                    <p:set>
                                      <p:cBhvr>
                                        <p:cTn id="51" dur="1" fill="hold">
                                          <p:stCondLst>
                                            <p:cond delay="0"/>
                                          </p:stCondLst>
                                        </p:cTn>
                                        <p:tgtEl>
                                          <p:spTgt spid="50197"/>
                                        </p:tgtEl>
                                        <p:attrNameLst>
                                          <p:attrName>style.visibility</p:attrName>
                                        </p:attrNameLst>
                                      </p:cBhvr>
                                      <p:to>
                                        <p:strVal val="visible"/>
                                      </p:to>
                                    </p:set>
                                    <p:anim calcmode="lin" valueType="num">
                                      <p:cBhvr>
                                        <p:cTn id="52" dur="500" fill="hold"/>
                                        <p:tgtEl>
                                          <p:spTgt spid="50197"/>
                                        </p:tgtEl>
                                        <p:attrNameLst>
                                          <p:attrName>ppt_w</p:attrName>
                                        </p:attrNameLst>
                                      </p:cBhvr>
                                      <p:tavLst>
                                        <p:tav tm="0">
                                          <p:val>
                                            <p:fltVal val="0"/>
                                          </p:val>
                                        </p:tav>
                                        <p:tav tm="100000">
                                          <p:val>
                                            <p:strVal val="#ppt_w"/>
                                          </p:val>
                                        </p:tav>
                                      </p:tavLst>
                                    </p:anim>
                                    <p:anim calcmode="lin" valueType="num">
                                      <p:cBhvr>
                                        <p:cTn id="53" dur="500" fill="hold"/>
                                        <p:tgtEl>
                                          <p:spTgt spid="50197"/>
                                        </p:tgtEl>
                                        <p:attrNameLst>
                                          <p:attrName>ppt_h</p:attrName>
                                        </p:attrNameLst>
                                      </p:cBhvr>
                                      <p:tavLst>
                                        <p:tav tm="0">
                                          <p:val>
                                            <p:fltVal val="0"/>
                                          </p:val>
                                        </p:tav>
                                        <p:tav tm="100000">
                                          <p:val>
                                            <p:strVal val="#ppt_h"/>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23" presetClass="entr" presetSubtype="16" fill="hold" nodeType="clickEffect">
                                  <p:stCondLst>
                                    <p:cond delay="0"/>
                                  </p:stCondLst>
                                  <p:childTnLst>
                                    <p:set>
                                      <p:cBhvr>
                                        <p:cTn id="57" dur="1" fill="hold">
                                          <p:stCondLst>
                                            <p:cond delay="0"/>
                                          </p:stCondLst>
                                        </p:cTn>
                                        <p:tgtEl>
                                          <p:spTgt spid="50201"/>
                                        </p:tgtEl>
                                        <p:attrNameLst>
                                          <p:attrName>style.visibility</p:attrName>
                                        </p:attrNameLst>
                                      </p:cBhvr>
                                      <p:to>
                                        <p:strVal val="visible"/>
                                      </p:to>
                                    </p:set>
                                    <p:anim calcmode="lin" valueType="num">
                                      <p:cBhvr>
                                        <p:cTn id="58" dur="500" fill="hold"/>
                                        <p:tgtEl>
                                          <p:spTgt spid="50201"/>
                                        </p:tgtEl>
                                        <p:attrNameLst>
                                          <p:attrName>ppt_w</p:attrName>
                                        </p:attrNameLst>
                                      </p:cBhvr>
                                      <p:tavLst>
                                        <p:tav tm="0">
                                          <p:val>
                                            <p:fltVal val="0"/>
                                          </p:val>
                                        </p:tav>
                                        <p:tav tm="100000">
                                          <p:val>
                                            <p:strVal val="#ppt_w"/>
                                          </p:val>
                                        </p:tav>
                                      </p:tavLst>
                                    </p:anim>
                                    <p:anim calcmode="lin" valueType="num">
                                      <p:cBhvr>
                                        <p:cTn id="59" dur="500" fill="hold"/>
                                        <p:tgtEl>
                                          <p:spTgt spid="50201"/>
                                        </p:tgtEl>
                                        <p:attrNameLst>
                                          <p:attrName>ppt_h</p:attrName>
                                        </p:attrNameLst>
                                      </p:cBhvr>
                                      <p:tavLst>
                                        <p:tav tm="0">
                                          <p:val>
                                            <p:fltVal val="0"/>
                                          </p:val>
                                        </p:tav>
                                        <p:tav tm="100000">
                                          <p:val>
                                            <p:strVal val="#ppt_h"/>
                                          </p:val>
                                        </p:tav>
                                      </p:tavLst>
                                    </p:anim>
                                  </p:childTnLst>
                                </p:cTn>
                              </p:par>
                            </p:childTnLst>
                          </p:cTn>
                        </p:par>
                        <p:par>
                          <p:cTn id="60" fill="hold" nodeType="afterGroup">
                            <p:stCondLst>
                              <p:cond delay="500"/>
                            </p:stCondLst>
                            <p:childTnLst>
                              <p:par>
                                <p:cTn id="61" presetID="29" presetClass="entr" presetSubtype="0" fill="hold" nodeType="afterEffect">
                                  <p:stCondLst>
                                    <p:cond delay="0"/>
                                  </p:stCondLst>
                                  <p:childTnLst>
                                    <p:set>
                                      <p:cBhvr>
                                        <p:cTn id="62" dur="1" fill="hold">
                                          <p:stCondLst>
                                            <p:cond delay="0"/>
                                          </p:stCondLst>
                                        </p:cTn>
                                        <p:tgtEl>
                                          <p:spTgt spid="10"/>
                                        </p:tgtEl>
                                        <p:attrNameLst>
                                          <p:attrName>style.visibility</p:attrName>
                                        </p:attrNameLst>
                                      </p:cBhvr>
                                      <p:to>
                                        <p:strVal val="visible"/>
                                      </p:to>
                                    </p:set>
                                    <p:anim calcmode="lin" valueType="num">
                                      <p:cBhvr>
                                        <p:cTn id="63" dur="1000" fill="hold"/>
                                        <p:tgtEl>
                                          <p:spTgt spid="10"/>
                                        </p:tgtEl>
                                        <p:attrNameLst>
                                          <p:attrName>ppt_x</p:attrName>
                                        </p:attrNameLst>
                                      </p:cBhvr>
                                      <p:tavLst>
                                        <p:tav tm="0">
                                          <p:val>
                                            <p:strVal val="#ppt_x-.2"/>
                                          </p:val>
                                        </p:tav>
                                        <p:tav tm="100000">
                                          <p:val>
                                            <p:strVal val="#ppt_x"/>
                                          </p:val>
                                        </p:tav>
                                      </p:tavLst>
                                    </p:anim>
                                    <p:anim calcmode="lin" valueType="num">
                                      <p:cBhvr>
                                        <p:cTn id="64"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65" dur="1000"/>
                                        <p:tgtEl>
                                          <p:spTgt spid="10"/>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23" presetClass="entr" presetSubtype="16" fill="hold" nodeType="clickEffect">
                                  <p:stCondLst>
                                    <p:cond delay="0"/>
                                  </p:stCondLst>
                                  <p:childTnLst>
                                    <p:set>
                                      <p:cBhvr>
                                        <p:cTn id="69" dur="1" fill="hold">
                                          <p:stCondLst>
                                            <p:cond delay="0"/>
                                          </p:stCondLst>
                                        </p:cTn>
                                        <p:tgtEl>
                                          <p:spTgt spid="50202"/>
                                        </p:tgtEl>
                                        <p:attrNameLst>
                                          <p:attrName>style.visibility</p:attrName>
                                        </p:attrNameLst>
                                      </p:cBhvr>
                                      <p:to>
                                        <p:strVal val="visible"/>
                                      </p:to>
                                    </p:set>
                                    <p:anim calcmode="lin" valueType="num">
                                      <p:cBhvr>
                                        <p:cTn id="70" dur="500" fill="hold"/>
                                        <p:tgtEl>
                                          <p:spTgt spid="50202"/>
                                        </p:tgtEl>
                                        <p:attrNameLst>
                                          <p:attrName>ppt_w</p:attrName>
                                        </p:attrNameLst>
                                      </p:cBhvr>
                                      <p:tavLst>
                                        <p:tav tm="0">
                                          <p:val>
                                            <p:fltVal val="0"/>
                                          </p:val>
                                        </p:tav>
                                        <p:tav tm="100000">
                                          <p:val>
                                            <p:strVal val="#ppt_w"/>
                                          </p:val>
                                        </p:tav>
                                      </p:tavLst>
                                    </p:anim>
                                    <p:anim calcmode="lin" valueType="num">
                                      <p:cBhvr>
                                        <p:cTn id="71" dur="500" fill="hold"/>
                                        <p:tgtEl>
                                          <p:spTgt spid="50202"/>
                                        </p:tgtEl>
                                        <p:attrNameLst>
                                          <p:attrName>ppt_h</p:attrName>
                                        </p:attrNameLst>
                                      </p:cBhvr>
                                      <p:tavLst>
                                        <p:tav tm="0">
                                          <p:val>
                                            <p:fltVal val="0"/>
                                          </p:val>
                                        </p:tav>
                                        <p:tav tm="100000">
                                          <p:val>
                                            <p:strVal val="#ppt_h"/>
                                          </p:val>
                                        </p:tav>
                                      </p:tavLst>
                                    </p:anim>
                                  </p:childTnLst>
                                </p:cTn>
                              </p:par>
                            </p:childTnLst>
                          </p:cTn>
                        </p:par>
                        <p:par>
                          <p:cTn id="72" fill="hold" nodeType="afterGroup">
                            <p:stCondLst>
                              <p:cond delay="500"/>
                            </p:stCondLst>
                            <p:childTnLst>
                              <p:par>
                                <p:cTn id="73" presetID="29" presetClass="entr" presetSubtype="0" fill="hold" nodeType="afterEffect">
                                  <p:stCondLst>
                                    <p:cond delay="0"/>
                                  </p:stCondLst>
                                  <p:childTnLst>
                                    <p:set>
                                      <p:cBhvr>
                                        <p:cTn id="74" dur="1" fill="hold">
                                          <p:stCondLst>
                                            <p:cond delay="0"/>
                                          </p:stCondLst>
                                        </p:cTn>
                                        <p:tgtEl>
                                          <p:spTgt spid="50200"/>
                                        </p:tgtEl>
                                        <p:attrNameLst>
                                          <p:attrName>style.visibility</p:attrName>
                                        </p:attrNameLst>
                                      </p:cBhvr>
                                      <p:to>
                                        <p:strVal val="visible"/>
                                      </p:to>
                                    </p:set>
                                    <p:anim calcmode="lin" valueType="num">
                                      <p:cBhvr>
                                        <p:cTn id="75" dur="1000" fill="hold"/>
                                        <p:tgtEl>
                                          <p:spTgt spid="50200"/>
                                        </p:tgtEl>
                                        <p:attrNameLst>
                                          <p:attrName>ppt_x</p:attrName>
                                        </p:attrNameLst>
                                      </p:cBhvr>
                                      <p:tavLst>
                                        <p:tav tm="0">
                                          <p:val>
                                            <p:strVal val="#ppt_x-.2"/>
                                          </p:val>
                                        </p:tav>
                                        <p:tav tm="100000">
                                          <p:val>
                                            <p:strVal val="#ppt_x"/>
                                          </p:val>
                                        </p:tav>
                                      </p:tavLst>
                                    </p:anim>
                                    <p:anim calcmode="lin" valueType="num">
                                      <p:cBhvr>
                                        <p:cTn id="76" dur="1000" fill="hold"/>
                                        <p:tgtEl>
                                          <p:spTgt spid="50200"/>
                                        </p:tgtEl>
                                        <p:attrNameLst>
                                          <p:attrName>ppt_y</p:attrName>
                                        </p:attrNameLst>
                                      </p:cBhvr>
                                      <p:tavLst>
                                        <p:tav tm="0">
                                          <p:val>
                                            <p:strVal val="#ppt_y"/>
                                          </p:val>
                                        </p:tav>
                                        <p:tav tm="100000">
                                          <p:val>
                                            <p:strVal val="#ppt_y"/>
                                          </p:val>
                                        </p:tav>
                                      </p:tavLst>
                                    </p:anim>
                                    <p:animEffect transition="in" filter="wipe(right)" prLst="gradientSize: 0.1">
                                      <p:cBhvr>
                                        <p:cTn id="77" dur="1000"/>
                                        <p:tgtEl>
                                          <p:spTgt spid="502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8" descr="http://caphesach.vn/uploads/news/2012_06/ca-phe-viet-nam-1.jpg">
            <a:extLst>
              <a:ext uri="{FF2B5EF4-FFF2-40B4-BE49-F238E27FC236}">
                <a16:creationId xmlns:a16="http://schemas.microsoft.com/office/drawing/2014/main" id="{BDD9AC50-8895-4CE8-AD6F-6E5A7E1567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50"/>
            <a:ext cx="6172200" cy="349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8" descr="Cây chè cần nhiều nhất là canxi và manhê.">
            <a:extLst>
              <a:ext uri="{FF2B5EF4-FFF2-40B4-BE49-F238E27FC236}">
                <a16:creationId xmlns:a16="http://schemas.microsoft.com/office/drawing/2014/main" id="{89768BFA-C96E-4791-B2E0-A85044C1F3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3511550"/>
            <a:ext cx="6019800" cy="334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14" descr="http://tintucimg.vnanet.vn/2012/06/04/00/39/T9-cao-su.jpg">
            <a:hlinkClick r:id="rId4"/>
            <a:extLst>
              <a:ext uri="{FF2B5EF4-FFF2-40B4-BE49-F238E27FC236}">
                <a16:creationId xmlns:a16="http://schemas.microsoft.com/office/drawing/2014/main" id="{E42895AE-2B46-4FBF-B5EF-EF5E71F6AE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0"/>
            <a:ext cx="60198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5" name="Picture 11" descr="cay-tieu">
            <a:extLst>
              <a:ext uri="{FF2B5EF4-FFF2-40B4-BE49-F238E27FC236}">
                <a16:creationId xmlns:a16="http://schemas.microsoft.com/office/drawing/2014/main" id="{73584D90-9B28-4518-8F41-5345A60B55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511550"/>
            <a:ext cx="6172200" cy="336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DD575E0B-D490-492A-85DE-358176CB1E49}"/>
              </a:ext>
            </a:extLst>
          </p:cNvPr>
          <p:cNvSpPr txBox="1"/>
          <p:nvPr/>
        </p:nvSpPr>
        <p:spPr>
          <a:xfrm>
            <a:off x="3429000" y="3276600"/>
            <a:ext cx="5562600" cy="457200"/>
          </a:xfrm>
          <a:prstGeom prst="rect">
            <a:avLst/>
          </a:prstGeom>
        </p:spPr>
        <p:style>
          <a:lnRef idx="2">
            <a:schemeClr val="dk1"/>
          </a:lnRef>
          <a:fillRef idx="1">
            <a:schemeClr val="lt1"/>
          </a:fillRef>
          <a:effectRef idx="0">
            <a:schemeClr val="dk1"/>
          </a:effectRef>
          <a:fontRef idx="minor">
            <a:schemeClr val="dk1"/>
          </a:fontRef>
        </p:style>
        <p:txBody>
          <a:bodyPr>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eaLnBrk="1" hangingPunct="1">
              <a:defRPr/>
            </a:pPr>
            <a:r>
              <a:rPr lang="en-US" sz="2400" b="1">
                <a:solidFill>
                  <a:srgbClr val="FF0000"/>
                </a:solidFill>
              </a:rPr>
              <a:t>CHUYÊN CANH CÂY CÔNG NGHIỆP</a:t>
            </a:r>
          </a:p>
        </p:txBody>
      </p:sp>
    </p:spTree>
    <p:extLst>
      <p:ext uri="{BB962C8B-B14F-4D97-AF65-F5344CB8AC3E}">
        <p14:creationId xmlns:p14="http://schemas.microsoft.com/office/powerpoint/2010/main" val="1257888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box(in)">
                                      <p:cBhvr>
                                        <p:cTn id="7" dur="2000"/>
                                        <p:tgtEl>
                                          <p:spTgt spid="1229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2293"/>
                                        </p:tgtEl>
                                        <p:attrNameLst>
                                          <p:attrName>style.visibility</p:attrName>
                                        </p:attrNameLst>
                                      </p:cBhvr>
                                      <p:to>
                                        <p:strVal val="visible"/>
                                      </p:to>
                                    </p:set>
                                    <p:animEffect transition="in" filter="box(in)">
                                      <p:cBhvr>
                                        <p:cTn id="12" dur="2000"/>
                                        <p:tgtEl>
                                          <p:spTgt spid="1229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1275"/>
                                        </p:tgtEl>
                                        <p:attrNameLst>
                                          <p:attrName>style.visibility</p:attrName>
                                        </p:attrNameLst>
                                      </p:cBhvr>
                                      <p:to>
                                        <p:strVal val="visible"/>
                                      </p:to>
                                    </p:set>
                                    <p:animEffect transition="in" filter="box(in)">
                                      <p:cBhvr>
                                        <p:cTn id="17" dur="2000"/>
                                        <p:tgtEl>
                                          <p:spTgt spid="11275"/>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12291"/>
                                        </p:tgtEl>
                                        <p:attrNameLst>
                                          <p:attrName>style.visibility</p:attrName>
                                        </p:attrNameLst>
                                      </p:cBhvr>
                                      <p:to>
                                        <p:strVal val="visible"/>
                                      </p:to>
                                    </p:set>
                                    <p:animEffect transition="in" filter="box(in)">
                                      <p:cBhvr>
                                        <p:cTn id="22" dur="2000"/>
                                        <p:tgtEl>
                                          <p:spTgt spid="12291"/>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ox(in)">
                                      <p:cBhvr>
                                        <p:cTn id="2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4" descr="http://www.baocamau.com.vn/database/newsimg/nam%202012/bao%20xuan%202012/camau2.jpg"/>
          <p:cNvPicPr>
            <a:picLocks noChangeAspect="1"/>
          </p:cNvPicPr>
          <p:nvPr/>
        </p:nvPicPr>
        <p:blipFill>
          <a:blip r:embed="rId2"/>
          <a:stretch>
            <a:fillRect/>
          </a:stretch>
        </p:blipFill>
        <p:spPr>
          <a:xfrm>
            <a:off x="0" y="0"/>
            <a:ext cx="6022975" cy="3429000"/>
          </a:xfrm>
          <a:prstGeom prst="rect">
            <a:avLst/>
          </a:prstGeom>
          <a:noFill/>
          <a:ln w="9525">
            <a:noFill/>
          </a:ln>
        </p:spPr>
      </p:pic>
      <p:pic>
        <p:nvPicPr>
          <p:cNvPr id="17410" name="Picture 6" descr="http://vn.meet-bis.vn/wp-content/uploads/2013/05/Food_Processing.jpg"/>
          <p:cNvPicPr>
            <a:picLocks noChangeAspect="1"/>
          </p:cNvPicPr>
          <p:nvPr/>
        </p:nvPicPr>
        <p:blipFill>
          <a:blip r:embed="rId3"/>
          <a:stretch>
            <a:fillRect/>
          </a:stretch>
        </p:blipFill>
        <p:spPr>
          <a:xfrm>
            <a:off x="6022975" y="0"/>
            <a:ext cx="6169025" cy="3429000"/>
          </a:xfrm>
          <a:prstGeom prst="rect">
            <a:avLst/>
          </a:prstGeom>
          <a:noFill/>
          <a:ln w="9525">
            <a:noFill/>
          </a:ln>
        </p:spPr>
      </p:pic>
      <p:pic>
        <p:nvPicPr>
          <p:cNvPr id="17411" name="Picture 8" descr="http://www.baohaiquan.vn/images/2012/12/nguyendiu/san%20xuat%20thuy%20san.jpg"/>
          <p:cNvPicPr>
            <a:picLocks noChangeAspect="1"/>
          </p:cNvPicPr>
          <p:nvPr/>
        </p:nvPicPr>
        <p:blipFill>
          <a:blip r:embed="rId4"/>
          <a:stretch>
            <a:fillRect/>
          </a:stretch>
        </p:blipFill>
        <p:spPr>
          <a:xfrm>
            <a:off x="0" y="3429000"/>
            <a:ext cx="6022975" cy="3429000"/>
          </a:xfrm>
          <a:prstGeom prst="rect">
            <a:avLst/>
          </a:prstGeom>
          <a:noFill/>
          <a:ln w="9525">
            <a:noFill/>
          </a:ln>
        </p:spPr>
      </p:pic>
      <p:pic>
        <p:nvPicPr>
          <p:cNvPr id="17412" name="Picture 10" descr="http://www.baohaiquan.vn/images/2013/8/duonghung/1-may-10.jpg"/>
          <p:cNvPicPr>
            <a:picLocks noChangeAspect="1"/>
          </p:cNvPicPr>
          <p:nvPr/>
        </p:nvPicPr>
        <p:blipFill>
          <a:blip r:embed="rId5"/>
          <a:stretch>
            <a:fillRect/>
          </a:stretch>
        </p:blipFill>
        <p:spPr>
          <a:xfrm>
            <a:off x="6022975" y="3429000"/>
            <a:ext cx="6169025" cy="3429000"/>
          </a:xfrm>
          <a:prstGeom prst="rect">
            <a:avLst/>
          </a:prstGeom>
          <a:noFill/>
          <a:ln w="9525">
            <a:noFill/>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24" descr="Racthai"/>
          <p:cNvPicPr>
            <a:picLocks noGrp="1" noChangeAspect="1"/>
          </p:cNvPicPr>
          <p:nvPr>
            <p:ph idx="1"/>
          </p:nvPr>
        </p:nvPicPr>
        <p:blipFill>
          <a:blip r:embed="rId2"/>
          <a:stretch>
            <a:fillRect/>
          </a:stretch>
        </p:blipFill>
        <p:spPr>
          <a:xfrm>
            <a:off x="6071870" y="0"/>
            <a:ext cx="6047105" cy="3352800"/>
          </a:xfrm>
        </p:spPr>
      </p:pic>
      <p:pic>
        <p:nvPicPr>
          <p:cNvPr id="20482" name="Picture 17" descr="Children2"/>
          <p:cNvPicPr>
            <a:picLocks noChangeAspect="1"/>
          </p:cNvPicPr>
          <p:nvPr/>
        </p:nvPicPr>
        <p:blipFill>
          <a:blip r:embed="rId3"/>
          <a:stretch>
            <a:fillRect/>
          </a:stretch>
        </p:blipFill>
        <p:spPr>
          <a:xfrm>
            <a:off x="0" y="0"/>
            <a:ext cx="6072505" cy="3409950"/>
          </a:xfrm>
          <a:prstGeom prst="rect">
            <a:avLst/>
          </a:prstGeom>
          <a:noFill/>
          <a:ln w="9525">
            <a:noFill/>
          </a:ln>
        </p:spPr>
      </p:pic>
      <p:pic>
        <p:nvPicPr>
          <p:cNvPr id="20483" name="Picture 10" descr="A3-590-345"/>
          <p:cNvPicPr>
            <a:picLocks noChangeAspect="1"/>
          </p:cNvPicPr>
          <p:nvPr/>
        </p:nvPicPr>
        <p:blipFill>
          <a:blip r:embed="rId4"/>
          <a:stretch>
            <a:fillRect/>
          </a:stretch>
        </p:blipFill>
        <p:spPr>
          <a:xfrm>
            <a:off x="0" y="3409950"/>
            <a:ext cx="6073140" cy="3429000"/>
          </a:xfrm>
          <a:prstGeom prst="rect">
            <a:avLst/>
          </a:prstGeom>
          <a:noFill/>
          <a:ln w="9525">
            <a:noFill/>
          </a:ln>
        </p:spPr>
      </p:pic>
      <p:pic>
        <p:nvPicPr>
          <p:cNvPr id="20484" name="Picture 26" descr="Phòng học tạm bợ của Trường THCS Đăk Dục"/>
          <p:cNvPicPr>
            <a:picLocks noChangeAspect="1"/>
          </p:cNvPicPr>
          <p:nvPr/>
        </p:nvPicPr>
        <p:blipFill>
          <a:blip r:embed="rId5"/>
          <a:stretch>
            <a:fillRect/>
          </a:stretch>
        </p:blipFill>
        <p:spPr>
          <a:xfrm>
            <a:off x="6071235" y="3429000"/>
            <a:ext cx="6047740" cy="3429000"/>
          </a:xfrm>
          <a:prstGeom prst="rect">
            <a:avLst/>
          </a:prstGeom>
          <a:noFill/>
          <a:ln w="9525">
            <a:noFill/>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Callout 3"/>
          <p:cNvSpPr/>
          <p:nvPr/>
        </p:nvSpPr>
        <p:spPr>
          <a:xfrm>
            <a:off x="7515860" y="0"/>
            <a:ext cx="5029200" cy="3429000"/>
          </a:xfrm>
          <a:prstGeom prst="cloudCallout">
            <a:avLst>
              <a:gd name="adj1" fmla="val -88069"/>
              <a:gd name="adj2" fmla="val 66019"/>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anchor="ctr" anchorCtr="0"/>
          <a:lstStyle/>
          <a:p>
            <a:pPr>
              <a:spcBef>
                <a:spcPct val="50000"/>
              </a:spcBef>
            </a:pPr>
            <a:r>
              <a:rPr lang="en-US" altLang="zh-CN" sz="2400" b="1" i="1" dirty="0">
                <a:latin typeface="Times New Roman" panose="02020603050405020304" pitchFamily="18" charset="0"/>
              </a:rPr>
              <a:t>Trong quá trình đổi mới nước ta đã:</a:t>
            </a:r>
          </a:p>
          <a:p>
            <a:pPr>
              <a:spcBef>
                <a:spcPct val="50000"/>
              </a:spcBef>
            </a:pPr>
            <a:r>
              <a:rPr lang="en-US" altLang="zh-CN" sz="2400" b="1" i="1" dirty="0">
                <a:latin typeface="Times New Roman" panose="02020603050405020304" pitchFamily="18" charset="0"/>
              </a:rPr>
              <a:t>- Đạt được những th</a:t>
            </a:r>
            <a:r>
              <a:rPr lang="en-US" altLang="zh-CN" sz="2400" b="1" i="1" dirty="0">
                <a:latin typeface="Times New Roman" panose="02020603050405020304" pitchFamily="18" charset="0"/>
                <a:ea typeface="Times New Roman" panose="02020603050405020304" pitchFamily="18" charset="0"/>
              </a:rPr>
              <a:t>à</a:t>
            </a:r>
            <a:r>
              <a:rPr lang="en-US" altLang="zh-CN" sz="2400" b="1" i="1" dirty="0">
                <a:latin typeface="Times New Roman" panose="02020603050405020304" pitchFamily="18" charset="0"/>
              </a:rPr>
              <a:t>nh tựu gì?</a:t>
            </a:r>
          </a:p>
          <a:p>
            <a:pPr>
              <a:spcBef>
                <a:spcPct val="50000"/>
              </a:spcBef>
            </a:pPr>
            <a:r>
              <a:rPr lang="en-US" altLang="zh-CN" sz="2400" b="1" i="1" dirty="0">
                <a:latin typeface="Times New Roman" panose="02020603050405020304" pitchFamily="18" charset="0"/>
              </a:rPr>
              <a:t>- Có những khó khăn,thách thức gì?</a:t>
            </a:r>
            <a:endParaRPr lang="en-US" altLang="zh-CN" sz="2400" b="1" i="1" dirty="0">
              <a:latin typeface="Times New Roman" panose="02020603050405020304" pitchFamily="18" charset="0"/>
              <a:ea typeface="Times New Roman" panose="02020603050405020304" pitchFamily="18" charset="0"/>
            </a:endParaRPr>
          </a:p>
        </p:txBody>
      </p:sp>
      <p:sp>
        <p:nvSpPr>
          <p:cNvPr id="5" name="Text Box 7"/>
          <p:cNvSpPr txBox="1"/>
          <p:nvPr/>
        </p:nvSpPr>
        <p:spPr>
          <a:xfrm>
            <a:off x="0" y="2590800"/>
            <a:ext cx="2438400" cy="954088"/>
          </a:xfrm>
          <a:prstGeom prst="rect">
            <a:avLst/>
          </a:prstGeom>
          <a:gradFill rotWithShape="1">
            <a:gsLst>
              <a:gs pos="0">
                <a:srgbClr val="00FFFF"/>
              </a:gs>
              <a:gs pos="50000">
                <a:schemeClr val="bg1"/>
              </a:gs>
              <a:gs pos="100000">
                <a:srgbClr val="00FFFF"/>
              </a:gs>
            </a:gsLst>
            <a:lin ang="5400000" scaled="1"/>
            <a:tileRect/>
          </a:gradFill>
          <a:ln w="9525" cap="flat" cmpd="sng">
            <a:solidFill>
              <a:srgbClr val="0000FF"/>
            </a:solidFill>
            <a:prstDash val="solid"/>
            <a:miter/>
            <a:headEnd type="none" w="med" len="med"/>
            <a:tailEnd type="none" w="med" len="med"/>
          </a:ln>
        </p:spPr>
        <p:txBody>
          <a:bodyPr anchor="t" anchorCtr="0">
            <a:spAutoFit/>
          </a:bodyPr>
          <a:lstStyle/>
          <a:p>
            <a:r>
              <a:rPr lang="en-US" altLang="zh-CN" sz="2800" b="1" dirty="0">
                <a:solidFill>
                  <a:srgbClr val="0000FF"/>
                </a:solidFill>
                <a:latin typeface="Times New Roman" panose="02020603050405020304" pitchFamily="18" charset="0"/>
              </a:rPr>
              <a:t>ĐỔI MỚI </a:t>
            </a:r>
          </a:p>
          <a:p>
            <a:r>
              <a:rPr lang="en-US" altLang="zh-CN" sz="2800" b="1" dirty="0">
                <a:solidFill>
                  <a:srgbClr val="0000FF"/>
                </a:solidFill>
                <a:latin typeface="Times New Roman" panose="02020603050405020304" pitchFamily="18" charset="0"/>
              </a:rPr>
              <a:t>ĐẤT NƯỚC</a:t>
            </a:r>
            <a:endParaRPr lang="en-US" altLang="zh-CN" sz="2800" b="1" dirty="0">
              <a:solidFill>
                <a:srgbClr val="FF3300"/>
              </a:solidFill>
              <a:latin typeface="Times New Roman" panose="02020603050405020304" pitchFamily="18" charset="0"/>
            </a:endParaRPr>
          </a:p>
        </p:txBody>
      </p:sp>
      <p:sp>
        <p:nvSpPr>
          <p:cNvPr id="6" name="Curved Right Arrow 5"/>
          <p:cNvSpPr>
            <a:spLocks noChangeArrowheads="1"/>
          </p:cNvSpPr>
          <p:nvPr/>
        </p:nvSpPr>
        <p:spPr bwMode="auto">
          <a:xfrm>
            <a:off x="2438400" y="304800"/>
            <a:ext cx="1295400" cy="5181600"/>
          </a:xfrm>
          <a:prstGeom prst="curvedRightArrow">
            <a:avLst>
              <a:gd name="adj1" fmla="val 25000"/>
              <a:gd name="adj2" fmla="val 50000"/>
              <a:gd name="adj3" fmla="val 25000"/>
            </a:avLst>
          </a:prstGeom>
          <a:gradFill rotWithShape="1">
            <a:gsLst>
              <a:gs pos="0">
                <a:srgbClr val="FF0000"/>
              </a:gs>
              <a:gs pos="50000">
                <a:srgbClr val="FFFF66"/>
              </a:gs>
              <a:gs pos="100000">
                <a:srgbClr val="FF0000"/>
              </a:gs>
            </a:gsLst>
            <a:lin ang="5400000" scaled="1"/>
          </a:gradFill>
          <a:ln w="25400" algn="ctr">
            <a:solidFill>
              <a:srgbClr val="FF0000"/>
            </a:solidFill>
            <a:miter lim="800000"/>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7" name="Text Box 7"/>
          <p:cNvSpPr txBox="1"/>
          <p:nvPr/>
        </p:nvSpPr>
        <p:spPr>
          <a:xfrm>
            <a:off x="3810000" y="0"/>
            <a:ext cx="5334000" cy="2678113"/>
          </a:xfrm>
          <a:prstGeom prst="rect">
            <a:avLst/>
          </a:prstGeom>
          <a:solidFill>
            <a:schemeClr val="bg1"/>
          </a:solidFill>
          <a:ln w="9525" cap="flat" cmpd="sng">
            <a:solidFill>
              <a:srgbClr val="0000FF"/>
            </a:solidFill>
            <a:prstDash val="solid"/>
            <a:miter/>
            <a:headEnd type="none" w="med" len="med"/>
            <a:tailEnd type="none" w="med" len="med"/>
          </a:ln>
        </p:spPr>
        <p:txBody>
          <a:bodyPr anchor="t" anchorCtr="0">
            <a:spAutoFit/>
          </a:bodyPr>
          <a:lstStyle/>
          <a:p>
            <a:r>
              <a:rPr lang="nl-NL" altLang="x-none" sz="2400" b="1" i="1" u="sng" dirty="0">
                <a:solidFill>
                  <a:srgbClr val="FF0000"/>
                </a:solidFill>
                <a:latin typeface="Times New Roman" panose="02020603050405020304" pitchFamily="18" charset="0"/>
              </a:rPr>
              <a:t>THÀNH TỰU</a:t>
            </a:r>
            <a:r>
              <a:rPr lang="nl-NL" altLang="x-none" sz="2400" b="1" i="1" dirty="0">
                <a:solidFill>
                  <a:srgbClr val="FF0000"/>
                </a:solidFill>
                <a:latin typeface="Times New Roman" panose="02020603050405020304" pitchFamily="18" charset="0"/>
              </a:rPr>
              <a:t>:</a:t>
            </a:r>
          </a:p>
          <a:p>
            <a:r>
              <a:rPr lang="en-US" altLang="zh-CN" sz="2400" b="1" i="1" dirty="0">
                <a:latin typeface="Times New Roman" panose="02020603050405020304" pitchFamily="18" charset="0"/>
              </a:rPr>
              <a:t>- Tăng trưởng tương đối vững chắc</a:t>
            </a:r>
          </a:p>
          <a:p>
            <a:r>
              <a:rPr lang="en-US" altLang="zh-CN" sz="2400" b="1" i="1" dirty="0">
                <a:latin typeface="Times New Roman" panose="02020603050405020304" pitchFamily="18" charset="0"/>
              </a:rPr>
              <a:t>- Cơ cấu chuyển dịch theo hướng công nghiệp hoá – hiện đại hóa</a:t>
            </a:r>
          </a:p>
          <a:p>
            <a:r>
              <a:rPr lang="en-US" altLang="zh-CN" sz="2400" b="1" i="1" dirty="0">
                <a:latin typeface="Times New Roman" panose="02020603050405020304" pitchFamily="18" charset="0"/>
              </a:rPr>
              <a:t>- Sự hội nhập v</a:t>
            </a:r>
            <a:r>
              <a:rPr lang="en-US" altLang="zh-CN" sz="2400" b="1" i="1" dirty="0">
                <a:latin typeface="Times New Roman" panose="02020603050405020304" pitchFamily="18" charset="0"/>
                <a:ea typeface="Times New Roman" panose="02020603050405020304" pitchFamily="18" charset="0"/>
              </a:rPr>
              <a:t>à</a:t>
            </a:r>
            <a:r>
              <a:rPr lang="en-US" altLang="zh-CN" sz="2400" b="1" i="1" dirty="0">
                <a:latin typeface="Times New Roman" panose="02020603050405020304" pitchFamily="18" charset="0"/>
              </a:rPr>
              <a:t>o nền kinh tế khu vực</a:t>
            </a:r>
          </a:p>
          <a:p>
            <a:r>
              <a:rPr lang="en-US" altLang="zh-CN" sz="2400" b="1" i="1" dirty="0">
                <a:latin typeface="Times New Roman" panose="02020603050405020304" pitchFamily="18" charset="0"/>
              </a:rPr>
              <a:t>v</a:t>
            </a:r>
            <a:r>
              <a:rPr lang="en-US" altLang="zh-CN" sz="2400" b="1" i="1" dirty="0">
                <a:latin typeface="Times New Roman" panose="02020603050405020304" pitchFamily="18" charset="0"/>
                <a:ea typeface="Times New Roman" panose="02020603050405020304" pitchFamily="18" charset="0"/>
              </a:rPr>
              <a:t>à</a:t>
            </a:r>
            <a:r>
              <a:rPr lang="en-US" altLang="zh-CN" sz="2400" b="1" i="1" dirty="0">
                <a:latin typeface="Times New Roman" panose="02020603050405020304" pitchFamily="18" charset="0"/>
              </a:rPr>
              <a:t> to</a:t>
            </a:r>
            <a:r>
              <a:rPr lang="en-US" altLang="zh-CN" sz="2400" b="1" i="1" dirty="0">
                <a:latin typeface="Times New Roman" panose="02020603050405020304" pitchFamily="18" charset="0"/>
                <a:ea typeface="Times New Roman" panose="02020603050405020304" pitchFamily="18" charset="0"/>
              </a:rPr>
              <a:t>à</a:t>
            </a:r>
            <a:r>
              <a:rPr lang="en-US" altLang="zh-CN" sz="2400" b="1" i="1" dirty="0">
                <a:latin typeface="Times New Roman" panose="02020603050405020304" pitchFamily="18" charset="0"/>
              </a:rPr>
              <a:t>n cầu.</a:t>
            </a:r>
          </a:p>
          <a:p>
            <a:endParaRPr lang="nl-NL" altLang="x-none" sz="2400" b="1" i="1" dirty="0">
              <a:solidFill>
                <a:srgbClr val="FF0000"/>
              </a:solidFill>
              <a:latin typeface="Times New Roman" panose="02020603050405020304" pitchFamily="18" charset="0"/>
              <a:ea typeface="Times New Roman" panose="02020603050405020304" pitchFamily="18" charset="0"/>
            </a:endParaRPr>
          </a:p>
        </p:txBody>
      </p:sp>
      <p:sp>
        <p:nvSpPr>
          <p:cNvPr id="8" name="Text Box 7"/>
          <p:cNvSpPr txBox="1"/>
          <p:nvPr/>
        </p:nvSpPr>
        <p:spPr>
          <a:xfrm>
            <a:off x="3810000" y="3105150"/>
            <a:ext cx="5334000" cy="3387725"/>
          </a:xfrm>
          <a:prstGeom prst="rect">
            <a:avLst/>
          </a:prstGeom>
          <a:solidFill>
            <a:schemeClr val="bg1"/>
          </a:solidFill>
          <a:ln w="9525" cap="flat" cmpd="sng">
            <a:solidFill>
              <a:srgbClr val="0000FF"/>
            </a:solidFill>
            <a:prstDash val="solid"/>
            <a:miter/>
            <a:headEnd type="none" w="med" len="med"/>
            <a:tailEnd type="none" w="med" len="med"/>
          </a:ln>
        </p:spPr>
        <p:txBody>
          <a:bodyPr anchor="t" anchorCtr="0">
            <a:spAutoFit/>
          </a:bodyPr>
          <a:lstStyle/>
          <a:p>
            <a:r>
              <a:rPr lang="nl-NL" altLang="x-none" sz="2400" b="1" i="1" u="sng" dirty="0">
                <a:solidFill>
                  <a:srgbClr val="FF0000"/>
                </a:solidFill>
                <a:latin typeface="Times New Roman" panose="02020603050405020304" pitchFamily="18" charset="0"/>
              </a:rPr>
              <a:t>THÁCH THỨC:</a:t>
            </a:r>
            <a:endParaRPr lang="en-US" altLang="zh-CN" sz="2400" b="1" i="1" u="sng" dirty="0">
              <a:solidFill>
                <a:srgbClr val="FF0000"/>
              </a:solidFill>
              <a:latin typeface="Times New Roman" panose="02020603050405020304" pitchFamily="18" charset="0"/>
            </a:endParaRPr>
          </a:p>
          <a:p>
            <a:r>
              <a:rPr lang="en-US" altLang="zh-CN" sz="2400" b="1" i="1" dirty="0">
                <a:latin typeface="Times New Roman" panose="02020603050405020304" pitchFamily="18" charset="0"/>
              </a:rPr>
              <a:t>- Ô nhiễm môi trường, cạn kiệt t</a:t>
            </a:r>
            <a:r>
              <a:rPr lang="en-US" altLang="zh-CN" sz="2400" b="1" i="1" dirty="0">
                <a:latin typeface="Times New Roman" panose="02020603050405020304" pitchFamily="18" charset="0"/>
                <a:ea typeface="Times New Roman" panose="02020603050405020304" pitchFamily="18" charset="0"/>
              </a:rPr>
              <a:t>à</a:t>
            </a:r>
            <a:r>
              <a:rPr lang="en-US" altLang="zh-CN" sz="2400" b="1" i="1" dirty="0">
                <a:latin typeface="Times New Roman" panose="02020603050405020304" pitchFamily="18" charset="0"/>
              </a:rPr>
              <a:t>i nguyên</a:t>
            </a:r>
          </a:p>
          <a:p>
            <a:r>
              <a:rPr lang="en-US" altLang="zh-CN" sz="2400" b="1" i="1" dirty="0">
                <a:latin typeface="Times New Roman" panose="02020603050405020304" pitchFamily="18" charset="0"/>
              </a:rPr>
              <a:t>- Sự phân hóa gi</a:t>
            </a:r>
            <a:r>
              <a:rPr lang="en-US" altLang="zh-CN" sz="2400" b="1" i="1" dirty="0">
                <a:latin typeface="Times New Roman" panose="02020603050405020304" pitchFamily="18" charset="0"/>
                <a:ea typeface="Times New Roman" panose="02020603050405020304" pitchFamily="18" charset="0"/>
              </a:rPr>
              <a:t>à</a:t>
            </a:r>
            <a:r>
              <a:rPr lang="en-US" altLang="zh-CN" sz="2400" b="1" i="1" dirty="0">
                <a:latin typeface="Times New Roman" panose="02020603050405020304" pitchFamily="18" charset="0"/>
              </a:rPr>
              <a:t>u nghèo ng</a:t>
            </a:r>
            <a:r>
              <a:rPr lang="en-US" altLang="zh-CN" sz="2400" b="1" i="1" dirty="0">
                <a:latin typeface="Times New Roman" panose="02020603050405020304" pitchFamily="18" charset="0"/>
                <a:ea typeface="Times New Roman" panose="02020603050405020304" pitchFamily="18" charset="0"/>
              </a:rPr>
              <a:t>à</a:t>
            </a:r>
            <a:r>
              <a:rPr lang="en-US" altLang="zh-CN" sz="2400" b="1" i="1" dirty="0">
                <a:latin typeface="Times New Roman" panose="02020603050405020304" pitchFamily="18" charset="0"/>
              </a:rPr>
              <a:t>y c</a:t>
            </a:r>
            <a:r>
              <a:rPr lang="en-US" altLang="zh-CN" sz="2400" b="1" i="1" dirty="0">
                <a:latin typeface="Times New Roman" panose="02020603050405020304" pitchFamily="18" charset="0"/>
                <a:ea typeface="Times New Roman" panose="02020603050405020304" pitchFamily="18" charset="0"/>
              </a:rPr>
              <a:t>à</a:t>
            </a:r>
            <a:r>
              <a:rPr lang="en-US" altLang="zh-CN" sz="2400" b="1" i="1" dirty="0">
                <a:latin typeface="Times New Roman" panose="02020603050405020304" pitchFamily="18" charset="0"/>
              </a:rPr>
              <a:t>ng chênh lệch</a:t>
            </a:r>
          </a:p>
          <a:p>
            <a:r>
              <a:rPr lang="en-US" altLang="zh-CN" sz="2400" b="1" i="1" dirty="0">
                <a:latin typeface="Times New Roman" panose="02020603050405020304" pitchFamily="18" charset="0"/>
              </a:rPr>
              <a:t>- Nạn thất nghiệp</a:t>
            </a:r>
          </a:p>
          <a:p>
            <a:r>
              <a:rPr lang="en-US" altLang="zh-CN" sz="2400" b="1" i="1" dirty="0">
                <a:latin typeface="Times New Roman" panose="02020603050405020304" pitchFamily="18" charset="0"/>
              </a:rPr>
              <a:t>- Nhiều bất cập trong GD, y tế, văn hóa</a:t>
            </a:r>
          </a:p>
          <a:p>
            <a:r>
              <a:rPr lang="en-US" altLang="zh-CN" sz="2400" b="1" i="1" dirty="0">
                <a:latin typeface="Times New Roman" panose="02020603050405020304" pitchFamily="18" charset="0"/>
              </a:rPr>
              <a:t>- Sự biến động của thị trường, vấn đề hội nhập quốc tế</a:t>
            </a:r>
            <a:endParaRPr lang="nl-NL" altLang="x-none" sz="2400" b="1" i="1" u="sng" dirty="0">
              <a:solidFill>
                <a:srgbClr val="FF0000"/>
              </a:solidFill>
              <a:latin typeface="Times New Roman" panose="02020603050405020304" pitchFamily="18" charset="0"/>
              <a:ea typeface="Times New Roman" panose="02020603050405020304" pitchFamily="18" charset="0"/>
            </a:endParaRPr>
          </a:p>
        </p:txBody>
      </p:sp>
      <p:sp>
        <p:nvSpPr>
          <p:cNvPr id="21510" name="Rectangle 1"/>
          <p:cNvSpPr/>
          <p:nvPr/>
        </p:nvSpPr>
        <p:spPr>
          <a:xfrm>
            <a:off x="0" y="0"/>
            <a:ext cx="184150" cy="369888"/>
          </a:xfrm>
          <a:prstGeom prst="rect">
            <a:avLst/>
          </a:prstGeom>
          <a:noFill/>
          <a:ln w="9525">
            <a:noFill/>
          </a:ln>
        </p:spPr>
        <p:txBody>
          <a:bodyPr wrap="none" anchor="ctr" anchorCtr="0">
            <a:spAutoFit/>
          </a:bodyPr>
          <a:lstStyle/>
          <a:p>
            <a:endParaRPr lang="nl-NL" altLang="x-none" dirty="0">
              <a:latin typeface="Calibri" panose="020F05020202040302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1000"/>
                                        <p:tgtEl>
                                          <p:spTgt spid="4"/>
                                        </p:tgtEl>
                                      </p:cBhvr>
                                    </p:animEffect>
                                    <p:set>
                                      <p:cBhvr>
                                        <p:cTn id="12" dur="1" fill="hold">
                                          <p:stCondLst>
                                            <p:cond delay="999"/>
                                          </p:stCondLst>
                                        </p:cTn>
                                        <p:tgtEl>
                                          <p:spTgt spid="4"/>
                                        </p:tgtEl>
                                        <p:attrNameLst>
                                          <p:attrName>style.visibility</p:attrName>
                                        </p:attrNameLst>
                                      </p:cBhvr>
                                      <p:to>
                                        <p:strVal val="hidden"/>
                                      </p:to>
                                    </p:set>
                                  </p:childTnLst>
                                </p:cTn>
                              </p:par>
                            </p:childTnLst>
                          </p:cTn>
                        </p:par>
                        <p:par>
                          <p:cTn id="13" fill="hold">
                            <p:stCondLst>
                              <p:cond delay="1000"/>
                            </p:stCondLst>
                            <p:childTnLst>
                              <p:par>
                                <p:cTn id="14" presetID="2" presetClass="entr" presetSubtype="2"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1000" fill="hold"/>
                                        <p:tgtEl>
                                          <p:spTgt spid="5"/>
                                        </p:tgtEl>
                                        <p:attrNameLst>
                                          <p:attrName>ppt_x</p:attrName>
                                        </p:attrNameLst>
                                      </p:cBhvr>
                                      <p:tavLst>
                                        <p:tav tm="0">
                                          <p:val>
                                            <p:strVal val="1+#ppt_w/2"/>
                                          </p:val>
                                        </p:tav>
                                        <p:tav tm="100000">
                                          <p:val>
                                            <p:strVal val="#ppt_x"/>
                                          </p:val>
                                        </p:tav>
                                      </p:tavLst>
                                    </p:anim>
                                    <p:anim calcmode="lin" valueType="num">
                                      <p:cBhvr additive="base">
                                        <p:cTn id="17" dur="1000" fill="hold"/>
                                        <p:tgtEl>
                                          <p:spTgt spid="5"/>
                                        </p:tgtEl>
                                        <p:attrNameLst>
                                          <p:attrName>ppt_y</p:attrName>
                                        </p:attrNameLst>
                                      </p:cBhvr>
                                      <p:tavLst>
                                        <p:tav tm="0">
                                          <p:val>
                                            <p:strVal val="#ppt_y"/>
                                          </p:val>
                                        </p:tav>
                                        <p:tav tm="100000">
                                          <p:val>
                                            <p:strVal val="#ppt_y"/>
                                          </p:val>
                                        </p:tav>
                                      </p:tavLst>
                                    </p:anim>
                                  </p:childTnLst>
                                </p:cTn>
                              </p:par>
                            </p:childTnLst>
                          </p:cTn>
                        </p:par>
                        <p:par>
                          <p:cTn id="18" fill="hold">
                            <p:stCondLst>
                              <p:cond delay="2000"/>
                            </p:stCondLst>
                            <p:childTnLst>
                              <p:par>
                                <p:cTn id="19" presetID="47" presetClass="entr" presetSubtype="0"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1000" fill="hold"/>
                                        <p:tgtEl>
                                          <p:spTgt spid="7"/>
                                        </p:tgtEl>
                                        <p:attrNameLst>
                                          <p:attrName>ppt_x</p:attrName>
                                        </p:attrNameLst>
                                      </p:cBhvr>
                                      <p:tavLst>
                                        <p:tav tm="0">
                                          <p:val>
                                            <p:strVal val="1+#ppt_w/2"/>
                                          </p:val>
                                        </p:tav>
                                        <p:tav tm="100000">
                                          <p:val>
                                            <p:strVal val="#ppt_x"/>
                                          </p:val>
                                        </p:tav>
                                      </p:tavLst>
                                    </p:anim>
                                    <p:anim calcmode="lin" valueType="num">
                                      <p:cBhvr additive="base">
                                        <p:cTn id="29"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2"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additive="base">
                                        <p:cTn id="34" dur="1000" fill="hold"/>
                                        <p:tgtEl>
                                          <p:spTgt spid="8"/>
                                        </p:tgtEl>
                                        <p:attrNameLst>
                                          <p:attrName>ppt_x</p:attrName>
                                        </p:attrNameLst>
                                      </p:cBhvr>
                                      <p:tavLst>
                                        <p:tav tm="0">
                                          <p:val>
                                            <p:strVal val="1+#ppt_w/2"/>
                                          </p:val>
                                        </p:tav>
                                        <p:tav tm="100000">
                                          <p:val>
                                            <p:strVal val="#ppt_x"/>
                                          </p:val>
                                        </p:tav>
                                      </p:tavLst>
                                    </p:anim>
                                    <p:anim calcmode="lin" valueType="num">
                                      <p:cBhvr additive="base">
                                        <p:cTn id="35"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5" grpId="0" bldLvl="0" animBg="1"/>
      <p:bldP spid="6" grpId="0" bldLvl="0" animBg="1"/>
      <p:bldP spid="7" grpId="0" bldLvl="0" animBg="1"/>
      <p:bldP spid="8" grpId="0" bldLvl="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9454" y="212436"/>
            <a:ext cx="10723418" cy="6370975"/>
          </a:xfrm>
          <a:prstGeom prst="rect">
            <a:avLst/>
          </a:prstGeom>
        </p:spPr>
        <p:txBody>
          <a:bodyPr wrap="square">
            <a:spAutoFit/>
          </a:bodyPr>
          <a:lstStyle/>
          <a:p>
            <a:pPr marR="30480">
              <a:spcBef>
                <a:spcPts val="1500"/>
              </a:spcBef>
            </a:pPr>
            <a:r>
              <a:rPr lang="en-US" sz="2400" b="1" i="1">
                <a:solidFill>
                  <a:srgbClr val="000000"/>
                </a:solidFill>
                <a:latin typeface="Arial" panose="020B0604020202020204" pitchFamily="34" charset="0"/>
                <a:ea typeface="Times New Roman" panose="02020603050405020304" pitchFamily="18" charset="0"/>
                <a:cs typeface="Times New Roman" panose="02020603050405020304" pitchFamily="18" charset="0"/>
              </a:rPr>
              <a:t>2. Những thành tựu và thách thức</a:t>
            </a:r>
            <a:endParaRPr lang="en-US" sz="2400" b="1">
              <a:solidFill>
                <a:srgbClr val="1F3763"/>
              </a:solidFill>
              <a:latin typeface="Calibri Light" panose="020F0302020204030204" pitchFamily="34" charset="0"/>
              <a:ea typeface="Times New Roman" panose="02020603050405020304" pitchFamily="18" charset="0"/>
              <a:cs typeface="Times New Roman" panose="02020603050405020304" pitchFamily="18" charset="0"/>
            </a:endParaRPr>
          </a:p>
          <a:p>
            <a:pPr marL="30480" marR="30480" algn="just">
              <a:spcBef>
                <a:spcPts val="0"/>
              </a:spcBef>
              <a:spcAft>
                <a:spcPts val="0"/>
              </a:spcAft>
            </a:pPr>
            <a:r>
              <a:rPr lang="en-US" sz="2400">
                <a:solidFill>
                  <a:srgbClr val="C00000"/>
                </a:solidFill>
                <a:latin typeface="Arial" panose="020B0604020202020204" pitchFamily="34" charset="0"/>
                <a:ea typeface="Times New Roman" panose="02020603050405020304" pitchFamily="18" charset="0"/>
              </a:rPr>
              <a:t>  </a:t>
            </a:r>
            <a:r>
              <a:rPr lang="en-US" sz="2400" i="1">
                <a:solidFill>
                  <a:srgbClr val="C00000"/>
                </a:solidFill>
                <a:latin typeface="Arial" panose="020B0604020202020204" pitchFamily="34" charset="0"/>
                <a:ea typeface="Times New Roman" panose="02020603050405020304" pitchFamily="18" charset="0"/>
              </a:rPr>
              <a:t>* Thành tựu:     </a:t>
            </a:r>
            <a:r>
              <a:rPr lang="en-US" sz="2400">
                <a:solidFill>
                  <a:srgbClr val="C00000"/>
                </a:solidFill>
                <a:latin typeface="Arial" panose="020B0604020202020204" pitchFamily="34" charset="0"/>
                <a:ea typeface="Times New Roman" panose="02020603050405020304" pitchFamily="18" charset="0"/>
              </a:rPr>
              <a:t>+ Tốc độ tăng trưởng kinh tế tăng nhanh và khá vững chắc.</a:t>
            </a:r>
            <a:endParaRPr lang="en-US" sz="2400">
              <a:latin typeface="Times New Roman" panose="02020603050405020304" pitchFamily="18" charset="0"/>
              <a:ea typeface="Times New Roman" panose="02020603050405020304" pitchFamily="18" charset="0"/>
            </a:endParaRPr>
          </a:p>
          <a:p>
            <a:pPr marL="30480" marR="30480" algn="just">
              <a:spcBef>
                <a:spcPts val="0"/>
              </a:spcBef>
              <a:spcAft>
                <a:spcPts val="0"/>
              </a:spcAft>
            </a:pPr>
            <a:r>
              <a:rPr lang="en-US" sz="2400">
                <a:solidFill>
                  <a:srgbClr val="C00000"/>
                </a:solidFill>
                <a:latin typeface="Arial" panose="020B0604020202020204" pitchFamily="34" charset="0"/>
                <a:ea typeface="Times New Roman" panose="02020603050405020304" pitchFamily="18" charset="0"/>
              </a:rPr>
              <a:t>                       + Cơ cấu kinh tế chuyển dịch tích cực.</a:t>
            </a:r>
            <a:endParaRPr lang="en-US" sz="2400">
              <a:latin typeface="Times New Roman" panose="02020603050405020304" pitchFamily="18" charset="0"/>
              <a:ea typeface="Times New Roman" panose="02020603050405020304" pitchFamily="18" charset="0"/>
            </a:endParaRPr>
          </a:p>
          <a:p>
            <a:pPr marL="30480" marR="30480" algn="just">
              <a:spcBef>
                <a:spcPts val="0"/>
              </a:spcBef>
              <a:spcAft>
                <a:spcPts val="0"/>
              </a:spcAft>
            </a:pPr>
            <a:r>
              <a:rPr lang="en-US" sz="2400">
                <a:solidFill>
                  <a:srgbClr val="C00000"/>
                </a:solidFill>
                <a:latin typeface="Arial" panose="020B0604020202020204" pitchFamily="34" charset="0"/>
                <a:ea typeface="Times New Roman" panose="02020603050405020304" pitchFamily="18" charset="0"/>
              </a:rPr>
              <a:t>                  </a:t>
            </a:r>
            <a:r>
              <a:rPr lang="en-US" sz="2400" smtClean="0">
                <a:solidFill>
                  <a:srgbClr val="C00000"/>
                </a:solidFill>
                <a:latin typeface="Arial" panose="020B0604020202020204" pitchFamily="34" charset="0"/>
                <a:ea typeface="Times New Roman" panose="02020603050405020304" pitchFamily="18" charset="0"/>
              </a:rPr>
              <a:t>+ </a:t>
            </a:r>
            <a:r>
              <a:rPr lang="en-US" sz="2400">
                <a:solidFill>
                  <a:srgbClr val="C00000"/>
                </a:solidFill>
                <a:latin typeface="Arial" panose="020B0604020202020204" pitchFamily="34" charset="0"/>
                <a:ea typeface="Times New Roman" panose="02020603050405020304" pitchFamily="18" charset="0"/>
              </a:rPr>
              <a:t>Hội nhập nền kinh tế khu vực và toàn cầu diễn ra nhanh chóng.</a:t>
            </a:r>
            <a:endParaRPr lang="en-US" sz="2400">
              <a:latin typeface="Times New Roman" panose="02020603050405020304" pitchFamily="18" charset="0"/>
              <a:ea typeface="Times New Roman" panose="02020603050405020304" pitchFamily="18" charset="0"/>
            </a:endParaRPr>
          </a:p>
          <a:p>
            <a:pPr marL="30480" marR="30480" algn="just">
              <a:spcBef>
                <a:spcPts val="0"/>
              </a:spcBef>
              <a:spcAft>
                <a:spcPts val="0"/>
              </a:spcAft>
            </a:pPr>
            <a:r>
              <a:rPr lang="en-US" sz="2400" i="1">
                <a:solidFill>
                  <a:srgbClr val="00B050"/>
                </a:solidFill>
                <a:latin typeface="Arial" panose="020B0604020202020204" pitchFamily="34" charset="0"/>
                <a:ea typeface="Times New Roman" panose="02020603050405020304" pitchFamily="18" charset="0"/>
              </a:rPr>
              <a:t>* Thách thức: </a:t>
            </a:r>
            <a:endParaRPr lang="en-US" sz="2400" i="1">
              <a:latin typeface="Times New Roman" panose="02020603050405020304" pitchFamily="18" charset="0"/>
              <a:ea typeface="Times New Roman" panose="02020603050405020304" pitchFamily="18" charset="0"/>
            </a:endParaRPr>
          </a:p>
          <a:p>
            <a:pPr marL="30480" marR="30480" algn="just">
              <a:spcBef>
                <a:spcPts val="0"/>
              </a:spcBef>
              <a:spcAft>
                <a:spcPts val="0"/>
              </a:spcAft>
            </a:pPr>
            <a:r>
              <a:rPr lang="en-US" sz="2400">
                <a:solidFill>
                  <a:srgbClr val="00B050"/>
                </a:solidFill>
                <a:latin typeface="Arial" panose="020B0604020202020204" pitchFamily="34" charset="0"/>
                <a:ea typeface="Times New Roman" panose="02020603050405020304" pitchFamily="18" charset="0"/>
              </a:rPr>
              <a:t>                 </a:t>
            </a:r>
            <a:r>
              <a:rPr lang="en-US" sz="2400">
                <a:solidFill>
                  <a:srgbClr val="C00000"/>
                </a:solidFill>
                <a:latin typeface="Arial" panose="020B0604020202020204" pitchFamily="34" charset="0"/>
                <a:ea typeface="Times New Roman" panose="02020603050405020304" pitchFamily="18" charset="0"/>
              </a:rPr>
              <a:t>- Trong nước:</a:t>
            </a:r>
            <a:endParaRPr lang="en-US" sz="2400">
              <a:latin typeface="Times New Roman" panose="02020603050405020304" pitchFamily="18" charset="0"/>
              <a:ea typeface="Times New Roman" panose="02020603050405020304" pitchFamily="18" charset="0"/>
            </a:endParaRPr>
          </a:p>
          <a:p>
            <a:pPr marR="30480" algn="just"/>
            <a:r>
              <a:rPr lang="en-US" sz="2400">
                <a:solidFill>
                  <a:srgbClr val="00B050"/>
                </a:solidFill>
                <a:latin typeface="Arial" panose="020B0604020202020204" pitchFamily="34" charset="0"/>
                <a:ea typeface="Times New Roman" panose="02020603050405020304" pitchFamily="18" charset="0"/>
              </a:rPr>
              <a:t>   + Hạn chế về vấn đề việc làm, phát triển văn hóa, y tế, xóa đói giảm nghèo…, đặc biệt đời sống nhân dân ở vùng núi.</a:t>
            </a:r>
            <a:endParaRPr lang="en-US" sz="2400">
              <a:latin typeface="Times New Roman" panose="02020603050405020304" pitchFamily="18" charset="0"/>
              <a:ea typeface="Times New Roman" panose="02020603050405020304" pitchFamily="18" charset="0"/>
            </a:endParaRPr>
          </a:p>
          <a:p>
            <a:pPr marL="30480" marR="30480" algn="just">
              <a:spcBef>
                <a:spcPts val="0"/>
              </a:spcBef>
              <a:spcAft>
                <a:spcPts val="0"/>
              </a:spcAft>
            </a:pPr>
            <a:r>
              <a:rPr lang="en-US" sz="2400">
                <a:solidFill>
                  <a:srgbClr val="00B050"/>
                </a:solidFill>
                <a:latin typeface="Arial" panose="020B0604020202020204" pitchFamily="34" charset="0"/>
                <a:ea typeface="Times New Roman" panose="02020603050405020304" pitchFamily="18" charset="0"/>
              </a:rPr>
              <a:t>   + Ô nhiễm môi trường, cạn kiệt tài nguyên.</a:t>
            </a:r>
            <a:endParaRPr lang="en-US" sz="2400">
              <a:latin typeface="Times New Roman" panose="02020603050405020304" pitchFamily="18" charset="0"/>
              <a:ea typeface="Times New Roman" panose="02020603050405020304" pitchFamily="18" charset="0"/>
            </a:endParaRPr>
          </a:p>
          <a:p>
            <a:pPr marL="30480" marR="30480" algn="just">
              <a:spcBef>
                <a:spcPts val="0"/>
              </a:spcBef>
              <a:spcAft>
                <a:spcPts val="0"/>
              </a:spcAft>
            </a:pPr>
            <a:r>
              <a:rPr lang="en-US" sz="2400">
                <a:solidFill>
                  <a:srgbClr val="00B050"/>
                </a:solidFill>
                <a:latin typeface="Arial" panose="020B0604020202020204" pitchFamily="34" charset="0"/>
                <a:ea typeface="Times New Roman" panose="02020603050405020304" pitchFamily="18" charset="0"/>
              </a:rPr>
              <a:t>   + Chênh lệch về kinh tế giữa các vùng miền còn lớn.</a:t>
            </a:r>
            <a:endParaRPr lang="en-US" sz="2400">
              <a:latin typeface="Times New Roman" panose="02020603050405020304" pitchFamily="18" charset="0"/>
              <a:ea typeface="Times New Roman" panose="02020603050405020304" pitchFamily="18" charset="0"/>
            </a:endParaRPr>
          </a:p>
          <a:p>
            <a:pPr marL="30480" marR="30480" algn="just">
              <a:spcBef>
                <a:spcPts val="0"/>
              </a:spcBef>
              <a:spcAft>
                <a:spcPts val="0"/>
              </a:spcAft>
            </a:pPr>
            <a:r>
              <a:rPr lang="en-US" sz="2400">
                <a:solidFill>
                  <a:srgbClr val="C00000"/>
                </a:solidFill>
                <a:latin typeface="Arial" panose="020B0604020202020204" pitchFamily="34" charset="0"/>
                <a:ea typeface="Times New Roman" panose="02020603050405020304" pitchFamily="18" charset="0"/>
              </a:rPr>
              <a:t>                  - Trên thế giới:</a:t>
            </a:r>
            <a:endParaRPr lang="en-US" sz="2400">
              <a:latin typeface="Times New Roman" panose="02020603050405020304" pitchFamily="18" charset="0"/>
              <a:ea typeface="Times New Roman" panose="02020603050405020304" pitchFamily="18" charset="0"/>
            </a:endParaRPr>
          </a:p>
          <a:p>
            <a:pPr marL="30480" marR="30480" algn="just">
              <a:spcBef>
                <a:spcPts val="0"/>
              </a:spcBef>
              <a:spcAft>
                <a:spcPts val="0"/>
              </a:spcAft>
            </a:pPr>
            <a:r>
              <a:rPr lang="en-US" sz="2400">
                <a:solidFill>
                  <a:srgbClr val="00B050"/>
                </a:solidFill>
                <a:latin typeface="Arial" panose="020B0604020202020204" pitchFamily="34" charset="0"/>
                <a:ea typeface="Times New Roman" panose="02020603050405020304" pitchFamily="18" charset="0"/>
              </a:rPr>
              <a:t>   + Biến động thị trường thế giới và khu vực.</a:t>
            </a:r>
            <a:endParaRPr lang="en-US" sz="2400">
              <a:latin typeface="Times New Roman" panose="02020603050405020304" pitchFamily="18" charset="0"/>
              <a:ea typeface="Times New Roman" panose="02020603050405020304" pitchFamily="18" charset="0"/>
            </a:endParaRPr>
          </a:p>
          <a:p>
            <a:pPr marL="30480" marR="30480" algn="just">
              <a:spcBef>
                <a:spcPts val="0"/>
              </a:spcBef>
              <a:spcAft>
                <a:spcPts val="0"/>
              </a:spcAft>
            </a:pPr>
            <a:r>
              <a:rPr lang="en-US" sz="2400">
                <a:solidFill>
                  <a:srgbClr val="00B050"/>
                </a:solidFill>
                <a:latin typeface="Arial" panose="020B0604020202020204" pitchFamily="34" charset="0"/>
                <a:ea typeface="Times New Roman" panose="02020603050405020304" pitchFamily="18" charset="0"/>
              </a:rPr>
              <a:t>   + Các thách thức khi tham gia AFTA, WTO,…: cạnh tranh gay gắt, chênh lệch trình độ kinh tế.</a:t>
            </a:r>
            <a:endParaRPr lang="en-US" sz="2400">
              <a:latin typeface="Times New Roman" panose="02020603050405020304" pitchFamily="18" charset="0"/>
              <a:ea typeface="Times New Roman" panose="02020603050405020304" pitchFamily="18" charset="0"/>
            </a:endParaRPr>
          </a:p>
          <a:p>
            <a:pPr marL="30480" marR="30480" algn="just">
              <a:spcBef>
                <a:spcPts val="0"/>
              </a:spcBef>
              <a:spcAft>
                <a:spcPts val="0"/>
              </a:spcAft>
            </a:pPr>
            <a:r>
              <a:rPr lang="en-US" sz="2400">
                <a:solidFill>
                  <a:srgbClr val="00B050"/>
                </a:solidFill>
                <a:latin typeface="Cambria Math" panose="02040503050406030204" pitchFamily="18" charset="0"/>
                <a:ea typeface="Times New Roman" panose="02020603050405020304" pitchFamily="18" charset="0"/>
                <a:cs typeface="Cambria Math" panose="02040503050406030204" pitchFamily="18" charset="0"/>
              </a:rPr>
              <a:t>⇒</a:t>
            </a:r>
            <a:r>
              <a:rPr lang="en-US" sz="2400">
                <a:solidFill>
                  <a:srgbClr val="00B050"/>
                </a:solidFill>
                <a:latin typeface="Arial" panose="020B0604020202020204" pitchFamily="34" charset="0"/>
                <a:ea typeface="Times New Roman" panose="02020603050405020304" pitchFamily="18" charset="0"/>
              </a:rPr>
              <a:t> Nước ta cần nỗ lực đẩy nhanh quá trình chuyển dịch cơ cấu kinh tế, nâng cao hiệu quả sản xuất, tận dụng cơ hội và vượt qua thử thách.</a:t>
            </a:r>
            <a:endParaRPr lang="en-US" sz="2400">
              <a:latin typeface="Times New Roman" panose="02020603050405020304" pitchFamily="18" charset="0"/>
              <a:ea typeface="Times New Roman" panose="02020603050405020304" pitchFamily="18" charset="0"/>
            </a:endParaRPr>
          </a:p>
          <a:p>
            <a:r>
              <a:rPr lang="en-US" sz="2400" kern="1800" spc="-75">
                <a:solidFill>
                  <a:srgbClr val="111111"/>
                </a:solidFill>
                <a:latin typeface="Arial" panose="020B0604020202020204" pitchFamily="34" charset="0"/>
                <a:ea typeface="Times New Roman" panose="02020603050405020304" pitchFamily="18" charset="0"/>
                <a:cs typeface="Times New Roman" panose="02020603050405020304" pitchFamily="18" charset="0"/>
              </a:rPr>
              <a:t>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descr="book_wri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03833" y="3063661"/>
            <a:ext cx="1385475" cy="129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2544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2" presetClass="entr" presetSubtype="4" fill="hold" nodeType="with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 calcmode="lin" valueType="num">
                                      <p:cBhvr additive="base">
                                        <p:cTn id="12"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
                                            <p:txEl>
                                              <p:pRg st="0" end="0"/>
                                            </p:txEl>
                                          </p:spTgt>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anim calcmode="lin" valueType="num">
                                      <p:cBhvr additive="base">
                                        <p:cTn id="16"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2">
                                            <p:txEl>
                                              <p:pRg st="1" end="1"/>
                                            </p:txEl>
                                          </p:spTgt>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 calcmode="lin" valueType="num">
                                      <p:cBhvr additive="base">
                                        <p:cTn id="20"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2">
                                            <p:txEl>
                                              <p:pRg st="2" end="2"/>
                                            </p:txEl>
                                          </p:spTgt>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anim calcmode="lin" valueType="num">
                                      <p:cBhvr additive="base">
                                        <p:cTn id="24"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2">
                                            <p:txEl>
                                              <p:pRg st="3" end="3"/>
                                            </p:txEl>
                                          </p:spTgt>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anim calcmode="lin" valueType="num">
                                      <p:cBhvr additive="base">
                                        <p:cTn id="28"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2">
                                            <p:txEl>
                                              <p:pRg st="4" end="4"/>
                                            </p:txEl>
                                          </p:spTgt>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 calcmode="lin" valueType="num">
                                      <p:cBhvr additive="base">
                                        <p:cTn id="32"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2">
                                            <p:txEl>
                                              <p:pRg st="5" end="5"/>
                                            </p:txEl>
                                          </p:spTgt>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2">
                                            <p:txEl>
                                              <p:pRg st="6" end="6"/>
                                            </p:txEl>
                                          </p:spTgt>
                                        </p:tgtEl>
                                        <p:attrNameLst>
                                          <p:attrName>style.visibility</p:attrName>
                                        </p:attrNameLst>
                                      </p:cBhvr>
                                      <p:to>
                                        <p:strVal val="visible"/>
                                      </p:to>
                                    </p:set>
                                    <p:anim calcmode="lin" valueType="num">
                                      <p:cBhvr additive="base">
                                        <p:cTn id="36"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2">
                                            <p:txEl>
                                              <p:pRg st="6" end="6"/>
                                            </p:txEl>
                                          </p:spTgt>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2">
                                            <p:txEl>
                                              <p:pRg st="7" end="7"/>
                                            </p:txEl>
                                          </p:spTgt>
                                        </p:tgtEl>
                                        <p:attrNameLst>
                                          <p:attrName>style.visibility</p:attrName>
                                        </p:attrNameLst>
                                      </p:cBhvr>
                                      <p:to>
                                        <p:strVal val="visible"/>
                                      </p:to>
                                    </p:set>
                                    <p:anim calcmode="lin" valueType="num">
                                      <p:cBhvr additive="base">
                                        <p:cTn id="40"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2">
                                            <p:txEl>
                                              <p:pRg st="7" end="7"/>
                                            </p:txEl>
                                          </p:spTgt>
                                        </p:tgtEl>
                                        <p:attrNameLst>
                                          <p:attrName>ppt_y</p:attrName>
                                        </p:attrNameLst>
                                      </p:cBhvr>
                                      <p:tavLst>
                                        <p:tav tm="0">
                                          <p:val>
                                            <p:strVal val="1+#ppt_h/2"/>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2">
                                            <p:txEl>
                                              <p:pRg st="8" end="8"/>
                                            </p:txEl>
                                          </p:spTgt>
                                        </p:tgtEl>
                                        <p:attrNameLst>
                                          <p:attrName>style.visibility</p:attrName>
                                        </p:attrNameLst>
                                      </p:cBhvr>
                                      <p:to>
                                        <p:strVal val="visible"/>
                                      </p:to>
                                    </p:set>
                                    <p:anim calcmode="lin" valueType="num">
                                      <p:cBhvr additive="base">
                                        <p:cTn id="44"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2">
                                            <p:txEl>
                                              <p:pRg st="8" end="8"/>
                                            </p:txEl>
                                          </p:spTgt>
                                        </p:tgtEl>
                                        <p:attrNameLst>
                                          <p:attrName>ppt_y</p:attrName>
                                        </p:attrNameLst>
                                      </p:cBhvr>
                                      <p:tavLst>
                                        <p:tav tm="0">
                                          <p:val>
                                            <p:strVal val="1+#ppt_h/2"/>
                                          </p:val>
                                        </p:tav>
                                        <p:tav tm="100000">
                                          <p:val>
                                            <p:strVal val="#ppt_y"/>
                                          </p:val>
                                        </p:tav>
                                      </p:tavLst>
                                    </p:anim>
                                  </p:childTnLst>
                                </p:cTn>
                              </p:par>
                              <p:par>
                                <p:cTn id="46" presetID="2" presetClass="entr" presetSubtype="4" fill="hold" nodeType="withEffect">
                                  <p:stCondLst>
                                    <p:cond delay="0"/>
                                  </p:stCondLst>
                                  <p:childTnLst>
                                    <p:set>
                                      <p:cBhvr>
                                        <p:cTn id="47" dur="1" fill="hold">
                                          <p:stCondLst>
                                            <p:cond delay="0"/>
                                          </p:stCondLst>
                                        </p:cTn>
                                        <p:tgtEl>
                                          <p:spTgt spid="2">
                                            <p:txEl>
                                              <p:pRg st="9" end="9"/>
                                            </p:txEl>
                                          </p:spTgt>
                                        </p:tgtEl>
                                        <p:attrNameLst>
                                          <p:attrName>style.visibility</p:attrName>
                                        </p:attrNameLst>
                                      </p:cBhvr>
                                      <p:to>
                                        <p:strVal val="visible"/>
                                      </p:to>
                                    </p:set>
                                    <p:anim calcmode="lin" valueType="num">
                                      <p:cBhvr additive="base">
                                        <p:cTn id="48"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2">
                                            <p:txEl>
                                              <p:pRg st="9" end="9"/>
                                            </p:txEl>
                                          </p:spTgt>
                                        </p:tgtEl>
                                        <p:attrNameLst>
                                          <p:attrName>ppt_y</p:attrName>
                                        </p:attrNameLst>
                                      </p:cBhvr>
                                      <p:tavLst>
                                        <p:tav tm="0">
                                          <p:val>
                                            <p:strVal val="1+#ppt_h/2"/>
                                          </p:val>
                                        </p:tav>
                                        <p:tav tm="100000">
                                          <p:val>
                                            <p:strVal val="#ppt_y"/>
                                          </p:val>
                                        </p:tav>
                                      </p:tavLst>
                                    </p:anim>
                                  </p:childTnLst>
                                </p:cTn>
                              </p:par>
                              <p:par>
                                <p:cTn id="50" presetID="2" presetClass="entr" presetSubtype="4" fill="hold" nodeType="withEffect">
                                  <p:stCondLst>
                                    <p:cond delay="0"/>
                                  </p:stCondLst>
                                  <p:childTnLst>
                                    <p:set>
                                      <p:cBhvr>
                                        <p:cTn id="51" dur="1" fill="hold">
                                          <p:stCondLst>
                                            <p:cond delay="0"/>
                                          </p:stCondLst>
                                        </p:cTn>
                                        <p:tgtEl>
                                          <p:spTgt spid="2">
                                            <p:txEl>
                                              <p:pRg st="10" end="10"/>
                                            </p:txEl>
                                          </p:spTgt>
                                        </p:tgtEl>
                                        <p:attrNameLst>
                                          <p:attrName>style.visibility</p:attrName>
                                        </p:attrNameLst>
                                      </p:cBhvr>
                                      <p:to>
                                        <p:strVal val="visible"/>
                                      </p:to>
                                    </p:set>
                                    <p:anim calcmode="lin" valueType="num">
                                      <p:cBhvr additive="base">
                                        <p:cTn id="52" dur="500" fill="hold"/>
                                        <p:tgtEl>
                                          <p:spTgt spid="2">
                                            <p:txEl>
                                              <p:pRg st="10" end="10"/>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2">
                                            <p:txEl>
                                              <p:pRg st="10" end="10"/>
                                            </p:txEl>
                                          </p:spTgt>
                                        </p:tgtEl>
                                        <p:attrNameLst>
                                          <p:attrName>ppt_y</p:attrName>
                                        </p:attrNameLst>
                                      </p:cBhvr>
                                      <p:tavLst>
                                        <p:tav tm="0">
                                          <p:val>
                                            <p:strVal val="1+#ppt_h/2"/>
                                          </p:val>
                                        </p:tav>
                                        <p:tav tm="100000">
                                          <p:val>
                                            <p:strVal val="#ppt_y"/>
                                          </p:val>
                                        </p:tav>
                                      </p:tavLst>
                                    </p:anim>
                                  </p:childTnLst>
                                </p:cTn>
                              </p:par>
                              <p:par>
                                <p:cTn id="54" presetID="2" presetClass="entr" presetSubtype="4" fill="hold" nodeType="withEffect">
                                  <p:stCondLst>
                                    <p:cond delay="0"/>
                                  </p:stCondLst>
                                  <p:childTnLst>
                                    <p:set>
                                      <p:cBhvr>
                                        <p:cTn id="55" dur="1" fill="hold">
                                          <p:stCondLst>
                                            <p:cond delay="0"/>
                                          </p:stCondLst>
                                        </p:cTn>
                                        <p:tgtEl>
                                          <p:spTgt spid="2">
                                            <p:txEl>
                                              <p:pRg st="11" end="11"/>
                                            </p:txEl>
                                          </p:spTgt>
                                        </p:tgtEl>
                                        <p:attrNameLst>
                                          <p:attrName>style.visibility</p:attrName>
                                        </p:attrNameLst>
                                      </p:cBhvr>
                                      <p:to>
                                        <p:strVal val="visible"/>
                                      </p:to>
                                    </p:set>
                                    <p:anim calcmode="lin" valueType="num">
                                      <p:cBhvr additive="base">
                                        <p:cTn id="56" dur="500" fill="hold"/>
                                        <p:tgtEl>
                                          <p:spTgt spid="2">
                                            <p:txEl>
                                              <p:pRg st="11" end="11"/>
                                            </p:txEl>
                                          </p:spTgt>
                                        </p:tgtEl>
                                        <p:attrNameLst>
                                          <p:attrName>ppt_x</p:attrName>
                                        </p:attrNameLst>
                                      </p:cBhvr>
                                      <p:tavLst>
                                        <p:tav tm="0">
                                          <p:val>
                                            <p:strVal val="#ppt_x"/>
                                          </p:val>
                                        </p:tav>
                                        <p:tav tm="100000">
                                          <p:val>
                                            <p:strVal val="#ppt_x"/>
                                          </p:val>
                                        </p:tav>
                                      </p:tavLst>
                                    </p:anim>
                                    <p:anim calcmode="lin" valueType="num">
                                      <p:cBhvr additive="base">
                                        <p:cTn id="57" dur="500" fill="hold"/>
                                        <p:tgtEl>
                                          <p:spTgt spid="2">
                                            <p:txEl>
                                              <p:pRg st="11" end="11"/>
                                            </p:txEl>
                                          </p:spTgt>
                                        </p:tgtEl>
                                        <p:attrNameLst>
                                          <p:attrName>ppt_y</p:attrName>
                                        </p:attrNameLst>
                                      </p:cBhvr>
                                      <p:tavLst>
                                        <p:tav tm="0">
                                          <p:val>
                                            <p:strVal val="1+#ppt_h/2"/>
                                          </p:val>
                                        </p:tav>
                                        <p:tav tm="100000">
                                          <p:val>
                                            <p:strVal val="#ppt_y"/>
                                          </p:val>
                                        </p:tav>
                                      </p:tavLst>
                                    </p:anim>
                                  </p:childTnLst>
                                </p:cTn>
                              </p:par>
                              <p:par>
                                <p:cTn id="58" presetID="2" presetClass="entr" presetSubtype="4" fill="hold" nodeType="withEffect">
                                  <p:stCondLst>
                                    <p:cond delay="0"/>
                                  </p:stCondLst>
                                  <p:childTnLst>
                                    <p:set>
                                      <p:cBhvr>
                                        <p:cTn id="59" dur="1" fill="hold">
                                          <p:stCondLst>
                                            <p:cond delay="0"/>
                                          </p:stCondLst>
                                        </p:cTn>
                                        <p:tgtEl>
                                          <p:spTgt spid="2">
                                            <p:txEl>
                                              <p:pRg st="12" end="12"/>
                                            </p:txEl>
                                          </p:spTgt>
                                        </p:tgtEl>
                                        <p:attrNameLst>
                                          <p:attrName>style.visibility</p:attrName>
                                        </p:attrNameLst>
                                      </p:cBhvr>
                                      <p:to>
                                        <p:strVal val="visible"/>
                                      </p:to>
                                    </p:set>
                                    <p:anim calcmode="lin" valueType="num">
                                      <p:cBhvr additive="base">
                                        <p:cTn id="60" dur="500" fill="hold"/>
                                        <p:tgtEl>
                                          <p:spTgt spid="2">
                                            <p:txEl>
                                              <p:pRg st="12" end="12"/>
                                            </p:txEl>
                                          </p:spTgt>
                                        </p:tgtEl>
                                        <p:attrNameLst>
                                          <p:attrName>ppt_x</p:attrName>
                                        </p:attrNameLst>
                                      </p:cBhvr>
                                      <p:tavLst>
                                        <p:tav tm="0">
                                          <p:val>
                                            <p:strVal val="#ppt_x"/>
                                          </p:val>
                                        </p:tav>
                                        <p:tav tm="100000">
                                          <p:val>
                                            <p:strVal val="#ppt_x"/>
                                          </p:val>
                                        </p:tav>
                                      </p:tavLst>
                                    </p:anim>
                                    <p:anim calcmode="lin" valueType="num">
                                      <p:cBhvr additive="base">
                                        <p:cTn id="61" dur="500" fill="hold"/>
                                        <p:tgtEl>
                                          <p:spTgt spid="2">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3193" y="1560374"/>
            <a:ext cx="10152993" cy="1754326"/>
          </a:xfrm>
          <a:prstGeom prst="rect">
            <a:avLst/>
          </a:prstGeom>
          <a:noFill/>
        </p:spPr>
        <p:txBody>
          <a:bodyPr wrap="square" rtlCol="0">
            <a:spAutoFit/>
          </a:bodyPr>
          <a:lstStyle/>
          <a:p>
            <a:r>
              <a:rPr lang="en-US" b="1" dirty="0" err="1">
                <a:solidFill>
                  <a:srgbClr val="00B0F0"/>
                </a:solidFill>
              </a:rPr>
              <a:t>Câu</a:t>
            </a:r>
            <a:r>
              <a:rPr lang="en-US" b="1" dirty="0">
                <a:solidFill>
                  <a:srgbClr val="00B0F0"/>
                </a:solidFill>
              </a:rPr>
              <a:t> </a:t>
            </a:r>
            <a:r>
              <a:rPr lang="en-US" b="1" dirty="0" smtClean="0">
                <a:solidFill>
                  <a:srgbClr val="00B0F0"/>
                </a:solidFill>
              </a:rPr>
              <a:t>1:</a:t>
            </a:r>
            <a:r>
              <a:rPr lang="en-US" b="1" dirty="0">
                <a:solidFill>
                  <a:srgbClr val="00B0F0"/>
                </a:solidFill>
              </a:rPr>
              <a:t> </a:t>
            </a:r>
            <a:r>
              <a:rPr lang="en-US" b="1" i="1" dirty="0">
                <a:solidFill>
                  <a:srgbClr val="00B0F0"/>
                </a:solidFill>
              </a:rPr>
              <a:t>Ý </a:t>
            </a:r>
            <a:r>
              <a:rPr lang="en-US" b="1" i="1" dirty="0" err="1">
                <a:solidFill>
                  <a:srgbClr val="00B0F0"/>
                </a:solidFill>
              </a:rPr>
              <a:t>nào</a:t>
            </a:r>
            <a:r>
              <a:rPr lang="en-US" b="1" i="1" dirty="0">
                <a:solidFill>
                  <a:srgbClr val="00B0F0"/>
                </a:solidFill>
              </a:rPr>
              <a:t> </a:t>
            </a:r>
            <a:r>
              <a:rPr lang="en-US" b="1" i="1" dirty="0" err="1">
                <a:solidFill>
                  <a:srgbClr val="00B0F0"/>
                </a:solidFill>
              </a:rPr>
              <a:t>sau</a:t>
            </a:r>
            <a:r>
              <a:rPr lang="en-US" b="1" i="1" dirty="0">
                <a:solidFill>
                  <a:srgbClr val="00B0F0"/>
                </a:solidFill>
              </a:rPr>
              <a:t> </a:t>
            </a:r>
            <a:r>
              <a:rPr lang="en-US" b="1" i="1" dirty="0" err="1">
                <a:solidFill>
                  <a:srgbClr val="00B0F0"/>
                </a:solidFill>
              </a:rPr>
              <a:t>đây</a:t>
            </a:r>
            <a:r>
              <a:rPr lang="en-US" b="1" i="1" dirty="0">
                <a:solidFill>
                  <a:srgbClr val="00B0F0"/>
                </a:solidFill>
              </a:rPr>
              <a:t> </a:t>
            </a:r>
            <a:r>
              <a:rPr lang="en-US" b="1" i="1" dirty="0" err="1">
                <a:solidFill>
                  <a:srgbClr val="FF0000"/>
                </a:solidFill>
              </a:rPr>
              <a:t>không</a:t>
            </a:r>
            <a:r>
              <a:rPr lang="en-US" b="1" i="1" dirty="0">
                <a:solidFill>
                  <a:srgbClr val="00B0F0"/>
                </a:solidFill>
              </a:rPr>
              <a:t> </a:t>
            </a:r>
            <a:r>
              <a:rPr lang="en-US" b="1" i="1" dirty="0" err="1">
                <a:solidFill>
                  <a:srgbClr val="00B0F0"/>
                </a:solidFill>
              </a:rPr>
              <a:t>phải</a:t>
            </a:r>
            <a:r>
              <a:rPr lang="en-US" b="1" i="1" dirty="0">
                <a:solidFill>
                  <a:srgbClr val="00B0F0"/>
                </a:solidFill>
              </a:rPr>
              <a:t> </a:t>
            </a:r>
            <a:r>
              <a:rPr lang="en-US" b="1" i="1" dirty="0" err="1">
                <a:solidFill>
                  <a:srgbClr val="00B0F0"/>
                </a:solidFill>
              </a:rPr>
              <a:t>là</a:t>
            </a:r>
            <a:r>
              <a:rPr lang="en-US" b="1" i="1" dirty="0">
                <a:solidFill>
                  <a:srgbClr val="00B0F0"/>
                </a:solidFill>
              </a:rPr>
              <a:t> </a:t>
            </a:r>
            <a:r>
              <a:rPr lang="en-US" b="1" i="1" dirty="0" err="1">
                <a:solidFill>
                  <a:srgbClr val="00B0F0"/>
                </a:solidFill>
              </a:rPr>
              <a:t>thành</a:t>
            </a:r>
            <a:r>
              <a:rPr lang="en-US" b="1" i="1" dirty="0">
                <a:solidFill>
                  <a:srgbClr val="00B0F0"/>
                </a:solidFill>
              </a:rPr>
              <a:t> </a:t>
            </a:r>
            <a:r>
              <a:rPr lang="en-US" b="1" i="1" dirty="0" err="1">
                <a:solidFill>
                  <a:srgbClr val="00B0F0"/>
                </a:solidFill>
              </a:rPr>
              <a:t>tựu</a:t>
            </a:r>
            <a:r>
              <a:rPr lang="en-US" b="1" i="1" dirty="0">
                <a:solidFill>
                  <a:srgbClr val="00B0F0"/>
                </a:solidFill>
              </a:rPr>
              <a:t> </a:t>
            </a:r>
            <a:r>
              <a:rPr lang="en-US" b="1" i="1" dirty="0" err="1">
                <a:solidFill>
                  <a:srgbClr val="00B0F0"/>
                </a:solidFill>
              </a:rPr>
              <a:t>của</a:t>
            </a:r>
            <a:r>
              <a:rPr lang="en-US" b="1" i="1" dirty="0">
                <a:solidFill>
                  <a:srgbClr val="00B0F0"/>
                </a:solidFill>
              </a:rPr>
              <a:t> </a:t>
            </a:r>
            <a:r>
              <a:rPr lang="en-US" b="1" i="1" dirty="0" err="1">
                <a:solidFill>
                  <a:srgbClr val="00B0F0"/>
                </a:solidFill>
              </a:rPr>
              <a:t>nền</a:t>
            </a:r>
            <a:r>
              <a:rPr lang="en-US" b="1" i="1" dirty="0">
                <a:solidFill>
                  <a:srgbClr val="00B0F0"/>
                </a:solidFill>
              </a:rPr>
              <a:t> </a:t>
            </a:r>
            <a:r>
              <a:rPr lang="en-US" b="1" i="1" dirty="0" err="1">
                <a:solidFill>
                  <a:srgbClr val="00B0F0"/>
                </a:solidFill>
              </a:rPr>
              <a:t>kinh</a:t>
            </a:r>
            <a:r>
              <a:rPr lang="en-US" b="1" i="1" dirty="0">
                <a:solidFill>
                  <a:srgbClr val="00B0F0"/>
                </a:solidFill>
              </a:rPr>
              <a:t> </a:t>
            </a:r>
            <a:r>
              <a:rPr lang="en-US" b="1" i="1" dirty="0" err="1">
                <a:solidFill>
                  <a:srgbClr val="00B0F0"/>
                </a:solidFill>
              </a:rPr>
              <a:t>tế</a:t>
            </a:r>
            <a:r>
              <a:rPr lang="en-US" b="1" i="1" dirty="0">
                <a:solidFill>
                  <a:srgbClr val="00B0F0"/>
                </a:solidFill>
              </a:rPr>
              <a:t> </a:t>
            </a:r>
            <a:r>
              <a:rPr lang="en-US" b="1" i="1" dirty="0" err="1">
                <a:solidFill>
                  <a:srgbClr val="00B0F0"/>
                </a:solidFill>
              </a:rPr>
              <a:t>nước</a:t>
            </a:r>
            <a:r>
              <a:rPr lang="en-US" b="1" i="1" dirty="0">
                <a:solidFill>
                  <a:srgbClr val="00B0F0"/>
                </a:solidFill>
              </a:rPr>
              <a:t> ta </a:t>
            </a:r>
            <a:r>
              <a:rPr lang="en-US" b="1" i="1" dirty="0" err="1">
                <a:solidFill>
                  <a:srgbClr val="00B0F0"/>
                </a:solidFill>
              </a:rPr>
              <a:t>khi</a:t>
            </a:r>
            <a:r>
              <a:rPr lang="en-US" b="1" i="1" dirty="0">
                <a:solidFill>
                  <a:srgbClr val="00B0F0"/>
                </a:solidFill>
              </a:rPr>
              <a:t> </a:t>
            </a:r>
            <a:r>
              <a:rPr lang="en-US" b="1" i="1" dirty="0" err="1">
                <a:solidFill>
                  <a:srgbClr val="00B0F0"/>
                </a:solidFill>
              </a:rPr>
              <a:t>tiến</a:t>
            </a:r>
            <a:r>
              <a:rPr lang="en-US" b="1" i="1" dirty="0">
                <a:solidFill>
                  <a:srgbClr val="00B0F0"/>
                </a:solidFill>
              </a:rPr>
              <a:t> </a:t>
            </a:r>
            <a:r>
              <a:rPr lang="en-US" b="1" i="1" dirty="0" err="1">
                <a:solidFill>
                  <a:srgbClr val="00B0F0"/>
                </a:solidFill>
              </a:rPr>
              <a:t>hành</a:t>
            </a:r>
            <a:r>
              <a:rPr lang="en-US" b="1" i="1" dirty="0">
                <a:solidFill>
                  <a:srgbClr val="00B0F0"/>
                </a:solidFill>
              </a:rPr>
              <a:t> </a:t>
            </a:r>
            <a:r>
              <a:rPr lang="en-US" b="1" i="1" dirty="0" err="1">
                <a:solidFill>
                  <a:srgbClr val="00B0F0"/>
                </a:solidFill>
              </a:rPr>
              <a:t>đổi</a:t>
            </a:r>
            <a:r>
              <a:rPr lang="en-US" b="1" i="1" dirty="0">
                <a:solidFill>
                  <a:srgbClr val="00B0F0"/>
                </a:solidFill>
              </a:rPr>
              <a:t> </a:t>
            </a:r>
            <a:r>
              <a:rPr lang="en-US" b="1" i="1" dirty="0" err="1">
                <a:solidFill>
                  <a:srgbClr val="00B0F0"/>
                </a:solidFill>
              </a:rPr>
              <a:t>mới</a:t>
            </a:r>
            <a:r>
              <a:rPr lang="en-US" b="1" i="1" dirty="0">
                <a:solidFill>
                  <a:srgbClr val="00B0F0"/>
                </a:solidFill>
              </a:rPr>
              <a:t>:</a:t>
            </a:r>
            <a:endParaRPr lang="en-US" dirty="0">
              <a:solidFill>
                <a:srgbClr val="00B0F0"/>
              </a:solidFill>
            </a:endParaRPr>
          </a:p>
          <a:p>
            <a:r>
              <a:rPr lang="en-US" dirty="0"/>
              <a:t>A. </a:t>
            </a:r>
            <a:r>
              <a:rPr lang="en-US" dirty="0" err="1"/>
              <a:t>Tốc</a:t>
            </a:r>
            <a:r>
              <a:rPr lang="en-US" dirty="0"/>
              <a:t> </a:t>
            </a:r>
            <a:r>
              <a:rPr lang="en-US" dirty="0" err="1"/>
              <a:t>độ</a:t>
            </a:r>
            <a:r>
              <a:rPr lang="en-US" dirty="0"/>
              <a:t> </a:t>
            </a:r>
            <a:r>
              <a:rPr lang="en-US" dirty="0" err="1"/>
              <a:t>tăng</a:t>
            </a:r>
            <a:r>
              <a:rPr lang="en-US" dirty="0"/>
              <a:t> </a:t>
            </a:r>
            <a:r>
              <a:rPr lang="en-US" dirty="0" err="1"/>
              <a:t>trưởng</a:t>
            </a:r>
            <a:r>
              <a:rPr lang="en-US" dirty="0"/>
              <a:t> </a:t>
            </a:r>
            <a:r>
              <a:rPr lang="en-US" dirty="0" err="1"/>
              <a:t>kinh</a:t>
            </a:r>
            <a:r>
              <a:rPr lang="en-US" dirty="0"/>
              <a:t> </a:t>
            </a:r>
            <a:r>
              <a:rPr lang="en-US" dirty="0" err="1"/>
              <a:t>tế</a:t>
            </a:r>
            <a:r>
              <a:rPr lang="en-US" dirty="0"/>
              <a:t> </a:t>
            </a:r>
            <a:r>
              <a:rPr lang="en-US" dirty="0" err="1"/>
              <a:t>tăng</a:t>
            </a:r>
            <a:r>
              <a:rPr lang="en-US" dirty="0"/>
              <a:t> </a:t>
            </a:r>
            <a:r>
              <a:rPr lang="en-US" dirty="0" err="1"/>
              <a:t>nhanh</a:t>
            </a:r>
            <a:r>
              <a:rPr lang="en-US" dirty="0"/>
              <a:t> </a:t>
            </a:r>
            <a:r>
              <a:rPr lang="en-US" dirty="0" err="1"/>
              <a:t>và</a:t>
            </a:r>
            <a:r>
              <a:rPr lang="en-US" dirty="0"/>
              <a:t> </a:t>
            </a:r>
            <a:r>
              <a:rPr lang="en-US" dirty="0" err="1"/>
              <a:t>khá</a:t>
            </a:r>
            <a:r>
              <a:rPr lang="en-US" dirty="0"/>
              <a:t> </a:t>
            </a:r>
            <a:r>
              <a:rPr lang="en-US" dirty="0" err="1"/>
              <a:t>vững</a:t>
            </a:r>
            <a:r>
              <a:rPr lang="en-US" dirty="0"/>
              <a:t> </a:t>
            </a:r>
            <a:r>
              <a:rPr lang="en-US" dirty="0" err="1"/>
              <a:t>chắc</a:t>
            </a:r>
            <a:r>
              <a:rPr lang="en-US" dirty="0"/>
              <a:t>.</a:t>
            </a:r>
          </a:p>
          <a:p>
            <a:r>
              <a:rPr lang="en-US" dirty="0"/>
              <a:t>B. </a:t>
            </a:r>
            <a:r>
              <a:rPr lang="en-US" dirty="0" err="1"/>
              <a:t>Chênh</a:t>
            </a:r>
            <a:r>
              <a:rPr lang="en-US" dirty="0"/>
              <a:t> </a:t>
            </a:r>
            <a:r>
              <a:rPr lang="en-US" dirty="0" err="1"/>
              <a:t>lệch</a:t>
            </a:r>
            <a:r>
              <a:rPr lang="en-US" dirty="0"/>
              <a:t> </a:t>
            </a:r>
            <a:r>
              <a:rPr lang="en-US" dirty="0" err="1"/>
              <a:t>về</a:t>
            </a:r>
            <a:r>
              <a:rPr lang="en-US" dirty="0"/>
              <a:t> </a:t>
            </a:r>
            <a:r>
              <a:rPr lang="en-US" dirty="0" err="1"/>
              <a:t>kinh</a:t>
            </a:r>
            <a:r>
              <a:rPr lang="en-US" dirty="0"/>
              <a:t> </a:t>
            </a:r>
            <a:r>
              <a:rPr lang="en-US" dirty="0" err="1"/>
              <a:t>tế</a:t>
            </a:r>
            <a:r>
              <a:rPr lang="en-US" dirty="0"/>
              <a:t> </a:t>
            </a:r>
            <a:r>
              <a:rPr lang="en-US" dirty="0" err="1"/>
              <a:t>giữa</a:t>
            </a:r>
            <a:r>
              <a:rPr lang="en-US" dirty="0"/>
              <a:t> </a:t>
            </a:r>
            <a:r>
              <a:rPr lang="en-US" dirty="0" err="1"/>
              <a:t>các</a:t>
            </a:r>
            <a:r>
              <a:rPr lang="en-US" dirty="0"/>
              <a:t> </a:t>
            </a:r>
            <a:r>
              <a:rPr lang="en-US" dirty="0" err="1"/>
              <a:t>vùng</a:t>
            </a:r>
            <a:r>
              <a:rPr lang="en-US" dirty="0"/>
              <a:t> </a:t>
            </a:r>
            <a:r>
              <a:rPr lang="en-US" dirty="0" err="1"/>
              <a:t>miền</a:t>
            </a:r>
            <a:r>
              <a:rPr lang="en-US" dirty="0"/>
              <a:t> </a:t>
            </a:r>
            <a:r>
              <a:rPr lang="en-US" dirty="0" err="1"/>
              <a:t>còn</a:t>
            </a:r>
            <a:r>
              <a:rPr lang="en-US" dirty="0"/>
              <a:t> </a:t>
            </a:r>
            <a:r>
              <a:rPr lang="en-US" dirty="0" err="1"/>
              <a:t>lớn</a:t>
            </a:r>
            <a:r>
              <a:rPr lang="en-US" dirty="0"/>
              <a:t>.</a:t>
            </a:r>
          </a:p>
          <a:p>
            <a:r>
              <a:rPr lang="en-US" dirty="0"/>
              <a:t>C. </a:t>
            </a:r>
            <a:r>
              <a:rPr lang="en-US" dirty="0" err="1"/>
              <a:t>Cơ</a:t>
            </a:r>
            <a:r>
              <a:rPr lang="en-US" dirty="0"/>
              <a:t> </a:t>
            </a:r>
            <a:r>
              <a:rPr lang="en-US" dirty="0" err="1"/>
              <a:t>cấu</a:t>
            </a:r>
            <a:r>
              <a:rPr lang="en-US" dirty="0"/>
              <a:t> </a:t>
            </a:r>
            <a:r>
              <a:rPr lang="en-US" dirty="0" err="1"/>
              <a:t>kinh</a:t>
            </a:r>
            <a:r>
              <a:rPr lang="en-US" dirty="0"/>
              <a:t> </a:t>
            </a:r>
            <a:r>
              <a:rPr lang="en-US" dirty="0" err="1"/>
              <a:t>tế</a:t>
            </a:r>
            <a:r>
              <a:rPr lang="en-US" dirty="0"/>
              <a:t> </a:t>
            </a:r>
            <a:r>
              <a:rPr lang="en-US" dirty="0" err="1"/>
              <a:t>chuyển</a:t>
            </a:r>
            <a:r>
              <a:rPr lang="en-US" dirty="0"/>
              <a:t> </a:t>
            </a:r>
            <a:r>
              <a:rPr lang="en-US" dirty="0" err="1"/>
              <a:t>dịch</a:t>
            </a:r>
            <a:r>
              <a:rPr lang="en-US" dirty="0"/>
              <a:t> </a:t>
            </a:r>
            <a:r>
              <a:rPr lang="en-US" dirty="0" err="1"/>
              <a:t>theo</a:t>
            </a:r>
            <a:r>
              <a:rPr lang="en-US" dirty="0"/>
              <a:t> </a:t>
            </a:r>
            <a:r>
              <a:rPr lang="en-US" dirty="0" err="1"/>
              <a:t>tích</a:t>
            </a:r>
            <a:r>
              <a:rPr lang="en-US" dirty="0"/>
              <a:t> </a:t>
            </a:r>
            <a:r>
              <a:rPr lang="en-US" dirty="0" err="1"/>
              <a:t>cực</a:t>
            </a:r>
            <a:r>
              <a:rPr lang="en-US" dirty="0"/>
              <a:t>.</a:t>
            </a:r>
          </a:p>
          <a:p>
            <a:r>
              <a:rPr lang="en-US" dirty="0"/>
              <a:t>D. </a:t>
            </a:r>
            <a:r>
              <a:rPr lang="en-US" dirty="0" err="1"/>
              <a:t>Hội</a:t>
            </a:r>
            <a:r>
              <a:rPr lang="en-US" dirty="0"/>
              <a:t> </a:t>
            </a:r>
            <a:r>
              <a:rPr lang="en-US" dirty="0" err="1"/>
              <a:t>nhập</a:t>
            </a:r>
            <a:r>
              <a:rPr lang="en-US" dirty="0"/>
              <a:t> </a:t>
            </a:r>
            <a:r>
              <a:rPr lang="en-US" dirty="0" err="1"/>
              <a:t>nền</a:t>
            </a:r>
            <a:r>
              <a:rPr lang="en-US" dirty="0"/>
              <a:t> </a:t>
            </a:r>
            <a:r>
              <a:rPr lang="en-US" dirty="0" err="1"/>
              <a:t>kinh</a:t>
            </a:r>
            <a:r>
              <a:rPr lang="en-US" dirty="0"/>
              <a:t> </a:t>
            </a:r>
            <a:r>
              <a:rPr lang="en-US" dirty="0" err="1"/>
              <a:t>tế</a:t>
            </a:r>
            <a:r>
              <a:rPr lang="en-US" dirty="0"/>
              <a:t> </a:t>
            </a:r>
            <a:r>
              <a:rPr lang="en-US" dirty="0" err="1"/>
              <a:t>khu</a:t>
            </a:r>
            <a:r>
              <a:rPr lang="en-US" dirty="0"/>
              <a:t> </a:t>
            </a:r>
            <a:r>
              <a:rPr lang="en-US" dirty="0" err="1"/>
              <a:t>vực</a:t>
            </a:r>
            <a:r>
              <a:rPr lang="en-US" dirty="0"/>
              <a:t> </a:t>
            </a:r>
            <a:r>
              <a:rPr lang="en-US" dirty="0" err="1"/>
              <a:t>và</a:t>
            </a:r>
            <a:r>
              <a:rPr lang="en-US" dirty="0"/>
              <a:t> </a:t>
            </a:r>
            <a:r>
              <a:rPr lang="en-US" dirty="0" err="1"/>
              <a:t>toàn</a:t>
            </a:r>
            <a:r>
              <a:rPr lang="en-US" dirty="0"/>
              <a:t> </a:t>
            </a:r>
            <a:r>
              <a:rPr lang="en-US" dirty="0" err="1"/>
              <a:t>cầu</a:t>
            </a:r>
            <a:r>
              <a:rPr lang="en-US" dirty="0"/>
              <a:t> </a:t>
            </a:r>
            <a:r>
              <a:rPr lang="en-US" dirty="0" err="1"/>
              <a:t>diễn</a:t>
            </a:r>
            <a:r>
              <a:rPr lang="en-US" dirty="0"/>
              <a:t> </a:t>
            </a:r>
            <a:r>
              <a:rPr lang="en-US" dirty="0" err="1"/>
              <a:t>ra</a:t>
            </a:r>
            <a:r>
              <a:rPr lang="en-US" dirty="0"/>
              <a:t> </a:t>
            </a:r>
            <a:r>
              <a:rPr lang="en-US" dirty="0" err="1"/>
              <a:t>nhanh</a:t>
            </a:r>
            <a:r>
              <a:rPr lang="en-US" dirty="0"/>
              <a:t> </a:t>
            </a:r>
            <a:r>
              <a:rPr lang="en-US" dirty="0" err="1"/>
              <a:t>chóng</a:t>
            </a:r>
            <a:r>
              <a:rPr lang="en-US" dirty="0"/>
              <a:t>.</a:t>
            </a:r>
          </a:p>
        </p:txBody>
      </p:sp>
      <p:sp>
        <p:nvSpPr>
          <p:cNvPr id="3" name="TextBox 2"/>
          <p:cNvSpPr txBox="1"/>
          <p:nvPr/>
        </p:nvSpPr>
        <p:spPr>
          <a:xfrm>
            <a:off x="370489" y="3941379"/>
            <a:ext cx="10689020" cy="1477328"/>
          </a:xfrm>
          <a:prstGeom prst="rect">
            <a:avLst/>
          </a:prstGeom>
          <a:noFill/>
        </p:spPr>
        <p:txBody>
          <a:bodyPr wrap="square" rtlCol="0">
            <a:spAutoFit/>
          </a:bodyPr>
          <a:lstStyle/>
          <a:p>
            <a:r>
              <a:rPr lang="en-US" b="1" dirty="0" err="1">
                <a:solidFill>
                  <a:srgbClr val="00B0F0"/>
                </a:solidFill>
              </a:rPr>
              <a:t>Câu</a:t>
            </a:r>
            <a:r>
              <a:rPr lang="en-US" b="1" dirty="0">
                <a:solidFill>
                  <a:srgbClr val="00B0F0"/>
                </a:solidFill>
              </a:rPr>
              <a:t> </a:t>
            </a:r>
            <a:r>
              <a:rPr lang="en-US" b="1" dirty="0" smtClean="0">
                <a:solidFill>
                  <a:srgbClr val="00B0F0"/>
                </a:solidFill>
              </a:rPr>
              <a:t>2:</a:t>
            </a:r>
            <a:r>
              <a:rPr lang="en-US" b="1" dirty="0">
                <a:solidFill>
                  <a:srgbClr val="00B0F0"/>
                </a:solidFill>
              </a:rPr>
              <a:t> </a:t>
            </a:r>
            <a:r>
              <a:rPr lang="en-US" b="1" i="1" dirty="0">
                <a:solidFill>
                  <a:srgbClr val="00B0F0"/>
                </a:solidFill>
              </a:rPr>
              <a:t>Ý </a:t>
            </a:r>
            <a:r>
              <a:rPr lang="en-US" b="1" i="1" dirty="0" err="1">
                <a:solidFill>
                  <a:srgbClr val="00B0F0"/>
                </a:solidFill>
              </a:rPr>
              <a:t>nào</a:t>
            </a:r>
            <a:r>
              <a:rPr lang="en-US" b="1" i="1" dirty="0">
                <a:solidFill>
                  <a:srgbClr val="00B0F0"/>
                </a:solidFill>
              </a:rPr>
              <a:t> </a:t>
            </a:r>
            <a:r>
              <a:rPr lang="en-US" b="1" i="1" dirty="0" err="1">
                <a:solidFill>
                  <a:srgbClr val="00B0F0"/>
                </a:solidFill>
              </a:rPr>
              <a:t>sau</a:t>
            </a:r>
            <a:r>
              <a:rPr lang="en-US" b="1" i="1" dirty="0">
                <a:solidFill>
                  <a:srgbClr val="00B0F0"/>
                </a:solidFill>
              </a:rPr>
              <a:t> </a:t>
            </a:r>
            <a:r>
              <a:rPr lang="en-US" b="1" i="1" dirty="0" err="1">
                <a:solidFill>
                  <a:srgbClr val="00B0F0"/>
                </a:solidFill>
              </a:rPr>
              <a:t>đây</a:t>
            </a:r>
            <a:r>
              <a:rPr lang="en-US" b="1" i="1" dirty="0">
                <a:solidFill>
                  <a:srgbClr val="00B0F0"/>
                </a:solidFill>
              </a:rPr>
              <a:t> </a:t>
            </a:r>
            <a:r>
              <a:rPr lang="en-US" b="1" i="1" dirty="0" err="1">
                <a:solidFill>
                  <a:srgbClr val="FF0000"/>
                </a:solidFill>
              </a:rPr>
              <a:t>không</a:t>
            </a:r>
            <a:r>
              <a:rPr lang="en-US" b="1" i="1" dirty="0">
                <a:solidFill>
                  <a:srgbClr val="00B0F0"/>
                </a:solidFill>
              </a:rPr>
              <a:t> </a:t>
            </a:r>
            <a:r>
              <a:rPr lang="en-US" b="1" i="1" dirty="0" err="1">
                <a:solidFill>
                  <a:srgbClr val="00B0F0"/>
                </a:solidFill>
              </a:rPr>
              <a:t>phải</a:t>
            </a:r>
            <a:r>
              <a:rPr lang="en-US" b="1" i="1" dirty="0">
                <a:solidFill>
                  <a:srgbClr val="00B0F0"/>
                </a:solidFill>
              </a:rPr>
              <a:t> </a:t>
            </a:r>
            <a:r>
              <a:rPr lang="en-US" b="1" i="1" dirty="0" err="1">
                <a:solidFill>
                  <a:srgbClr val="00B0F0"/>
                </a:solidFill>
              </a:rPr>
              <a:t>là</a:t>
            </a:r>
            <a:r>
              <a:rPr lang="en-US" b="1" i="1" dirty="0">
                <a:solidFill>
                  <a:srgbClr val="00B0F0"/>
                </a:solidFill>
              </a:rPr>
              <a:t> </a:t>
            </a:r>
            <a:r>
              <a:rPr lang="en-US" b="1" i="1" dirty="0" err="1">
                <a:solidFill>
                  <a:srgbClr val="00B0F0"/>
                </a:solidFill>
              </a:rPr>
              <a:t>thách</a:t>
            </a:r>
            <a:r>
              <a:rPr lang="en-US" b="1" i="1" dirty="0">
                <a:solidFill>
                  <a:srgbClr val="00B0F0"/>
                </a:solidFill>
              </a:rPr>
              <a:t> </a:t>
            </a:r>
            <a:r>
              <a:rPr lang="en-US" b="1" i="1" dirty="0" err="1">
                <a:solidFill>
                  <a:srgbClr val="00B0F0"/>
                </a:solidFill>
              </a:rPr>
              <a:t>thức</a:t>
            </a:r>
            <a:r>
              <a:rPr lang="en-US" b="1" i="1" dirty="0">
                <a:solidFill>
                  <a:srgbClr val="00B0F0"/>
                </a:solidFill>
              </a:rPr>
              <a:t> </a:t>
            </a:r>
            <a:r>
              <a:rPr lang="en-US" b="1" i="1" dirty="0" err="1">
                <a:solidFill>
                  <a:srgbClr val="00B0F0"/>
                </a:solidFill>
              </a:rPr>
              <a:t>của</a:t>
            </a:r>
            <a:r>
              <a:rPr lang="en-US" b="1" i="1" dirty="0">
                <a:solidFill>
                  <a:srgbClr val="00B0F0"/>
                </a:solidFill>
              </a:rPr>
              <a:t> </a:t>
            </a:r>
            <a:r>
              <a:rPr lang="en-US" b="1" i="1" dirty="0" err="1">
                <a:solidFill>
                  <a:srgbClr val="00B0F0"/>
                </a:solidFill>
              </a:rPr>
              <a:t>nền</a:t>
            </a:r>
            <a:r>
              <a:rPr lang="en-US" b="1" i="1" dirty="0">
                <a:solidFill>
                  <a:srgbClr val="00B0F0"/>
                </a:solidFill>
              </a:rPr>
              <a:t> </a:t>
            </a:r>
            <a:r>
              <a:rPr lang="en-US" b="1" i="1" dirty="0" err="1">
                <a:solidFill>
                  <a:srgbClr val="00B0F0"/>
                </a:solidFill>
              </a:rPr>
              <a:t>kinh</a:t>
            </a:r>
            <a:r>
              <a:rPr lang="en-US" b="1" i="1" dirty="0">
                <a:solidFill>
                  <a:srgbClr val="00B0F0"/>
                </a:solidFill>
              </a:rPr>
              <a:t> </a:t>
            </a:r>
            <a:r>
              <a:rPr lang="en-US" b="1" i="1" dirty="0" err="1">
                <a:solidFill>
                  <a:srgbClr val="00B0F0"/>
                </a:solidFill>
              </a:rPr>
              <a:t>tế</a:t>
            </a:r>
            <a:r>
              <a:rPr lang="en-US" b="1" i="1" dirty="0">
                <a:solidFill>
                  <a:srgbClr val="00B0F0"/>
                </a:solidFill>
              </a:rPr>
              <a:t> </a:t>
            </a:r>
            <a:r>
              <a:rPr lang="en-US" b="1" i="1" dirty="0" err="1">
                <a:solidFill>
                  <a:srgbClr val="00B0F0"/>
                </a:solidFill>
              </a:rPr>
              <a:t>nước</a:t>
            </a:r>
            <a:r>
              <a:rPr lang="en-US" b="1" i="1" dirty="0">
                <a:solidFill>
                  <a:srgbClr val="00B0F0"/>
                </a:solidFill>
              </a:rPr>
              <a:t> ta </a:t>
            </a:r>
            <a:r>
              <a:rPr lang="en-US" b="1" i="1" dirty="0" err="1">
                <a:solidFill>
                  <a:srgbClr val="00B0F0"/>
                </a:solidFill>
              </a:rPr>
              <a:t>khi</a:t>
            </a:r>
            <a:r>
              <a:rPr lang="en-US" b="1" i="1" dirty="0">
                <a:solidFill>
                  <a:srgbClr val="00B0F0"/>
                </a:solidFill>
              </a:rPr>
              <a:t> </a:t>
            </a:r>
            <a:r>
              <a:rPr lang="en-US" b="1" i="1" dirty="0" err="1">
                <a:solidFill>
                  <a:srgbClr val="00B0F0"/>
                </a:solidFill>
              </a:rPr>
              <a:t>tiến</a:t>
            </a:r>
            <a:r>
              <a:rPr lang="en-US" b="1" i="1" dirty="0">
                <a:solidFill>
                  <a:srgbClr val="00B0F0"/>
                </a:solidFill>
              </a:rPr>
              <a:t> </a:t>
            </a:r>
            <a:r>
              <a:rPr lang="en-US" b="1" i="1" dirty="0" err="1">
                <a:solidFill>
                  <a:srgbClr val="00B0F0"/>
                </a:solidFill>
              </a:rPr>
              <a:t>hành</a:t>
            </a:r>
            <a:r>
              <a:rPr lang="en-US" b="1" i="1" dirty="0">
                <a:solidFill>
                  <a:srgbClr val="00B0F0"/>
                </a:solidFill>
              </a:rPr>
              <a:t> </a:t>
            </a:r>
            <a:r>
              <a:rPr lang="en-US" b="1" i="1" dirty="0" err="1">
                <a:solidFill>
                  <a:srgbClr val="00B0F0"/>
                </a:solidFill>
              </a:rPr>
              <a:t>đổi</a:t>
            </a:r>
            <a:r>
              <a:rPr lang="en-US" b="1" i="1" dirty="0">
                <a:solidFill>
                  <a:srgbClr val="00B0F0"/>
                </a:solidFill>
              </a:rPr>
              <a:t> </a:t>
            </a:r>
            <a:r>
              <a:rPr lang="en-US" b="1" i="1" dirty="0" err="1">
                <a:solidFill>
                  <a:srgbClr val="00B0F0"/>
                </a:solidFill>
              </a:rPr>
              <a:t>mới</a:t>
            </a:r>
            <a:r>
              <a:rPr lang="en-US" b="1" i="1" dirty="0">
                <a:solidFill>
                  <a:srgbClr val="00B0F0"/>
                </a:solidFill>
              </a:rPr>
              <a:t>:</a:t>
            </a:r>
            <a:endParaRPr lang="en-US" dirty="0">
              <a:solidFill>
                <a:srgbClr val="00B0F0"/>
              </a:solidFill>
            </a:endParaRPr>
          </a:p>
          <a:p>
            <a:r>
              <a:rPr lang="en-US" dirty="0"/>
              <a:t>A. </a:t>
            </a:r>
            <a:r>
              <a:rPr lang="en-US" dirty="0" err="1"/>
              <a:t>Sự</a:t>
            </a:r>
            <a:r>
              <a:rPr lang="en-US" dirty="0"/>
              <a:t> </a:t>
            </a:r>
            <a:r>
              <a:rPr lang="en-US" dirty="0" err="1"/>
              <a:t>phân</a:t>
            </a:r>
            <a:r>
              <a:rPr lang="en-US" dirty="0"/>
              <a:t> </a:t>
            </a:r>
            <a:r>
              <a:rPr lang="en-US" dirty="0" err="1"/>
              <a:t>hoá</a:t>
            </a:r>
            <a:r>
              <a:rPr lang="en-US" dirty="0"/>
              <a:t> </a:t>
            </a:r>
            <a:r>
              <a:rPr lang="en-US" dirty="0" err="1"/>
              <a:t>giàu</a:t>
            </a:r>
            <a:r>
              <a:rPr lang="en-US" dirty="0"/>
              <a:t> </a:t>
            </a:r>
            <a:r>
              <a:rPr lang="en-US" dirty="0" err="1"/>
              <a:t>nghèo</a:t>
            </a:r>
            <a:r>
              <a:rPr lang="en-US" dirty="0"/>
              <a:t> </a:t>
            </a:r>
            <a:r>
              <a:rPr lang="en-US" dirty="0" err="1"/>
              <a:t>và</a:t>
            </a:r>
            <a:r>
              <a:rPr lang="en-US" dirty="0"/>
              <a:t> </a:t>
            </a:r>
            <a:r>
              <a:rPr lang="en-US" dirty="0" err="1"/>
              <a:t>tình</a:t>
            </a:r>
            <a:r>
              <a:rPr lang="en-US" dirty="0"/>
              <a:t> </a:t>
            </a:r>
            <a:r>
              <a:rPr lang="en-US" dirty="0" err="1"/>
              <a:t>trạng</a:t>
            </a:r>
            <a:r>
              <a:rPr lang="en-US" dirty="0"/>
              <a:t> </a:t>
            </a:r>
            <a:r>
              <a:rPr lang="en-US" dirty="0" err="1"/>
              <a:t>vẫn</a:t>
            </a:r>
            <a:r>
              <a:rPr lang="en-US" dirty="0"/>
              <a:t> </a:t>
            </a:r>
            <a:r>
              <a:rPr lang="en-US" dirty="0" err="1"/>
              <a:t>còn</a:t>
            </a:r>
            <a:r>
              <a:rPr lang="en-US" dirty="0"/>
              <a:t> </a:t>
            </a:r>
            <a:r>
              <a:rPr lang="en-US" dirty="0" err="1"/>
              <a:t>các</a:t>
            </a:r>
            <a:r>
              <a:rPr lang="en-US" dirty="0"/>
              <a:t> </a:t>
            </a:r>
            <a:r>
              <a:rPr lang="en-US" dirty="0" err="1"/>
              <a:t>xã</a:t>
            </a:r>
            <a:r>
              <a:rPr lang="en-US" dirty="0"/>
              <a:t> </a:t>
            </a:r>
            <a:r>
              <a:rPr lang="en-US" dirty="0" err="1"/>
              <a:t>nghèo</a:t>
            </a:r>
            <a:r>
              <a:rPr lang="en-US" dirty="0"/>
              <a:t>, </a:t>
            </a:r>
            <a:r>
              <a:rPr lang="en-US" dirty="0" err="1"/>
              <a:t>vùng</a:t>
            </a:r>
            <a:r>
              <a:rPr lang="en-US" dirty="0"/>
              <a:t> </a:t>
            </a:r>
            <a:r>
              <a:rPr lang="en-US" dirty="0" err="1"/>
              <a:t>nghèo</a:t>
            </a:r>
            <a:r>
              <a:rPr lang="en-US" dirty="0"/>
              <a:t>.</a:t>
            </a:r>
          </a:p>
          <a:p>
            <a:r>
              <a:rPr lang="en-US" dirty="0"/>
              <a:t>B. </a:t>
            </a:r>
            <a:r>
              <a:rPr lang="en-US" dirty="0" err="1"/>
              <a:t>Nhiều</a:t>
            </a:r>
            <a:r>
              <a:rPr lang="en-US" dirty="0"/>
              <a:t> </a:t>
            </a:r>
            <a:r>
              <a:rPr lang="en-US" dirty="0" err="1"/>
              <a:t>loại</a:t>
            </a:r>
            <a:r>
              <a:rPr lang="en-US" dirty="0"/>
              <a:t> </a:t>
            </a:r>
            <a:r>
              <a:rPr lang="en-US" dirty="0" err="1"/>
              <a:t>tài</a:t>
            </a:r>
            <a:r>
              <a:rPr lang="en-US" dirty="0"/>
              <a:t> </a:t>
            </a:r>
            <a:r>
              <a:rPr lang="en-US" dirty="0" err="1"/>
              <a:t>nguyên</a:t>
            </a:r>
            <a:r>
              <a:rPr lang="en-US" dirty="0"/>
              <a:t> </a:t>
            </a:r>
            <a:r>
              <a:rPr lang="en-US" dirty="0" err="1"/>
              <a:t>đang</a:t>
            </a:r>
            <a:r>
              <a:rPr lang="en-US" dirty="0"/>
              <a:t> </a:t>
            </a:r>
            <a:r>
              <a:rPr lang="en-US" dirty="0" err="1"/>
              <a:t>bị</a:t>
            </a:r>
            <a:r>
              <a:rPr lang="en-US" dirty="0"/>
              <a:t> </a:t>
            </a:r>
            <a:r>
              <a:rPr lang="en-US" dirty="0" err="1"/>
              <a:t>khai</a:t>
            </a:r>
            <a:r>
              <a:rPr lang="en-US" dirty="0"/>
              <a:t> </a:t>
            </a:r>
            <a:r>
              <a:rPr lang="en-US" dirty="0" err="1"/>
              <a:t>thác</a:t>
            </a:r>
            <a:r>
              <a:rPr lang="en-US" dirty="0"/>
              <a:t> </a:t>
            </a:r>
            <a:r>
              <a:rPr lang="en-US" dirty="0" err="1"/>
              <a:t>quá</a:t>
            </a:r>
            <a:r>
              <a:rPr lang="en-US" dirty="0"/>
              <a:t> </a:t>
            </a:r>
            <a:r>
              <a:rPr lang="en-US" dirty="0" err="1"/>
              <a:t>mức</a:t>
            </a:r>
            <a:r>
              <a:rPr lang="en-US" dirty="0"/>
              <a:t>, </a:t>
            </a:r>
            <a:r>
              <a:rPr lang="en-US" dirty="0" err="1"/>
              <a:t>môi</a:t>
            </a:r>
            <a:r>
              <a:rPr lang="en-US" dirty="0"/>
              <a:t> </a:t>
            </a:r>
            <a:r>
              <a:rPr lang="en-US" dirty="0" err="1"/>
              <a:t>trường</a:t>
            </a:r>
            <a:r>
              <a:rPr lang="en-US" dirty="0"/>
              <a:t> </a:t>
            </a:r>
            <a:r>
              <a:rPr lang="en-US" dirty="0" err="1"/>
              <a:t>bị</a:t>
            </a:r>
            <a:r>
              <a:rPr lang="en-US" dirty="0"/>
              <a:t> ô </a:t>
            </a:r>
            <a:r>
              <a:rPr lang="en-US" dirty="0" err="1"/>
              <a:t>nhiễm</a:t>
            </a:r>
            <a:r>
              <a:rPr lang="en-US" dirty="0"/>
              <a:t>.</a:t>
            </a:r>
          </a:p>
          <a:p>
            <a:r>
              <a:rPr lang="en-US" dirty="0"/>
              <a:t>C. </a:t>
            </a:r>
            <a:r>
              <a:rPr lang="en-US" dirty="0" err="1"/>
              <a:t>Tốc</a:t>
            </a:r>
            <a:r>
              <a:rPr lang="en-US" dirty="0"/>
              <a:t> </a:t>
            </a:r>
            <a:r>
              <a:rPr lang="en-US" dirty="0" err="1"/>
              <a:t>độ</a:t>
            </a:r>
            <a:r>
              <a:rPr lang="en-US" dirty="0"/>
              <a:t> </a:t>
            </a:r>
            <a:r>
              <a:rPr lang="en-US" dirty="0" err="1"/>
              <a:t>tăng</a:t>
            </a:r>
            <a:r>
              <a:rPr lang="en-US" dirty="0"/>
              <a:t> </a:t>
            </a:r>
            <a:r>
              <a:rPr lang="en-US" dirty="0" err="1"/>
              <a:t>trưởng</a:t>
            </a:r>
            <a:r>
              <a:rPr lang="en-US" dirty="0"/>
              <a:t> </a:t>
            </a:r>
            <a:r>
              <a:rPr lang="en-US" dirty="0" err="1"/>
              <a:t>kinh</a:t>
            </a:r>
            <a:r>
              <a:rPr lang="en-US" dirty="0"/>
              <a:t> </a:t>
            </a:r>
            <a:r>
              <a:rPr lang="en-US" dirty="0" err="1"/>
              <a:t>tế</a:t>
            </a:r>
            <a:r>
              <a:rPr lang="en-US" dirty="0"/>
              <a:t> </a:t>
            </a:r>
            <a:r>
              <a:rPr lang="en-US" dirty="0" err="1"/>
              <a:t>tăng</a:t>
            </a:r>
            <a:r>
              <a:rPr lang="en-US" dirty="0"/>
              <a:t> </a:t>
            </a:r>
            <a:r>
              <a:rPr lang="en-US" dirty="0" err="1"/>
              <a:t>nhanh</a:t>
            </a:r>
            <a:r>
              <a:rPr lang="en-US" dirty="0"/>
              <a:t> </a:t>
            </a:r>
            <a:r>
              <a:rPr lang="en-US" dirty="0" err="1"/>
              <a:t>và</a:t>
            </a:r>
            <a:r>
              <a:rPr lang="en-US" dirty="0"/>
              <a:t> </a:t>
            </a:r>
            <a:r>
              <a:rPr lang="en-US" dirty="0" err="1"/>
              <a:t>khá</a:t>
            </a:r>
            <a:r>
              <a:rPr lang="en-US" dirty="0"/>
              <a:t> </a:t>
            </a:r>
            <a:r>
              <a:rPr lang="en-US" dirty="0" err="1"/>
              <a:t>vững</a:t>
            </a:r>
            <a:r>
              <a:rPr lang="en-US" dirty="0"/>
              <a:t> </a:t>
            </a:r>
            <a:r>
              <a:rPr lang="en-US" dirty="0" err="1"/>
              <a:t>chắc</a:t>
            </a:r>
            <a:r>
              <a:rPr lang="en-US" dirty="0"/>
              <a:t>.</a:t>
            </a:r>
          </a:p>
          <a:p>
            <a:r>
              <a:rPr lang="en-US" dirty="0"/>
              <a:t>D. </a:t>
            </a:r>
            <a:r>
              <a:rPr lang="en-US" dirty="0" err="1"/>
              <a:t>Những</a:t>
            </a:r>
            <a:r>
              <a:rPr lang="en-US" dirty="0"/>
              <a:t> </a:t>
            </a:r>
            <a:r>
              <a:rPr lang="en-US" dirty="0" err="1"/>
              <a:t>bất</a:t>
            </a:r>
            <a:r>
              <a:rPr lang="en-US" dirty="0"/>
              <a:t> </a:t>
            </a:r>
            <a:r>
              <a:rPr lang="en-US" dirty="0" err="1"/>
              <a:t>cập</a:t>
            </a:r>
            <a:r>
              <a:rPr lang="en-US" dirty="0"/>
              <a:t> </a:t>
            </a:r>
            <a:r>
              <a:rPr lang="en-US" dirty="0" err="1"/>
              <a:t>trong</a:t>
            </a:r>
            <a:r>
              <a:rPr lang="en-US" dirty="0"/>
              <a:t> </a:t>
            </a:r>
            <a:r>
              <a:rPr lang="en-US" dirty="0" err="1"/>
              <a:t>sự</a:t>
            </a:r>
            <a:r>
              <a:rPr lang="en-US" dirty="0"/>
              <a:t> </a:t>
            </a:r>
            <a:r>
              <a:rPr lang="en-US" dirty="0" err="1"/>
              <a:t>phát</a:t>
            </a:r>
            <a:r>
              <a:rPr lang="en-US" dirty="0"/>
              <a:t> </a:t>
            </a:r>
            <a:r>
              <a:rPr lang="en-US" dirty="0" err="1"/>
              <a:t>triển</a:t>
            </a:r>
            <a:r>
              <a:rPr lang="en-US" dirty="0"/>
              <a:t> </a:t>
            </a:r>
            <a:r>
              <a:rPr lang="en-US" dirty="0" err="1"/>
              <a:t>văn</a:t>
            </a:r>
            <a:r>
              <a:rPr lang="en-US" dirty="0"/>
              <a:t> </a:t>
            </a:r>
            <a:r>
              <a:rPr lang="en-US" dirty="0" err="1"/>
              <a:t>hoá</a:t>
            </a:r>
            <a:r>
              <a:rPr lang="en-US" dirty="0"/>
              <a:t>, </a:t>
            </a:r>
            <a:r>
              <a:rPr lang="en-US" dirty="0" err="1"/>
              <a:t>giáo</a:t>
            </a:r>
            <a:r>
              <a:rPr lang="en-US" dirty="0"/>
              <a:t> </a:t>
            </a:r>
            <a:r>
              <a:rPr lang="en-US" dirty="0" err="1"/>
              <a:t>dục</a:t>
            </a:r>
            <a:r>
              <a:rPr lang="en-US" dirty="0"/>
              <a:t>, y </a:t>
            </a:r>
            <a:r>
              <a:rPr lang="en-US" dirty="0" err="1"/>
              <a:t>tế</a:t>
            </a:r>
            <a:r>
              <a:rPr lang="en-US" dirty="0"/>
              <a:t>.</a:t>
            </a:r>
          </a:p>
        </p:txBody>
      </p:sp>
      <p:sp>
        <p:nvSpPr>
          <p:cNvPr id="5" name="TextBox 4"/>
          <p:cNvSpPr txBox="1"/>
          <p:nvPr/>
        </p:nvSpPr>
        <p:spPr>
          <a:xfrm>
            <a:off x="3563007" y="551793"/>
            <a:ext cx="6006662" cy="461665"/>
          </a:xfrm>
          <a:prstGeom prst="rect">
            <a:avLst/>
          </a:prstGeom>
          <a:noFill/>
        </p:spPr>
        <p:txBody>
          <a:bodyPr wrap="square" rtlCol="0">
            <a:spAutoFit/>
          </a:bodyPr>
          <a:lstStyle/>
          <a:p>
            <a:r>
              <a:rPr lang="en-US" sz="2400" b="1" dirty="0">
                <a:solidFill>
                  <a:srgbClr val="FF0000"/>
                </a:solidFill>
              </a:rPr>
              <a:t>LUYỆN TẬP</a:t>
            </a:r>
          </a:p>
        </p:txBody>
      </p:sp>
      <p:sp>
        <p:nvSpPr>
          <p:cNvPr id="6" name="Flowchart: Connector 5"/>
          <p:cNvSpPr/>
          <p:nvPr/>
        </p:nvSpPr>
        <p:spPr bwMode="auto">
          <a:xfrm>
            <a:off x="370489" y="2473799"/>
            <a:ext cx="189186" cy="179726"/>
          </a:xfrm>
          <a:prstGeom prst="flowChartConnector">
            <a:avLst/>
          </a:pr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p:spPr>
        <p:txBody>
          <a:bodyPr vert="horz" wrap="none" lIns="91440" tIns="45720" rIns="91440" bIns="45720" numCol="1" rtlCol="0" anchor="ctr"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endParaRPr>
          </a:p>
        </p:txBody>
      </p:sp>
      <p:sp>
        <p:nvSpPr>
          <p:cNvPr id="7" name="Flowchart: Connector 6"/>
          <p:cNvSpPr/>
          <p:nvPr/>
        </p:nvSpPr>
        <p:spPr bwMode="auto">
          <a:xfrm>
            <a:off x="465082" y="4852102"/>
            <a:ext cx="189186" cy="179726"/>
          </a:xfrm>
          <a:prstGeom prst="flowChartConnector">
            <a:avLst/>
          </a:pr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p:spPr>
        <p:txBody>
          <a:bodyPr vert="horz" wrap="none" lIns="91440" tIns="45720" rIns="91440" bIns="45720" numCol="1" rtlCol="0" anchor="ctr"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endParaRPr>
          </a:p>
        </p:txBody>
      </p:sp>
    </p:spTree>
    <p:extLst>
      <p:ext uri="{BB962C8B-B14F-4D97-AF65-F5344CB8AC3E}">
        <p14:creationId xmlns:p14="http://schemas.microsoft.com/office/powerpoint/2010/main" val="3207262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2" descr="C:\Users\Hung\Desktop\Hanoi-baocap-bandoc-giaoducvietnam9.jpg"/>
          <p:cNvPicPr>
            <a:picLocks noGrp="1" noChangeAspect="1"/>
          </p:cNvPicPr>
          <p:nvPr>
            <p:ph idx="1"/>
          </p:nvPr>
        </p:nvPicPr>
        <p:blipFill>
          <a:blip r:embed="rId2"/>
          <a:stretch>
            <a:fillRect/>
          </a:stretch>
        </p:blipFill>
        <p:spPr>
          <a:xfrm>
            <a:off x="0" y="0"/>
            <a:ext cx="5518150" cy="3414395"/>
          </a:xfrm>
        </p:spPr>
      </p:pic>
      <p:pic>
        <p:nvPicPr>
          <p:cNvPr id="6148" name="Picture 3" descr="C:\Users\Hung\Desktop\1_129942.jpg"/>
          <p:cNvPicPr>
            <a:picLocks noChangeAspect="1"/>
          </p:cNvPicPr>
          <p:nvPr/>
        </p:nvPicPr>
        <p:blipFill>
          <a:blip r:embed="rId3"/>
          <a:stretch>
            <a:fillRect/>
          </a:stretch>
        </p:blipFill>
        <p:spPr>
          <a:xfrm>
            <a:off x="5720080" y="0"/>
            <a:ext cx="6471920" cy="3344545"/>
          </a:xfrm>
          <a:prstGeom prst="rect">
            <a:avLst/>
          </a:prstGeom>
          <a:noFill/>
          <a:ln w="9525">
            <a:noFill/>
          </a:ln>
        </p:spPr>
      </p:pic>
      <p:pic>
        <p:nvPicPr>
          <p:cNvPr id="6149" name="Picture 4" descr="C:\Users\Hung\Desktop\infonet_ha_noi_1980_002.jpg"/>
          <p:cNvPicPr>
            <a:picLocks noChangeAspect="1"/>
          </p:cNvPicPr>
          <p:nvPr/>
        </p:nvPicPr>
        <p:blipFill>
          <a:blip r:embed="rId4"/>
          <a:stretch>
            <a:fillRect/>
          </a:stretch>
        </p:blipFill>
        <p:spPr>
          <a:xfrm>
            <a:off x="0" y="3414395"/>
            <a:ext cx="5518785" cy="3442970"/>
          </a:xfrm>
          <a:prstGeom prst="rect">
            <a:avLst/>
          </a:prstGeom>
          <a:noFill/>
          <a:ln w="9525">
            <a:noFill/>
          </a:ln>
        </p:spPr>
      </p:pic>
      <p:pic>
        <p:nvPicPr>
          <p:cNvPr id="6150" name="Picture 5" descr="C:\Users\Hung\Desktop\250ce824daf124.img.jpg"/>
          <p:cNvPicPr>
            <a:picLocks noChangeAspect="1"/>
          </p:cNvPicPr>
          <p:nvPr/>
        </p:nvPicPr>
        <p:blipFill>
          <a:blip r:embed="rId5"/>
          <a:stretch>
            <a:fillRect/>
          </a:stretch>
        </p:blipFill>
        <p:spPr>
          <a:xfrm>
            <a:off x="5720080" y="3442970"/>
            <a:ext cx="6472555" cy="3415665"/>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147"/>
                                        </p:tgtEl>
                                        <p:attrNameLst>
                                          <p:attrName>style.visibility</p:attrName>
                                        </p:attrNameLst>
                                      </p:cBhvr>
                                      <p:to>
                                        <p:strVal val="visible"/>
                                      </p:to>
                                    </p:set>
                                    <p:anim calcmode="lin" valueType="num">
                                      <p:cBhvr additive="base">
                                        <p:cTn id="7" dur="500" fill="hold"/>
                                        <p:tgtEl>
                                          <p:spTgt spid="6147"/>
                                        </p:tgtEl>
                                        <p:attrNameLst>
                                          <p:attrName>ppt_x</p:attrName>
                                        </p:attrNameLst>
                                      </p:cBhvr>
                                      <p:tavLst>
                                        <p:tav tm="0">
                                          <p:val>
                                            <p:strVal val="#ppt_x"/>
                                          </p:val>
                                        </p:tav>
                                        <p:tav tm="100000">
                                          <p:val>
                                            <p:strVal val="#ppt_x"/>
                                          </p:val>
                                        </p:tav>
                                      </p:tavLst>
                                    </p:anim>
                                    <p:anim calcmode="lin" valueType="num">
                                      <p:cBhvr additive="base">
                                        <p:cTn id="8" dur="500" fill="hold"/>
                                        <p:tgtEl>
                                          <p:spTgt spid="614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148"/>
                                        </p:tgtEl>
                                        <p:attrNameLst>
                                          <p:attrName>style.visibility</p:attrName>
                                        </p:attrNameLst>
                                      </p:cBhvr>
                                      <p:to>
                                        <p:strVal val="visible"/>
                                      </p:to>
                                    </p:set>
                                    <p:anim calcmode="lin" valueType="num">
                                      <p:cBhvr additive="base">
                                        <p:cTn id="11" dur="500" fill="hold"/>
                                        <p:tgtEl>
                                          <p:spTgt spid="6148"/>
                                        </p:tgtEl>
                                        <p:attrNameLst>
                                          <p:attrName>ppt_x</p:attrName>
                                        </p:attrNameLst>
                                      </p:cBhvr>
                                      <p:tavLst>
                                        <p:tav tm="0">
                                          <p:val>
                                            <p:strVal val="#ppt_x"/>
                                          </p:val>
                                        </p:tav>
                                        <p:tav tm="100000">
                                          <p:val>
                                            <p:strVal val="#ppt_x"/>
                                          </p:val>
                                        </p:tav>
                                      </p:tavLst>
                                    </p:anim>
                                    <p:anim calcmode="lin" valueType="num">
                                      <p:cBhvr additive="base">
                                        <p:cTn id="12" dur="500" fill="hold"/>
                                        <p:tgtEl>
                                          <p:spTgt spid="614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149"/>
                                        </p:tgtEl>
                                        <p:attrNameLst>
                                          <p:attrName>style.visibility</p:attrName>
                                        </p:attrNameLst>
                                      </p:cBhvr>
                                      <p:to>
                                        <p:strVal val="visible"/>
                                      </p:to>
                                    </p:set>
                                    <p:anim calcmode="lin" valueType="num">
                                      <p:cBhvr additive="base">
                                        <p:cTn id="17" dur="500" fill="hold"/>
                                        <p:tgtEl>
                                          <p:spTgt spid="6149"/>
                                        </p:tgtEl>
                                        <p:attrNameLst>
                                          <p:attrName>ppt_x</p:attrName>
                                        </p:attrNameLst>
                                      </p:cBhvr>
                                      <p:tavLst>
                                        <p:tav tm="0">
                                          <p:val>
                                            <p:strVal val="#ppt_x"/>
                                          </p:val>
                                        </p:tav>
                                        <p:tav tm="100000">
                                          <p:val>
                                            <p:strVal val="#ppt_x"/>
                                          </p:val>
                                        </p:tav>
                                      </p:tavLst>
                                    </p:anim>
                                    <p:anim calcmode="lin" valueType="num">
                                      <p:cBhvr additive="base">
                                        <p:cTn id="18" dur="500" fill="hold"/>
                                        <p:tgtEl>
                                          <p:spTgt spid="6149"/>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150"/>
                                        </p:tgtEl>
                                        <p:attrNameLst>
                                          <p:attrName>style.visibility</p:attrName>
                                        </p:attrNameLst>
                                      </p:cBhvr>
                                      <p:to>
                                        <p:strVal val="visible"/>
                                      </p:to>
                                    </p:set>
                                    <p:anim calcmode="lin" valueType="num">
                                      <p:cBhvr additive="base">
                                        <p:cTn id="21" dur="500" fill="hold"/>
                                        <p:tgtEl>
                                          <p:spTgt spid="6150"/>
                                        </p:tgtEl>
                                        <p:attrNameLst>
                                          <p:attrName>ppt_x</p:attrName>
                                        </p:attrNameLst>
                                      </p:cBhvr>
                                      <p:tavLst>
                                        <p:tav tm="0">
                                          <p:val>
                                            <p:strVal val="#ppt_x"/>
                                          </p:val>
                                        </p:tav>
                                        <p:tav tm="100000">
                                          <p:val>
                                            <p:strVal val="#ppt_x"/>
                                          </p:val>
                                        </p:tav>
                                      </p:tavLst>
                                    </p:anim>
                                    <p:anim calcmode="lin" valueType="num">
                                      <p:cBhvr additive="base">
                                        <p:cTn id="22" dur="500" fill="hold"/>
                                        <p:tgtEl>
                                          <p:spTgt spid="61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79895" y="1160916"/>
            <a:ext cx="4171013" cy="830997"/>
          </a:xfrm>
          <a:prstGeom prst="rect">
            <a:avLst/>
          </a:prstGeom>
          <a:noFill/>
        </p:spPr>
        <p:txBody>
          <a:bodyPr wrap="square" rtlCol="0">
            <a:spAutoFit/>
          </a:bodyPr>
          <a:lstStyle/>
          <a:p>
            <a:r>
              <a:rPr lang="en-US" sz="4800" b="1" dirty="0" smtClean="0">
                <a:ln w="22225">
                  <a:solidFill>
                    <a:schemeClr val="accent2"/>
                  </a:solidFill>
                  <a:prstDash val="solid"/>
                </a:ln>
              </a:rPr>
              <a:t>VẬN DỤNG</a:t>
            </a:r>
            <a:endParaRPr lang="en-US" sz="4800" b="1" dirty="0">
              <a:ln w="22225">
                <a:solidFill>
                  <a:schemeClr val="accent2"/>
                </a:solidFill>
                <a:prstDash val="solid"/>
              </a:ln>
            </a:endParaRPr>
          </a:p>
        </p:txBody>
      </p:sp>
      <p:sp>
        <p:nvSpPr>
          <p:cNvPr id="3" name="TextBox 2"/>
          <p:cNvSpPr txBox="1"/>
          <p:nvPr/>
        </p:nvSpPr>
        <p:spPr>
          <a:xfrm>
            <a:off x="1763270" y="2392236"/>
            <a:ext cx="8895494" cy="1938992"/>
          </a:xfrm>
          <a:prstGeom prst="rect">
            <a:avLst/>
          </a:prstGeom>
          <a:noFill/>
        </p:spPr>
        <p:txBody>
          <a:bodyPr wrap="square" rtlCol="0">
            <a:spAutoFit/>
          </a:bodyPr>
          <a:lstStyle/>
          <a:p>
            <a:r>
              <a:rPr lang="en-US" sz="4000" b="1" dirty="0" smtClean="0">
                <a:ln w="22225">
                  <a:solidFill>
                    <a:schemeClr val="accent2"/>
                  </a:solidFill>
                  <a:prstDash val="solid"/>
                </a:ln>
                <a:solidFill>
                  <a:schemeClr val="accent2">
                    <a:lumMod val="40000"/>
                    <a:lumOff val="60000"/>
                  </a:schemeClr>
                </a:solidFill>
              </a:rPr>
              <a:t>EM HÃY TÌM HIỂU SỰ THAY ĐỔI NGÀNH TRONG CƠ CẤU KINH TẾ Ở ĐỊA PHƯƠNG EM? </a:t>
            </a:r>
            <a:endParaRPr lang="en-US" sz="4000" b="1" dirty="0">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2847634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additive="base">
                                        <p:cTn id="14"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6679" name="Rectangle 7"/>
          <p:cNvSpPr>
            <a:spLocks noGrp="1" noChangeArrowheads="1"/>
          </p:cNvSpPr>
          <p:nvPr>
            <p:ph type="title"/>
          </p:nvPr>
        </p:nvSpPr>
        <p:spPr>
          <a:xfrm>
            <a:off x="3147849" y="236481"/>
            <a:ext cx="5050221" cy="1070797"/>
          </a:xfrm>
          <a:solidFill>
            <a:srgbClr val="F65D44"/>
          </a:solidFill>
        </p:spPr>
        <p:txBody>
          <a:bodyPr/>
          <a:lstStyle/>
          <a:p>
            <a:r>
              <a:rPr lang="vi-VN" altLang="en-US" dirty="0"/>
              <a:t>Hướng dẫn học ở nhà</a:t>
            </a:r>
          </a:p>
        </p:txBody>
      </p:sp>
      <p:sp>
        <p:nvSpPr>
          <p:cNvPr id="2" name="TextBox 1"/>
          <p:cNvSpPr txBox="1"/>
          <p:nvPr/>
        </p:nvSpPr>
        <p:spPr>
          <a:xfrm>
            <a:off x="2257679" y="1561763"/>
            <a:ext cx="8342888" cy="2862322"/>
          </a:xfrm>
          <a:prstGeom prst="rect">
            <a:avLst/>
          </a:prstGeom>
          <a:noFill/>
        </p:spPr>
        <p:txBody>
          <a:bodyPr wrap="square" rtlCol="0">
            <a:spAutoFit/>
          </a:bodyPr>
          <a:lstStyle/>
          <a:p>
            <a:pPr algn="ctr"/>
            <a:r>
              <a:rPr lang="en-US" sz="3600" dirty="0" smtClean="0"/>
              <a:t>-</a:t>
            </a:r>
            <a:r>
              <a:rPr lang="pt-BR" sz="3600" b="1" kern="10" dirty="0">
                <a:solidFill>
                  <a:srgbClr val="336699"/>
                </a:solidFill>
                <a:effectLst>
                  <a:outerShdw dist="45791" dir="2021404" algn="ctr" rotWithShape="0">
                    <a:srgbClr val="B2B2B2">
                      <a:alpha val="80000"/>
                    </a:srgbClr>
                  </a:outerShdw>
                </a:effectLst>
                <a:latin typeface="Times New Roman" panose="02020603050405020304" pitchFamily="18" charset="0"/>
                <a:cs typeface="Times New Roman" panose="02020603050405020304" pitchFamily="18" charset="0"/>
              </a:rPr>
              <a:t>Các em học bài  và bổ sung phần kiến thức ghi chép </a:t>
            </a:r>
            <a:r>
              <a:rPr lang="pt-BR" sz="3600" b="1" kern="10" dirty="0" smtClean="0">
                <a:solidFill>
                  <a:srgbClr val="336699"/>
                </a:solidFill>
                <a:effectLst>
                  <a:outerShdw dist="45791" dir="2021404" algn="ctr" rotWithShape="0">
                    <a:srgbClr val="B2B2B2">
                      <a:alpha val="80000"/>
                    </a:srgbClr>
                  </a:outerShdw>
                </a:effectLst>
                <a:latin typeface="Times New Roman" panose="02020603050405020304" pitchFamily="18" charset="0"/>
                <a:cs typeface="Times New Roman" panose="02020603050405020304" pitchFamily="18" charset="0"/>
              </a:rPr>
              <a:t>thiếu trên lớp.</a:t>
            </a:r>
            <a:endParaRPr lang="pt-BR" sz="3600" b="1" kern="10" dirty="0">
              <a:solidFill>
                <a:srgbClr val="336699"/>
              </a:solidFill>
              <a:effectLst>
                <a:outerShdw dist="45791" dir="2021404" algn="ctr" rotWithShape="0">
                  <a:srgbClr val="B2B2B2">
                    <a:alpha val="80000"/>
                  </a:srgbClr>
                </a:outerShdw>
              </a:effectLst>
              <a:latin typeface="Times New Roman" panose="02020603050405020304" pitchFamily="18" charset="0"/>
              <a:cs typeface="Times New Roman" panose="02020603050405020304" pitchFamily="18" charset="0"/>
            </a:endParaRPr>
          </a:p>
          <a:p>
            <a:pPr algn="ctr"/>
            <a:r>
              <a:rPr lang="en-US" sz="3600" dirty="0" smtClean="0">
                <a:solidFill>
                  <a:srgbClr val="C00000"/>
                </a:solidFill>
              </a:rPr>
              <a:t>- </a:t>
            </a:r>
            <a:r>
              <a:rPr lang="vi-VN" sz="3600" dirty="0">
                <a:solidFill>
                  <a:srgbClr val="C00000"/>
                </a:solidFill>
              </a:rPr>
              <a:t>Các nhân tố </a:t>
            </a:r>
            <a:r>
              <a:rPr lang="en-US" sz="3600" dirty="0" err="1">
                <a:solidFill>
                  <a:srgbClr val="C00000"/>
                </a:solidFill>
              </a:rPr>
              <a:t>nào</a:t>
            </a:r>
            <a:r>
              <a:rPr lang="en-US" sz="3600" dirty="0">
                <a:solidFill>
                  <a:srgbClr val="C00000"/>
                </a:solidFill>
              </a:rPr>
              <a:t> </a:t>
            </a:r>
            <a:r>
              <a:rPr lang="vi-VN" sz="3600" dirty="0">
                <a:solidFill>
                  <a:srgbClr val="C00000"/>
                </a:solidFill>
              </a:rPr>
              <a:t>ảnh hưởng đến sự phát triển và phân bố nông nghiệp</a:t>
            </a:r>
            <a:r>
              <a:rPr lang="en-US" sz="3600" dirty="0">
                <a:solidFill>
                  <a:srgbClr val="C00000"/>
                </a:solidFill>
              </a:rPr>
              <a:t> ở </a:t>
            </a:r>
          </a:p>
          <a:p>
            <a:pPr algn="ctr"/>
            <a:r>
              <a:rPr lang="en-US" sz="3600" dirty="0">
                <a:solidFill>
                  <a:srgbClr val="C00000"/>
                </a:solidFill>
              </a:rPr>
              <a:t> </a:t>
            </a:r>
            <a:r>
              <a:rPr lang="en-US" sz="3600" dirty="0" err="1">
                <a:solidFill>
                  <a:srgbClr val="C00000"/>
                </a:solidFill>
              </a:rPr>
              <a:t>nước</a:t>
            </a:r>
            <a:r>
              <a:rPr lang="en-US" sz="3600" dirty="0">
                <a:solidFill>
                  <a:srgbClr val="C00000"/>
                </a:solidFill>
              </a:rPr>
              <a:t> ta ?</a:t>
            </a:r>
            <a:r>
              <a:rPr lang="vi-VN" sz="3600" dirty="0">
                <a:solidFill>
                  <a:srgbClr val="C00000"/>
                </a:solidFill>
              </a:rPr>
              <a:t> </a:t>
            </a:r>
          </a:p>
        </p:txBody>
      </p:sp>
    </p:spTree>
    <p:extLst>
      <p:ext uri="{BB962C8B-B14F-4D97-AF65-F5344CB8AC3E}">
        <p14:creationId xmlns:p14="http://schemas.microsoft.com/office/powerpoint/2010/main" val="2938179013"/>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ntr" presetSubtype="0" fill="hold" grpId="0" nodeType="withEffect">
                                  <p:stCondLst>
                                    <p:cond delay="0"/>
                                  </p:stCondLst>
                                  <p:iterate type="lt">
                                    <p:tmPct val="10000"/>
                                  </p:iterate>
                                  <p:childTnLst>
                                    <p:set>
                                      <p:cBhvr>
                                        <p:cTn id="6" dur="1" fill="hold">
                                          <p:stCondLst>
                                            <p:cond delay="0"/>
                                          </p:stCondLst>
                                        </p:cTn>
                                        <p:tgtEl>
                                          <p:spTgt spid="156679">
                                            <p:txEl>
                                              <p:charRg st="4294967295" end="4294967295"/>
                                            </p:txEl>
                                          </p:spTgt>
                                        </p:tgtEl>
                                        <p:attrNameLst>
                                          <p:attrName>style.visibility</p:attrName>
                                        </p:attrNameLst>
                                      </p:cBhvr>
                                      <p:to>
                                        <p:strVal val="visible"/>
                                      </p:to>
                                    </p:set>
                                    <p:animEffect transition="in" filter="fade">
                                      <p:cBhvr>
                                        <p:cTn id="7" dur="600">
                                          <p:stCondLst>
                                            <p:cond delay="0"/>
                                          </p:stCondLst>
                                        </p:cTn>
                                        <p:tgtEl>
                                          <p:spTgt spid="156679">
                                            <p:txEl>
                                              <p:charRg st="4294967295" end="4294967295"/>
                                            </p:txEl>
                                          </p:spTgt>
                                        </p:tgtEl>
                                      </p:cBhvr>
                                    </p:animEffect>
                                    <p:anim calcmode="lin" valueType="num">
                                      <p:cBhvr>
                                        <p:cTn id="8" dur="600" fill="hold">
                                          <p:stCondLst>
                                            <p:cond delay="0"/>
                                          </p:stCondLst>
                                        </p:cTn>
                                        <p:tgtEl>
                                          <p:spTgt spid="156679">
                                            <p:txEl>
                                              <p:charRg st="4294967295" end="4294967295"/>
                                            </p:txEl>
                                          </p:spTgt>
                                        </p:tgtEl>
                                        <p:attrNameLst>
                                          <p:attrName>style.rotation</p:attrName>
                                        </p:attrNameLst>
                                      </p:cBhvr>
                                      <p:tavLst>
                                        <p:tav tm="0">
                                          <p:val>
                                            <p:fltVal val="720"/>
                                          </p:val>
                                        </p:tav>
                                        <p:tav tm="100000">
                                          <p:val>
                                            <p:fltVal val="0"/>
                                          </p:val>
                                        </p:tav>
                                      </p:tavLst>
                                    </p:anim>
                                    <p:anim calcmode="lin" valueType="num">
                                      <p:cBhvr>
                                        <p:cTn id="9" dur="600" fill="hold">
                                          <p:stCondLst>
                                            <p:cond delay="0"/>
                                          </p:stCondLst>
                                        </p:cTn>
                                        <p:tgtEl>
                                          <p:spTgt spid="156679">
                                            <p:txEl>
                                              <p:charRg st="4294967295" end="4294967295"/>
                                            </p:txEl>
                                          </p:spTgt>
                                        </p:tgtEl>
                                        <p:attrNameLst>
                                          <p:attrName>ppt_h</p:attrName>
                                        </p:attrNameLst>
                                      </p:cBhvr>
                                      <p:tavLst>
                                        <p:tav tm="0">
                                          <p:val>
                                            <p:fltVal val="0"/>
                                          </p:val>
                                        </p:tav>
                                        <p:tav tm="100000">
                                          <p:val>
                                            <p:strVal val="#ppt_h"/>
                                          </p:val>
                                        </p:tav>
                                      </p:tavLst>
                                    </p:anim>
                                    <p:anim calcmode="lin" valueType="num">
                                      <p:cBhvr>
                                        <p:cTn id="10" dur="600" fill="hold">
                                          <p:stCondLst>
                                            <p:cond delay="0"/>
                                          </p:stCondLst>
                                        </p:cTn>
                                        <p:tgtEl>
                                          <p:spTgt spid="156679">
                                            <p:txEl>
                                              <p:charRg st="4294967295" end="4294967295"/>
                                            </p:txEl>
                                          </p:spTgt>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67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mmprod_title"/>
          <p:cNvSpPr/>
          <p:nvPr>
            <p:custDataLst>
              <p:tags r:id="rId1"/>
            </p:custDataLst>
          </p:nvPr>
        </p:nvSpPr>
        <p:spPr>
          <a:xfrm>
            <a:off x="1981200" y="274638"/>
            <a:ext cx="8229600" cy="1143000"/>
          </a:xfrm>
          <a:prstGeom prst="rect">
            <a:avLst/>
          </a:prstGeom>
          <a:noFill/>
          <a:ln w="9525">
            <a:noFill/>
          </a:ln>
        </p:spPr>
        <p:txBody>
          <a:bodyPr lIns="0" tIns="0" rIns="0" bIns="0" anchor="ctr" anchorCtr="0"/>
          <a:lstStyle/>
          <a:p>
            <a:pPr algn="ctr"/>
            <a:r>
              <a:rPr lang="en-US" altLang="zh-CN" sz="3500" dirty="0">
                <a:latin typeface="Times New Roman" panose="02020603050405020304" pitchFamily="18" charset="0"/>
                <a:cs typeface="Times New Roman" panose="02020603050405020304" pitchFamily="18" charset="0"/>
              </a:rPr>
              <a:t>Câu 1: Công cuộc đổi mới nền kinh tế nước ta bắt đầu từ năm:</a:t>
            </a:r>
          </a:p>
        </p:txBody>
      </p:sp>
      <p:grpSp>
        <p:nvGrpSpPr>
          <p:cNvPr id="2" name="mmprod_answer10037"/>
          <p:cNvGrpSpPr/>
          <p:nvPr/>
        </p:nvGrpSpPr>
        <p:grpSpPr>
          <a:xfrm>
            <a:off x="2197100" y="1646238"/>
            <a:ext cx="6086475" cy="427037"/>
            <a:chOff x="424" y="1037"/>
            <a:chExt cx="3834" cy="269"/>
          </a:xfrm>
        </p:grpSpPr>
        <p:sp>
          <p:nvSpPr>
            <p:cNvPr id="23558" name="mmprod_s2_10037"/>
            <p:cNvSpPr txBox="1"/>
            <p:nvPr>
              <p:custDataLst>
                <p:tags r:id="rId11"/>
              </p:custDataLst>
            </p:nvPr>
          </p:nvSpPr>
          <p:spPr>
            <a:xfrm>
              <a:off x="680" y="1037"/>
              <a:ext cx="249" cy="269"/>
            </a:xfrm>
            <a:prstGeom prst="rect">
              <a:avLst/>
            </a:prstGeom>
            <a:noFill/>
            <a:ln w="9525">
              <a:noFill/>
            </a:ln>
          </p:spPr>
          <p:txBody>
            <a:bodyPr wrap="none" lIns="0" tIns="0" rIns="0" bIns="0" anchor="ctr" anchorCtr="0"/>
            <a:lstStyle/>
            <a:p>
              <a:r>
                <a:rPr lang="en-US" altLang="zh-CN" sz="3500" dirty="0">
                  <a:latin typeface="Times New Roman" panose="02020603050405020304" pitchFamily="18" charset="0"/>
                  <a:cs typeface="Times New Roman" panose="02020603050405020304" pitchFamily="18" charset="0"/>
                </a:rPr>
                <a:t>A) </a:t>
              </a:r>
            </a:p>
          </p:txBody>
        </p:sp>
        <p:sp>
          <p:nvSpPr>
            <p:cNvPr id="23559" name="mmprod_s1_10037"/>
            <p:cNvSpPr txBox="1"/>
            <p:nvPr>
              <p:custDataLst>
                <p:tags r:id="rId12"/>
              </p:custDataLst>
            </p:nvPr>
          </p:nvSpPr>
          <p:spPr>
            <a:xfrm>
              <a:off x="1125" y="1037"/>
              <a:ext cx="3133" cy="269"/>
            </a:xfrm>
            <a:prstGeom prst="rect">
              <a:avLst/>
            </a:prstGeom>
            <a:noFill/>
            <a:ln w="9525">
              <a:noFill/>
            </a:ln>
          </p:spPr>
          <p:txBody>
            <a:bodyPr lIns="0" tIns="0" rIns="0" bIns="0" anchor="ctr" anchorCtr="0"/>
            <a:lstStyle/>
            <a:p>
              <a:r>
                <a:rPr lang="en-US" altLang="zh-CN" sz="3500" dirty="0">
                  <a:latin typeface="Times New Roman" panose="02020603050405020304" pitchFamily="18" charset="0"/>
                  <a:cs typeface="Times New Roman" panose="02020603050405020304" pitchFamily="18" charset="0"/>
                </a:rPr>
                <a:t>1986</a:t>
              </a:r>
            </a:p>
          </p:txBody>
        </p:sp>
        <p:pic>
          <p:nvPicPr>
            <p:cNvPr id="23560" name="mmprod_answer_input10037" descr="radio2"/>
            <p:cNvPicPr>
              <a:picLocks noChangeAspect="1"/>
            </p:cNvPicPr>
            <p:nvPr>
              <p:custDataLst>
                <p:tags r:id="rId13"/>
              </p:custDataLst>
            </p:nvPr>
          </p:nvPicPr>
          <p:blipFill>
            <a:blip r:embed="rId15"/>
            <a:stretch>
              <a:fillRect/>
            </a:stretch>
          </p:blipFill>
          <p:spPr>
            <a:xfrm>
              <a:off x="424" y="1108"/>
              <a:ext cx="129" cy="127"/>
            </a:xfrm>
            <a:prstGeom prst="rect">
              <a:avLst/>
            </a:prstGeom>
            <a:noFill/>
            <a:ln w="9525">
              <a:noFill/>
            </a:ln>
            <a:effectLst>
              <a:prstShdw prst="shdw17" dist="17961" dir="13499999">
                <a:srgbClr val="2F4D71"/>
              </a:prstShdw>
            </a:effectLst>
          </p:spPr>
        </p:pic>
      </p:grpSp>
      <p:grpSp>
        <p:nvGrpSpPr>
          <p:cNvPr id="23561" name="mmprod_answer10039"/>
          <p:cNvGrpSpPr/>
          <p:nvPr/>
        </p:nvGrpSpPr>
        <p:grpSpPr>
          <a:xfrm>
            <a:off x="2197100" y="2246313"/>
            <a:ext cx="5756275" cy="427037"/>
            <a:chOff x="424" y="1415"/>
            <a:chExt cx="3626" cy="269"/>
          </a:xfrm>
        </p:grpSpPr>
        <p:sp>
          <p:nvSpPr>
            <p:cNvPr id="23562" name="mmprod_s2_10039"/>
            <p:cNvSpPr txBox="1"/>
            <p:nvPr>
              <p:custDataLst>
                <p:tags r:id="rId8"/>
              </p:custDataLst>
            </p:nvPr>
          </p:nvSpPr>
          <p:spPr>
            <a:xfrm>
              <a:off x="680" y="1415"/>
              <a:ext cx="241" cy="269"/>
            </a:xfrm>
            <a:prstGeom prst="rect">
              <a:avLst/>
            </a:prstGeom>
            <a:noFill/>
            <a:ln w="9525">
              <a:noFill/>
            </a:ln>
          </p:spPr>
          <p:txBody>
            <a:bodyPr wrap="none" lIns="0" tIns="0" rIns="0" bIns="0" anchor="ctr" anchorCtr="0"/>
            <a:lstStyle/>
            <a:p>
              <a:r>
                <a:rPr lang="en-US" altLang="zh-CN" sz="3500" dirty="0">
                  <a:latin typeface="Times New Roman" panose="02020603050405020304" pitchFamily="18" charset="0"/>
                  <a:cs typeface="Times New Roman" panose="02020603050405020304" pitchFamily="18" charset="0"/>
                </a:rPr>
                <a:t>B) </a:t>
              </a:r>
            </a:p>
          </p:txBody>
        </p:sp>
        <p:sp>
          <p:nvSpPr>
            <p:cNvPr id="23563" name="mmprod_s1_10039"/>
            <p:cNvSpPr txBox="1"/>
            <p:nvPr>
              <p:custDataLst>
                <p:tags r:id="rId9"/>
              </p:custDataLst>
            </p:nvPr>
          </p:nvSpPr>
          <p:spPr>
            <a:xfrm>
              <a:off x="1172" y="1415"/>
              <a:ext cx="2878" cy="269"/>
            </a:xfrm>
            <a:prstGeom prst="rect">
              <a:avLst/>
            </a:prstGeom>
            <a:noFill/>
            <a:ln w="9525">
              <a:noFill/>
            </a:ln>
          </p:spPr>
          <p:txBody>
            <a:bodyPr lIns="0" tIns="0" rIns="0" bIns="0" anchor="ctr" anchorCtr="0"/>
            <a:lstStyle/>
            <a:p>
              <a:r>
                <a:rPr lang="en-US" altLang="zh-CN" sz="3500" dirty="0">
                  <a:latin typeface="Times New Roman" panose="02020603050405020304" pitchFamily="18" charset="0"/>
                  <a:cs typeface="Times New Roman" panose="02020603050405020304" pitchFamily="18" charset="0"/>
                </a:rPr>
                <a:t>1996</a:t>
              </a:r>
            </a:p>
          </p:txBody>
        </p:sp>
        <p:pic>
          <p:nvPicPr>
            <p:cNvPr id="23564" name="mmprod_answer_input10039" descr="radio1"/>
            <p:cNvPicPr>
              <a:picLocks noChangeAspect="1"/>
            </p:cNvPicPr>
            <p:nvPr>
              <p:custDataLst>
                <p:tags r:id="rId10"/>
              </p:custDataLst>
            </p:nvPr>
          </p:nvPicPr>
          <p:blipFill>
            <a:blip r:embed="rId16"/>
            <a:stretch>
              <a:fillRect/>
            </a:stretch>
          </p:blipFill>
          <p:spPr>
            <a:xfrm>
              <a:off x="424" y="1486"/>
              <a:ext cx="129" cy="128"/>
            </a:xfrm>
            <a:prstGeom prst="rect">
              <a:avLst/>
            </a:prstGeom>
            <a:noFill/>
            <a:ln w="9525">
              <a:noFill/>
            </a:ln>
            <a:effectLst>
              <a:prstShdw prst="shdw17" dist="17961" dir="13499999">
                <a:srgbClr val="2F4D71"/>
              </a:prstShdw>
            </a:effectLst>
          </p:spPr>
        </p:pic>
      </p:grpSp>
      <p:grpSp>
        <p:nvGrpSpPr>
          <p:cNvPr id="23565" name="mmprod_answer10041"/>
          <p:cNvGrpSpPr/>
          <p:nvPr/>
        </p:nvGrpSpPr>
        <p:grpSpPr>
          <a:xfrm>
            <a:off x="2197100" y="2846388"/>
            <a:ext cx="5756275" cy="427037"/>
            <a:chOff x="424" y="1793"/>
            <a:chExt cx="3626" cy="269"/>
          </a:xfrm>
        </p:grpSpPr>
        <p:sp>
          <p:nvSpPr>
            <p:cNvPr id="23566" name="mmprod_s2_10041"/>
            <p:cNvSpPr txBox="1"/>
            <p:nvPr>
              <p:custDataLst>
                <p:tags r:id="rId5"/>
              </p:custDataLst>
            </p:nvPr>
          </p:nvSpPr>
          <p:spPr>
            <a:xfrm>
              <a:off x="680" y="1793"/>
              <a:ext cx="238" cy="269"/>
            </a:xfrm>
            <a:prstGeom prst="rect">
              <a:avLst/>
            </a:prstGeom>
            <a:noFill/>
            <a:ln w="9525">
              <a:noFill/>
            </a:ln>
          </p:spPr>
          <p:txBody>
            <a:bodyPr wrap="none" lIns="0" tIns="0" rIns="0" bIns="0" anchor="ctr" anchorCtr="0"/>
            <a:lstStyle/>
            <a:p>
              <a:r>
                <a:rPr lang="en-US" altLang="zh-CN" sz="3500" dirty="0">
                  <a:latin typeface="Times New Roman" panose="02020603050405020304" pitchFamily="18" charset="0"/>
                  <a:cs typeface="Times New Roman" panose="02020603050405020304" pitchFamily="18" charset="0"/>
                </a:rPr>
                <a:t>C) </a:t>
              </a:r>
            </a:p>
          </p:txBody>
        </p:sp>
        <p:sp>
          <p:nvSpPr>
            <p:cNvPr id="23567" name="mmprod_s1_10041"/>
            <p:cNvSpPr txBox="1"/>
            <p:nvPr>
              <p:custDataLst>
                <p:tags r:id="rId6"/>
              </p:custDataLst>
            </p:nvPr>
          </p:nvSpPr>
          <p:spPr>
            <a:xfrm>
              <a:off x="1172" y="1793"/>
              <a:ext cx="2878" cy="269"/>
            </a:xfrm>
            <a:prstGeom prst="rect">
              <a:avLst/>
            </a:prstGeom>
            <a:noFill/>
            <a:ln w="9525">
              <a:noFill/>
            </a:ln>
          </p:spPr>
          <p:txBody>
            <a:bodyPr lIns="0" tIns="0" rIns="0" bIns="0" anchor="ctr" anchorCtr="0"/>
            <a:lstStyle/>
            <a:p>
              <a:r>
                <a:rPr lang="en-US" altLang="zh-CN" sz="3500" dirty="0">
                  <a:latin typeface="Times New Roman" panose="02020603050405020304" pitchFamily="18" charset="0"/>
                  <a:cs typeface="Times New Roman" panose="02020603050405020304" pitchFamily="18" charset="0"/>
                </a:rPr>
                <a:t>2006</a:t>
              </a:r>
            </a:p>
          </p:txBody>
        </p:sp>
        <p:pic>
          <p:nvPicPr>
            <p:cNvPr id="23568" name="mmprod_answer_input10041" descr="radio1"/>
            <p:cNvPicPr>
              <a:picLocks noChangeAspect="1"/>
            </p:cNvPicPr>
            <p:nvPr>
              <p:custDataLst>
                <p:tags r:id="rId7"/>
              </p:custDataLst>
            </p:nvPr>
          </p:nvPicPr>
          <p:blipFill>
            <a:blip r:embed="rId16"/>
            <a:stretch>
              <a:fillRect/>
            </a:stretch>
          </p:blipFill>
          <p:spPr>
            <a:xfrm>
              <a:off x="424" y="1864"/>
              <a:ext cx="129" cy="128"/>
            </a:xfrm>
            <a:prstGeom prst="rect">
              <a:avLst/>
            </a:prstGeom>
            <a:noFill/>
            <a:ln w="9525">
              <a:noFill/>
            </a:ln>
            <a:effectLst>
              <a:prstShdw prst="shdw17" dist="17961" dir="13499999">
                <a:srgbClr val="2F4D71"/>
              </a:prstShdw>
            </a:effectLst>
          </p:spPr>
        </p:pic>
      </p:grpSp>
      <p:grpSp>
        <p:nvGrpSpPr>
          <p:cNvPr id="23569" name="mmprod_answer10043"/>
          <p:cNvGrpSpPr/>
          <p:nvPr/>
        </p:nvGrpSpPr>
        <p:grpSpPr>
          <a:xfrm>
            <a:off x="2197100" y="3446463"/>
            <a:ext cx="5756275" cy="427037"/>
            <a:chOff x="424" y="2171"/>
            <a:chExt cx="3626" cy="269"/>
          </a:xfrm>
        </p:grpSpPr>
        <p:sp>
          <p:nvSpPr>
            <p:cNvPr id="23570" name="mmprod_s2_10043"/>
            <p:cNvSpPr txBox="1"/>
            <p:nvPr>
              <p:custDataLst>
                <p:tags r:id="rId2"/>
              </p:custDataLst>
            </p:nvPr>
          </p:nvSpPr>
          <p:spPr>
            <a:xfrm>
              <a:off x="680" y="2171"/>
              <a:ext cx="257" cy="269"/>
            </a:xfrm>
            <a:prstGeom prst="rect">
              <a:avLst/>
            </a:prstGeom>
            <a:noFill/>
            <a:ln w="9525">
              <a:noFill/>
            </a:ln>
          </p:spPr>
          <p:txBody>
            <a:bodyPr wrap="none" lIns="0" tIns="0" rIns="0" bIns="0" anchor="ctr" anchorCtr="0"/>
            <a:lstStyle/>
            <a:p>
              <a:r>
                <a:rPr lang="en-US" altLang="zh-CN" sz="3500" dirty="0">
                  <a:latin typeface="Times New Roman" panose="02020603050405020304" pitchFamily="18" charset="0"/>
                  <a:cs typeface="Times New Roman" panose="02020603050405020304" pitchFamily="18" charset="0"/>
                </a:rPr>
                <a:t>D) </a:t>
              </a:r>
            </a:p>
          </p:txBody>
        </p:sp>
        <p:sp>
          <p:nvSpPr>
            <p:cNvPr id="23571" name="mmprod_s1_10043"/>
            <p:cNvSpPr txBox="1"/>
            <p:nvPr>
              <p:custDataLst>
                <p:tags r:id="rId3"/>
              </p:custDataLst>
            </p:nvPr>
          </p:nvSpPr>
          <p:spPr>
            <a:xfrm>
              <a:off x="1219" y="2171"/>
              <a:ext cx="2831" cy="269"/>
            </a:xfrm>
            <a:prstGeom prst="rect">
              <a:avLst/>
            </a:prstGeom>
            <a:noFill/>
            <a:ln w="9525">
              <a:noFill/>
            </a:ln>
          </p:spPr>
          <p:txBody>
            <a:bodyPr lIns="0" tIns="0" rIns="0" bIns="0" anchor="ctr" anchorCtr="0"/>
            <a:lstStyle/>
            <a:p>
              <a:r>
                <a:rPr lang="en-US" altLang="zh-CN" sz="3500" dirty="0">
                  <a:latin typeface="Times New Roman" panose="02020603050405020304" pitchFamily="18" charset="0"/>
                  <a:cs typeface="Times New Roman" panose="02020603050405020304" pitchFamily="18" charset="0"/>
                </a:rPr>
                <a:t>1976</a:t>
              </a:r>
            </a:p>
          </p:txBody>
        </p:sp>
        <p:pic>
          <p:nvPicPr>
            <p:cNvPr id="23572" name="mmprod_answer_input10043" descr="radio1"/>
            <p:cNvPicPr>
              <a:picLocks noChangeAspect="1"/>
            </p:cNvPicPr>
            <p:nvPr>
              <p:custDataLst>
                <p:tags r:id="rId4"/>
              </p:custDataLst>
            </p:nvPr>
          </p:nvPicPr>
          <p:blipFill>
            <a:blip r:embed="rId16"/>
            <a:stretch>
              <a:fillRect/>
            </a:stretch>
          </p:blipFill>
          <p:spPr>
            <a:xfrm>
              <a:off x="424" y="2242"/>
              <a:ext cx="129" cy="128"/>
            </a:xfrm>
            <a:prstGeom prst="rect">
              <a:avLst/>
            </a:prstGeom>
            <a:noFill/>
            <a:ln w="9525">
              <a:noFill/>
            </a:ln>
            <a:effectLst>
              <a:prstShdw prst="shdw17" dist="17961" dir="13499999">
                <a:srgbClr val="2F4D71"/>
              </a:prstShdw>
            </a:effec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indefinite" fill="hold" nodeType="click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mmprod_title"/>
          <p:cNvSpPr/>
          <p:nvPr>
            <p:custDataLst>
              <p:tags r:id="rId2"/>
            </p:custDataLst>
          </p:nvPr>
        </p:nvSpPr>
        <p:spPr>
          <a:xfrm>
            <a:off x="1981200" y="274638"/>
            <a:ext cx="8229600" cy="1143000"/>
          </a:xfrm>
          <a:prstGeom prst="rect">
            <a:avLst/>
          </a:prstGeom>
          <a:noFill/>
          <a:ln w="9525">
            <a:noFill/>
          </a:ln>
        </p:spPr>
        <p:txBody>
          <a:bodyPr lIns="0" tIns="0" rIns="0" bIns="0" anchor="ctr" anchorCtr="0"/>
          <a:lstStyle/>
          <a:p>
            <a:pPr algn="ctr"/>
            <a:r>
              <a:rPr lang="en-US" altLang="zh-CN" sz="3600" dirty="0">
                <a:latin typeface="Times New Roman" panose="02020603050405020304" pitchFamily="18" charset="0"/>
              </a:rPr>
              <a:t>Câu 2: Sự chuyển dịch cơ cấu ngành ở nước ta được biểu hiện ở:</a:t>
            </a:r>
          </a:p>
        </p:txBody>
      </p:sp>
      <p:grpSp>
        <p:nvGrpSpPr>
          <p:cNvPr id="24580" name="mmprod_answer10049"/>
          <p:cNvGrpSpPr/>
          <p:nvPr/>
        </p:nvGrpSpPr>
        <p:grpSpPr>
          <a:xfrm>
            <a:off x="2197100" y="1646238"/>
            <a:ext cx="7302500" cy="427037"/>
            <a:chOff x="424" y="1037"/>
            <a:chExt cx="4600" cy="269"/>
          </a:xfrm>
        </p:grpSpPr>
        <p:sp>
          <p:nvSpPr>
            <p:cNvPr id="24581" name="mmprod_s2_10049"/>
            <p:cNvSpPr txBox="1"/>
            <p:nvPr>
              <p:custDataLst>
                <p:tags r:id="rId12"/>
              </p:custDataLst>
            </p:nvPr>
          </p:nvSpPr>
          <p:spPr>
            <a:xfrm>
              <a:off x="680" y="1037"/>
              <a:ext cx="249" cy="269"/>
            </a:xfrm>
            <a:prstGeom prst="rect">
              <a:avLst/>
            </a:prstGeom>
            <a:noFill/>
            <a:ln w="9525">
              <a:noFill/>
            </a:ln>
          </p:spPr>
          <p:txBody>
            <a:bodyPr wrap="none" lIns="0" tIns="0" rIns="0" bIns="0" anchor="ctr" anchorCtr="0"/>
            <a:lstStyle/>
            <a:p>
              <a:r>
                <a:rPr lang="en-US" altLang="zh-CN" sz="3600" dirty="0">
                  <a:latin typeface="Times New Roman" panose="02020603050405020304" pitchFamily="18" charset="0"/>
                </a:rPr>
                <a:t>A) </a:t>
              </a:r>
            </a:p>
          </p:txBody>
        </p:sp>
        <p:sp>
          <p:nvSpPr>
            <p:cNvPr id="24582" name="mmprod_s1_10049"/>
            <p:cNvSpPr txBox="1"/>
            <p:nvPr>
              <p:custDataLst>
                <p:tags r:id="rId13"/>
              </p:custDataLst>
            </p:nvPr>
          </p:nvSpPr>
          <p:spPr>
            <a:xfrm>
              <a:off x="1268" y="1037"/>
              <a:ext cx="3756" cy="269"/>
            </a:xfrm>
            <a:prstGeom prst="rect">
              <a:avLst/>
            </a:prstGeom>
            <a:noFill/>
            <a:ln w="9525">
              <a:noFill/>
            </a:ln>
          </p:spPr>
          <p:txBody>
            <a:bodyPr lIns="0" tIns="0" rIns="0" bIns="0" anchor="ctr" anchorCtr="0"/>
            <a:lstStyle/>
            <a:p>
              <a:r>
                <a:rPr lang="en-US" altLang="zh-CN" sz="3600" dirty="0">
                  <a:latin typeface="Times New Roman" panose="02020603050405020304" pitchFamily="18" charset="0"/>
                </a:rPr>
                <a:t>Giảm tỉ trọng của nông nghiệp</a:t>
              </a:r>
            </a:p>
          </p:txBody>
        </p:sp>
        <p:pic>
          <p:nvPicPr>
            <p:cNvPr id="24583" name="mmprod_answer_input10049" descr="radio1"/>
            <p:cNvPicPr>
              <a:picLocks noChangeAspect="1"/>
            </p:cNvPicPr>
            <p:nvPr>
              <p:custDataLst>
                <p:tags r:id="rId14"/>
              </p:custDataLst>
            </p:nvPr>
          </p:nvPicPr>
          <p:blipFill>
            <a:blip r:embed="rId16"/>
            <a:stretch>
              <a:fillRect/>
            </a:stretch>
          </p:blipFill>
          <p:spPr>
            <a:xfrm>
              <a:off x="424" y="1108"/>
              <a:ext cx="129" cy="128"/>
            </a:xfrm>
            <a:prstGeom prst="rect">
              <a:avLst/>
            </a:prstGeom>
            <a:noFill/>
            <a:ln w="9525">
              <a:noFill/>
            </a:ln>
            <a:effectLst>
              <a:prstShdw prst="shdw17" dist="17961" dir="13499999">
                <a:srgbClr val="2F4D71"/>
              </a:prstShdw>
            </a:effectLst>
          </p:spPr>
        </p:pic>
      </p:grpSp>
      <p:grpSp>
        <p:nvGrpSpPr>
          <p:cNvPr id="24584" name="mmprod_answer10051"/>
          <p:cNvGrpSpPr/>
          <p:nvPr/>
        </p:nvGrpSpPr>
        <p:grpSpPr>
          <a:xfrm>
            <a:off x="2197100" y="2246630"/>
            <a:ext cx="9838055" cy="619760"/>
            <a:chOff x="424" y="1415"/>
            <a:chExt cx="3626" cy="538"/>
          </a:xfrm>
        </p:grpSpPr>
        <p:sp>
          <p:nvSpPr>
            <p:cNvPr id="24585" name="mmprod_s2_10051"/>
            <p:cNvSpPr txBox="1"/>
            <p:nvPr>
              <p:custDataLst>
                <p:tags r:id="rId9"/>
              </p:custDataLst>
            </p:nvPr>
          </p:nvSpPr>
          <p:spPr>
            <a:xfrm>
              <a:off x="584" y="1487"/>
              <a:ext cx="241" cy="459"/>
            </a:xfrm>
            <a:prstGeom prst="rect">
              <a:avLst/>
            </a:prstGeom>
            <a:noFill/>
            <a:ln w="9525">
              <a:noFill/>
            </a:ln>
          </p:spPr>
          <p:txBody>
            <a:bodyPr wrap="none" lIns="0" tIns="0" rIns="0" bIns="0" anchor="ctr" anchorCtr="0"/>
            <a:lstStyle/>
            <a:p>
              <a:r>
                <a:rPr lang="en-US" altLang="zh-CN" sz="3600" dirty="0">
                  <a:latin typeface="Times New Roman" panose="02020603050405020304" pitchFamily="18" charset="0"/>
                </a:rPr>
                <a:t>B) </a:t>
              </a:r>
            </a:p>
          </p:txBody>
        </p:sp>
        <p:sp>
          <p:nvSpPr>
            <p:cNvPr id="24586" name="mmprod_s1_10051"/>
            <p:cNvSpPr txBox="1"/>
            <p:nvPr>
              <p:custDataLst>
                <p:tags r:id="rId10"/>
              </p:custDataLst>
            </p:nvPr>
          </p:nvSpPr>
          <p:spPr>
            <a:xfrm>
              <a:off x="920" y="1415"/>
              <a:ext cx="3130" cy="538"/>
            </a:xfrm>
            <a:prstGeom prst="rect">
              <a:avLst/>
            </a:prstGeom>
            <a:noFill/>
            <a:ln w="9525">
              <a:noFill/>
            </a:ln>
          </p:spPr>
          <p:txBody>
            <a:bodyPr lIns="0" tIns="0" rIns="0" bIns="0" anchor="ctr" anchorCtr="0"/>
            <a:lstStyle/>
            <a:p>
              <a:r>
                <a:rPr lang="en-US" altLang="zh-CN" sz="3600" dirty="0">
                  <a:latin typeface="Times New Roman" panose="02020603050405020304" pitchFamily="18" charset="0"/>
                </a:rPr>
                <a:t>Tăng tỉ trọng của công nghiệp và dịch vụ</a:t>
              </a:r>
            </a:p>
          </p:txBody>
        </p:sp>
        <p:pic>
          <p:nvPicPr>
            <p:cNvPr id="24587" name="mmprod_answer_input10051" descr="radio1"/>
            <p:cNvPicPr>
              <a:picLocks noChangeAspect="1"/>
            </p:cNvPicPr>
            <p:nvPr>
              <p:custDataLst>
                <p:tags r:id="rId11"/>
              </p:custDataLst>
            </p:nvPr>
          </p:nvPicPr>
          <p:blipFill>
            <a:blip r:embed="rId16"/>
            <a:stretch>
              <a:fillRect/>
            </a:stretch>
          </p:blipFill>
          <p:spPr>
            <a:xfrm>
              <a:off x="424" y="1654"/>
              <a:ext cx="129" cy="128"/>
            </a:xfrm>
            <a:prstGeom prst="rect">
              <a:avLst/>
            </a:prstGeom>
            <a:noFill/>
            <a:ln w="9525">
              <a:noFill/>
            </a:ln>
            <a:effectLst>
              <a:prstShdw prst="shdw17" dist="17961" dir="13499999">
                <a:srgbClr val="2F4D71"/>
              </a:prstShdw>
            </a:effectLst>
          </p:spPr>
        </p:pic>
      </p:grpSp>
      <p:grpSp>
        <p:nvGrpSpPr>
          <p:cNvPr id="24588" name="mmprod_answer10053"/>
          <p:cNvGrpSpPr/>
          <p:nvPr/>
        </p:nvGrpSpPr>
        <p:grpSpPr>
          <a:xfrm>
            <a:off x="2197100" y="3273425"/>
            <a:ext cx="7493000" cy="427038"/>
            <a:chOff x="424" y="2062"/>
            <a:chExt cx="4720" cy="269"/>
          </a:xfrm>
        </p:grpSpPr>
        <p:sp>
          <p:nvSpPr>
            <p:cNvPr id="24589" name="mmprod_s2_10053"/>
            <p:cNvSpPr txBox="1"/>
            <p:nvPr>
              <p:custDataLst>
                <p:tags r:id="rId6"/>
              </p:custDataLst>
            </p:nvPr>
          </p:nvSpPr>
          <p:spPr>
            <a:xfrm>
              <a:off x="680" y="2062"/>
              <a:ext cx="238" cy="269"/>
            </a:xfrm>
            <a:prstGeom prst="rect">
              <a:avLst/>
            </a:prstGeom>
            <a:noFill/>
            <a:ln w="9525">
              <a:noFill/>
            </a:ln>
          </p:spPr>
          <p:txBody>
            <a:bodyPr wrap="none" lIns="0" tIns="0" rIns="0" bIns="0" anchor="ctr" anchorCtr="0"/>
            <a:lstStyle/>
            <a:p>
              <a:r>
                <a:rPr lang="en-US" altLang="zh-CN" sz="3600" dirty="0">
                  <a:latin typeface="Times New Roman" panose="02020603050405020304" pitchFamily="18" charset="0"/>
                </a:rPr>
                <a:t>C) </a:t>
              </a:r>
            </a:p>
          </p:txBody>
        </p:sp>
        <p:sp>
          <p:nvSpPr>
            <p:cNvPr id="24590" name="mmprod_s1_10053"/>
            <p:cNvSpPr txBox="1"/>
            <p:nvPr>
              <p:custDataLst>
                <p:tags r:id="rId7"/>
              </p:custDataLst>
            </p:nvPr>
          </p:nvSpPr>
          <p:spPr>
            <a:xfrm>
              <a:off x="1317" y="2062"/>
              <a:ext cx="3827" cy="269"/>
            </a:xfrm>
            <a:prstGeom prst="rect">
              <a:avLst/>
            </a:prstGeom>
            <a:noFill/>
            <a:ln w="9525">
              <a:noFill/>
            </a:ln>
          </p:spPr>
          <p:txBody>
            <a:bodyPr lIns="0" tIns="0" rIns="0" bIns="0" anchor="ctr" anchorCtr="0"/>
            <a:lstStyle/>
            <a:p>
              <a:r>
                <a:rPr lang="en-US" altLang="zh-CN" sz="3600" dirty="0">
                  <a:latin typeface="Times New Roman" panose="02020603050405020304" pitchFamily="18" charset="0"/>
                </a:rPr>
                <a:t>Câu A đúng, câu B sai</a:t>
              </a:r>
            </a:p>
          </p:txBody>
        </p:sp>
        <p:pic>
          <p:nvPicPr>
            <p:cNvPr id="24591" name="mmprod_answer_input10053" descr="radio1"/>
            <p:cNvPicPr>
              <a:picLocks noChangeAspect="1"/>
            </p:cNvPicPr>
            <p:nvPr>
              <p:custDataLst>
                <p:tags r:id="rId8"/>
              </p:custDataLst>
            </p:nvPr>
          </p:nvPicPr>
          <p:blipFill>
            <a:blip r:embed="rId16"/>
            <a:stretch>
              <a:fillRect/>
            </a:stretch>
          </p:blipFill>
          <p:spPr>
            <a:xfrm>
              <a:off x="424" y="2133"/>
              <a:ext cx="129" cy="128"/>
            </a:xfrm>
            <a:prstGeom prst="rect">
              <a:avLst/>
            </a:prstGeom>
            <a:noFill/>
            <a:ln w="9525">
              <a:noFill/>
            </a:ln>
            <a:effectLst>
              <a:prstShdw prst="shdw17" dist="17961" dir="13499999">
                <a:srgbClr val="2F4D71"/>
              </a:prstShdw>
            </a:effectLst>
          </p:spPr>
        </p:pic>
      </p:grpSp>
      <p:grpSp>
        <p:nvGrpSpPr>
          <p:cNvPr id="5" name="mmprod_answer10055"/>
          <p:cNvGrpSpPr/>
          <p:nvPr/>
        </p:nvGrpSpPr>
        <p:grpSpPr>
          <a:xfrm>
            <a:off x="2186305" y="3873500"/>
            <a:ext cx="7732713" cy="427038"/>
            <a:chOff x="424" y="2440"/>
            <a:chExt cx="4871" cy="269"/>
          </a:xfrm>
        </p:grpSpPr>
        <p:sp>
          <p:nvSpPr>
            <p:cNvPr id="24593" name="mmprod_s2_10055"/>
            <p:cNvSpPr txBox="1"/>
            <p:nvPr>
              <p:custDataLst>
                <p:tags r:id="rId3"/>
              </p:custDataLst>
            </p:nvPr>
          </p:nvSpPr>
          <p:spPr>
            <a:xfrm>
              <a:off x="680" y="2440"/>
              <a:ext cx="257" cy="269"/>
            </a:xfrm>
            <a:prstGeom prst="rect">
              <a:avLst/>
            </a:prstGeom>
            <a:noFill/>
            <a:ln w="9525">
              <a:noFill/>
            </a:ln>
          </p:spPr>
          <p:txBody>
            <a:bodyPr wrap="none" lIns="0" tIns="0" rIns="0" bIns="0" anchor="ctr" anchorCtr="0"/>
            <a:lstStyle/>
            <a:p>
              <a:r>
                <a:rPr lang="en-US" altLang="zh-CN" sz="3600" dirty="0">
                  <a:latin typeface="Times New Roman" panose="02020603050405020304" pitchFamily="18" charset="0"/>
                </a:rPr>
                <a:t>D) </a:t>
              </a:r>
            </a:p>
          </p:txBody>
        </p:sp>
        <p:sp>
          <p:nvSpPr>
            <p:cNvPr id="24594" name="mmprod_s1_10055"/>
            <p:cNvSpPr txBox="1"/>
            <p:nvPr>
              <p:custDataLst>
                <p:tags r:id="rId4"/>
              </p:custDataLst>
            </p:nvPr>
          </p:nvSpPr>
          <p:spPr>
            <a:xfrm>
              <a:off x="1370" y="2440"/>
              <a:ext cx="3925" cy="269"/>
            </a:xfrm>
            <a:prstGeom prst="rect">
              <a:avLst/>
            </a:prstGeom>
            <a:noFill/>
            <a:ln w="9525">
              <a:noFill/>
            </a:ln>
          </p:spPr>
          <p:txBody>
            <a:bodyPr lIns="0" tIns="0" rIns="0" bIns="0" anchor="ctr" anchorCtr="0"/>
            <a:lstStyle/>
            <a:p>
              <a:r>
                <a:rPr lang="en-US" altLang="zh-CN" sz="3600" dirty="0">
                  <a:latin typeface="Times New Roman" panose="02020603050405020304" pitchFamily="18" charset="0"/>
                </a:rPr>
                <a:t>Cả A và B đều đúng</a:t>
              </a:r>
            </a:p>
          </p:txBody>
        </p:sp>
        <p:pic>
          <p:nvPicPr>
            <p:cNvPr id="24595" name="mmprod_answer_input10055" descr="radio2"/>
            <p:cNvPicPr>
              <a:picLocks noChangeAspect="1"/>
            </p:cNvPicPr>
            <p:nvPr>
              <p:custDataLst>
                <p:tags r:id="rId5"/>
              </p:custDataLst>
            </p:nvPr>
          </p:nvPicPr>
          <p:blipFill>
            <a:blip r:embed="rId17"/>
            <a:stretch>
              <a:fillRect/>
            </a:stretch>
          </p:blipFill>
          <p:spPr>
            <a:xfrm>
              <a:off x="424" y="2511"/>
              <a:ext cx="129" cy="127"/>
            </a:xfrm>
            <a:prstGeom prst="rect">
              <a:avLst/>
            </a:prstGeom>
            <a:noFill/>
            <a:ln w="9525">
              <a:noFill/>
            </a:ln>
            <a:effectLst>
              <a:prstShdw prst="shdw17" dist="17961" dir="13499999">
                <a:srgbClr val="2F4D71"/>
              </a:prstShdw>
            </a:effectLst>
          </p:spPr>
        </p:pic>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indefinite" fill="hold" nodeType="click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16312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 name="Content Placeholder 6"/>
          <p:cNvPicPr>
            <a:picLocks noGrp="1" noChangeAspect="1"/>
          </p:cNvPicPr>
          <p:nvPr>
            <p:ph sz="half" idx="2"/>
          </p:nvPr>
        </p:nvPicPr>
        <p:blipFill>
          <a:blip r:embed="rId2"/>
          <a:stretch>
            <a:fillRect/>
          </a:stretch>
        </p:blipFill>
        <p:spPr>
          <a:xfrm>
            <a:off x="0" y="0"/>
            <a:ext cx="12040235" cy="6776720"/>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itle 1"/>
          <p:cNvSpPr>
            <a:spLocks noGrp="1"/>
          </p:cNvSpPr>
          <p:nvPr>
            <p:ph type="title"/>
          </p:nvPr>
        </p:nvSpPr>
        <p:spPr/>
        <p:txBody>
          <a:bodyPr vert="horz" wrap="square" lIns="91440" tIns="45720" rIns="91440" bIns="45720" anchor="ctr" anchorCtr="0"/>
          <a:lstStyle/>
          <a:p>
            <a:pPr eaLnBrk="1" hangingPunct="1"/>
            <a:r>
              <a:rPr lang="en-US" altLang="zh-CN" sz="4000" dirty="0">
                <a:solidFill>
                  <a:srgbClr val="FF0000"/>
                </a:solidFill>
                <a:latin typeface="Times New Roman" panose="02020603050405020304" pitchFamily="18" charset="0"/>
                <a:cs typeface="Times New Roman" panose="02020603050405020304" pitchFamily="18" charset="0"/>
              </a:rPr>
              <a:t>Nguyên nhân:</a:t>
            </a:r>
          </a:p>
        </p:txBody>
      </p:sp>
      <p:sp>
        <p:nvSpPr>
          <p:cNvPr id="7171" name="Content Placeholder 2"/>
          <p:cNvSpPr>
            <a:spLocks noGrp="1"/>
          </p:cNvSpPr>
          <p:nvPr>
            <p:ph idx="1"/>
          </p:nvPr>
        </p:nvSpPr>
        <p:spPr>
          <a:xfrm>
            <a:off x="381000" y="1371600"/>
            <a:ext cx="11750040" cy="5257800"/>
          </a:xfrm>
        </p:spPr>
        <p:txBody>
          <a:bodyPr vert="horz" wrap="square" lIns="91440" tIns="45720" rIns="91440" bIns="45720" anchor="t" anchorCtr="0"/>
          <a:lstStyle/>
          <a:p>
            <a:pPr eaLnBrk="1" hangingPunct="1">
              <a:buFontTx/>
              <a:buChar char="-"/>
            </a:pPr>
            <a:r>
              <a:rPr lang="en-US" altLang="zh-CN" sz="3600" dirty="0">
                <a:latin typeface="Times New Roman" panose="02020603050405020304" pitchFamily="18" charset="0"/>
                <a:cs typeface="Times New Roman" panose="02020603050405020304" pitchFamily="18" charset="0"/>
              </a:rPr>
              <a:t>Dưới sự lãnh đạo của Đảng v</a:t>
            </a:r>
            <a:r>
              <a:rPr lang="en-US" altLang="zh-CN" sz="3600" dirty="0">
                <a:latin typeface="Times New Roman" panose="02020603050405020304" pitchFamily="18" charset="0"/>
                <a:ea typeface="Times New Roman" panose="02020603050405020304" pitchFamily="18" charset="0"/>
                <a:cs typeface="Times New Roman" panose="02020603050405020304" pitchFamily="18" charset="0"/>
              </a:rPr>
              <a:t>à</a:t>
            </a:r>
            <a:r>
              <a:rPr lang="en-US" altLang="zh-CN" sz="3600" dirty="0">
                <a:latin typeface="Times New Roman" panose="02020603050405020304" pitchFamily="18" charset="0"/>
                <a:cs typeface="Times New Roman" panose="02020603050405020304" pitchFamily="18" charset="0"/>
              </a:rPr>
              <a:t> nh</a:t>
            </a:r>
            <a:r>
              <a:rPr lang="en-US" altLang="zh-CN" sz="3600" dirty="0">
                <a:latin typeface="Times New Roman" panose="02020603050405020304" pitchFamily="18" charset="0"/>
                <a:ea typeface="Times New Roman" panose="02020603050405020304" pitchFamily="18" charset="0"/>
                <a:cs typeface="Times New Roman" panose="02020603050405020304" pitchFamily="18" charset="0"/>
              </a:rPr>
              <a:t>à</a:t>
            </a:r>
            <a:r>
              <a:rPr lang="en-US" altLang="zh-CN" sz="3600" dirty="0">
                <a:latin typeface="Times New Roman" panose="02020603050405020304" pitchFamily="18" charset="0"/>
                <a:cs typeface="Times New Roman" panose="02020603050405020304" pitchFamily="18" charset="0"/>
              </a:rPr>
              <a:t> nước, đặc biệt l</a:t>
            </a:r>
            <a:r>
              <a:rPr lang="en-US" altLang="zh-CN" sz="3600" dirty="0">
                <a:latin typeface="Times New Roman" panose="02020603050405020304" pitchFamily="18" charset="0"/>
                <a:ea typeface="Times New Roman" panose="02020603050405020304" pitchFamily="18" charset="0"/>
                <a:cs typeface="Times New Roman" panose="02020603050405020304" pitchFamily="18" charset="0"/>
              </a:rPr>
              <a:t>à</a:t>
            </a:r>
            <a:r>
              <a:rPr lang="en-US" altLang="zh-CN" sz="3600" dirty="0">
                <a:latin typeface="Times New Roman" panose="02020603050405020304" pitchFamily="18" charset="0"/>
                <a:cs typeface="Times New Roman" panose="02020603050405020304" pitchFamily="18" charset="0"/>
              </a:rPr>
              <a:t> chiến lược phát triển kinh tế do đại hội Đảng lần VI (12/1986) đề ra đường lối đổi mới bao gồm:</a:t>
            </a:r>
          </a:p>
          <a:p>
            <a:pPr eaLnBrk="1" hangingPunct="1">
              <a:buNone/>
            </a:pPr>
            <a:r>
              <a:rPr lang="en-US" altLang="zh-CN" sz="3600" dirty="0">
                <a:latin typeface="Times New Roman" panose="02020603050405020304" pitchFamily="18" charset="0"/>
                <a:cs typeface="Times New Roman" panose="02020603050405020304" pitchFamily="18" charset="0"/>
              </a:rPr>
              <a:t>+ Dân chủ hóa đời sống kinh tế - xã hội </a:t>
            </a:r>
          </a:p>
          <a:p>
            <a:pPr eaLnBrk="1" hangingPunct="1">
              <a:buNone/>
            </a:pPr>
            <a:r>
              <a:rPr lang="en-US" altLang="zh-CN" sz="3600" dirty="0">
                <a:latin typeface="Times New Roman" panose="02020603050405020304" pitchFamily="18" charset="0"/>
                <a:cs typeface="Times New Roman" panose="02020603050405020304" pitchFamily="18" charset="0"/>
              </a:rPr>
              <a:t>+ Xóa bỏ chế độ quan liêu bao cấp. Phát triển nền kinh tế h</a:t>
            </a:r>
            <a:r>
              <a:rPr lang="en-US" altLang="zh-CN" sz="3600" dirty="0">
                <a:latin typeface="Times New Roman" panose="02020603050405020304" pitchFamily="18" charset="0"/>
                <a:ea typeface="Times New Roman" panose="02020603050405020304" pitchFamily="18" charset="0"/>
                <a:cs typeface="Times New Roman" panose="02020603050405020304" pitchFamily="18" charset="0"/>
              </a:rPr>
              <a:t>à</a:t>
            </a:r>
            <a:r>
              <a:rPr lang="en-US" altLang="zh-CN" sz="3600" dirty="0">
                <a:latin typeface="Times New Roman" panose="02020603050405020304" pitchFamily="18" charset="0"/>
                <a:cs typeface="Times New Roman" panose="02020603050405020304" pitchFamily="18" charset="0"/>
              </a:rPr>
              <a:t>ng hóa nhiều th</a:t>
            </a:r>
            <a:r>
              <a:rPr lang="en-US" altLang="zh-CN" sz="3600" dirty="0">
                <a:latin typeface="Times New Roman" panose="02020603050405020304" pitchFamily="18" charset="0"/>
                <a:ea typeface="Times New Roman" panose="02020603050405020304" pitchFamily="18" charset="0"/>
                <a:cs typeface="Times New Roman" panose="02020603050405020304" pitchFamily="18" charset="0"/>
              </a:rPr>
              <a:t>à</a:t>
            </a:r>
            <a:r>
              <a:rPr lang="en-US" altLang="zh-CN" sz="3600" dirty="0">
                <a:latin typeface="Times New Roman" panose="02020603050405020304" pitchFamily="18" charset="0"/>
                <a:cs typeface="Times New Roman" panose="02020603050405020304" pitchFamily="18" charset="0"/>
              </a:rPr>
              <a:t>nh phần theo định hướng XHCN</a:t>
            </a:r>
          </a:p>
          <a:p>
            <a:pPr eaLnBrk="1" hangingPunct="1">
              <a:buNone/>
            </a:pPr>
            <a:r>
              <a:rPr lang="en-US" altLang="zh-CN" sz="3600" dirty="0">
                <a:latin typeface="Times New Roman" panose="02020603050405020304" pitchFamily="18" charset="0"/>
                <a:cs typeface="Times New Roman" panose="02020603050405020304" pitchFamily="18" charset="0"/>
              </a:rPr>
              <a:t>+ Tăng cường hợp tác với các quốc gia trên thế giới</a:t>
            </a:r>
            <a:r>
              <a:rPr lang="en-US" altLang="zh-CN" sz="3600" dirty="0">
                <a:latin typeface="Times New Roman" panose="02020603050405020304" pitchFamily="18" charset="0"/>
                <a:ea typeface="Times New Roman" panose="02020603050405020304" pitchFamily="18" charset="0"/>
                <a:cs typeface="Times New Roman" panose="02020603050405020304" pitchFamily="18" charset="0"/>
              </a:rPr>
              <a:t>…</a:t>
            </a:r>
            <a:r>
              <a:rPr lang="en-US" altLang="zh-CN" sz="3600" dirty="0">
                <a:latin typeface="Times New Roman" panose="02020603050405020304" pitchFamily="18" charset="0"/>
                <a:cs typeface="Times New Roman" panose="02020603050405020304" pitchFamily="18" charset="0"/>
              </a:rPr>
              <a:t>..</a:t>
            </a:r>
            <a:endParaRPr lang="en-US" altLang="zh-CN" sz="3600" dirty="0">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blinds(horizontal)">
                                      <p:cBhvr>
                                        <p:cTn id="7" dur="500"/>
                                        <p:tgtEl>
                                          <p:spTgt spid="71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Effect transition="in" filter="blinds(horizontal)">
                                      <p:cBhvr>
                                        <p:cTn id="12" dur="500"/>
                                        <p:tgtEl>
                                          <p:spTgt spid="717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171">
                                            <p:txEl>
                                              <p:pRg st="2" end="2"/>
                                            </p:txEl>
                                          </p:spTgt>
                                        </p:tgtEl>
                                        <p:attrNameLst>
                                          <p:attrName>style.visibility</p:attrName>
                                        </p:attrNameLst>
                                      </p:cBhvr>
                                      <p:to>
                                        <p:strVal val="visible"/>
                                      </p:to>
                                    </p:set>
                                    <p:animEffect transition="in" filter="blinds(horizontal)">
                                      <p:cBhvr>
                                        <p:cTn id="17" dur="500"/>
                                        <p:tgtEl>
                                          <p:spTgt spid="717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7171">
                                            <p:txEl>
                                              <p:pRg st="3" end="3"/>
                                            </p:txEl>
                                          </p:spTgt>
                                        </p:tgtEl>
                                        <p:attrNameLst>
                                          <p:attrName>style.visibility</p:attrName>
                                        </p:attrNameLst>
                                      </p:cBhvr>
                                      <p:to>
                                        <p:strVal val="visible"/>
                                      </p:to>
                                    </p:set>
                                    <p:animEffect transition="in" filter="checkerboard(across)">
                                      <p:cBhvr>
                                        <p:cTn id="22" dur="500"/>
                                        <p:tgtEl>
                                          <p:spTgt spid="717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1571625" y="847724"/>
            <a:ext cx="7763510" cy="523875"/>
          </a:xfrm>
        </p:spPr>
        <p:txBody>
          <a:bodyPr vert="horz" wrap="square" lIns="91440" tIns="45720" rIns="91440" bIns="45720" anchor="ctr" anchorCtr="0"/>
          <a:lstStyle/>
          <a:p>
            <a:pPr algn="l" eaLnBrk="1" hangingPunct="1"/>
            <a:r>
              <a:rPr lang="en-US" altLang="zh-CN" sz="3600" dirty="0">
                <a:latin typeface="Times New Roman" panose="02020603050405020304" pitchFamily="18" charset="0"/>
              </a:rPr>
              <a:t/>
            </a:r>
            <a:br>
              <a:rPr lang="en-US" altLang="zh-CN" sz="3600" dirty="0">
                <a:latin typeface="Times New Roman" panose="02020603050405020304" pitchFamily="18" charset="0"/>
              </a:rPr>
            </a:br>
            <a:r>
              <a:rPr lang="en-US" altLang="zh-CN" sz="2800" b="1" dirty="0">
                <a:solidFill>
                  <a:srgbClr val="FF0000"/>
                </a:solidFill>
                <a:latin typeface="Times New Roman" panose="02020603050405020304" pitchFamily="18" charset="0"/>
              </a:rPr>
              <a:t>1. Sự chuyển dịch cơ cấu kinh tế</a:t>
            </a:r>
            <a:br>
              <a:rPr lang="en-US" altLang="zh-CN" sz="2800" b="1" dirty="0">
                <a:solidFill>
                  <a:srgbClr val="FF0000"/>
                </a:solidFill>
                <a:latin typeface="Times New Roman" panose="02020603050405020304" pitchFamily="18" charset="0"/>
              </a:rPr>
            </a:br>
            <a:endParaRPr lang="en-US" altLang="zh-CN" sz="2800" b="1" dirty="0">
              <a:solidFill>
                <a:srgbClr val="FF0000"/>
              </a:solidFill>
              <a:latin typeface="Times New Roman" panose="02020603050405020304" pitchFamily="18" charset="0"/>
            </a:endParaRPr>
          </a:p>
        </p:txBody>
      </p:sp>
      <p:sp>
        <p:nvSpPr>
          <p:cNvPr id="8195" name="Content Placeholder 2"/>
          <p:cNvSpPr>
            <a:spLocks noGrp="1"/>
          </p:cNvSpPr>
          <p:nvPr>
            <p:ph idx="1"/>
          </p:nvPr>
        </p:nvSpPr>
        <p:spPr>
          <a:xfrm>
            <a:off x="228600" y="1447800"/>
            <a:ext cx="11854815" cy="5029200"/>
          </a:xfrm>
        </p:spPr>
        <p:txBody>
          <a:bodyPr vert="horz" wrap="square" lIns="91440" tIns="45720" rIns="91440" bIns="45720" anchor="t" anchorCtr="0"/>
          <a:lstStyle/>
          <a:p>
            <a:pPr marL="514350" indent="-514350">
              <a:buNone/>
            </a:pPr>
            <a:r>
              <a:rPr lang="en-US" altLang="zh-CN" sz="3000" dirty="0">
                <a:latin typeface="Times New Roman" panose="02020603050405020304" pitchFamily="18" charset="0"/>
              </a:rPr>
              <a:t>Thảo </a:t>
            </a:r>
            <a:r>
              <a:rPr lang="en-US" altLang="zh-CN" sz="3000" dirty="0" err="1">
                <a:latin typeface="Times New Roman" panose="02020603050405020304" pitchFamily="18" charset="0"/>
              </a:rPr>
              <a:t>luận</a:t>
            </a:r>
            <a:r>
              <a:rPr lang="en-US" altLang="zh-CN" sz="3000" dirty="0">
                <a:latin typeface="Times New Roman" panose="02020603050405020304" pitchFamily="18" charset="0"/>
              </a:rPr>
              <a:t> </a:t>
            </a:r>
            <a:r>
              <a:rPr lang="en-US" altLang="zh-CN" sz="3000" err="1" smtClean="0">
                <a:latin typeface="Times New Roman" panose="02020603050405020304" pitchFamily="18" charset="0"/>
              </a:rPr>
              <a:t>nhóm</a:t>
            </a:r>
            <a:r>
              <a:rPr lang="en-US" altLang="zh-CN" sz="3000" smtClean="0">
                <a:latin typeface="Times New Roman" panose="02020603050405020304" pitchFamily="18" charset="0"/>
              </a:rPr>
              <a:t> 4 HS: </a:t>
            </a:r>
            <a:r>
              <a:rPr lang="en-US" altLang="zh-CN" sz="3000" dirty="0" err="1">
                <a:solidFill>
                  <a:srgbClr val="FF0000"/>
                </a:solidFill>
                <a:latin typeface="Times New Roman" panose="02020603050405020304" pitchFamily="18" charset="0"/>
              </a:rPr>
              <a:t>Thời</a:t>
            </a:r>
            <a:r>
              <a:rPr lang="en-US" altLang="zh-CN" sz="3000" dirty="0">
                <a:solidFill>
                  <a:srgbClr val="FF0000"/>
                </a:solidFill>
                <a:latin typeface="Times New Roman" panose="02020603050405020304" pitchFamily="18" charset="0"/>
              </a:rPr>
              <a:t> </a:t>
            </a:r>
            <a:r>
              <a:rPr lang="en-US" altLang="zh-CN" sz="3000" dirty="0" err="1">
                <a:solidFill>
                  <a:srgbClr val="FF0000"/>
                </a:solidFill>
                <a:latin typeface="Times New Roman" panose="02020603050405020304" pitchFamily="18" charset="0"/>
              </a:rPr>
              <a:t>gian</a:t>
            </a:r>
            <a:r>
              <a:rPr lang="en-US" altLang="zh-CN" sz="3000" dirty="0">
                <a:solidFill>
                  <a:srgbClr val="FF0000"/>
                </a:solidFill>
                <a:latin typeface="Times New Roman" panose="02020603050405020304" pitchFamily="18" charset="0"/>
              </a:rPr>
              <a:t> : 3 </a:t>
            </a:r>
            <a:r>
              <a:rPr lang="en-US" altLang="zh-CN" sz="3000" dirty="0" err="1" smtClean="0">
                <a:solidFill>
                  <a:srgbClr val="FF0000"/>
                </a:solidFill>
                <a:latin typeface="Times New Roman" panose="02020603050405020304" pitchFamily="18" charset="0"/>
              </a:rPr>
              <a:t>phút</a:t>
            </a:r>
            <a:r>
              <a:rPr lang="en-US" altLang="zh-CN" sz="3000" dirty="0" smtClean="0">
                <a:solidFill>
                  <a:srgbClr val="FF0000"/>
                </a:solidFill>
                <a:latin typeface="Times New Roman" panose="02020603050405020304" pitchFamily="18" charset="0"/>
              </a:rPr>
              <a:t> </a:t>
            </a:r>
            <a:r>
              <a:rPr lang="en-US" altLang="zh-CN" sz="3000" dirty="0" smtClean="0">
                <a:latin typeface="Times New Roman" panose="02020603050405020304" pitchFamily="18" charset="0"/>
              </a:rPr>
              <a:t>     </a:t>
            </a:r>
          </a:p>
          <a:p>
            <a:pPr marL="514350" indent="-514350">
              <a:buNone/>
            </a:pPr>
            <a:r>
              <a:rPr lang="en-US" altLang="zh-CN" sz="3000" dirty="0">
                <a:latin typeface="Times New Roman" panose="02020603050405020304" pitchFamily="18" charset="0"/>
              </a:rPr>
              <a:t> </a:t>
            </a:r>
            <a:r>
              <a:rPr lang="en-US" altLang="zh-CN" sz="3000" dirty="0" smtClean="0">
                <a:latin typeface="Times New Roman" panose="02020603050405020304" pitchFamily="18" charset="0"/>
              </a:rPr>
              <a:t>  </a:t>
            </a:r>
            <a:r>
              <a:rPr lang="en-US" altLang="zh-CN" sz="3000" dirty="0" err="1" smtClean="0">
                <a:latin typeface="Times New Roman" panose="02020603050405020304" pitchFamily="18" charset="0"/>
              </a:rPr>
              <a:t>Quan</a:t>
            </a:r>
            <a:r>
              <a:rPr lang="en-US" altLang="zh-CN" sz="3000" dirty="0" smtClean="0">
                <a:latin typeface="Times New Roman" panose="02020603050405020304" pitchFamily="18" charset="0"/>
              </a:rPr>
              <a:t> </a:t>
            </a:r>
            <a:r>
              <a:rPr lang="en-US" altLang="zh-CN" sz="3000" dirty="0">
                <a:latin typeface="Times New Roman" panose="02020603050405020304" pitchFamily="18" charset="0"/>
              </a:rPr>
              <a:t>sát </a:t>
            </a:r>
            <a:r>
              <a:rPr lang="en-US" altLang="zh-CN" sz="3000" dirty="0" err="1">
                <a:latin typeface="Times New Roman" panose="02020603050405020304" pitchFamily="18" charset="0"/>
              </a:rPr>
              <a:t>hình</a:t>
            </a:r>
            <a:r>
              <a:rPr lang="en-US" altLang="zh-CN" sz="3000" dirty="0">
                <a:latin typeface="Times New Roman" panose="02020603050405020304" pitchFamily="18" charset="0"/>
              </a:rPr>
              <a:t> </a:t>
            </a:r>
            <a:r>
              <a:rPr lang="en-US" altLang="zh-CN" sz="3000" dirty="0" smtClean="0">
                <a:latin typeface="Times New Roman" panose="02020603050405020304" pitchFamily="18" charset="0"/>
              </a:rPr>
              <a:t>6.1, 6.2- </a:t>
            </a:r>
            <a:r>
              <a:rPr lang="en-US" altLang="zh-CN" sz="3000" dirty="0" err="1" smtClean="0">
                <a:latin typeface="Times New Roman" panose="02020603050405020304" pitchFamily="18" charset="0"/>
              </a:rPr>
              <a:t>trang</a:t>
            </a:r>
            <a:r>
              <a:rPr lang="en-US" altLang="zh-CN" sz="3000" dirty="0" smtClean="0">
                <a:latin typeface="Times New Roman" panose="02020603050405020304" pitchFamily="18" charset="0"/>
              </a:rPr>
              <a:t> 21 SGK  </a:t>
            </a:r>
            <a:r>
              <a:rPr lang="en-US" altLang="zh-CN" sz="3000" dirty="0" err="1" smtClean="0">
                <a:latin typeface="Times New Roman" panose="02020603050405020304" pitchFamily="18" charset="0"/>
              </a:rPr>
              <a:t>và</a:t>
            </a:r>
            <a:r>
              <a:rPr lang="en-US" altLang="zh-CN" sz="3000" dirty="0" smtClean="0">
                <a:latin typeface="Times New Roman" panose="02020603050405020304" pitchFamily="18" charset="0"/>
              </a:rPr>
              <a:t> </a:t>
            </a:r>
            <a:r>
              <a:rPr lang="en-US" altLang="zh-CN" sz="3000" dirty="0" err="1" smtClean="0">
                <a:latin typeface="Times New Roman" panose="02020603050405020304" pitchFamily="18" charset="0"/>
              </a:rPr>
              <a:t>trang</a:t>
            </a:r>
            <a:r>
              <a:rPr lang="en-US" altLang="zh-CN" sz="3000" dirty="0" smtClean="0">
                <a:latin typeface="Times New Roman" panose="02020603050405020304" pitchFamily="18" charset="0"/>
              </a:rPr>
              <a:t> 17- </a:t>
            </a:r>
            <a:r>
              <a:rPr lang="en-US" altLang="zh-CN" sz="3000" dirty="0" err="1" smtClean="0">
                <a:latin typeface="Times New Roman" panose="02020603050405020304" pitchFamily="18" charset="0"/>
              </a:rPr>
              <a:t>Atlat</a:t>
            </a:r>
            <a:r>
              <a:rPr lang="en-US" altLang="zh-CN" sz="3000" dirty="0" smtClean="0">
                <a:latin typeface="Times New Roman" panose="02020603050405020304" pitchFamily="18" charset="0"/>
              </a:rPr>
              <a:t> ĐLVN </a:t>
            </a:r>
            <a:r>
              <a:rPr lang="en-US" altLang="zh-CN" sz="3000" dirty="0" err="1" smtClean="0">
                <a:latin typeface="Times New Roman" panose="02020603050405020304" pitchFamily="18" charset="0"/>
              </a:rPr>
              <a:t>kết</a:t>
            </a:r>
            <a:r>
              <a:rPr lang="en-US" altLang="zh-CN" sz="3000" dirty="0" smtClean="0">
                <a:latin typeface="Times New Roman" panose="02020603050405020304" pitchFamily="18" charset="0"/>
              </a:rPr>
              <a:t> </a:t>
            </a:r>
            <a:r>
              <a:rPr lang="en-US" altLang="zh-CN" sz="3000" dirty="0" err="1" smtClean="0">
                <a:latin typeface="Times New Roman" panose="02020603050405020304" pitchFamily="18" charset="0"/>
              </a:rPr>
              <a:t>hợp</a:t>
            </a:r>
            <a:r>
              <a:rPr lang="en-US" altLang="zh-CN" sz="3000" dirty="0" smtClean="0">
                <a:latin typeface="Times New Roman" panose="02020603050405020304" pitchFamily="18" charset="0"/>
              </a:rPr>
              <a:t> </a:t>
            </a:r>
            <a:r>
              <a:rPr lang="en-US" altLang="zh-CN" sz="3000" dirty="0" err="1" smtClean="0">
                <a:latin typeface="Times New Roman" panose="02020603050405020304" pitchFamily="18" charset="0"/>
              </a:rPr>
              <a:t>kiến</a:t>
            </a:r>
            <a:r>
              <a:rPr lang="en-US" altLang="zh-CN" sz="3000" dirty="0" smtClean="0">
                <a:latin typeface="Times New Roman" panose="02020603050405020304" pitchFamily="18" charset="0"/>
              </a:rPr>
              <a:t> </a:t>
            </a:r>
            <a:r>
              <a:rPr lang="en-US" altLang="zh-CN" sz="3000" dirty="0" err="1" smtClean="0">
                <a:latin typeface="Times New Roman" panose="02020603050405020304" pitchFamily="18" charset="0"/>
              </a:rPr>
              <a:t>thức</a:t>
            </a:r>
            <a:r>
              <a:rPr lang="en-US" altLang="zh-CN" sz="3000" dirty="0" smtClean="0">
                <a:latin typeface="Times New Roman" panose="02020603050405020304" pitchFamily="18" charset="0"/>
              </a:rPr>
              <a:t> SGK</a:t>
            </a:r>
            <a:r>
              <a:rPr lang="en-US" altLang="zh-CN" sz="3000" dirty="0">
                <a:latin typeface="Times New Roman" panose="02020603050405020304" pitchFamily="18" charset="0"/>
              </a:rPr>
              <a:t>:</a:t>
            </a:r>
            <a:r>
              <a:rPr lang="en-US" altLang="zh-CN" sz="3000" dirty="0" smtClean="0">
                <a:latin typeface="Times New Roman" panose="02020603050405020304" pitchFamily="18" charset="0"/>
              </a:rPr>
              <a:t> </a:t>
            </a:r>
          </a:p>
          <a:p>
            <a:pPr marL="514350" indent="-514350">
              <a:buNone/>
            </a:pPr>
            <a:r>
              <a:rPr lang="en-US" altLang="zh-CN" sz="3000" dirty="0" smtClean="0">
                <a:latin typeface="Times New Roman" panose="02020603050405020304" pitchFamily="18" charset="0"/>
              </a:rPr>
              <a:t>+ </a:t>
            </a:r>
            <a:r>
              <a:rPr lang="en-US" altLang="zh-CN" sz="3000" dirty="0" err="1">
                <a:latin typeface="Times New Roman" panose="02020603050405020304" pitchFamily="18" charset="0"/>
              </a:rPr>
              <a:t>Nhóm</a:t>
            </a:r>
            <a:r>
              <a:rPr lang="en-US" altLang="zh-CN" sz="3000" dirty="0">
                <a:latin typeface="Times New Roman" panose="02020603050405020304" pitchFamily="18" charset="0"/>
              </a:rPr>
              <a:t> </a:t>
            </a:r>
            <a:r>
              <a:rPr lang="en-US" altLang="zh-CN" sz="3000" dirty="0" smtClean="0">
                <a:latin typeface="Times New Roman" panose="02020603050405020304" pitchFamily="18" charset="0"/>
              </a:rPr>
              <a:t>1,3: </a:t>
            </a:r>
            <a:r>
              <a:rPr lang="en-US" altLang="zh-CN" sz="3000" dirty="0">
                <a:latin typeface="Times New Roman" panose="02020603050405020304" pitchFamily="18" charset="0"/>
              </a:rPr>
              <a:t>Tìm hiểu xu hướng chuyển dịch cơ cấu kinh tế nước ta theo </a:t>
            </a:r>
            <a:r>
              <a:rPr lang="en-US" altLang="zh-CN" sz="3000" b="1" i="1" dirty="0">
                <a:solidFill>
                  <a:srgbClr val="FF0000"/>
                </a:solidFill>
                <a:latin typeface="Times New Roman" panose="02020603050405020304" pitchFamily="18" charset="0"/>
              </a:rPr>
              <a:t>cơ cấu ng</a:t>
            </a:r>
            <a:r>
              <a:rPr lang="en-US" altLang="zh-CN" sz="3000" b="1" i="1" dirty="0">
                <a:solidFill>
                  <a:srgbClr val="FF0000"/>
                </a:solidFill>
                <a:latin typeface="Times New Roman" panose="02020603050405020304" pitchFamily="18" charset="0"/>
                <a:ea typeface="Times New Roman" panose="02020603050405020304" pitchFamily="18" charset="0"/>
              </a:rPr>
              <a:t>à</a:t>
            </a:r>
            <a:r>
              <a:rPr lang="en-US" altLang="zh-CN" sz="3000" b="1" i="1" dirty="0">
                <a:solidFill>
                  <a:srgbClr val="FF0000"/>
                </a:solidFill>
                <a:latin typeface="Times New Roman" panose="02020603050405020304" pitchFamily="18" charset="0"/>
              </a:rPr>
              <a:t>nh v</a:t>
            </a:r>
            <a:r>
              <a:rPr lang="en-US" altLang="zh-CN" sz="3000" b="1" i="1" dirty="0">
                <a:solidFill>
                  <a:srgbClr val="FF0000"/>
                </a:solidFill>
                <a:latin typeface="Times New Roman" panose="02020603050405020304" pitchFamily="18" charset="0"/>
                <a:ea typeface="Times New Roman" panose="02020603050405020304" pitchFamily="18" charset="0"/>
              </a:rPr>
              <a:t>à</a:t>
            </a:r>
            <a:r>
              <a:rPr lang="en-US" altLang="zh-CN" sz="3000" b="1" i="1" dirty="0">
                <a:solidFill>
                  <a:srgbClr val="FF0000"/>
                </a:solidFill>
                <a:latin typeface="Times New Roman" panose="02020603050405020304" pitchFamily="18" charset="0"/>
              </a:rPr>
              <a:t> th</a:t>
            </a:r>
            <a:r>
              <a:rPr lang="en-US" altLang="zh-CN" sz="3000" b="1" i="1" dirty="0">
                <a:solidFill>
                  <a:srgbClr val="FF0000"/>
                </a:solidFill>
                <a:latin typeface="Times New Roman" panose="02020603050405020304" pitchFamily="18" charset="0"/>
                <a:ea typeface="Times New Roman" panose="02020603050405020304" pitchFamily="18" charset="0"/>
              </a:rPr>
              <a:t>à</a:t>
            </a:r>
            <a:r>
              <a:rPr lang="en-US" altLang="zh-CN" sz="3000" b="1" i="1" dirty="0">
                <a:solidFill>
                  <a:srgbClr val="FF0000"/>
                </a:solidFill>
                <a:latin typeface="Times New Roman" panose="02020603050405020304" pitchFamily="18" charset="0"/>
              </a:rPr>
              <a:t>nh phần kinh tế</a:t>
            </a:r>
            <a:r>
              <a:rPr lang="en-US" altLang="zh-CN" sz="3000" dirty="0">
                <a:latin typeface="Times New Roman" panose="02020603050405020304" pitchFamily="18" charset="0"/>
              </a:rPr>
              <a:t>. Nhận xét</a:t>
            </a:r>
          </a:p>
          <a:p>
            <a:pPr marL="514350" indent="-514350" eaLnBrk="1" hangingPunct="1">
              <a:buNone/>
            </a:pPr>
            <a:r>
              <a:rPr lang="en-US" altLang="zh-CN" sz="3000" dirty="0">
                <a:latin typeface="Times New Roman" panose="02020603050405020304" pitchFamily="18" charset="0"/>
              </a:rPr>
              <a:t>+ </a:t>
            </a:r>
            <a:r>
              <a:rPr lang="en-US" altLang="zh-CN" sz="3000" dirty="0" err="1">
                <a:latin typeface="Times New Roman" panose="02020603050405020304" pitchFamily="18" charset="0"/>
              </a:rPr>
              <a:t>Nhóm</a:t>
            </a:r>
            <a:r>
              <a:rPr lang="en-US" altLang="zh-CN" sz="3000" dirty="0">
                <a:latin typeface="Times New Roman" panose="02020603050405020304" pitchFamily="18" charset="0"/>
              </a:rPr>
              <a:t> </a:t>
            </a:r>
            <a:r>
              <a:rPr lang="en-US" altLang="zh-CN" sz="3000" dirty="0" smtClean="0">
                <a:latin typeface="Times New Roman" panose="02020603050405020304" pitchFamily="18" charset="0"/>
              </a:rPr>
              <a:t>2,4: </a:t>
            </a:r>
            <a:r>
              <a:rPr lang="en-US" altLang="zh-CN" sz="3000" dirty="0">
                <a:latin typeface="Times New Roman" panose="02020603050405020304" pitchFamily="18" charset="0"/>
              </a:rPr>
              <a:t>Tìm hiểu xu hướng chuyển dịch cơ cấu kinh tế nước ta theo </a:t>
            </a:r>
            <a:r>
              <a:rPr lang="en-US" altLang="zh-CN" sz="3000" b="1" i="1" dirty="0">
                <a:solidFill>
                  <a:srgbClr val="FF0000"/>
                </a:solidFill>
                <a:latin typeface="Times New Roman" panose="02020603050405020304" pitchFamily="18" charset="0"/>
              </a:rPr>
              <a:t>lãnh thổ</a:t>
            </a:r>
            <a:r>
              <a:rPr lang="en-US" altLang="zh-CN" sz="3000" dirty="0">
                <a:latin typeface="Times New Roman" panose="02020603050405020304" pitchFamily="18" charset="0"/>
              </a:rPr>
              <a:t>. Nhận xét.</a:t>
            </a:r>
          </a:p>
          <a:p>
            <a:pPr marL="514350" indent="-514350" eaLnBrk="1" hangingPunct="1">
              <a:buNone/>
            </a:pPr>
            <a:r>
              <a:rPr lang="en-US" altLang="zh-CN" sz="3000" dirty="0" err="1" smtClean="0">
                <a:latin typeface="Times New Roman" panose="02020603050405020304" pitchFamily="18" charset="0"/>
              </a:rPr>
              <a:t>Câu</a:t>
            </a:r>
            <a:r>
              <a:rPr lang="en-US" altLang="zh-CN" sz="3000" dirty="0" smtClean="0">
                <a:latin typeface="Times New Roman" panose="02020603050405020304" pitchFamily="18" charset="0"/>
              </a:rPr>
              <a:t> </a:t>
            </a:r>
            <a:r>
              <a:rPr lang="en-US" altLang="zh-CN" sz="3000" dirty="0">
                <a:latin typeface="Times New Roman" panose="02020603050405020304" pitchFamily="18" charset="0"/>
              </a:rPr>
              <a:t>hỏi: Nêu tên </a:t>
            </a:r>
            <a:r>
              <a:rPr lang="en-US" altLang="zh-CN" sz="3000" i="1" dirty="0">
                <a:solidFill>
                  <a:srgbClr val="FF0000"/>
                </a:solidFill>
                <a:latin typeface="Times New Roman" panose="02020603050405020304" pitchFamily="18" charset="0"/>
              </a:rPr>
              <a:t>các vùng kinh tế</a:t>
            </a:r>
            <a:r>
              <a:rPr lang="en-US" altLang="zh-CN" sz="3000" dirty="0">
                <a:latin typeface="Times New Roman" panose="02020603050405020304" pitchFamily="18" charset="0"/>
              </a:rPr>
              <a:t>, vùng </a:t>
            </a:r>
            <a:r>
              <a:rPr lang="en-US" altLang="zh-CN" sz="3000" i="1" dirty="0">
                <a:solidFill>
                  <a:srgbClr val="FF0000"/>
                </a:solidFill>
                <a:latin typeface="Times New Roman" panose="02020603050405020304" pitchFamily="18" charset="0"/>
              </a:rPr>
              <a:t>kinh tế trọng điểm</a:t>
            </a:r>
            <a:r>
              <a:rPr lang="en-US" altLang="zh-CN" sz="3000" dirty="0">
                <a:latin typeface="Times New Roman" panose="02020603050405020304" pitchFamily="18" charset="0"/>
              </a:rPr>
              <a:t>, cho biết vùng n</a:t>
            </a:r>
            <a:r>
              <a:rPr lang="en-US" altLang="zh-CN" sz="3000" dirty="0">
                <a:latin typeface="Times New Roman" panose="02020603050405020304" pitchFamily="18" charset="0"/>
                <a:ea typeface="Times New Roman" panose="02020603050405020304" pitchFamily="18" charset="0"/>
              </a:rPr>
              <a:t>à</a:t>
            </a:r>
            <a:r>
              <a:rPr lang="en-US" altLang="zh-CN" sz="3000" dirty="0">
                <a:latin typeface="Times New Roman" panose="02020603050405020304" pitchFamily="18" charset="0"/>
              </a:rPr>
              <a:t>o giáp biển, vùng n</a:t>
            </a:r>
            <a:r>
              <a:rPr lang="en-US" altLang="zh-CN" sz="3000" dirty="0">
                <a:latin typeface="Times New Roman" panose="02020603050405020304" pitchFamily="18" charset="0"/>
                <a:ea typeface="Times New Roman" panose="02020603050405020304" pitchFamily="18" charset="0"/>
              </a:rPr>
              <a:t>à</a:t>
            </a:r>
            <a:r>
              <a:rPr lang="en-US" altLang="zh-CN" sz="3000" dirty="0">
                <a:latin typeface="Times New Roman" panose="02020603050405020304" pitchFamily="18" charset="0"/>
              </a:rPr>
              <a:t>o không giáp biển?</a:t>
            </a:r>
            <a:endParaRPr lang="en-US" altLang="zh-CN" sz="3000" dirty="0">
              <a:latin typeface="Times New Roman" panose="02020603050405020304" pitchFamily="18" charset="0"/>
              <a:ea typeface="Times New Roman" panose="02020603050405020304" pitchFamily="18" charset="0"/>
            </a:endParaRPr>
          </a:p>
        </p:txBody>
      </p:sp>
      <p:sp>
        <p:nvSpPr>
          <p:cNvPr id="2" name="TextBox 1"/>
          <p:cNvSpPr txBox="1"/>
          <p:nvPr/>
        </p:nvSpPr>
        <p:spPr>
          <a:xfrm>
            <a:off x="542925" y="333375"/>
            <a:ext cx="10448925" cy="461665"/>
          </a:xfrm>
          <a:prstGeom prst="rect">
            <a:avLst/>
          </a:prstGeom>
          <a:noFill/>
        </p:spPr>
        <p:txBody>
          <a:bodyPr wrap="square" rtlCol="0">
            <a:spAutoFit/>
          </a:bodyPr>
          <a:lstStyle/>
          <a:p>
            <a:pPr algn="ctr"/>
            <a:r>
              <a:rPr lang="en-US" sz="2400" b="1" dirty="0"/>
              <a:t>II.NỀN KINH TẾ NƯỚC TA TRONG THỜI KỲ ĐỔI MỚI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16" fill="hold" grpId="0" nodeType="clickEffect">
                                  <p:stCondLst>
                                    <p:cond delay="0"/>
                                  </p:stCondLst>
                                  <p:childTnLst>
                                    <p:set>
                                      <p:cBhvr>
                                        <p:cTn id="12" dur="1" fill="hold">
                                          <p:stCondLst>
                                            <p:cond delay="0"/>
                                          </p:stCondLst>
                                        </p:cTn>
                                        <p:tgtEl>
                                          <p:spTgt spid="8194"/>
                                        </p:tgtEl>
                                        <p:attrNameLst>
                                          <p:attrName>style.visibility</p:attrName>
                                        </p:attrNameLst>
                                      </p:cBhvr>
                                      <p:to>
                                        <p:strVal val="visible"/>
                                      </p:to>
                                    </p:set>
                                    <p:animEffect transition="in" filter="box(in)">
                                      <p:cBhvr>
                                        <p:cTn id="13" dur="500"/>
                                        <p:tgtEl>
                                          <p:spTgt spid="8194"/>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nodeType="clickEffect">
                                  <p:stCondLst>
                                    <p:cond delay="0"/>
                                  </p:stCondLst>
                                  <p:childTnLst>
                                    <p:set>
                                      <p:cBhvr>
                                        <p:cTn id="17" dur="1" fill="hold">
                                          <p:stCondLst>
                                            <p:cond delay="0"/>
                                          </p:stCondLst>
                                        </p:cTn>
                                        <p:tgtEl>
                                          <p:spTgt spid="8195">
                                            <p:txEl>
                                              <p:pRg st="0" end="0"/>
                                            </p:txEl>
                                          </p:spTgt>
                                        </p:tgtEl>
                                        <p:attrNameLst>
                                          <p:attrName>style.visibility</p:attrName>
                                        </p:attrNameLst>
                                      </p:cBhvr>
                                      <p:to>
                                        <p:strVal val="visible"/>
                                      </p:to>
                                    </p:set>
                                    <p:animEffect transition="in" filter="checkerboard(across)">
                                      <p:cBhvr>
                                        <p:cTn id="18" dur="500"/>
                                        <p:tgtEl>
                                          <p:spTgt spid="8195">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8195">
                                            <p:txEl>
                                              <p:pRg st="1" end="1"/>
                                            </p:txEl>
                                          </p:spTgt>
                                        </p:tgtEl>
                                        <p:attrNameLst>
                                          <p:attrName>style.visibility</p:attrName>
                                        </p:attrNameLst>
                                      </p:cBhvr>
                                      <p:to>
                                        <p:strVal val="visible"/>
                                      </p:to>
                                    </p:set>
                                    <p:animEffect transition="in" filter="checkerboard(across)">
                                      <p:cBhvr>
                                        <p:cTn id="23" dur="500"/>
                                        <p:tgtEl>
                                          <p:spTgt spid="8195">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nodeType="clickEffect">
                                  <p:stCondLst>
                                    <p:cond delay="0"/>
                                  </p:stCondLst>
                                  <p:childTnLst>
                                    <p:set>
                                      <p:cBhvr>
                                        <p:cTn id="27" dur="1" fill="hold">
                                          <p:stCondLst>
                                            <p:cond delay="0"/>
                                          </p:stCondLst>
                                        </p:cTn>
                                        <p:tgtEl>
                                          <p:spTgt spid="8195">
                                            <p:txEl>
                                              <p:pRg st="2" end="2"/>
                                            </p:txEl>
                                          </p:spTgt>
                                        </p:tgtEl>
                                        <p:attrNameLst>
                                          <p:attrName>style.visibility</p:attrName>
                                        </p:attrNameLst>
                                      </p:cBhvr>
                                      <p:to>
                                        <p:strVal val="visible"/>
                                      </p:to>
                                    </p:set>
                                    <p:animEffect transition="in" filter="checkerboard(across)">
                                      <p:cBhvr>
                                        <p:cTn id="28" dur="500"/>
                                        <p:tgtEl>
                                          <p:spTgt spid="8195">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8" presetClass="entr" presetSubtype="16" fill="hold" nodeType="clickEffect">
                                  <p:stCondLst>
                                    <p:cond delay="0"/>
                                  </p:stCondLst>
                                  <p:childTnLst>
                                    <p:set>
                                      <p:cBhvr>
                                        <p:cTn id="32" dur="1" fill="hold">
                                          <p:stCondLst>
                                            <p:cond delay="0"/>
                                          </p:stCondLst>
                                        </p:cTn>
                                        <p:tgtEl>
                                          <p:spTgt spid="8195">
                                            <p:txEl>
                                              <p:pRg st="3" end="3"/>
                                            </p:txEl>
                                          </p:spTgt>
                                        </p:tgtEl>
                                        <p:attrNameLst>
                                          <p:attrName>style.visibility</p:attrName>
                                        </p:attrNameLst>
                                      </p:cBhvr>
                                      <p:to>
                                        <p:strVal val="visible"/>
                                      </p:to>
                                    </p:set>
                                    <p:animEffect transition="in" filter="diamond(in)">
                                      <p:cBhvr>
                                        <p:cTn id="33" dur="2000"/>
                                        <p:tgtEl>
                                          <p:spTgt spid="8195">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8195">
                                            <p:txEl>
                                              <p:pRg st="4" end="4"/>
                                            </p:txEl>
                                          </p:spTgt>
                                        </p:tgtEl>
                                        <p:attrNameLst>
                                          <p:attrName>style.visibility</p:attrName>
                                        </p:attrNameLst>
                                      </p:cBhvr>
                                      <p:to>
                                        <p:strVal val="visible"/>
                                      </p:to>
                                    </p:set>
                                    <p:anim calcmode="lin" valueType="num">
                                      <p:cBhvr additive="base">
                                        <p:cTn id="38" dur="500" fill="hold"/>
                                        <p:tgtEl>
                                          <p:spTgt spid="8195">
                                            <p:txEl>
                                              <p:pRg st="4" end="4"/>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819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1" y="133349"/>
            <a:ext cx="11839575" cy="461665"/>
          </a:xfrm>
          <a:prstGeom prst="rect">
            <a:avLst/>
          </a:prstGeom>
          <a:noFill/>
        </p:spPr>
        <p:txBody>
          <a:bodyPr wrap="square" rtlCol="0">
            <a:spAutoFit/>
          </a:bodyPr>
          <a:lstStyle/>
          <a:p>
            <a:pPr algn="ctr"/>
            <a:r>
              <a:rPr lang="en-US" sz="2400" b="1" dirty="0" smtClean="0"/>
              <a:t>II.NỀN KINH TẾ NƯỚC TA TRONG THỜI KỲ ĐỔI MỚI</a:t>
            </a:r>
            <a:endParaRPr lang="en-US" sz="2400" b="1" dirty="0"/>
          </a:p>
        </p:txBody>
      </p:sp>
      <p:sp>
        <p:nvSpPr>
          <p:cNvPr id="21" name="TextBox 20"/>
          <p:cNvSpPr txBox="1"/>
          <p:nvPr/>
        </p:nvSpPr>
        <p:spPr>
          <a:xfrm>
            <a:off x="1589309" y="595014"/>
            <a:ext cx="8915400" cy="400110"/>
          </a:xfrm>
          <a:prstGeom prst="rect">
            <a:avLst/>
          </a:prstGeom>
          <a:noFill/>
        </p:spPr>
        <p:txBody>
          <a:bodyPr wrap="square" rtlCol="0">
            <a:spAutoFit/>
          </a:bodyPr>
          <a:lstStyle/>
          <a:p>
            <a:r>
              <a:rPr lang="en-US" sz="2000" b="1" dirty="0">
                <a:latin typeface="Times New Roman" pitchFamily="18" charset="0"/>
                <a:cs typeface="Times New Roman" pitchFamily="18" charset="0"/>
              </a:rPr>
              <a:t>1</a:t>
            </a:r>
            <a:r>
              <a:rPr lang="en-US" sz="2000" b="1" dirty="0" smtClean="0">
                <a:latin typeface="Times New Roman" pitchFamily="18" charset="0"/>
                <a:cs typeface="Times New Roman" pitchFamily="18" charset="0"/>
              </a:rPr>
              <a:t>- SỰ CHUYỂN </a:t>
            </a:r>
            <a:r>
              <a:rPr lang="en-US" sz="2000" b="1" dirty="0">
                <a:latin typeface="Times New Roman" pitchFamily="18" charset="0"/>
                <a:cs typeface="Times New Roman" pitchFamily="18" charset="0"/>
              </a:rPr>
              <a:t>DỊCH CƠ CẤU KINH TẾ</a:t>
            </a:r>
          </a:p>
        </p:txBody>
      </p:sp>
      <p:sp>
        <p:nvSpPr>
          <p:cNvPr id="22" name="TextBox 21"/>
          <p:cNvSpPr txBox="1"/>
          <p:nvPr/>
        </p:nvSpPr>
        <p:spPr>
          <a:xfrm>
            <a:off x="751109" y="1056679"/>
            <a:ext cx="10993216" cy="369332"/>
          </a:xfrm>
          <a:prstGeom prst="rect">
            <a:avLst/>
          </a:prstGeom>
          <a:noFill/>
        </p:spPr>
        <p:txBody>
          <a:bodyPr wrap="square" rtlCol="0">
            <a:spAutoFit/>
          </a:bodyPr>
          <a:lstStyle/>
          <a:p>
            <a:pPr algn="ctr"/>
            <a:r>
              <a:rPr lang="en-US" b="1" dirty="0">
                <a:cs typeface="Times New Roman" pitchFamily="18" charset="0"/>
              </a:rPr>
              <a:t>CƠ CẤU GDP PHÂN THEO NGÀNH KINH TẾ GIAI ĐOẠN 1990-2005 (%)</a:t>
            </a:r>
          </a:p>
        </p:txBody>
      </p:sp>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2267856" y="1560446"/>
            <a:ext cx="7908508" cy="5145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7738115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57274" y="390525"/>
            <a:ext cx="9744075" cy="830997"/>
          </a:xfrm>
          <a:prstGeom prst="rect">
            <a:avLst/>
          </a:prstGeom>
        </p:spPr>
        <p:txBody>
          <a:bodyPr wrap="square">
            <a:spAutoFit/>
          </a:bodyPr>
          <a:lstStyle/>
          <a:p>
            <a:r>
              <a:rPr lang="en-US" altLang="zh-CN" sz="2400" b="1" i="1" dirty="0">
                <a:solidFill>
                  <a:srgbClr val="FF0000"/>
                </a:solidFill>
                <a:latin typeface="Times New Roman" panose="02020603050405020304" pitchFamily="18" charset="0"/>
              </a:rPr>
              <a:t>+ </a:t>
            </a:r>
            <a:r>
              <a:rPr lang="en-US" altLang="zh-CN" sz="2400" b="1" i="1" u="sng" dirty="0" err="1">
                <a:solidFill>
                  <a:srgbClr val="FF0000"/>
                </a:solidFill>
                <a:latin typeface="Times New Roman" panose="02020603050405020304" pitchFamily="18" charset="0"/>
              </a:rPr>
              <a:t>Nhóm</a:t>
            </a:r>
            <a:r>
              <a:rPr lang="en-US" altLang="zh-CN" sz="2400" b="1" i="1" u="sng" dirty="0">
                <a:solidFill>
                  <a:srgbClr val="FF0000"/>
                </a:solidFill>
                <a:latin typeface="Times New Roman" panose="02020603050405020304" pitchFamily="18" charset="0"/>
              </a:rPr>
              <a:t> </a:t>
            </a:r>
            <a:r>
              <a:rPr lang="en-US" altLang="zh-CN" sz="2400" b="1" i="1" u="sng" dirty="0" smtClean="0">
                <a:solidFill>
                  <a:srgbClr val="FF0000"/>
                </a:solidFill>
                <a:latin typeface="Times New Roman" panose="02020603050405020304" pitchFamily="18" charset="0"/>
              </a:rPr>
              <a:t>1,3</a:t>
            </a:r>
            <a:r>
              <a:rPr lang="en-US" altLang="zh-CN" sz="2400" b="1" i="1" dirty="0" smtClean="0">
                <a:latin typeface="Times New Roman" panose="02020603050405020304" pitchFamily="18" charset="0"/>
              </a:rPr>
              <a:t>: </a:t>
            </a:r>
            <a:r>
              <a:rPr lang="en-US" altLang="zh-CN" sz="2400" b="1" i="1" dirty="0" err="1">
                <a:latin typeface="Times New Roman" panose="02020603050405020304" pitchFamily="18" charset="0"/>
              </a:rPr>
              <a:t>Nhận</a:t>
            </a:r>
            <a:r>
              <a:rPr lang="en-US" altLang="zh-CN" sz="2400" b="1" i="1" dirty="0">
                <a:latin typeface="Times New Roman" panose="02020603050405020304" pitchFamily="18" charset="0"/>
              </a:rPr>
              <a:t> </a:t>
            </a:r>
            <a:r>
              <a:rPr lang="en-US" altLang="zh-CN" sz="2400" b="1" i="1" dirty="0" err="1">
                <a:latin typeface="Times New Roman" panose="02020603050405020304" pitchFamily="18" charset="0"/>
              </a:rPr>
              <a:t>xét</a:t>
            </a:r>
            <a:r>
              <a:rPr lang="en-US" altLang="zh-CN" sz="2400" b="1" i="1" dirty="0">
                <a:latin typeface="Times New Roman" panose="02020603050405020304" pitchFamily="18" charset="0"/>
              </a:rPr>
              <a:t> </a:t>
            </a:r>
            <a:r>
              <a:rPr lang="en-US" altLang="zh-CN" sz="2400" b="1" i="1" dirty="0" err="1">
                <a:latin typeface="Times New Roman" panose="02020603050405020304" pitchFamily="18" charset="0"/>
              </a:rPr>
              <a:t>sự</a:t>
            </a:r>
            <a:r>
              <a:rPr lang="en-US" altLang="zh-CN" sz="2400" b="1" i="1" dirty="0">
                <a:latin typeface="Times New Roman" panose="02020603050405020304" pitchFamily="18" charset="0"/>
              </a:rPr>
              <a:t> </a:t>
            </a:r>
            <a:r>
              <a:rPr lang="en-US" altLang="zh-CN" sz="2400" b="1" i="1" dirty="0" err="1">
                <a:latin typeface="Times New Roman" panose="02020603050405020304" pitchFamily="18" charset="0"/>
              </a:rPr>
              <a:t>thay</a:t>
            </a:r>
            <a:r>
              <a:rPr lang="en-US" altLang="zh-CN" sz="2400" b="1" i="1" dirty="0">
                <a:latin typeface="Times New Roman" panose="02020603050405020304" pitchFamily="18" charset="0"/>
              </a:rPr>
              <a:t> </a:t>
            </a:r>
            <a:r>
              <a:rPr lang="en-US" altLang="zh-CN" sz="2400" b="1" i="1" dirty="0" err="1">
                <a:latin typeface="Times New Roman" panose="02020603050405020304" pitchFamily="18" charset="0"/>
              </a:rPr>
              <a:t>đổi</a:t>
            </a:r>
            <a:r>
              <a:rPr lang="en-US" altLang="zh-CN" sz="2400" b="1" i="1" dirty="0">
                <a:latin typeface="Times New Roman" panose="02020603050405020304" pitchFamily="18" charset="0"/>
              </a:rPr>
              <a:t> </a:t>
            </a:r>
            <a:r>
              <a:rPr lang="en-US" altLang="zh-CN" sz="2400" b="1" i="1" dirty="0" err="1">
                <a:latin typeface="Times New Roman" panose="02020603050405020304" pitchFamily="18" charset="0"/>
              </a:rPr>
              <a:t>tỉ</a:t>
            </a:r>
            <a:r>
              <a:rPr lang="en-US" altLang="zh-CN" sz="2400" b="1" i="1" dirty="0">
                <a:latin typeface="Times New Roman" panose="02020603050405020304" pitchFamily="18" charset="0"/>
              </a:rPr>
              <a:t> </a:t>
            </a:r>
            <a:r>
              <a:rPr lang="en-US" altLang="zh-CN" sz="2400" b="1" i="1" dirty="0" err="1">
                <a:latin typeface="Times New Roman" panose="02020603050405020304" pitchFamily="18" charset="0"/>
              </a:rPr>
              <a:t>trọng</a:t>
            </a:r>
            <a:r>
              <a:rPr lang="en-US" altLang="zh-CN" sz="2400" b="1" i="1" dirty="0">
                <a:latin typeface="Times New Roman" panose="02020603050405020304" pitchFamily="18" charset="0"/>
              </a:rPr>
              <a:t> </a:t>
            </a:r>
            <a:r>
              <a:rPr lang="en-US" altLang="zh-CN" sz="2400" b="1" i="1" dirty="0" err="1">
                <a:latin typeface="Times New Roman" panose="02020603050405020304" pitchFamily="18" charset="0"/>
              </a:rPr>
              <a:t>của</a:t>
            </a:r>
            <a:r>
              <a:rPr lang="en-US" altLang="zh-CN" sz="2400" b="1" i="1" dirty="0">
                <a:latin typeface="Times New Roman" panose="02020603050405020304" pitchFamily="18" charset="0"/>
              </a:rPr>
              <a:t> </a:t>
            </a:r>
            <a:r>
              <a:rPr lang="en-US" altLang="zh-CN" sz="2400" b="1" i="1" dirty="0" err="1">
                <a:latin typeface="Times New Roman" panose="02020603050405020304" pitchFamily="18" charset="0"/>
              </a:rPr>
              <a:t>khu</a:t>
            </a:r>
            <a:r>
              <a:rPr lang="en-US" altLang="zh-CN" sz="2400" b="1" i="1" dirty="0">
                <a:latin typeface="Times New Roman" panose="02020603050405020304" pitchFamily="18" charset="0"/>
              </a:rPr>
              <a:t> </a:t>
            </a:r>
            <a:r>
              <a:rPr lang="en-US" altLang="zh-CN" sz="2400" b="1" i="1" dirty="0" err="1">
                <a:latin typeface="Times New Roman" panose="02020603050405020304" pitchFamily="18" charset="0"/>
              </a:rPr>
              <a:t>vực</a:t>
            </a:r>
            <a:r>
              <a:rPr lang="en-US" altLang="zh-CN" sz="2400" b="1" i="1" dirty="0">
                <a:latin typeface="Times New Roman" panose="02020603050405020304" pitchFamily="18" charset="0"/>
              </a:rPr>
              <a:t> </a:t>
            </a:r>
            <a:r>
              <a:rPr lang="en-US" altLang="zh-CN" sz="2400" b="1" i="1" dirty="0" err="1">
                <a:latin typeface="Times New Roman" panose="02020603050405020304" pitchFamily="18" charset="0"/>
              </a:rPr>
              <a:t>nông</a:t>
            </a:r>
            <a:r>
              <a:rPr lang="en-US" altLang="zh-CN" sz="2400" b="1" i="1" dirty="0">
                <a:latin typeface="Times New Roman" panose="02020603050405020304" pitchFamily="18" charset="0"/>
              </a:rPr>
              <a:t>, </a:t>
            </a:r>
            <a:r>
              <a:rPr lang="en-US" altLang="zh-CN" sz="2400" b="1" i="1" dirty="0" err="1">
                <a:latin typeface="Times New Roman" panose="02020603050405020304" pitchFamily="18" charset="0"/>
              </a:rPr>
              <a:t>lâm</a:t>
            </a:r>
            <a:r>
              <a:rPr lang="en-US" altLang="zh-CN" sz="2400" b="1" i="1" dirty="0">
                <a:latin typeface="Times New Roman" panose="02020603050405020304" pitchFamily="18" charset="0"/>
              </a:rPr>
              <a:t>, </a:t>
            </a:r>
            <a:r>
              <a:rPr lang="en-US" altLang="zh-CN" sz="2400" b="1" i="1" dirty="0" err="1">
                <a:latin typeface="Times New Roman" panose="02020603050405020304" pitchFamily="18" charset="0"/>
              </a:rPr>
              <a:t>ngư</a:t>
            </a:r>
            <a:r>
              <a:rPr lang="en-US" altLang="zh-CN" sz="2400" b="1" i="1" dirty="0">
                <a:latin typeface="Times New Roman" panose="02020603050405020304" pitchFamily="18" charset="0"/>
              </a:rPr>
              <a:t> </a:t>
            </a:r>
            <a:r>
              <a:rPr lang="en-US" altLang="zh-CN" sz="2400" b="1" i="1" dirty="0" err="1">
                <a:latin typeface="Times New Roman" panose="02020603050405020304" pitchFamily="18" charset="0"/>
              </a:rPr>
              <a:t>nghiệp</a:t>
            </a:r>
            <a:r>
              <a:rPr lang="en-US" altLang="zh-CN" sz="2400" b="1" i="1" dirty="0">
                <a:latin typeface="Times New Roman" panose="02020603050405020304" pitchFamily="18" charset="0"/>
              </a:rPr>
              <a:t>. </a:t>
            </a:r>
            <a:r>
              <a:rPr lang="en-US" altLang="zh-CN" sz="2400" b="1" i="1" dirty="0" err="1">
                <a:latin typeface="Times New Roman" panose="02020603050405020304" pitchFamily="18" charset="0"/>
              </a:rPr>
              <a:t>công</a:t>
            </a:r>
            <a:r>
              <a:rPr lang="en-US" altLang="zh-CN" sz="2400" b="1" i="1" dirty="0">
                <a:latin typeface="Times New Roman" panose="02020603050405020304" pitchFamily="18" charset="0"/>
              </a:rPr>
              <a:t> </a:t>
            </a:r>
            <a:r>
              <a:rPr lang="en-US" altLang="zh-CN" sz="2400" b="1" i="1" dirty="0" err="1">
                <a:latin typeface="Times New Roman" panose="02020603050405020304" pitchFamily="18" charset="0"/>
              </a:rPr>
              <a:t>nghiệp</a:t>
            </a:r>
            <a:r>
              <a:rPr lang="en-US" altLang="zh-CN" sz="2400" b="1" i="1" dirty="0">
                <a:latin typeface="Times New Roman" panose="02020603050405020304" pitchFamily="18" charset="0"/>
              </a:rPr>
              <a:t>, </a:t>
            </a:r>
            <a:r>
              <a:rPr lang="en-US" altLang="zh-CN" sz="2400" b="1" i="1" dirty="0" err="1">
                <a:latin typeface="Times New Roman" panose="02020603050405020304" pitchFamily="18" charset="0"/>
              </a:rPr>
              <a:t>xây</a:t>
            </a:r>
            <a:r>
              <a:rPr lang="en-US" altLang="zh-CN" sz="2400" b="1" i="1" dirty="0">
                <a:latin typeface="Times New Roman" panose="02020603050405020304" pitchFamily="18" charset="0"/>
              </a:rPr>
              <a:t> </a:t>
            </a:r>
            <a:r>
              <a:rPr lang="en-US" altLang="zh-CN" sz="2400" b="1" i="1" dirty="0" err="1">
                <a:latin typeface="Times New Roman" panose="02020603050405020304" pitchFamily="18" charset="0"/>
              </a:rPr>
              <a:t>dựng</a:t>
            </a:r>
            <a:r>
              <a:rPr lang="en-US" altLang="zh-CN" sz="2400" b="1" i="1" dirty="0">
                <a:latin typeface="Times New Roman" panose="02020603050405020304" pitchFamily="18" charset="0"/>
              </a:rPr>
              <a:t> </a:t>
            </a:r>
            <a:r>
              <a:rPr lang="en-US" altLang="zh-CN" sz="2400" b="1" i="1" dirty="0" err="1">
                <a:latin typeface="Times New Roman" panose="02020603050405020304" pitchFamily="18" charset="0"/>
              </a:rPr>
              <a:t>v</a:t>
            </a:r>
            <a:r>
              <a:rPr lang="en-US" altLang="zh-CN" sz="2400" b="1" i="1" dirty="0" err="1">
                <a:latin typeface="Times New Roman" panose="02020603050405020304" pitchFamily="18" charset="0"/>
                <a:ea typeface="Times New Roman" panose="02020603050405020304" pitchFamily="18" charset="0"/>
              </a:rPr>
              <a:t>à</a:t>
            </a:r>
            <a:r>
              <a:rPr lang="en-US" altLang="zh-CN" sz="2400" b="1" i="1" dirty="0">
                <a:latin typeface="Times New Roman" panose="02020603050405020304" pitchFamily="18" charset="0"/>
              </a:rPr>
              <a:t> </a:t>
            </a:r>
            <a:r>
              <a:rPr lang="en-US" altLang="zh-CN" sz="2400" b="1" i="1" dirty="0" err="1">
                <a:latin typeface="Times New Roman" panose="02020603050405020304" pitchFamily="18" charset="0"/>
              </a:rPr>
              <a:t>dịch</a:t>
            </a:r>
            <a:r>
              <a:rPr lang="en-US" altLang="zh-CN" sz="2400" b="1" i="1" dirty="0">
                <a:latin typeface="Times New Roman" panose="02020603050405020304" pitchFamily="18" charset="0"/>
              </a:rPr>
              <a:t> vụ. </a:t>
            </a:r>
            <a:r>
              <a:rPr lang="en-US" altLang="zh-CN" sz="2400" b="1" i="1" dirty="0" err="1">
                <a:latin typeface="Times New Roman" panose="02020603050405020304" pitchFamily="18" charset="0"/>
              </a:rPr>
              <a:t>Nguyên</a:t>
            </a:r>
            <a:r>
              <a:rPr lang="en-US" altLang="zh-CN" sz="2400" b="1" i="1" dirty="0">
                <a:latin typeface="Times New Roman" panose="02020603050405020304" pitchFamily="18" charset="0"/>
              </a:rPr>
              <a:t> </a:t>
            </a:r>
            <a:r>
              <a:rPr lang="en-US" altLang="zh-CN" sz="2400" b="1" i="1" dirty="0" err="1">
                <a:latin typeface="Times New Roman" panose="02020603050405020304" pitchFamily="18" charset="0"/>
              </a:rPr>
              <a:t>nhân</a:t>
            </a:r>
            <a:r>
              <a:rPr lang="en-US" altLang="zh-CN" sz="2400" b="1" i="1" dirty="0">
                <a:latin typeface="Times New Roman" panose="02020603050405020304" pitchFamily="18" charset="0"/>
              </a:rPr>
              <a:t>?</a:t>
            </a:r>
            <a:endParaRPr lang="en-US" altLang="zh-CN" sz="2400" b="1" i="1" dirty="0">
              <a:latin typeface="Times New Roman" panose="02020603050405020304" pitchFamily="18" charset="0"/>
              <a:ea typeface="Times New Roman" panose="02020603050405020304" pitchFamily="18" charset="0"/>
            </a:endParaRPr>
          </a:p>
        </p:txBody>
      </p:sp>
      <p:sp>
        <p:nvSpPr>
          <p:cNvPr id="3" name="TextBox 2"/>
          <p:cNvSpPr txBox="1"/>
          <p:nvPr/>
        </p:nvSpPr>
        <p:spPr>
          <a:xfrm>
            <a:off x="1057274" y="1221522"/>
            <a:ext cx="10620375" cy="5373754"/>
          </a:xfrm>
          <a:prstGeom prst="rect">
            <a:avLst/>
          </a:prstGeom>
          <a:noFill/>
        </p:spPr>
        <p:txBody>
          <a:bodyPr wrap="square" rtlCol="0">
            <a:spAutoFit/>
          </a:bodyPr>
          <a:lstStyle/>
          <a:p>
            <a:endParaRPr lang="en-US" dirty="0"/>
          </a:p>
        </p:txBody>
      </p:sp>
      <p:pic>
        <p:nvPicPr>
          <p:cNvPr id="4"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2267856" y="1560446"/>
            <a:ext cx="7908508" cy="5145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660562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0DECFD-21AA-4A1F-83AA-686F6B043FC7}"/>
              </a:ext>
            </a:extLst>
          </p:cNvPr>
          <p:cNvPicPr/>
          <p:nvPr/>
        </p:nvPicPr>
        <p:blipFill rotWithShape="1">
          <a:blip r:embed="rId2"/>
          <a:srcRect l="18081" t="32163" r="18266" b="8435"/>
          <a:stretch/>
        </p:blipFill>
        <p:spPr bwMode="auto">
          <a:xfrm>
            <a:off x="135468" y="169333"/>
            <a:ext cx="11921066" cy="652497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34095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3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out)">
                                      <p:cBhvr>
                                        <p:cTn id="7"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p:cNvSpPr txBox="1"/>
          <p:nvPr/>
        </p:nvSpPr>
        <p:spPr>
          <a:xfrm>
            <a:off x="1722212" y="123162"/>
            <a:ext cx="8915400" cy="461665"/>
          </a:xfrm>
          <a:prstGeom prst="rect">
            <a:avLst/>
          </a:prstGeom>
          <a:noFill/>
        </p:spPr>
        <p:txBody>
          <a:bodyPr wrap="square" rtlCol="0">
            <a:spAutoFit/>
          </a:bodyPr>
          <a:lstStyle/>
          <a:p>
            <a:r>
              <a:rPr lang="en-US" sz="2400" b="1" dirty="0">
                <a:latin typeface="Times New Roman" pitchFamily="18" charset="0"/>
                <a:cs typeface="Times New Roman" pitchFamily="18" charset="0"/>
              </a:rPr>
              <a:t>1- </a:t>
            </a:r>
            <a:r>
              <a:rPr lang="en-US" sz="2400" b="1" dirty="0" err="1">
                <a:latin typeface="Times New Roman" pitchFamily="18" charset="0"/>
                <a:cs typeface="Times New Roman" pitchFamily="18" charset="0"/>
              </a:rPr>
              <a:t>Chuyển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dịch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cơ</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cấu</a:t>
            </a:r>
            <a:r>
              <a:rPr lang="en-US" sz="2400" b="1" dirty="0">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ngành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kinh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tế</a:t>
            </a:r>
            <a:endParaRPr lang="en-US" sz="2400" b="1" dirty="0">
              <a:latin typeface="Times New Roman" pitchFamily="18" charset="0"/>
              <a:cs typeface="Times New Roman" pitchFamily="18" charset="0"/>
            </a:endParaRPr>
          </a:p>
        </p:txBody>
      </p:sp>
      <p:sp>
        <p:nvSpPr>
          <p:cNvPr id="4" name="Rectangle 3"/>
          <p:cNvSpPr/>
          <p:nvPr/>
        </p:nvSpPr>
        <p:spPr>
          <a:xfrm>
            <a:off x="1600200" y="854485"/>
            <a:ext cx="1524000" cy="1828800"/>
          </a:xfrm>
          <a:prstGeom prst="rect">
            <a:avLst/>
          </a:prstGeom>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New Roman" pitchFamily="18" charset="0"/>
                <a:cs typeface="Times New Roman" pitchFamily="18" charset="0"/>
              </a:rPr>
              <a:t>CƠ CẤU KINH TẾ THEO NGÀNH</a:t>
            </a:r>
          </a:p>
        </p:txBody>
      </p:sp>
      <p:sp>
        <p:nvSpPr>
          <p:cNvPr id="5" name="Rectangle 4"/>
          <p:cNvSpPr/>
          <p:nvPr/>
        </p:nvSpPr>
        <p:spPr>
          <a:xfrm>
            <a:off x="3537860" y="666523"/>
            <a:ext cx="3784597" cy="685800"/>
          </a:xfrm>
          <a:prstGeom prst="rect">
            <a:avLst/>
          </a:prstGeom>
          <a:solidFill>
            <a:schemeClr val="accent6">
              <a:lumMod val="40000"/>
              <a:lumOff val="60000"/>
            </a:schemeClr>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Times New Roman" pitchFamily="18" charset="0"/>
                <a:cs typeface="Times New Roman" pitchFamily="18" charset="0"/>
              </a:rPr>
              <a:t>Nông</a:t>
            </a:r>
            <a:r>
              <a:rPr lang="en-US" sz="2800" dirty="0">
                <a:solidFill>
                  <a:schemeClr val="tx1"/>
                </a:solidFill>
                <a:latin typeface="Times New Roman" pitchFamily="18" charset="0"/>
                <a:cs typeface="Times New Roman" pitchFamily="18" charset="0"/>
              </a:rPr>
              <a:t> - </a:t>
            </a:r>
            <a:r>
              <a:rPr lang="en-US" sz="2800" dirty="0" err="1">
                <a:solidFill>
                  <a:schemeClr val="tx1"/>
                </a:solidFill>
                <a:latin typeface="Times New Roman" pitchFamily="18" charset="0"/>
                <a:cs typeface="Times New Roman" pitchFamily="18" charset="0"/>
              </a:rPr>
              <a:t>lâm</a:t>
            </a:r>
            <a:r>
              <a:rPr lang="en-US" sz="2800" dirty="0">
                <a:solidFill>
                  <a:schemeClr val="tx1"/>
                </a:solidFill>
                <a:latin typeface="Times New Roman" pitchFamily="18" charset="0"/>
                <a:cs typeface="Times New Roman" pitchFamily="18" charset="0"/>
              </a:rPr>
              <a:t> - </a:t>
            </a:r>
            <a:r>
              <a:rPr lang="en-US" sz="2800" dirty="0" err="1">
                <a:solidFill>
                  <a:schemeClr val="tx1"/>
                </a:solidFill>
                <a:latin typeface="Times New Roman" pitchFamily="18" charset="0"/>
                <a:cs typeface="Times New Roman" pitchFamily="18" charset="0"/>
              </a:rPr>
              <a:t>thủy</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sản</a:t>
            </a:r>
            <a:endParaRPr lang="en-US" sz="2800" dirty="0">
              <a:solidFill>
                <a:schemeClr val="tx1"/>
              </a:solidFill>
              <a:latin typeface="Times New Roman" pitchFamily="18" charset="0"/>
              <a:cs typeface="Times New Roman" pitchFamily="18" charset="0"/>
            </a:endParaRPr>
          </a:p>
        </p:txBody>
      </p:sp>
      <p:sp>
        <p:nvSpPr>
          <p:cNvPr id="31" name="Rectangle 30"/>
          <p:cNvSpPr/>
          <p:nvPr/>
        </p:nvSpPr>
        <p:spPr>
          <a:xfrm>
            <a:off x="3537860" y="1423046"/>
            <a:ext cx="3784597" cy="685800"/>
          </a:xfrm>
          <a:prstGeom prst="rect">
            <a:avLst/>
          </a:prstGeom>
          <a:solidFill>
            <a:srgbClr val="00B0F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Times New Roman" pitchFamily="18" charset="0"/>
                <a:cs typeface="Times New Roman" pitchFamily="18" charset="0"/>
              </a:rPr>
              <a:t>Công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nghiệp</a:t>
            </a:r>
            <a:r>
              <a:rPr lang="en-US" sz="2800" dirty="0">
                <a:solidFill>
                  <a:schemeClr val="tx1"/>
                </a:solidFill>
                <a:latin typeface="Times New Roman" pitchFamily="18" charset="0"/>
                <a:cs typeface="Times New Roman" pitchFamily="18" charset="0"/>
              </a:rPr>
              <a:t> – </a:t>
            </a:r>
            <a:r>
              <a:rPr lang="en-US" sz="2800" dirty="0" err="1">
                <a:solidFill>
                  <a:schemeClr val="tx1"/>
                </a:solidFill>
                <a:latin typeface="Times New Roman" pitchFamily="18" charset="0"/>
                <a:cs typeface="Times New Roman" pitchFamily="18" charset="0"/>
              </a:rPr>
              <a:t>xây</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dựng</a:t>
            </a:r>
            <a:endParaRPr lang="en-US" sz="2800" dirty="0">
              <a:solidFill>
                <a:schemeClr val="tx1"/>
              </a:solidFill>
              <a:latin typeface="Times New Roman" pitchFamily="18" charset="0"/>
              <a:cs typeface="Times New Roman" pitchFamily="18" charset="0"/>
            </a:endParaRPr>
          </a:p>
        </p:txBody>
      </p:sp>
      <p:sp>
        <p:nvSpPr>
          <p:cNvPr id="32" name="Rectangle 31"/>
          <p:cNvSpPr/>
          <p:nvPr/>
        </p:nvSpPr>
        <p:spPr>
          <a:xfrm>
            <a:off x="3521531" y="2197480"/>
            <a:ext cx="3784597" cy="685800"/>
          </a:xfrm>
          <a:prstGeom prst="rect">
            <a:avLst/>
          </a:prstGeom>
          <a:solidFill>
            <a:srgbClr val="92D05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Times New Roman" pitchFamily="18" charset="0"/>
                <a:cs typeface="Times New Roman" pitchFamily="18" charset="0"/>
              </a:rPr>
              <a:t>Dịch</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vụ</a:t>
            </a:r>
            <a:endParaRPr lang="en-US" sz="2800" dirty="0">
              <a:solidFill>
                <a:schemeClr val="tx1"/>
              </a:solidFill>
              <a:latin typeface="Times New Roman" pitchFamily="18" charset="0"/>
              <a:cs typeface="Times New Roman" pitchFamily="18" charset="0"/>
            </a:endParaRPr>
          </a:p>
        </p:txBody>
      </p:sp>
      <p:cxnSp>
        <p:nvCxnSpPr>
          <p:cNvPr id="8" name="Straight Arrow Connector 7"/>
          <p:cNvCxnSpPr/>
          <p:nvPr/>
        </p:nvCxnSpPr>
        <p:spPr>
          <a:xfrm flipV="1">
            <a:off x="3124200" y="980262"/>
            <a:ext cx="413660" cy="778477"/>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3146875" y="1791483"/>
            <a:ext cx="406403" cy="7113"/>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3124200" y="1777994"/>
            <a:ext cx="406403" cy="790887"/>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34" name="Down Arrow 33"/>
          <p:cNvSpPr/>
          <p:nvPr/>
        </p:nvSpPr>
        <p:spPr>
          <a:xfrm>
            <a:off x="7331091" y="726034"/>
            <a:ext cx="228600" cy="566777"/>
          </a:xfrm>
          <a:prstGeom prst="down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1594752" y="3025005"/>
            <a:ext cx="5711376" cy="1200329"/>
          </a:xfrm>
          <a:prstGeom prst="rect">
            <a:avLst/>
          </a:prstGeom>
          <a:solidFill>
            <a:schemeClr val="accent6">
              <a:lumMod val="40000"/>
              <a:lumOff val="60000"/>
            </a:schemeClr>
          </a:solidFill>
          <a:ln>
            <a:solidFill>
              <a:schemeClr val="bg1"/>
            </a:solidFill>
          </a:ln>
        </p:spPr>
        <p:txBody>
          <a:bodyPr wrap="square" rtlCol="0">
            <a:spAutoFit/>
          </a:bodyPr>
          <a:lstStyle/>
          <a:p>
            <a:pPr algn="just"/>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Cơ</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cấu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ngành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tế</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nước</a:t>
            </a:r>
            <a:r>
              <a:rPr lang="en-US" sz="2400" dirty="0">
                <a:latin typeface="Times New Roman" pitchFamily="18" charset="0"/>
                <a:cs typeface="Times New Roman" pitchFamily="18" charset="0"/>
              </a:rPr>
              <a:t> ta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sự</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chuyển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dịch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theo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hướng</a:t>
            </a:r>
            <a:r>
              <a:rPr lang="en-US" sz="2400" dirty="0">
                <a:latin typeface="Times New Roman" pitchFamily="18" charset="0"/>
                <a:cs typeface="Times New Roman" pitchFamily="18" charset="0"/>
              </a:rPr>
              <a:t> CÔNG NGHIỆP HÓA-HIỆN ĐẠI HÓA:</a:t>
            </a:r>
          </a:p>
        </p:txBody>
      </p:sp>
      <p:sp>
        <p:nvSpPr>
          <p:cNvPr id="40" name="Down Arrow 39"/>
          <p:cNvSpPr/>
          <p:nvPr/>
        </p:nvSpPr>
        <p:spPr>
          <a:xfrm rot="10800000">
            <a:off x="7442208" y="1541269"/>
            <a:ext cx="228600" cy="566777"/>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Down Arrow 40"/>
          <p:cNvSpPr/>
          <p:nvPr/>
        </p:nvSpPr>
        <p:spPr>
          <a:xfrm rot="10800000">
            <a:off x="7405008" y="2285492"/>
            <a:ext cx="228600" cy="566777"/>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p:nvSpPr>
        <p:spPr>
          <a:xfrm>
            <a:off x="7703459" y="2557967"/>
            <a:ext cx="2801250" cy="4154984"/>
          </a:xfrm>
          <a:prstGeom prst="rect">
            <a:avLst/>
          </a:prstGeom>
          <a:solidFill>
            <a:schemeClr val="tx2">
              <a:lumMod val="40000"/>
              <a:lumOff val="60000"/>
            </a:schemeClr>
          </a:solidFill>
          <a:ln>
            <a:solidFill>
              <a:srgbClr val="002060"/>
            </a:solidFill>
          </a:ln>
        </p:spPr>
        <p:txBody>
          <a:bodyPr wrap="square" rtlCol="0">
            <a:spAutoFit/>
          </a:bodyPr>
          <a:lstStyle/>
          <a:p>
            <a:pPr algn="just"/>
            <a:r>
              <a:rPr lang="en-US" sz="2400" b="1" dirty="0" err="1">
                <a:latin typeface="Times New Roman" pitchFamily="18" charset="0"/>
                <a:cs typeface="Times New Roman" pitchFamily="18" charset="0"/>
              </a:rPr>
              <a:t>Giải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thích</a:t>
            </a:r>
            <a:r>
              <a:rPr lang="en-US" sz="2400" b="1" dirty="0">
                <a:latin typeface="Times New Roman" pitchFamily="18" charset="0"/>
                <a:cs typeface="Times New Roman" pitchFamily="18" charset="0"/>
              </a:rPr>
              <a:t>:</a:t>
            </a:r>
          </a:p>
          <a:p>
            <a:pPr algn="just"/>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Nước</a:t>
            </a:r>
            <a:r>
              <a:rPr lang="en-US" sz="2400" dirty="0">
                <a:solidFill>
                  <a:srgbClr val="FF0000"/>
                </a:solidFill>
                <a:latin typeface="Times New Roman" pitchFamily="18" charset="0"/>
                <a:cs typeface="Times New Roman" pitchFamily="18" charset="0"/>
              </a:rPr>
              <a:t> ta </a:t>
            </a:r>
            <a:r>
              <a:rPr lang="en-US" sz="2400" dirty="0" err="1">
                <a:solidFill>
                  <a:srgbClr val="FF0000"/>
                </a:solidFill>
                <a:latin typeface="Times New Roman" pitchFamily="18" charset="0"/>
                <a:cs typeface="Times New Roman" pitchFamily="18" charset="0"/>
              </a:rPr>
              <a:t>đang</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đổi</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mới</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và</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tiến</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hành</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quá</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trình</a:t>
            </a:r>
            <a:r>
              <a:rPr lang="en-US" sz="2400" dirty="0">
                <a:solidFill>
                  <a:srgbClr val="FF0000"/>
                </a:solidFill>
                <a:latin typeface="Times New Roman" pitchFamily="18" charset="0"/>
                <a:cs typeface="Times New Roman" pitchFamily="18" charset="0"/>
              </a:rPr>
              <a:t> CNH-HĐH.</a:t>
            </a:r>
          </a:p>
          <a:p>
            <a:pPr algn="just"/>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Chính</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sách</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mở</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cửa</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hội</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nhập</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vào</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nền</a:t>
            </a:r>
            <a:r>
              <a:rPr lang="en-US" sz="2400" dirty="0">
                <a:solidFill>
                  <a:srgbClr val="FF0000"/>
                </a:solidFill>
                <a:latin typeface="Times New Roman" pitchFamily="18" charset="0"/>
                <a:cs typeface="Times New Roman" pitchFamily="18" charset="0"/>
              </a:rPr>
              <a:t> KT </a:t>
            </a:r>
            <a:r>
              <a:rPr lang="en-US" sz="2400" dirty="0" err="1">
                <a:solidFill>
                  <a:srgbClr val="FF0000"/>
                </a:solidFill>
                <a:latin typeface="Times New Roman" pitchFamily="18" charset="0"/>
                <a:cs typeface="Times New Roman" pitchFamily="18" charset="0"/>
              </a:rPr>
              <a:t>thế</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giới</a:t>
            </a:r>
            <a:r>
              <a:rPr lang="en-US" sz="2400" dirty="0">
                <a:solidFill>
                  <a:srgbClr val="FF0000"/>
                </a:solidFill>
                <a:latin typeface="Times New Roman" pitchFamily="18" charset="0"/>
                <a:cs typeface="Times New Roman" pitchFamily="18" charset="0"/>
              </a:rPr>
              <a:t>.</a:t>
            </a:r>
          </a:p>
          <a:p>
            <a:pPr algn="just"/>
            <a:r>
              <a:rPr lang="en-US" sz="2400" dirty="0">
                <a:solidFill>
                  <a:srgbClr val="FF0000"/>
                </a:solidFill>
                <a:latin typeface="Times New Roman" pitchFamily="18" charset="0"/>
                <a:cs typeface="Times New Roman" pitchFamily="18" charset="0"/>
              </a:rPr>
              <a:t>- Do </a:t>
            </a:r>
            <a:r>
              <a:rPr lang="en-US" sz="2400" dirty="0" err="1">
                <a:solidFill>
                  <a:srgbClr val="FF0000"/>
                </a:solidFill>
                <a:latin typeface="Times New Roman" pitchFamily="18" charset="0"/>
                <a:cs typeface="Times New Roman" pitchFamily="18" charset="0"/>
              </a:rPr>
              <a:t>tác</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động</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của</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xu</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thế</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toàn</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cầu</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hóa</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và</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ảnh</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hưởng</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của</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cuộc</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cách</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mạng</a:t>
            </a:r>
            <a:r>
              <a:rPr lang="en-US" sz="2400" dirty="0">
                <a:solidFill>
                  <a:srgbClr val="FF0000"/>
                </a:solidFill>
                <a:latin typeface="Times New Roman" pitchFamily="18" charset="0"/>
                <a:cs typeface="Times New Roman" pitchFamily="18" charset="0"/>
              </a:rPr>
              <a:t> KH-KT.</a:t>
            </a:r>
          </a:p>
        </p:txBody>
      </p:sp>
      <p:sp>
        <p:nvSpPr>
          <p:cNvPr id="49" name="TextBox 48"/>
          <p:cNvSpPr txBox="1"/>
          <p:nvPr/>
        </p:nvSpPr>
        <p:spPr>
          <a:xfrm>
            <a:off x="1594752" y="4239747"/>
            <a:ext cx="5711376" cy="461665"/>
          </a:xfrm>
          <a:prstGeom prst="rect">
            <a:avLst/>
          </a:prstGeom>
          <a:solidFill>
            <a:schemeClr val="accent6">
              <a:lumMod val="40000"/>
              <a:lumOff val="60000"/>
            </a:schemeClr>
          </a:solidFill>
          <a:ln>
            <a:solidFill>
              <a:schemeClr val="bg1"/>
            </a:solidFill>
          </a:ln>
        </p:spPr>
        <p:txBody>
          <a:bodyPr wrap="square" rtlCol="0">
            <a:spAutoFit/>
          </a:bodyPr>
          <a:lstStyle/>
          <a:p>
            <a:pPr algn="just"/>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Tăng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tỉ</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trọng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vực</a:t>
            </a:r>
            <a:r>
              <a:rPr lang="en-US" sz="2400" dirty="0">
                <a:latin typeface="Times New Roman" pitchFamily="18" charset="0"/>
                <a:cs typeface="Times New Roman" pitchFamily="18" charset="0"/>
              </a:rPr>
              <a:t> II.</a:t>
            </a:r>
          </a:p>
        </p:txBody>
      </p:sp>
      <p:sp>
        <p:nvSpPr>
          <p:cNvPr id="50" name="TextBox 49"/>
          <p:cNvSpPr txBox="1"/>
          <p:nvPr/>
        </p:nvSpPr>
        <p:spPr>
          <a:xfrm>
            <a:off x="1594752" y="5554064"/>
            <a:ext cx="5711376" cy="1200329"/>
          </a:xfrm>
          <a:prstGeom prst="rect">
            <a:avLst/>
          </a:prstGeom>
          <a:solidFill>
            <a:schemeClr val="accent6">
              <a:lumMod val="40000"/>
              <a:lumOff val="60000"/>
            </a:schemeClr>
          </a:solidFill>
          <a:ln>
            <a:solidFill>
              <a:schemeClr val="bg1"/>
            </a:solidFill>
          </a:ln>
        </p:spPr>
        <p:txBody>
          <a:bodyPr wrap="square" rtlCol="0">
            <a:spAutoFit/>
          </a:bodyPr>
          <a:lstStyle/>
          <a:p>
            <a:pPr algn="just"/>
            <a:r>
              <a:rPr lang="en-US" sz="2400" dirty="0">
                <a:latin typeface="Times New Roman" pitchFamily="18" charset="0"/>
                <a:cs typeface="Times New Roman" pitchFamily="18" charset="0"/>
              </a:rPr>
              <a:t>- Xu </a:t>
            </a:r>
            <a:r>
              <a:rPr lang="en-US" sz="2400" dirty="0" err="1">
                <a:latin typeface="Times New Roman" pitchFamily="18" charset="0"/>
                <a:cs typeface="Times New Roman" pitchFamily="18" charset="0"/>
              </a:rPr>
              <a:t>hướng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chuyển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dịch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như</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a:t>
            </a:r>
            <a:r>
              <a:rPr lang="en-US" sz="2400" dirty="0">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tích</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cực</a:t>
            </a:r>
            <a:r>
              <a:rPr lang="en-US" sz="2400" i="1" dirty="0" smtClean="0">
                <a:solidFill>
                  <a:srgbClr val="FF0000"/>
                </a:solidFill>
                <a:latin typeface="Times New Roman" pitchFamily="18" charset="0"/>
                <a:cs typeface="Times New Roman" pitchFamily="18" charset="0"/>
              </a:rPr>
              <a:t>, </a:t>
            </a:r>
            <a:r>
              <a:rPr lang="en-US" sz="2400" i="1" dirty="0" err="1" smtClean="0">
                <a:solidFill>
                  <a:srgbClr val="FF0000"/>
                </a:solidFill>
                <a:latin typeface="Times New Roman" pitchFamily="18" charset="0"/>
                <a:cs typeface="Times New Roman" pitchFamily="18" charset="0"/>
              </a:rPr>
              <a:t>phù</a:t>
            </a:r>
            <a:r>
              <a:rPr lang="en-US" sz="2400" i="1" dirty="0" smtClean="0">
                <a:solidFill>
                  <a:srgbClr val="FF0000"/>
                </a:solidFill>
                <a:latin typeface="Times New Roman" pitchFamily="18" charset="0"/>
                <a:cs typeface="Times New Roman" pitchFamily="18" charset="0"/>
              </a:rPr>
              <a:t> </a:t>
            </a:r>
            <a:r>
              <a:rPr lang="en-US" sz="2400" i="1" dirty="0" err="1" smtClean="0">
                <a:solidFill>
                  <a:srgbClr val="FF0000"/>
                </a:solidFill>
                <a:latin typeface="Times New Roman" pitchFamily="18" charset="0"/>
                <a:cs typeface="Times New Roman" pitchFamily="18" charset="0"/>
              </a:rPr>
              <a:t>hợp</a:t>
            </a:r>
            <a:r>
              <a:rPr lang="en-US" sz="2400" i="1" dirty="0" smtClean="0">
                <a:solidFill>
                  <a:srgbClr val="FF0000"/>
                </a:solidFill>
                <a:latin typeface="Times New Roman" pitchFamily="18" charset="0"/>
                <a:cs typeface="Times New Roman" pitchFamily="18" charset="0"/>
              </a:rPr>
              <a:t> </a:t>
            </a:r>
            <a:r>
              <a:rPr lang="en-US" sz="2400" i="1" dirty="0" err="1" smtClean="0">
                <a:solidFill>
                  <a:srgbClr val="FF0000"/>
                </a:solidFill>
                <a:latin typeface="Times New Roman" pitchFamily="18" charset="0"/>
                <a:cs typeface="Times New Roman" pitchFamily="18" charset="0"/>
              </a:rPr>
              <a:t>đúng</a:t>
            </a:r>
            <a:r>
              <a:rPr lang="en-US" sz="2400" i="1" dirty="0" smtClean="0">
                <a:solidFill>
                  <a:srgbClr val="FF0000"/>
                </a:solidFill>
                <a:latin typeface="Times New Roman" pitchFamily="18" charset="0"/>
                <a:cs typeface="Times New Roman" pitchFamily="18" charset="0"/>
              </a:rPr>
              <a:t> </a:t>
            </a:r>
            <a:r>
              <a:rPr lang="en-US" sz="2400" i="1" dirty="0" err="1" smtClean="0">
                <a:solidFill>
                  <a:srgbClr val="FF0000"/>
                </a:solidFill>
                <a:latin typeface="Times New Roman" pitchFamily="18" charset="0"/>
                <a:cs typeface="Times New Roman" pitchFamily="18" charset="0"/>
              </a:rPr>
              <a:t>hướng</a:t>
            </a:r>
            <a:r>
              <a:rPr lang="en-US" sz="2400" i="1" dirty="0" smtClean="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tuy</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nhiên</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tốc</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độ</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còn</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chậm</a:t>
            </a:r>
            <a:r>
              <a:rPr lang="en-US" sz="2400" i="1" dirty="0">
                <a:solidFill>
                  <a:srgbClr val="FF0000"/>
                </a:solidFill>
                <a:latin typeface="Times New Roman" pitchFamily="18" charset="0"/>
                <a:cs typeface="Times New Roman" pitchFamily="18" charset="0"/>
              </a:rPr>
              <a:t>.</a:t>
            </a:r>
          </a:p>
        </p:txBody>
      </p:sp>
      <p:sp>
        <p:nvSpPr>
          <p:cNvPr id="51" name="TextBox 50"/>
          <p:cNvSpPr txBox="1"/>
          <p:nvPr/>
        </p:nvSpPr>
        <p:spPr>
          <a:xfrm>
            <a:off x="1603825" y="4653060"/>
            <a:ext cx="5711376" cy="461665"/>
          </a:xfrm>
          <a:prstGeom prst="rect">
            <a:avLst/>
          </a:prstGeom>
          <a:solidFill>
            <a:schemeClr val="accent6">
              <a:lumMod val="40000"/>
              <a:lumOff val="60000"/>
            </a:schemeClr>
          </a:solidFill>
          <a:ln>
            <a:solidFill>
              <a:schemeClr val="bg1"/>
            </a:solidFill>
          </a:ln>
        </p:spPr>
        <p:txBody>
          <a:bodyPr wrap="square" rtlCol="0">
            <a:spAutoFit/>
          </a:bodyPr>
          <a:lstStyle/>
          <a:p>
            <a:pPr algn="just"/>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Giảm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tỉ</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trọng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vực</a:t>
            </a:r>
            <a:r>
              <a:rPr lang="en-US" sz="2400" dirty="0">
                <a:latin typeface="Times New Roman" pitchFamily="18" charset="0"/>
                <a:cs typeface="Times New Roman" pitchFamily="18" charset="0"/>
              </a:rPr>
              <a:t> I.</a:t>
            </a:r>
          </a:p>
        </p:txBody>
      </p:sp>
      <p:sp>
        <p:nvSpPr>
          <p:cNvPr id="54" name="TextBox 53"/>
          <p:cNvSpPr txBox="1"/>
          <p:nvPr/>
        </p:nvSpPr>
        <p:spPr>
          <a:xfrm>
            <a:off x="1603825" y="5104145"/>
            <a:ext cx="5711376" cy="461665"/>
          </a:xfrm>
          <a:prstGeom prst="rect">
            <a:avLst/>
          </a:prstGeom>
          <a:solidFill>
            <a:schemeClr val="accent6">
              <a:lumMod val="40000"/>
              <a:lumOff val="60000"/>
            </a:schemeClr>
          </a:solidFill>
          <a:ln>
            <a:solidFill>
              <a:schemeClr val="bg1"/>
            </a:solidFill>
          </a:ln>
        </p:spPr>
        <p:txBody>
          <a:bodyPr wrap="square" rtlCol="0">
            <a:spAutoFit/>
          </a:bodyPr>
          <a:lstStyle/>
          <a:p>
            <a:pPr algn="just"/>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vực</a:t>
            </a:r>
            <a:r>
              <a:rPr lang="en-US" sz="2400" dirty="0">
                <a:latin typeface="Times New Roman" pitchFamily="18" charset="0"/>
                <a:cs typeface="Times New Roman" pitchFamily="18" charset="0"/>
              </a:rPr>
              <a:t> III </a:t>
            </a:r>
            <a:r>
              <a:rPr lang="en-US" sz="2400" dirty="0" err="1">
                <a:latin typeface="Times New Roman" pitchFamily="18" charset="0"/>
                <a:cs typeface="Times New Roman" pitchFamily="18" charset="0"/>
              </a:rPr>
              <a:t>tỉ</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trọng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khá</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cao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chưa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ổn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định</a:t>
            </a:r>
            <a:r>
              <a:rPr lang="en-US" sz="2400" dirty="0">
                <a:latin typeface="Times New Roman" pitchFamily="18" charset="0"/>
                <a:cs typeface="Times New Roman" pitchFamily="18" charset="0"/>
              </a:rPr>
              <a:t>.</a:t>
            </a:r>
          </a:p>
        </p:txBody>
      </p:sp>
    </p:spTree>
    <p:extLst>
      <p:ext uri="{BB962C8B-B14F-4D97-AF65-F5344CB8AC3E}">
        <p14:creationId xmlns:p14="http://schemas.microsoft.com/office/powerpoint/2010/main" val="103579121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barn(inVertical)">
                                      <p:cBhvr>
                                        <p:cTn id="13" dur="500"/>
                                        <p:tgtEl>
                                          <p:spTgt spid="4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barn(inVertical)">
                                      <p:cBhvr>
                                        <p:cTn id="16" dur="500"/>
                                        <p:tgtEl>
                                          <p:spTgt spid="40"/>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51"/>
                                        </p:tgtEl>
                                        <p:attrNameLst>
                                          <p:attrName>style.visibility</p:attrName>
                                        </p:attrNameLst>
                                      </p:cBhvr>
                                      <p:to>
                                        <p:strVal val="visible"/>
                                      </p:to>
                                    </p:set>
                                    <p:animEffect transition="in" filter="barn(inVertical)">
                                      <p:cBhvr>
                                        <p:cTn id="21" dur="500"/>
                                        <p:tgtEl>
                                          <p:spTgt spid="51"/>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barn(inVertical)">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54"/>
                                        </p:tgtEl>
                                        <p:attrNameLst>
                                          <p:attrName>style.visibility</p:attrName>
                                        </p:attrNameLst>
                                      </p:cBhvr>
                                      <p:to>
                                        <p:strVal val="visible"/>
                                      </p:to>
                                    </p:set>
                                    <p:animEffect transition="in" filter="barn(inVertical)">
                                      <p:cBhvr>
                                        <p:cTn id="29" dur="500"/>
                                        <p:tgtEl>
                                          <p:spTgt spid="54"/>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arn(inVertical)">
                                      <p:cBhvr>
                                        <p:cTn id="32" dur="500"/>
                                        <p:tgtEl>
                                          <p:spTgt spid="4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50"/>
                                        </p:tgtEl>
                                        <p:attrNameLst>
                                          <p:attrName>style.visibility</p:attrName>
                                        </p:attrNameLst>
                                      </p:cBhvr>
                                      <p:to>
                                        <p:strVal val="visible"/>
                                      </p:to>
                                    </p:set>
                                    <p:animEffect transition="in" filter="barn(inVertical)">
                                      <p:cBhvr>
                                        <p:cTn id="37" dur="500"/>
                                        <p:tgtEl>
                                          <p:spTgt spid="50"/>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39"/>
                                        </p:tgtEl>
                                        <p:attrNameLst>
                                          <p:attrName>style.visibility</p:attrName>
                                        </p:attrNameLst>
                                      </p:cBhvr>
                                      <p:to>
                                        <p:strVal val="visible"/>
                                      </p:to>
                                    </p:set>
                                    <p:anim calcmode="lin" valueType="num">
                                      <p:cBhvr additive="base">
                                        <p:cTn id="42" dur="500" fill="hold"/>
                                        <p:tgtEl>
                                          <p:spTgt spid="39"/>
                                        </p:tgtEl>
                                        <p:attrNameLst>
                                          <p:attrName>ppt_x</p:attrName>
                                        </p:attrNameLst>
                                      </p:cBhvr>
                                      <p:tavLst>
                                        <p:tav tm="0">
                                          <p:val>
                                            <p:strVal val="#ppt_x"/>
                                          </p:val>
                                        </p:tav>
                                        <p:tav tm="100000">
                                          <p:val>
                                            <p:strVal val="#ppt_x"/>
                                          </p:val>
                                        </p:tav>
                                      </p:tavLst>
                                    </p:anim>
                                    <p:anim calcmode="lin" valueType="num">
                                      <p:cBhvr additive="base">
                                        <p:cTn id="43"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40" grpId="0" animBg="1"/>
      <p:bldP spid="41" grpId="0" animBg="1"/>
      <p:bldP spid="39" grpId="0" animBg="1"/>
      <p:bldP spid="49" grpId="0" animBg="1"/>
      <p:bldP spid="50" grpId="0" animBg="1"/>
      <p:bldP spid="51" grpId="0" animBg="1"/>
      <p:bldP spid="5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LASTVALUES" val="&lt;ChangeData&gt;&lt;Text&gt;&lt;![CDATA[Câu 1: Công cuộc đổi mới nền kinh tế nước ta bắt đầu từ năm:]]&gt;&lt;/Text&gt;&lt;FontSize&gt;&lt;![CDATA[37]]&gt;&lt;/FontSize&gt;&lt;Left&gt;&lt;![CDATA[0]]&gt;&lt;/Left&gt;&lt;Top&gt;&lt;![CDATA[0]]&gt;&lt;/Top&gt;&lt;/ChangeData&gt;"/>
  <p:tag name="MMPROD_ID" val="10033"/>
  <p:tag name="MMPROD_ABSOLUTEPOSITIONID" val="100"/>
</p:tagLst>
</file>

<file path=ppt/tags/tag10.xml><?xml version="1.0" encoding="utf-8"?>
<p:tagLst xmlns:a="http://schemas.openxmlformats.org/drawingml/2006/main" xmlns:r="http://schemas.openxmlformats.org/officeDocument/2006/relationships" xmlns:p="http://schemas.openxmlformats.org/presentationml/2006/main">
  <p:tag name="MMPROD_ABSOLUTEPOSITIONID" val="1012"/>
  <p:tag name="MMPROD_CONTROLTYPE" val="1"/>
  <p:tag name="MMPROD_SCALEOPERATION" val="1"/>
  <p:tag name="MMPROD_TEXTSHAPE" val="1022"/>
</p:tagLst>
</file>

<file path=ppt/tags/tag11.xml><?xml version="1.0" encoding="utf-8"?>
<p:tagLst xmlns:a="http://schemas.openxmlformats.org/drawingml/2006/main" xmlns:r="http://schemas.openxmlformats.org/officeDocument/2006/relationships" xmlns:p="http://schemas.openxmlformats.org/presentationml/2006/main">
  <p:tag name="MMPROD_ABSOLUTEPOSITIONID" val="1041"/>
  <p:tag name="MMPROD_LASTVALUES" val="&lt;ChangeData&gt;&lt;Text&gt;&lt;![CDATA[A) ]]&gt;&lt;/Text&gt;&lt;FontSize&gt;&lt;![CDATA[28]]&gt;&lt;/FontSize&gt;&lt;Left&gt;&lt;![CDATA[85]]&gt;&lt;/Left&gt;&lt;Top&gt;&lt;![CDATA[129.625]]&gt;&lt;/Top&gt;&lt;/ChangeData&gt;"/>
</p:tagLst>
</file>

<file path=ppt/tags/tag12.xml><?xml version="1.0" encoding="utf-8"?>
<p:tagLst xmlns:a="http://schemas.openxmlformats.org/drawingml/2006/main" xmlns:r="http://schemas.openxmlformats.org/officeDocument/2006/relationships" xmlns:p="http://schemas.openxmlformats.org/presentationml/2006/main">
  <p:tag name="MMPROD_ABSOLUTEPOSITIONID" val="1021"/>
  <p:tag name="MMPROD_LASTVALUES" val="&lt;ChangeData&gt;&lt;Text&gt;&lt;![CDATA[1986]]&gt;&lt;/Text&gt;&lt;FontSize&gt;&lt;![CDATA[28]]&gt;&lt;/FontSize&gt;&lt;Left&gt;&lt;![CDATA[116]]&gt;&lt;/Left&gt;&lt;Top&gt;&lt;![CDATA[129.625]]&gt;&lt;/Top&gt;&lt;/ChangeData&gt;"/>
</p:tagLst>
</file>

<file path=ppt/tags/tag13.xml><?xml version="1.0" encoding="utf-8"?>
<p:tagLst xmlns:a="http://schemas.openxmlformats.org/drawingml/2006/main" xmlns:r="http://schemas.openxmlformats.org/officeDocument/2006/relationships" xmlns:p="http://schemas.openxmlformats.org/presentationml/2006/main">
  <p:tag name="MMPROD_ABSOLUTEPOSITIONID" val="1011"/>
  <p:tag name="MMPROD_CONTROLTYPE" val="1"/>
  <p:tag name="MMPROD_SCALEOPERATION" val="1"/>
  <p:tag name="MMPROD_TEXTSHAPE" val="1021"/>
</p:tagLst>
</file>

<file path=ppt/tags/tag14.xml><?xml version="1.0" encoding="utf-8"?>
<p:tagLst xmlns:a="http://schemas.openxmlformats.org/drawingml/2006/main" xmlns:r="http://schemas.openxmlformats.org/officeDocument/2006/relationships" xmlns:p="http://schemas.openxmlformats.org/presentationml/2006/main">
  <p:tag name="MMPROD_LASTVALUES" val="&lt;ChangeData&gt;&lt;SlideID&gt;&lt;![CDATA[288]]&gt;&lt;/SlideID&gt;&lt;/ChangeData&gt;"/>
  <p:tag name="MMPROD_PASSDATA" val="&lt;object type=&quot;10050&quot; unique_id=&quot;10035&quot;&gt;&lt;property id=&quot;10020&quot; value=&quot;2&quot;/&gt;&lt;property id=&quot;10191&quot; value=&quot;-1&quot;/&gt;&lt;/object&gt;"/>
  <p:tag name="MMPROD_FAILDATA" val="&lt;object type=&quot;10051&quot; unique_id=&quot;10036&quot;&gt;&lt;property id=&quot;10020&quot; value=&quot;2&quot;/&gt;&lt;property id=&quot;10191&quot; value=&quot;-1&quot;/&gt;&lt;/object&gt;"/>
  <p:tag name="MMPROD_ID" val="10033"/>
  <p:tag name="MMPROD_TYPE" val="10008"/>
  <p:tag name="MMPROD_DATA" val="&lt;property id=&quot;10026&quot; value=&quot;10&quot;/&gt;&lt;property id=&quot;10027&quot; value=&quot;Interaction10033&quot;/&gt;&lt;property id=&quot;10028&quot; value=&quot;0&quot;/&gt;&lt;property id=&quot;10063&quot; value=&quot;2&quot;/&gt;&lt;property id=&quot;10070&quot; value=&quot;Multiple choice&quot;/&gt;&lt;property id=&quot;10098&quot; value=&quot;Multiple choice&quot;/&gt;&lt;property id=&quot;10100&quot; value=&quot;0&quot;/&gt;&lt;property id=&quot;10108&quot; value=&quot;1&quot;/&gt;&lt;property id=&quot;10109&quot; value=&quot;1&quot;/&gt;&lt;property id=&quot;10110&quot; value=&quot;0&quot;/&gt;&lt;property id=&quot;10111&quot; value=&quot;1&quot;/&gt;&lt;property id=&quot;10112&quot; value=&quot;1&quot;/&gt;&lt;property id=&quot;10115&quot; value=&quot;1&quot;/&gt;&lt;property id=&quot;10120&quot; value=&quot;1&quot;/&gt;&lt;property id=&quot;10131&quot; value=&quot;1&quot;/&gt;&lt;property id=&quot;10132&quot; value=&quot;1&quot;/&gt;&lt;property id=&quot;10159&quot; value=&quot;0&quot;/&gt;&lt;property id=&quot;10178&quot; value=&quot;1&quot;/&gt;&lt;property id=&quot;10182&quot; value=&quot;1&quot;/&gt;&lt;property id=&quot;10206&quot; value=&quot;0&quot;/&gt;&lt;property id=&quot;10207&quot; value=&quot;0&quot;/&gt;"/>
  <p:tag name="MMPROD_COLLECTIONCONTAINERID" val="20000"/>
  <p:tag name="MMPROD_PARENTID" val="10004"/>
  <p:tag name="MMPROD_PARENTQUESTIONGROUPID" val="-1"/>
  <p:tag name="QUIZCLIPSSOURCE" val="1461311151,E:\BAI GIANG E-LEARNING -linh\bai giang thang 3-2016\bai 6-dia 9\6_Bai 6_Dia 9. Su phat trien nen kinh te Viet Nam\Media.ppcx"/>
  <p:tag name="PPSNARRATION" val="20,1951918168,E:\BAI GIANG E-LEARNING -linh\bai giang thang 3-2016\bai 6-dia -dat\bai 6-dia 9-fie nguon\6_Bai 6_Dia 9. Su phat trien nen kinh te Viet Nam\Media.ppcx"/>
  <p:tag name="MMPROD_ANSWERCOUNT" val="4"/>
</p:tagLst>
</file>

<file path=ppt/tags/tag15.xml><?xml version="1.0" encoding="utf-8"?>
<p:tagLst xmlns:a="http://schemas.openxmlformats.org/drawingml/2006/main" xmlns:r="http://schemas.openxmlformats.org/officeDocument/2006/relationships" xmlns:p="http://schemas.openxmlformats.org/presentationml/2006/main">
  <p:tag name="MMPROD_LASTVALUES" val="&lt;ChangeData&gt;&lt;Text&gt;&lt;![CDATA[Câu 2: Sự chuyển dịch cơ cấu ngành ở nước ta được biểu hiện ở:]]&gt;&lt;/Text&gt;&lt;FontSize&gt;&lt;![CDATA[37]]&gt;&lt;/FontSize&gt;&lt;Left&gt;&lt;![CDATA[0]]&gt;&lt;/Left&gt;&lt;Top&gt;&lt;![CDATA[0]]&gt;&lt;/Top&gt;&lt;/ChangeData&gt;"/>
  <p:tag name="MMPROD_ID" val="10045"/>
  <p:tag name="MMPROD_ABSOLUTEPOSITIONID" val="100"/>
</p:tagLst>
</file>

<file path=ppt/tags/tag16.xml><?xml version="1.0" encoding="utf-8"?>
<p:tagLst xmlns:a="http://schemas.openxmlformats.org/drawingml/2006/main" xmlns:r="http://schemas.openxmlformats.org/officeDocument/2006/relationships" xmlns:p="http://schemas.openxmlformats.org/presentationml/2006/main">
  <p:tag name="MMPROD_ABSOLUTEPOSITIONID" val="1044"/>
  <p:tag name="MMPROD_LASTVALUES" val="&lt;ChangeData&gt;&lt;Text&gt;&lt;![CDATA[D) ]]&gt;&lt;/Text&gt;&lt;FontSize&gt;&lt;![CDATA[28]]&gt;&lt;/FontSize&gt;&lt;Left&gt;&lt;![CDATA[85]]&gt;&lt;/Left&gt;&lt;Top&gt;&lt;![CDATA[305]]&gt;&lt;/Top&gt;&lt;/ChangeData&gt;"/>
</p:tagLst>
</file>

<file path=ppt/tags/tag17.xml><?xml version="1.0" encoding="utf-8"?>
<p:tagLst xmlns:a="http://schemas.openxmlformats.org/drawingml/2006/main" xmlns:r="http://schemas.openxmlformats.org/officeDocument/2006/relationships" xmlns:p="http://schemas.openxmlformats.org/presentationml/2006/main">
  <p:tag name="MMPROD_ABSOLUTEPOSITIONID" val="1024"/>
  <p:tag name="MMPROD_LASTVALUES" val="&lt;ChangeData&gt;&lt;Text&gt;&lt;![CDATA[Cả A và B đều đúng]]&gt;&lt;/Text&gt;&lt;FontSize&gt;&lt;![CDATA[28]]&gt;&lt;/FontSize&gt;&lt;Left&gt;&lt;![CDATA[117]]&gt;&lt;/Left&gt;&lt;Top&gt;&lt;![CDATA[305]]&gt;&lt;/Top&gt;&lt;/ChangeData&gt;"/>
</p:tagLst>
</file>

<file path=ppt/tags/tag18.xml><?xml version="1.0" encoding="utf-8"?>
<p:tagLst xmlns:a="http://schemas.openxmlformats.org/drawingml/2006/main" xmlns:r="http://schemas.openxmlformats.org/officeDocument/2006/relationships" xmlns:p="http://schemas.openxmlformats.org/presentationml/2006/main">
  <p:tag name="MMPROD_ABSOLUTEPOSITIONID" val="1014"/>
  <p:tag name="MMPROD_CONTROLTYPE" val="1"/>
  <p:tag name="MMPROD_SCALEOPERATION" val="1"/>
  <p:tag name="MMPROD_TEXTSHAPE" val="1024"/>
</p:tagLst>
</file>

<file path=ppt/tags/tag19.xml><?xml version="1.0" encoding="utf-8"?>
<p:tagLst xmlns:a="http://schemas.openxmlformats.org/drawingml/2006/main" xmlns:r="http://schemas.openxmlformats.org/officeDocument/2006/relationships" xmlns:p="http://schemas.openxmlformats.org/presentationml/2006/main">
  <p:tag name="MMPROD_ABSOLUTEPOSITIONID" val="1043"/>
  <p:tag name="MMPROD_LASTVALUES" val="&lt;ChangeData&gt;&lt;Text&gt;&lt;![CDATA[C) ]]&gt;&lt;/Text&gt;&lt;FontSize&gt;&lt;![CDATA[28]]&gt;&lt;/FontSize&gt;&lt;Left&gt;&lt;![CDATA[85]]&gt;&lt;/Left&gt;&lt;Top&gt;&lt;![CDATA[257.75]]&gt;&lt;/Top&gt;&lt;/ChangeData&gt;"/>
</p:tagLst>
</file>

<file path=ppt/tags/tag2.xml><?xml version="1.0" encoding="utf-8"?>
<p:tagLst xmlns:a="http://schemas.openxmlformats.org/drawingml/2006/main" xmlns:r="http://schemas.openxmlformats.org/officeDocument/2006/relationships" xmlns:p="http://schemas.openxmlformats.org/presentationml/2006/main">
  <p:tag name="MMPROD_ABSOLUTEPOSITIONID" val="1044"/>
  <p:tag name="MMPROD_LASTVALUES" val="&lt;ChangeData&gt;&lt;Text&gt;&lt;![CDATA[D) ]]&gt;&lt;/Text&gt;&lt;FontSize&gt;&lt;![CDATA[28]]&gt;&lt;/FontSize&gt;&lt;Left&gt;&lt;![CDATA[85]]&gt;&lt;/Left&gt;&lt;Top&gt;&lt;![CDATA[271.375]]&gt;&lt;/Top&gt;&lt;/ChangeData&gt;"/>
</p:tagLst>
</file>

<file path=ppt/tags/tag20.xml><?xml version="1.0" encoding="utf-8"?>
<p:tagLst xmlns:a="http://schemas.openxmlformats.org/drawingml/2006/main" xmlns:r="http://schemas.openxmlformats.org/officeDocument/2006/relationships" xmlns:p="http://schemas.openxmlformats.org/presentationml/2006/main">
  <p:tag name="MMPROD_ABSOLUTEPOSITIONID" val="1023"/>
  <p:tag name="MMPROD_LASTVALUES" val="&lt;ChangeData&gt;&lt;Text&gt;&lt;![CDATA[Câu A đúng, câu B sai]]&gt;&lt;/Text&gt;&lt;FontSize&gt;&lt;![CDATA[28]]&gt;&lt;/FontSize&gt;&lt;Left&gt;&lt;![CDATA[115]]&gt;&lt;/Left&gt;&lt;Top&gt;&lt;![CDATA[257.75]]&gt;&lt;/Top&gt;&lt;/ChangeData&gt;"/>
</p:tagLst>
</file>

<file path=ppt/tags/tag21.xml><?xml version="1.0" encoding="utf-8"?>
<p:tagLst xmlns:a="http://schemas.openxmlformats.org/drawingml/2006/main" xmlns:r="http://schemas.openxmlformats.org/officeDocument/2006/relationships" xmlns:p="http://schemas.openxmlformats.org/presentationml/2006/main">
  <p:tag name="MMPROD_ABSOLUTEPOSITIONID" val="1013"/>
  <p:tag name="MMPROD_CONTROLTYPE" val="1"/>
  <p:tag name="MMPROD_SCALEOPERATION" val="1"/>
  <p:tag name="MMPROD_TEXTSHAPE" val="1023"/>
</p:tagLst>
</file>

<file path=ppt/tags/tag22.xml><?xml version="1.0" encoding="utf-8"?>
<p:tagLst xmlns:a="http://schemas.openxmlformats.org/drawingml/2006/main" xmlns:r="http://schemas.openxmlformats.org/officeDocument/2006/relationships" xmlns:p="http://schemas.openxmlformats.org/presentationml/2006/main">
  <p:tag name="MMPROD_ABSOLUTEPOSITIONID" val="1042"/>
  <p:tag name="MMPROD_LASTVALUES" val="&lt;ChangeData&gt;&lt;Text&gt;&lt;![CDATA[B) ]]&gt;&lt;/Text&gt;&lt;FontSize&gt;&lt;![CDATA[28]]&gt;&lt;/FontSize&gt;&lt;Left&gt;&lt;![CDATA[85]]&gt;&lt;/Left&gt;&lt;Top&gt;&lt;![CDATA[176.875]]&gt;&lt;/Top&gt;&lt;/ChangeData&gt;"/>
</p:tagLst>
</file>

<file path=ppt/tags/tag23.xml><?xml version="1.0" encoding="utf-8"?>
<p:tagLst xmlns:a="http://schemas.openxmlformats.org/drawingml/2006/main" xmlns:r="http://schemas.openxmlformats.org/officeDocument/2006/relationships" xmlns:p="http://schemas.openxmlformats.org/presentationml/2006/main">
  <p:tag name="MMPROD_ABSOLUTEPOSITIONID" val="1022"/>
  <p:tag name="MMPROD_LASTVALUES" val="&lt;ChangeData&gt;&lt;Text&gt;&lt;![CDATA[Tăng tỉ trọng của công nghiệp và dịch vụ]]&gt;&lt;/Text&gt;&lt;FontSize&gt;&lt;![CDATA[28]]&gt;&lt;/FontSize&gt;&lt;Left&gt;&lt;![CDATA[115]]&gt;&lt;/Left&gt;&lt;Top&gt;&lt;![CDATA[176.875]]&gt;&lt;/Top&gt;&lt;/ChangeData&gt;"/>
</p:tagLst>
</file>

<file path=ppt/tags/tag24.xml><?xml version="1.0" encoding="utf-8"?>
<p:tagLst xmlns:a="http://schemas.openxmlformats.org/drawingml/2006/main" xmlns:r="http://schemas.openxmlformats.org/officeDocument/2006/relationships" xmlns:p="http://schemas.openxmlformats.org/presentationml/2006/main">
  <p:tag name="MMPROD_ABSOLUTEPOSITIONID" val="1012"/>
  <p:tag name="MMPROD_CONTROLTYPE" val="1"/>
  <p:tag name="MMPROD_SCALEOPERATION" val="1"/>
  <p:tag name="MMPROD_TEXTSHAPE" val="1022"/>
</p:tagLst>
</file>

<file path=ppt/tags/tag25.xml><?xml version="1.0" encoding="utf-8"?>
<p:tagLst xmlns:a="http://schemas.openxmlformats.org/drawingml/2006/main" xmlns:r="http://schemas.openxmlformats.org/officeDocument/2006/relationships" xmlns:p="http://schemas.openxmlformats.org/presentationml/2006/main">
  <p:tag name="MMPROD_ABSOLUTEPOSITIONID" val="1041"/>
  <p:tag name="MMPROD_LASTVALUES" val="&lt;ChangeData&gt;&lt;Text&gt;&lt;![CDATA[A) ]]&gt;&lt;/Text&gt;&lt;FontSize&gt;&lt;![CDATA[28]]&gt;&lt;/FontSize&gt;&lt;Left&gt;&lt;![CDATA[85]]&gt;&lt;/Left&gt;&lt;Top&gt;&lt;![CDATA[129.625]]&gt;&lt;/Top&gt;&lt;/ChangeData&gt;"/>
</p:tagLst>
</file>

<file path=ppt/tags/tag26.xml><?xml version="1.0" encoding="utf-8"?>
<p:tagLst xmlns:a="http://schemas.openxmlformats.org/drawingml/2006/main" xmlns:r="http://schemas.openxmlformats.org/officeDocument/2006/relationships" xmlns:p="http://schemas.openxmlformats.org/presentationml/2006/main">
  <p:tag name="MMPROD_ABSOLUTEPOSITIONID" val="1021"/>
  <p:tag name="MMPROD_LASTVALUES" val="&lt;ChangeData&gt;&lt;Text&gt;&lt;![CDATA[Giảm tỉ trọng của nông nghiệp]]&gt;&lt;/Text&gt;&lt;FontSize&gt;&lt;![CDATA[28]]&gt;&lt;/FontSize&gt;&lt;Left&gt;&lt;![CDATA[116]]&gt;&lt;/Left&gt;&lt;Top&gt;&lt;![CDATA[129.625]]&gt;&lt;/Top&gt;&lt;/ChangeData&gt;"/>
</p:tagLst>
</file>

<file path=ppt/tags/tag27.xml><?xml version="1.0" encoding="utf-8"?>
<p:tagLst xmlns:a="http://schemas.openxmlformats.org/drawingml/2006/main" xmlns:r="http://schemas.openxmlformats.org/officeDocument/2006/relationships" xmlns:p="http://schemas.openxmlformats.org/presentationml/2006/main">
  <p:tag name="MMPROD_ABSOLUTEPOSITIONID" val="1011"/>
  <p:tag name="MMPROD_CONTROLTYPE" val="1"/>
  <p:tag name="MMPROD_SCALEOPERATION" val="1"/>
  <p:tag name="MMPROD_TEXTSHAPE" val="1021"/>
</p:tagLst>
</file>

<file path=ppt/tags/tag3.xml><?xml version="1.0" encoding="utf-8"?>
<p:tagLst xmlns:a="http://schemas.openxmlformats.org/drawingml/2006/main" xmlns:r="http://schemas.openxmlformats.org/officeDocument/2006/relationships" xmlns:p="http://schemas.openxmlformats.org/presentationml/2006/main">
  <p:tag name="MMPROD_ABSOLUTEPOSITIONID" val="1024"/>
  <p:tag name="MMPROD_LASTVALUES" val="&lt;ChangeData&gt;&lt;Text&gt;&lt;![CDATA[1976]]&gt;&lt;/Text&gt;&lt;FontSize&gt;&lt;![CDATA[28]]&gt;&lt;/FontSize&gt;&lt;Left&gt;&lt;![CDATA[117]]&gt;&lt;/Left&gt;&lt;Top&gt;&lt;![CDATA[271.375]]&gt;&lt;/Top&gt;&lt;/ChangeData&gt;"/>
</p:tagLst>
</file>

<file path=ppt/tags/tag4.xml><?xml version="1.0" encoding="utf-8"?>
<p:tagLst xmlns:a="http://schemas.openxmlformats.org/drawingml/2006/main" xmlns:r="http://schemas.openxmlformats.org/officeDocument/2006/relationships" xmlns:p="http://schemas.openxmlformats.org/presentationml/2006/main">
  <p:tag name="MMPROD_ABSOLUTEPOSITIONID" val="1014"/>
  <p:tag name="MMPROD_CONTROLTYPE" val="1"/>
  <p:tag name="MMPROD_SCALEOPERATION" val="1"/>
  <p:tag name="MMPROD_TEXTSHAPE" val="1024"/>
</p:tagLst>
</file>

<file path=ppt/tags/tag5.xml><?xml version="1.0" encoding="utf-8"?>
<p:tagLst xmlns:a="http://schemas.openxmlformats.org/drawingml/2006/main" xmlns:r="http://schemas.openxmlformats.org/officeDocument/2006/relationships" xmlns:p="http://schemas.openxmlformats.org/presentationml/2006/main">
  <p:tag name="MMPROD_ABSOLUTEPOSITIONID" val="1043"/>
  <p:tag name="MMPROD_LASTVALUES" val="&lt;ChangeData&gt;&lt;Text&gt;&lt;![CDATA[C) ]]&gt;&lt;/Text&gt;&lt;FontSize&gt;&lt;![CDATA[28]]&gt;&lt;/FontSize&gt;&lt;Left&gt;&lt;![CDATA[85]]&gt;&lt;/Left&gt;&lt;Top&gt;&lt;![CDATA[224.125]]&gt;&lt;/Top&gt;&lt;/ChangeData&gt;"/>
</p:tagLst>
</file>

<file path=ppt/tags/tag6.xml><?xml version="1.0" encoding="utf-8"?>
<p:tagLst xmlns:a="http://schemas.openxmlformats.org/drawingml/2006/main" xmlns:r="http://schemas.openxmlformats.org/officeDocument/2006/relationships" xmlns:p="http://schemas.openxmlformats.org/presentationml/2006/main">
  <p:tag name="MMPROD_ABSOLUTEPOSITIONID" val="1023"/>
  <p:tag name="MMPROD_LASTVALUES" val="&lt;ChangeData&gt;&lt;Text&gt;&lt;![CDATA[2006]]&gt;&lt;/Text&gt;&lt;FontSize&gt;&lt;![CDATA[28]]&gt;&lt;/FontSize&gt;&lt;Left&gt;&lt;![CDATA[115]]&gt;&lt;/Left&gt;&lt;Top&gt;&lt;![CDATA[224.125]]&gt;&lt;/Top&gt;&lt;/ChangeData&gt;"/>
</p:tagLst>
</file>

<file path=ppt/tags/tag7.xml><?xml version="1.0" encoding="utf-8"?>
<p:tagLst xmlns:a="http://schemas.openxmlformats.org/drawingml/2006/main" xmlns:r="http://schemas.openxmlformats.org/officeDocument/2006/relationships" xmlns:p="http://schemas.openxmlformats.org/presentationml/2006/main">
  <p:tag name="MMPROD_ABSOLUTEPOSITIONID" val="1013"/>
  <p:tag name="MMPROD_CONTROLTYPE" val="1"/>
  <p:tag name="MMPROD_SCALEOPERATION" val="1"/>
  <p:tag name="MMPROD_TEXTSHAPE" val="1023"/>
</p:tagLst>
</file>

<file path=ppt/tags/tag8.xml><?xml version="1.0" encoding="utf-8"?>
<p:tagLst xmlns:a="http://schemas.openxmlformats.org/drawingml/2006/main" xmlns:r="http://schemas.openxmlformats.org/officeDocument/2006/relationships" xmlns:p="http://schemas.openxmlformats.org/presentationml/2006/main">
  <p:tag name="MMPROD_ABSOLUTEPOSITIONID" val="1042"/>
  <p:tag name="MMPROD_LASTVALUES" val="&lt;ChangeData&gt;&lt;Text&gt;&lt;![CDATA[B) ]]&gt;&lt;/Text&gt;&lt;FontSize&gt;&lt;![CDATA[28]]&gt;&lt;/FontSize&gt;&lt;Left&gt;&lt;![CDATA[85]]&gt;&lt;/Left&gt;&lt;Top&gt;&lt;![CDATA[176.875]]&gt;&lt;/Top&gt;&lt;/ChangeData&gt;"/>
</p:tagLst>
</file>

<file path=ppt/tags/tag9.xml><?xml version="1.0" encoding="utf-8"?>
<p:tagLst xmlns:a="http://schemas.openxmlformats.org/drawingml/2006/main" xmlns:r="http://schemas.openxmlformats.org/officeDocument/2006/relationships" xmlns:p="http://schemas.openxmlformats.org/presentationml/2006/main">
  <p:tag name="MMPROD_ABSOLUTEPOSITIONID" val="1022"/>
  <p:tag name="MMPROD_LASTVALUES" val="&lt;ChangeData&gt;&lt;Text&gt;&lt;![CDATA[1996]]&gt;&lt;/Text&gt;&lt;FontSize&gt;&lt;![CDATA[28]]&gt;&lt;/FontSize&gt;&lt;Left&gt;&lt;![CDATA[115]]&gt;&lt;/Left&gt;&lt;Top&gt;&lt;![CDATA[176.875]]&gt;&lt;/Top&gt;&lt;/ChangeData&gt;"/>
</p:tagLst>
</file>

<file path=ppt/theme/theme1.xml><?xml version="1.0" encoding="utf-8"?>
<a:theme xmlns:a="http://schemas.openxmlformats.org/drawingml/2006/main" name="Blue Waves">
  <a:themeElements>
    <a:clrScheme name="Blue Waves 13">
      <a:dk1>
        <a:srgbClr val="000000"/>
      </a:dk1>
      <a:lt1>
        <a:srgbClr val="FFFFFF"/>
      </a:lt1>
      <a:dk2>
        <a:srgbClr val="000000"/>
      </a:dk2>
      <a:lt2>
        <a:srgbClr val="969696"/>
      </a:lt2>
      <a:accent1>
        <a:srgbClr val="0066CC"/>
      </a:accent1>
      <a:accent2>
        <a:srgbClr val="3399FF"/>
      </a:accent2>
      <a:accent3>
        <a:srgbClr val="FFFFFF"/>
      </a:accent3>
      <a:accent4>
        <a:srgbClr val="000000"/>
      </a:accent4>
      <a:accent5>
        <a:srgbClr val="AAB8E2"/>
      </a:accent5>
      <a:accent6>
        <a:srgbClr val="2D8AE7"/>
      </a:accent6>
      <a:hlink>
        <a:srgbClr val="CC3300"/>
      </a:hlink>
      <a:folHlink>
        <a:srgbClr val="996600"/>
      </a:folHlink>
    </a:clrScheme>
    <a:fontScheme name="Blue Waves">
      <a:majorFont>
        <a:latin typeface="Arial"/>
        <a:ea typeface="SimSun"/>
        <a:cs typeface=""/>
      </a:majorFont>
      <a:minorFont>
        <a:latin typeface="Arial"/>
        <a:ea typeface="SimSu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spDef>
    <a:lnDef>
      <a:spPr bwMode="auto">
        <a:xfrm>
          <a:off x="0" y="0"/>
          <a:ext cx="1" cy="1"/>
        </a:xfrm>
        <a:custGeom>
          <a:avLst/>
          <a:gdLst/>
          <a:ahLst/>
          <a:cxnLst/>
          <a:rect l="0" t="0" r="0" b="0"/>
          <a:pathLst/>
        </a:cu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lnDef>
  </a:objectDefaults>
  <a:extraClrSchemeLst>
    <a:extraClrScheme>
      <a:clrScheme name="Blue Wav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ue Wav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ue Wav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ue Wav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ue Wav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ue Wav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ue Wav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ue Wav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ue Wav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ue Wav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ue Wav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ue Wav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ue Waves 13">
        <a:dk1>
          <a:srgbClr val="000000"/>
        </a:dk1>
        <a:lt1>
          <a:srgbClr val="FFFFFF"/>
        </a:lt1>
        <a:dk2>
          <a:srgbClr val="000000"/>
        </a:dk2>
        <a:lt2>
          <a:srgbClr val="969696"/>
        </a:lt2>
        <a:accent1>
          <a:srgbClr val="0066CC"/>
        </a:accent1>
        <a:accent2>
          <a:srgbClr val="3399FF"/>
        </a:accent2>
        <a:accent3>
          <a:srgbClr val="FFFFFF"/>
        </a:accent3>
        <a:accent4>
          <a:srgbClr val="000000"/>
        </a:accent4>
        <a:accent5>
          <a:srgbClr val="AAB8E2"/>
        </a:accent5>
        <a:accent6>
          <a:srgbClr val="2D8AE7"/>
        </a:accent6>
        <a:hlink>
          <a:srgbClr val="CC3300"/>
        </a:hlink>
        <a:folHlink>
          <a:srgbClr val="9966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328</TotalTime>
  <Words>1426</Words>
  <Application>Microsoft Office PowerPoint</Application>
  <PresentationFormat>Widescreen</PresentationFormat>
  <Paragraphs>232</Paragraphs>
  <Slides>35</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35</vt:i4>
      </vt:variant>
    </vt:vector>
  </HeadingPairs>
  <TitlesOfParts>
    <vt:vector size="42" baseType="lpstr">
      <vt:lpstr>SimSun</vt:lpstr>
      <vt:lpstr>Arial</vt:lpstr>
      <vt:lpstr>Calibri</vt:lpstr>
      <vt:lpstr>Calibri Light</vt:lpstr>
      <vt:lpstr>Cambria Math</vt:lpstr>
      <vt:lpstr>Times New Roman</vt:lpstr>
      <vt:lpstr>Blue Waves</vt:lpstr>
      <vt:lpstr>PowerPoint Presentation</vt:lpstr>
      <vt:lpstr>Quan sát các hình ảnh trong hình 1, kết hợp sự hiểu biết của em, hãy trình bày những thay đổi của nền kinh tế nước ta trước và trong thời kỳ đổi mới. Nguyên nhân?</vt:lpstr>
      <vt:lpstr>PowerPoint Presentation</vt:lpstr>
      <vt:lpstr>Nguyên nhân:</vt:lpstr>
      <vt:lpstr> 1. Sự chuyển dịch cơ cấu kinh tế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Những thành tựu và thách thức.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Hướng dẫn học ở nhà</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
  <cp:lastModifiedBy>Chu Thi Truc</cp:lastModifiedBy>
  <cp:revision>25</cp:revision>
  <dcterms:created xsi:type="dcterms:W3CDTF">2021-09-19T15:08:08Z</dcterms:created>
  <dcterms:modified xsi:type="dcterms:W3CDTF">2023-09-23T03:57:44Z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B64EBF551F4D447F95B6EC01C9D8CC96</vt:lpwstr>
  </property>
  <property fmtid="{D5CDD505-2E9C-101B-9397-08002B2CF9AE}" pid="3" name="KSOProductBuildVer">
    <vt:lpwstr>1033-11.2.0.10323</vt:lpwstr>
  </property>
</Properties>
</file>