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9"/>
  </p:notesMasterIdLst>
  <p:sldIdLst>
    <p:sldId id="256" r:id="rId2"/>
    <p:sldId id="257" r:id="rId3"/>
    <p:sldId id="281" r:id="rId4"/>
    <p:sldId id="291" r:id="rId5"/>
    <p:sldId id="290" r:id="rId6"/>
    <p:sldId id="258" r:id="rId7"/>
    <p:sldId id="283" r:id="rId8"/>
    <p:sldId id="292" r:id="rId9"/>
    <p:sldId id="293" r:id="rId10"/>
    <p:sldId id="294" r:id="rId11"/>
    <p:sldId id="260" r:id="rId12"/>
    <p:sldId id="282" r:id="rId13"/>
    <p:sldId id="296" r:id="rId14"/>
    <p:sldId id="295" r:id="rId15"/>
    <p:sldId id="263" r:id="rId16"/>
    <p:sldId id="306" r:id="rId17"/>
    <p:sldId id="307" r:id="rId18"/>
    <p:sldId id="271" r:id="rId19"/>
    <p:sldId id="272" r:id="rId20"/>
    <p:sldId id="273" r:id="rId21"/>
    <p:sldId id="274" r:id="rId22"/>
    <p:sldId id="275" r:id="rId23"/>
    <p:sldId id="276" r:id="rId24"/>
    <p:sldId id="265" r:id="rId25"/>
    <p:sldId id="297" r:id="rId26"/>
    <p:sldId id="284" r:id="rId27"/>
    <p:sldId id="289" r:id="rId28"/>
    <p:sldId id="285" r:id="rId29"/>
    <p:sldId id="286" r:id="rId30"/>
    <p:sldId id="267" r:id="rId31"/>
    <p:sldId id="299" r:id="rId32"/>
    <p:sldId id="268" r:id="rId33"/>
    <p:sldId id="300" r:id="rId34"/>
    <p:sldId id="310" r:id="rId35"/>
    <p:sldId id="311" r:id="rId36"/>
    <p:sldId id="269" r:id="rId37"/>
    <p:sldId id="270" r:id="rId38"/>
    <p:sldId id="288" r:id="rId39"/>
    <p:sldId id="308" r:id="rId40"/>
    <p:sldId id="309" r:id="rId41"/>
    <p:sldId id="298" r:id="rId42"/>
    <p:sldId id="301" r:id="rId43"/>
    <p:sldId id="302" r:id="rId44"/>
    <p:sldId id="278" r:id="rId45"/>
    <p:sldId id="303" r:id="rId46"/>
    <p:sldId id="304" r:id="rId47"/>
    <p:sldId id="305" r:id="rId4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25313-3384-47E2-9E08-4388B483828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0634B-EA4F-4B88-AA93-C737C564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6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0634B-EA4F-4B88-AA93-C737C56455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2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0634B-EA4F-4B88-AA93-C737C56455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vi-V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7B91CE-959A-43CA-8DD6-B2B474AD36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AEA688C-B3E6-40A6-9D9B-64932D8BC3F6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vi-V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CCA4A8B-197A-4054-90BB-C72ED9DC242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5.jpe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12810" b="7778"/>
          <a:stretch/>
        </p:blipFill>
        <p:spPr bwMode="auto">
          <a:xfrm>
            <a:off x="0" y="0"/>
            <a:ext cx="385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30564"/>
            <a:ext cx="3539299" cy="2180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25759"/>
            <a:ext cx="3463478" cy="20850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6803" y="1052736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PHÂN BỐ DÂN CƯ VÀ CÁC LOẠI HÌNH QUẦN CƯ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0859" y="297253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TIẾT 3- BÀI </a:t>
            </a:r>
            <a:r>
              <a:rPr lang="en-US" sz="4000" b="1" dirty="0" smtClean="0">
                <a:solidFill>
                  <a:schemeClr val="bg1"/>
                </a:solidFill>
              </a:rPr>
              <a:t>3</a:t>
            </a:r>
            <a:endParaRPr lang="vi-VN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Thi địa 2020\Thầy có\Thầy có\images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0"/>
            <a:ext cx="9172433" cy="68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85481" cy="6838666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98050" y="230495"/>
            <a:ext cx="421702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3.1,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?( Trang 15 Atlat ĐLVN)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32040" y="2276872"/>
            <a:ext cx="3962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13329" y="4202061"/>
            <a:ext cx="16183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Vì sao?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08371" y="723025"/>
            <a:ext cx="861623" cy="1023898"/>
          </a:xfrm>
          <a:custGeom>
            <a:avLst/>
            <a:gdLst>
              <a:gd name="connsiteX0" fmla="*/ 861623 w 861623"/>
              <a:gd name="connsiteY0" fmla="*/ 464330 h 1023898"/>
              <a:gd name="connsiteX1" fmla="*/ 834328 w 861623"/>
              <a:gd name="connsiteY1" fmla="*/ 396091 h 1023898"/>
              <a:gd name="connsiteX2" fmla="*/ 807032 w 861623"/>
              <a:gd name="connsiteY2" fmla="*/ 355148 h 1023898"/>
              <a:gd name="connsiteX3" fmla="*/ 793384 w 861623"/>
              <a:gd name="connsiteY3" fmla="*/ 314205 h 1023898"/>
              <a:gd name="connsiteX4" fmla="*/ 766089 w 861623"/>
              <a:gd name="connsiteY4" fmla="*/ 273262 h 1023898"/>
              <a:gd name="connsiteX5" fmla="*/ 752441 w 861623"/>
              <a:gd name="connsiteY5" fmla="*/ 232318 h 1023898"/>
              <a:gd name="connsiteX6" fmla="*/ 670554 w 861623"/>
              <a:gd name="connsiteY6" fmla="*/ 191375 h 1023898"/>
              <a:gd name="connsiteX7" fmla="*/ 561372 w 861623"/>
              <a:gd name="connsiteY7" fmla="*/ 109488 h 1023898"/>
              <a:gd name="connsiteX8" fmla="*/ 520429 w 861623"/>
              <a:gd name="connsiteY8" fmla="*/ 82193 h 1023898"/>
              <a:gd name="connsiteX9" fmla="*/ 438542 w 861623"/>
              <a:gd name="connsiteY9" fmla="*/ 54897 h 1023898"/>
              <a:gd name="connsiteX10" fmla="*/ 383951 w 861623"/>
              <a:gd name="connsiteY10" fmla="*/ 27602 h 1023898"/>
              <a:gd name="connsiteX11" fmla="*/ 329360 w 861623"/>
              <a:gd name="connsiteY11" fmla="*/ 13954 h 1023898"/>
              <a:gd name="connsiteX12" fmla="*/ 288417 w 861623"/>
              <a:gd name="connsiteY12" fmla="*/ 306 h 1023898"/>
              <a:gd name="connsiteX13" fmla="*/ 42757 w 861623"/>
              <a:gd name="connsiteY13" fmla="*/ 41250 h 1023898"/>
              <a:gd name="connsiteX14" fmla="*/ 1814 w 861623"/>
              <a:gd name="connsiteY14" fmla="*/ 82193 h 1023898"/>
              <a:gd name="connsiteX15" fmla="*/ 15462 w 861623"/>
              <a:gd name="connsiteY15" fmla="*/ 341500 h 1023898"/>
              <a:gd name="connsiteX16" fmla="*/ 97348 w 861623"/>
              <a:gd name="connsiteY16" fmla="*/ 368796 h 1023898"/>
              <a:gd name="connsiteX17" fmla="*/ 138292 w 861623"/>
              <a:gd name="connsiteY17" fmla="*/ 382444 h 1023898"/>
              <a:gd name="connsiteX18" fmla="*/ 179235 w 861623"/>
              <a:gd name="connsiteY18" fmla="*/ 423387 h 1023898"/>
              <a:gd name="connsiteX19" fmla="*/ 220178 w 861623"/>
              <a:gd name="connsiteY19" fmla="*/ 437035 h 1023898"/>
              <a:gd name="connsiteX20" fmla="*/ 261122 w 861623"/>
              <a:gd name="connsiteY20" fmla="*/ 464330 h 1023898"/>
              <a:gd name="connsiteX21" fmla="*/ 274769 w 861623"/>
              <a:gd name="connsiteY21" fmla="*/ 505274 h 1023898"/>
              <a:gd name="connsiteX22" fmla="*/ 288417 w 861623"/>
              <a:gd name="connsiteY22" fmla="*/ 655399 h 1023898"/>
              <a:gd name="connsiteX23" fmla="*/ 315713 w 861623"/>
              <a:gd name="connsiteY23" fmla="*/ 696342 h 1023898"/>
              <a:gd name="connsiteX24" fmla="*/ 329360 w 861623"/>
              <a:gd name="connsiteY24" fmla="*/ 860115 h 1023898"/>
              <a:gd name="connsiteX25" fmla="*/ 343008 w 861623"/>
              <a:gd name="connsiteY25" fmla="*/ 942002 h 1023898"/>
              <a:gd name="connsiteX26" fmla="*/ 383951 w 861623"/>
              <a:gd name="connsiteY26" fmla="*/ 955650 h 1023898"/>
              <a:gd name="connsiteX27" fmla="*/ 424895 w 861623"/>
              <a:gd name="connsiteY27" fmla="*/ 982945 h 1023898"/>
              <a:gd name="connsiteX28" fmla="*/ 493133 w 861623"/>
              <a:gd name="connsiteY28" fmla="*/ 1010241 h 1023898"/>
              <a:gd name="connsiteX29" fmla="*/ 506781 w 861623"/>
              <a:gd name="connsiteY29" fmla="*/ 1010241 h 102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61623" h="1023898">
                <a:moveTo>
                  <a:pt x="861623" y="464330"/>
                </a:moveTo>
                <a:cubicBezTo>
                  <a:pt x="852525" y="441584"/>
                  <a:pt x="845284" y="418003"/>
                  <a:pt x="834328" y="396091"/>
                </a:cubicBezTo>
                <a:cubicBezTo>
                  <a:pt x="826993" y="381420"/>
                  <a:pt x="814368" y="369819"/>
                  <a:pt x="807032" y="355148"/>
                </a:cubicBezTo>
                <a:cubicBezTo>
                  <a:pt x="800598" y="342281"/>
                  <a:pt x="799818" y="327072"/>
                  <a:pt x="793384" y="314205"/>
                </a:cubicBezTo>
                <a:cubicBezTo>
                  <a:pt x="786049" y="299534"/>
                  <a:pt x="773424" y="287933"/>
                  <a:pt x="766089" y="273262"/>
                </a:cubicBezTo>
                <a:cubicBezTo>
                  <a:pt x="759655" y="260395"/>
                  <a:pt x="761428" y="243552"/>
                  <a:pt x="752441" y="232318"/>
                </a:cubicBezTo>
                <a:cubicBezTo>
                  <a:pt x="733200" y="208267"/>
                  <a:pt x="697525" y="200365"/>
                  <a:pt x="670554" y="191375"/>
                </a:cubicBezTo>
                <a:cubicBezTo>
                  <a:pt x="606742" y="127563"/>
                  <a:pt x="651812" y="166013"/>
                  <a:pt x="561372" y="109488"/>
                </a:cubicBezTo>
                <a:cubicBezTo>
                  <a:pt x="547463" y="100795"/>
                  <a:pt x="535418" y="88855"/>
                  <a:pt x="520429" y="82193"/>
                </a:cubicBezTo>
                <a:cubicBezTo>
                  <a:pt x="494137" y="70508"/>
                  <a:pt x="464277" y="67764"/>
                  <a:pt x="438542" y="54897"/>
                </a:cubicBezTo>
                <a:cubicBezTo>
                  <a:pt x="420345" y="45799"/>
                  <a:pt x="403000" y="34745"/>
                  <a:pt x="383951" y="27602"/>
                </a:cubicBezTo>
                <a:cubicBezTo>
                  <a:pt x="366388" y="21016"/>
                  <a:pt x="347395" y="19107"/>
                  <a:pt x="329360" y="13954"/>
                </a:cubicBezTo>
                <a:cubicBezTo>
                  <a:pt x="315528" y="10002"/>
                  <a:pt x="302065" y="4855"/>
                  <a:pt x="288417" y="306"/>
                </a:cubicBezTo>
                <a:cubicBezTo>
                  <a:pt x="156023" y="9132"/>
                  <a:pt x="119334" y="-22564"/>
                  <a:pt x="42757" y="41250"/>
                </a:cubicBezTo>
                <a:cubicBezTo>
                  <a:pt x="27930" y="53606"/>
                  <a:pt x="15462" y="68545"/>
                  <a:pt x="1814" y="82193"/>
                </a:cubicBezTo>
                <a:cubicBezTo>
                  <a:pt x="6363" y="168629"/>
                  <a:pt x="-11909" y="259386"/>
                  <a:pt x="15462" y="341500"/>
                </a:cubicBezTo>
                <a:cubicBezTo>
                  <a:pt x="24560" y="368795"/>
                  <a:pt x="70053" y="359697"/>
                  <a:pt x="97348" y="368796"/>
                </a:cubicBezTo>
                <a:lnTo>
                  <a:pt x="138292" y="382444"/>
                </a:lnTo>
                <a:cubicBezTo>
                  <a:pt x="151940" y="396092"/>
                  <a:pt x="163176" y="412681"/>
                  <a:pt x="179235" y="423387"/>
                </a:cubicBezTo>
                <a:cubicBezTo>
                  <a:pt x="191205" y="431367"/>
                  <a:pt x="207311" y="430601"/>
                  <a:pt x="220178" y="437035"/>
                </a:cubicBezTo>
                <a:cubicBezTo>
                  <a:pt x="234849" y="444370"/>
                  <a:pt x="247474" y="455232"/>
                  <a:pt x="261122" y="464330"/>
                </a:cubicBezTo>
                <a:cubicBezTo>
                  <a:pt x="265671" y="477978"/>
                  <a:pt x="272735" y="491032"/>
                  <a:pt x="274769" y="505274"/>
                </a:cubicBezTo>
                <a:cubicBezTo>
                  <a:pt x="281875" y="555017"/>
                  <a:pt x="277888" y="606266"/>
                  <a:pt x="288417" y="655399"/>
                </a:cubicBezTo>
                <a:cubicBezTo>
                  <a:pt x="291854" y="671437"/>
                  <a:pt x="306614" y="682694"/>
                  <a:pt x="315713" y="696342"/>
                </a:cubicBezTo>
                <a:cubicBezTo>
                  <a:pt x="320262" y="750933"/>
                  <a:pt x="323311" y="805670"/>
                  <a:pt x="329360" y="860115"/>
                </a:cubicBezTo>
                <a:cubicBezTo>
                  <a:pt x="332416" y="887618"/>
                  <a:pt x="329279" y="917976"/>
                  <a:pt x="343008" y="942002"/>
                </a:cubicBezTo>
                <a:cubicBezTo>
                  <a:pt x="350145" y="954493"/>
                  <a:pt x="371084" y="949216"/>
                  <a:pt x="383951" y="955650"/>
                </a:cubicBezTo>
                <a:cubicBezTo>
                  <a:pt x="398622" y="962985"/>
                  <a:pt x="411247" y="973847"/>
                  <a:pt x="424895" y="982945"/>
                </a:cubicBezTo>
                <a:cubicBezTo>
                  <a:pt x="463237" y="1040459"/>
                  <a:pt x="433939" y="1025039"/>
                  <a:pt x="493133" y="1010241"/>
                </a:cubicBezTo>
                <a:cubicBezTo>
                  <a:pt x="497547" y="1009138"/>
                  <a:pt x="502232" y="1010241"/>
                  <a:pt x="506781" y="101024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705970" y="1787857"/>
            <a:ext cx="1364776" cy="3534770"/>
          </a:xfrm>
          <a:custGeom>
            <a:avLst/>
            <a:gdLst>
              <a:gd name="connsiteX0" fmla="*/ 27296 w 1364776"/>
              <a:gd name="connsiteY0" fmla="*/ 0 h 3456003"/>
              <a:gd name="connsiteX1" fmla="*/ 13648 w 1364776"/>
              <a:gd name="connsiteY1" fmla="*/ 272955 h 3456003"/>
              <a:gd name="connsiteX2" fmla="*/ 0 w 1364776"/>
              <a:gd name="connsiteY2" fmla="*/ 327546 h 3456003"/>
              <a:gd name="connsiteX3" fmla="*/ 27296 w 1364776"/>
              <a:gd name="connsiteY3" fmla="*/ 423080 h 3456003"/>
              <a:gd name="connsiteX4" fmla="*/ 68239 w 1364776"/>
              <a:gd name="connsiteY4" fmla="*/ 450376 h 3456003"/>
              <a:gd name="connsiteX5" fmla="*/ 150126 w 1364776"/>
              <a:gd name="connsiteY5" fmla="*/ 573206 h 3456003"/>
              <a:gd name="connsiteX6" fmla="*/ 177421 w 1364776"/>
              <a:gd name="connsiteY6" fmla="*/ 614149 h 3456003"/>
              <a:gd name="connsiteX7" fmla="*/ 286603 w 1364776"/>
              <a:gd name="connsiteY7" fmla="*/ 723331 h 3456003"/>
              <a:gd name="connsiteX8" fmla="*/ 368490 w 1364776"/>
              <a:gd name="connsiteY8" fmla="*/ 805218 h 3456003"/>
              <a:gd name="connsiteX9" fmla="*/ 409433 w 1364776"/>
              <a:gd name="connsiteY9" fmla="*/ 846161 h 3456003"/>
              <a:gd name="connsiteX10" fmla="*/ 436729 w 1364776"/>
              <a:gd name="connsiteY10" fmla="*/ 887104 h 3456003"/>
              <a:gd name="connsiteX11" fmla="*/ 477672 w 1364776"/>
              <a:gd name="connsiteY11" fmla="*/ 900752 h 3456003"/>
              <a:gd name="connsiteX12" fmla="*/ 573206 w 1364776"/>
              <a:gd name="connsiteY12" fmla="*/ 996286 h 3456003"/>
              <a:gd name="connsiteX13" fmla="*/ 641445 w 1364776"/>
              <a:gd name="connsiteY13" fmla="*/ 1064525 h 3456003"/>
              <a:gd name="connsiteX14" fmla="*/ 736979 w 1364776"/>
              <a:gd name="connsiteY14" fmla="*/ 1160059 h 3456003"/>
              <a:gd name="connsiteX15" fmla="*/ 750627 w 1364776"/>
              <a:gd name="connsiteY15" fmla="*/ 1201003 h 3456003"/>
              <a:gd name="connsiteX16" fmla="*/ 846161 w 1364776"/>
              <a:gd name="connsiteY16" fmla="*/ 1337480 h 3456003"/>
              <a:gd name="connsiteX17" fmla="*/ 928048 w 1364776"/>
              <a:gd name="connsiteY17" fmla="*/ 1392071 h 3456003"/>
              <a:gd name="connsiteX18" fmla="*/ 941696 w 1364776"/>
              <a:gd name="connsiteY18" fmla="*/ 1433015 h 3456003"/>
              <a:gd name="connsiteX19" fmla="*/ 955343 w 1364776"/>
              <a:gd name="connsiteY19" fmla="*/ 1514901 h 3456003"/>
              <a:gd name="connsiteX20" fmla="*/ 1064526 w 1364776"/>
              <a:gd name="connsiteY20" fmla="*/ 1637731 h 3456003"/>
              <a:gd name="connsiteX21" fmla="*/ 1173708 w 1364776"/>
              <a:gd name="connsiteY21" fmla="*/ 1719618 h 3456003"/>
              <a:gd name="connsiteX22" fmla="*/ 1228299 w 1364776"/>
              <a:gd name="connsiteY22" fmla="*/ 1760561 h 3456003"/>
              <a:gd name="connsiteX23" fmla="*/ 1282890 w 1364776"/>
              <a:gd name="connsiteY23" fmla="*/ 1842447 h 3456003"/>
              <a:gd name="connsiteX24" fmla="*/ 1296537 w 1364776"/>
              <a:gd name="connsiteY24" fmla="*/ 1897039 h 3456003"/>
              <a:gd name="connsiteX25" fmla="*/ 1241946 w 1364776"/>
              <a:gd name="connsiteY25" fmla="*/ 2101755 h 3456003"/>
              <a:gd name="connsiteX26" fmla="*/ 1269242 w 1364776"/>
              <a:gd name="connsiteY26" fmla="*/ 2320119 h 3456003"/>
              <a:gd name="connsiteX27" fmla="*/ 1282890 w 1364776"/>
              <a:gd name="connsiteY27" fmla="*/ 2361062 h 3456003"/>
              <a:gd name="connsiteX28" fmla="*/ 1323833 w 1364776"/>
              <a:gd name="connsiteY28" fmla="*/ 2402006 h 3456003"/>
              <a:gd name="connsiteX29" fmla="*/ 1351129 w 1364776"/>
              <a:gd name="connsiteY29" fmla="*/ 2442949 h 3456003"/>
              <a:gd name="connsiteX30" fmla="*/ 1364776 w 1364776"/>
              <a:gd name="connsiteY30" fmla="*/ 2483892 h 3456003"/>
              <a:gd name="connsiteX31" fmla="*/ 1323833 w 1364776"/>
              <a:gd name="connsiteY31" fmla="*/ 2674961 h 3456003"/>
              <a:gd name="connsiteX32" fmla="*/ 1296537 w 1364776"/>
              <a:gd name="connsiteY32" fmla="*/ 2715904 h 3456003"/>
              <a:gd name="connsiteX33" fmla="*/ 1282890 w 1364776"/>
              <a:gd name="connsiteY33" fmla="*/ 3098042 h 3456003"/>
              <a:gd name="connsiteX34" fmla="*/ 1255594 w 1364776"/>
              <a:gd name="connsiteY34" fmla="*/ 3138985 h 3456003"/>
              <a:gd name="connsiteX35" fmla="*/ 1241946 w 1364776"/>
              <a:gd name="connsiteY35" fmla="*/ 3179928 h 3456003"/>
              <a:gd name="connsiteX36" fmla="*/ 1173708 w 1364776"/>
              <a:gd name="connsiteY36" fmla="*/ 3261815 h 3456003"/>
              <a:gd name="connsiteX37" fmla="*/ 1146412 w 1364776"/>
              <a:gd name="connsiteY37" fmla="*/ 3302758 h 3456003"/>
              <a:gd name="connsiteX38" fmla="*/ 1091821 w 1364776"/>
              <a:gd name="connsiteY38" fmla="*/ 3316406 h 3456003"/>
              <a:gd name="connsiteX39" fmla="*/ 1050878 w 1364776"/>
              <a:gd name="connsiteY39" fmla="*/ 3330053 h 3456003"/>
              <a:gd name="connsiteX40" fmla="*/ 996287 w 1364776"/>
              <a:gd name="connsiteY40" fmla="*/ 3316406 h 3456003"/>
              <a:gd name="connsiteX41" fmla="*/ 968991 w 1364776"/>
              <a:gd name="connsiteY41" fmla="*/ 3275462 h 3456003"/>
              <a:gd name="connsiteX42" fmla="*/ 928048 w 1364776"/>
              <a:gd name="connsiteY42" fmla="*/ 3248167 h 3456003"/>
              <a:gd name="connsiteX43" fmla="*/ 914400 w 1364776"/>
              <a:gd name="connsiteY43" fmla="*/ 3411940 h 3456003"/>
              <a:gd name="connsiteX44" fmla="*/ 941696 w 1364776"/>
              <a:gd name="connsiteY44" fmla="*/ 3452883 h 3456003"/>
              <a:gd name="connsiteX45" fmla="*/ 982639 w 1364776"/>
              <a:gd name="connsiteY45" fmla="*/ 3452883 h 345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64776" h="3456003">
                <a:moveTo>
                  <a:pt x="27296" y="0"/>
                </a:moveTo>
                <a:cubicBezTo>
                  <a:pt x="22747" y="90985"/>
                  <a:pt x="21213" y="182171"/>
                  <a:pt x="13648" y="272955"/>
                </a:cubicBezTo>
                <a:cubicBezTo>
                  <a:pt x="12090" y="291647"/>
                  <a:pt x="0" y="308789"/>
                  <a:pt x="0" y="327546"/>
                </a:cubicBezTo>
                <a:cubicBezTo>
                  <a:pt x="0" y="329998"/>
                  <a:pt x="20860" y="415035"/>
                  <a:pt x="27296" y="423080"/>
                </a:cubicBezTo>
                <a:cubicBezTo>
                  <a:pt x="37543" y="435888"/>
                  <a:pt x="54591" y="441277"/>
                  <a:pt x="68239" y="450376"/>
                </a:cubicBezTo>
                <a:lnTo>
                  <a:pt x="150126" y="573206"/>
                </a:lnTo>
                <a:cubicBezTo>
                  <a:pt x="159224" y="586854"/>
                  <a:pt x="163773" y="605051"/>
                  <a:pt x="177421" y="614149"/>
                </a:cubicBezTo>
                <a:cubicBezTo>
                  <a:pt x="257274" y="667384"/>
                  <a:pt x="187616" y="615345"/>
                  <a:pt x="286603" y="723331"/>
                </a:cubicBezTo>
                <a:cubicBezTo>
                  <a:pt x="312687" y="751787"/>
                  <a:pt x="341194" y="777922"/>
                  <a:pt x="368490" y="805218"/>
                </a:cubicBezTo>
                <a:cubicBezTo>
                  <a:pt x="382138" y="818866"/>
                  <a:pt x="398727" y="830102"/>
                  <a:pt x="409433" y="846161"/>
                </a:cubicBezTo>
                <a:cubicBezTo>
                  <a:pt x="418532" y="859809"/>
                  <a:pt x="423921" y="876857"/>
                  <a:pt x="436729" y="887104"/>
                </a:cubicBezTo>
                <a:cubicBezTo>
                  <a:pt x="447963" y="896091"/>
                  <a:pt x="464024" y="896203"/>
                  <a:pt x="477672" y="900752"/>
                </a:cubicBezTo>
                <a:cubicBezTo>
                  <a:pt x="540243" y="994609"/>
                  <a:pt x="501141" y="972266"/>
                  <a:pt x="573206" y="996286"/>
                </a:cubicBezTo>
                <a:cubicBezTo>
                  <a:pt x="630831" y="1082724"/>
                  <a:pt x="565624" y="996286"/>
                  <a:pt x="641445" y="1064525"/>
                </a:cubicBezTo>
                <a:cubicBezTo>
                  <a:pt x="674919" y="1094652"/>
                  <a:pt x="736979" y="1160059"/>
                  <a:pt x="736979" y="1160059"/>
                </a:cubicBezTo>
                <a:cubicBezTo>
                  <a:pt x="741528" y="1173707"/>
                  <a:pt x="744960" y="1187780"/>
                  <a:pt x="750627" y="1201003"/>
                </a:cubicBezTo>
                <a:cubicBezTo>
                  <a:pt x="772299" y="1251571"/>
                  <a:pt x="801941" y="1303087"/>
                  <a:pt x="846161" y="1337480"/>
                </a:cubicBezTo>
                <a:cubicBezTo>
                  <a:pt x="872056" y="1357620"/>
                  <a:pt x="928048" y="1392071"/>
                  <a:pt x="928048" y="1392071"/>
                </a:cubicBezTo>
                <a:cubicBezTo>
                  <a:pt x="932597" y="1405719"/>
                  <a:pt x="938575" y="1418971"/>
                  <a:pt x="941696" y="1433015"/>
                </a:cubicBezTo>
                <a:cubicBezTo>
                  <a:pt x="947699" y="1460028"/>
                  <a:pt x="944700" y="1489358"/>
                  <a:pt x="955343" y="1514901"/>
                </a:cubicBezTo>
                <a:cubicBezTo>
                  <a:pt x="993239" y="1605853"/>
                  <a:pt x="1004014" y="1583943"/>
                  <a:pt x="1064526" y="1637731"/>
                </a:cubicBezTo>
                <a:cubicBezTo>
                  <a:pt x="1158621" y="1721371"/>
                  <a:pt x="1095232" y="1693459"/>
                  <a:pt x="1173708" y="1719618"/>
                </a:cubicBezTo>
                <a:cubicBezTo>
                  <a:pt x="1191905" y="1733266"/>
                  <a:pt x="1213187" y="1743560"/>
                  <a:pt x="1228299" y="1760561"/>
                </a:cubicBezTo>
                <a:cubicBezTo>
                  <a:pt x="1250094" y="1785080"/>
                  <a:pt x="1282890" y="1842447"/>
                  <a:pt x="1282890" y="1842447"/>
                </a:cubicBezTo>
                <a:cubicBezTo>
                  <a:pt x="1287439" y="1860644"/>
                  <a:pt x="1298864" y="1878427"/>
                  <a:pt x="1296537" y="1897039"/>
                </a:cubicBezTo>
                <a:cubicBezTo>
                  <a:pt x="1287650" y="1968137"/>
                  <a:pt x="1264302" y="2034689"/>
                  <a:pt x="1241946" y="2101755"/>
                </a:cubicBezTo>
                <a:cubicBezTo>
                  <a:pt x="1246677" y="2144334"/>
                  <a:pt x="1259505" y="2271435"/>
                  <a:pt x="1269242" y="2320119"/>
                </a:cubicBezTo>
                <a:cubicBezTo>
                  <a:pt x="1272063" y="2334226"/>
                  <a:pt x="1274910" y="2349092"/>
                  <a:pt x="1282890" y="2361062"/>
                </a:cubicBezTo>
                <a:cubicBezTo>
                  <a:pt x="1293596" y="2377121"/>
                  <a:pt x="1311477" y="2387179"/>
                  <a:pt x="1323833" y="2402006"/>
                </a:cubicBezTo>
                <a:cubicBezTo>
                  <a:pt x="1334334" y="2414607"/>
                  <a:pt x="1342030" y="2429301"/>
                  <a:pt x="1351129" y="2442949"/>
                </a:cubicBezTo>
                <a:cubicBezTo>
                  <a:pt x="1355678" y="2456597"/>
                  <a:pt x="1364776" y="2469506"/>
                  <a:pt x="1364776" y="2483892"/>
                </a:cubicBezTo>
                <a:cubicBezTo>
                  <a:pt x="1364776" y="2521431"/>
                  <a:pt x="1349222" y="2636878"/>
                  <a:pt x="1323833" y="2674961"/>
                </a:cubicBezTo>
                <a:lnTo>
                  <a:pt x="1296537" y="2715904"/>
                </a:lnTo>
                <a:cubicBezTo>
                  <a:pt x="1291988" y="2843283"/>
                  <a:pt x="1295167" y="2971174"/>
                  <a:pt x="1282890" y="3098042"/>
                </a:cubicBezTo>
                <a:cubicBezTo>
                  <a:pt x="1281310" y="3114368"/>
                  <a:pt x="1262930" y="3124314"/>
                  <a:pt x="1255594" y="3138985"/>
                </a:cubicBezTo>
                <a:cubicBezTo>
                  <a:pt x="1249160" y="3151852"/>
                  <a:pt x="1248380" y="3167061"/>
                  <a:pt x="1241946" y="3179928"/>
                </a:cubicBezTo>
                <a:cubicBezTo>
                  <a:pt x="1216533" y="3230753"/>
                  <a:pt x="1211436" y="3216541"/>
                  <a:pt x="1173708" y="3261815"/>
                </a:cubicBezTo>
                <a:cubicBezTo>
                  <a:pt x="1163207" y="3274416"/>
                  <a:pt x="1160060" y="3293660"/>
                  <a:pt x="1146412" y="3302758"/>
                </a:cubicBezTo>
                <a:cubicBezTo>
                  <a:pt x="1130805" y="3313163"/>
                  <a:pt x="1109856" y="3311253"/>
                  <a:pt x="1091821" y="3316406"/>
                </a:cubicBezTo>
                <a:cubicBezTo>
                  <a:pt x="1077989" y="3320358"/>
                  <a:pt x="1064526" y="3325504"/>
                  <a:pt x="1050878" y="3330053"/>
                </a:cubicBezTo>
                <a:cubicBezTo>
                  <a:pt x="1032681" y="3325504"/>
                  <a:pt x="1011894" y="3326810"/>
                  <a:pt x="996287" y="3316406"/>
                </a:cubicBezTo>
                <a:cubicBezTo>
                  <a:pt x="982639" y="3307307"/>
                  <a:pt x="980590" y="3287061"/>
                  <a:pt x="968991" y="3275462"/>
                </a:cubicBezTo>
                <a:cubicBezTo>
                  <a:pt x="957393" y="3263864"/>
                  <a:pt x="941696" y="3257265"/>
                  <a:pt x="928048" y="3248167"/>
                </a:cubicBezTo>
                <a:cubicBezTo>
                  <a:pt x="883496" y="3314993"/>
                  <a:pt x="884887" y="3293888"/>
                  <a:pt x="914400" y="3411940"/>
                </a:cubicBezTo>
                <a:cubicBezTo>
                  <a:pt x="918378" y="3427853"/>
                  <a:pt x="927631" y="3444444"/>
                  <a:pt x="941696" y="3452883"/>
                </a:cubicBezTo>
                <a:cubicBezTo>
                  <a:pt x="953399" y="3459905"/>
                  <a:pt x="968991" y="3452883"/>
                  <a:pt x="982639" y="345288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295400" y="4885899"/>
            <a:ext cx="1269884" cy="873456"/>
          </a:xfrm>
          <a:custGeom>
            <a:avLst/>
            <a:gdLst>
              <a:gd name="connsiteX0" fmla="*/ 1269884 w 1269884"/>
              <a:gd name="connsiteY0" fmla="*/ 436728 h 873456"/>
              <a:gd name="connsiteX1" fmla="*/ 1160702 w 1269884"/>
              <a:gd name="connsiteY1" fmla="*/ 382137 h 873456"/>
              <a:gd name="connsiteX2" fmla="*/ 1133407 w 1269884"/>
              <a:gd name="connsiteY2" fmla="*/ 300250 h 873456"/>
              <a:gd name="connsiteX3" fmla="*/ 1119759 w 1269884"/>
              <a:gd name="connsiteY3" fmla="*/ 177420 h 873456"/>
              <a:gd name="connsiteX4" fmla="*/ 1106111 w 1269884"/>
              <a:gd name="connsiteY4" fmla="*/ 136477 h 873456"/>
              <a:gd name="connsiteX5" fmla="*/ 1024224 w 1269884"/>
              <a:gd name="connsiteY5" fmla="*/ 122829 h 873456"/>
              <a:gd name="connsiteX6" fmla="*/ 983281 w 1269884"/>
              <a:gd name="connsiteY6" fmla="*/ 109182 h 873456"/>
              <a:gd name="connsiteX7" fmla="*/ 942338 w 1269884"/>
              <a:gd name="connsiteY7" fmla="*/ 136477 h 873456"/>
              <a:gd name="connsiteX8" fmla="*/ 887747 w 1269884"/>
              <a:gd name="connsiteY8" fmla="*/ 54591 h 873456"/>
              <a:gd name="connsiteX9" fmla="*/ 860451 w 1269884"/>
              <a:gd name="connsiteY9" fmla="*/ 13647 h 873456"/>
              <a:gd name="connsiteX10" fmla="*/ 819508 w 1269884"/>
              <a:gd name="connsiteY10" fmla="*/ 0 h 873456"/>
              <a:gd name="connsiteX11" fmla="*/ 628439 w 1269884"/>
              <a:gd name="connsiteY11" fmla="*/ 13647 h 873456"/>
              <a:gd name="connsiteX12" fmla="*/ 587496 w 1269884"/>
              <a:gd name="connsiteY12" fmla="*/ 27295 h 873456"/>
              <a:gd name="connsiteX13" fmla="*/ 560201 w 1269884"/>
              <a:gd name="connsiteY13" fmla="*/ 109182 h 873456"/>
              <a:gd name="connsiteX14" fmla="*/ 601144 w 1269884"/>
              <a:gd name="connsiteY14" fmla="*/ 259307 h 873456"/>
              <a:gd name="connsiteX15" fmla="*/ 628439 w 1269884"/>
              <a:gd name="connsiteY15" fmla="*/ 300250 h 873456"/>
              <a:gd name="connsiteX16" fmla="*/ 614792 w 1269884"/>
              <a:gd name="connsiteY16" fmla="*/ 382137 h 873456"/>
              <a:gd name="connsiteX17" fmla="*/ 546553 w 1269884"/>
              <a:gd name="connsiteY17" fmla="*/ 368489 h 873456"/>
              <a:gd name="connsiteX18" fmla="*/ 396427 w 1269884"/>
              <a:gd name="connsiteY18" fmla="*/ 327546 h 873456"/>
              <a:gd name="connsiteX19" fmla="*/ 219007 w 1269884"/>
              <a:gd name="connsiteY19" fmla="*/ 341194 h 873456"/>
              <a:gd name="connsiteX20" fmla="*/ 205359 w 1269884"/>
              <a:gd name="connsiteY20" fmla="*/ 382137 h 873456"/>
              <a:gd name="connsiteX21" fmla="*/ 191711 w 1269884"/>
              <a:gd name="connsiteY21" fmla="*/ 436728 h 873456"/>
              <a:gd name="connsiteX22" fmla="*/ 55233 w 1269884"/>
              <a:gd name="connsiteY22" fmla="*/ 450376 h 873456"/>
              <a:gd name="connsiteX23" fmla="*/ 41586 w 1269884"/>
              <a:gd name="connsiteY23" fmla="*/ 491319 h 873456"/>
              <a:gd name="connsiteX24" fmla="*/ 642 w 1269884"/>
              <a:gd name="connsiteY24" fmla="*/ 532262 h 873456"/>
              <a:gd name="connsiteX25" fmla="*/ 68881 w 1269884"/>
              <a:gd name="connsiteY25" fmla="*/ 586853 h 873456"/>
              <a:gd name="connsiteX26" fmla="*/ 150768 w 1269884"/>
              <a:gd name="connsiteY26" fmla="*/ 641444 h 873456"/>
              <a:gd name="connsiteX27" fmla="*/ 205359 w 1269884"/>
              <a:gd name="connsiteY27" fmla="*/ 723331 h 873456"/>
              <a:gd name="connsiteX28" fmla="*/ 246302 w 1269884"/>
              <a:gd name="connsiteY28" fmla="*/ 805217 h 873456"/>
              <a:gd name="connsiteX29" fmla="*/ 287245 w 1269884"/>
              <a:gd name="connsiteY29" fmla="*/ 832513 h 873456"/>
              <a:gd name="connsiteX30" fmla="*/ 423723 w 1269884"/>
              <a:gd name="connsiteY30" fmla="*/ 818865 h 873456"/>
              <a:gd name="connsiteX31" fmla="*/ 464666 w 1269884"/>
              <a:gd name="connsiteY31" fmla="*/ 791570 h 873456"/>
              <a:gd name="connsiteX32" fmla="*/ 546553 w 1269884"/>
              <a:gd name="connsiteY32" fmla="*/ 764274 h 873456"/>
              <a:gd name="connsiteX33" fmla="*/ 587496 w 1269884"/>
              <a:gd name="connsiteY33" fmla="*/ 791570 h 873456"/>
              <a:gd name="connsiteX34" fmla="*/ 614792 w 1269884"/>
              <a:gd name="connsiteY34" fmla="*/ 873456 h 873456"/>
              <a:gd name="connsiteX35" fmla="*/ 737621 w 1269884"/>
              <a:gd name="connsiteY35" fmla="*/ 859808 h 873456"/>
              <a:gd name="connsiteX36" fmla="*/ 764917 w 1269884"/>
              <a:gd name="connsiteY36" fmla="*/ 777922 h 873456"/>
              <a:gd name="connsiteX37" fmla="*/ 778565 w 1269884"/>
              <a:gd name="connsiteY37" fmla="*/ 655092 h 873456"/>
              <a:gd name="connsiteX38" fmla="*/ 805860 w 1269884"/>
              <a:gd name="connsiteY38" fmla="*/ 573205 h 873456"/>
              <a:gd name="connsiteX39" fmla="*/ 792213 w 1269884"/>
              <a:gd name="connsiteY39" fmla="*/ 450376 h 873456"/>
              <a:gd name="connsiteX40" fmla="*/ 874099 w 1269884"/>
              <a:gd name="connsiteY40" fmla="*/ 477671 h 873456"/>
              <a:gd name="connsiteX41" fmla="*/ 955986 w 1269884"/>
              <a:gd name="connsiteY41" fmla="*/ 532262 h 873456"/>
              <a:gd name="connsiteX42" fmla="*/ 996929 w 1269884"/>
              <a:gd name="connsiteY42" fmla="*/ 559558 h 873456"/>
              <a:gd name="connsiteX43" fmla="*/ 1119759 w 1269884"/>
              <a:gd name="connsiteY43" fmla="*/ 545910 h 873456"/>
              <a:gd name="connsiteX44" fmla="*/ 1160702 w 1269884"/>
              <a:gd name="connsiteY44" fmla="*/ 518614 h 873456"/>
              <a:gd name="connsiteX45" fmla="*/ 1201645 w 1269884"/>
              <a:gd name="connsiteY45" fmla="*/ 504967 h 873456"/>
              <a:gd name="connsiteX46" fmla="*/ 1215293 w 1269884"/>
              <a:gd name="connsiteY46" fmla="*/ 354841 h 87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69884" h="873456">
                <a:moveTo>
                  <a:pt x="1269884" y="436728"/>
                </a:moveTo>
                <a:cubicBezTo>
                  <a:pt x="1257660" y="431838"/>
                  <a:pt x="1174329" y="403941"/>
                  <a:pt x="1160702" y="382137"/>
                </a:cubicBezTo>
                <a:cubicBezTo>
                  <a:pt x="1145453" y="357738"/>
                  <a:pt x="1133407" y="300250"/>
                  <a:pt x="1133407" y="300250"/>
                </a:cubicBezTo>
                <a:cubicBezTo>
                  <a:pt x="1128858" y="259307"/>
                  <a:pt x="1126532" y="218055"/>
                  <a:pt x="1119759" y="177420"/>
                </a:cubicBezTo>
                <a:cubicBezTo>
                  <a:pt x="1117394" y="163230"/>
                  <a:pt x="1118602" y="143614"/>
                  <a:pt x="1106111" y="136477"/>
                </a:cubicBezTo>
                <a:cubicBezTo>
                  <a:pt x="1082085" y="122748"/>
                  <a:pt x="1051237" y="128832"/>
                  <a:pt x="1024224" y="122829"/>
                </a:cubicBezTo>
                <a:cubicBezTo>
                  <a:pt x="1010181" y="119708"/>
                  <a:pt x="996929" y="113731"/>
                  <a:pt x="983281" y="109182"/>
                </a:cubicBezTo>
                <a:cubicBezTo>
                  <a:pt x="969633" y="118280"/>
                  <a:pt x="956579" y="144615"/>
                  <a:pt x="942338" y="136477"/>
                </a:cubicBezTo>
                <a:cubicBezTo>
                  <a:pt x="913855" y="120201"/>
                  <a:pt x="905944" y="81886"/>
                  <a:pt x="887747" y="54591"/>
                </a:cubicBezTo>
                <a:cubicBezTo>
                  <a:pt x="878648" y="40943"/>
                  <a:pt x="876012" y="18834"/>
                  <a:pt x="860451" y="13647"/>
                </a:cubicBezTo>
                <a:lnTo>
                  <a:pt x="819508" y="0"/>
                </a:lnTo>
                <a:cubicBezTo>
                  <a:pt x="755818" y="4549"/>
                  <a:pt x="691854" y="6187"/>
                  <a:pt x="628439" y="13647"/>
                </a:cubicBezTo>
                <a:cubicBezTo>
                  <a:pt x="614152" y="15328"/>
                  <a:pt x="595858" y="15589"/>
                  <a:pt x="587496" y="27295"/>
                </a:cubicBezTo>
                <a:cubicBezTo>
                  <a:pt x="570773" y="50708"/>
                  <a:pt x="560201" y="109182"/>
                  <a:pt x="560201" y="109182"/>
                </a:cubicBezTo>
                <a:cubicBezTo>
                  <a:pt x="567526" y="145808"/>
                  <a:pt x="581353" y="229620"/>
                  <a:pt x="601144" y="259307"/>
                </a:cubicBezTo>
                <a:lnTo>
                  <a:pt x="628439" y="300250"/>
                </a:lnTo>
                <a:cubicBezTo>
                  <a:pt x="623890" y="327546"/>
                  <a:pt x="636050" y="364422"/>
                  <a:pt x="614792" y="382137"/>
                </a:cubicBezTo>
                <a:cubicBezTo>
                  <a:pt x="596972" y="396987"/>
                  <a:pt x="568932" y="374592"/>
                  <a:pt x="546553" y="368489"/>
                </a:cubicBezTo>
                <a:cubicBezTo>
                  <a:pt x="356082" y="316543"/>
                  <a:pt x="562681" y="360797"/>
                  <a:pt x="396427" y="327546"/>
                </a:cubicBezTo>
                <a:cubicBezTo>
                  <a:pt x="337287" y="332095"/>
                  <a:pt x="276040" y="324899"/>
                  <a:pt x="219007" y="341194"/>
                </a:cubicBezTo>
                <a:cubicBezTo>
                  <a:pt x="205175" y="345146"/>
                  <a:pt x="209311" y="368305"/>
                  <a:pt x="205359" y="382137"/>
                </a:cubicBezTo>
                <a:cubicBezTo>
                  <a:pt x="200206" y="400172"/>
                  <a:pt x="208787" y="428966"/>
                  <a:pt x="191711" y="436728"/>
                </a:cubicBezTo>
                <a:cubicBezTo>
                  <a:pt x="150089" y="455647"/>
                  <a:pt x="100726" y="445827"/>
                  <a:pt x="55233" y="450376"/>
                </a:cubicBezTo>
                <a:cubicBezTo>
                  <a:pt x="50684" y="464024"/>
                  <a:pt x="49566" y="479349"/>
                  <a:pt x="41586" y="491319"/>
                </a:cubicBezTo>
                <a:cubicBezTo>
                  <a:pt x="30880" y="507378"/>
                  <a:pt x="3815" y="513224"/>
                  <a:pt x="642" y="532262"/>
                </a:cubicBezTo>
                <a:cubicBezTo>
                  <a:pt x="-6624" y="575856"/>
                  <a:pt x="49689" y="576191"/>
                  <a:pt x="68881" y="586853"/>
                </a:cubicBezTo>
                <a:cubicBezTo>
                  <a:pt x="97558" y="602785"/>
                  <a:pt x="150768" y="641444"/>
                  <a:pt x="150768" y="641444"/>
                </a:cubicBezTo>
                <a:cubicBezTo>
                  <a:pt x="168965" y="668740"/>
                  <a:pt x="194985" y="692209"/>
                  <a:pt x="205359" y="723331"/>
                </a:cubicBezTo>
                <a:cubicBezTo>
                  <a:pt x="216459" y="756630"/>
                  <a:pt x="219846" y="778761"/>
                  <a:pt x="246302" y="805217"/>
                </a:cubicBezTo>
                <a:cubicBezTo>
                  <a:pt x="257900" y="816815"/>
                  <a:pt x="273597" y="823414"/>
                  <a:pt x="287245" y="832513"/>
                </a:cubicBezTo>
                <a:cubicBezTo>
                  <a:pt x="332738" y="827964"/>
                  <a:pt x="379174" y="829145"/>
                  <a:pt x="423723" y="818865"/>
                </a:cubicBezTo>
                <a:cubicBezTo>
                  <a:pt x="439705" y="815177"/>
                  <a:pt x="449677" y="798232"/>
                  <a:pt x="464666" y="791570"/>
                </a:cubicBezTo>
                <a:cubicBezTo>
                  <a:pt x="490958" y="779885"/>
                  <a:pt x="546553" y="764274"/>
                  <a:pt x="546553" y="764274"/>
                </a:cubicBezTo>
                <a:cubicBezTo>
                  <a:pt x="560201" y="773373"/>
                  <a:pt x="578803" y="777661"/>
                  <a:pt x="587496" y="791570"/>
                </a:cubicBezTo>
                <a:cubicBezTo>
                  <a:pt x="602745" y="815968"/>
                  <a:pt x="614792" y="873456"/>
                  <a:pt x="614792" y="873456"/>
                </a:cubicBezTo>
                <a:cubicBezTo>
                  <a:pt x="655735" y="868907"/>
                  <a:pt x="702866" y="881925"/>
                  <a:pt x="737621" y="859808"/>
                </a:cubicBezTo>
                <a:cubicBezTo>
                  <a:pt x="761895" y="844361"/>
                  <a:pt x="764917" y="777922"/>
                  <a:pt x="764917" y="777922"/>
                </a:cubicBezTo>
                <a:cubicBezTo>
                  <a:pt x="769466" y="736979"/>
                  <a:pt x="770486" y="695487"/>
                  <a:pt x="778565" y="655092"/>
                </a:cubicBezTo>
                <a:cubicBezTo>
                  <a:pt x="784208" y="626879"/>
                  <a:pt x="805860" y="573205"/>
                  <a:pt x="805860" y="573205"/>
                </a:cubicBezTo>
                <a:cubicBezTo>
                  <a:pt x="801311" y="532262"/>
                  <a:pt x="768269" y="483898"/>
                  <a:pt x="792213" y="450376"/>
                </a:cubicBezTo>
                <a:cubicBezTo>
                  <a:pt x="808936" y="426963"/>
                  <a:pt x="850159" y="461711"/>
                  <a:pt x="874099" y="477671"/>
                </a:cubicBezTo>
                <a:lnTo>
                  <a:pt x="955986" y="532262"/>
                </a:lnTo>
                <a:lnTo>
                  <a:pt x="996929" y="559558"/>
                </a:lnTo>
                <a:cubicBezTo>
                  <a:pt x="1037872" y="555009"/>
                  <a:pt x="1079794" y="555902"/>
                  <a:pt x="1119759" y="545910"/>
                </a:cubicBezTo>
                <a:cubicBezTo>
                  <a:pt x="1135672" y="541932"/>
                  <a:pt x="1146031" y="525949"/>
                  <a:pt x="1160702" y="518614"/>
                </a:cubicBezTo>
                <a:cubicBezTo>
                  <a:pt x="1173569" y="512180"/>
                  <a:pt x="1187997" y="509516"/>
                  <a:pt x="1201645" y="504967"/>
                </a:cubicBezTo>
                <a:cubicBezTo>
                  <a:pt x="1217866" y="391418"/>
                  <a:pt x="1215293" y="441600"/>
                  <a:pt x="1215293" y="35484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3823092" cy="29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589" y="489558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29352" r="6630" b="10648"/>
          <a:stretch/>
        </p:blipFill>
        <p:spPr bwMode="auto">
          <a:xfrm>
            <a:off x="4572000" y="2667683"/>
            <a:ext cx="3240360" cy="2110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547664" y="1379289"/>
            <a:ext cx="2664296" cy="15646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37,34%</a:t>
            </a:r>
            <a:endParaRPr lang="vi-VN" sz="4000" b="1" dirty="0"/>
          </a:p>
        </p:txBody>
      </p:sp>
      <p:sp>
        <p:nvSpPr>
          <p:cNvPr id="6" name="Oval 5"/>
          <p:cNvSpPr/>
          <p:nvPr/>
        </p:nvSpPr>
        <p:spPr>
          <a:xfrm>
            <a:off x="6804248" y="1628800"/>
            <a:ext cx="2339752" cy="17806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62,66%</a:t>
            </a:r>
            <a:endParaRPr lang="vi-VN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96036" y="483826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</a:rPr>
              <a:t>Nông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thôn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586" y="274553"/>
            <a:ext cx="8474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dân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phân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tập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trung</a:t>
            </a:r>
            <a:r>
              <a:rPr lang="en-US" sz="3200" b="1" dirty="0" smtClean="0">
                <a:solidFill>
                  <a:srgbClr val="0000FF"/>
                </a:solidFill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</a:rPr>
              <a:t> hay </a:t>
            </a:r>
            <a:r>
              <a:rPr lang="en-US" sz="3200" b="1" dirty="0" err="1" smtClean="0">
                <a:solidFill>
                  <a:srgbClr val="00B050"/>
                </a:solidFill>
              </a:rPr>
              <a:t>nông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thôn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3123" y="5346628"/>
            <a:ext cx="195117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5536" y="623731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5988" y="6150495"/>
            <a:ext cx="592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77" y="188640"/>
            <a:ext cx="4126767" cy="275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516859" cy="275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3717032"/>
            <a:ext cx="4441676" cy="295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42" y="3720885"/>
            <a:ext cx="4609157" cy="294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4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Thi địa 2020\Thầy có\Thầy có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" y="-3412"/>
            <a:ext cx="9125163" cy="6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Group 104"/>
          <p:cNvGraphicFramePr>
            <a:graphicFrameLocks/>
          </p:cNvGraphicFramePr>
          <p:nvPr>
            <p:extLst/>
          </p:nvPr>
        </p:nvGraphicFramePr>
        <p:xfrm>
          <a:off x="304800" y="1371600"/>
          <a:ext cx="8229600" cy="4538664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66,9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05"/>
          <p:cNvSpPr>
            <a:spLocks noChangeArrowheads="1"/>
          </p:cNvSpPr>
          <p:nvPr/>
        </p:nvSpPr>
        <p:spPr bwMode="auto">
          <a:xfrm>
            <a:off x="152400" y="3048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43400" y="2362200"/>
            <a:ext cx="838200" cy="3276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391400" y="2514600"/>
            <a:ext cx="609600" cy="320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72200" y="5943600"/>
            <a:ext cx="161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ownloads\Thi địa 2020\Thầy có\Thầy có\images (4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4"/>
            <a:ext cx="9144000" cy="68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766" y="1243793"/>
            <a:ext cx="5612434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Mật độ dân số và phân bố dân cư: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7575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3. PHÂN BỐ DÂN CƯ VÀ CÁC LOẠI HÌNH QUẦN CƯ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853393"/>
            <a:ext cx="276870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Mật độ dân số:</a:t>
            </a:r>
            <a:endParaRPr lang="en-US" sz="2800" b="1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457292"/>
            <a:ext cx="3025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/>
            <a:r>
              <a:rPr lang="en-US" sz="2800" b="1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bố dân cư:</a:t>
            </a:r>
            <a:endParaRPr lang="en-US" sz="2800" b="1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85800" y="3076987"/>
            <a:ext cx="8129705" cy="182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26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Phân bố dân cư không đều: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sz="2600" b="1" i="1" dirty="0" smtClean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+</a:t>
            </a:r>
            <a:r>
              <a:rPr kumimoji="0" lang="nl-NL" sz="26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nl-NL" sz="2600" b="1" i="1" dirty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</a:t>
            </a:r>
            <a:r>
              <a:rPr kumimoji="0" lang="nl-NL" sz="26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ập trung đông ở đồng bằng, ven biển và các đô thị. 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sz="2600" b="1" i="1" dirty="0" smtClean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+ </a:t>
            </a:r>
            <a:r>
              <a:rPr kumimoji="0" lang="nl-NL" sz="26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Thưa thớt ở miền núi, cao nguyên.</a:t>
            </a:r>
            <a:endParaRPr kumimoji="0" lang="en-US" sz="2600" b="1" i="1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85800" y="4882706"/>
            <a:ext cx="8039100" cy="122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sz="26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</a:t>
            </a:r>
            <a:r>
              <a:rPr kumimoji="0" lang="nl-NL" sz="2600" b="1" i="1" u="none" strike="noStrike" cap="none" normalizeH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Có sự chênh lệch giữa thành thị (34,3%) và nông thôn (65,7%) năm </a:t>
            </a:r>
            <a:r>
              <a:rPr kumimoji="0" lang="nl-NL" sz="2600" b="1" i="1" u="none" strike="noStrike" cap="none" normalizeH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2019.</a:t>
            </a:r>
            <a:r>
              <a:rPr lang="vi-VN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</a:t>
            </a:r>
            <a:r>
              <a:rPr lang="vi-VN" sz="2400" b="1" i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ăm </a:t>
            </a:r>
            <a:r>
              <a:rPr lang="vi-VN" sz="2400" b="1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20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21</a:t>
            </a:r>
            <a:r>
              <a:rPr lang="vi-VN" sz="2400" b="1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là khoảng 6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2,66</a:t>
            </a:r>
            <a:r>
              <a:rPr lang="vi-VN" sz="2400" b="1" i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%.</a:t>
            </a:r>
            <a:endParaRPr lang="vi-VN" sz="2400" b="1" i="1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" name="Picture 6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466833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9191" y="1529997"/>
            <a:ext cx="3183809" cy="2051403"/>
          </a:xfrm>
          <a:prstGeom prst="wedgeEllipseCallout">
            <a:avLst>
              <a:gd name="adj1" fmla="val -74134"/>
              <a:gd name="adj2" fmla="val 33156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 cư ở nước ta có sự phân bố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1917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9"/>
          <a:stretch/>
        </p:blipFill>
        <p:spPr bwMode="auto">
          <a:xfrm>
            <a:off x="0" y="1345180"/>
            <a:ext cx="4644008" cy="331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5180"/>
            <a:ext cx="4491252" cy="331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5840" y="475906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TP. HCM</a:t>
            </a:r>
            <a:endParaRPr lang="vi-V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47209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Nông</a:t>
            </a:r>
            <a:r>
              <a:rPr lang="en-US" b="1" dirty="0" smtClean="0"/>
              <a:t> </a:t>
            </a:r>
            <a:r>
              <a:rPr lang="en-US" b="1" dirty="0" err="1" smtClean="0"/>
              <a:t>thôn</a:t>
            </a:r>
            <a:r>
              <a:rPr lang="en-US" b="1" dirty="0" smtClean="0"/>
              <a:t> VN</a:t>
            </a:r>
            <a:endParaRPr lang="vi-V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688" y="1556792"/>
            <a:ext cx="340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cư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9310" y="1556792"/>
            <a:ext cx="33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cư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thôn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1710" y="188640"/>
            <a:ext cx="651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II.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quần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cư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11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81" y="5047787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Dựa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hiểu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thân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2 </a:t>
            </a:r>
            <a:r>
              <a:rPr lang="en-US" sz="2800" b="1" dirty="0" err="1" smtClean="0"/>
              <a:t>loại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cư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</a:rPr>
              <a:t>nông</a:t>
            </a:r>
            <a:r>
              <a:rPr lang="en-US" sz="2800" b="1" smtClean="0">
                <a:solidFill>
                  <a:srgbClr val="002060"/>
                </a:solidFill>
              </a:rPr>
              <a:t> thôn bằng cách hoàn thành PHT sau (nhóm 4)</a:t>
            </a:r>
            <a:r>
              <a:rPr lang="en-US" sz="2800" b="1" smtClean="0"/>
              <a:t>?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5329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1710" y="188640"/>
            <a:ext cx="651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II.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quần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cư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24" y="4949671"/>
            <a:ext cx="3005188" cy="18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63" y="4984626"/>
            <a:ext cx="3024336" cy="18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0205"/>
              </p:ext>
            </p:extLst>
          </p:nvPr>
        </p:nvGraphicFramePr>
        <p:xfrm>
          <a:off x="179512" y="1124745"/>
          <a:ext cx="8964487" cy="3925956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95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0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hoạch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độ tập trung dân cư</a:t>
                      </a:r>
                      <a:endParaRPr lang="en-US" sz="200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 rot="2014471">
            <a:off x="2075458" y="5096468"/>
            <a:ext cx="576064" cy="58515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0302" y="5661248"/>
            <a:ext cx="203996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1710" y="188640"/>
            <a:ext cx="651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II.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quần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cư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24" y="4949671"/>
            <a:ext cx="3005188" cy="18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63" y="4984626"/>
            <a:ext cx="3024336" cy="18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9512" y="1124745"/>
          <a:ext cx="8964487" cy="411480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95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0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Làng, xóm, ấp, bản, buôn...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Phố, phường, tổ dân phố...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hoạch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cửa xen lẫn ruộng vườn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cao tầng, biệt thự, nhà vườn, nhà ống...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độ tập trung dân cư</a:t>
                      </a:r>
                      <a:endParaRPr lang="en-US" sz="200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 bố trải rộng, các điểm quân cư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xa nhau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đúc, phan bố tập trung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2000" dirty="0">
                        <a:solidFill>
                          <a:srgbClr val="66FF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 rot="2014471">
            <a:off x="2075458" y="5096468"/>
            <a:ext cx="576064" cy="58515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0302" y="5661248"/>
            <a:ext cx="203996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uongLamnhac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4" descr="ANd9GcQ2dxlmlRTyB8EgK1vZ5eH-4b-uFduzBt2Ugy9q5UGmEtQ0j6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6" descr="2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9" descr="635030845565993122-thumb-1367664468_50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0"/>
          <p:cNvSpPr txBox="1">
            <a:spLocks noChangeArrowheads="1"/>
          </p:cNvSpPr>
          <p:nvPr/>
        </p:nvSpPr>
        <p:spPr bwMode="auto">
          <a:xfrm>
            <a:off x="304800" y="3048000"/>
            <a:ext cx="8305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 độ dân số thấp, thường phân bố trải rộng theo lãnh thổ.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50466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vi-VN">
              <a:latin typeface="VNI-Times" pitchFamily="2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47800" y="533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15364" name="Picture 5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images755982_thai_so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8" descr="buon-j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4" descr="ImageHand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25"/>
          <p:cNvSpPr txBox="1">
            <a:spLocks noChangeArrowheads="1"/>
          </p:cNvSpPr>
          <p:nvPr/>
        </p:nvSpPr>
        <p:spPr bwMode="auto">
          <a:xfrm>
            <a:off x="2667000" y="3124200"/>
            <a:ext cx="3657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NHÀ CỬA, ĐƯỜNG SÁ</a:t>
            </a:r>
          </a:p>
        </p:txBody>
      </p:sp>
      <p:sp>
        <p:nvSpPr>
          <p:cNvPr id="15369" name="Rectangle 27"/>
          <p:cNvSpPr>
            <a:spLocks noChangeArrowheads="1"/>
          </p:cNvSpPr>
          <p:nvPr/>
        </p:nvSpPr>
        <p:spPr bwMode="auto">
          <a:xfrm>
            <a:off x="2743200" y="3124200"/>
            <a:ext cx="37480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Kiến trúc nhà ở đơn giản.</a:t>
            </a:r>
          </a:p>
        </p:txBody>
      </p:sp>
    </p:spTree>
    <p:extLst>
      <p:ext uri="{BB962C8B-B14F-4D97-AF65-F5344CB8AC3E}">
        <p14:creationId xmlns:p14="http://schemas.microsoft.com/office/powerpoint/2010/main" val="221177935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36" y="198884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I. </a:t>
            </a:r>
            <a:r>
              <a:rPr lang="en-US" sz="4400" b="1" dirty="0" err="1" smtClean="0">
                <a:solidFill>
                  <a:srgbClr val="FF0000"/>
                </a:solidFill>
              </a:rPr>
              <a:t>Mật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dân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phân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dân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cư</a:t>
            </a:r>
            <a:r>
              <a:rPr lang="en-US" sz="4400" b="1" dirty="0" smtClean="0">
                <a:solidFill>
                  <a:srgbClr val="FF0000"/>
                </a:solidFill>
              </a:rPr>
              <a:t>.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5696" y="3501008"/>
            <a:ext cx="6516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II.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loại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hình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quần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cư</a:t>
            </a:r>
            <a:r>
              <a:rPr lang="en-US" sz="4400" b="1" dirty="0" smtClean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9530" y="5085184"/>
            <a:ext cx="5490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</a:rPr>
              <a:t>III. </a:t>
            </a:r>
            <a:r>
              <a:rPr lang="en-US" sz="4400" b="1" dirty="0" err="1" smtClean="0">
                <a:solidFill>
                  <a:srgbClr val="008000"/>
                </a:solidFill>
              </a:rPr>
              <a:t>Đô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thị</a:t>
            </a:r>
            <a:r>
              <a:rPr lang="en-US" sz="4400" b="1" dirty="0" smtClean="0">
                <a:solidFill>
                  <a:srgbClr val="008000"/>
                </a:solidFill>
              </a:rPr>
              <a:t> </a:t>
            </a:r>
            <a:r>
              <a:rPr lang="en-US" sz="4400" b="1" dirty="0" err="1" smtClean="0">
                <a:solidFill>
                  <a:srgbClr val="008000"/>
                </a:solidFill>
              </a:rPr>
              <a:t>hóa</a:t>
            </a:r>
            <a:r>
              <a:rPr lang="en-US" sz="4400" b="1" dirty="0" smtClean="0">
                <a:solidFill>
                  <a:srgbClr val="008000"/>
                </a:solidFill>
              </a:rPr>
              <a:t>.</a:t>
            </a:r>
            <a:endParaRPr lang="vi-VN" sz="44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861392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CC99"/>
                </a:solidFill>
                <a:latin typeface="AR BLANCA" panose="02000000000000000000" pitchFamily="2" charset="0"/>
              </a:rPr>
              <a:t>NỘI DUNG CHÍNH</a:t>
            </a:r>
            <a:endParaRPr lang="vi-VN" sz="4400" b="1" dirty="0">
              <a:solidFill>
                <a:srgbClr val="00CC99"/>
              </a:solidFill>
            </a:endParaRPr>
          </a:p>
        </p:txBody>
      </p:sp>
      <p:pic>
        <p:nvPicPr>
          <p:cNvPr id="1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7" y="-293031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vi-VN">
              <a:latin typeface="VNI-Times" pitchFamily="2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47800" y="533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16388" name="Picture 8" descr="071211_que-nha_funny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anh_thuy_s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Thu_hoach_ca_fe_o_Ru_an_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6339879518528125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3"/>
          <p:cNvSpPr txBox="1">
            <a:spLocks noChangeArrowheads="1"/>
          </p:cNvSpPr>
          <p:nvPr/>
        </p:nvSpPr>
        <p:spPr bwMode="auto">
          <a:xfrm>
            <a:off x="2971800" y="3276600"/>
            <a:ext cx="3505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HOẠT ĐỘNG KINH TẾ</a:t>
            </a:r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1600200" y="3276600"/>
            <a:ext cx="5715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Hoạt động kinh tế chính là nông nghiệp.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0506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vi-VN">
              <a:latin typeface="VNI-Times" pitchFamily="2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7800" y="533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17412" name="Picture 6" descr="NDTuyPhuocduacohoavaothuhaoch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3" descr="8656_8360_dsc_6466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8" descr="images1033825_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2" descr="2602201334-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33"/>
          <p:cNvSpPr txBox="1">
            <a:spLocks noChangeArrowheads="1"/>
          </p:cNvSpPr>
          <p:nvPr/>
        </p:nvSpPr>
        <p:spPr bwMode="auto">
          <a:xfrm>
            <a:off x="2514600" y="3429000"/>
            <a:ext cx="3581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 THÔN ĐỔI MỚI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Quan sát những hình ảnh sau và nêu những biến đổi của nông thôn hiện nay?</a:t>
            </a:r>
          </a:p>
        </p:txBody>
      </p:sp>
    </p:spTree>
    <p:extLst>
      <p:ext uri="{BB962C8B-B14F-4D97-AF65-F5344CB8AC3E}">
        <p14:creationId xmlns:p14="http://schemas.microsoft.com/office/powerpoint/2010/main" val="109839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vi-VN">
              <a:latin typeface="VNI-Times" pitchFamily="2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47800" y="533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18436" name="Picture 4" descr="nongthonn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uong_giao_thong_ninh_son_den_ma_noi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images690057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24613duainternetvenongt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2895600" y="3352800"/>
            <a:ext cx="3581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 THÔN ĐỔI MỚI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Quan sát những hình ảnh sau và nêu những biến đổi của nông thôn hiện nay?</a:t>
            </a:r>
          </a:p>
        </p:txBody>
      </p:sp>
    </p:spTree>
    <p:extLst>
      <p:ext uri="{BB962C8B-B14F-4D97-AF65-F5344CB8AC3E}">
        <p14:creationId xmlns:p14="http://schemas.microsoft.com/office/powerpoint/2010/main" val="4176865578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vi-VN">
              <a:latin typeface="VNI-Times" pitchFamily="2" charset="0"/>
            </a:endParaRPr>
          </a:p>
        </p:txBody>
      </p:sp>
      <p:pic>
        <p:nvPicPr>
          <p:cNvPr id="19459" name="Picture 3" descr="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1" descr="fl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1318080422_detmayxuatkhau001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5" descr="van%20tai%20bi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2895600" y="3352800"/>
            <a:ext cx="3581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 CƯ ĐÔ THỊ</a:t>
            </a:r>
          </a:p>
        </p:txBody>
      </p:sp>
    </p:spTree>
    <p:extLst>
      <p:ext uri="{BB962C8B-B14F-4D97-AF65-F5344CB8AC3E}">
        <p14:creationId xmlns:p14="http://schemas.microsoft.com/office/powerpoint/2010/main" val="152263838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5266" y="252587"/>
            <a:ext cx="549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III. </a:t>
            </a:r>
            <a:r>
              <a:rPr lang="en-US" sz="3200" b="1" dirty="0" err="1" smtClean="0">
                <a:solidFill>
                  <a:srgbClr val="008000"/>
                </a:solidFill>
              </a:rPr>
              <a:t>Đô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thị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hóa</a:t>
            </a:r>
            <a:r>
              <a:rPr lang="en-US" sz="3200" b="1" dirty="0" smtClean="0">
                <a:solidFill>
                  <a:srgbClr val="008000"/>
                </a:solidFill>
              </a:rPr>
              <a:t>.</a:t>
            </a:r>
            <a:endParaRPr lang="vi-VN" sz="32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2"/>
            <a:ext cx="10081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81998"/>
          <a:stretch/>
        </p:blipFill>
        <p:spPr bwMode="auto">
          <a:xfrm>
            <a:off x="0" y="4913196"/>
            <a:ext cx="9144000" cy="194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4" b="48761"/>
          <a:stretch/>
        </p:blipFill>
        <p:spPr bwMode="auto">
          <a:xfrm>
            <a:off x="21882" y="1008113"/>
            <a:ext cx="8870598" cy="376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2744" y="5291044"/>
            <a:ext cx="835973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vi-VN" sz="3200" b="1" dirty="0" smtClean="0">
                <a:latin typeface="Times New Roman"/>
                <a:ea typeface="Calibri"/>
                <a:cs typeface="Times New Roman"/>
              </a:rPr>
              <a:t>Tốc </a:t>
            </a:r>
            <a:r>
              <a:rPr lang="vi-VN" sz="3200" b="1" dirty="0">
                <a:latin typeface="Times New Roman"/>
                <a:ea typeface="Calibri"/>
                <a:cs typeface="Times New Roman"/>
              </a:rPr>
              <a:t>độ đô thị hóa ngày càng </a:t>
            </a:r>
            <a:r>
              <a:rPr lang="vi-VN" sz="3200" b="1" dirty="0" smtClean="0">
                <a:latin typeface="Times New Roman"/>
                <a:ea typeface="Calibri"/>
                <a:cs typeface="Times New Roman"/>
              </a:rPr>
              <a:t>tăng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780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3"/>
          <p:cNvGraphicFramePr>
            <a:graphicFrameLocks noGrp="1"/>
          </p:cNvGraphicFramePr>
          <p:nvPr>
            <p:extLst/>
          </p:nvPr>
        </p:nvGraphicFramePr>
        <p:xfrm>
          <a:off x="152400" y="1143031"/>
          <a:ext cx="8839199" cy="4151376"/>
        </p:xfrm>
        <a:graphic>
          <a:graphicData uri="http://schemas.openxmlformats.org/drawingml/2006/table">
            <a:tbl>
              <a:tblPr/>
              <a:tblGrid>
                <a:gridCol w="1590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2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2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2383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14938,1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18771,9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20869,5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30.035,40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solidFill>
                            <a:srgbClr val="23232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33.059.735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66"/>
          <p:cNvSpPr>
            <a:spLocks noChangeArrowheads="1"/>
          </p:cNvSpPr>
          <p:nvPr/>
        </p:nvSpPr>
        <p:spPr bwMode="auto">
          <a:xfrm>
            <a:off x="76200" y="2286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3.1. Số dân thành thị và tỉ lệ dân thành thị nước ta thời kỳ 1985-2019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5334000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Nhận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xét về số dân thành thị và tỉ lệ dân thành thị của nước ta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5774056"/>
            <a:ext cx="899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biết sự thay đổi tỉ lệ dân thành thị đã phản ánh quá trình đô thị hóa ở nước ta như thế nào?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2895600"/>
            <a:ext cx="678180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28800" y="4580572"/>
            <a:ext cx="6934200" cy="601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984" y="1156650"/>
            <a:ext cx="9089016" cy="228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5266" y="252587"/>
            <a:ext cx="549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III. </a:t>
            </a:r>
            <a:r>
              <a:rPr lang="en-US" sz="3200" b="1" dirty="0" err="1" smtClean="0">
                <a:solidFill>
                  <a:srgbClr val="008000"/>
                </a:solidFill>
              </a:rPr>
              <a:t>Đô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thị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hóa</a:t>
            </a:r>
            <a:r>
              <a:rPr lang="en-US" sz="3200" b="1" dirty="0" smtClean="0">
                <a:solidFill>
                  <a:srgbClr val="008000"/>
                </a:solidFill>
              </a:rPr>
              <a:t>.</a:t>
            </a:r>
            <a:endParaRPr lang="vi-VN" sz="3200" b="1" dirty="0">
              <a:solidFill>
                <a:srgbClr val="008000"/>
              </a:solidFill>
            </a:endParaRPr>
          </a:p>
        </p:txBody>
      </p:sp>
      <p:pic>
        <p:nvPicPr>
          <p:cNvPr id="4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2"/>
            <a:ext cx="10081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719" y="862649"/>
            <a:ext cx="8900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Bảng dân số thành thị và tỉ lệ dân số thành thị ở nước ta qua các năm</a:t>
            </a:r>
            <a:endParaRPr lang="vi-VN" dirty="0"/>
          </a:p>
        </p:txBody>
      </p:sp>
      <p:sp>
        <p:nvSpPr>
          <p:cNvPr id="6" name="Pentagon 5"/>
          <p:cNvSpPr/>
          <p:nvPr/>
        </p:nvSpPr>
        <p:spPr>
          <a:xfrm>
            <a:off x="320687" y="4797152"/>
            <a:ext cx="8424937" cy="151216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ĐTH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ĐTH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59332" y="3443201"/>
            <a:ext cx="2880320" cy="106591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6" y="548680"/>
            <a:ext cx="4644009" cy="261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61" y="383411"/>
            <a:ext cx="4373790" cy="328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2" y="3645024"/>
            <a:ext cx="4623724" cy="311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24" y="4006269"/>
            <a:ext cx="4176464" cy="275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13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5266" y="252587"/>
            <a:ext cx="549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III. </a:t>
            </a:r>
            <a:r>
              <a:rPr lang="en-US" sz="3200" b="1" dirty="0" err="1" smtClean="0">
                <a:solidFill>
                  <a:srgbClr val="008000"/>
                </a:solidFill>
              </a:rPr>
              <a:t>Đô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thị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hóa</a:t>
            </a:r>
            <a:r>
              <a:rPr lang="en-US" sz="3200" b="1" dirty="0" smtClean="0">
                <a:solidFill>
                  <a:srgbClr val="008000"/>
                </a:solidFill>
              </a:rPr>
              <a:t>.</a:t>
            </a:r>
            <a:endParaRPr lang="vi-VN" sz="32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2"/>
            <a:ext cx="10081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81998"/>
          <a:stretch/>
        </p:blipFill>
        <p:spPr bwMode="auto">
          <a:xfrm>
            <a:off x="0" y="4913196"/>
            <a:ext cx="9144000" cy="194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06" y="2204864"/>
            <a:ext cx="9144000" cy="26776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Ví dụ</a:t>
            </a:r>
            <a:r>
              <a:rPr lang="vi-VN" sz="2800" dirty="0" smtClean="0">
                <a:latin typeface="+mj-lt"/>
              </a:rPr>
              <a:t>:</a:t>
            </a:r>
            <a:endParaRPr lang="vi-VN" sz="28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Để </a:t>
            </a:r>
            <a:r>
              <a:rPr lang="vi-VN" sz="2800" dirty="0">
                <a:latin typeface="+mj-lt"/>
              </a:rPr>
              <a:t>đẩy mạnh quá trình đô thị hóa, Hà Nội đã mở rộng quy mô bằng việc sát nhập tỉnh Hà Tây vào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endParaRPr lang="vi-VN" sz="28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TP</a:t>
            </a:r>
            <a:r>
              <a:rPr lang="vi-VN" sz="2800" dirty="0">
                <a:latin typeface="+mj-lt"/>
              </a:rPr>
              <a:t>. Vinh đã sát nhập thêm nhiều xã thuộc huyện Nghi Lộc vào để mở rộng đô thị (xã Nghi Đức, Nghi Ân</a:t>
            </a:r>
            <a:r>
              <a:rPr lang="vi-VN" sz="2800" dirty="0" smtClean="0">
                <a:latin typeface="+mj-lt"/>
              </a:rPr>
              <a:t>).</a:t>
            </a:r>
            <a:endParaRPr lang="en-US" sz="28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8996" y="100811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60" y="-26911"/>
            <a:ext cx="2070050" cy="20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266" y="252587"/>
            <a:ext cx="549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III. </a:t>
            </a:r>
            <a:r>
              <a:rPr lang="en-US" sz="3200" b="1" dirty="0" err="1" smtClean="0">
                <a:solidFill>
                  <a:srgbClr val="008000"/>
                </a:solidFill>
              </a:rPr>
              <a:t>Đô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thị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hóa</a:t>
            </a:r>
            <a:r>
              <a:rPr lang="en-US" sz="3200" b="1" dirty="0" smtClean="0">
                <a:solidFill>
                  <a:srgbClr val="008000"/>
                </a:solidFill>
              </a:rPr>
              <a:t>.</a:t>
            </a:r>
            <a:endParaRPr lang="vi-VN" sz="3200" b="1" dirty="0">
              <a:solidFill>
                <a:srgbClr val="008000"/>
              </a:solidFill>
            </a:endParaRPr>
          </a:p>
        </p:txBody>
      </p:sp>
      <p:pic>
        <p:nvPicPr>
          <p:cNvPr id="3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2"/>
            <a:ext cx="10081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489" y="1196752"/>
            <a:ext cx="7747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Tốc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 đô thị hóa ngày càng tăng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 </a:t>
            </a:r>
            <a:r>
              <a:rPr lang="vi-VN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lối </a:t>
            </a:r>
            <a:r>
              <a:rPr lang="vi-VN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 thị về nông thôn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9568" y="312821"/>
            <a:ext cx="796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</a:rPr>
              <a:t>Mật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cư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4058" y="2043508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5091" y="1821619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6658" y="2335895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stCxn id="2" idx="3"/>
          </p:cNvCxnSpPr>
          <p:nvPr/>
        </p:nvCxnSpPr>
        <p:spPr>
          <a:xfrm>
            <a:off x="3652464" y="2305118"/>
            <a:ext cx="919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8333" y="1048793"/>
            <a:ext cx="276870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Mật độ dân số:</a:t>
            </a:r>
            <a:endParaRPr lang="en-US" sz="28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3339477"/>
            <a:ext cx="8762663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2021,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98 326 409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331 212 km².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2021.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040338" y="5085184"/>
            <a:ext cx="3096344" cy="122413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297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/km²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13" grpId="0"/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06" y="0"/>
            <a:ext cx="48931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211669"/>
            <a:ext cx="421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Lược đồ phân bố dân cư và các đô thị ở Việt Nam, 1999</a:t>
            </a:r>
            <a:endParaRPr lang="vi-V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927" y="1202013"/>
            <a:ext cx="3857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800" b="1" dirty="0" smtClean="0"/>
              <a:t>Kể tên các đô thị trên 1 triệu dân.</a:t>
            </a:r>
            <a:endParaRPr lang="vi-VN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94291" y="1196942"/>
            <a:ext cx="3886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endParaRPr lang="vi-VN" sz="2800" b="1" dirty="0" smtClean="0"/>
          </a:p>
          <a:p>
            <a:pPr>
              <a:buClr>
                <a:srgbClr val="00B050"/>
              </a:buClr>
            </a:pPr>
            <a:endParaRPr lang="vi-VN" sz="2800" b="1" dirty="0"/>
          </a:p>
          <a:p>
            <a:endParaRPr lang="vi-VN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35266" y="252587"/>
            <a:ext cx="549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III. </a:t>
            </a:r>
            <a:r>
              <a:rPr lang="en-US" sz="3200" b="1" dirty="0" err="1" smtClean="0">
                <a:solidFill>
                  <a:srgbClr val="008000"/>
                </a:solidFill>
              </a:rPr>
              <a:t>Đô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thị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hóa</a:t>
            </a:r>
            <a:r>
              <a:rPr lang="en-US" sz="3200" b="1" dirty="0" smtClean="0">
                <a:solidFill>
                  <a:srgbClr val="008000"/>
                </a:solidFill>
              </a:rPr>
              <a:t>.</a:t>
            </a:r>
            <a:endParaRPr lang="vi-VN" sz="3200" b="1" dirty="0">
              <a:solidFill>
                <a:srgbClr val="008000"/>
              </a:solidFill>
            </a:endParaRPr>
          </a:p>
        </p:txBody>
      </p:sp>
      <p:pic>
        <p:nvPicPr>
          <p:cNvPr id="1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2"/>
            <a:ext cx="10081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350" y="2397271"/>
            <a:ext cx="3848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 thị có quy mô vừa và nhỏ.</a:t>
            </a:r>
          </a:p>
        </p:txBody>
      </p:sp>
    </p:spTree>
    <p:extLst>
      <p:ext uri="{BB962C8B-B14F-4D97-AF65-F5344CB8AC3E}">
        <p14:creationId xmlns:p14="http://schemas.microsoft.com/office/powerpoint/2010/main" val="16352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1752600" cy="997575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209800" y="347623"/>
            <a:ext cx="62963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Hãy lấy ví dụ minh họa về việc mở rộng quy mô các thành phố?</a:t>
            </a:r>
            <a:endParaRPr lang="nl-NL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_165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134678"/>
            <a:ext cx="3871269" cy="226612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 descr="download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1443600"/>
            <a:ext cx="3924301" cy="23664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19" descr="tp-hcm_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443601"/>
            <a:ext cx="3871269" cy="2366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9" descr="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299" y="4134678"/>
            <a:ext cx="3924301" cy="226612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7943" y="1443601"/>
            <a:ext cx="132760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1452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60" y="-14243"/>
            <a:ext cx="443254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" y="3573016"/>
            <a:ext cx="468154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60" y="3573016"/>
            <a:ext cx="4432548" cy="331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538" y="406083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Ùn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tắc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thông</a:t>
            </a:r>
            <a:endParaRPr lang="vi-VN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16736" y="406083"/>
            <a:ext cx="3744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Ngập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lụt</a:t>
            </a:r>
            <a:r>
              <a:rPr lang="en-US" sz="2800" b="1" dirty="0" smtClean="0"/>
              <a:t> do </a:t>
            </a:r>
            <a:r>
              <a:rPr lang="en-US" sz="2800" b="1" dirty="0" err="1" smtClean="0"/>
              <a:t>thiếu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hoạch</a:t>
            </a:r>
            <a:r>
              <a:rPr lang="en-US" sz="2800" b="1" dirty="0" smtClean="0"/>
              <a:t> .</a:t>
            </a:r>
            <a:endParaRPr lang="vi-VN" sz="2800" b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14" y="1537499"/>
            <a:ext cx="4762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7951" y="3113887"/>
            <a:ext cx="53285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vấn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đô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hóa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4167055"/>
            <a:ext cx="212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Thất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nghiệp</a:t>
            </a:r>
            <a:r>
              <a:rPr lang="en-US" sz="2800" b="1" dirty="0" smtClean="0"/>
              <a:t> </a:t>
            </a:r>
            <a:endParaRPr lang="vi-VN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84339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Vô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cư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19880" y="1673981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Ô </a:t>
            </a:r>
            <a:r>
              <a:rPr lang="en-US" sz="2800" b="1" dirty="0" err="1" smtClean="0"/>
              <a:t>nhiễm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môi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trường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8676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8" grpId="0"/>
      <p:bldP spid="7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0478" y="228600"/>
            <a:ext cx="6797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oi-cham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96209">
            <a:off x="533401" y="1"/>
            <a:ext cx="1066799" cy="1142999"/>
          </a:xfrm>
          <a:prstGeom prst="rect">
            <a:avLst/>
          </a:prstGeom>
        </p:spPr>
      </p:pic>
      <p:pic>
        <p:nvPicPr>
          <p:cNvPr id="4" name="Picture 2" descr="TP.HCM: Báo động ô nhiễm không khí, nguồn nước ở các vùng 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38200"/>
            <a:ext cx="4343400" cy="274150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5" descr="tải xuố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71900"/>
            <a:ext cx="434340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5" descr="images21759_images822058_images789888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838200"/>
            <a:ext cx="4038600" cy="274150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9" descr="nuoc(9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71900"/>
            <a:ext cx="4038600" cy="27432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466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34"/>
            <a:ext cx="9144000" cy="65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2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433"/>
            <a:ext cx="914400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0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81998"/>
          <a:stretch/>
        </p:blipFill>
        <p:spPr bwMode="auto">
          <a:xfrm>
            <a:off x="0" y="4913196"/>
            <a:ext cx="9144000" cy="194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2" b="1885"/>
          <a:stretch/>
        </p:blipFill>
        <p:spPr bwMode="auto">
          <a:xfrm>
            <a:off x="899592" y="248963"/>
            <a:ext cx="7344816" cy="48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attamuskeet_Wes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567" y="1600200"/>
            <a:ext cx="387586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itysense-air-pollution-monitorin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778330"/>
            <a:ext cx="387586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mart-parking.p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022725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16" y="615553"/>
            <a:ext cx="4352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rò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rỉ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2108" y="604782"/>
            <a:ext cx="46356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0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497901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6"/>
            <a:ext cx="9144000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2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Thi địa 2020\Thầy có\Thầy có\images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" y="11385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3. PHÂN BỐ DÂN CƯ VÀ CÁC LOẠI HÌNH QUẦN CƯ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0" y="5105400"/>
            <a:ext cx="464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1" i="1" dirty="0" smtClean="0">
                <a:latin typeface="Times New Roman" pitchFamily="18" charset="0"/>
                <a:cs typeface="Times New Roman" pitchFamily="18" charset="0"/>
              </a:rPr>
              <a:t>Bảng mật độ dân số Việt Nam giai đoạn 1989-2020</a:t>
            </a: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552398" y="2057400"/>
          <a:ext cx="4753402" cy="3045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6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lang="en-US" sz="28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1989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246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296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Oval Callout 1"/>
          <p:cNvSpPr/>
          <p:nvPr/>
        </p:nvSpPr>
        <p:spPr>
          <a:xfrm>
            <a:off x="609600" y="1828800"/>
            <a:ext cx="2743200" cy="2209800"/>
          </a:xfrm>
          <a:prstGeom prst="wedgeEllipseCallout">
            <a:avLst>
              <a:gd name="adj1" fmla="val 54321"/>
              <a:gd name="adj2" fmla="val 829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Nhận xét mật độ dân số nước ta qua các năm?</a:t>
            </a:r>
          </a:p>
        </p:txBody>
      </p:sp>
    </p:spTree>
    <p:extLst>
      <p:ext uri="{BB962C8B-B14F-4D97-AF65-F5344CB8AC3E}">
        <p14:creationId xmlns:p14="http://schemas.microsoft.com/office/powerpoint/2010/main" val="7616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33"/>
            <a:ext cx="914400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49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Thi địa 2020\Thầy có\Thầy có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381780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/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914400" y="1815405"/>
            <a:ext cx="800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 Số dân thành thị và tỉ lệ dân thành thị của nước ta tăng liên tục.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83122" y="4558605"/>
            <a:ext cx="81322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Các đô thị nước ta phần lớn có quy mô vừa và nhỏ.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Phân bố tập trung ở đồng bằng ven biển.</a:t>
            </a:r>
            <a:endParaRPr lang="nl-NL" sz="2800" b="1" i="1" dirty="0" smtClean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3160693"/>
            <a:ext cx="821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Quá trình đô thị hóa đanh diễn ra với tốc độ ngày càng cao.</a:t>
            </a:r>
            <a:endParaRPr lang="en-US" sz="2800" b="1" i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3122" y="3985736"/>
            <a:ext cx="5617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 Trình độ đô thị hoá còn thấp.</a:t>
            </a:r>
            <a:endParaRPr lang="nl-NL" sz="2800" b="1" i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9144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4572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3. PHÂN BỐ DÂN CƯ VÀ CÁC LOẠI HÌNH QUẦN CƯ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433"/>
            <a:ext cx="914400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5" grpId="0"/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\Downloads\Thi địa 2020\Thầy có\Thầy có\images (3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-19334"/>
            <a:ext cx="9127509" cy="687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757327" y="2246293"/>
            <a:ext cx="77008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nước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đúc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ở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đồng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thưa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thớt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ở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núi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gray">
          <a:xfrm>
            <a:off x="885399" y="3308925"/>
            <a:ext cx="7725201" cy="882075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AutoNum type="alphaUcPeriod"/>
            </a:pPr>
            <a:r>
              <a:rPr lang="en-US" sz="2600" b="1" i="1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Do con người Việt Nam thích điều kiện tự nhiên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ở đồng bằng </a:t>
            </a:r>
            <a:r>
              <a:rPr lang="en-US" sz="2600" b="1" i="1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thuận lợi.</a:t>
            </a:r>
          </a:p>
        </p:txBody>
      </p:sp>
      <p:sp>
        <p:nvSpPr>
          <p:cNvPr id="67601" name="AutoShape 17"/>
          <p:cNvSpPr>
            <a:spLocks noChangeArrowheads="1"/>
          </p:cNvSpPr>
          <p:nvPr/>
        </p:nvSpPr>
        <p:spPr bwMode="gray">
          <a:xfrm>
            <a:off x="914400" y="4216400"/>
            <a:ext cx="72390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Đồng bằng dễ sống, miền núi đia lại khó khăn.</a:t>
            </a:r>
          </a:p>
        </p:txBody>
      </p:sp>
      <p:sp>
        <p:nvSpPr>
          <p:cNvPr id="67602" name="AutoShape 18"/>
          <p:cNvSpPr>
            <a:spLocks noChangeArrowheads="1"/>
          </p:cNvSpPr>
          <p:nvPr/>
        </p:nvSpPr>
        <p:spPr bwMode="gray">
          <a:xfrm>
            <a:off x="800100" y="4710001"/>
            <a:ext cx="7734300" cy="1081199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Do tập quán trồng lúa nước, điều kiện tự nhiên ở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đồng bằng thuận lợi.</a:t>
            </a: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809199" y="5395801"/>
            <a:ext cx="7344201" cy="1081199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Do miền núi không có đất trồng canh tác.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295400"/>
            <a:ext cx="3323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TẬP: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5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6" grpId="0"/>
      <p:bldP spid="67596" grpId="1"/>
      <p:bldP spid="67601" grpId="0"/>
      <p:bldP spid="67601" grpId="1"/>
      <p:bldP spid="67602" grpId="0"/>
      <p:bldP spid="32" grpId="0"/>
      <p:bldP spid="3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Thi địa 2020\Thầy có\Thầy có\images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47299" y="4542472"/>
            <a:ext cx="81443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C. Các đô thị nước ta phần lớn có quy mô vừa và nhỏ.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0794" y="3223736"/>
            <a:ext cx="7355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4061936"/>
            <a:ext cx="47915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B. Trình </a:t>
            </a:r>
            <a:r>
              <a:rPr lang="nl-NL" sz="2800" b="1" i="1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độ đô thị hoá </a:t>
            </a:r>
            <a:r>
              <a:rPr lang="nl-NL" sz="2800" b="1" i="1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cao.</a:t>
            </a:r>
            <a:endParaRPr lang="nl-NL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309336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Ý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38200" y="5128736"/>
            <a:ext cx="68341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D. Phân bố tập trung ở đồng bằng ven biển.</a:t>
            </a:r>
            <a:endParaRPr lang="nl-NL" sz="28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854" y="1524000"/>
            <a:ext cx="3323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TẬP: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9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 descr="Parchment"/>
          <p:cNvSpPr>
            <a:spLocks noChangeArrowheads="1"/>
          </p:cNvSpPr>
          <p:nvPr/>
        </p:nvSpPr>
        <p:spPr bwMode="auto">
          <a:xfrm>
            <a:off x="4572000" y="5486400"/>
            <a:ext cx="533400" cy="5334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648200" y="4175125"/>
            <a:ext cx="44958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ahoma" charset="0"/>
              </a:rPr>
              <a:t>    </a:t>
            </a:r>
            <a:r>
              <a:rPr lang="en-US" sz="2000">
                <a:solidFill>
                  <a:srgbClr val="0000FF"/>
                </a:solidFill>
                <a:latin typeface="Tahoma" charset="0"/>
              </a:rPr>
              <a:t>Mật độ dân số nước ta xếp thứ mấy so với thế giới và các nước trong khu vực như:Trung Quốc, Cam-Pu-Chia, Lào là: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Tahoma" charset="0"/>
              </a:rPr>
              <a:t>A.</a:t>
            </a:r>
            <a:r>
              <a:rPr lang="en-US" sz="200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2000">
                <a:solidFill>
                  <a:srgbClr val="CC3300"/>
                </a:solidFill>
                <a:latin typeface="Tahoma" charset="0"/>
              </a:rPr>
              <a:t>Xếp thứ nhất.      </a:t>
            </a:r>
            <a:r>
              <a:rPr lang="en-US" sz="2000" b="1">
                <a:solidFill>
                  <a:srgbClr val="000000"/>
                </a:solidFill>
              </a:rPr>
              <a:t>C</a:t>
            </a:r>
            <a:r>
              <a:rPr lang="en-US" sz="2000">
                <a:solidFill>
                  <a:srgbClr val="000000"/>
                </a:solidFill>
              </a:rPr>
              <a:t>.</a:t>
            </a:r>
            <a:r>
              <a:rPr lang="en-US" sz="2000">
                <a:solidFill>
                  <a:srgbClr val="FFFF00"/>
                </a:solidFill>
              </a:rPr>
              <a:t> </a:t>
            </a:r>
            <a:r>
              <a:rPr lang="en-US" sz="2000">
                <a:solidFill>
                  <a:srgbClr val="CC3300"/>
                </a:solidFill>
                <a:latin typeface="Tahoma" charset="0"/>
              </a:rPr>
              <a:t>Xếp thứ ba.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Tahoma" charset="0"/>
              </a:rPr>
              <a:t> B</a:t>
            </a:r>
            <a:r>
              <a:rPr lang="en-US" sz="2000">
                <a:solidFill>
                  <a:schemeClr val="bg2"/>
                </a:solidFill>
                <a:latin typeface="Tahoma" charset="0"/>
              </a:rPr>
              <a:t>.</a:t>
            </a:r>
            <a:r>
              <a:rPr lang="en-US" sz="200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2000">
                <a:solidFill>
                  <a:srgbClr val="CC3300"/>
                </a:solidFill>
                <a:latin typeface="Tahoma" charset="0"/>
              </a:rPr>
              <a:t>Xếp thứ hai.       </a:t>
            </a:r>
            <a:r>
              <a:rPr lang="en-US" b="1">
                <a:solidFill>
                  <a:srgbClr val="000000"/>
                </a:solidFill>
              </a:rPr>
              <a:t>D. </a:t>
            </a:r>
            <a:r>
              <a:rPr lang="en-US" sz="2000">
                <a:solidFill>
                  <a:srgbClr val="CC3300"/>
                </a:solidFill>
                <a:latin typeface="Tahoma" charset="0"/>
              </a:rPr>
              <a:t>Xếp thứ tư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ahoma" charset="0"/>
              </a:rPr>
              <a:t> </a:t>
            </a:r>
          </a:p>
        </p:txBody>
      </p:sp>
      <p:sp>
        <p:nvSpPr>
          <p:cNvPr id="35844" name="Oval 4" descr="Parchment"/>
          <p:cNvSpPr>
            <a:spLocks noChangeArrowheads="1"/>
          </p:cNvSpPr>
          <p:nvPr/>
        </p:nvSpPr>
        <p:spPr bwMode="auto">
          <a:xfrm>
            <a:off x="4724400" y="2730500"/>
            <a:ext cx="552450" cy="4572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sz="2400">
              <a:solidFill>
                <a:srgbClr val="FF00FF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673600" y="1524000"/>
            <a:ext cx="4495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charset="0"/>
              </a:rPr>
              <a:t>          </a:t>
            </a:r>
            <a:r>
              <a:rPr lang="en-US" sz="2000">
                <a:solidFill>
                  <a:srgbClr val="0000FF"/>
                </a:solidFill>
                <a:latin typeface="Tahoma" charset="0"/>
              </a:rPr>
              <a:t>Dân tộc nào có số dân đông nhất nước ta: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5050"/>
                </a:solidFill>
                <a:latin typeface="Tahoma" charset="0"/>
              </a:rPr>
              <a:t>  A.   Tày.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5050"/>
                </a:solidFill>
                <a:latin typeface="Tahoma" charset="0"/>
              </a:rPr>
              <a:t>  B.    Kinh.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5050"/>
                </a:solidFill>
                <a:latin typeface="Tahoma" charset="0"/>
              </a:rPr>
              <a:t>  C.    Ê-đê.</a:t>
            </a:r>
          </a:p>
        </p:txBody>
      </p:sp>
      <p:sp>
        <p:nvSpPr>
          <p:cNvPr id="35846" name="Oval 6" descr="Parchment"/>
          <p:cNvSpPr>
            <a:spLocks noChangeArrowheads="1"/>
          </p:cNvSpPr>
          <p:nvPr/>
        </p:nvSpPr>
        <p:spPr bwMode="auto">
          <a:xfrm>
            <a:off x="57150" y="5638800"/>
            <a:ext cx="533400" cy="5334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4038600"/>
            <a:ext cx="4419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           </a:t>
            </a:r>
            <a:r>
              <a:rPr lang="en-US" sz="2000">
                <a:solidFill>
                  <a:srgbClr val="0000FF"/>
                </a:solidFill>
              </a:rPr>
              <a:t>Dân tộc kinh sống tập trung chủ yếu ở: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  A    Miền núi và cao nguyên.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  B     Vùng sâu, vùng xa.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  C     Vùng đồng bằng, ven biển</a:t>
            </a:r>
          </a:p>
        </p:txBody>
      </p:sp>
      <p:sp>
        <p:nvSpPr>
          <p:cNvPr id="35848" name="Oval 8" descr="Parchment"/>
          <p:cNvSpPr>
            <a:spLocks noChangeArrowheads="1"/>
          </p:cNvSpPr>
          <p:nvPr/>
        </p:nvSpPr>
        <p:spPr bwMode="auto">
          <a:xfrm>
            <a:off x="457200" y="2743200"/>
            <a:ext cx="533400" cy="4953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3400" y="1397000"/>
            <a:ext cx="45720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      </a:t>
            </a:r>
            <a:r>
              <a:rPr lang="en-US" sz="2000">
                <a:solidFill>
                  <a:srgbClr val="0000FF"/>
                </a:solidFill>
              </a:rPr>
              <a:t>Nước ta có số dân tộc là</a:t>
            </a:r>
            <a:r>
              <a:rPr lang="en-US" sz="2000">
                <a:solidFill>
                  <a:srgbClr val="66FF33"/>
                </a:solidFill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 A -</a:t>
            </a:r>
            <a:r>
              <a:rPr lang="en-US" sz="2000"/>
              <a:t>  52.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 B -</a:t>
            </a:r>
            <a:r>
              <a:rPr lang="en-US" sz="2000"/>
              <a:t>  53.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/>
              <a:t> </a:t>
            </a:r>
            <a:r>
              <a:rPr lang="en-US" sz="2000">
                <a:solidFill>
                  <a:srgbClr val="000000"/>
                </a:solidFill>
              </a:rPr>
              <a:t>C -</a:t>
            </a:r>
            <a:r>
              <a:rPr lang="en-US" sz="2000"/>
              <a:t>  54.</a:t>
            </a:r>
          </a:p>
        </p:txBody>
      </p:sp>
      <p:grpSp>
        <p:nvGrpSpPr>
          <p:cNvPr id="35850" name="Group 10"/>
          <p:cNvGrpSpPr>
            <a:grpSpLocks/>
          </p:cNvGrpSpPr>
          <p:nvPr/>
        </p:nvGrpSpPr>
        <p:grpSpPr bwMode="auto">
          <a:xfrm>
            <a:off x="0" y="1371600"/>
            <a:ext cx="9144000" cy="5257800"/>
            <a:chOff x="0" y="1080"/>
            <a:chExt cx="5760" cy="3216"/>
          </a:xfrm>
        </p:grpSpPr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</p:grpSp>
      <p:sp>
        <p:nvSpPr>
          <p:cNvPr id="35855" name="AutoShape 15"/>
          <p:cNvSpPr>
            <a:spLocks noChangeArrowheads="1"/>
          </p:cNvSpPr>
          <p:nvPr/>
        </p:nvSpPr>
        <p:spPr bwMode="auto">
          <a:xfrm>
            <a:off x="4724400" y="1581150"/>
            <a:ext cx="285750" cy="247650"/>
          </a:xfrm>
          <a:prstGeom prst="cloudCallout">
            <a:avLst>
              <a:gd name="adj1" fmla="val -25000"/>
              <a:gd name="adj2" fmla="val -7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 sz="2000"/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>
            <a:off x="0" y="4038600"/>
            <a:ext cx="762000" cy="4572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AutoShape 17"/>
          <p:cNvSpPr>
            <a:spLocks noChangeArrowheads="1"/>
          </p:cNvSpPr>
          <p:nvPr/>
        </p:nvSpPr>
        <p:spPr bwMode="auto">
          <a:xfrm>
            <a:off x="209550" y="1600200"/>
            <a:ext cx="400050" cy="20955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4572000" y="4114800"/>
            <a:ext cx="3048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2057400" y="228600"/>
            <a:ext cx="4495800" cy="10033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Ô CỬA BÍ MẬT</a:t>
            </a:r>
            <a:endParaRPr lang="en-US"/>
          </a:p>
        </p:txBody>
      </p:sp>
      <p:pic>
        <p:nvPicPr>
          <p:cNvPr id="35860" name="Picture 20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4562475" y="4064000"/>
            <a:ext cx="45815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6337300" y="4953000"/>
            <a:ext cx="830263" cy="7762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4</a:t>
            </a:r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10</a:t>
            </a: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9</a:t>
            </a:r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8</a:t>
            </a:r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7</a:t>
            </a:r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7848600" y="381000"/>
            <a:ext cx="1066800" cy="10668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200">
                <a:solidFill>
                  <a:srgbClr val="FF3300"/>
                </a:solidFill>
              </a:rPr>
              <a:t>0</a:t>
            </a:r>
          </a:p>
        </p:txBody>
      </p:sp>
      <p:pic>
        <p:nvPicPr>
          <p:cNvPr id="35873" name="Picture 33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2700" y="1435100"/>
            <a:ext cx="45529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806575" y="2379663"/>
            <a:ext cx="822325" cy="796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1</a:t>
            </a:r>
            <a:endParaRPr lang="en-US"/>
          </a:p>
        </p:txBody>
      </p:sp>
      <p:pic>
        <p:nvPicPr>
          <p:cNvPr id="35875" name="Picture 35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0" y="40386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1820863" y="4953000"/>
            <a:ext cx="866775" cy="7318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3</a:t>
            </a:r>
            <a:endParaRPr lang="en-US"/>
          </a:p>
        </p:txBody>
      </p:sp>
      <p:pic>
        <p:nvPicPr>
          <p:cNvPr id="35877" name="Picture 37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4552950" y="1460500"/>
            <a:ext cx="46037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78" name="Rectangle 38"/>
          <p:cNvSpPr>
            <a:spLocks noChangeArrowheads="1"/>
          </p:cNvSpPr>
          <p:nvPr/>
        </p:nvSpPr>
        <p:spPr bwMode="auto">
          <a:xfrm>
            <a:off x="6380163" y="2286000"/>
            <a:ext cx="866775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2</a:t>
            </a:r>
            <a:endParaRPr lang="en-US"/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152400" y="304800"/>
            <a:ext cx="7620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solidFill>
                  <a:srgbClr val="FFFF66"/>
                </a:solidFill>
              </a:rPr>
              <a:t>Tính giờ</a:t>
            </a:r>
          </a:p>
        </p:txBody>
      </p:sp>
    </p:spTree>
    <p:extLst>
      <p:ext uri="{BB962C8B-B14F-4D97-AF65-F5344CB8AC3E}">
        <p14:creationId xmlns:p14="http://schemas.microsoft.com/office/powerpoint/2010/main" val="24748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8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35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0" dur="20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20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8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20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20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" dur="20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8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10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20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9"/>
                  </p:tgtEl>
                </p:cond>
              </p:nextCondLst>
            </p:seq>
          </p:childTnLst>
        </p:cTn>
      </p:par>
    </p:tnLst>
    <p:bldLst>
      <p:bldP spid="35842" grpId="0" animBg="1"/>
      <p:bldP spid="35844" grpId="0" animBg="1"/>
      <p:bldP spid="35846" grpId="0" animBg="1"/>
      <p:bldP spid="35848" grpId="0" animBg="1"/>
      <p:bldP spid="35861" grpId="0" animBg="1"/>
      <p:bldP spid="35861" grpId="1" animBg="1"/>
      <p:bldP spid="35862" grpId="0" animBg="1"/>
      <p:bldP spid="35863" grpId="0" animBg="1"/>
      <p:bldP spid="35864" grpId="0" animBg="1"/>
      <p:bldP spid="35865" grpId="0" animBg="1"/>
      <p:bldP spid="35866" grpId="0" animBg="1"/>
      <p:bldP spid="35867" grpId="0" animBg="1"/>
      <p:bldP spid="35868" grpId="0" animBg="1"/>
      <p:bldP spid="35869" grpId="0" animBg="1"/>
      <p:bldP spid="35870" grpId="0" animBg="1"/>
      <p:bldP spid="35871" grpId="0" animBg="1"/>
      <p:bldP spid="35872" grpId="0" animBg="1"/>
      <p:bldP spid="35874" grpId="0" animBg="1"/>
      <p:bldP spid="35874" grpId="1" animBg="1"/>
      <p:bldP spid="35876" grpId="0" animBg="1"/>
      <p:bldP spid="35876" grpId="1" animBg="1"/>
      <p:bldP spid="35878" grpId="0" animBg="1"/>
      <p:bldP spid="3587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64" y="2057400"/>
            <a:ext cx="7467600" cy="4458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143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4. Lao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381000"/>
            <a:ext cx="65807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 ĐỘNG TÌM TÒI MỞ RỘNG: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6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9" y="2209800"/>
            <a:ext cx="8907081" cy="426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1106269"/>
            <a:ext cx="65807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 ĐỘNG TÌM TÒI MỞ RỘNG: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9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ownloads\Thi địa 2020\Thầy có\Thầy có\tải xuống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2353270"/>
            <a:ext cx="614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Chúc các em học tốt!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5627" y="3429000"/>
            <a:ext cx="4084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Hẹn gặp lại!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34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3528" y="752045"/>
          <a:ext cx="8496944" cy="611139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602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CÁC</a:t>
                      </a:r>
                      <a:r>
                        <a:rPr lang="en-US" sz="2000" baseline="0" dirty="0" smtClean="0"/>
                        <a:t> VÙNG</a:t>
                      </a:r>
                      <a:endParaRPr lang="vi-VN" sz="20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MẬT</a:t>
                      </a:r>
                      <a:r>
                        <a:rPr lang="en-US" sz="2000" baseline="0" dirty="0" smtClean="0"/>
                        <a:t> ĐỘ DÂN SỐ </a:t>
                      </a:r>
                      <a:endParaRPr lang="vi-VN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283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Trung</a:t>
                      </a:r>
                      <a:r>
                        <a:rPr lang="en-US" sz="2400" baseline="0" dirty="0" smtClean="0"/>
                        <a:t> du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miền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núi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Bộ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128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Đồng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bằng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Hồng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1004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err="1" smtClean="0"/>
                        <a:t>Trung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Bộ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Duyên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hải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miền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Trung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208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Tây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Nguyên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106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Đông</a:t>
                      </a:r>
                      <a:r>
                        <a:rPr lang="en-US" sz="2400" baseline="0" dirty="0" smtClean="0"/>
                        <a:t> Nam </a:t>
                      </a:r>
                      <a:r>
                        <a:rPr lang="en-US" sz="2400" baseline="0" dirty="0" err="1" smtClean="0"/>
                        <a:t>Bộ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711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ĐB </a:t>
                      </a:r>
                      <a:r>
                        <a:rPr lang="en-US" sz="2400" dirty="0" err="1" smtClean="0"/>
                        <a:t>Sông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err="1" smtClean="0"/>
                        <a:t>Cửu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Long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435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HÀ</a:t>
                      </a:r>
                      <a:r>
                        <a:rPr lang="en-US" sz="2400" baseline="0" dirty="0" smtClean="0"/>
                        <a:t> NỘI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2209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TP.HCM</a:t>
                      </a:r>
                      <a:endParaRPr lang="vi-VN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4097</a:t>
                      </a:r>
                      <a:endParaRPr lang="vi-VN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Thế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giới</a:t>
                      </a:r>
                      <a:endParaRPr lang="vi-VN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vi-VN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188640"/>
            <a:ext cx="824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độ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năm</a:t>
            </a:r>
            <a:r>
              <a:rPr lang="en-US" sz="2400" b="1" dirty="0" smtClean="0"/>
              <a:t> 2017 (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/km²)</a:t>
            </a:r>
            <a:endParaRPr lang="vi-VN" sz="2400" b="1" dirty="0"/>
          </a:p>
        </p:txBody>
      </p:sp>
      <p:sp>
        <p:nvSpPr>
          <p:cNvPr id="2" name="Pentagon 1"/>
          <p:cNvSpPr/>
          <p:nvPr/>
        </p:nvSpPr>
        <p:spPr>
          <a:xfrm>
            <a:off x="1259632" y="2276872"/>
            <a:ext cx="7381087" cy="3168352"/>
          </a:xfrm>
          <a:prstGeom prst="homePlate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297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/km²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8428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</a:rPr>
              <a:t>Mật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cư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3" y="1199172"/>
            <a:ext cx="87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Dựa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vùng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năm</a:t>
            </a:r>
            <a:r>
              <a:rPr lang="en-US" sz="2800" b="1" dirty="0" smtClean="0"/>
              <a:t> 2017,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endParaRPr lang="vi-VN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21328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 err="1" smtClean="0">
                <a:solidFill>
                  <a:srgbClr val="0070C0"/>
                </a:solidFill>
              </a:rPr>
              <a:t>Mật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độ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cả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bao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nhiêu</a:t>
            </a:r>
            <a:r>
              <a:rPr lang="en-US" sz="2800" b="1" dirty="0" smtClean="0">
                <a:solidFill>
                  <a:srgbClr val="0070C0"/>
                </a:solidFill>
              </a:rPr>
              <a:t>?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924944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Vùng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mật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Vùng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mật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thấp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582" y="407707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 err="1" smtClean="0">
                <a:solidFill>
                  <a:srgbClr val="00B050"/>
                </a:solidFill>
              </a:rPr>
              <a:t>Tỉnh</a:t>
            </a:r>
            <a:r>
              <a:rPr lang="en-US" sz="2800" b="1" dirty="0" smtClean="0">
                <a:solidFill>
                  <a:srgbClr val="00B050"/>
                </a:solidFill>
              </a:rPr>
              <a:t> (</a:t>
            </a:r>
            <a:r>
              <a:rPr lang="en-US" sz="2800" b="1" dirty="0" err="1" smtClean="0">
                <a:solidFill>
                  <a:srgbClr val="00B050"/>
                </a:solidFill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phố</a:t>
            </a:r>
            <a:r>
              <a:rPr lang="en-US" sz="2800" b="1" dirty="0" smtClean="0">
                <a:solidFill>
                  <a:srgbClr val="00B050"/>
                </a:solidFill>
              </a:rPr>
              <a:t>) </a:t>
            </a:r>
            <a:r>
              <a:rPr lang="en-US" sz="2800" b="1" dirty="0" err="1" smtClean="0">
                <a:solidFill>
                  <a:srgbClr val="00B050"/>
                </a:solidFill>
              </a:rPr>
              <a:t>nào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có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mật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độ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dân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số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cao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nhất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cả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nước</a:t>
            </a:r>
            <a:r>
              <a:rPr lang="en-US" sz="2800" b="1" dirty="0" smtClean="0">
                <a:solidFill>
                  <a:srgbClr val="00B050"/>
                </a:solidFill>
              </a:rPr>
              <a:t>? </a:t>
            </a:r>
            <a:r>
              <a:rPr lang="en-US" sz="2800" b="1" dirty="0" err="1" smtClean="0">
                <a:solidFill>
                  <a:srgbClr val="00B050"/>
                </a:solidFill>
              </a:rPr>
              <a:t>Tại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sao</a:t>
            </a:r>
            <a:r>
              <a:rPr lang="en-US" sz="2800" b="1" dirty="0" smtClean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227091"/>
            <a:ext cx="772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</a:rPr>
              <a:t>Mật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cư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9" y="30337"/>
            <a:ext cx="1196753" cy="11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3779" y="1884970"/>
            <a:ext cx="85689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</a:pP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Nước ta có mật độ dân số cao hơn trung bình của thế giới: </a:t>
            </a:r>
            <a:r>
              <a:rPr lang="en-US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297</a:t>
            </a:r>
            <a:r>
              <a:rPr lang="vi-VN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người/km² 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(2021</a:t>
            </a:r>
            <a:r>
              <a:rPr lang="vi-VN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vi-VN" sz="2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79" y="3041448"/>
            <a:ext cx="632897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>
                <a:solidFill>
                  <a:srgbClr val="0066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Mật độ dân số nước ta ngày càng tăng.</a:t>
            </a:r>
            <a:endParaRPr lang="nl-NL" sz="28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3667144"/>
            <a:ext cx="2088232" cy="21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7" name="Picture 7" descr="thang_4C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34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8922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Thi địa 2020\Thầy có\Thầy có\images 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0"/>
            <a:ext cx="9175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0366" y="2386793"/>
            <a:ext cx="5612434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Mật độ dân số và phân bố dân cư: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7481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3. PHÂN BỐ DÂN CƯ VÀ CÁC LOẠI HÌNH QUẦN CƯ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893" y="2868818"/>
            <a:ext cx="276870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Mật độ dân số:</a:t>
            </a:r>
            <a:endParaRPr lang="en-US" sz="28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5262" y="3530025"/>
            <a:ext cx="3425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/>
            <a:r>
              <a:rPr lang="en-US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 bố dân cư:</a:t>
            </a:r>
            <a:endParaRPr lang="en-US" sz="32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6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3567263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4752</TotalTime>
  <Words>1866</Words>
  <Application>Microsoft Office PowerPoint</Application>
  <PresentationFormat>On-screen Show (4:3)</PresentationFormat>
  <Paragraphs>289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SimSun</vt:lpstr>
      <vt:lpstr>AR BLANCA</vt:lpstr>
      <vt:lpstr>Arial</vt:lpstr>
      <vt:lpstr>Arial Unicode MS</vt:lpstr>
      <vt:lpstr>Calibri</vt:lpstr>
      <vt:lpstr>Georgia</vt:lpstr>
      <vt:lpstr>Tahoma</vt:lpstr>
      <vt:lpstr>Times New Roman</vt:lpstr>
      <vt:lpstr>Trebuchet MS</vt:lpstr>
      <vt:lpstr>VNI-Times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Chu Thi Truc</cp:lastModifiedBy>
  <cp:revision>52</cp:revision>
  <dcterms:created xsi:type="dcterms:W3CDTF">2019-07-01T07:17:25Z</dcterms:created>
  <dcterms:modified xsi:type="dcterms:W3CDTF">2023-09-14T01:17:59Z</dcterms:modified>
</cp:coreProperties>
</file>