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</p:sldMasterIdLst>
  <p:notesMasterIdLst>
    <p:notesMasterId r:id="rId23"/>
  </p:notesMasterIdLst>
  <p:sldIdLst>
    <p:sldId id="258" r:id="rId5"/>
    <p:sldId id="292" r:id="rId6"/>
    <p:sldId id="261" r:id="rId7"/>
    <p:sldId id="297" r:id="rId8"/>
    <p:sldId id="294" r:id="rId9"/>
    <p:sldId id="301" r:id="rId10"/>
    <p:sldId id="303" r:id="rId11"/>
    <p:sldId id="302" r:id="rId12"/>
    <p:sldId id="296" r:id="rId13"/>
    <p:sldId id="304" r:id="rId14"/>
    <p:sldId id="256" r:id="rId15"/>
    <p:sldId id="309" r:id="rId16"/>
    <p:sldId id="311" r:id="rId17"/>
    <p:sldId id="310" r:id="rId18"/>
    <p:sldId id="308" r:id="rId19"/>
    <p:sldId id="306" r:id="rId20"/>
    <p:sldId id="312" r:id="rId21"/>
    <p:sldId id="30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99"/>
    <a:srgbClr val="CCFF66"/>
    <a:srgbClr val="33CCCC"/>
    <a:srgbClr val="009999"/>
    <a:srgbClr val="9933FF"/>
    <a:srgbClr val="9900CC"/>
    <a:srgbClr val="00CC99"/>
    <a:srgbClr val="339933"/>
    <a:srgbClr val="3366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8794D-59CC-438B-AF2A-934080E2B3D8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2020C9-06A3-4337-8160-87D76CD94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0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C09222-D5AC-4F8B-BCBA-839DC579AB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81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35E0D-6260-47FE-BB6C-4BA16C6B41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6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文本占位符 53250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36868" name="灯片编号占位符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714076-E5E6-4619-B872-6CFC22A6F3A3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SimSun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SimSun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057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1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85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890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28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730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9568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91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54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7076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27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700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897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618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53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6070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802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79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8237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4374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14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119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1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138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31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0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3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8163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7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90552" y="103189"/>
            <a:ext cx="10991849" cy="5953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0657D-1557-4C29-90B3-3356BE30FE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741859"/>
      </p:ext>
    </p:extLst>
  </p:cSld>
  <p:clrMapOvr>
    <a:masterClrMapping/>
  </p:clrMapOvr>
  <p:transition spd="med">
    <p:circl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8467" y="20638"/>
            <a:ext cx="12192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8322733" y="626903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2117" y="6034088"/>
            <a:ext cx="10460568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>
                  <a:gd name="T0" fmla="*/ 636 w 994"/>
                  <a:gd name="T1" fmla="*/ 373 h 529"/>
                  <a:gd name="T2" fmla="*/ 495 w 994"/>
                  <a:gd name="T3" fmla="*/ 370 h 529"/>
                  <a:gd name="T4" fmla="*/ 280 w 994"/>
                  <a:gd name="T5" fmla="*/ 249 h 529"/>
                  <a:gd name="T6" fmla="*/ 127 w 994"/>
                  <a:gd name="T7" fmla="*/ 66 h 529"/>
                  <a:gd name="T8" fmla="*/ 0 w 994"/>
                  <a:gd name="T9" fmla="*/ 0 h 529"/>
                  <a:gd name="T10" fmla="*/ 22 w 994"/>
                  <a:gd name="T11" fmla="*/ 26 h 529"/>
                  <a:gd name="T12" fmla="*/ 0 w 994"/>
                  <a:gd name="T13" fmla="*/ 65 h 529"/>
                  <a:gd name="T14" fmla="*/ 30 w 994"/>
                  <a:gd name="T15" fmla="*/ 119 h 529"/>
                  <a:gd name="T16" fmla="*/ 75 w 994"/>
                  <a:gd name="T17" fmla="*/ 243 h 529"/>
                  <a:gd name="T18" fmla="*/ 45 w 994"/>
                  <a:gd name="T19" fmla="*/ 422 h 529"/>
                  <a:gd name="T20" fmla="*/ 200 w 994"/>
                  <a:gd name="T21" fmla="*/ 329 h 529"/>
                  <a:gd name="T22" fmla="*/ 592 w 994"/>
                  <a:gd name="T23" fmla="*/ 527 h 529"/>
                  <a:gd name="T24" fmla="*/ 994 w 994"/>
                  <a:gd name="T25" fmla="*/ 529 h 529"/>
                  <a:gd name="T26" fmla="*/ 828 w 994"/>
                  <a:gd name="T27" fmla="*/ 473 h 529"/>
                  <a:gd name="T28" fmla="*/ 636 w 994"/>
                  <a:gd name="T29" fmla="*/ 373 h 5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6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447801"/>
            <a:ext cx="109728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6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D999B8-2292-44A8-9875-CC669A2ECC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32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200FBC-6796-447B-866E-EA05EC15051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95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50BE41-CFC2-44BB-80FB-EE618D1834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513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39EC5-5305-4AF0-9284-DDBE2F332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43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1700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78165E-DFC3-47BA-B8CC-CCAEDC7AAE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479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083DF-0F9E-47B5-89E1-DDCE980BEB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134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A0FF3-D158-476E-B552-26B809C4A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489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E6D757-68A5-4FE0-BD2F-1ABF8062B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881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9E8B38-7AE9-4E24-A367-D2F6074E84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6329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ED53C-5075-4465-B01D-9AC634D150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2592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B5FEEC-032D-497F-BE56-F2231EA93F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04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3CFB6-7359-489A-9FF0-4156D3BF971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683959-731A-41BC-9D40-0CDAA4EBA5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061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43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56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0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3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C37BE-FED8-4B4D-9127-DE2B3ED35EAA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E061A-FA93-4697-9213-3BC9C33EF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6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10936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12E33A-9C82-482C-9C74-B2AEE822D94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894887-AFF2-41C8-A6A7-949B43B699D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4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104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>
                <a:gd name="T0" fmla="*/ 4009 w 6027"/>
                <a:gd name="T1" fmla="*/ 9 h 2296"/>
                <a:gd name="T2" fmla="*/ 0 w 6027"/>
                <a:gd name="T3" fmla="*/ 9 h 2296"/>
                <a:gd name="T4" fmla="*/ 0 w 6027"/>
                <a:gd name="T5" fmla="*/ 0 h 2296"/>
                <a:gd name="T6" fmla="*/ 4009 w 6027"/>
                <a:gd name="T7" fmla="*/ 0 h 2296"/>
                <a:gd name="T8" fmla="*/ 4009 w 6027"/>
                <a:gd name="T9" fmla="*/ 9 h 2296"/>
                <a:gd name="T10" fmla="*/ 4009 w 6027"/>
                <a:gd name="T11" fmla="*/ 9 h 22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>
                <a:gd name="T0" fmla="*/ 6027 w 6027"/>
                <a:gd name="T1" fmla="*/ 2296 h 2296"/>
                <a:gd name="T2" fmla="*/ 0 w 6027"/>
                <a:gd name="T3" fmla="*/ 2296 h 2296"/>
                <a:gd name="T4" fmla="*/ 0 w 6027"/>
                <a:gd name="T5" fmla="*/ 0 h 2296"/>
                <a:gd name="T6" fmla="*/ 6027 w 6027"/>
                <a:gd name="T7" fmla="*/ 0 h 2296"/>
                <a:gd name="T8" fmla="*/ 6027 w 6027"/>
                <a:gd name="T9" fmla="*/ 2296 h 2296"/>
                <a:gd name="T10" fmla="*/ 6027 w 6027"/>
                <a:gd name="T11" fmla="*/ 2296 h 2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1027" name="Freeform 5"/>
          <p:cNvSpPr>
            <a:spLocks/>
          </p:cNvSpPr>
          <p:nvPr/>
        </p:nvSpPr>
        <p:spPr bwMode="hidden">
          <a:xfrm>
            <a:off x="8331200" y="6262688"/>
            <a:ext cx="3860800" cy="609600"/>
          </a:xfrm>
          <a:custGeom>
            <a:avLst/>
            <a:gdLst>
              <a:gd name="T0" fmla="*/ 2147483647 w 5748"/>
              <a:gd name="T1" fmla="*/ 2147483647 h 246"/>
              <a:gd name="T2" fmla="*/ 0 w 5748"/>
              <a:gd name="T3" fmla="*/ 2147483647 h 246"/>
              <a:gd name="T4" fmla="*/ 0 w 5748"/>
              <a:gd name="T5" fmla="*/ 0 h 246"/>
              <a:gd name="T6" fmla="*/ 2147483647 w 5748"/>
              <a:gd name="T7" fmla="*/ 0 h 246"/>
              <a:gd name="T8" fmla="*/ 2147483647 w 5748"/>
              <a:gd name="T9" fmla="*/ 2147483647 h 246"/>
              <a:gd name="T10" fmla="*/ 2147483647 w 5748"/>
              <a:gd name="T11" fmla="*/ 2147483647 h 24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1200" cap="none" spc="0" normalizeH="0" baseline="0" noProof="0">
              <a:ln>
                <a:noFill/>
              </a:ln>
              <a:solidFill>
                <a:srgbClr val="090703"/>
              </a:solidFill>
              <a:effectLst/>
              <a:uLnTx/>
              <a:uFillTx/>
              <a:latin typeface="VNI-Times" pitchFamily="2" charset="0"/>
              <a:ea typeface="+mn-ea"/>
              <a:cs typeface="+mn-cs"/>
            </a:endParaRPr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10464800" cy="857250"/>
            <a:chOff x="0" y="3792"/>
            <a:chExt cx="4944" cy="540"/>
          </a:xfrm>
        </p:grpSpPr>
        <p:sp>
          <p:nvSpPr>
            <p:cNvPr id="922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>
                <a:gd name="T0" fmla="*/ 3132 w 3240"/>
                <a:gd name="T1" fmla="*/ 469 h 536"/>
                <a:gd name="T2" fmla="*/ 2995 w 3240"/>
                <a:gd name="T3" fmla="*/ 395 h 536"/>
                <a:gd name="T4" fmla="*/ 2911 w 3240"/>
                <a:gd name="T5" fmla="*/ 375 h 536"/>
                <a:gd name="T6" fmla="*/ 2678 w 3240"/>
                <a:gd name="T7" fmla="*/ 228 h 536"/>
                <a:gd name="T8" fmla="*/ 2553 w 3240"/>
                <a:gd name="T9" fmla="*/ 74 h 536"/>
                <a:gd name="T10" fmla="*/ 2457 w 3240"/>
                <a:gd name="T11" fmla="*/ 7 h 536"/>
                <a:gd name="T12" fmla="*/ 2403 w 3240"/>
                <a:gd name="T13" fmla="*/ 47 h 536"/>
                <a:gd name="T14" fmla="*/ 2289 w 3240"/>
                <a:gd name="T15" fmla="*/ 74 h 536"/>
                <a:gd name="T16" fmla="*/ 2134 w 3240"/>
                <a:gd name="T17" fmla="*/ 74 h 536"/>
                <a:gd name="T18" fmla="*/ 2044 w 3240"/>
                <a:gd name="T19" fmla="*/ 128 h 536"/>
                <a:gd name="T20" fmla="*/ 1775 w 3240"/>
                <a:gd name="T21" fmla="*/ 222 h 536"/>
                <a:gd name="T22" fmla="*/ 1602 w 3240"/>
                <a:gd name="T23" fmla="*/ 181 h 536"/>
                <a:gd name="T24" fmla="*/ 1560 w 3240"/>
                <a:gd name="T25" fmla="*/ 101 h 536"/>
                <a:gd name="T26" fmla="*/ 1542 w 3240"/>
                <a:gd name="T27" fmla="*/ 87 h 536"/>
                <a:gd name="T28" fmla="*/ 1446 w 3240"/>
                <a:gd name="T29" fmla="*/ 60 h 536"/>
                <a:gd name="T30" fmla="*/ 1375 w 3240"/>
                <a:gd name="T31" fmla="*/ 74 h 536"/>
                <a:gd name="T32" fmla="*/ 1309 w 3240"/>
                <a:gd name="T33" fmla="*/ 87 h 536"/>
                <a:gd name="T34" fmla="*/ 1243 w 3240"/>
                <a:gd name="T35" fmla="*/ 13 h 536"/>
                <a:gd name="T36" fmla="*/ 1225 w 3240"/>
                <a:gd name="T37" fmla="*/ 0 h 536"/>
                <a:gd name="T38" fmla="*/ 1189 w 3240"/>
                <a:gd name="T39" fmla="*/ 0 h 536"/>
                <a:gd name="T40" fmla="*/ 1106 w 3240"/>
                <a:gd name="T41" fmla="*/ 34 h 536"/>
                <a:gd name="T42" fmla="*/ 1106 w 3240"/>
                <a:gd name="T43" fmla="*/ 34 h 536"/>
                <a:gd name="T44" fmla="*/ 1094 w 3240"/>
                <a:gd name="T45" fmla="*/ 40 h 536"/>
                <a:gd name="T46" fmla="*/ 1070 w 3240"/>
                <a:gd name="T47" fmla="*/ 54 h 536"/>
                <a:gd name="T48" fmla="*/ 1034 w 3240"/>
                <a:gd name="T49" fmla="*/ 74 h 536"/>
                <a:gd name="T50" fmla="*/ 1004 w 3240"/>
                <a:gd name="T51" fmla="*/ 74 h 536"/>
                <a:gd name="T52" fmla="*/ 986 w 3240"/>
                <a:gd name="T53" fmla="*/ 74 h 536"/>
                <a:gd name="T54" fmla="*/ 956 w 3240"/>
                <a:gd name="T55" fmla="*/ 81 h 536"/>
                <a:gd name="T56" fmla="*/ 920 w 3240"/>
                <a:gd name="T57" fmla="*/ 94 h 536"/>
                <a:gd name="T58" fmla="*/ 884 w 3240"/>
                <a:gd name="T59" fmla="*/ 107 h 536"/>
                <a:gd name="T60" fmla="*/ 843 w 3240"/>
                <a:gd name="T61" fmla="*/ 128 h 536"/>
                <a:gd name="T62" fmla="*/ 813 w 3240"/>
                <a:gd name="T63" fmla="*/ 141 h 536"/>
                <a:gd name="T64" fmla="*/ 789 w 3240"/>
                <a:gd name="T65" fmla="*/ 148 h 536"/>
                <a:gd name="T66" fmla="*/ 783 w 3240"/>
                <a:gd name="T67" fmla="*/ 154 h 536"/>
                <a:gd name="T68" fmla="*/ 556 w 3240"/>
                <a:gd name="T69" fmla="*/ 228 h 536"/>
                <a:gd name="T70" fmla="*/ 394 w 3240"/>
                <a:gd name="T71" fmla="*/ 294 h 536"/>
                <a:gd name="T72" fmla="*/ 107 w 3240"/>
                <a:gd name="T73" fmla="*/ 462 h 536"/>
                <a:gd name="T74" fmla="*/ 0 w 3240"/>
                <a:gd name="T75" fmla="*/ 536 h 536"/>
                <a:gd name="T76" fmla="*/ 3240 w 3240"/>
                <a:gd name="T77" fmla="*/ 536 h 536"/>
                <a:gd name="T78" fmla="*/ 3132 w 3240"/>
                <a:gd name="T79" fmla="*/ 469 h 536"/>
                <a:gd name="T80" fmla="*/ 3132 w 3240"/>
                <a:gd name="T81" fmla="*/ 469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grpSp>
          <p:nvGrpSpPr>
            <p:cNvPr id="1042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1044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>
                  <a:gd name="T0" fmla="*/ 636 w 996"/>
                  <a:gd name="T1" fmla="*/ 373 h 533"/>
                  <a:gd name="T2" fmla="*/ 495 w 996"/>
                  <a:gd name="T3" fmla="*/ 370 h 533"/>
                  <a:gd name="T4" fmla="*/ 280 w 996"/>
                  <a:gd name="T5" fmla="*/ 249 h 533"/>
                  <a:gd name="T6" fmla="*/ 127 w 996"/>
                  <a:gd name="T7" fmla="*/ 66 h 533"/>
                  <a:gd name="T8" fmla="*/ 0 w 996"/>
                  <a:gd name="T9" fmla="*/ 0 h 533"/>
                  <a:gd name="T10" fmla="*/ 22 w 996"/>
                  <a:gd name="T11" fmla="*/ 26 h 533"/>
                  <a:gd name="T12" fmla="*/ 0 w 996"/>
                  <a:gd name="T13" fmla="*/ 65 h 533"/>
                  <a:gd name="T14" fmla="*/ 30 w 996"/>
                  <a:gd name="T15" fmla="*/ 119 h 533"/>
                  <a:gd name="T16" fmla="*/ 75 w 996"/>
                  <a:gd name="T17" fmla="*/ 243 h 533"/>
                  <a:gd name="T18" fmla="*/ 45 w 996"/>
                  <a:gd name="T19" fmla="*/ 422 h 533"/>
                  <a:gd name="T20" fmla="*/ 200 w 996"/>
                  <a:gd name="T21" fmla="*/ 329 h 533"/>
                  <a:gd name="T22" fmla="*/ 612 w 996"/>
                  <a:gd name="T23" fmla="*/ 533 h 533"/>
                  <a:gd name="T24" fmla="*/ 996 w 996"/>
                  <a:gd name="T25" fmla="*/ 529 h 533"/>
                  <a:gd name="T26" fmla="*/ 828 w 996"/>
                  <a:gd name="T27" fmla="*/ 473 h 533"/>
                  <a:gd name="T28" fmla="*/ 636 w 996"/>
                  <a:gd name="T29" fmla="*/ 373 h 5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5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>
                  <a:gd name="T0" fmla="*/ 36 w 186"/>
                  <a:gd name="T1" fmla="*/ 0 h 353"/>
                  <a:gd name="T2" fmla="*/ 54 w 186"/>
                  <a:gd name="T3" fmla="*/ 49 h 353"/>
                  <a:gd name="T4" fmla="*/ 24 w 186"/>
                  <a:gd name="T5" fmla="*/ 84 h 353"/>
                  <a:gd name="T6" fmla="*/ 18 w 186"/>
                  <a:gd name="T7" fmla="*/ 181 h 353"/>
                  <a:gd name="T8" fmla="*/ 42 w 186"/>
                  <a:gd name="T9" fmla="*/ 314 h 353"/>
                  <a:gd name="T10" fmla="*/ 48 w 186"/>
                  <a:gd name="T11" fmla="*/ 445 h 353"/>
                  <a:gd name="T12" fmla="*/ 0 w 186"/>
                  <a:gd name="T13" fmla="*/ 972 h 353"/>
                  <a:gd name="T14" fmla="*/ 54 w 186"/>
                  <a:gd name="T15" fmla="*/ 643 h 353"/>
                  <a:gd name="T16" fmla="*/ 84 w 186"/>
                  <a:gd name="T17" fmla="*/ 593 h 353"/>
                  <a:gd name="T18" fmla="*/ 126 w 186"/>
                  <a:gd name="T19" fmla="*/ 348 h 353"/>
                  <a:gd name="T20" fmla="*/ 144 w 186"/>
                  <a:gd name="T21" fmla="*/ 329 h 353"/>
                  <a:gd name="T22" fmla="*/ 144 w 186"/>
                  <a:gd name="T23" fmla="*/ 248 h 353"/>
                  <a:gd name="T24" fmla="*/ 186 w 186"/>
                  <a:gd name="T25" fmla="*/ 181 h 353"/>
                  <a:gd name="T26" fmla="*/ 162 w 186"/>
                  <a:gd name="T27" fmla="*/ 164 h 353"/>
                  <a:gd name="T28" fmla="*/ 36 w 186"/>
                  <a:gd name="T29" fmla="*/ 0 h 353"/>
                  <a:gd name="T30" fmla="*/ 36 w 186"/>
                  <a:gd name="T31" fmla="*/ 0 h 35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6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>
                  <a:gd name="T0" fmla="*/ 18 w 378"/>
                  <a:gd name="T1" fmla="*/ 0 h 271"/>
                  <a:gd name="T2" fmla="*/ 12 w 378"/>
                  <a:gd name="T3" fmla="*/ 13 h 271"/>
                  <a:gd name="T4" fmla="*/ 0 w 378"/>
                  <a:gd name="T5" fmla="*/ 40 h 271"/>
                  <a:gd name="T6" fmla="*/ 60 w 378"/>
                  <a:gd name="T7" fmla="*/ 121 h 271"/>
                  <a:gd name="T8" fmla="*/ 310 w 378"/>
                  <a:gd name="T9" fmla="*/ 271 h 271"/>
                  <a:gd name="T10" fmla="*/ 290 w 378"/>
                  <a:gd name="T11" fmla="*/ 139 h 271"/>
                  <a:gd name="T12" fmla="*/ 378 w 378"/>
                  <a:gd name="T13" fmla="*/ 76 h 271"/>
                  <a:gd name="T14" fmla="*/ 251 w 378"/>
                  <a:gd name="T15" fmla="*/ 94 h 271"/>
                  <a:gd name="T16" fmla="*/ 90 w 378"/>
                  <a:gd name="T17" fmla="*/ 54 h 271"/>
                  <a:gd name="T18" fmla="*/ 18 w 378"/>
                  <a:gd name="T19" fmla="*/ 0 h 271"/>
                  <a:gd name="T20" fmla="*/ 18 w 378"/>
                  <a:gd name="T21" fmla="*/ 0 h 27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7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>
                  <a:gd name="T0" fmla="*/ 114 w 155"/>
                  <a:gd name="T1" fmla="*/ 0 h 66"/>
                  <a:gd name="T2" fmla="*/ 0 w 155"/>
                  <a:gd name="T3" fmla="*/ 0 h 66"/>
                  <a:gd name="T4" fmla="*/ 0 w 155"/>
                  <a:gd name="T5" fmla="*/ 0 h 66"/>
                  <a:gd name="T6" fmla="*/ 6 w 155"/>
                  <a:gd name="T7" fmla="*/ 17 h 66"/>
                  <a:gd name="T8" fmla="*/ 6 w 155"/>
                  <a:gd name="T9" fmla="*/ 49 h 66"/>
                  <a:gd name="T10" fmla="*/ 0 w 155"/>
                  <a:gd name="T11" fmla="*/ 68 h 66"/>
                  <a:gd name="T12" fmla="*/ 78 w 155"/>
                  <a:gd name="T13" fmla="*/ 166 h 66"/>
                  <a:gd name="T14" fmla="*/ 96 w 155"/>
                  <a:gd name="T15" fmla="*/ 117 h 66"/>
                  <a:gd name="T16" fmla="*/ 155 w 155"/>
                  <a:gd name="T17" fmla="*/ 185 h 66"/>
                  <a:gd name="T18" fmla="*/ 126 w 155"/>
                  <a:gd name="T19" fmla="*/ 68 h 66"/>
                  <a:gd name="T20" fmla="*/ 149 w 155"/>
                  <a:gd name="T21" fmla="*/ 0 h 66"/>
                  <a:gd name="T22" fmla="*/ 114 w 155"/>
                  <a:gd name="T23" fmla="*/ 0 h 66"/>
                  <a:gd name="T24" fmla="*/ 114 w 155"/>
                  <a:gd name="T25" fmla="*/ 0 h 6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1048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>
                  <a:gd name="T0" fmla="*/ 6 w 42"/>
                  <a:gd name="T1" fmla="*/ 105 h 72"/>
                  <a:gd name="T2" fmla="*/ 0 w 42"/>
                  <a:gd name="T3" fmla="*/ 53 h 72"/>
                  <a:gd name="T4" fmla="*/ 12 w 42"/>
                  <a:gd name="T5" fmla="*/ 18 h 72"/>
                  <a:gd name="T6" fmla="*/ 0 w 42"/>
                  <a:gd name="T7" fmla="*/ 18 h 72"/>
                  <a:gd name="T8" fmla="*/ 12 w 42"/>
                  <a:gd name="T9" fmla="*/ 18 h 72"/>
                  <a:gd name="T10" fmla="*/ 24 w 42"/>
                  <a:gd name="T11" fmla="*/ 18 h 72"/>
                  <a:gd name="T12" fmla="*/ 36 w 42"/>
                  <a:gd name="T13" fmla="*/ 18 h 72"/>
                  <a:gd name="T14" fmla="*/ 42 w 42"/>
                  <a:gd name="T15" fmla="*/ 0 h 72"/>
                  <a:gd name="T16" fmla="*/ 30 w 42"/>
                  <a:gd name="T17" fmla="*/ 53 h 72"/>
                  <a:gd name="T18" fmla="*/ 42 w 42"/>
                  <a:gd name="T19" fmla="*/ 141 h 72"/>
                  <a:gd name="T20" fmla="*/ 12 w 42"/>
                  <a:gd name="T21" fmla="*/ 206 h 72"/>
                  <a:gd name="T22" fmla="*/ 6 w 42"/>
                  <a:gd name="T23" fmla="*/ 105 h 72"/>
                  <a:gd name="T24" fmla="*/ 6 w 42"/>
                  <a:gd name="T25" fmla="*/ 105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1" i="1" u="sng" strike="noStrike" kern="1200" cap="none" spc="0" normalizeH="0" baseline="0" noProof="0">
                  <a:ln>
                    <a:noFill/>
                  </a:ln>
                  <a:solidFill>
                    <a:srgbClr val="090703"/>
                  </a:solidFill>
                  <a:effectLst/>
                  <a:uLnTx/>
                  <a:uFillTx/>
                  <a:latin typeface="VNI-Times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23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>
                <a:gd name="T0" fmla="*/ 3976 w 3976"/>
                <a:gd name="T1" fmla="*/ 527 h 527"/>
                <a:gd name="T2" fmla="*/ 3970 w 3976"/>
                <a:gd name="T3" fmla="*/ 527 h 527"/>
                <a:gd name="T4" fmla="*/ 3844 w 3976"/>
                <a:gd name="T5" fmla="*/ 509 h 527"/>
                <a:gd name="T6" fmla="*/ 2487 w 3976"/>
                <a:gd name="T7" fmla="*/ 305 h 527"/>
                <a:gd name="T8" fmla="*/ 2039 w 3976"/>
                <a:gd name="T9" fmla="*/ 36 h 527"/>
                <a:gd name="T10" fmla="*/ 1907 w 3976"/>
                <a:gd name="T11" fmla="*/ 24 h 527"/>
                <a:gd name="T12" fmla="*/ 1883 w 3976"/>
                <a:gd name="T13" fmla="*/ 54 h 527"/>
                <a:gd name="T14" fmla="*/ 1859 w 3976"/>
                <a:gd name="T15" fmla="*/ 54 h 527"/>
                <a:gd name="T16" fmla="*/ 1830 w 3976"/>
                <a:gd name="T17" fmla="*/ 30 h 527"/>
                <a:gd name="T18" fmla="*/ 1704 w 3976"/>
                <a:gd name="T19" fmla="*/ 102 h 527"/>
                <a:gd name="T20" fmla="*/ 1608 w 3976"/>
                <a:gd name="T21" fmla="*/ 126 h 527"/>
                <a:gd name="T22" fmla="*/ 1561 w 3976"/>
                <a:gd name="T23" fmla="*/ 132 h 527"/>
                <a:gd name="T24" fmla="*/ 1495 w 3976"/>
                <a:gd name="T25" fmla="*/ 102 h 527"/>
                <a:gd name="T26" fmla="*/ 1357 w 3976"/>
                <a:gd name="T27" fmla="*/ 126 h 527"/>
                <a:gd name="T28" fmla="*/ 1285 w 3976"/>
                <a:gd name="T29" fmla="*/ 24 h 527"/>
                <a:gd name="T30" fmla="*/ 1280 w 3976"/>
                <a:gd name="T31" fmla="*/ 18 h 527"/>
                <a:gd name="T32" fmla="*/ 1262 w 3976"/>
                <a:gd name="T33" fmla="*/ 12 h 527"/>
                <a:gd name="T34" fmla="*/ 1238 w 3976"/>
                <a:gd name="T35" fmla="*/ 6 h 527"/>
                <a:gd name="T36" fmla="*/ 1220 w 3976"/>
                <a:gd name="T37" fmla="*/ 0 h 527"/>
                <a:gd name="T38" fmla="*/ 1196 w 3976"/>
                <a:gd name="T39" fmla="*/ 0 h 527"/>
                <a:gd name="T40" fmla="*/ 1166 w 3976"/>
                <a:gd name="T41" fmla="*/ 0 h 527"/>
                <a:gd name="T42" fmla="*/ 1142 w 3976"/>
                <a:gd name="T43" fmla="*/ 0 h 527"/>
                <a:gd name="T44" fmla="*/ 1136 w 3976"/>
                <a:gd name="T45" fmla="*/ 0 h 527"/>
                <a:gd name="T46" fmla="*/ 1130 w 3976"/>
                <a:gd name="T47" fmla="*/ 0 h 527"/>
                <a:gd name="T48" fmla="*/ 1124 w 3976"/>
                <a:gd name="T49" fmla="*/ 6 h 527"/>
                <a:gd name="T50" fmla="*/ 1118 w 3976"/>
                <a:gd name="T51" fmla="*/ 12 h 527"/>
                <a:gd name="T52" fmla="*/ 1100 w 3976"/>
                <a:gd name="T53" fmla="*/ 18 h 527"/>
                <a:gd name="T54" fmla="*/ 1088 w 3976"/>
                <a:gd name="T55" fmla="*/ 18 h 527"/>
                <a:gd name="T56" fmla="*/ 1070 w 3976"/>
                <a:gd name="T57" fmla="*/ 24 h 527"/>
                <a:gd name="T58" fmla="*/ 1052 w 3976"/>
                <a:gd name="T59" fmla="*/ 30 h 527"/>
                <a:gd name="T60" fmla="*/ 1034 w 3976"/>
                <a:gd name="T61" fmla="*/ 36 h 527"/>
                <a:gd name="T62" fmla="*/ 1028 w 3976"/>
                <a:gd name="T63" fmla="*/ 42 h 527"/>
                <a:gd name="T64" fmla="*/ 969 w 3976"/>
                <a:gd name="T65" fmla="*/ 60 h 527"/>
                <a:gd name="T66" fmla="*/ 921 w 3976"/>
                <a:gd name="T67" fmla="*/ 72 h 527"/>
                <a:gd name="T68" fmla="*/ 855 w 3976"/>
                <a:gd name="T69" fmla="*/ 48 h 527"/>
                <a:gd name="T70" fmla="*/ 825 w 3976"/>
                <a:gd name="T71" fmla="*/ 48 h 527"/>
                <a:gd name="T72" fmla="*/ 759 w 3976"/>
                <a:gd name="T73" fmla="*/ 72 h 527"/>
                <a:gd name="T74" fmla="*/ 735 w 3976"/>
                <a:gd name="T75" fmla="*/ 72 h 527"/>
                <a:gd name="T76" fmla="*/ 706 w 3976"/>
                <a:gd name="T77" fmla="*/ 60 h 527"/>
                <a:gd name="T78" fmla="*/ 640 w 3976"/>
                <a:gd name="T79" fmla="*/ 60 h 527"/>
                <a:gd name="T80" fmla="*/ 544 w 3976"/>
                <a:gd name="T81" fmla="*/ 72 h 527"/>
                <a:gd name="T82" fmla="*/ 389 w 3976"/>
                <a:gd name="T83" fmla="*/ 18 h 527"/>
                <a:gd name="T84" fmla="*/ 323 w 3976"/>
                <a:gd name="T85" fmla="*/ 60 h 527"/>
                <a:gd name="T86" fmla="*/ 317 w 3976"/>
                <a:gd name="T87" fmla="*/ 60 h 527"/>
                <a:gd name="T88" fmla="*/ 305 w 3976"/>
                <a:gd name="T89" fmla="*/ 72 h 527"/>
                <a:gd name="T90" fmla="*/ 287 w 3976"/>
                <a:gd name="T91" fmla="*/ 78 h 527"/>
                <a:gd name="T92" fmla="*/ 263 w 3976"/>
                <a:gd name="T93" fmla="*/ 90 h 527"/>
                <a:gd name="T94" fmla="*/ 203 w 3976"/>
                <a:gd name="T95" fmla="*/ 120 h 527"/>
                <a:gd name="T96" fmla="*/ 149 w 3976"/>
                <a:gd name="T97" fmla="*/ 150 h 527"/>
                <a:gd name="T98" fmla="*/ 78 w 3976"/>
                <a:gd name="T99" fmla="*/ 168 h 527"/>
                <a:gd name="T100" fmla="*/ 0 w 3976"/>
                <a:gd name="T101" fmla="*/ 180 h 527"/>
                <a:gd name="T102" fmla="*/ 0 w 3976"/>
                <a:gd name="T103" fmla="*/ 527 h 527"/>
                <a:gd name="T104" fmla="*/ 1010 w 3976"/>
                <a:gd name="T105" fmla="*/ 527 h 527"/>
                <a:gd name="T106" fmla="*/ 3725 w 3976"/>
                <a:gd name="T107" fmla="*/ 527 h 527"/>
                <a:gd name="T108" fmla="*/ 3976 w 3976"/>
                <a:gd name="T109" fmla="*/ 527 h 527"/>
                <a:gd name="T110" fmla="*/ 3976 w 3976"/>
                <a:gd name="T111" fmla="*/ 527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836085" y="6021388"/>
            <a:ext cx="7579783" cy="849312"/>
            <a:chOff x="395" y="3793"/>
            <a:chExt cx="3581" cy="535"/>
          </a:xfrm>
        </p:grpSpPr>
        <p:sp>
          <p:nvSpPr>
            <p:cNvPr id="1035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>
                <a:gd name="T0" fmla="*/ 24 w 365"/>
                <a:gd name="T1" fmla="*/ 24 h 287"/>
                <a:gd name="T2" fmla="*/ 0 w 365"/>
                <a:gd name="T3" fmla="*/ 69 h 287"/>
                <a:gd name="T4" fmla="*/ 66 w 365"/>
                <a:gd name="T5" fmla="*/ 126 h 287"/>
                <a:gd name="T6" fmla="*/ 143 w 365"/>
                <a:gd name="T7" fmla="*/ 207 h 287"/>
                <a:gd name="T8" fmla="*/ 191 w 365"/>
                <a:gd name="T9" fmla="*/ 189 h 287"/>
                <a:gd name="T10" fmla="*/ 341 w 365"/>
                <a:gd name="T11" fmla="*/ 323 h 287"/>
                <a:gd name="T12" fmla="*/ 305 w 365"/>
                <a:gd name="T13" fmla="*/ 198 h 287"/>
                <a:gd name="T14" fmla="*/ 365 w 365"/>
                <a:gd name="T15" fmla="*/ 150 h 287"/>
                <a:gd name="T16" fmla="*/ 359 w 365"/>
                <a:gd name="T17" fmla="*/ 144 h 287"/>
                <a:gd name="T18" fmla="*/ 335 w 365"/>
                <a:gd name="T19" fmla="*/ 132 h 287"/>
                <a:gd name="T20" fmla="*/ 299 w 365"/>
                <a:gd name="T21" fmla="*/ 99 h 287"/>
                <a:gd name="T22" fmla="*/ 257 w 365"/>
                <a:gd name="T23" fmla="*/ 81 h 287"/>
                <a:gd name="T24" fmla="*/ 215 w 365"/>
                <a:gd name="T25" fmla="*/ 63 h 287"/>
                <a:gd name="T26" fmla="*/ 173 w 365"/>
                <a:gd name="T27" fmla="*/ 45 h 287"/>
                <a:gd name="T28" fmla="*/ 143 w 365"/>
                <a:gd name="T29" fmla="*/ 24 h 287"/>
                <a:gd name="T30" fmla="*/ 131 w 365"/>
                <a:gd name="T31" fmla="*/ 18 h 287"/>
                <a:gd name="T32" fmla="*/ 107 w 365"/>
                <a:gd name="T33" fmla="*/ 18 h 287"/>
                <a:gd name="T34" fmla="*/ 95 w 365"/>
                <a:gd name="T35" fmla="*/ 18 h 287"/>
                <a:gd name="T36" fmla="*/ 72 w 365"/>
                <a:gd name="T37" fmla="*/ 12 h 287"/>
                <a:gd name="T38" fmla="*/ 66 w 365"/>
                <a:gd name="T39" fmla="*/ 12 h 287"/>
                <a:gd name="T40" fmla="*/ 54 w 365"/>
                <a:gd name="T41" fmla="*/ 6 h 287"/>
                <a:gd name="T42" fmla="*/ 42 w 365"/>
                <a:gd name="T43" fmla="*/ 0 h 287"/>
                <a:gd name="T44" fmla="*/ 30 w 365"/>
                <a:gd name="T45" fmla="*/ 0 h 287"/>
                <a:gd name="T46" fmla="*/ 24 w 365"/>
                <a:gd name="T47" fmla="*/ 24 h 287"/>
                <a:gd name="T48" fmla="*/ 24 w 365"/>
                <a:gd name="T49" fmla="*/ 24 h 28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6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>
                <a:gd name="T0" fmla="*/ 186 w 2033"/>
                <a:gd name="T1" fmla="*/ 18 h 499"/>
                <a:gd name="T2" fmla="*/ 138 w 2033"/>
                <a:gd name="T3" fmla="*/ 6 h 499"/>
                <a:gd name="T4" fmla="*/ 96 w 2033"/>
                <a:gd name="T5" fmla="*/ 0 h 499"/>
                <a:gd name="T6" fmla="*/ 36 w 2033"/>
                <a:gd name="T7" fmla="*/ 0 h 499"/>
                <a:gd name="T8" fmla="*/ 12 w 2033"/>
                <a:gd name="T9" fmla="*/ 25 h 499"/>
                <a:gd name="T10" fmla="*/ 0 w 2033"/>
                <a:gd name="T11" fmla="*/ 128 h 499"/>
                <a:gd name="T12" fmla="*/ 60 w 2033"/>
                <a:gd name="T13" fmla="*/ 104 h 499"/>
                <a:gd name="T14" fmla="*/ 90 w 2033"/>
                <a:gd name="T15" fmla="*/ 134 h 499"/>
                <a:gd name="T16" fmla="*/ 150 w 2033"/>
                <a:gd name="T17" fmla="*/ 153 h 499"/>
                <a:gd name="T18" fmla="*/ 209 w 2033"/>
                <a:gd name="T19" fmla="*/ 273 h 499"/>
                <a:gd name="T20" fmla="*/ 401 w 2033"/>
                <a:gd name="T21" fmla="*/ 359 h 499"/>
                <a:gd name="T22" fmla="*/ 777 w 2033"/>
                <a:gd name="T23" fmla="*/ 359 h 499"/>
                <a:gd name="T24" fmla="*/ 2033 w 2033"/>
                <a:gd name="T25" fmla="*/ 499 h 499"/>
                <a:gd name="T26" fmla="*/ 2033 w 2033"/>
                <a:gd name="T27" fmla="*/ 499 h 499"/>
                <a:gd name="T28" fmla="*/ 1991 w 2033"/>
                <a:gd name="T29" fmla="*/ 493 h 499"/>
                <a:gd name="T30" fmla="*/ 676 w 2033"/>
                <a:gd name="T31" fmla="*/ 243 h 499"/>
                <a:gd name="T32" fmla="*/ 514 w 2033"/>
                <a:gd name="T33" fmla="*/ 159 h 499"/>
                <a:gd name="T34" fmla="*/ 425 w 2033"/>
                <a:gd name="T35" fmla="*/ 110 h 499"/>
                <a:gd name="T36" fmla="*/ 365 w 2033"/>
                <a:gd name="T37" fmla="*/ 92 h 499"/>
                <a:gd name="T38" fmla="*/ 281 w 2033"/>
                <a:gd name="T39" fmla="*/ 61 h 499"/>
                <a:gd name="T40" fmla="*/ 186 w 2033"/>
                <a:gd name="T41" fmla="*/ 18 h 499"/>
                <a:gd name="T42" fmla="*/ 186 w 2033"/>
                <a:gd name="T43" fmla="*/ 18 h 49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7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>
                <a:gd name="T0" fmla="*/ 0 w 71"/>
                <a:gd name="T1" fmla="*/ 18 h 60"/>
                <a:gd name="T2" fmla="*/ 6 w 71"/>
                <a:gd name="T3" fmla="*/ 18 h 60"/>
                <a:gd name="T4" fmla="*/ 12 w 71"/>
                <a:gd name="T5" fmla="*/ 12 h 60"/>
                <a:gd name="T6" fmla="*/ 6 w 71"/>
                <a:gd name="T7" fmla="*/ 6 h 60"/>
                <a:gd name="T8" fmla="*/ 0 w 71"/>
                <a:gd name="T9" fmla="*/ 0 h 60"/>
                <a:gd name="T10" fmla="*/ 29 w 71"/>
                <a:gd name="T11" fmla="*/ 18 h 60"/>
                <a:gd name="T12" fmla="*/ 53 w 71"/>
                <a:gd name="T13" fmla="*/ 18 h 60"/>
                <a:gd name="T14" fmla="*/ 59 w 71"/>
                <a:gd name="T15" fmla="*/ 39 h 60"/>
                <a:gd name="T16" fmla="*/ 65 w 71"/>
                <a:gd name="T17" fmla="*/ 51 h 60"/>
                <a:gd name="T18" fmla="*/ 71 w 71"/>
                <a:gd name="T19" fmla="*/ 63 h 60"/>
                <a:gd name="T20" fmla="*/ 71 w 71"/>
                <a:gd name="T21" fmla="*/ 69 h 60"/>
                <a:gd name="T22" fmla="*/ 59 w 71"/>
                <a:gd name="T23" fmla="*/ 63 h 60"/>
                <a:gd name="T24" fmla="*/ 47 w 71"/>
                <a:gd name="T25" fmla="*/ 51 h 60"/>
                <a:gd name="T26" fmla="*/ 23 w 71"/>
                <a:gd name="T27" fmla="*/ 39 h 60"/>
                <a:gd name="T28" fmla="*/ 23 w 71"/>
                <a:gd name="T29" fmla="*/ 45 h 60"/>
                <a:gd name="T30" fmla="*/ 18 w 71"/>
                <a:gd name="T31" fmla="*/ 51 h 60"/>
                <a:gd name="T32" fmla="*/ 12 w 71"/>
                <a:gd name="T33" fmla="*/ 57 h 60"/>
                <a:gd name="T34" fmla="*/ 6 w 71"/>
                <a:gd name="T35" fmla="*/ 57 h 60"/>
                <a:gd name="T36" fmla="*/ 6 w 71"/>
                <a:gd name="T37" fmla="*/ 57 h 60"/>
                <a:gd name="T38" fmla="*/ 6 w 71"/>
                <a:gd name="T39" fmla="*/ 45 h 60"/>
                <a:gd name="T40" fmla="*/ 0 w 71"/>
                <a:gd name="T41" fmla="*/ 18 h 60"/>
                <a:gd name="T42" fmla="*/ 0 w 71"/>
                <a:gd name="T43" fmla="*/ 18 h 6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8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>
                <a:gd name="T0" fmla="*/ 30 w 161"/>
                <a:gd name="T1" fmla="*/ 0 h 162"/>
                <a:gd name="T2" fmla="*/ 48 w 161"/>
                <a:gd name="T3" fmla="*/ 6 h 162"/>
                <a:gd name="T4" fmla="*/ 72 w 161"/>
                <a:gd name="T5" fmla="*/ 6 h 162"/>
                <a:gd name="T6" fmla="*/ 114 w 161"/>
                <a:gd name="T7" fmla="*/ 12 h 162"/>
                <a:gd name="T8" fmla="*/ 96 w 161"/>
                <a:gd name="T9" fmla="*/ 63 h 162"/>
                <a:gd name="T10" fmla="*/ 96 w 161"/>
                <a:gd name="T11" fmla="*/ 69 h 162"/>
                <a:gd name="T12" fmla="*/ 102 w 161"/>
                <a:gd name="T13" fmla="*/ 81 h 162"/>
                <a:gd name="T14" fmla="*/ 108 w 161"/>
                <a:gd name="T15" fmla="*/ 93 h 162"/>
                <a:gd name="T16" fmla="*/ 120 w 161"/>
                <a:gd name="T17" fmla="*/ 105 h 162"/>
                <a:gd name="T18" fmla="*/ 143 w 161"/>
                <a:gd name="T19" fmla="*/ 124 h 162"/>
                <a:gd name="T20" fmla="*/ 155 w 161"/>
                <a:gd name="T21" fmla="*/ 156 h 162"/>
                <a:gd name="T22" fmla="*/ 161 w 161"/>
                <a:gd name="T23" fmla="*/ 174 h 162"/>
                <a:gd name="T24" fmla="*/ 161 w 161"/>
                <a:gd name="T25" fmla="*/ 180 h 162"/>
                <a:gd name="T26" fmla="*/ 96 w 161"/>
                <a:gd name="T27" fmla="*/ 111 h 162"/>
                <a:gd name="T28" fmla="*/ 30 w 161"/>
                <a:gd name="T29" fmla="*/ 63 h 162"/>
                <a:gd name="T30" fmla="*/ 0 w 161"/>
                <a:gd name="T31" fmla="*/ 0 h 162"/>
                <a:gd name="T32" fmla="*/ 30 w 161"/>
                <a:gd name="T33" fmla="*/ 0 h 162"/>
                <a:gd name="T34" fmla="*/ 30 w 161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39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>
                <a:gd name="T0" fmla="*/ 59 w 59"/>
                <a:gd name="T1" fmla="*/ 6 h 60"/>
                <a:gd name="T2" fmla="*/ 41 w 59"/>
                <a:gd name="T3" fmla="*/ 39 h 60"/>
                <a:gd name="T4" fmla="*/ 41 w 59"/>
                <a:gd name="T5" fmla="*/ 45 h 60"/>
                <a:gd name="T6" fmla="*/ 47 w 59"/>
                <a:gd name="T7" fmla="*/ 51 h 60"/>
                <a:gd name="T8" fmla="*/ 53 w 59"/>
                <a:gd name="T9" fmla="*/ 63 h 60"/>
                <a:gd name="T10" fmla="*/ 53 w 59"/>
                <a:gd name="T11" fmla="*/ 69 h 60"/>
                <a:gd name="T12" fmla="*/ 47 w 59"/>
                <a:gd name="T13" fmla="*/ 63 h 60"/>
                <a:gd name="T14" fmla="*/ 35 w 59"/>
                <a:gd name="T15" fmla="*/ 57 h 60"/>
                <a:gd name="T16" fmla="*/ 23 w 59"/>
                <a:gd name="T17" fmla="*/ 45 h 60"/>
                <a:gd name="T18" fmla="*/ 17 w 59"/>
                <a:gd name="T19" fmla="*/ 39 h 60"/>
                <a:gd name="T20" fmla="*/ 0 w 59"/>
                <a:gd name="T21" fmla="*/ 0 h 60"/>
                <a:gd name="T22" fmla="*/ 59 w 59"/>
                <a:gd name="T23" fmla="*/ 6 h 60"/>
                <a:gd name="T24" fmla="*/ 59 w 59"/>
                <a:gd name="T25" fmla="*/ 6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  <p:sp>
          <p:nvSpPr>
            <p:cNvPr id="1040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>
                <a:gd name="T0" fmla="*/ 233 w 245"/>
                <a:gd name="T1" fmla="*/ 45 h 204"/>
                <a:gd name="T2" fmla="*/ 245 w 245"/>
                <a:gd name="T3" fmla="*/ 51 h 204"/>
                <a:gd name="T4" fmla="*/ 209 w 245"/>
                <a:gd name="T5" fmla="*/ 93 h 204"/>
                <a:gd name="T6" fmla="*/ 143 w 245"/>
                <a:gd name="T7" fmla="*/ 150 h 204"/>
                <a:gd name="T8" fmla="*/ 167 w 245"/>
                <a:gd name="T9" fmla="*/ 176 h 204"/>
                <a:gd name="T10" fmla="*/ 179 w 245"/>
                <a:gd name="T11" fmla="*/ 231 h 204"/>
                <a:gd name="T12" fmla="*/ 77 w 245"/>
                <a:gd name="T13" fmla="*/ 150 h 204"/>
                <a:gd name="T14" fmla="*/ 47 w 245"/>
                <a:gd name="T15" fmla="*/ 93 h 204"/>
                <a:gd name="T16" fmla="*/ 89 w 245"/>
                <a:gd name="T17" fmla="*/ 75 h 204"/>
                <a:gd name="T18" fmla="*/ 59 w 245"/>
                <a:gd name="T19" fmla="*/ 45 h 204"/>
                <a:gd name="T20" fmla="*/ 0 w 245"/>
                <a:gd name="T21" fmla="*/ 12 h 204"/>
                <a:gd name="T22" fmla="*/ 0 w 245"/>
                <a:gd name="T23" fmla="*/ 0 h 204"/>
                <a:gd name="T24" fmla="*/ 6 w 245"/>
                <a:gd name="T25" fmla="*/ 0 h 204"/>
                <a:gd name="T26" fmla="*/ 12 w 245"/>
                <a:gd name="T27" fmla="*/ 0 h 204"/>
                <a:gd name="T28" fmla="*/ 47 w 245"/>
                <a:gd name="T29" fmla="*/ 6 h 204"/>
                <a:gd name="T30" fmla="*/ 77 w 245"/>
                <a:gd name="T31" fmla="*/ 6 h 204"/>
                <a:gd name="T32" fmla="*/ 83 w 245"/>
                <a:gd name="T33" fmla="*/ 6 h 204"/>
                <a:gd name="T34" fmla="*/ 89 w 245"/>
                <a:gd name="T35" fmla="*/ 6 h 204"/>
                <a:gd name="T36" fmla="*/ 101 w 245"/>
                <a:gd name="T37" fmla="*/ 12 h 204"/>
                <a:gd name="T38" fmla="*/ 125 w 245"/>
                <a:gd name="T39" fmla="*/ 12 h 204"/>
                <a:gd name="T40" fmla="*/ 143 w 245"/>
                <a:gd name="T41" fmla="*/ 18 h 204"/>
                <a:gd name="T42" fmla="*/ 149 w 245"/>
                <a:gd name="T43" fmla="*/ 18 h 204"/>
                <a:gd name="T44" fmla="*/ 149 w 245"/>
                <a:gd name="T45" fmla="*/ 18 h 204"/>
                <a:gd name="T46" fmla="*/ 203 w 245"/>
                <a:gd name="T47" fmla="*/ 24 h 204"/>
                <a:gd name="T48" fmla="*/ 233 w 245"/>
                <a:gd name="T49" fmla="*/ 45 h 204"/>
                <a:gd name="T50" fmla="*/ 233 w 245"/>
                <a:gd name="T51" fmla="*/ 45 h 20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1" u="sng" strike="noStrike" kern="1200" cap="none" spc="0" normalizeH="0" baseline="0" noProof="0">
                <a:ln>
                  <a:noFill/>
                </a:ln>
                <a:solidFill>
                  <a:srgbClr val="090703"/>
                </a:solidFill>
                <a:effectLst/>
                <a:uLnTx/>
                <a:uFillTx/>
                <a:latin typeface="VNI-Times" pitchFamily="2" charset="0"/>
                <a:ea typeface="+mn-ea"/>
                <a:cs typeface="+mn-cs"/>
              </a:endParaRPr>
            </a:p>
          </p:txBody>
        </p:sp>
      </p:grpSp>
      <p:sp>
        <p:nvSpPr>
          <p:cNvPr id="923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1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40" name="Rectangle 2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4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i="0" u="none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062C9-D7EF-4ACB-877A-4E873AB08B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61349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tailieu.com/bo-60-tro-choi-power-poin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5" Type="http://schemas.openxmlformats.org/officeDocument/2006/relationships/image" Target="../media/image13.jpeg"/><Relationship Id="rId4" Type="http://schemas.openxmlformats.org/officeDocument/2006/relationships/hyperlink" Target="https://blogtailieu.com/download-anhdv-boot-2021-premium-moi-nhat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668491" y="1077516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Tiết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38 - </a:t>
            </a:r>
            <a:r>
              <a:rPr lang="en-US" u="none" dirty="0" err="1">
                <a:solidFill>
                  <a:schemeClr val="bg1"/>
                </a:solidFill>
                <a:latin typeface="Times New Roman" pitchFamily="18" charset="0"/>
              </a:rPr>
              <a:t>Bài</a:t>
            </a:r>
            <a:r>
              <a:rPr lang="en-US" u="none" dirty="0">
                <a:solidFill>
                  <a:schemeClr val="bg1"/>
                </a:solidFill>
                <a:latin typeface="Times New Roman" pitchFamily="18" charset="0"/>
              </a:rPr>
              <a:t> 21: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62200" y="609601"/>
            <a:ext cx="7086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8" name="WordArt 13"/>
          <p:cNvSpPr>
            <a:spLocks noChangeArrowheads="1" noChangeShapeType="1" noTextEdit="1"/>
          </p:cNvSpPr>
          <p:nvPr/>
        </p:nvSpPr>
        <p:spPr bwMode="auto">
          <a:xfrm>
            <a:off x="2794212" y="13719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Chương </a:t>
            </a:r>
            <a:r>
              <a:rPr lang="en-US" b="1" kern="10" dirty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1</a:t>
            </a:r>
            <a:r>
              <a:rPr lang="en-US" b="1" kern="10" dirty="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 </a:t>
            </a:r>
            <a:r>
              <a:rPr lang="en-US" b="1" kern="1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– </a:t>
            </a:r>
            <a:r>
              <a:rPr lang="en-US" b="1" kern="10" smtClean="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CHÂU 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13" y="1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9" y="964447"/>
            <a:ext cx="11804071" cy="581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-127198" y="1560329"/>
            <a:ext cx="1229861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800" i="0" u="none" dirty="0" smtClean="0">
                <a:solidFill>
                  <a:srgbClr val="FF0000"/>
                </a:solidFill>
                <a:latin typeface="Tahoma" pitchFamily="34" charset="0"/>
              </a:rPr>
              <a:t>VỊ TRÍ ĐỊA LÍ, ĐẶC ĐIỂM, TỰ NHIÊN CỦA CHÂU ÂU</a:t>
            </a:r>
            <a:endParaRPr lang="en-US" sz="4800" i="0" u="none" dirty="0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14492" y="5532582"/>
            <a:ext cx="4745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THỊ TRÚC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952500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1:</a:t>
            </a:r>
            <a:endParaRPr lang="en-US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30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lick.wav"/>
          </p:stSnd>
        </p:sndAc>
      </p:transition>
    </mc:Choice>
    <mc:Fallback xmlns="">
      <p:transition spd="slow">
        <p:sndAc>
          <p:stSnd>
            <p:snd r:embed="rId6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0732" y="675624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9462" y="1466077"/>
            <a:ext cx="54134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971" y="263137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04514" y="1105000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582" y="71638"/>
            <a:ext cx="6400418" cy="678636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718198" y="4826246"/>
            <a:ext cx="2473802" cy="1231106"/>
            <a:chOff x="6978314" y="4777831"/>
            <a:chExt cx="3272165" cy="1231106"/>
          </a:xfrm>
        </p:grpSpPr>
        <p:sp>
          <p:nvSpPr>
            <p:cNvPr id="2" name="TextBox 1"/>
            <p:cNvSpPr txBox="1"/>
            <p:nvPr/>
          </p:nvSpPr>
          <p:spPr>
            <a:xfrm>
              <a:off x="6978315" y="4777831"/>
              <a:ext cx="3272164" cy="123110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dirty="0" smtClean="0"/>
                <a:t>       </a:t>
              </a:r>
              <a:r>
                <a:rPr lang="en-US" sz="1200" b="1" dirty="0" smtClean="0"/>
                <a:t>ĐỚI KHÍ HẬU CỰC VÀ CẬN CỰC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b="1" dirty="0" smtClean="0"/>
                <a:t>ĐỚI KHÍ HẬU ÔN ĐỚI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/>
                <a:t>K</a:t>
              </a:r>
              <a:r>
                <a:rPr lang="en-US" sz="1200" dirty="0" err="1" smtClean="0"/>
                <a:t>hí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ôn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dương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  </a:t>
              </a:r>
              <a:r>
                <a:rPr lang="en-US" sz="1200" dirty="0" err="1" smtClean="0"/>
                <a:t>Khí</a:t>
              </a:r>
              <a:r>
                <a:rPr lang="en-US" sz="1200" dirty="0" smtClean="0"/>
                <a:t> </a:t>
              </a:r>
              <a:r>
                <a:rPr lang="en-US" sz="1200" dirty="0" err="1"/>
                <a:t>hậu</a:t>
              </a:r>
              <a:r>
                <a:rPr lang="en-US" sz="1200" dirty="0"/>
                <a:t> </a:t>
              </a:r>
              <a:r>
                <a:rPr lang="en-US" sz="1200" dirty="0" err="1"/>
                <a:t>ôn</a:t>
              </a:r>
              <a:r>
                <a:rPr lang="en-US" sz="1200" dirty="0"/>
                <a:t> </a:t>
              </a:r>
              <a:r>
                <a:rPr lang="en-US" sz="1200" dirty="0" err="1" smtClean="0"/>
                <a:t>đới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lục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.</a:t>
              </a:r>
            </a:p>
            <a:p>
              <a:pPr algn="just"/>
              <a:r>
                <a:rPr lang="en-US" sz="1200" dirty="0" smtClean="0"/>
                <a:t>      </a:t>
              </a:r>
              <a:r>
                <a:rPr lang="en-US" sz="1200" b="1" dirty="0" smtClean="0"/>
                <a:t>  ĐỚI KHÍ HẬU CẬN NHIỆT</a:t>
              </a:r>
            </a:p>
            <a:p>
              <a:pPr algn="just"/>
              <a:r>
                <a:rPr lang="en-US" sz="1200" dirty="0"/>
                <a:t> </a:t>
              </a:r>
              <a:r>
                <a:rPr lang="en-US" sz="1200" dirty="0" smtClean="0"/>
                <a:t>       </a:t>
              </a:r>
              <a:r>
                <a:rPr lang="en-US" sz="1200" dirty="0" err="1" smtClean="0"/>
                <a:t>Khí</a:t>
              </a:r>
              <a:r>
                <a:rPr lang="en-US" sz="1200" dirty="0"/>
                <a:t> </a:t>
              </a:r>
              <a:r>
                <a:rPr lang="en-US" sz="1200" dirty="0" err="1" smtClean="0"/>
                <a:t>hậu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cận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nhiệt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địa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trung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hải</a:t>
              </a:r>
              <a:endParaRPr lang="en-US" sz="1200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978315" y="4809193"/>
              <a:ext cx="394633" cy="192505"/>
            </a:xfrm>
            <a:prstGeom prst="rect">
              <a:avLst/>
            </a:prstGeom>
            <a:solidFill>
              <a:srgbClr val="99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978315" y="5228753"/>
              <a:ext cx="385010" cy="178321"/>
            </a:xfrm>
            <a:prstGeom prst="rect">
              <a:avLst/>
            </a:prstGeom>
            <a:solidFill>
              <a:srgbClr val="0099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978315" y="5440188"/>
              <a:ext cx="385010" cy="167203"/>
            </a:xfrm>
            <a:prstGeom prst="rect">
              <a:avLst/>
            </a:prstGeom>
            <a:solidFill>
              <a:srgbClr val="33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978314" y="5803095"/>
              <a:ext cx="385010" cy="167675"/>
            </a:xfrm>
            <a:prstGeom prst="rect">
              <a:avLst/>
            </a:prstGeom>
            <a:solidFill>
              <a:srgbClr val="CCFF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4" name="Rectangle 3"/>
          <p:cNvSpPr/>
          <p:nvPr/>
        </p:nvSpPr>
        <p:spPr>
          <a:xfrm>
            <a:off x="25390" y="1768655"/>
            <a:ext cx="57412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H3, </a:t>
            </a:r>
            <a:r>
              <a:rPr lang="en-US" sz="22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98-99: </a:t>
            </a:r>
            <a:endParaRPr lang="en-US" sz="2200" b="1" i="1" dirty="0">
              <a:solidFill>
                <a:srgbClr val="33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9462" y="2686157"/>
            <a:ext cx="5413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87276" y="786357"/>
            <a:ext cx="308008" cy="461665"/>
          </a:xfrm>
          <a:prstGeom prst="rect">
            <a:avLst/>
          </a:prstGeom>
          <a:solidFill>
            <a:srgbClr val="9933F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1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03800" y="3792405"/>
            <a:ext cx="308008" cy="4616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2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718198" y="3330740"/>
            <a:ext cx="308008" cy="461665"/>
          </a:xfrm>
          <a:prstGeom prst="rect">
            <a:avLst/>
          </a:prstGeom>
          <a:solidFill>
            <a:srgbClr val="33CCCC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3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72451" y="4626775"/>
            <a:ext cx="308008" cy="461665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333399"/>
                </a:solidFill>
              </a:rPr>
              <a:t>4</a:t>
            </a:r>
            <a:endParaRPr lang="en-US" sz="2400" b="1" dirty="0">
              <a:solidFill>
                <a:srgbClr val="333399"/>
              </a:solidFill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5709463" y="2506085"/>
            <a:ext cx="1752600" cy="342900"/>
          </a:xfrm>
          <a:prstGeom prst="wedgeRectCallout">
            <a:avLst>
              <a:gd name="adj1" fmla="val 42492"/>
              <a:gd name="adj2" fmla="val 35603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AutoShape 5"/>
          <p:cNvSpPr>
            <a:spLocks noChangeArrowheads="1"/>
          </p:cNvSpPr>
          <p:nvPr/>
        </p:nvSpPr>
        <p:spPr bwMode="auto">
          <a:xfrm>
            <a:off x="8256671" y="263137"/>
            <a:ext cx="1752600" cy="342900"/>
          </a:xfrm>
          <a:prstGeom prst="wedgeRectCallout">
            <a:avLst>
              <a:gd name="adj1" fmla="val 52927"/>
              <a:gd name="adj2" fmla="val 167969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cực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5"/>
          <p:cNvSpPr>
            <a:spLocks noChangeArrowheads="1"/>
          </p:cNvSpPr>
          <p:nvPr/>
        </p:nvSpPr>
        <p:spPr bwMode="auto">
          <a:xfrm>
            <a:off x="8399612" y="3013179"/>
            <a:ext cx="1752600" cy="342900"/>
          </a:xfrm>
          <a:prstGeom prst="wedgeRectCallout">
            <a:avLst>
              <a:gd name="adj1" fmla="val 27114"/>
              <a:gd name="adj2" fmla="val 12867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5"/>
          <p:cNvSpPr>
            <a:spLocks noChangeArrowheads="1"/>
          </p:cNvSpPr>
          <p:nvPr/>
        </p:nvSpPr>
        <p:spPr bwMode="auto">
          <a:xfrm>
            <a:off x="7889454" y="3955115"/>
            <a:ext cx="2005317" cy="426228"/>
          </a:xfrm>
          <a:prstGeom prst="wedgeRectCallout">
            <a:avLst>
              <a:gd name="adj1" fmla="val -95504"/>
              <a:gd name="adj2" fmla="val 157100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Cận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31" y="4381500"/>
            <a:ext cx="5534025" cy="2476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97" y="3237721"/>
            <a:ext cx="563936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+ Trên sườn núi An-pơ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ại sao thảm thực vật lại thay đổi như vậy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098" y="3092204"/>
            <a:ext cx="527328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518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1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4" grpId="0"/>
      <p:bldP spid="4" grpId="1"/>
      <p:bldP spid="20" grpId="0"/>
      <p:bldP spid="27" grpId="0" animBg="1"/>
      <p:bldP spid="28" grpId="0" animBg="1"/>
      <p:bldP spid="29" grpId="0" animBg="1"/>
      <p:bldP spid="30" grpId="0" animBg="1"/>
      <p:bldP spid="6" grpId="0"/>
      <p:bldP spid="6" grpId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8016" y="41946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ĐIỂM, 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b. Khí hậu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Sông ngòi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6506" y="2248892"/>
            <a:ext cx="5357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i="1" dirty="0" err="1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i="1" dirty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97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Rai-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648817" y="565166"/>
            <a:ext cx="6543183" cy="6219037"/>
            <a:chOff x="5648817" y="565166"/>
            <a:chExt cx="6543183" cy="62190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48817" y="565166"/>
              <a:ext cx="6543183" cy="587499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7339274" y="6414871"/>
              <a:ext cx="37074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Hình</a:t>
              </a:r>
              <a:r>
                <a:rPr lang="en-US" dirty="0" smtClean="0"/>
                <a:t> 1. </a:t>
              </a:r>
              <a:r>
                <a:rPr lang="en-US" dirty="0" err="1" smtClean="0"/>
                <a:t>Bản</a:t>
              </a:r>
              <a:r>
                <a:rPr lang="en-US" dirty="0" smtClean="0"/>
                <a:t> </a:t>
              </a:r>
              <a:r>
                <a:rPr lang="en-US" dirty="0" err="1" smtClean="0"/>
                <a:t>đồ</a:t>
              </a:r>
              <a:r>
                <a:rPr lang="en-US" dirty="0" smtClean="0"/>
                <a:t> </a:t>
              </a:r>
              <a:r>
                <a:rPr lang="en-US" dirty="0" err="1" smtClean="0"/>
                <a:t>tự</a:t>
              </a:r>
              <a:r>
                <a:rPr lang="en-US" dirty="0" smtClean="0"/>
                <a:t> </a:t>
              </a:r>
              <a:r>
                <a:rPr lang="en-US" dirty="0" err="1" smtClean="0"/>
                <a:t>nhiên</a:t>
              </a:r>
              <a:r>
                <a:rPr lang="en-US" dirty="0" smtClean="0"/>
                <a:t> </a:t>
              </a:r>
              <a:r>
                <a:rPr lang="en-US" dirty="0" err="1" smtClean="0"/>
                <a:t>châu</a:t>
              </a:r>
              <a:r>
                <a:rPr lang="en-US" dirty="0" smtClean="0"/>
                <a:t> </a:t>
              </a:r>
              <a:r>
                <a:rPr lang="en-US" dirty="0" err="1" smtClean="0"/>
                <a:t>Âu</a:t>
              </a:r>
              <a:endParaRPr lang="en-US" dirty="0"/>
            </a:p>
          </p:txBody>
        </p:sp>
      </p:grpSp>
      <p:sp>
        <p:nvSpPr>
          <p:cNvPr id="14" name="Freeform 13"/>
          <p:cNvSpPr/>
          <p:nvPr/>
        </p:nvSpPr>
        <p:spPr>
          <a:xfrm>
            <a:off x="7638472" y="3415746"/>
            <a:ext cx="500695" cy="482000"/>
          </a:xfrm>
          <a:custGeom>
            <a:avLst/>
            <a:gdLst>
              <a:gd name="connsiteX0" fmla="*/ 0 w 500695"/>
              <a:gd name="connsiteY0" fmla="*/ 10946 h 482000"/>
              <a:gd name="connsiteX1" fmla="*/ 110837 w 500695"/>
              <a:gd name="connsiteY1" fmla="*/ 10946 h 482000"/>
              <a:gd name="connsiteX2" fmla="*/ 120073 w 500695"/>
              <a:gd name="connsiteY2" fmla="*/ 47891 h 482000"/>
              <a:gd name="connsiteX3" fmla="*/ 138546 w 500695"/>
              <a:gd name="connsiteY3" fmla="*/ 84837 h 482000"/>
              <a:gd name="connsiteX4" fmla="*/ 147782 w 500695"/>
              <a:gd name="connsiteY4" fmla="*/ 131018 h 482000"/>
              <a:gd name="connsiteX5" fmla="*/ 157019 w 500695"/>
              <a:gd name="connsiteY5" fmla="*/ 158727 h 482000"/>
              <a:gd name="connsiteX6" fmla="*/ 175491 w 500695"/>
              <a:gd name="connsiteY6" fmla="*/ 241855 h 482000"/>
              <a:gd name="connsiteX7" fmla="*/ 240146 w 500695"/>
              <a:gd name="connsiteY7" fmla="*/ 306509 h 482000"/>
              <a:gd name="connsiteX8" fmla="*/ 258619 w 500695"/>
              <a:gd name="connsiteY8" fmla="*/ 334218 h 482000"/>
              <a:gd name="connsiteX9" fmla="*/ 369455 w 500695"/>
              <a:gd name="connsiteY9" fmla="*/ 343455 h 482000"/>
              <a:gd name="connsiteX10" fmla="*/ 387928 w 500695"/>
              <a:gd name="connsiteY10" fmla="*/ 371164 h 482000"/>
              <a:gd name="connsiteX11" fmla="*/ 489528 w 500695"/>
              <a:gd name="connsiteY11" fmla="*/ 343455 h 482000"/>
              <a:gd name="connsiteX12" fmla="*/ 498764 w 500695"/>
              <a:gd name="connsiteY12" fmla="*/ 482000 h 48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0695" h="482000">
                <a:moveTo>
                  <a:pt x="0" y="10946"/>
                </a:moveTo>
                <a:cubicBezTo>
                  <a:pt x="33734" y="4199"/>
                  <a:pt x="77507" y="-9885"/>
                  <a:pt x="110837" y="10946"/>
                </a:cubicBezTo>
                <a:cubicBezTo>
                  <a:pt x="121601" y="17674"/>
                  <a:pt x="115616" y="36005"/>
                  <a:pt x="120073" y="47891"/>
                </a:cubicBezTo>
                <a:cubicBezTo>
                  <a:pt x="124908" y="60783"/>
                  <a:pt x="132388" y="72522"/>
                  <a:pt x="138546" y="84837"/>
                </a:cubicBezTo>
                <a:cubicBezTo>
                  <a:pt x="141625" y="100231"/>
                  <a:pt x="143974" y="115788"/>
                  <a:pt x="147782" y="131018"/>
                </a:cubicBezTo>
                <a:cubicBezTo>
                  <a:pt x="150143" y="140463"/>
                  <a:pt x="154907" y="149223"/>
                  <a:pt x="157019" y="158727"/>
                </a:cubicBezTo>
                <a:cubicBezTo>
                  <a:pt x="157157" y="159347"/>
                  <a:pt x="165895" y="229860"/>
                  <a:pt x="175491" y="241855"/>
                </a:cubicBezTo>
                <a:cubicBezTo>
                  <a:pt x="194531" y="265655"/>
                  <a:pt x="223239" y="281150"/>
                  <a:pt x="240146" y="306509"/>
                </a:cubicBezTo>
                <a:cubicBezTo>
                  <a:pt x="246304" y="315745"/>
                  <a:pt x="247945" y="331168"/>
                  <a:pt x="258619" y="334218"/>
                </a:cubicBezTo>
                <a:cubicBezTo>
                  <a:pt x="294266" y="344403"/>
                  <a:pt x="332510" y="340376"/>
                  <a:pt x="369455" y="343455"/>
                </a:cubicBezTo>
                <a:cubicBezTo>
                  <a:pt x="375613" y="352691"/>
                  <a:pt x="377043" y="368987"/>
                  <a:pt x="387928" y="371164"/>
                </a:cubicBezTo>
                <a:cubicBezTo>
                  <a:pt x="440993" y="381777"/>
                  <a:pt x="455405" y="366203"/>
                  <a:pt x="489528" y="343455"/>
                </a:cubicBezTo>
                <a:cubicBezTo>
                  <a:pt x="506978" y="413256"/>
                  <a:pt x="498764" y="367706"/>
                  <a:pt x="498764" y="482000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 rot="1693480">
            <a:off x="7454408" y="3414266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Rai-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nơ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7869382" y="3916218"/>
            <a:ext cx="1874982" cy="692727"/>
          </a:xfrm>
          <a:custGeom>
            <a:avLst/>
            <a:gdLst>
              <a:gd name="connsiteX0" fmla="*/ 0 w 1874982"/>
              <a:gd name="connsiteY0" fmla="*/ 83127 h 692727"/>
              <a:gd name="connsiteX1" fmla="*/ 64654 w 1874982"/>
              <a:gd name="connsiteY1" fmla="*/ 73891 h 692727"/>
              <a:gd name="connsiteX2" fmla="*/ 101600 w 1874982"/>
              <a:gd name="connsiteY2" fmla="*/ 46182 h 692727"/>
              <a:gd name="connsiteX3" fmla="*/ 166254 w 1874982"/>
              <a:gd name="connsiteY3" fmla="*/ 9237 h 692727"/>
              <a:gd name="connsiteX4" fmla="*/ 323273 w 1874982"/>
              <a:gd name="connsiteY4" fmla="*/ 0 h 692727"/>
              <a:gd name="connsiteX5" fmla="*/ 434109 w 1874982"/>
              <a:gd name="connsiteY5" fmla="*/ 9237 h 692727"/>
              <a:gd name="connsiteX6" fmla="*/ 452582 w 1874982"/>
              <a:gd name="connsiteY6" fmla="*/ 36946 h 692727"/>
              <a:gd name="connsiteX7" fmla="*/ 480291 w 1874982"/>
              <a:gd name="connsiteY7" fmla="*/ 101600 h 692727"/>
              <a:gd name="connsiteX8" fmla="*/ 535709 w 1874982"/>
              <a:gd name="connsiteY8" fmla="*/ 120073 h 692727"/>
              <a:gd name="connsiteX9" fmla="*/ 628073 w 1874982"/>
              <a:gd name="connsiteY9" fmla="*/ 147782 h 692727"/>
              <a:gd name="connsiteX10" fmla="*/ 683491 w 1874982"/>
              <a:gd name="connsiteY10" fmla="*/ 138546 h 692727"/>
              <a:gd name="connsiteX11" fmla="*/ 831273 w 1874982"/>
              <a:gd name="connsiteY11" fmla="*/ 147782 h 692727"/>
              <a:gd name="connsiteX12" fmla="*/ 886691 w 1874982"/>
              <a:gd name="connsiteY12" fmla="*/ 193964 h 692727"/>
              <a:gd name="connsiteX13" fmla="*/ 914400 w 1874982"/>
              <a:gd name="connsiteY13" fmla="*/ 258618 h 692727"/>
              <a:gd name="connsiteX14" fmla="*/ 923636 w 1874982"/>
              <a:gd name="connsiteY14" fmla="*/ 517237 h 692727"/>
              <a:gd name="connsiteX15" fmla="*/ 1043709 w 1874982"/>
              <a:gd name="connsiteY15" fmla="*/ 526473 h 692727"/>
              <a:gd name="connsiteX16" fmla="*/ 1071418 w 1874982"/>
              <a:gd name="connsiteY16" fmla="*/ 554182 h 692727"/>
              <a:gd name="connsiteX17" fmla="*/ 1126836 w 1874982"/>
              <a:gd name="connsiteY17" fmla="*/ 572655 h 692727"/>
              <a:gd name="connsiteX18" fmla="*/ 1237673 w 1874982"/>
              <a:gd name="connsiteY18" fmla="*/ 609600 h 692727"/>
              <a:gd name="connsiteX19" fmla="*/ 1256145 w 1874982"/>
              <a:gd name="connsiteY19" fmla="*/ 637309 h 692727"/>
              <a:gd name="connsiteX20" fmla="*/ 1311563 w 1874982"/>
              <a:gd name="connsiteY20" fmla="*/ 683491 h 692727"/>
              <a:gd name="connsiteX21" fmla="*/ 1339273 w 1874982"/>
              <a:gd name="connsiteY21" fmla="*/ 692727 h 692727"/>
              <a:gd name="connsiteX22" fmla="*/ 1403927 w 1874982"/>
              <a:gd name="connsiteY22" fmla="*/ 674255 h 692727"/>
              <a:gd name="connsiteX23" fmla="*/ 1431636 w 1874982"/>
              <a:gd name="connsiteY23" fmla="*/ 665018 h 692727"/>
              <a:gd name="connsiteX24" fmla="*/ 1496291 w 1874982"/>
              <a:gd name="connsiteY24" fmla="*/ 683491 h 692727"/>
              <a:gd name="connsiteX25" fmla="*/ 1524000 w 1874982"/>
              <a:gd name="connsiteY25" fmla="*/ 674255 h 692727"/>
              <a:gd name="connsiteX26" fmla="*/ 1579418 w 1874982"/>
              <a:gd name="connsiteY26" fmla="*/ 665018 h 692727"/>
              <a:gd name="connsiteX27" fmla="*/ 1588654 w 1874982"/>
              <a:gd name="connsiteY27" fmla="*/ 637309 h 692727"/>
              <a:gd name="connsiteX28" fmla="*/ 1607127 w 1874982"/>
              <a:gd name="connsiteY28" fmla="*/ 609600 h 692727"/>
              <a:gd name="connsiteX29" fmla="*/ 1681018 w 1874982"/>
              <a:gd name="connsiteY29" fmla="*/ 591127 h 692727"/>
              <a:gd name="connsiteX30" fmla="*/ 1717963 w 1874982"/>
              <a:gd name="connsiteY30" fmla="*/ 443346 h 692727"/>
              <a:gd name="connsiteX31" fmla="*/ 1745673 w 1874982"/>
              <a:gd name="connsiteY31" fmla="*/ 424873 h 692727"/>
              <a:gd name="connsiteX32" fmla="*/ 1874982 w 1874982"/>
              <a:gd name="connsiteY32" fmla="*/ 434109 h 69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74982" h="692727">
                <a:moveTo>
                  <a:pt x="0" y="83127"/>
                </a:moveTo>
                <a:cubicBezTo>
                  <a:pt x="21551" y="80048"/>
                  <a:pt x="44195" y="81331"/>
                  <a:pt x="64654" y="73891"/>
                </a:cubicBezTo>
                <a:cubicBezTo>
                  <a:pt x="79121" y="68630"/>
                  <a:pt x="89073" y="55130"/>
                  <a:pt x="101600" y="46182"/>
                </a:cubicBezTo>
                <a:cubicBezTo>
                  <a:pt x="113883" y="37408"/>
                  <a:pt x="152722" y="11170"/>
                  <a:pt x="166254" y="9237"/>
                </a:cubicBezTo>
                <a:cubicBezTo>
                  <a:pt x="218157" y="1822"/>
                  <a:pt x="270933" y="3079"/>
                  <a:pt x="323273" y="0"/>
                </a:cubicBezTo>
                <a:cubicBezTo>
                  <a:pt x="360218" y="3079"/>
                  <a:pt x="398462" y="-948"/>
                  <a:pt x="434109" y="9237"/>
                </a:cubicBezTo>
                <a:cubicBezTo>
                  <a:pt x="444783" y="12287"/>
                  <a:pt x="447618" y="27017"/>
                  <a:pt x="452582" y="36946"/>
                </a:cubicBezTo>
                <a:cubicBezTo>
                  <a:pt x="460904" y="53591"/>
                  <a:pt x="464913" y="90067"/>
                  <a:pt x="480291" y="101600"/>
                </a:cubicBezTo>
                <a:cubicBezTo>
                  <a:pt x="495869" y="113283"/>
                  <a:pt x="518293" y="111365"/>
                  <a:pt x="535709" y="120073"/>
                </a:cubicBezTo>
                <a:cubicBezTo>
                  <a:pt x="589405" y="146922"/>
                  <a:pt x="559073" y="136283"/>
                  <a:pt x="628073" y="147782"/>
                </a:cubicBezTo>
                <a:cubicBezTo>
                  <a:pt x="716280" y="177183"/>
                  <a:pt x="590711" y="143429"/>
                  <a:pt x="683491" y="138546"/>
                </a:cubicBezTo>
                <a:lnTo>
                  <a:pt x="831273" y="147782"/>
                </a:lnTo>
                <a:cubicBezTo>
                  <a:pt x="853367" y="162511"/>
                  <a:pt x="870529" y="171337"/>
                  <a:pt x="886691" y="193964"/>
                </a:cubicBezTo>
                <a:cubicBezTo>
                  <a:pt x="900955" y="213934"/>
                  <a:pt x="906863" y="236008"/>
                  <a:pt x="914400" y="258618"/>
                </a:cubicBezTo>
                <a:cubicBezTo>
                  <a:pt x="917479" y="344824"/>
                  <a:pt x="886134" y="439554"/>
                  <a:pt x="923636" y="517237"/>
                </a:cubicBezTo>
                <a:cubicBezTo>
                  <a:pt x="941088" y="553387"/>
                  <a:pt x="1004765" y="516737"/>
                  <a:pt x="1043709" y="526473"/>
                </a:cubicBezTo>
                <a:cubicBezTo>
                  <a:pt x="1056381" y="529641"/>
                  <a:pt x="1060000" y="547838"/>
                  <a:pt x="1071418" y="554182"/>
                </a:cubicBezTo>
                <a:cubicBezTo>
                  <a:pt x="1088440" y="563638"/>
                  <a:pt x="1126836" y="572655"/>
                  <a:pt x="1126836" y="572655"/>
                </a:cubicBezTo>
                <a:cubicBezTo>
                  <a:pt x="1192128" y="637947"/>
                  <a:pt x="1103424" y="560783"/>
                  <a:pt x="1237673" y="609600"/>
                </a:cubicBezTo>
                <a:cubicBezTo>
                  <a:pt x="1248105" y="613394"/>
                  <a:pt x="1249039" y="628781"/>
                  <a:pt x="1256145" y="637309"/>
                </a:cubicBezTo>
                <a:cubicBezTo>
                  <a:pt x="1270734" y="654817"/>
                  <a:pt x="1290806" y="673113"/>
                  <a:pt x="1311563" y="683491"/>
                </a:cubicBezTo>
                <a:cubicBezTo>
                  <a:pt x="1320271" y="687845"/>
                  <a:pt x="1330036" y="689648"/>
                  <a:pt x="1339273" y="692727"/>
                </a:cubicBezTo>
                <a:lnTo>
                  <a:pt x="1403927" y="674255"/>
                </a:lnTo>
                <a:cubicBezTo>
                  <a:pt x="1413252" y="671457"/>
                  <a:pt x="1421900" y="665018"/>
                  <a:pt x="1431636" y="665018"/>
                </a:cubicBezTo>
                <a:cubicBezTo>
                  <a:pt x="1443231" y="665018"/>
                  <a:pt x="1483226" y="679136"/>
                  <a:pt x="1496291" y="683491"/>
                </a:cubicBezTo>
                <a:cubicBezTo>
                  <a:pt x="1505527" y="680412"/>
                  <a:pt x="1514496" y="676367"/>
                  <a:pt x="1524000" y="674255"/>
                </a:cubicBezTo>
                <a:cubicBezTo>
                  <a:pt x="1542282" y="670192"/>
                  <a:pt x="1563158" y="674310"/>
                  <a:pt x="1579418" y="665018"/>
                </a:cubicBezTo>
                <a:cubicBezTo>
                  <a:pt x="1587871" y="660188"/>
                  <a:pt x="1584300" y="646017"/>
                  <a:pt x="1588654" y="637309"/>
                </a:cubicBezTo>
                <a:cubicBezTo>
                  <a:pt x="1593618" y="627380"/>
                  <a:pt x="1597198" y="614564"/>
                  <a:pt x="1607127" y="609600"/>
                </a:cubicBezTo>
                <a:cubicBezTo>
                  <a:pt x="1629835" y="598246"/>
                  <a:pt x="1681018" y="591127"/>
                  <a:pt x="1681018" y="591127"/>
                </a:cubicBezTo>
                <a:cubicBezTo>
                  <a:pt x="1752410" y="543534"/>
                  <a:pt x="1677854" y="603782"/>
                  <a:pt x="1717963" y="443346"/>
                </a:cubicBezTo>
                <a:cubicBezTo>
                  <a:pt x="1720655" y="432576"/>
                  <a:pt x="1736436" y="431031"/>
                  <a:pt x="1745673" y="424873"/>
                </a:cubicBezTo>
                <a:cubicBezTo>
                  <a:pt x="1831662" y="437157"/>
                  <a:pt x="1788557" y="434109"/>
                  <a:pt x="1874982" y="434109"/>
                </a:cubicBez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 rot="1693480">
            <a:off x="8660191" y="4177592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Đa-nuýp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10076873" y="2641600"/>
            <a:ext cx="1311563" cy="1202307"/>
          </a:xfrm>
          <a:custGeom>
            <a:avLst/>
            <a:gdLst>
              <a:gd name="connsiteX0" fmla="*/ 0 w 1311563"/>
              <a:gd name="connsiteY0" fmla="*/ 230909 h 1202307"/>
              <a:gd name="connsiteX1" fmla="*/ 64654 w 1311563"/>
              <a:gd name="connsiteY1" fmla="*/ 240145 h 1202307"/>
              <a:gd name="connsiteX2" fmla="*/ 101600 w 1311563"/>
              <a:gd name="connsiteY2" fmla="*/ 258618 h 1202307"/>
              <a:gd name="connsiteX3" fmla="*/ 203200 w 1311563"/>
              <a:gd name="connsiteY3" fmla="*/ 249382 h 1202307"/>
              <a:gd name="connsiteX4" fmla="*/ 230909 w 1311563"/>
              <a:gd name="connsiteY4" fmla="*/ 221673 h 1202307"/>
              <a:gd name="connsiteX5" fmla="*/ 249382 w 1311563"/>
              <a:gd name="connsiteY5" fmla="*/ 193964 h 1202307"/>
              <a:gd name="connsiteX6" fmla="*/ 323272 w 1311563"/>
              <a:gd name="connsiteY6" fmla="*/ 157018 h 1202307"/>
              <a:gd name="connsiteX7" fmla="*/ 350982 w 1311563"/>
              <a:gd name="connsiteY7" fmla="*/ 138545 h 1202307"/>
              <a:gd name="connsiteX8" fmla="*/ 461818 w 1311563"/>
              <a:gd name="connsiteY8" fmla="*/ 101600 h 1202307"/>
              <a:gd name="connsiteX9" fmla="*/ 508000 w 1311563"/>
              <a:gd name="connsiteY9" fmla="*/ 73891 h 1202307"/>
              <a:gd name="connsiteX10" fmla="*/ 535709 w 1311563"/>
              <a:gd name="connsiteY10" fmla="*/ 64655 h 1202307"/>
              <a:gd name="connsiteX11" fmla="*/ 628072 w 1311563"/>
              <a:gd name="connsiteY11" fmla="*/ 27709 h 1202307"/>
              <a:gd name="connsiteX12" fmla="*/ 683491 w 1311563"/>
              <a:gd name="connsiteY12" fmla="*/ 9236 h 1202307"/>
              <a:gd name="connsiteX13" fmla="*/ 711200 w 1311563"/>
              <a:gd name="connsiteY13" fmla="*/ 0 h 1202307"/>
              <a:gd name="connsiteX14" fmla="*/ 886691 w 1311563"/>
              <a:gd name="connsiteY14" fmla="*/ 55418 h 1202307"/>
              <a:gd name="connsiteX15" fmla="*/ 905163 w 1311563"/>
              <a:gd name="connsiteY15" fmla="*/ 83127 h 1202307"/>
              <a:gd name="connsiteX16" fmla="*/ 914400 w 1311563"/>
              <a:gd name="connsiteY16" fmla="*/ 212436 h 1202307"/>
              <a:gd name="connsiteX17" fmla="*/ 951345 w 1311563"/>
              <a:gd name="connsiteY17" fmla="*/ 230909 h 1202307"/>
              <a:gd name="connsiteX18" fmla="*/ 969818 w 1311563"/>
              <a:gd name="connsiteY18" fmla="*/ 267855 h 1202307"/>
              <a:gd name="connsiteX19" fmla="*/ 960582 w 1311563"/>
              <a:gd name="connsiteY19" fmla="*/ 452582 h 1202307"/>
              <a:gd name="connsiteX20" fmla="*/ 932872 w 1311563"/>
              <a:gd name="connsiteY20" fmla="*/ 489527 h 1202307"/>
              <a:gd name="connsiteX21" fmla="*/ 895927 w 1311563"/>
              <a:gd name="connsiteY21" fmla="*/ 563418 h 1202307"/>
              <a:gd name="connsiteX22" fmla="*/ 886691 w 1311563"/>
              <a:gd name="connsiteY22" fmla="*/ 591127 h 1202307"/>
              <a:gd name="connsiteX23" fmla="*/ 868218 w 1311563"/>
              <a:gd name="connsiteY23" fmla="*/ 618836 h 1202307"/>
              <a:gd name="connsiteX24" fmla="*/ 858982 w 1311563"/>
              <a:gd name="connsiteY24" fmla="*/ 858982 h 1202307"/>
              <a:gd name="connsiteX25" fmla="*/ 840509 w 1311563"/>
              <a:gd name="connsiteY25" fmla="*/ 923636 h 1202307"/>
              <a:gd name="connsiteX26" fmla="*/ 849745 w 1311563"/>
              <a:gd name="connsiteY26" fmla="*/ 988291 h 1202307"/>
              <a:gd name="connsiteX27" fmla="*/ 886691 w 1311563"/>
              <a:gd name="connsiteY27" fmla="*/ 997527 h 1202307"/>
              <a:gd name="connsiteX28" fmla="*/ 1071418 w 1311563"/>
              <a:gd name="connsiteY28" fmla="*/ 1025236 h 1202307"/>
              <a:gd name="connsiteX29" fmla="*/ 1136072 w 1311563"/>
              <a:gd name="connsiteY29" fmla="*/ 1071418 h 1202307"/>
              <a:gd name="connsiteX30" fmla="*/ 1246909 w 1311563"/>
              <a:gd name="connsiteY30" fmla="*/ 1136073 h 1202307"/>
              <a:gd name="connsiteX31" fmla="*/ 1256145 w 1311563"/>
              <a:gd name="connsiteY31" fmla="*/ 1163782 h 1202307"/>
              <a:gd name="connsiteX32" fmla="*/ 1265382 w 1311563"/>
              <a:gd name="connsiteY32" fmla="*/ 1200727 h 1202307"/>
              <a:gd name="connsiteX33" fmla="*/ 1293091 w 1311563"/>
              <a:gd name="connsiteY33" fmla="*/ 1191491 h 1202307"/>
              <a:gd name="connsiteX34" fmla="*/ 1311563 w 1311563"/>
              <a:gd name="connsiteY34" fmla="*/ 1154545 h 120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311563" h="1202307">
                <a:moveTo>
                  <a:pt x="0" y="230909"/>
                </a:moveTo>
                <a:cubicBezTo>
                  <a:pt x="21551" y="233988"/>
                  <a:pt x="43651" y="234417"/>
                  <a:pt x="64654" y="240145"/>
                </a:cubicBezTo>
                <a:cubicBezTo>
                  <a:pt x="77938" y="243768"/>
                  <a:pt x="87862" y="257702"/>
                  <a:pt x="101600" y="258618"/>
                </a:cubicBezTo>
                <a:cubicBezTo>
                  <a:pt x="135531" y="260880"/>
                  <a:pt x="169333" y="252461"/>
                  <a:pt x="203200" y="249382"/>
                </a:cubicBezTo>
                <a:cubicBezTo>
                  <a:pt x="212436" y="240146"/>
                  <a:pt x="222547" y="231708"/>
                  <a:pt x="230909" y="221673"/>
                </a:cubicBezTo>
                <a:cubicBezTo>
                  <a:pt x="238016" y="213145"/>
                  <a:pt x="240288" y="200330"/>
                  <a:pt x="249382" y="193964"/>
                </a:cubicBezTo>
                <a:cubicBezTo>
                  <a:pt x="271941" y="178172"/>
                  <a:pt x="300359" y="172293"/>
                  <a:pt x="323272" y="157018"/>
                </a:cubicBezTo>
                <a:lnTo>
                  <a:pt x="350982" y="138545"/>
                </a:lnTo>
                <a:cubicBezTo>
                  <a:pt x="391630" y="77571"/>
                  <a:pt x="344435" y="132902"/>
                  <a:pt x="461818" y="101600"/>
                </a:cubicBezTo>
                <a:cubicBezTo>
                  <a:pt x="479164" y="96974"/>
                  <a:pt x="491943" y="81919"/>
                  <a:pt x="508000" y="73891"/>
                </a:cubicBezTo>
                <a:cubicBezTo>
                  <a:pt x="516708" y="69537"/>
                  <a:pt x="526473" y="67734"/>
                  <a:pt x="535709" y="64655"/>
                </a:cubicBezTo>
                <a:cubicBezTo>
                  <a:pt x="597308" y="18454"/>
                  <a:pt x="545703" y="48301"/>
                  <a:pt x="628072" y="27709"/>
                </a:cubicBezTo>
                <a:cubicBezTo>
                  <a:pt x="646963" y="22986"/>
                  <a:pt x="665018" y="15394"/>
                  <a:pt x="683491" y="9236"/>
                </a:cubicBezTo>
                <a:lnTo>
                  <a:pt x="711200" y="0"/>
                </a:lnTo>
                <a:cubicBezTo>
                  <a:pt x="864558" y="19170"/>
                  <a:pt x="832203" y="-20866"/>
                  <a:pt x="886691" y="55418"/>
                </a:cubicBezTo>
                <a:cubicBezTo>
                  <a:pt x="893143" y="64451"/>
                  <a:pt x="899006" y="73891"/>
                  <a:pt x="905163" y="83127"/>
                </a:cubicBezTo>
                <a:cubicBezTo>
                  <a:pt x="908242" y="126230"/>
                  <a:pt x="901511" y="171190"/>
                  <a:pt x="914400" y="212436"/>
                </a:cubicBezTo>
                <a:cubicBezTo>
                  <a:pt x="918507" y="225578"/>
                  <a:pt x="941609" y="221173"/>
                  <a:pt x="951345" y="230909"/>
                </a:cubicBezTo>
                <a:cubicBezTo>
                  <a:pt x="961081" y="240645"/>
                  <a:pt x="963660" y="255540"/>
                  <a:pt x="969818" y="267855"/>
                </a:cubicBezTo>
                <a:cubicBezTo>
                  <a:pt x="966739" y="329431"/>
                  <a:pt x="970718" y="391768"/>
                  <a:pt x="960582" y="452582"/>
                </a:cubicBezTo>
                <a:cubicBezTo>
                  <a:pt x="958051" y="467767"/>
                  <a:pt x="940629" y="476230"/>
                  <a:pt x="932872" y="489527"/>
                </a:cubicBezTo>
                <a:cubicBezTo>
                  <a:pt x="918997" y="513313"/>
                  <a:pt x="908242" y="538788"/>
                  <a:pt x="895927" y="563418"/>
                </a:cubicBezTo>
                <a:cubicBezTo>
                  <a:pt x="891573" y="572126"/>
                  <a:pt x="891045" y="582419"/>
                  <a:pt x="886691" y="591127"/>
                </a:cubicBezTo>
                <a:cubicBezTo>
                  <a:pt x="881727" y="601056"/>
                  <a:pt x="874376" y="609600"/>
                  <a:pt x="868218" y="618836"/>
                </a:cubicBezTo>
                <a:cubicBezTo>
                  <a:pt x="865139" y="698885"/>
                  <a:pt x="864311" y="779052"/>
                  <a:pt x="858982" y="858982"/>
                </a:cubicBezTo>
                <a:cubicBezTo>
                  <a:pt x="858016" y="873474"/>
                  <a:pt x="845604" y="908349"/>
                  <a:pt x="840509" y="923636"/>
                </a:cubicBezTo>
                <a:cubicBezTo>
                  <a:pt x="843588" y="945188"/>
                  <a:pt x="838207" y="969830"/>
                  <a:pt x="849745" y="988291"/>
                </a:cubicBezTo>
                <a:cubicBezTo>
                  <a:pt x="856473" y="999056"/>
                  <a:pt x="874805" y="993070"/>
                  <a:pt x="886691" y="997527"/>
                </a:cubicBezTo>
                <a:cubicBezTo>
                  <a:pt x="1000222" y="1040101"/>
                  <a:pt x="793605" y="1007873"/>
                  <a:pt x="1071418" y="1025236"/>
                </a:cubicBezTo>
                <a:cubicBezTo>
                  <a:pt x="1120395" y="1074213"/>
                  <a:pt x="1075288" y="1034947"/>
                  <a:pt x="1136072" y="1071418"/>
                </a:cubicBezTo>
                <a:cubicBezTo>
                  <a:pt x="1257070" y="1144017"/>
                  <a:pt x="1126615" y="1075926"/>
                  <a:pt x="1246909" y="1136073"/>
                </a:cubicBezTo>
                <a:cubicBezTo>
                  <a:pt x="1249988" y="1145309"/>
                  <a:pt x="1253470" y="1154421"/>
                  <a:pt x="1256145" y="1163782"/>
                </a:cubicBezTo>
                <a:cubicBezTo>
                  <a:pt x="1259632" y="1175988"/>
                  <a:pt x="1255227" y="1193111"/>
                  <a:pt x="1265382" y="1200727"/>
                </a:cubicBezTo>
                <a:cubicBezTo>
                  <a:pt x="1273171" y="1206568"/>
                  <a:pt x="1283855" y="1194570"/>
                  <a:pt x="1293091" y="1191491"/>
                </a:cubicBezTo>
                <a:lnTo>
                  <a:pt x="1311563" y="1154545"/>
                </a:lnTo>
              </a:path>
            </a:pathLst>
          </a:custGeom>
          <a:noFill/>
          <a:ln w="57150">
            <a:solidFill>
              <a:srgbClr val="33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 rot="1693480">
            <a:off x="9729080" y="3016994"/>
            <a:ext cx="148128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Vôn</a:t>
            </a:r>
            <a:r>
              <a:rPr lang="en-US" altLang="en-US" sz="1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-</a:t>
            </a:r>
            <a:r>
              <a:rPr lang="en-US" altLang="en-US" sz="1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ga</a:t>
            </a:r>
            <a:endParaRPr lang="en-US" altLang="en-US" sz="1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6507" y="3916218"/>
            <a:ext cx="5167442" cy="1081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+ Cho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Vôn-ga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Rai-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nơ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14" grpId="0" animBg="1"/>
      <p:bldP spid="17" grpId="0"/>
      <p:bldP spid="19" grpId="0" animBg="1"/>
      <p:bldP spid="20" grpId="0"/>
      <p:bldP spid="23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192" y="569516"/>
            <a:ext cx="7542509" cy="587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78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88016" y="41946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VỊ TRÍ ĐỊA LÍ, ĐẶC ĐIỂM, TỰ NHIÊN CHÂU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ÂU.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1856" y="977653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Địa hình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5638" y="1407029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Khí hậu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638" y="565166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85901" y="181951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Sông ngòi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31067" y="849953"/>
            <a:ext cx="5357659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 d, </a:t>
            </a:r>
            <a:r>
              <a:rPr lang="en-US" sz="2800" b="1" i="1" dirty="0" err="1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i="1" dirty="0" smtClean="0">
                <a:solidFill>
                  <a:srgbClr val="33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đới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10697" y="2342736"/>
            <a:ext cx="3373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kumimoji="0" lang="nl-NL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Đới</a:t>
            </a:r>
            <a:r>
              <a:rPr kumimoji="0" lang="nl-NL" sz="2800" b="1" i="0" u="none" strike="noStrike" kern="1200" cap="none" spc="0" normalizeH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thiên nhiên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08" y="3010544"/>
            <a:ext cx="11451919" cy="374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13886" y="37437"/>
            <a:ext cx="11444437" cy="3242269"/>
            <a:chOff x="451327" y="134754"/>
            <a:chExt cx="10829627" cy="324226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7" y="134754"/>
              <a:ext cx="5130473" cy="324226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1327" y="2871332"/>
              <a:ext cx="1311075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Đài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nguyên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5869324" y="134754"/>
              <a:ext cx="5411630" cy="3242269"/>
              <a:chOff x="5869324" y="134754"/>
              <a:chExt cx="5411630" cy="324226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69324" y="134754"/>
                <a:ext cx="5411630" cy="3242269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5869324" y="3007691"/>
                <a:ext cx="2301012" cy="369332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Thảo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nguyên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ôn</a:t>
                </a:r>
                <a:r>
                  <a:rPr lang="en-US" dirty="0" smtClean="0">
                    <a:solidFill>
                      <a:srgbClr val="FFFF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FF00"/>
                    </a:solidFill>
                  </a:rPr>
                  <a:t>đới</a:t>
                </a:r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13886" y="3377023"/>
            <a:ext cx="5663973" cy="3416968"/>
            <a:chOff x="451328" y="3301465"/>
            <a:chExt cx="5130472" cy="341696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328" y="3301465"/>
              <a:ext cx="5130472" cy="341696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51328" y="6349100"/>
              <a:ext cx="1396724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kim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283210" y="3377023"/>
            <a:ext cx="5738744" cy="3341409"/>
            <a:chOff x="5869324" y="3377023"/>
            <a:chExt cx="5411630" cy="334140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324" y="3377023"/>
              <a:ext cx="5411630" cy="33414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9324" y="6349100"/>
              <a:ext cx="3958070" cy="36933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FF00"/>
                  </a:solidFill>
                </a:rPr>
                <a:t>Rừng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bụi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gai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lá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cứng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địa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trung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hải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4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7"/>
          <p:cNvSpPr txBox="1">
            <a:spLocks noChangeArrowheads="1"/>
          </p:cNvSpPr>
          <p:nvPr/>
        </p:nvSpPr>
        <p:spPr bwMode="auto">
          <a:xfrm>
            <a:off x="3048000" y="26670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LUYỆN TẬP</a:t>
            </a: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619250" y="853589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90" y="1494939"/>
            <a:ext cx="8429210" cy="43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0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3048000" y="0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VẬN DỤNG – MỞ RỘNG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1561289" y="533401"/>
            <a:ext cx="89725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2057400" y="6396335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20302" cy="96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04164" y="1174751"/>
            <a:ext cx="8686800" cy="1569660"/>
          </a:xfrm>
          <a:prstGeom prst="rect">
            <a:avLst/>
          </a:prstGeom>
          <a:solidFill>
            <a:schemeClr val="accent6">
              <a:lumMod val="50000"/>
            </a:schemeClr>
          </a:solidFill>
          <a:ln w="57150">
            <a:solidFill>
              <a:srgbClr val="FFFF00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Sưu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tầm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ảnh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thiên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nhiên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Âu</a:t>
            </a:r>
            <a:r>
              <a:rPr kumimoji="0" lang="en-US" sz="32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200" b="0" i="1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núi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850205"/>
            <a:ext cx="12023043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40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tabLst>
                <a:tab pos="295910" algn="l"/>
              </a:tabLst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An-pơ là một trong những dãy núi lớn nhất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dài nhất châu Âu, trải dài qua 8 quốc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gia (từ tây sang đông), lấn lượt là: Pháp, Ihuỵ Sỹ, I-ta-li-a, Mô-na-cô, Lích-ten-ten, Áo,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Đức và Xlô-vê-ni-a. Dây An-pơ được hình thành từ hơn 10 triệu năm trước, khi các 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Phi và Âu - Á xô vào nhau. Sự va chạm khiến các lớp đá 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tr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ầ</a:t>
            </a:r>
            <a:r>
              <a:rPr lang="vi-VN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m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tích biển nâng lên bởi các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hoạt động đứt gãy và uổn nếp hình thành nên những ngọn núi cao như Mỏng Blãng và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Mát-tơ-ho. Núi Mỏng Blăng kéo dài theo ranh giới của Pháp - I-ta-li-a, với độ cao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4 810 m,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đây là ngọn núi cao nhất dãy An-pơ.</a:t>
            </a:r>
            <a:endParaRPr lang="en-US" sz="1600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2.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nguốn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sườn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Đức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kề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minh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lịch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Đa-nuýp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bốn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Bra-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xla-va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Xlô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-a), Bu-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pét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(Hung-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-ô-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grát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-bi)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10300" y="2850205"/>
            <a:ext cx="5196378" cy="3901386"/>
            <a:chOff x="2303647" y="283086"/>
            <a:chExt cx="7831756" cy="6392216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303647" y="6019743"/>
              <a:ext cx="7632834" cy="655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FFFF00"/>
                  </a:solidFill>
                </a:rPr>
                <a:t>Hình</a:t>
              </a:r>
              <a:r>
                <a:rPr lang="en-US" sz="2000" dirty="0" smtClean="0">
                  <a:solidFill>
                    <a:srgbClr val="FFFF00"/>
                  </a:solidFill>
                </a:rPr>
                <a:t> 2.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Một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phần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dãy</a:t>
              </a:r>
              <a:r>
                <a:rPr lang="en-US" sz="2000" dirty="0" smtClean="0">
                  <a:solidFill>
                    <a:srgbClr val="FFFF00"/>
                  </a:solidFill>
                </a:rPr>
                <a:t> An-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pơ</a:t>
              </a:r>
              <a:r>
                <a:rPr lang="en-US" sz="2000" dirty="0" smtClean="0">
                  <a:solidFill>
                    <a:srgbClr val="FFFF00"/>
                  </a:solidFill>
                </a:rPr>
                <a:t> ở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Thụy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FFFF00"/>
                  </a:solidFill>
                </a:rPr>
                <a:t>Sỹ</a:t>
              </a:r>
              <a:r>
                <a:rPr lang="en-US" sz="2000" dirty="0" smtClean="0">
                  <a:solidFill>
                    <a:srgbClr val="FFFF00"/>
                  </a:solidFill>
                </a:rPr>
                <a:t> 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5078" y="2850205"/>
            <a:ext cx="4770198" cy="371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0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8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 lịch Châu Âu - Vẻ đẹp mùa thu Châu Â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024" y="70715"/>
            <a:ext cx="10782011" cy="606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88535" y="6338515"/>
            <a:ext cx="4615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http://youtube.com/watch?v=r82-MKFNDrQ</a:t>
            </a:r>
          </a:p>
        </p:txBody>
      </p:sp>
    </p:spTree>
    <p:extLst>
      <p:ext uri="{BB962C8B-B14F-4D97-AF65-F5344CB8AC3E}">
        <p14:creationId xmlns:p14="http://schemas.microsoft.com/office/powerpoint/2010/main" val="76990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图片 38915" descr="1-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168" y="4069532"/>
            <a:ext cx="9202832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图片 38917" descr="1-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52" y="250469"/>
            <a:ext cx="5730032" cy="6203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图片 38918" descr="1-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330" y="2282937"/>
            <a:ext cx="2119671" cy="419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38916" descr="1-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38" y="1516598"/>
            <a:ext cx="2554852" cy="54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4413387" y="1143271"/>
            <a:ext cx="3733800" cy="394828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55730" tIns="27865" rIns="55730" bIns="27865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Chuẩn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3800" y="1560271"/>
            <a:ext cx="4572000" cy="32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0" tIns="27865" rIns="55730" bIns="27865">
            <a:spAutoFit/>
          </a:bodyPr>
          <a:lstStyle>
            <a:lvl1pPr marL="457200" indent="-4572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1/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Nghiên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cứu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Bài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2. </a:t>
            </a:r>
            <a:r>
              <a:rPr kumimoji="0" lang="en-US" sz="26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cư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xã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hội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châu</a:t>
            </a:r>
            <a:r>
              <a:rPr kumimoji="0" lang="en-US" sz="2600" b="0" i="1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1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Âu</a:t>
            </a:r>
            <a:r>
              <a:rPr kumimoji="0" lang="en-US" sz="2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698" y="1"/>
            <a:ext cx="1425102" cy="122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2055"/>
          <p:cNvSpPr txBox="1">
            <a:spLocks noChangeArrowheads="1"/>
          </p:cNvSpPr>
          <p:nvPr/>
        </p:nvSpPr>
        <p:spPr bwMode="auto">
          <a:xfrm>
            <a:off x="0" y="-181733"/>
            <a:ext cx="12192000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5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KHỞI ĐỘNG</a:t>
            </a:r>
            <a:endParaRPr lang="vi-VN" altLang="zh-CN" sz="54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698912"/>
            <a:ext cx="3892525" cy="25225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368" y="705097"/>
            <a:ext cx="4161534" cy="25225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4978" y="3123083"/>
            <a:ext cx="224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ROMA (Ý)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597206" y="3154816"/>
            <a:ext cx="287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</a:t>
            </a:r>
            <a:r>
              <a:rPr lang="en-US" b="1" dirty="0" err="1" smtClean="0"/>
              <a:t>Luân</a:t>
            </a:r>
            <a:r>
              <a:rPr lang="en-US" b="1" dirty="0" smtClean="0"/>
              <a:t> </a:t>
            </a:r>
            <a:r>
              <a:rPr lang="en-US" b="1" dirty="0" err="1" smtClean="0"/>
              <a:t>Đôn</a:t>
            </a:r>
            <a:r>
              <a:rPr lang="en-US" b="1" dirty="0" smtClean="0"/>
              <a:t> (</a:t>
            </a:r>
            <a:r>
              <a:rPr lang="en-US" b="1" dirty="0" err="1" smtClean="0"/>
              <a:t>Anh</a:t>
            </a:r>
            <a:r>
              <a:rPr lang="en-US" b="1" dirty="0"/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414" y="582555"/>
            <a:ext cx="3973080" cy="26405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692379" y="3191408"/>
            <a:ext cx="2740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Paris (</a:t>
            </a:r>
            <a:r>
              <a:rPr lang="en-US" b="1" dirty="0" err="1" smtClean="0"/>
              <a:t>Pháp</a:t>
            </a:r>
            <a:r>
              <a:rPr lang="en-US" b="1" dirty="0" smtClean="0"/>
              <a:t>)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3091"/>
            <a:ext cx="4095173" cy="26812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1633" y="6466223"/>
            <a:ext cx="3020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FLORENCE (Ý)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8744" y="3899418"/>
            <a:ext cx="3899189" cy="25974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68815" y="6483114"/>
            <a:ext cx="282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VENICE (Ý)</a:t>
            </a:r>
            <a:endParaRPr lang="en-US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902" y="3930072"/>
            <a:ext cx="4046105" cy="2536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33165" y="6466223"/>
            <a:ext cx="265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Thành</a:t>
            </a:r>
            <a:r>
              <a:rPr lang="en-US" b="1" dirty="0" smtClean="0"/>
              <a:t> </a:t>
            </a:r>
            <a:r>
              <a:rPr lang="en-US" b="1" dirty="0" err="1" smtClean="0"/>
              <a:t>phố</a:t>
            </a:r>
            <a:r>
              <a:rPr lang="en-US" b="1" dirty="0" smtClean="0"/>
              <a:t> AMSTERDAM</a:t>
            </a:r>
            <a:endParaRPr lang="en-US" b="1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0" y="3477007"/>
            <a:ext cx="1207149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sát hình và </a:t>
            </a:r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biết đây là những địa danh nào ở châu Âu?</a:t>
            </a:r>
          </a:p>
          <a:p>
            <a:pPr algn="ctr" eaLnBrk="0" hangingPunct="0"/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5" y="0"/>
            <a:ext cx="851535" cy="73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418324" y="3877155"/>
            <a:ext cx="85756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 hãy kể một số thông tin mà em biết về châu Âu?</a:t>
            </a:r>
            <a:endParaRPr lang="nl-NL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21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143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" grpId="0"/>
      <p:bldP spid="7" grpId="0"/>
      <p:bldP spid="9" grpId="0"/>
      <p:bldP spid="11" grpId="0"/>
      <p:bldP spid="13" grpId="0"/>
      <p:bldP spid="15" grpId="0"/>
      <p:bldP spid="16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104900" y="1704683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u="none" dirty="0" err="1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Bài</a:t>
            </a:r>
            <a:r>
              <a:rPr lang="en-US" u="none" dirty="0" smtClean="0">
                <a:solidFill>
                  <a:srgbClr val="8064A2">
                    <a:lumMod val="75000"/>
                  </a:srgbClr>
                </a:solidFill>
                <a:latin typeface="Times New Roman" pitchFamily="18" charset="0"/>
              </a:rPr>
              <a:t> 1:</a:t>
            </a:r>
            <a:endParaRPr lang="en-US" u="none" dirty="0">
              <a:solidFill>
                <a:srgbClr val="8064A2">
                  <a:lumMod val="75000"/>
                </a:srgbClr>
              </a:solidFill>
              <a:latin typeface="Times New Roman" pitchFamily="18" charset="0"/>
            </a:endParaRPr>
          </a:p>
        </p:txBody>
      </p:sp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4400550" y="228601"/>
            <a:ext cx="611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Trường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>
                <a:solidFill>
                  <a:srgbClr val="0000CC"/>
                </a:solidFill>
                <a:latin typeface="Times New Roman" pitchFamily="18" charset="0"/>
              </a:rPr>
              <a:t>THCS </a:t>
            </a:r>
            <a:r>
              <a:rPr lang="en-US" sz="2400" u="none" smtClean="0">
                <a:solidFill>
                  <a:srgbClr val="0000CC"/>
                </a:solidFill>
                <a:latin typeface="Times New Roman" pitchFamily="18" charset="0"/>
              </a:rPr>
              <a:t>VIỆT HƯNG 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–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Địa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err="1">
                <a:solidFill>
                  <a:srgbClr val="0000CC"/>
                </a:solidFill>
                <a:latin typeface="Times New Roman" pitchFamily="18" charset="0"/>
              </a:rPr>
              <a:t>lí</a:t>
            </a:r>
            <a:r>
              <a:rPr lang="en-US" sz="2400" u="none" dirty="0">
                <a:solidFill>
                  <a:srgbClr val="0000CC"/>
                </a:solidFill>
                <a:latin typeface="Times New Roman" pitchFamily="18" charset="0"/>
              </a:rPr>
              <a:t> </a:t>
            </a:r>
            <a:r>
              <a:rPr lang="en-US" sz="2400" u="none" dirty="0" smtClean="0">
                <a:solidFill>
                  <a:srgbClr val="0000CC"/>
                </a:solidFill>
                <a:latin typeface="Times New Roman" pitchFamily="18" charset="0"/>
              </a:rPr>
              <a:t>7</a:t>
            </a:r>
            <a:endParaRPr lang="en-US" sz="2400" u="none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0247" name="Picture 18" descr="snews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349" y="6165850"/>
            <a:ext cx="800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0" y="6211484"/>
            <a:ext cx="4648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2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37" y="0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400300" y="3805298"/>
            <a:ext cx="7810500" cy="206210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  <a:prstDash val="sysDot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Nội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DUNG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bài</a:t>
            </a:r>
            <a:r>
              <a:rPr lang="en-US" sz="3200" cap="all" dirty="0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200" cap="all" dirty="0" err="1">
                <a:ln w="0"/>
                <a:solidFill>
                  <a:srgbClr val="0066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anose="02020603050405020304" pitchFamily="18" charset="0"/>
              </a:rPr>
              <a:t>học</a:t>
            </a:r>
            <a:endParaRPr lang="en-US" sz="3200" cap="all" dirty="0">
              <a:ln w="0"/>
              <a:solidFill>
                <a:srgbClr val="0066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nl-NL" sz="3200" b="1" dirty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nl-NL" sz="3200" b="1" dirty="0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Vị trí địa lí, hình dạng, kích thước.</a:t>
            </a:r>
            <a:endParaRPr lang="en-US" sz="3200" cap="all" dirty="0">
              <a:ln w="0"/>
              <a:solidFill>
                <a:srgbClr val="99330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 smtClean="0">
                <a:solidFill>
                  <a:srgbClr val="99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99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311330" y="2309817"/>
            <a:ext cx="9220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/>
            <a:r>
              <a:rPr lang="en-US" sz="4000" i="0" u="none" dirty="0" smtClean="0">
                <a:solidFill>
                  <a:srgbClr val="333399"/>
                </a:solidFill>
                <a:latin typeface="Tahoma" pitchFamily="34" charset="0"/>
              </a:rPr>
              <a:t>VỊ TRÍ ĐỊA LÍ, ĐẶC ĐIỂM TỰ NHIÊN CỦA CHÂU ÂU.</a:t>
            </a:r>
            <a:endParaRPr lang="en-US" sz="4000" i="0" u="none" dirty="0">
              <a:solidFill>
                <a:srgbClr val="333399"/>
              </a:solidFill>
              <a:latin typeface="Tahoma" pitchFamily="34" charset="0"/>
            </a:endParaRPr>
          </a:p>
        </p:txBody>
      </p:sp>
      <p:sp>
        <p:nvSpPr>
          <p:cNvPr id="9" name="WordArt 13"/>
          <p:cNvSpPr>
            <a:spLocks noChangeArrowheads="1" noChangeShapeType="1" noTextEdit="1"/>
          </p:cNvSpPr>
          <p:nvPr/>
        </p:nvSpPr>
        <p:spPr bwMode="auto">
          <a:xfrm>
            <a:off x="2400300" y="776287"/>
            <a:ext cx="7692278" cy="952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b="1" kern="10"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NI-Broad"/>
              </a:rPr>
              <a:t>Chương 1 – CHÂU ÂU</a:t>
            </a:r>
            <a:endParaRPr lang="en-US" b="1" kern="10" dirty="0"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NI-Broad"/>
            </a:endParaRPr>
          </a:p>
        </p:txBody>
      </p:sp>
    </p:spTree>
    <p:extLst>
      <p:ext uri="{BB962C8B-B14F-4D97-AF65-F5344CB8AC3E}">
        <p14:creationId xmlns:p14="http://schemas.microsoft.com/office/powerpoint/2010/main" val="424190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440"/>
                            </p:stCondLst>
                            <p:childTnLst>
                              <p:par>
                                <p:cTn id="3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64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4" grpId="0"/>
      <p:bldP spid="46097" grpId="0"/>
      <p:bldP spid="3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7" name="Text Box 27"/>
          <p:cNvSpPr txBox="1">
            <a:spLocks noChangeArrowheads="1"/>
          </p:cNvSpPr>
          <p:nvPr/>
        </p:nvSpPr>
        <p:spPr bwMode="auto">
          <a:xfrm>
            <a:off x="2981325" y="122397"/>
            <a:ext cx="6248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THẢO LUẬN 5’</a:t>
            </a:r>
          </a:p>
        </p:txBody>
      </p:sp>
      <p:sp>
        <p:nvSpPr>
          <p:cNvPr id="51231" name="Text Box 31"/>
          <p:cNvSpPr txBox="1">
            <a:spLocks noChangeArrowheads="1"/>
          </p:cNvSpPr>
          <p:nvPr/>
        </p:nvSpPr>
        <p:spPr bwMode="auto">
          <a:xfrm>
            <a:off x="975259" y="687746"/>
            <a:ext cx="10470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u="none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u="none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SGK </a:t>
            </a:r>
            <a:r>
              <a:rPr kumimoji="0" lang="en-US" sz="2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97-100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1,2,3,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309128"/>
              </p:ext>
            </p:extLst>
          </p:nvPr>
        </p:nvGraphicFramePr>
        <p:xfrm>
          <a:off x="364056" y="1315254"/>
          <a:ext cx="11482938" cy="49604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5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279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749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CÂU HỎI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49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97-98 </a:t>
                      </a:r>
                      <a:endParaRPr lang="en-US" sz="2400" dirty="0" smtClean="0"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vực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dãy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núi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bằng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lớn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85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i="1" dirty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H3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  <a:endParaRPr lang="en-US" sz="2400" b="1" i="1" dirty="0">
                        <a:solidFill>
                          <a:srgbClr val="33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Âu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bản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đồ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97</a:t>
                      </a:r>
                      <a:endParaRPr lang="en-US" sz="24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bày đặc điểm sông ngòi.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Hãy</a:t>
                      </a:r>
                      <a:r>
                        <a:rPr lang="en-US" sz="2400" baseline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định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trí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sông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Vôn-ga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Đa-nuýp</a:t>
                      </a:r>
                      <a:r>
                        <a:rPr lang="en-US" sz="2400" baseline="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Rai-</a:t>
                      </a:r>
                      <a:r>
                        <a:rPr lang="en-US" sz="2400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nơ</a:t>
                      </a:r>
                      <a:r>
                        <a:rPr lang="en-US" sz="2400" dirty="0" smtClean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33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Nhóm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Dựa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vào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thông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tin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mục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 </a:t>
                      </a:r>
                      <a:r>
                        <a:rPr lang="en-US" sz="2400" b="1" i="1" baseline="0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="1" i="1" baseline="0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H5,6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,7 </a:t>
                      </a:r>
                      <a:r>
                        <a:rPr lang="en-US" sz="2400" b="1" i="1" dirty="0" err="1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trang</a:t>
                      </a:r>
                      <a:r>
                        <a:rPr lang="en-US" sz="2400" b="1" i="1" dirty="0" smtClean="0">
                          <a:solidFill>
                            <a:srgbClr val="33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98-99 </a:t>
                      </a: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đới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nhiên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Âu</a:t>
                      </a:r>
                      <a:r>
                        <a:rPr lang="en-US" sz="2400" baseline="0" dirty="0" smtClean="0"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8702765"/>
                  </a:ext>
                </a:extLst>
              </a:tr>
            </a:tbl>
          </a:graphicData>
        </a:graphic>
      </p:graphicFrame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952625" y="6155357"/>
            <a:ext cx="8305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8F917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0000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07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1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7" grpId="0"/>
      <p:bldP spid="5123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219" y="515304"/>
            <a:ext cx="6537552" cy="6292834"/>
          </a:xfrm>
          <a:prstGeom prst="rect">
            <a:avLst/>
          </a:prstGeom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79089" y="1532699"/>
            <a:ext cx="47450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 Đọc thông tin trong mục 1 và quan sát 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 </a:t>
            </a:r>
            <a:r>
              <a:rPr lang="nl-NL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1, hãy</a:t>
            </a:r>
            <a:r>
              <a:rPr lang="nl-NL" sz="2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2126" y="2321183"/>
            <a:ext cx="5415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Trình bày đặc điểm vị trí địa lí, hình dạng và kích thước châu Âu.</a:t>
            </a:r>
            <a:endParaRPr lang="en-US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311" y="33039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 tên các biển và đại dương quanh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6115" y="4373574"/>
            <a:ext cx="4225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Vị trí địa lí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64594"/>
            <a:ext cx="1121793" cy="9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52311" y="6129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ĐIỂM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114" y="4864433"/>
            <a:ext cx="4475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- Giới hạn</a:t>
            </a:r>
            <a:endParaRPr lang="en-US" sz="2800" b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311" y="1029040"/>
            <a:ext cx="5338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8207688" y="888179"/>
            <a:ext cx="11600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71ºB</a:t>
            </a:r>
          </a:p>
        </p:txBody>
      </p:sp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9061499" y="5554824"/>
            <a:ext cx="10615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333399"/>
                </a:solidFill>
                <a:latin typeface="Times New Roman" panose="02020603050405020304" pitchFamily="18" charset="0"/>
              </a:rPr>
              <a:t>36ºB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 rot="21146826">
            <a:off x="9442504" y="463268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1800" b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đen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821923">
            <a:off x="6759250" y="5503151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5"/>
          <p:cNvSpPr txBox="1">
            <a:spLocks noChangeArrowheads="1"/>
          </p:cNvSpPr>
          <p:nvPr/>
        </p:nvSpPr>
        <p:spPr bwMode="auto">
          <a:xfrm rot="21114856">
            <a:off x="6938237" y="3226540"/>
            <a:ext cx="1066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05078">
            <a:off x="8020103" y="2962768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 rot="20229981">
            <a:off x="8885734" y="1334045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1800" b="1" i="1" dirty="0">
                <a:solidFill>
                  <a:srgbClr val="CC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i="1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trắng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>
            <a:off x="5709622" y="4033656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dirty="0" err="1">
                <a:solidFill>
                  <a:srgbClr val="CC0000"/>
                </a:solidFill>
                <a:latin typeface="Times New Roman" panose="02020603050405020304" pitchFamily="18" charset="0"/>
              </a:rPr>
              <a:t>Măng-sơ</a:t>
            </a:r>
            <a:endParaRPr lang="en-US" altLang="en-US" sz="1800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AutoShape 4"/>
          <p:cNvSpPr>
            <a:spLocks noChangeArrowheads="1"/>
          </p:cNvSpPr>
          <p:nvPr/>
        </p:nvSpPr>
        <p:spPr bwMode="auto">
          <a:xfrm>
            <a:off x="7817356" y="632372"/>
            <a:ext cx="1940668" cy="287777"/>
          </a:xfrm>
          <a:prstGeom prst="wedgeRectCallout">
            <a:avLst>
              <a:gd name="adj1" fmla="val 48487"/>
              <a:gd name="adj2" fmla="val 12881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 smtClean="0"/>
          </a:p>
          <a:p>
            <a:pPr algn="ctr" eaLnBrk="1" hangingPunct="1">
              <a:defRPr/>
            </a:pPr>
            <a:endParaRPr lang="en-US" sz="2400" b="1" dirty="0">
              <a:cs typeface="Times New Roman" pitchFamily="18" charset="0"/>
            </a:endParaRPr>
          </a:p>
        </p:txBody>
      </p:sp>
      <p:sp>
        <p:nvSpPr>
          <p:cNvPr id="35" name="AutoShape 5"/>
          <p:cNvSpPr>
            <a:spLocks noChangeArrowheads="1"/>
          </p:cNvSpPr>
          <p:nvPr/>
        </p:nvSpPr>
        <p:spPr bwMode="auto">
          <a:xfrm rot="18118226">
            <a:off x="5709463" y="2506085"/>
            <a:ext cx="1752600" cy="342900"/>
          </a:xfrm>
          <a:prstGeom prst="wedgeRectCallout">
            <a:avLst>
              <a:gd name="adj1" fmla="val -9550"/>
              <a:gd name="adj2" fmla="val -48295"/>
            </a:avLst>
          </a:prstGeom>
          <a:gradFill rotWithShape="1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/>
          <a:lstStyle/>
          <a:p>
            <a:pPr algn="ctr" eaLnBrk="1" hangingPunct="1">
              <a:defRPr/>
            </a:pP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auto">
          <a:xfrm rot="3078216">
            <a:off x="10235500" y="2577232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877" y="1445189"/>
            <a:ext cx="53870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–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Á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U-ran.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vĩ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71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4443421"/>
            <a:ext cx="538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2400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926" y="3282835"/>
            <a:ext cx="5387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xẻ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4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39014" y="5419844"/>
            <a:ext cx="5022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28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28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 có nhận xét gì về đường bờ biển của châu Âu?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821923">
            <a:off x="6771350" y="5489858"/>
            <a:ext cx="350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</a:t>
            </a:r>
            <a:r>
              <a:rPr lang="en-US" altLang="en-US" sz="1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Hải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3" name="Rectangle 4"/>
          <p:cNvSpPr>
            <a:spLocks noChangeArrowheads="1"/>
          </p:cNvSpPr>
          <p:nvPr/>
        </p:nvSpPr>
        <p:spPr bwMode="auto">
          <a:xfrm rot="19151095">
            <a:off x="7580186" y="2436215"/>
            <a:ext cx="1685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-vi</a:t>
            </a:r>
          </a:p>
        </p:txBody>
      </p:sp>
      <p:sp>
        <p:nvSpPr>
          <p:cNvPr id="44" name="Rectangle 5"/>
          <p:cNvSpPr>
            <a:spLocks noChangeArrowheads="1"/>
          </p:cNvSpPr>
          <p:nvPr/>
        </p:nvSpPr>
        <p:spPr bwMode="auto">
          <a:xfrm rot="1560806">
            <a:off x="5732056" y="4732912"/>
            <a:ext cx="11940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I-</a:t>
            </a:r>
            <a:r>
              <a:rPr lang="en-US" altLang="en-US" sz="20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bê</a:t>
            </a:r>
            <a:r>
              <a:rPr lang="en-US" altLang="en-US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-rich</a:t>
            </a:r>
          </a:p>
        </p:txBody>
      </p:sp>
      <p:sp>
        <p:nvSpPr>
          <p:cNvPr id="45" name="Rectangle 6"/>
          <p:cNvSpPr>
            <a:spLocks noChangeArrowheads="1"/>
          </p:cNvSpPr>
          <p:nvPr/>
        </p:nvSpPr>
        <p:spPr bwMode="auto">
          <a:xfrm rot="2152928">
            <a:off x="7308085" y="5143887"/>
            <a:ext cx="23166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</a:rPr>
              <a:t>I-ta-li-a</a:t>
            </a:r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 rot="1857826">
            <a:off x="7795020" y="5018783"/>
            <a:ext cx="273808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Ban-</a:t>
            </a: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căng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66922" y="1751798"/>
            <a:ext cx="92402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3399"/>
                </a:solidFill>
              </a:rPr>
              <a:t>CHÂU Á</a:t>
            </a:r>
            <a:endParaRPr lang="en-US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7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4459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72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14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9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67" grpId="1"/>
      <p:bldP spid="3" grpId="0"/>
      <p:bldP spid="3" grpId="1"/>
      <p:bldP spid="11" grpId="0"/>
      <p:bldP spid="11" grpId="1"/>
      <p:bldP spid="12" grpId="0"/>
      <p:bldP spid="12" grpId="1"/>
      <p:bldP spid="21" grpId="0" animBg="1"/>
      <p:bldP spid="4" grpId="0"/>
      <p:bldP spid="4" grpId="1"/>
      <p:bldP spid="5" grpId="0"/>
      <p:bldP spid="34" grpId="0" animBg="1"/>
      <p:bldP spid="35" grpId="0" animBg="1"/>
      <p:bldP spid="37" grpId="0"/>
      <p:bldP spid="33" grpId="0"/>
      <p:bldP spid="39" grpId="0"/>
      <p:bldP spid="40" grpId="0"/>
      <p:bldP spid="41" grpId="0"/>
      <p:bldP spid="41" grpId="1"/>
      <p:bldP spid="44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63" name="Group 43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375038968"/>
              </p:ext>
            </p:extLst>
          </p:nvPr>
        </p:nvGraphicFramePr>
        <p:xfrm>
          <a:off x="802152" y="988681"/>
          <a:ext cx="10289308" cy="55429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124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1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5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27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38657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trẻ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Núi</a:t>
                      </a:r>
                      <a:r>
                        <a:rPr kumimoji="0" lang="en-US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1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690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775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kumimoji="0" lang="en-US" altLang="en-US" sz="28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3366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Verdan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6086375" y="4394735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3075602" y="5343273"/>
            <a:ext cx="2312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Các-pát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Ban-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1" name="Text Box 31"/>
          <p:cNvSpPr txBox="1">
            <a:spLocks noChangeArrowheads="1"/>
          </p:cNvSpPr>
          <p:nvPr/>
        </p:nvSpPr>
        <p:spPr bwMode="auto">
          <a:xfrm>
            <a:off x="2973741" y="2623127"/>
            <a:ext cx="18560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.VnTime" panose="020B7200000000000000" pitchFamily="34" charset="0"/>
              </a:rPr>
              <a:t> </a:t>
            </a:r>
            <a:r>
              <a:rPr lang="en-US" altLang="en-US" sz="2400" smtClean="0">
                <a:latin typeface=".VnTime" panose="020B7200000000000000" pitchFamily="34" charset="0"/>
              </a:rPr>
              <a:t>Phía </a:t>
            </a:r>
            <a:r>
              <a:rPr lang="en-US" altLang="en-US" sz="2400" dirty="0" err="1">
                <a:latin typeface=".VnTime" panose="020B7200000000000000" pitchFamily="34" charset="0"/>
              </a:rPr>
              <a:t>nam</a:t>
            </a:r>
            <a:r>
              <a:rPr lang="en-US" altLang="en-US" sz="2400" dirty="0"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5388475" y="2344609"/>
            <a:ext cx="2788118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.VnTime" panose="020B7200000000000000" pitchFamily="34" charset="0"/>
              </a:rPr>
              <a:t> </a:t>
            </a:r>
            <a:r>
              <a:rPr lang="en-US" altLang="en-US" sz="2000" smtClean="0">
                <a:latin typeface=".VnTime" panose="020B7200000000000000" pitchFamily="34" charset="0"/>
              </a:rPr>
              <a:t>Trải dài </a:t>
            </a:r>
            <a:r>
              <a:rPr lang="en-US" altLang="en-US" sz="2000" err="1">
                <a:latin typeface=".VnTime" panose="020B7200000000000000" pitchFamily="34" charset="0"/>
              </a:rPr>
              <a:t>theo</a:t>
            </a:r>
            <a:r>
              <a:rPr lang="en-US" altLang="en-US" sz="2000">
                <a:latin typeface=".VnTime" panose="020B7200000000000000" pitchFamily="34" charset="0"/>
              </a:rPr>
              <a:t> </a:t>
            </a:r>
            <a:r>
              <a:rPr lang="en-US" altLang="en-US" sz="2000" smtClean="0">
                <a:latin typeface=".VnTime" panose="020B7200000000000000" pitchFamily="34" charset="0"/>
              </a:rPr>
              <a:t>chiều tây-đông</a:t>
            </a:r>
            <a:r>
              <a:rPr lang="en-US" altLang="en-US" sz="2000" smtClean="0">
                <a:latin typeface=".VnTime" panose="020B7200000000000000" pitchFamily="34" charset="0"/>
              </a:rPr>
              <a:t>, </a:t>
            </a:r>
            <a:r>
              <a:rPr lang="en-US" altLang="en-US" sz="2000" smtClean="0">
                <a:latin typeface=".VnTime" panose="020B7200000000000000" pitchFamily="34" charset="0"/>
              </a:rPr>
              <a:t>chiếm </a:t>
            </a:r>
            <a:r>
              <a:rPr lang="en-US" altLang="en-US" sz="2000">
                <a:latin typeface=".VnTime" panose="020B7200000000000000" pitchFamily="34" charset="0"/>
              </a:rPr>
              <a:t>2/3 </a:t>
            </a:r>
            <a:r>
              <a:rPr lang="en-US" altLang="en-US" sz="2000" smtClean="0">
                <a:latin typeface=".VnTime" panose="020B7200000000000000" pitchFamily="34" charset="0"/>
              </a:rPr>
              <a:t>diên tích </a:t>
            </a:r>
            <a:r>
              <a:rPr lang="en-US" altLang="en-US" sz="2400" smtClean="0">
                <a:latin typeface=".VnTime" panose="020B7200000000000000" pitchFamily="34" charset="0"/>
              </a:rPr>
              <a:t>châu lục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3075602" y="4025665"/>
            <a:ext cx="226855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smtClean="0">
                <a:latin typeface=".VnTime" panose="020B7200000000000000" pitchFamily="34" charset="0"/>
              </a:rPr>
              <a:t>Đỉnh nhọn</a:t>
            </a:r>
            <a:r>
              <a:rPr lang="en-US" altLang="en-US" sz="2400" dirty="0">
                <a:latin typeface=".VnTime" panose="020B7200000000000000" pitchFamily="34" charset="0"/>
              </a:rPr>
              <a:t>,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cao</a:t>
            </a:r>
            <a:r>
              <a:rPr lang="en-US" altLang="en-US" sz="2400" smtClean="0">
                <a:latin typeface=".VnTime" panose="020B7200000000000000" pitchFamily="34" charset="0"/>
              </a:rPr>
              <a:t>, </a:t>
            </a:r>
            <a:r>
              <a:rPr lang="en-US" altLang="en-US" sz="2400" smtClean="0">
                <a:latin typeface=".VnTime" panose="020B7200000000000000" pitchFamily="34" charset="0"/>
              </a:rPr>
              <a:t>sư­ờn dốc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5876790" y="4092947"/>
            <a:ext cx="20779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smtClean="0">
                <a:latin typeface=".VnTime" panose="020B7200000000000000" pitchFamily="34" charset="0"/>
              </a:rPr>
              <a:t>T­ương đối bằng phằng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5" name="Text Box 35"/>
          <p:cNvSpPr txBox="1">
            <a:spLocks noChangeArrowheads="1"/>
          </p:cNvSpPr>
          <p:nvPr/>
        </p:nvSpPr>
        <p:spPr bwMode="auto">
          <a:xfrm>
            <a:off x="5436267" y="5225732"/>
            <a:ext cx="273036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ĐB: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Đa-nuýp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56" name="Text Box 36"/>
          <p:cNvSpPr txBox="1">
            <a:spLocks noChangeArrowheads="1"/>
          </p:cNvSpPr>
          <p:nvPr/>
        </p:nvSpPr>
        <p:spPr bwMode="auto">
          <a:xfrm>
            <a:off x="8487383" y="2557220"/>
            <a:ext cx="204537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400" smtClean="0">
                <a:latin typeface=".VnTime" panose="020B7200000000000000" pitchFamily="34" charset="0"/>
              </a:rPr>
              <a:t>phía bắc </a:t>
            </a:r>
            <a:r>
              <a:rPr lang="en-US" altLang="en-US" sz="2400" dirty="0" err="1" smtClean="0">
                <a:latin typeface=".VnTime" panose="020B7200000000000000" pitchFamily="34" charset="0"/>
              </a:rPr>
              <a:t>và</a:t>
            </a:r>
            <a:r>
              <a:rPr lang="en-US" altLang="en-US" sz="2400" dirty="0" smtClean="0">
                <a:latin typeface=".VnTime" panose="020B7200000000000000" pitchFamily="34" charset="0"/>
              </a:rPr>
              <a:t> </a:t>
            </a:r>
            <a:r>
              <a:rPr lang="en-US" altLang="en-US" sz="2400" err="1">
                <a:latin typeface=".VnTime" panose="020B7200000000000000" pitchFamily="34" charset="0"/>
              </a:rPr>
              <a:t>trung</a:t>
            </a:r>
            <a:r>
              <a:rPr lang="en-US" altLang="en-US" sz="2400">
                <a:latin typeface=".VnTime" panose="020B7200000000000000" pitchFamily="34" charset="0"/>
              </a:rPr>
              <a:t> </a:t>
            </a:r>
            <a:r>
              <a:rPr lang="en-US" altLang="en-US" sz="2400" smtClean="0">
                <a:latin typeface=".VnTime" panose="020B7200000000000000" pitchFamily="34" charset="0"/>
              </a:rPr>
              <a:t>tâm</a:t>
            </a:r>
            <a:r>
              <a:rPr lang="en-US" altLang="en-US" sz="2400" dirty="0" smtClean="0">
                <a:latin typeface=".VnTime" panose="020B7200000000000000" pitchFamily="34" charset="0"/>
              </a:rPr>
              <a:t>.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30757" name="Text Box 37"/>
          <p:cNvSpPr txBox="1">
            <a:spLocks noChangeArrowheads="1"/>
          </p:cNvSpPr>
          <p:nvPr/>
        </p:nvSpPr>
        <p:spPr bwMode="auto">
          <a:xfrm>
            <a:off x="8487383" y="3979236"/>
            <a:ext cx="23613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2400">
                <a:latin typeface=".VnTime" panose="020B7200000000000000" pitchFamily="34" charset="0"/>
              </a:rPr>
              <a:t>Đỉnh </a:t>
            </a:r>
            <a:r>
              <a:rPr lang="en-US" altLang="en-US" sz="2400" smtClean="0">
                <a:latin typeface=".VnTime" panose="020B7200000000000000" pitchFamily="34" charset="0"/>
              </a:rPr>
              <a:t>tròn </a:t>
            </a:r>
            <a:r>
              <a:rPr lang="en-US" altLang="en-US" sz="2400" smtClean="0">
                <a:latin typeface=".VnTime" panose="020B7200000000000000" pitchFamily="34" charset="0"/>
              </a:rPr>
              <a:t>thấp</a:t>
            </a:r>
            <a:r>
              <a:rPr lang="en-US" altLang="en-US" sz="2400">
                <a:latin typeface=".VnTime" panose="020B7200000000000000" pitchFamily="34" charset="0"/>
              </a:rPr>
              <a:t>, </a:t>
            </a:r>
            <a:r>
              <a:rPr lang="en-US" altLang="en-US" sz="2400" smtClean="0">
                <a:latin typeface=".VnTime" panose="020B7200000000000000" pitchFamily="34" charset="0"/>
              </a:rPr>
              <a:t>sườn thoải</a:t>
            </a:r>
            <a:r>
              <a:rPr lang="en-US" altLang="en-US" sz="2400" dirty="0"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30758" name="Text Box 38"/>
          <p:cNvSpPr txBox="1">
            <a:spLocks noChangeArrowheads="1"/>
          </p:cNvSpPr>
          <p:nvPr/>
        </p:nvSpPr>
        <p:spPr bwMode="auto">
          <a:xfrm>
            <a:off x="8585016" y="5198720"/>
            <a:ext cx="25542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smtClean="0">
                <a:latin typeface=".VnTime" panose="020B7200000000000000" pitchFamily="34" charset="0"/>
              </a:rPr>
              <a:t>Dãy:U </a:t>
            </a:r>
            <a:r>
              <a:rPr lang="en-US" altLang="en-US" sz="2400" dirty="0">
                <a:latin typeface=".VnTime" panose="020B7200000000000000" pitchFamily="34" charset="0"/>
              </a:rPr>
              <a:t>ran</a:t>
            </a:r>
            <a:r>
              <a:rPr lang="en-US" altLang="en-US" sz="2400">
                <a:latin typeface=".VnTime" panose="020B7200000000000000" pitchFamily="34" charset="0"/>
              </a:rPr>
              <a:t>, </a:t>
            </a:r>
            <a:r>
              <a:rPr lang="en-US" altLang="en-US" sz="2400" smtClean="0">
                <a:latin typeface=".VnTime" panose="020B7200000000000000" pitchFamily="34" charset="0"/>
              </a:rPr>
              <a:t>Xcan-đi-na-vi</a:t>
            </a:r>
            <a:endParaRPr lang="en-US" altLang="en-US" sz="2400" dirty="0">
              <a:latin typeface=".VnTime" panose="020B7200000000000000" pitchFamily="34" charset="0"/>
            </a:endParaRPr>
          </a:p>
        </p:txBody>
      </p:sp>
      <p:sp>
        <p:nvSpPr>
          <p:cNvPr id="15399" name="Text Box 39"/>
          <p:cNvSpPr txBox="1">
            <a:spLocks noChangeArrowheads="1"/>
          </p:cNvSpPr>
          <p:nvPr/>
        </p:nvSpPr>
        <p:spPr bwMode="auto">
          <a:xfrm>
            <a:off x="4117808" y="243192"/>
            <a:ext cx="3311091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en-US" altLang="en-US" b="1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2446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0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0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307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0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0" grpId="0"/>
      <p:bldP spid="30751" grpId="0"/>
      <p:bldP spid="30752" grpId="0"/>
      <p:bldP spid="30753" grpId="0"/>
      <p:bldP spid="30754" grpId="0"/>
      <p:bldP spid="30755" grpId="0"/>
      <p:bldP spid="30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217" y="111043"/>
            <a:ext cx="6537552" cy="62928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9985" y="1210233"/>
            <a:ext cx="4638575" cy="18651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0402169" y="4033656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 rot="20822104">
            <a:off x="9533581" y="2099558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 rot="21422445">
            <a:off x="7358552" y="3892567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 rot="19907181">
            <a:off x="7560229" y="1934134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na</a:t>
            </a: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-vi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 rot="3078216">
            <a:off x="10187372" y="2087346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1151697">
            <a:off x="8565909" y="3828797"/>
            <a:ext cx="138904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 rot="20822104">
            <a:off x="7896169" y="3132727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 rot="1693480">
            <a:off x="6297636" y="4284173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37" y="3116796"/>
            <a:ext cx="4775204" cy="3112197"/>
          </a:xfrm>
          <a:prstGeom prst="rect">
            <a:avLst/>
          </a:prstGeom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162800" y="485388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176" y="106514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352298">
            <a:off x="8509440" y="4392600"/>
            <a:ext cx="13030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Ban-</a:t>
            </a:r>
            <a:r>
              <a:rPr lang="en-US" altLang="en-US" sz="16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cang</a:t>
            </a:r>
            <a:endParaRPr lang="en-US" altLang="en-US" sz="16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01441" y="351669"/>
            <a:ext cx="7831756" cy="6198322"/>
            <a:chOff x="2303647" y="283086"/>
            <a:chExt cx="7831756" cy="6198322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6527" y="283086"/>
              <a:ext cx="7648876" cy="5736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303647" y="6019743"/>
              <a:ext cx="76328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Hình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2.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Một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phần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dãy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An-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pơ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ở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Thụy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2400" dirty="0" err="1" smtClean="0">
                  <a:solidFill>
                    <a:schemeClr val="accent2">
                      <a:lumMod val="75000"/>
                    </a:schemeClr>
                  </a:solidFill>
                </a:rPr>
                <a:t>Sỹ</a:t>
              </a:r>
              <a:r>
                <a:rPr lang="en-US" sz="2400" dirty="0" smtClean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endParaRPr lang="en-US" sz="24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88234" y="2998617"/>
            <a:ext cx="39046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dirty="0" err="1">
                <a:solidFill>
                  <a:srgbClr val="333399"/>
                </a:solidFill>
                <a:latin typeface="Times New Roman" panose="02020603050405020304" pitchFamily="18" charset="0"/>
              </a:rPr>
              <a:t>Dãy</a:t>
            </a:r>
            <a:r>
              <a:rPr lang="en-US" altLang="en-US" sz="3600" dirty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An-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pơ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sộ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3600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endParaRPr lang="en-US" altLang="en-US" sz="3600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43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124299" y="1287626"/>
            <a:ext cx="220422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nl-NL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a. Địa hình</a:t>
            </a:r>
            <a:endParaRPr lang="nl-NL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1828801" y="3275290"/>
            <a:ext cx="8575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nl-NL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9" y="64594"/>
            <a:ext cx="972981" cy="83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352311" y="6129"/>
            <a:ext cx="10063475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1pPr>
            <a:lvl2pPr marL="742950" indent="-28575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2pPr>
            <a:lvl3pPr marL="11430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3pPr>
            <a:lvl4pPr marL="16002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4pPr>
            <a:lvl5pPr marL="2057400" indent="-228600"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i="1" u="sng">
                <a:solidFill>
                  <a:srgbClr val="090703"/>
                </a:solidFill>
                <a:latin typeface="VNI-Times" pitchFamily="2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BÀI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1. </a:t>
            </a:r>
            <a:r>
              <a:rPr lang="en-US" i="0" u="none" dirty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VỊ TRÍ ĐỊA LÍ, ĐẶC ĐIỂM, TỰ NHIÊN CHÂU </a:t>
            </a:r>
            <a:r>
              <a:rPr lang="en-US" i="0" u="none" dirty="0" smtClean="0">
                <a:solidFill>
                  <a:schemeClr val="accent5">
                    <a:lumMod val="75000"/>
                  </a:schemeClr>
                </a:solidFill>
                <a:latin typeface="Tahoma" pitchFamily="34" charset="0"/>
              </a:rPr>
              <a:t>ÂU.</a:t>
            </a:r>
            <a:endParaRPr lang="en-US" i="0" u="none" dirty="0">
              <a:solidFill>
                <a:schemeClr val="accent5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4971" y="1672640"/>
            <a:ext cx="45199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43186" y="2552015"/>
            <a:ext cx="53874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2/3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ĐB.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Đa-nuýp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30675" y="908752"/>
            <a:ext cx="5338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-290301" y="4274301"/>
            <a:ext cx="5387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-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-31259" y="4663137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Xcan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-vi, U-Ran,..)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-43186" y="5617244"/>
            <a:ext cx="5387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+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(An-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pơ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Các-pát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Cáp</a:t>
            </a:r>
            <a:r>
              <a:rPr lang="en-US" sz="28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-ca,…)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7436" y="419052"/>
            <a:ext cx="6537552" cy="6292834"/>
          </a:xfrm>
          <a:prstGeom prst="rect">
            <a:avLst/>
          </a:prstGeom>
        </p:spPr>
      </p:pic>
      <p:sp>
        <p:nvSpPr>
          <p:cNvPr id="46" name="Text Box 3"/>
          <p:cNvSpPr txBox="1">
            <a:spLocks noChangeArrowheads="1"/>
          </p:cNvSpPr>
          <p:nvPr/>
        </p:nvSpPr>
        <p:spPr bwMode="auto">
          <a:xfrm>
            <a:off x="10412388" y="4341665"/>
            <a:ext cx="1752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Cáp</a:t>
            </a:r>
            <a:r>
              <a:rPr lang="en-US" altLang="en-US" sz="1800" b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 ca</a:t>
            </a:r>
            <a:endParaRPr lang="en-US" altLang="en-US" sz="18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Text Box 5"/>
          <p:cNvSpPr txBox="1">
            <a:spLocks noChangeArrowheads="1"/>
          </p:cNvSpPr>
          <p:nvPr/>
        </p:nvSpPr>
        <p:spPr bwMode="auto">
          <a:xfrm rot="20822104">
            <a:off x="9543800" y="2407567"/>
            <a:ext cx="1346520" cy="8309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4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 rot="21422445">
            <a:off x="7368771" y="4200576"/>
            <a:ext cx="11282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An-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pơ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9" name="Text Box 7"/>
          <p:cNvSpPr txBox="1">
            <a:spLocks noChangeArrowheads="1"/>
          </p:cNvSpPr>
          <p:nvPr/>
        </p:nvSpPr>
        <p:spPr bwMode="auto">
          <a:xfrm rot="19907181">
            <a:off x="7570448" y="2103644"/>
            <a:ext cx="1828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Xcan-đi-na-vic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 rot="3078216">
            <a:off x="10197591" y="2395355"/>
            <a:ext cx="1905000" cy="352022"/>
          </a:xfrm>
          <a:prstGeom prst="wedgeRectCallout">
            <a:avLst>
              <a:gd name="adj1" fmla="val -17759"/>
              <a:gd name="adj2" fmla="val 42287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 altLang="en-US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U-RAN</a:t>
            </a:r>
            <a:endParaRPr lang="en-US" altLang="en-US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951713">
            <a:off x="8496123" y="4188514"/>
            <a:ext cx="1389043" cy="36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18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1800" b="1" dirty="0" err="1" smtClean="0">
                <a:solidFill>
                  <a:srgbClr val="C00000"/>
                </a:solidFill>
                <a:latin typeface="Times New Roman" panose="02020603050405020304" pitchFamily="18" charset="0"/>
              </a:rPr>
              <a:t>pát</a:t>
            </a:r>
            <a:endParaRPr lang="en-US" altLang="en-US" sz="1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 rot="20822104">
            <a:off x="7906388" y="3440736"/>
            <a:ext cx="15986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ĐB.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000" b="1" i="1" dirty="0" smtClean="0">
                <a:solidFill>
                  <a:srgbClr val="3333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333399"/>
                </a:solidFill>
                <a:latin typeface="Times New Roman" panose="02020603050405020304" pitchFamily="18" charset="0"/>
              </a:rPr>
              <a:t>Âu</a:t>
            </a:r>
            <a:endParaRPr lang="en-US" altLang="en-US" sz="2000" b="1" i="1" dirty="0">
              <a:solidFill>
                <a:srgbClr val="33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 rot="1693480">
            <a:off x="6307855" y="4592182"/>
            <a:ext cx="148128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i="1" dirty="0" smtClean="0">
                <a:solidFill>
                  <a:srgbClr val="CC00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1800" b="1" i="1" dirty="0" err="1" smtClean="0">
                <a:solidFill>
                  <a:srgbClr val="CC0000"/>
                </a:solidFill>
                <a:latin typeface="Times New Roman" panose="02020603050405020304" pitchFamily="18" charset="0"/>
              </a:rPr>
              <a:t>Py-Rê-Nê</a:t>
            </a:r>
            <a:endParaRPr lang="en-US" altLang="en-US" sz="1800" b="1" i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4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8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3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8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9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8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33" grpId="0"/>
      <p:bldP spid="40" grpId="0"/>
      <p:bldP spid="38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1" u="sng" strike="noStrike" cap="none" normalizeH="0" baseline="0" smtClean="0">
            <a:ln>
              <a:noFill/>
            </a:ln>
            <a:solidFill>
              <a:srgbClr val="090703"/>
            </a:solidFill>
            <a:effectLst/>
            <a:latin typeface="VNI-Times" pitchFamily="2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1404</Words>
  <Application>Microsoft Office PowerPoint</Application>
  <PresentationFormat>Widescreen</PresentationFormat>
  <Paragraphs>185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SimSun</vt:lpstr>
      <vt:lpstr>.VnTime</vt:lpstr>
      <vt:lpstr>Arial</vt:lpstr>
      <vt:lpstr>Calibri</vt:lpstr>
      <vt:lpstr>Calibri Light</vt:lpstr>
      <vt:lpstr>Cambria</vt:lpstr>
      <vt:lpstr>黑体</vt:lpstr>
      <vt:lpstr>Tahoma</vt:lpstr>
      <vt:lpstr>Times New Roman</vt:lpstr>
      <vt:lpstr>Verdana</vt:lpstr>
      <vt:lpstr>VNI-Broad</vt:lpstr>
      <vt:lpstr>VNI-Times</vt:lpstr>
      <vt:lpstr>Office Theme</vt:lpstr>
      <vt:lpstr>Mountain Top</vt:lpstr>
      <vt:lpstr>1_Office Theme</vt:lpstr>
      <vt:lpstr>1_Mountain Top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OS</dc:creator>
  <cp:lastModifiedBy>Chu Thi Truc</cp:lastModifiedBy>
  <cp:revision>87</cp:revision>
  <dcterms:created xsi:type="dcterms:W3CDTF">2022-07-30T05:32:27Z</dcterms:created>
  <dcterms:modified xsi:type="dcterms:W3CDTF">2022-09-06T01:40:02Z</dcterms:modified>
</cp:coreProperties>
</file>