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6" r:id="rId4"/>
    <p:sldId id="278" r:id="rId5"/>
    <p:sldId id="279" r:id="rId6"/>
    <p:sldId id="280" r:id="rId7"/>
    <p:sldId id="281" r:id="rId8"/>
    <p:sldId id="258" r:id="rId9"/>
    <p:sldId id="269" r:id="rId10"/>
    <p:sldId id="271" r:id="rId11"/>
    <p:sldId id="277" r:id="rId12"/>
    <p:sldId id="272"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48" autoAdjust="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12/4/2023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1</a:t>
            </a:fld>
            <a:endParaRPr lang="en-US"/>
          </a:p>
        </p:txBody>
      </p:sp>
    </p:spTree>
    <p:extLst>
      <p:ext uri="{BB962C8B-B14F-4D97-AF65-F5344CB8AC3E}">
        <p14:creationId xmlns:p14="http://schemas.microsoft.com/office/powerpoint/2010/main" val="126350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GV dẫn dắt vấn đề: </a:t>
            </a:r>
            <a:r>
              <a:rPr lang="en-US" sz="1200" i="1" kern="1200" smtClean="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2</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Clich</a:t>
            </a:r>
            <a:r>
              <a:rPr lang="en-US" baseline="0" smtClean="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8</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CAA1A-7155-44C6-97A2-48993C9889EC}"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0CAA1A-7155-44C6-97A2-48993C9889EC}"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CAA1A-7155-44C6-97A2-48993C9889EC}"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7" y="-491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497" y="2057400"/>
            <a:ext cx="9067800" cy="2554545"/>
          </a:xfrm>
          <a:prstGeom prst="rect">
            <a:avLst/>
          </a:prstGeom>
          <a:noFill/>
        </p:spPr>
        <p:txBody>
          <a:bodyPr wrap="square" rtlCol="0">
            <a:spAutoFit/>
          </a:bodyPr>
          <a:lstStyle/>
          <a:p>
            <a:pPr algn="ctr"/>
            <a:r>
              <a:rPr lang="nl-NL" sz="4000" b="1" dirty="0">
                <a:solidFill>
                  <a:srgbClr val="FF0000"/>
                </a:solidFill>
                <a:latin typeface="Times New Roman" panose="02020603050405020304" pitchFamily="18" charset="0"/>
                <a:cs typeface="Times New Roman" panose="02020603050405020304" pitchFamily="18" charset="0"/>
              </a:rPr>
              <a:t>BÀI </a:t>
            </a:r>
            <a:r>
              <a:rPr lang="nl-NL" sz="4000" b="1" dirty="0" smtClean="0">
                <a:solidFill>
                  <a:srgbClr val="FF0000"/>
                </a:solidFill>
                <a:latin typeface="Times New Roman" panose="02020603050405020304" pitchFamily="18" charset="0"/>
                <a:cs typeface="Times New Roman" panose="02020603050405020304" pitchFamily="18" charset="0"/>
              </a:rPr>
              <a:t>11</a:t>
            </a:r>
          </a:p>
          <a:p>
            <a:pPr algn="ctr"/>
            <a:r>
              <a:rPr lang="nl-NL" sz="4000" b="1" dirty="0" smtClean="0">
                <a:solidFill>
                  <a:srgbClr val="FF0000"/>
                </a:solidFill>
                <a:latin typeface="Times New Roman" panose="02020603050405020304" pitchFamily="18" charset="0"/>
                <a:cs typeface="Times New Roman" panose="02020603050405020304" pitchFamily="18" charset="0"/>
              </a:rPr>
              <a:t> </a:t>
            </a:r>
            <a:r>
              <a:rPr lang="nl-NL" sz="4000" b="1" dirty="0">
                <a:solidFill>
                  <a:srgbClr val="FF0000"/>
                </a:solidFill>
                <a:latin typeface="Times New Roman" panose="02020603050405020304" pitchFamily="18" charset="0"/>
                <a:cs typeface="Times New Roman" panose="02020603050405020304" pitchFamily="18" charset="0"/>
              </a:rPr>
              <a:t>PHƯƠNG THỨC CON NGƯỜI KHAI THÁC, SỬ DỤNG VÀ BẢO VỆ THIÊN NHIÊN </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52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763000" cy="6858000"/>
          </a:xfrm>
          <a:prstGeom prst="rect">
            <a:avLst/>
          </a:prstGeom>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7" y="1"/>
            <a:ext cx="9191377" cy="6629400"/>
          </a:xfrm>
          <a:prstGeom prst="rect">
            <a:avLst/>
          </a:prstGeom>
        </p:spPr>
      </p:pic>
    </p:spTree>
    <p:extLst>
      <p:ext uri="{BB962C8B-B14F-4D97-AF65-F5344CB8AC3E}">
        <p14:creationId xmlns:p14="http://schemas.microsoft.com/office/powerpoint/2010/main" val="1857352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2468940"/>
            <a:ext cx="6858000" cy="1569660"/>
          </a:xfrm>
          <a:prstGeom prst="rect">
            <a:avLst/>
          </a:prstGeom>
        </p:spPr>
        <p:txBody>
          <a:bodyPr wrap="square">
            <a:spAutoFit/>
          </a:bodyPr>
          <a:lstStyle/>
          <a:p>
            <a:pPr algn="ctr"/>
            <a:r>
              <a:rPr lang="en-US" sz="2400" b="1" dirty="0" err="1" smtClean="0">
                <a:latin typeface="Times New Roman" pitchFamily="18" charset="0"/>
                <a:cs typeface="Times New Roman" pitchFamily="18" charset="0"/>
              </a:rPr>
              <a:t>Thiên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châu</a:t>
            </a:r>
            <a:r>
              <a:rPr lang="en-US" sz="2400" b="1" dirty="0" smtClean="0">
                <a:latin typeface="Times New Roman" pitchFamily="18" charset="0"/>
                <a:cs typeface="Times New Roman" pitchFamily="18" charset="0"/>
              </a:rPr>
              <a:t> Phi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hóa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theo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cách</a:t>
            </a:r>
            <a:r>
              <a:rPr lang="en-US" sz="2400" b="1" dirty="0" smtClean="0">
                <a:latin typeface="Times New Roman" pitchFamily="18" charset="0"/>
                <a:cs typeface="Times New Roman" pitchFamily="18" charset="0"/>
              </a:rPr>
              <a:t> con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khai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ở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trường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 hay </a:t>
            </a:r>
            <a:r>
              <a:rPr lang="en-US" sz="2400" b="1" dirty="0" err="1" smtClean="0">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TextBox 1"/>
          <p:cNvSpPr txBox="1"/>
          <p:nvPr/>
        </p:nvSpPr>
        <p:spPr>
          <a:xfrm>
            <a:off x="2590800" y="1066800"/>
            <a:ext cx="48006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https://www.youtube.com/watch?v=_03Du3S9XMU</a:t>
            </a:r>
          </a:p>
        </p:txBody>
      </p:sp>
    </p:spTree>
    <p:extLst>
      <p:ext uri="{BB962C8B-B14F-4D97-AF65-F5344CB8AC3E}">
        <p14:creationId xmlns:p14="http://schemas.microsoft.com/office/powerpoint/2010/main" val="8411134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5410200" y="28956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886200" y="2667000"/>
            <a:ext cx="1485900" cy="675620"/>
            <a:chOff x="4114800" y="2667000"/>
            <a:chExt cx="1485900" cy="675620"/>
          </a:xfrm>
        </p:grpSpPr>
        <p:sp>
          <p:nvSpPr>
            <p:cNvPr id="3" name="Rectangle 2"/>
            <p:cNvSpPr/>
            <p:nvPr/>
          </p:nvSpPr>
          <p:spPr>
            <a:xfrm>
              <a:off x="4114800" y="2667000"/>
              <a:ext cx="14859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6549" y="2819400"/>
              <a:ext cx="1251689" cy="523220"/>
            </a:xfrm>
            <a:prstGeom prst="rect">
              <a:avLst/>
            </a:prstGeom>
          </p:spPr>
          <p:txBody>
            <a:bodyPr wrap="none">
              <a:spAutoFit/>
            </a:bodyPr>
            <a:lstStyle/>
            <a:p>
              <a:pPr algn="ctr"/>
              <a:r>
                <a:rPr lang="nl-NL" sz="2800" b="1" dirty="0">
                  <a:latin typeface="Times New Roman" panose="02020603050405020304" pitchFamily="18" charset="0"/>
                  <a:cs typeface="Times New Roman" panose="02020603050405020304" pitchFamily="18" charset="0"/>
                </a:rPr>
                <a:t>BÀI 11</a:t>
              </a:r>
            </a:p>
          </p:txBody>
        </p:sp>
      </p:grpSp>
      <p:grpSp>
        <p:nvGrpSpPr>
          <p:cNvPr id="9" name="Group 8"/>
          <p:cNvGrpSpPr/>
          <p:nvPr/>
        </p:nvGrpSpPr>
        <p:grpSpPr>
          <a:xfrm>
            <a:off x="5943600" y="2819400"/>
            <a:ext cx="1676400" cy="1015663"/>
            <a:chOff x="5943600" y="2819400"/>
            <a:chExt cx="1676400" cy="1015663"/>
          </a:xfrm>
        </p:grpSpPr>
        <p:sp>
          <p:nvSpPr>
            <p:cNvPr id="4" name="TextBox 3"/>
            <p:cNvSpPr txBox="1"/>
            <p:nvPr/>
          </p:nvSpPr>
          <p:spPr>
            <a:xfrm>
              <a:off x="5943600" y="2819400"/>
              <a:ext cx="1676400" cy="1015663"/>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N</a:t>
              </a:r>
              <a:r>
                <a:rPr lang="nl-NL" sz="2400" b="1" dirty="0" smtClean="0">
                  <a:latin typeface="Times New Roman" panose="02020603050405020304" pitchFamily="18" charset="0"/>
                  <a:cs typeface="Times New Roman" panose="02020603050405020304" pitchFamily="18" charset="0"/>
                </a:rPr>
                <a:t>1</a:t>
              </a:r>
            </a:p>
            <a:p>
              <a:pPr algn="ctr"/>
              <a:r>
                <a:rPr lang="nl-NL"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7" name="Oval 6"/>
            <p:cNvSpPr/>
            <p:nvPr/>
          </p:nvSpPr>
          <p:spPr>
            <a:xfrm>
              <a:off x="6324600" y="28194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Up Arrow 7"/>
          <p:cNvSpPr/>
          <p:nvPr/>
        </p:nvSpPr>
        <p:spPr>
          <a:xfrm>
            <a:off x="4648200" y="2057400"/>
            <a:ext cx="152400" cy="45720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86200" y="1575137"/>
            <a:ext cx="1676400" cy="1015663"/>
          </a:xfrm>
          <a:prstGeom prst="rect">
            <a:avLst/>
          </a:prstGeom>
          <a:noFill/>
        </p:spPr>
        <p:txBody>
          <a:bodyPr wrap="square" rtlCol="0">
            <a:spAutoFit/>
          </a:bodyPr>
          <a:lstStyle/>
          <a:p>
            <a:pPr algn="ctr"/>
            <a:r>
              <a:rPr lang="nl-NL" sz="2400" b="1" dirty="0" smtClean="0">
                <a:latin typeface="Times New Roman" panose="02020603050405020304" pitchFamily="18" charset="0"/>
                <a:cs typeface="Times New Roman" panose="02020603050405020304" pitchFamily="18" charset="0"/>
              </a:rPr>
              <a:t>N</a:t>
            </a:r>
            <a:r>
              <a:rPr lang="nl-NL" sz="2400" b="1" dirty="0">
                <a:latin typeface="Times New Roman" panose="02020603050405020304" pitchFamily="18" charset="0"/>
                <a:cs typeface="Times New Roman" panose="02020603050405020304" pitchFamily="18" charset="0"/>
              </a:rPr>
              <a:t>2</a:t>
            </a:r>
            <a:endParaRPr lang="nl-NL" sz="2400" b="1" dirty="0" smtClean="0">
              <a:latin typeface="Times New Roman" panose="02020603050405020304" pitchFamily="18" charset="0"/>
              <a:cs typeface="Times New Roman" panose="02020603050405020304" pitchFamily="18" charset="0"/>
            </a:endParaRPr>
          </a:p>
          <a:p>
            <a:pPr algn="ctr"/>
            <a:r>
              <a:rPr lang="nl-NL"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1" name="Left Arrow 10"/>
          <p:cNvSpPr/>
          <p:nvPr/>
        </p:nvSpPr>
        <p:spPr>
          <a:xfrm>
            <a:off x="2933700" y="2895600"/>
            <a:ext cx="876299"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91112" y="2743200"/>
            <a:ext cx="561372" cy="461665"/>
          </a:xfrm>
          <a:prstGeom prst="rect">
            <a:avLst/>
          </a:prstGeom>
        </p:spPr>
        <p:txBody>
          <a:bodyPr wrap="none">
            <a:spAutoFit/>
          </a:bodyPr>
          <a:lstStyle/>
          <a:p>
            <a:pPr algn="ctr"/>
            <a:r>
              <a:rPr lang="nl-NL" sz="2400" b="1" dirty="0" smtClean="0">
                <a:latin typeface="Times New Roman" panose="02020603050405020304" pitchFamily="18" charset="0"/>
                <a:cs typeface="Times New Roman" panose="02020603050405020304" pitchFamily="18" charset="0"/>
              </a:rPr>
              <a:t>N3</a:t>
            </a:r>
            <a:endParaRPr lang="nl-NL" sz="2400" b="1" dirty="0">
              <a:latin typeface="Times New Roman" panose="02020603050405020304" pitchFamily="18" charset="0"/>
              <a:cs typeface="Times New Roman" panose="02020603050405020304" pitchFamily="18" charset="0"/>
            </a:endParaRPr>
          </a:p>
        </p:txBody>
      </p:sp>
      <p:sp>
        <p:nvSpPr>
          <p:cNvPr id="14" name="Down Arrow 13"/>
          <p:cNvSpPr/>
          <p:nvPr/>
        </p:nvSpPr>
        <p:spPr>
          <a:xfrm>
            <a:off x="4648200" y="3327231"/>
            <a:ext cx="152400" cy="507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48511" y="3821668"/>
            <a:ext cx="561372" cy="461665"/>
          </a:xfrm>
          <a:prstGeom prst="rect">
            <a:avLst/>
          </a:prstGeom>
        </p:spPr>
        <p:txBody>
          <a:bodyPr wrap="none">
            <a:spAutoFit/>
          </a:bodyPr>
          <a:lstStyle/>
          <a:p>
            <a:pPr algn="ctr"/>
            <a:r>
              <a:rPr lang="nl-NL" sz="2400" b="1" dirty="0" smtClean="0">
                <a:latin typeface="Times New Roman" panose="02020603050405020304" pitchFamily="18" charset="0"/>
                <a:cs typeface="Times New Roman" panose="02020603050405020304" pitchFamily="18" charset="0"/>
              </a:rPr>
              <a:t>N4</a:t>
            </a:r>
            <a:endParaRPr lang="nl-NL" sz="2400" b="1"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7315200" y="22860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620000" y="2286000"/>
            <a:ext cx="1219200" cy="1569660"/>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M</a:t>
            </a:r>
            <a:r>
              <a:rPr lang="en-US" sz="2400" dirty="0" err="1" smtClean="0">
                <a:latin typeface="Times New Roman" panose="02020603050405020304" pitchFamily="18" charset="0"/>
                <a:cs typeface="Times New Roman" panose="02020603050405020304" pitchFamily="18" charset="0"/>
              </a:rPr>
              <a:t>ôi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ẩm</a:t>
            </a:r>
            <a:endParaRPr lang="en-US" sz="2400"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3962400" y="42672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62400" y="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62000" y="21336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91000" y="152400"/>
            <a:ext cx="1028638"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đới</a:t>
            </a:r>
            <a:endParaRPr lang="en-US" sz="2400" dirty="0"/>
          </a:p>
        </p:txBody>
      </p:sp>
      <p:sp>
        <p:nvSpPr>
          <p:cNvPr id="23" name="Rectangle 22"/>
          <p:cNvSpPr/>
          <p:nvPr/>
        </p:nvSpPr>
        <p:spPr>
          <a:xfrm>
            <a:off x="871467" y="2209800"/>
            <a:ext cx="1104900"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a:t>
            </a:r>
            <a:r>
              <a:rPr lang="en-US" sz="2400" dirty="0">
                <a:latin typeface="Times New Roman" panose="02020603050405020304" pitchFamily="18" charset="0"/>
                <a:ea typeface="Times New Roman" panose="02020603050405020304" pitchFamily="18" charset="0"/>
              </a:rPr>
              <a:t> </a:t>
            </a:r>
            <a:endParaRPr lang="en-US" sz="2400" dirty="0"/>
          </a:p>
        </p:txBody>
      </p:sp>
      <p:sp>
        <p:nvSpPr>
          <p:cNvPr id="24" name="Rectangle 23"/>
          <p:cNvSpPr/>
          <p:nvPr/>
        </p:nvSpPr>
        <p:spPr>
          <a:xfrm>
            <a:off x="4191000" y="4267200"/>
            <a:ext cx="1143000"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40532375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7">
                                            <p:txEl>
                                              <p:pRg st="0" end="0"/>
                                            </p:txEl>
                                          </p:spTgt>
                                        </p:tgtEl>
                                        <p:attrNameLst>
                                          <p:attrName>style.visibility</p:attrName>
                                        </p:attrNameLst>
                                      </p:cBhvr>
                                      <p:to>
                                        <p:strVal val="visible"/>
                                      </p:to>
                                    </p:set>
                                    <p:animEffect transition="in" filter="wipe(down)">
                                      <p:cBhvr>
                                        <p:cTn id="60" dur="500"/>
                                        <p:tgtEl>
                                          <p:spTgt spid="17">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3">
                                            <p:txEl>
                                              <p:pRg st="0" end="0"/>
                                            </p:txEl>
                                          </p:spTgt>
                                        </p:tgtEl>
                                        <p:attrNameLst>
                                          <p:attrName>style.visibility</p:attrName>
                                        </p:attrNameLst>
                                      </p:cBhvr>
                                      <p:to>
                                        <p:strVal val="visible"/>
                                      </p:to>
                                    </p:set>
                                    <p:anim calcmode="lin" valueType="num">
                                      <p:cBhvr additive="base">
                                        <p:cTn id="8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000"/>
                                        <p:tgtEl>
                                          <p:spTgt spid="24"/>
                                        </p:tgtEl>
                                      </p:cBhvr>
                                    </p:animEffect>
                                    <p:anim calcmode="lin" valueType="num">
                                      <p:cBhvr>
                                        <p:cTn id="90" dur="2000" fill="hold"/>
                                        <p:tgtEl>
                                          <p:spTgt spid="24"/>
                                        </p:tgtEl>
                                        <p:attrNameLst>
                                          <p:attrName>ppt_w</p:attrName>
                                        </p:attrNameLst>
                                      </p:cBhvr>
                                      <p:tavLst>
                                        <p:tav tm="0" fmla="#ppt_w*sin(2.5*pi*$)">
                                          <p:val>
                                            <p:fltVal val="0"/>
                                          </p:val>
                                        </p:tav>
                                        <p:tav tm="100000">
                                          <p:val>
                                            <p:fltVal val="1"/>
                                          </p:val>
                                        </p:tav>
                                      </p:tavLst>
                                    </p:anim>
                                    <p:anim calcmode="lin" valueType="num">
                                      <p:cBhvr>
                                        <p:cTn id="91"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p:bldP spid="11" grpId="0" animBg="1"/>
      <p:bldP spid="13" grpId="0"/>
      <p:bldP spid="14" grpId="0" animBg="1"/>
      <p:bldP spid="15" grpId="0"/>
      <p:bldP spid="16" grpId="0" animBg="1"/>
      <p:bldP spid="20" grpId="0" animBg="1"/>
      <p:bldP spid="21" grpId="0" animBg="1"/>
      <p:bldP spid="22" grpId="0" animBg="1"/>
      <p:bldP spid="1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28261"/>
            <a:ext cx="6096000" cy="4837222"/>
          </a:xfrm>
          <a:prstGeom prst="rect">
            <a:avLst/>
          </a:prstGeom>
        </p:spPr>
        <p:txBody>
          <a:bodyPr wrap="square">
            <a:spAutoFit/>
          </a:bodyPr>
          <a:lstStyle/>
          <a:p>
            <a:pPr algn="just">
              <a:lnSpc>
                <a:spcPts val="2160"/>
              </a:lnSpc>
              <a:spcAft>
                <a:spcPts val="800"/>
              </a:spcAft>
            </a:pPr>
            <a:r>
              <a:rPr lang="en-US" sz="2000" b="1">
                <a:solidFill>
                  <a:srgbClr val="000000"/>
                </a:solidFill>
                <a:latin typeface="Arial" panose="020B0604020202020204" pitchFamily="34" charset="0"/>
                <a:ea typeface="Times New Roman" panose="02020603050405020304" pitchFamily="18" charset="0"/>
                <a:cs typeface="Times New Roman" panose="02020603050405020304" pitchFamily="18" charset="0"/>
              </a:rPr>
              <a:t>1. Khai thác, sử dụng và bảo vệ thiên nhiên ở môi trường xích đạo</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ts val="2160"/>
              </a:lnSpc>
              <a:spcAft>
                <a:spcPts val="800"/>
              </a:spcAft>
            </a:pPr>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 Phạm vi môi trường xích đạo ở châu Phi: gồm bồn địa Công-gô và duyên hải phía bắc vịnh Ghi- nê.</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ts val="2160"/>
              </a:lnSpc>
              <a:spcAft>
                <a:spcPts val="800"/>
              </a:spcAft>
            </a:pPr>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 Cách thức con người khai thác, bảo vệ thiên nhiên ở môi trường xích đạo:</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ts val="2160"/>
              </a:lnSpc>
              <a:spcAft>
                <a:spcPts val="800"/>
              </a:spcAft>
            </a:pPr>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 Trồng cây quanh năm, gối vụ và xen canh nhiều loại cây (nhờ nhiệt độ và độ ẩm cao).</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ts val="2160"/>
              </a:lnSpc>
              <a:spcAft>
                <a:spcPts val="800"/>
              </a:spcAft>
            </a:pPr>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 Hình thành các khu vực chuyên canh cây công nghiệp (cọ dầu, ca cao,...) theo quy mô lớn để xuất khẩu hoặc cung cấp nguyên liệu cho các nhà máy chế biến.</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ts val="2160"/>
              </a:lnSpc>
              <a:spcAft>
                <a:spcPts val="800"/>
              </a:spcAft>
            </a:pPr>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 Tích cực trồng và bảo vệ rừng (do tầng mùn trong đất không dày, lớp phủ thực vật bị tàn phá nhiều nên dễ bị rửa trôi).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3859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87197"/>
            <a:ext cx="8382000" cy="6247864"/>
          </a:xfrm>
          <a:prstGeom prst="rect">
            <a:avLst/>
          </a:prstGeom>
        </p:spPr>
        <p:txBody>
          <a:bodyPr wrap="square">
            <a:spAutoFit/>
          </a:bodyPr>
          <a:lstStyle/>
          <a:p>
            <a:pPr algn="just">
              <a:lnSpc>
                <a:spcPts val="2160"/>
              </a:lnSpc>
              <a:spcAft>
                <a:spcPts val="800"/>
              </a:spcAft>
            </a:pPr>
            <a:r>
              <a:rPr lang="en-US" b="1">
                <a:solidFill>
                  <a:srgbClr val="FF0000"/>
                </a:solidFill>
                <a:latin typeface="Arial" panose="020B0604020202020204" pitchFamily="34" charset="0"/>
                <a:ea typeface="Times New Roman" panose="02020603050405020304" pitchFamily="18" charset="0"/>
                <a:cs typeface="Times New Roman" panose="02020603050405020304" pitchFamily="18" charset="0"/>
              </a:rPr>
              <a:t>2. Khai thác, sử dụng và bảo vệ thiên nhiên ở môi trường nhiệt đới</a:t>
            </a:r>
            <a:endParaRPr lang="en-US" sz="14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ts val="2160"/>
              </a:lnSpc>
              <a:spcAft>
                <a:spcPts val="800"/>
              </a:spcAft>
            </a:pPr>
            <a:r>
              <a:rPr lang="en-US" b="1" i="1">
                <a:solidFill>
                  <a:srgbClr val="212529"/>
                </a:solidFill>
                <a:latin typeface="Arial" panose="020B0604020202020204" pitchFamily="34" charset="0"/>
                <a:ea typeface="Times New Roman" panose="02020603050405020304" pitchFamily="18" charset="0"/>
                <a:cs typeface="Times New Roman" panose="02020603050405020304" pitchFamily="18" charset="0"/>
              </a:rPr>
              <a:t> </a:t>
            </a:r>
            <a:r>
              <a:rPr lang="en-US" b="1" i="1">
                <a:solidFill>
                  <a:srgbClr val="000000"/>
                </a:solidFill>
                <a:latin typeface="Arial" panose="020B0604020202020204" pitchFamily="34" charset="0"/>
                <a:ea typeface="Times New Roman" panose="02020603050405020304" pitchFamily="18" charset="0"/>
                <a:cs typeface="Times New Roman" panose="02020603050405020304" pitchFamily="18" charset="0"/>
              </a:rPr>
              <a:t>- Phạm vi môi trường nhiệt đới ở châu Phi: </a:t>
            </a:r>
            <a:r>
              <a:rPr lang="en-US">
                <a:solidFill>
                  <a:srgbClr val="000000"/>
                </a:solidFill>
                <a:latin typeface="Arial" panose="020B0604020202020204" pitchFamily="34" charset="0"/>
                <a:ea typeface="Times New Roman" panose="02020603050405020304" pitchFamily="18" charset="0"/>
                <a:cs typeface="Times New Roman" panose="02020603050405020304" pitchFamily="18" charset="0"/>
              </a:rPr>
              <a:t>gần như trùng với ranh giới đới khí hậu cận xích đạo (khoảng 20°B - 20°N).</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ts val="2160"/>
              </a:lnSpc>
              <a:spcAft>
                <a:spcPts val="800"/>
              </a:spcAft>
            </a:pPr>
            <a:r>
              <a:rPr lang="en-US" b="1" i="1">
                <a:solidFill>
                  <a:srgbClr val="000000"/>
                </a:solidFill>
                <a:latin typeface="Arial" panose="020B0604020202020204" pitchFamily="34" charset="0"/>
                <a:ea typeface="Times New Roman" panose="02020603050405020304" pitchFamily="18" charset="0"/>
                <a:cs typeface="Times New Roman" panose="02020603050405020304" pitchFamily="18" charset="0"/>
              </a:rPr>
              <a:t>- Cách thức con người khai thác</a:t>
            </a:r>
            <a:r>
              <a:rPr lang="en-US">
                <a:solidFill>
                  <a:srgbClr val="000000"/>
                </a:solidFill>
                <a:latin typeface="Arial" panose="020B0604020202020204" pitchFamily="34" charset="0"/>
                <a:ea typeface="Times New Roman" panose="02020603050405020304" pitchFamily="18" charset="0"/>
                <a:cs typeface="Times New Roman" panose="02020603050405020304" pitchFamily="18" charset="0"/>
              </a:rPr>
              <a:t>, bảo vệ thiên nhiên ở môi trường nhiệt đới:</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ts val="2160"/>
              </a:lnSpc>
              <a:spcAft>
                <a:spcPts val="800"/>
              </a:spcAft>
            </a:pPr>
            <a:r>
              <a:rPr lang="en-US">
                <a:solidFill>
                  <a:srgbClr val="000000"/>
                </a:solidFill>
                <a:latin typeface="Arial" panose="020B0604020202020204" pitchFamily="34" charset="0"/>
                <a:ea typeface="Times New Roman" panose="02020603050405020304" pitchFamily="18" charset="0"/>
                <a:cs typeface="Times New Roman" panose="02020603050405020304" pitchFamily="18" charset="0"/>
              </a:rPr>
              <a:t>ách thức để con người khai thác:</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ts val="2160"/>
              </a:lnSpc>
              <a:spcAft>
                <a:spcPts val="800"/>
              </a:spcAft>
            </a:pPr>
            <a:r>
              <a:rPr lang="en-US" b="1" i="1">
                <a:solidFill>
                  <a:srgbClr val="000000"/>
                </a:solidFill>
                <a:latin typeface="Arial" panose="020B0604020202020204" pitchFamily="34" charset="0"/>
                <a:ea typeface="Times New Roman" panose="02020603050405020304" pitchFamily="18" charset="0"/>
                <a:cs typeface="Times New Roman" panose="02020603050405020304" pitchFamily="18" charset="0"/>
              </a:rPr>
              <a:t>+ Những vùng khô hạn </a:t>
            </a:r>
            <a:r>
              <a:rPr lang="en-US">
                <a:solidFill>
                  <a:srgbClr val="000000"/>
                </a:solidFill>
                <a:latin typeface="Arial" panose="020B0604020202020204" pitchFamily="34" charset="0"/>
                <a:ea typeface="Times New Roman" panose="02020603050405020304" pitchFamily="18" charset="0"/>
                <a:cs typeface="Times New Roman" panose="02020603050405020304" pitchFamily="18" charset="0"/>
              </a:rPr>
              <a:t>như xa van ở Nam Xa-ha-ra: canh tác phổ biến theo hình thức nương rẫy. Cây trồng chính lạc, bông, kê,...; chăn nuôi dê, cừu,... theo hình thức chăn thả.</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ts val="2160"/>
              </a:lnSpc>
              <a:spcAft>
                <a:spcPts val="800"/>
              </a:spcAft>
            </a:pPr>
            <a:r>
              <a:rPr lang="en-US" b="1" i="1">
                <a:solidFill>
                  <a:srgbClr val="000000"/>
                </a:solidFill>
                <a:latin typeface="Arial" panose="020B0604020202020204" pitchFamily="34" charset="0"/>
                <a:ea typeface="Times New Roman" panose="02020603050405020304" pitchFamily="18" charset="0"/>
                <a:cs typeface="Times New Roman" panose="02020603050405020304" pitchFamily="18" charset="0"/>
              </a:rPr>
              <a:t>+ Những vùng khí hậu nhiệt đới ẩm </a:t>
            </a:r>
            <a:r>
              <a:rPr lang="en-US">
                <a:solidFill>
                  <a:srgbClr val="000000"/>
                </a:solidFill>
                <a:latin typeface="Arial" panose="020B0604020202020204" pitchFamily="34" charset="0"/>
                <a:ea typeface="Times New Roman" panose="02020603050405020304" pitchFamily="18" charset="0"/>
                <a:cs typeface="Times New Roman" panose="02020603050405020304" pitchFamily="18" charset="0"/>
              </a:rPr>
              <a:t>như Đông Nam Phi: hình thành các vùng trồng cây ăn quả (chuối,...) và cây công nghiệp (chè, thuốc lá, bông….) với mục đích xuất khẩu</a:t>
            </a:r>
            <a:r>
              <a:rPr lang="en-US"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r>
              <a:rPr lang="en-US" sz="2000" b="1" i="1"/>
              <a:t>+ Khai thác xuất khẩu khoáng sản </a:t>
            </a:r>
            <a:r>
              <a:rPr lang="en-US" sz="2000"/>
              <a:t>(vàng, đồng, chì, dầu mỏ, khí tự nhiên,...), một số nước phát triển công nghiệp chế biến.</a:t>
            </a:r>
          </a:p>
          <a:p>
            <a:r>
              <a:rPr lang="en-US" sz="2000"/>
              <a:t>- Bảo vệ thiên nhiên ở môi trường nhiệt đới:</a:t>
            </a:r>
          </a:p>
          <a:p>
            <a:r>
              <a:rPr lang="en-US" sz="2000" b="1" i="1"/>
              <a:t>+ Xây dựng các công trình thủy lợi </a:t>
            </a:r>
            <a:r>
              <a:rPr lang="en-US" sz="2000"/>
              <a:t>nhằm đảm bảo nguồn nước cho nông nghiệp và sinh hoạt.</a:t>
            </a:r>
          </a:p>
          <a:p>
            <a:r>
              <a:rPr lang="en-US" sz="2000"/>
              <a:t>+ Một số quốc gia đã thành lập các khu bảo tồn thiên nhiên, để bảo vệ hệ sinh thái cũng như phát triển du lịch.</a:t>
            </a:r>
          </a:p>
          <a:p>
            <a:pPr algn="just">
              <a:lnSpc>
                <a:spcPts val="2160"/>
              </a:lnSpc>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3347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0"/>
            <a:ext cx="8153400" cy="6617196"/>
          </a:xfrm>
          <a:prstGeom prst="rect">
            <a:avLst/>
          </a:prstGeom>
        </p:spPr>
        <p:txBody>
          <a:bodyPr wrap="square">
            <a:spAutoFit/>
          </a:bodyPr>
          <a:lstStyle/>
          <a:p>
            <a:pPr algn="just">
              <a:spcAft>
                <a:spcPts val="800"/>
              </a:spcAft>
            </a:pPr>
            <a:r>
              <a:rPr lang="en-US" sz="2400" b="1">
                <a:solidFill>
                  <a:srgbClr val="000000"/>
                </a:solidFill>
                <a:latin typeface="Arial" panose="020B0604020202020204" pitchFamily="34" charset="0"/>
                <a:ea typeface="Times New Roman" panose="02020603050405020304" pitchFamily="18" charset="0"/>
                <a:cs typeface="Times New Roman" panose="02020603050405020304" pitchFamily="18" charset="0"/>
              </a:rPr>
              <a:t>3. Khai thác, sử dụng và bảo vệ thiên nhiên ở môi trường hoang mạc</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b="1">
                <a:solidFill>
                  <a:srgbClr val="FF0000"/>
                </a:solidFill>
                <a:latin typeface="Arial" panose="020B0604020202020204" pitchFamily="34" charset="0"/>
                <a:ea typeface="Times New Roman" panose="02020603050405020304" pitchFamily="18" charset="0"/>
                <a:cs typeface="Times New Roman" panose="02020603050405020304" pitchFamily="18" charset="0"/>
              </a:rPr>
              <a:t>- Phạm vi môi trường hoang </a:t>
            </a:r>
            <a:r>
              <a:rPr lang="en-US" sz="2400" b="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mạc</a:t>
            </a:r>
            <a:r>
              <a:rPr lang="en-US" sz="240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a:solidFill>
                  <a:srgbClr val="000000"/>
                </a:solidFill>
                <a:latin typeface="Arial" panose="020B0604020202020204" pitchFamily="34" charset="0"/>
                <a:ea typeface="Times New Roman" panose="02020603050405020304" pitchFamily="18" charset="0"/>
                <a:cs typeface="Times New Roman" panose="02020603050405020304" pitchFamily="18" charset="0"/>
              </a:rPr>
              <a:t>gồm hoang mạc Xa-ha-ra ở Bắc Phi; hoang mạc Ca-la-ha-ri, hoang mạc Na-mip ở Nam Phi.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b="1">
                <a:solidFill>
                  <a:srgbClr val="FF0000"/>
                </a:solidFill>
                <a:latin typeface="Arial" panose="020B0604020202020204" pitchFamily="34" charset="0"/>
                <a:ea typeface="Times New Roman" panose="02020603050405020304" pitchFamily="18" charset="0"/>
                <a:cs typeface="Times New Roman" panose="02020603050405020304" pitchFamily="18" charset="0"/>
              </a:rPr>
              <a:t>- Cách thức để con người khai thác:</a:t>
            </a:r>
            <a:endParaRPr lang="en-US" sz="24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b="1" i="1">
                <a:solidFill>
                  <a:srgbClr val="000000"/>
                </a:solidFill>
                <a:latin typeface="Arial" panose="020B0604020202020204" pitchFamily="34" charset="0"/>
                <a:ea typeface="Times New Roman" panose="02020603050405020304" pitchFamily="18" charset="0"/>
                <a:cs typeface="Times New Roman" panose="02020603050405020304" pitchFamily="18" charset="0"/>
              </a:rPr>
              <a:t>+ Khu vực ốc đảo: </a:t>
            </a:r>
            <a:r>
              <a:rPr lang="en-US" sz="2400">
                <a:solidFill>
                  <a:srgbClr val="000000"/>
                </a:solidFill>
                <a:latin typeface="Arial" panose="020B0604020202020204" pitchFamily="34" charset="0"/>
                <a:ea typeface="Times New Roman" panose="02020603050405020304" pitchFamily="18" charset="0"/>
                <a:cs typeface="Times New Roman" panose="02020603050405020304" pitchFamily="18" charset="0"/>
              </a:rPr>
              <a:t>trồng cây ăn quả (cam, chanh,...), chà là và 1 số cây lương thực (lúa mạch,...) trên những mảnh ruộng nhỏ.</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b="1" i="1">
                <a:solidFill>
                  <a:srgbClr val="000000"/>
                </a:solidFill>
                <a:latin typeface="Arial" panose="020B0604020202020204" pitchFamily="34" charset="0"/>
                <a:ea typeface="Times New Roman" panose="02020603050405020304" pitchFamily="18" charset="0"/>
                <a:cs typeface="Times New Roman" panose="02020603050405020304" pitchFamily="18" charset="0"/>
              </a:rPr>
              <a:t>+ Chăn nuôi gia súc </a:t>
            </a:r>
            <a:r>
              <a:rPr lang="en-US" sz="2400">
                <a:solidFill>
                  <a:srgbClr val="000000"/>
                </a:solidFill>
                <a:latin typeface="Arial" panose="020B0604020202020204" pitchFamily="34" charset="0"/>
                <a:ea typeface="Times New Roman" panose="02020603050405020304" pitchFamily="18" charset="0"/>
                <a:cs typeface="Times New Roman" panose="02020603050405020304" pitchFamily="18" charset="0"/>
              </a:rPr>
              <a:t>(dê, lạc đà,...) dưới hình thức du mục.</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b="1" i="1">
                <a:solidFill>
                  <a:srgbClr val="000000"/>
                </a:solidFill>
                <a:latin typeface="Arial" panose="020B0604020202020204" pitchFamily="34" charset="0"/>
                <a:ea typeface="Times New Roman" panose="02020603050405020304" pitchFamily="18" charset="0"/>
                <a:cs typeface="Times New Roman" panose="02020603050405020304" pitchFamily="18" charset="0"/>
              </a:rPr>
              <a:t>+ Nhờ tiến bộ của kĩ thuật khoan sâu, </a:t>
            </a:r>
            <a:r>
              <a:rPr lang="en-US" sz="2400">
                <a:solidFill>
                  <a:srgbClr val="000000"/>
                </a:solidFill>
                <a:latin typeface="Arial" panose="020B0604020202020204" pitchFamily="34" charset="0"/>
                <a:ea typeface="Times New Roman" panose="02020603050405020304" pitchFamily="18" charset="0"/>
                <a:cs typeface="Times New Roman" panose="02020603050405020304" pitchFamily="18" charset="0"/>
              </a:rPr>
              <a:t>nhiều mỏ dầu khí lớn, các mỏ khoáng sản và các túi nước ngầm được phát hiện =&gt; đem lại nguồn thu lớn.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a:solidFill>
                  <a:srgbClr val="000000"/>
                </a:solidFill>
                <a:latin typeface="Arial" panose="020B0604020202020204" pitchFamily="34" charset="0"/>
                <a:ea typeface="Times New Roman" panose="02020603050405020304" pitchFamily="18" charset="0"/>
                <a:cs typeface="Times New Roman" panose="02020603050405020304" pitchFamily="18" charset="0"/>
              </a:rPr>
              <a:t>- Các nước trong khu vực đã có nhiều biện pháp như hợp tác để thành lập “vành đai xanh” chống hoang mạc hóa,...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3229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0285"/>
            <a:ext cx="8763000" cy="5775940"/>
          </a:xfrm>
          <a:prstGeom prst="rect">
            <a:avLst/>
          </a:prstGeom>
        </p:spPr>
        <p:txBody>
          <a:bodyPr wrap="square">
            <a:spAutoFit/>
          </a:bodyPr>
          <a:lstStyle/>
          <a:p>
            <a:pPr algn="just">
              <a:spcAft>
                <a:spcPts val="800"/>
              </a:spcAft>
            </a:pPr>
            <a:r>
              <a:rPr lang="en-US" sz="2800" b="1">
                <a:solidFill>
                  <a:srgbClr val="000000"/>
                </a:solidFill>
                <a:latin typeface="Arial" panose="020B0604020202020204" pitchFamily="34" charset="0"/>
                <a:ea typeface="Times New Roman" panose="02020603050405020304" pitchFamily="18" charset="0"/>
                <a:cs typeface="Times New Roman" panose="02020603050405020304" pitchFamily="18" charset="0"/>
              </a:rPr>
              <a:t>4. Khai thác, sử dụng và bảo vệ thiên nhiên ở môi trường cận nhiệt</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800" b="1">
                <a:solidFill>
                  <a:srgbClr val="FF0000"/>
                </a:solidFill>
                <a:latin typeface="Arial" panose="020B0604020202020204" pitchFamily="34" charset="0"/>
                <a:ea typeface="Times New Roman" panose="02020603050405020304" pitchFamily="18" charset="0"/>
                <a:cs typeface="Times New Roman" panose="02020603050405020304" pitchFamily="18" charset="0"/>
              </a:rPr>
              <a:t>Phạm vi môi trường cận </a:t>
            </a:r>
            <a:r>
              <a:rPr lang="en-US" sz="2800" b="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nhiệt: </a:t>
            </a: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gồm dãy At-lat và vùng đồng bằng ven biển Bắc Phi, vùng cực nam châu Phi.</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800" b="1">
                <a:solidFill>
                  <a:srgbClr val="FF0000"/>
                </a:solidFill>
                <a:latin typeface="Arial" panose="020B0604020202020204" pitchFamily="34" charset="0"/>
                <a:ea typeface="Times New Roman" panose="02020603050405020304" pitchFamily="18" charset="0"/>
                <a:cs typeface="Times New Roman" panose="02020603050405020304" pitchFamily="18" charset="0"/>
              </a:rPr>
              <a:t>Cách thức con người khai thác thiên </a:t>
            </a:r>
            <a:r>
              <a:rPr lang="en-US" sz="2800" b="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nhiên</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 Tận dụng lợi thế về khí hậu các nước đã trồng các loại cây ăn quả (nho, oliu, cam, chanh,…) và trồng cây lương thực (lúa mì, ngô).</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 K</a:t>
            </a:r>
            <a:r>
              <a:rPr lang="en-US" sz="280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hai </a:t>
            </a: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thác khoáng sản rất phát triển: khai thác dầu (An-giê-ri), vàng, kim cương (Cộng hòa Nam Phi).</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800" b="1">
                <a:solidFill>
                  <a:srgbClr val="FF0000"/>
                </a:solidFill>
                <a:latin typeface="Arial" panose="020B0604020202020204" pitchFamily="34" charset="0"/>
                <a:ea typeface="Times New Roman" panose="02020603050405020304" pitchFamily="18" charset="0"/>
                <a:cs typeface="Times New Roman" panose="02020603050405020304" pitchFamily="18" charset="0"/>
              </a:rPr>
              <a:t>Biện pháp: </a:t>
            </a: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chống khô hạn và hoang mạc hóa.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6888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smtClean="0"/>
              <a:t>D</a:t>
            </a:r>
            <a:endParaRPr lang="en-US" sz="3200" b="1"/>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smtClean="0"/>
              <a:t>Ự</a:t>
            </a:r>
            <a:endParaRPr lang="en-US" sz="3200" b="1"/>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smtClean="0"/>
              <a:t>G</a:t>
            </a:r>
            <a:endParaRPr lang="en-US" sz="3200" b="1"/>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7</a:t>
            </a:r>
            <a:endParaRPr lang="en-US" sz="3600" b="1"/>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6</a:t>
            </a:r>
            <a:endParaRPr lang="en-US" sz="3600" b="1"/>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5</a:t>
            </a:r>
            <a:endParaRPr lang="en-US" sz="3600" b="1"/>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4</a:t>
            </a:r>
            <a:endParaRPr lang="en-US" sz="3600" b="1"/>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3</a:t>
            </a:r>
            <a:endParaRPr lang="en-US" sz="3600" b="1"/>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2</a:t>
            </a:r>
            <a:endParaRPr lang="en-US" sz="3600" b="1"/>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1</a:t>
            </a:r>
            <a:endParaRPr lang="en-US" sz="3600" b="1"/>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smtClean="0">
                <a:solidFill>
                  <a:srgbClr val="C00000"/>
                </a:solidFill>
              </a:rPr>
              <a:t>T</a:t>
            </a:r>
            <a:endParaRPr lang="en-US" sz="3200" b="1">
              <a:solidFill>
                <a:srgbClr val="C00000"/>
              </a:solidFill>
            </a:endParaRP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smtClean="0"/>
              <a:t>A</a:t>
            </a:r>
            <a:endParaRPr lang="en-US" sz="3200" b="1"/>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smtClean="0"/>
              <a:t>T</a:t>
            </a:r>
            <a:endParaRPr lang="en-US" sz="3200" b="1"/>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smtClean="0"/>
              <a:t>H</a:t>
            </a:r>
            <a:endParaRPr lang="en-US" sz="3200" b="1"/>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smtClean="0"/>
              <a:t>I</a:t>
            </a:r>
            <a:endParaRPr lang="en-US" sz="3200" b="1"/>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smtClean="0"/>
              <a:t>Ê</a:t>
            </a:r>
            <a:endParaRPr lang="en-US" sz="3200" b="1"/>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smtClean="0"/>
              <a:t>I</a:t>
            </a:r>
            <a:endParaRPr lang="en-US" sz="3200" b="1"/>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smtClean="0">
                <a:solidFill>
                  <a:srgbClr val="C00000"/>
                </a:solidFill>
              </a:rPr>
              <a:t>R</a:t>
            </a:r>
            <a:endParaRPr lang="en-US" sz="3200" b="1">
              <a:solidFill>
                <a:srgbClr val="C00000"/>
              </a:solidFill>
            </a:endParaRP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smtClean="0"/>
              <a:t>Ừ</a:t>
            </a:r>
            <a:endParaRPr lang="en-US" sz="3200" b="1"/>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smtClean="0"/>
              <a:t>N</a:t>
            </a:r>
            <a:endParaRPr lang="en-US" sz="3200" b="1"/>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smtClean="0"/>
              <a:t>G</a:t>
            </a:r>
            <a:endParaRPr lang="en-US" sz="3200" b="1"/>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smtClean="0"/>
              <a:t>S</a:t>
            </a:r>
            <a:endParaRPr lang="en-US" sz="3200" b="1"/>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smtClean="0"/>
              <a:t>G</a:t>
            </a:r>
            <a:endParaRPr lang="en-US" sz="3200" b="1"/>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smtClean="0"/>
              <a:t>H</a:t>
            </a:r>
            <a:endParaRPr lang="en-US" sz="3200" b="1"/>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smtClean="0">
                <a:solidFill>
                  <a:srgbClr val="C00000"/>
                </a:solidFill>
              </a:rPr>
              <a:t>Ồ</a:t>
            </a:r>
            <a:endParaRPr lang="en-US" sz="3200" b="1">
              <a:solidFill>
                <a:srgbClr val="C00000"/>
              </a:solidFill>
            </a:endParaRP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smtClean="0"/>
              <a:t>Ộ</a:t>
            </a:r>
            <a:endParaRPr lang="en-US" sz="3200" b="1"/>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smtClean="0">
                <a:solidFill>
                  <a:srgbClr val="C00000"/>
                </a:solidFill>
              </a:rPr>
              <a:t>G</a:t>
            </a:r>
            <a:endParaRPr lang="en-US" sz="3200" b="1">
              <a:solidFill>
                <a:srgbClr val="C00000"/>
              </a:solidFill>
            </a:endParaRP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smtClean="0"/>
              <a:t>V</a:t>
            </a:r>
            <a:endParaRPr lang="en-US" sz="3200" b="1"/>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smtClean="0"/>
              <a:t>Ậ</a:t>
            </a:r>
            <a:endParaRPr lang="en-US" sz="3200" b="1"/>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smtClean="0"/>
              <a:t>T</a:t>
            </a:r>
            <a:endParaRPr lang="en-US" sz="3200" b="1"/>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smtClean="0">
                <a:solidFill>
                  <a:srgbClr val="C00000"/>
                </a:solidFill>
              </a:rPr>
              <a:t>C</a:t>
            </a:r>
            <a:endParaRPr lang="en-US" sz="3200" b="1">
              <a:solidFill>
                <a:srgbClr val="C00000"/>
              </a:solidFill>
            </a:endParaRP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smtClean="0"/>
              <a:t>X</a:t>
            </a:r>
            <a:endParaRPr lang="en-US" sz="3200" b="1"/>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smtClean="0">
                <a:solidFill>
                  <a:srgbClr val="C00000"/>
                </a:solidFill>
              </a:rPr>
              <a:t>Â</a:t>
            </a:r>
            <a:endParaRPr lang="en-US" sz="3200" b="1">
              <a:solidFill>
                <a:srgbClr val="C00000"/>
              </a:solidFill>
            </a:endParaRP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smtClean="0"/>
              <a:t>N</a:t>
            </a:r>
            <a:endParaRPr lang="en-US" sz="3200" b="1"/>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smtClean="0"/>
              <a:t>H</a:t>
            </a:r>
            <a:endParaRPr lang="en-US" sz="3200" b="1"/>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smtClean="0">
                <a:solidFill>
                  <a:srgbClr val="C00000"/>
                </a:solidFill>
              </a:rPr>
              <a:t>Y</a:t>
            </a:r>
            <a:endParaRPr lang="en-US" sz="3200" b="1">
              <a:solidFill>
                <a:srgbClr val="C00000"/>
              </a:solidFill>
            </a:endParaRP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nhiều </a:t>
            </a:r>
            <a:r>
              <a:rPr lang="nl-NL" sz="2800" b="1" smtClean="0">
                <a:solidFill>
                  <a:prstClr val="black"/>
                </a:solidFill>
                <a:latin typeface="Times New Roman" pitchFamily="18" charset="0"/>
                <a:cs typeface="Times New Roman" pitchFamily="18" charset="0"/>
              </a:rPr>
              <a:t>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smtClean="0">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đất</a:t>
            </a:r>
            <a:r>
              <a:rPr lang="nl-NL" sz="2800" b="1" smtClean="0">
                <a:solidFill>
                  <a:prstClr val="black"/>
                </a:solidFill>
                <a:latin typeface="Times New Roman" pitchFamily="18" charset="0"/>
                <a:cs typeface="Times New Roman" pitchFamily="18" charset="0"/>
              </a:rPr>
              <a: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gì</a:t>
            </a:r>
            <a:r>
              <a:rPr lang="nl-NL" sz="2800" b="1" smtClean="0">
                <a:solidFill>
                  <a:prstClr val="black"/>
                </a:solidFill>
                <a:latin typeface="Times New Roman" pitchFamily="18" charset="0"/>
                <a:cs typeface="Times New Roman" pitchFamily="18" charset="0"/>
              </a:rPr>
              <a:t>?</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smtClean="0"/>
              <a:t>Số chữ cái</a:t>
            </a:r>
            <a:endParaRPr lang="en-US" sz="2400" b="1"/>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smtClean="0"/>
              <a:t>Câu</a:t>
            </a:r>
            <a:endParaRPr lang="en-US" sz="2400" b="1"/>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2</a:t>
            </a:r>
            <a:endParaRPr lang="en-US" sz="2000" b="1"/>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4</a:t>
            </a:r>
            <a:endParaRPr lang="en-US" sz="2000" b="1"/>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8</a:t>
            </a:r>
            <a:endParaRPr lang="en-US" sz="2000" b="1"/>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dirty="0" err="1" smtClean="0">
                <a:latin typeface="Times New Roman" pitchFamily="18" charset="0"/>
                <a:cs typeface="Times New Roman" pitchFamily="18" charset="0"/>
              </a:rPr>
              <a:t>Vẽ</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tranh</a:t>
            </a:r>
            <a:r>
              <a:rPr lang="en-US" sz="4000" dirty="0" smtClean="0">
                <a:latin typeface="Times New Roman" pitchFamily="18" charset="0"/>
                <a:cs typeface="Times New Roman" pitchFamily="18" charset="0"/>
              </a:rPr>
              <a:t> c</a:t>
            </a:r>
            <a:r>
              <a:rPr lang="vi-VN" sz="4000" dirty="0" smtClean="0">
                <a:latin typeface="Times New Roman" pitchFamily="18" charset="0"/>
                <a:cs typeface="Times New Roman" pitchFamily="18" charset="0"/>
              </a:rPr>
              <a:t>hủ </a:t>
            </a:r>
            <a:r>
              <a:rPr lang="vi-VN" sz="4000" dirty="0">
                <a:latin typeface="Times New Roman" pitchFamily="18" charset="0"/>
                <a:cs typeface="Times New Roman" pitchFamily="18" charset="0"/>
              </a:rPr>
              <a:t>đề </a:t>
            </a:r>
            <a:r>
              <a:rPr lang="vi-VN" sz="4000" b="1"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CHÂU PHI </a:t>
            </a:r>
            <a:r>
              <a:rPr lang="vi-VN" sz="3600" b="1" dirty="0" smtClean="0">
                <a:latin typeface="Times New Roman" pitchFamily="18" charset="0"/>
                <a:cs typeface="Times New Roman" pitchFamily="18" charset="0"/>
              </a:rPr>
              <a:t>XANH</a:t>
            </a:r>
            <a:r>
              <a:rPr lang="vi-VN" sz="360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nhóm</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K</a:t>
            </a:r>
            <a:r>
              <a:rPr lang="vi-VN" sz="2400" dirty="0" smtClean="0">
                <a:latin typeface="Times New Roman" pitchFamily="18" charset="0"/>
                <a:cs typeface="Times New Roman" pitchFamily="18" charset="0"/>
              </a:rPr>
              <a:t>hổ giấy A4</a:t>
            </a:r>
            <a:endParaRPr lang="en-US" sz="2400" dirty="0">
              <a:latin typeface="Times New Roman" pitchFamily="18" charset="0"/>
              <a:cs typeface="Times New Roman" pitchFamily="18" charset="0"/>
            </a:endParaRPr>
          </a:p>
          <a:p>
            <a:r>
              <a:rPr lang="vi-VN" sz="2400" dirty="0" smtClean="0">
                <a:latin typeface="Times New Roman" pitchFamily="18" charset="0"/>
                <a:cs typeface="Times New Roman" pitchFamily="18" charset="0"/>
              </a:rPr>
              <a:t>+ Thời gian 1 tuần</a:t>
            </a:r>
            <a:endParaRPr lang="en-US" sz="2400" dirty="0" smtClean="0">
              <a:latin typeface="Times New Roman" pitchFamily="18" charset="0"/>
              <a:cs typeface="Times New Roman" pitchFamily="18" charset="0"/>
            </a:endParaRPr>
          </a:p>
          <a:p>
            <a:r>
              <a:rPr lang="vi-VN" sz="2400" dirty="0">
                <a:latin typeface="Times New Roman" pitchFamily="18" charset="0"/>
                <a:cs typeface="Times New Roman" pitchFamily="18" charset="0"/>
              </a:rPr>
              <a:t>+ Tiêu chí: Màu sắc, sáng tạo, nội dung, thông tin </a:t>
            </a:r>
            <a:r>
              <a:rPr lang="vi-VN" sz="2400" dirty="0" smtClean="0">
                <a:latin typeface="Times New Roman" pitchFamily="18" charset="0"/>
                <a:cs typeface="Times New Roman" pitchFamily="18" charset="0"/>
              </a:rPr>
              <a:t>nhóm</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870</Words>
  <Application>Microsoft Office PowerPoint</Application>
  <PresentationFormat>On-screen Show (4:3)</PresentationFormat>
  <Paragraphs>119</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Chu Thi Truc</cp:lastModifiedBy>
  <cp:revision>44</cp:revision>
  <dcterms:created xsi:type="dcterms:W3CDTF">2021-08-13T15:21:45Z</dcterms:created>
  <dcterms:modified xsi:type="dcterms:W3CDTF">2023-12-04T08:04:19Z</dcterms:modified>
</cp:coreProperties>
</file>