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559" r:id="rId2"/>
    <p:sldId id="503" r:id="rId3"/>
    <p:sldId id="554" r:id="rId4"/>
    <p:sldId id="543" r:id="rId5"/>
    <p:sldId id="567" r:id="rId6"/>
    <p:sldId id="547" r:id="rId7"/>
    <p:sldId id="548" r:id="rId8"/>
    <p:sldId id="560" r:id="rId9"/>
    <p:sldId id="552" r:id="rId10"/>
    <p:sldId id="561" r:id="rId11"/>
    <p:sldId id="497" r:id="rId12"/>
    <p:sldId id="527" r:id="rId13"/>
    <p:sldId id="565" r:id="rId14"/>
    <p:sldId id="566" r:id="rId15"/>
    <p:sldId id="528" r:id="rId16"/>
    <p:sldId id="529" r:id="rId17"/>
    <p:sldId id="530" r:id="rId18"/>
    <p:sldId id="531" r:id="rId19"/>
    <p:sldId id="555" r:id="rId20"/>
    <p:sldId id="556" r:id="rId21"/>
    <p:sldId id="557" r:id="rId22"/>
    <p:sldId id="558" r:id="rId23"/>
    <p:sldId id="542" r:id="rId24"/>
    <p:sldId id="524" r:id="rId25"/>
    <p:sldId id="553" r:id="rId26"/>
    <p:sldId id="562" r:id="rId27"/>
    <p:sldId id="563" r:id="rId28"/>
    <p:sldId id="564" r:id="rId2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00"/>
    <a:srgbClr val="F11BAA"/>
    <a:srgbClr val="0D30DD"/>
    <a:srgbClr val="FFCCFF"/>
    <a:srgbClr val="BCFCD4"/>
    <a:srgbClr val="99FF66"/>
    <a:srgbClr val="33CCFF"/>
    <a:srgbClr val="00FF00"/>
    <a:srgbClr val="11C1FF"/>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43" autoAdjust="0"/>
    <p:restoredTop sz="94680" autoAdjust="0"/>
  </p:normalViewPr>
  <p:slideViewPr>
    <p:cSldViewPr>
      <p:cViewPr varScale="1">
        <p:scale>
          <a:sx n="65" d="100"/>
          <a:sy n="65" d="100"/>
        </p:scale>
        <p:origin x="1344" y="40"/>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diagrams/_rels/data1.xml.rels><?xml version="1.0" encoding="UTF-8" standalone="yes"?>
<Relationships xmlns="http://schemas.openxmlformats.org/package/2006/relationships"><Relationship Id="rId2" Type="http://schemas.microsoft.com/office/2007/relationships/hdphoto" Target="../media/hdphoto4.wdp"/><Relationship Id="rId1" Type="http://schemas.openxmlformats.org/officeDocument/2006/relationships/image" Target="../media/image20.png"/></Relationships>
</file>

<file path=ppt/diagrams/_rels/data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image" Target="../media/image40.png"/></Relationships>
</file>

<file path=ppt/diagrams/_rels/data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image" Target="../media/image43.png"/></Relationships>
</file>

<file path=ppt/diagrams/_rels/data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image" Target="../media/image49.png"/></Relationships>
</file>

<file path=ppt/diagrams/_rels/drawing1.xml.rels><?xml version="1.0" encoding="UTF-8" standalone="yes"?>
<Relationships xmlns="http://schemas.openxmlformats.org/package/2006/relationships"><Relationship Id="rId2" Type="http://schemas.microsoft.com/office/2007/relationships/hdphoto" Target="../media/hdphoto4.wdp"/><Relationship Id="rId1" Type="http://schemas.openxmlformats.org/officeDocument/2006/relationships/image" Target="../media/image20.png"/></Relationships>
</file>

<file path=ppt/diagrams/_rels/drawing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image" Target="../media/image40.png"/></Relationships>
</file>

<file path=ppt/diagrams/_rels/drawing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image" Target="../media/image43.png"/></Relationships>
</file>

<file path=ppt/diagrams/_rels/drawing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image" Target="../media/image49.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C85FB22-2C2B-4E80-9E69-08CBF0D98E7F}" type="doc">
      <dgm:prSet loTypeId="urn:microsoft.com/office/officeart/2005/8/layout/pyramid2" loCatId="list" qsTypeId="urn:microsoft.com/office/officeart/2005/8/quickstyle/simple1" qsCatId="simple" csTypeId="urn:microsoft.com/office/officeart/2005/8/colors/accent1_2" csCatId="accent1" phldr="1"/>
      <dgm:spPr/>
    </dgm:pt>
    <dgm:pt modelId="{69620A7F-E812-44FF-B7BF-F1005581AF10}">
      <dgm:prSet phldrT="[Text]" custT="1"/>
      <dgm:spPr/>
      <dgm:t>
        <a:bodyPr/>
        <a:lstStyle/>
        <a:p>
          <a:pPr algn="just"/>
          <a:r>
            <a:rPr lang="en-US" sz="1800" b="1" dirty="0" smtClean="0">
              <a:latin typeface="Cambria" pitchFamily="18" charset="0"/>
              <a:ea typeface="Cambria" pitchFamily="18" charset="0"/>
              <a:cs typeface="Times New Roman"/>
            </a:rPr>
            <a:t>N</a:t>
          </a:r>
          <a:r>
            <a:rPr lang="vi-VN" sz="1800" b="1" dirty="0" smtClean="0">
              <a:latin typeface="Cambria" pitchFamily="18" charset="0"/>
              <a:ea typeface="Cambria" pitchFamily="18" charset="0"/>
              <a:cs typeface="Times New Roman"/>
            </a:rPr>
            <a:t>ằm ở rìa </a:t>
          </a:r>
          <a:r>
            <a:rPr lang="en-US" sz="1800" b="1" dirty="0" err="1" smtClean="0">
              <a:latin typeface="Cambria" pitchFamily="18" charset="0"/>
              <a:ea typeface="Cambria" pitchFamily="18" charset="0"/>
              <a:cs typeface="Times New Roman"/>
            </a:rPr>
            <a:t>phía</a:t>
          </a:r>
          <a:r>
            <a:rPr lang="en-US" sz="1800" b="1" dirty="0" smtClean="0">
              <a:latin typeface="Cambria" pitchFamily="18" charset="0"/>
              <a:ea typeface="Cambria" pitchFamily="18" charset="0"/>
              <a:cs typeface="Times New Roman"/>
            </a:rPr>
            <a:t> </a:t>
          </a:r>
          <a:r>
            <a:rPr lang="vi-VN" sz="1800" b="1" dirty="0" smtClean="0">
              <a:latin typeface="Cambria" pitchFamily="18" charset="0"/>
              <a:ea typeface="Cambria" pitchFamily="18" charset="0"/>
              <a:cs typeface="Times New Roman"/>
            </a:rPr>
            <a:t>đông của bán đảo Đông Dương, gần trung tâm khu vực Đông Nam Á.</a:t>
          </a:r>
          <a:endParaRPr lang="en-US" sz="1800" b="1" dirty="0">
            <a:latin typeface="Cambria" pitchFamily="18" charset="0"/>
            <a:ea typeface="Cambria" pitchFamily="18" charset="0"/>
          </a:endParaRPr>
        </a:p>
      </dgm:t>
    </dgm:pt>
    <dgm:pt modelId="{0E67E45F-AEB7-4BC2-A79C-81878229D584}" type="parTrans" cxnId="{D91017BF-5FFD-4E63-A7CF-D27DC701F7BD}">
      <dgm:prSet/>
      <dgm:spPr/>
      <dgm:t>
        <a:bodyPr/>
        <a:lstStyle/>
        <a:p>
          <a:endParaRPr lang="en-US"/>
        </a:p>
      </dgm:t>
    </dgm:pt>
    <dgm:pt modelId="{05E73CEA-248E-49D6-B90D-476A815CFAEC}" type="sibTrans" cxnId="{D91017BF-5FFD-4E63-A7CF-D27DC701F7BD}">
      <dgm:prSet/>
      <dgm:spPr/>
      <dgm:t>
        <a:bodyPr/>
        <a:lstStyle/>
        <a:p>
          <a:endParaRPr lang="en-US"/>
        </a:p>
      </dgm:t>
    </dgm:pt>
    <dgm:pt modelId="{E191EAF0-AE32-4299-9AE6-D3D38AD8B8F0}">
      <dgm:prSet custT="1"/>
      <dgm:spPr/>
      <dgm:t>
        <a:bodyPr/>
        <a:lstStyle/>
        <a:p>
          <a:pPr algn="just"/>
          <a:r>
            <a:rPr lang="vi-VN" sz="1800" b="1" dirty="0" smtClean="0">
              <a:latin typeface="Cambria" pitchFamily="18" charset="0"/>
              <a:ea typeface="Cambria" pitchFamily="18" charset="0"/>
              <a:cs typeface="Times New Roman"/>
            </a:rPr>
            <a:t>Cầu nối giữa Đông Nam Á lục địa và hải đảo.</a:t>
          </a:r>
          <a:endParaRPr lang="vi-VN" sz="1800" b="1" dirty="0">
            <a:latin typeface="Cambria" pitchFamily="18" charset="0"/>
            <a:ea typeface="Cambria" pitchFamily="18" charset="0"/>
            <a:cs typeface="Times New Roman"/>
          </a:endParaRPr>
        </a:p>
      </dgm:t>
    </dgm:pt>
    <dgm:pt modelId="{4C008A3C-CBAB-4402-80A3-29F927DD2A95}" type="parTrans" cxnId="{5A4CD6CB-E311-484E-AC23-C971C0B439EA}">
      <dgm:prSet/>
      <dgm:spPr/>
      <dgm:t>
        <a:bodyPr/>
        <a:lstStyle/>
        <a:p>
          <a:endParaRPr lang="en-US"/>
        </a:p>
      </dgm:t>
    </dgm:pt>
    <dgm:pt modelId="{0FC093D1-3A1C-43A1-8469-D290C0C0913E}" type="sibTrans" cxnId="{5A4CD6CB-E311-484E-AC23-C971C0B439EA}">
      <dgm:prSet/>
      <dgm:spPr/>
      <dgm:t>
        <a:bodyPr/>
        <a:lstStyle/>
        <a:p>
          <a:endParaRPr lang="en-US"/>
        </a:p>
      </dgm:t>
    </dgm:pt>
    <dgm:pt modelId="{923EE669-55A4-41C2-B014-FE0C5A73BDBC}">
      <dgm:prSet custT="1"/>
      <dgm:spPr/>
      <dgm:t>
        <a:bodyPr/>
        <a:lstStyle/>
        <a:p>
          <a:pPr algn="just"/>
          <a:r>
            <a:rPr lang="vi-VN" sz="1800" b="1" dirty="0" smtClean="0">
              <a:latin typeface="Cambria" pitchFamily="18" charset="0"/>
              <a:ea typeface="Cambria" pitchFamily="18" charset="0"/>
              <a:cs typeface="Times New Roman"/>
            </a:rPr>
            <a:t>Nằm ở vị trí nội chí tuyến trong khu vực châu Á gió mùa.</a:t>
          </a:r>
          <a:endParaRPr lang="vi-VN" sz="1800" b="1" dirty="0">
            <a:latin typeface="Cambria" pitchFamily="18" charset="0"/>
            <a:ea typeface="Cambria" pitchFamily="18" charset="0"/>
            <a:cs typeface="Times New Roman"/>
          </a:endParaRPr>
        </a:p>
      </dgm:t>
    </dgm:pt>
    <dgm:pt modelId="{F2060E42-BA15-48EF-872E-682D8B7C9B9D}" type="parTrans" cxnId="{08E1566E-D087-4B21-86AA-30E28BD71709}">
      <dgm:prSet/>
      <dgm:spPr/>
      <dgm:t>
        <a:bodyPr/>
        <a:lstStyle/>
        <a:p>
          <a:endParaRPr lang="en-US"/>
        </a:p>
      </dgm:t>
    </dgm:pt>
    <dgm:pt modelId="{BBEB2237-7325-4250-94C6-3A352541F35F}" type="sibTrans" cxnId="{08E1566E-D087-4B21-86AA-30E28BD71709}">
      <dgm:prSet/>
      <dgm:spPr/>
      <dgm:t>
        <a:bodyPr/>
        <a:lstStyle/>
        <a:p>
          <a:endParaRPr lang="en-US"/>
        </a:p>
      </dgm:t>
    </dgm:pt>
    <dgm:pt modelId="{1873C210-CBFC-4BDC-9C43-6ADC5B1BBB71}">
      <dgm:prSet custT="1"/>
      <dgm:spPr/>
      <dgm:t>
        <a:bodyPr/>
        <a:lstStyle/>
        <a:p>
          <a:pPr algn="just"/>
          <a:r>
            <a:rPr lang="vi-VN" sz="1800" b="1" dirty="0" smtClean="0">
              <a:latin typeface="Cambria" pitchFamily="18" charset="0"/>
              <a:ea typeface="Cambria" pitchFamily="18" charset="0"/>
              <a:cs typeface="Times New Roman"/>
            </a:rPr>
            <a:t>Nằm trên ngã tư đường hàng hải và hàng không quốc tế.</a:t>
          </a:r>
          <a:endParaRPr lang="vi-VN" sz="1800" b="1" dirty="0">
            <a:latin typeface="Cambria" pitchFamily="18" charset="0"/>
            <a:ea typeface="Cambria" pitchFamily="18" charset="0"/>
            <a:cs typeface="Times New Roman"/>
          </a:endParaRPr>
        </a:p>
      </dgm:t>
    </dgm:pt>
    <dgm:pt modelId="{88FA7AD1-AC8E-4D28-B8A7-14D980506426}" type="parTrans" cxnId="{89944B9A-7B5E-4010-9257-F55230027F94}">
      <dgm:prSet/>
      <dgm:spPr/>
      <dgm:t>
        <a:bodyPr/>
        <a:lstStyle/>
        <a:p>
          <a:endParaRPr lang="en-US"/>
        </a:p>
      </dgm:t>
    </dgm:pt>
    <dgm:pt modelId="{CF8E3CB2-E57B-4C24-AF5F-9C1290AA4B5B}" type="sibTrans" cxnId="{89944B9A-7B5E-4010-9257-F55230027F94}">
      <dgm:prSet/>
      <dgm:spPr/>
      <dgm:t>
        <a:bodyPr/>
        <a:lstStyle/>
        <a:p>
          <a:endParaRPr lang="en-US"/>
        </a:p>
      </dgm:t>
    </dgm:pt>
    <dgm:pt modelId="{25785ADA-E40D-4B5F-B1C7-0F900DC7F3E2}" type="pres">
      <dgm:prSet presAssocID="{5C85FB22-2C2B-4E80-9E69-08CBF0D98E7F}" presName="compositeShape" presStyleCnt="0">
        <dgm:presLayoutVars>
          <dgm:dir/>
          <dgm:resizeHandles/>
        </dgm:presLayoutVars>
      </dgm:prSet>
      <dgm:spPr/>
    </dgm:pt>
    <dgm:pt modelId="{05AC6029-8E04-4D20-8922-D424E1FDD752}" type="pres">
      <dgm:prSet presAssocID="{5C85FB22-2C2B-4E80-9E69-08CBF0D98E7F}" presName="pyramid" presStyleLbl="node1" presStyleIdx="0" presStyleCnt="1"/>
      <dgm:spPr>
        <a:blipFill rotWithShape="0">
          <a:blip xmlns:r="http://schemas.openxmlformats.org/officeDocument/2006/relationships" r:embed="rId1">
            <a:extLst>
              <a:ext uri="{BEBA8EAE-BF5A-486C-A8C5-ECC9F3942E4B}">
                <a14:imgProps xmlns:a14="http://schemas.microsoft.com/office/drawing/2010/main">
                  <a14:imgLayer r:embed="rId2">
                    <a14:imgEffect>
                      <a14:sharpenSoften amount="50000"/>
                    </a14:imgEffect>
                  </a14:imgLayer>
                </a14:imgProps>
              </a:ext>
            </a:extLst>
          </a:blip>
          <a:stretch>
            <a:fillRect/>
          </a:stretch>
        </a:blipFill>
      </dgm:spPr>
    </dgm:pt>
    <dgm:pt modelId="{23239507-FBED-44B0-A416-B7E5AE82F0FC}" type="pres">
      <dgm:prSet presAssocID="{5C85FB22-2C2B-4E80-9E69-08CBF0D98E7F}" presName="theList" presStyleCnt="0"/>
      <dgm:spPr/>
    </dgm:pt>
    <dgm:pt modelId="{628FF34A-5DBB-4010-8342-B36A4F241E58}" type="pres">
      <dgm:prSet presAssocID="{69620A7F-E812-44FF-B7BF-F1005581AF10}" presName="aNode" presStyleLbl="fgAcc1" presStyleIdx="0" presStyleCnt="4" custScaleX="172927" custScaleY="153075" custLinFactY="-43779" custLinFactNeighborX="-14988" custLinFactNeighborY="-100000">
        <dgm:presLayoutVars>
          <dgm:bulletEnabled val="1"/>
        </dgm:presLayoutVars>
      </dgm:prSet>
      <dgm:spPr/>
      <dgm:t>
        <a:bodyPr/>
        <a:lstStyle/>
        <a:p>
          <a:endParaRPr lang="en-US"/>
        </a:p>
      </dgm:t>
    </dgm:pt>
    <dgm:pt modelId="{06D514FA-A590-4F12-A03D-C7F795C1B133}" type="pres">
      <dgm:prSet presAssocID="{69620A7F-E812-44FF-B7BF-F1005581AF10}" presName="aSpace" presStyleCnt="0"/>
      <dgm:spPr/>
    </dgm:pt>
    <dgm:pt modelId="{DFC54CEB-618F-4D97-9C35-5869ED67EB8E}" type="pres">
      <dgm:prSet presAssocID="{E191EAF0-AE32-4299-9AE6-D3D38AD8B8F0}" presName="aNode" presStyleLbl="fgAcc1" presStyleIdx="1" presStyleCnt="4" custScaleX="169467" custLinFactY="-32754" custLinFactNeighborX="-15146" custLinFactNeighborY="-100000">
        <dgm:presLayoutVars>
          <dgm:bulletEnabled val="1"/>
        </dgm:presLayoutVars>
      </dgm:prSet>
      <dgm:spPr/>
      <dgm:t>
        <a:bodyPr/>
        <a:lstStyle/>
        <a:p>
          <a:endParaRPr lang="en-US"/>
        </a:p>
      </dgm:t>
    </dgm:pt>
    <dgm:pt modelId="{E84242F1-582B-4419-A710-F289FC623FE1}" type="pres">
      <dgm:prSet presAssocID="{E191EAF0-AE32-4299-9AE6-D3D38AD8B8F0}" presName="aSpace" presStyleCnt="0"/>
      <dgm:spPr/>
    </dgm:pt>
    <dgm:pt modelId="{5FCA34F1-BC5D-4D77-9130-98B9A4B048B9}" type="pres">
      <dgm:prSet presAssocID="{923EE669-55A4-41C2-B014-FE0C5A73BDBC}" presName="aNode" presStyleLbl="fgAcc1" presStyleIdx="2" presStyleCnt="4" custScaleX="166939" custScaleY="110075" custLinFactY="-29155" custLinFactNeighborX="-16948" custLinFactNeighborY="-100000">
        <dgm:presLayoutVars>
          <dgm:bulletEnabled val="1"/>
        </dgm:presLayoutVars>
      </dgm:prSet>
      <dgm:spPr/>
      <dgm:t>
        <a:bodyPr/>
        <a:lstStyle/>
        <a:p>
          <a:endParaRPr lang="en-US"/>
        </a:p>
      </dgm:t>
    </dgm:pt>
    <dgm:pt modelId="{02DD0FEE-E14A-40F1-B4AC-680A31EFF7BE}" type="pres">
      <dgm:prSet presAssocID="{923EE669-55A4-41C2-B014-FE0C5A73BDBC}" presName="aSpace" presStyleCnt="0"/>
      <dgm:spPr/>
    </dgm:pt>
    <dgm:pt modelId="{92D7A937-18AD-4590-9031-EA91033EBF4B}" type="pres">
      <dgm:prSet presAssocID="{1873C210-CBFC-4BDC-9C43-6ADC5B1BBB71}" presName="aNode" presStyleLbl="fgAcc1" presStyleIdx="3" presStyleCnt="4" custScaleX="177782" custScaleY="127871" custLinFactY="-13655" custLinFactNeighborX="-19254" custLinFactNeighborY="-100000">
        <dgm:presLayoutVars>
          <dgm:bulletEnabled val="1"/>
        </dgm:presLayoutVars>
      </dgm:prSet>
      <dgm:spPr/>
      <dgm:t>
        <a:bodyPr/>
        <a:lstStyle/>
        <a:p>
          <a:endParaRPr lang="en-US"/>
        </a:p>
      </dgm:t>
    </dgm:pt>
    <dgm:pt modelId="{9208485F-0929-413A-BDA9-1BBB474A0432}" type="pres">
      <dgm:prSet presAssocID="{1873C210-CBFC-4BDC-9C43-6ADC5B1BBB71}" presName="aSpace" presStyleCnt="0"/>
      <dgm:spPr/>
    </dgm:pt>
  </dgm:ptLst>
  <dgm:cxnLst>
    <dgm:cxn modelId="{70100CB0-8EF2-4450-B8E2-ACEC2C68C64B}" type="presOf" srcId="{1873C210-CBFC-4BDC-9C43-6ADC5B1BBB71}" destId="{92D7A937-18AD-4590-9031-EA91033EBF4B}" srcOrd="0" destOrd="0" presId="urn:microsoft.com/office/officeart/2005/8/layout/pyramid2"/>
    <dgm:cxn modelId="{D91017BF-5FFD-4E63-A7CF-D27DC701F7BD}" srcId="{5C85FB22-2C2B-4E80-9E69-08CBF0D98E7F}" destId="{69620A7F-E812-44FF-B7BF-F1005581AF10}" srcOrd="0" destOrd="0" parTransId="{0E67E45F-AEB7-4BC2-A79C-81878229D584}" sibTransId="{05E73CEA-248E-49D6-B90D-476A815CFAEC}"/>
    <dgm:cxn modelId="{5DB7C55F-3395-443D-86FA-A01EB6133B6A}" type="presOf" srcId="{69620A7F-E812-44FF-B7BF-F1005581AF10}" destId="{628FF34A-5DBB-4010-8342-B36A4F241E58}" srcOrd="0" destOrd="0" presId="urn:microsoft.com/office/officeart/2005/8/layout/pyramid2"/>
    <dgm:cxn modelId="{3A03B6EB-9630-47D5-B38C-D567861DAA1A}" type="presOf" srcId="{923EE669-55A4-41C2-B014-FE0C5A73BDBC}" destId="{5FCA34F1-BC5D-4D77-9130-98B9A4B048B9}" srcOrd="0" destOrd="0" presId="urn:microsoft.com/office/officeart/2005/8/layout/pyramid2"/>
    <dgm:cxn modelId="{837E6488-D73D-4895-9011-0D909FC0BD32}" type="presOf" srcId="{5C85FB22-2C2B-4E80-9E69-08CBF0D98E7F}" destId="{25785ADA-E40D-4B5F-B1C7-0F900DC7F3E2}" srcOrd="0" destOrd="0" presId="urn:microsoft.com/office/officeart/2005/8/layout/pyramid2"/>
    <dgm:cxn modelId="{08E1566E-D087-4B21-86AA-30E28BD71709}" srcId="{5C85FB22-2C2B-4E80-9E69-08CBF0D98E7F}" destId="{923EE669-55A4-41C2-B014-FE0C5A73BDBC}" srcOrd="2" destOrd="0" parTransId="{F2060E42-BA15-48EF-872E-682D8B7C9B9D}" sibTransId="{BBEB2237-7325-4250-94C6-3A352541F35F}"/>
    <dgm:cxn modelId="{89944B9A-7B5E-4010-9257-F55230027F94}" srcId="{5C85FB22-2C2B-4E80-9E69-08CBF0D98E7F}" destId="{1873C210-CBFC-4BDC-9C43-6ADC5B1BBB71}" srcOrd="3" destOrd="0" parTransId="{88FA7AD1-AC8E-4D28-B8A7-14D980506426}" sibTransId="{CF8E3CB2-E57B-4C24-AF5F-9C1290AA4B5B}"/>
    <dgm:cxn modelId="{BB5A86D2-EBF1-4FED-B6ED-9C87DDB240FC}" type="presOf" srcId="{E191EAF0-AE32-4299-9AE6-D3D38AD8B8F0}" destId="{DFC54CEB-618F-4D97-9C35-5869ED67EB8E}" srcOrd="0" destOrd="0" presId="urn:microsoft.com/office/officeart/2005/8/layout/pyramid2"/>
    <dgm:cxn modelId="{5A4CD6CB-E311-484E-AC23-C971C0B439EA}" srcId="{5C85FB22-2C2B-4E80-9E69-08CBF0D98E7F}" destId="{E191EAF0-AE32-4299-9AE6-D3D38AD8B8F0}" srcOrd="1" destOrd="0" parTransId="{4C008A3C-CBAB-4402-80A3-29F927DD2A95}" sibTransId="{0FC093D1-3A1C-43A1-8469-D290C0C0913E}"/>
    <dgm:cxn modelId="{DA9C0836-46B3-4002-913E-9DA6D5FAE9AF}" type="presParOf" srcId="{25785ADA-E40D-4B5F-B1C7-0F900DC7F3E2}" destId="{05AC6029-8E04-4D20-8922-D424E1FDD752}" srcOrd="0" destOrd="0" presId="urn:microsoft.com/office/officeart/2005/8/layout/pyramid2"/>
    <dgm:cxn modelId="{5957CF9B-1A24-4594-A1FD-793D1764CC68}" type="presParOf" srcId="{25785ADA-E40D-4B5F-B1C7-0F900DC7F3E2}" destId="{23239507-FBED-44B0-A416-B7E5AE82F0FC}" srcOrd="1" destOrd="0" presId="urn:microsoft.com/office/officeart/2005/8/layout/pyramid2"/>
    <dgm:cxn modelId="{C11458E5-4B60-44C1-BFA3-1511C3AA5561}" type="presParOf" srcId="{23239507-FBED-44B0-A416-B7E5AE82F0FC}" destId="{628FF34A-5DBB-4010-8342-B36A4F241E58}" srcOrd="0" destOrd="0" presId="urn:microsoft.com/office/officeart/2005/8/layout/pyramid2"/>
    <dgm:cxn modelId="{08279A0F-DA4A-4F34-93A4-2D8A22ECEDCE}" type="presParOf" srcId="{23239507-FBED-44B0-A416-B7E5AE82F0FC}" destId="{06D514FA-A590-4F12-A03D-C7F795C1B133}" srcOrd="1" destOrd="0" presId="urn:microsoft.com/office/officeart/2005/8/layout/pyramid2"/>
    <dgm:cxn modelId="{6CC1948C-7B84-4D7D-93F1-6206EC022A1F}" type="presParOf" srcId="{23239507-FBED-44B0-A416-B7E5AE82F0FC}" destId="{DFC54CEB-618F-4D97-9C35-5869ED67EB8E}" srcOrd="2" destOrd="0" presId="urn:microsoft.com/office/officeart/2005/8/layout/pyramid2"/>
    <dgm:cxn modelId="{58CC81D0-5C9C-4287-A7D0-12970E5C2BE6}" type="presParOf" srcId="{23239507-FBED-44B0-A416-B7E5AE82F0FC}" destId="{E84242F1-582B-4419-A710-F289FC623FE1}" srcOrd="3" destOrd="0" presId="urn:microsoft.com/office/officeart/2005/8/layout/pyramid2"/>
    <dgm:cxn modelId="{881E3200-6D88-4860-BAA6-06F766B42939}" type="presParOf" srcId="{23239507-FBED-44B0-A416-B7E5AE82F0FC}" destId="{5FCA34F1-BC5D-4D77-9130-98B9A4B048B9}" srcOrd="4" destOrd="0" presId="urn:microsoft.com/office/officeart/2005/8/layout/pyramid2"/>
    <dgm:cxn modelId="{7A5641D9-0653-4E11-AF45-3251C29BC47B}" type="presParOf" srcId="{23239507-FBED-44B0-A416-B7E5AE82F0FC}" destId="{02DD0FEE-E14A-40F1-B4AC-680A31EFF7BE}" srcOrd="5" destOrd="0" presId="urn:microsoft.com/office/officeart/2005/8/layout/pyramid2"/>
    <dgm:cxn modelId="{CE50CC1E-2A24-4425-8237-044F043FC317}" type="presParOf" srcId="{23239507-FBED-44B0-A416-B7E5AE82F0FC}" destId="{92D7A937-18AD-4590-9031-EA91033EBF4B}" srcOrd="6" destOrd="0" presId="urn:microsoft.com/office/officeart/2005/8/layout/pyramid2"/>
    <dgm:cxn modelId="{3FE5E45E-0A99-471A-85A6-7C5C91164FD3}" type="presParOf" srcId="{23239507-FBED-44B0-A416-B7E5AE82F0FC}" destId="{9208485F-0929-413A-BDA9-1BBB474A0432}" srcOrd="7" destOrd="0" presId="urn:microsoft.com/office/officeart/2005/8/layout/pyramid2"/>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A2AE544-3B73-489D-8A38-0256B378D72C}"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DA8FE862-3878-4E6E-A153-5A6BF4CA8ED6}">
      <dgm:prSet phldrT="[Text]" custT="1"/>
      <dgm:spPr/>
      <dgm:t>
        <a:bodyPr/>
        <a:lstStyle/>
        <a:p>
          <a:r>
            <a:rPr lang="en-US" sz="1700" b="1" dirty="0" err="1" smtClean="0">
              <a:latin typeface="Cambria" pitchFamily="18" charset="0"/>
              <a:ea typeface="Cambria" pitchFamily="18" charset="0"/>
            </a:rPr>
            <a:t>Phạm</a:t>
          </a:r>
          <a:r>
            <a:rPr lang="en-US" sz="1700" b="1" dirty="0" smtClean="0">
              <a:latin typeface="Cambria" pitchFamily="18" charset="0"/>
              <a:ea typeface="Cambria" pitchFamily="18" charset="0"/>
            </a:rPr>
            <a:t> vi </a:t>
          </a:r>
          <a:r>
            <a:rPr lang="en-US" sz="1700" b="1" dirty="0" err="1" smtClean="0">
              <a:latin typeface="Cambria" pitchFamily="18" charset="0"/>
              <a:ea typeface="Cambria" pitchFamily="18" charset="0"/>
            </a:rPr>
            <a:t>lãnh</a:t>
          </a:r>
          <a:r>
            <a:rPr lang="en-US" sz="1700" b="1" dirty="0" smtClean="0">
              <a:latin typeface="Cambria" pitchFamily="18" charset="0"/>
              <a:ea typeface="Cambria" pitchFamily="18" charset="0"/>
            </a:rPr>
            <a:t> </a:t>
          </a:r>
          <a:r>
            <a:rPr lang="en-US" sz="1700" b="1" dirty="0" err="1" smtClean="0">
              <a:latin typeface="Cambria" pitchFamily="18" charset="0"/>
              <a:ea typeface="Cambria" pitchFamily="18" charset="0"/>
            </a:rPr>
            <a:t>thổ</a:t>
          </a:r>
          <a:endParaRPr lang="en-US" sz="1700" b="1" dirty="0">
            <a:latin typeface="Cambria" pitchFamily="18" charset="0"/>
            <a:ea typeface="Cambria" pitchFamily="18" charset="0"/>
          </a:endParaRPr>
        </a:p>
      </dgm:t>
    </dgm:pt>
    <dgm:pt modelId="{452311BE-9BCF-4086-A39B-435994FC38BE}" type="parTrans" cxnId="{D5FBC64E-FE66-46BE-AF1D-0A04DB54AF7D}">
      <dgm:prSet/>
      <dgm:spPr/>
      <dgm:t>
        <a:bodyPr/>
        <a:lstStyle/>
        <a:p>
          <a:endParaRPr lang="en-US"/>
        </a:p>
      </dgm:t>
    </dgm:pt>
    <dgm:pt modelId="{F8E246C8-9CA6-413C-908E-9A56BFF703D5}" type="sibTrans" cxnId="{D5FBC64E-FE66-46BE-AF1D-0A04DB54AF7D}">
      <dgm:prSet/>
      <dgm:spPr/>
      <dgm:t>
        <a:bodyPr/>
        <a:lstStyle/>
        <a:p>
          <a:endParaRPr lang="en-US"/>
        </a:p>
      </dgm:t>
    </dgm:pt>
    <dgm:pt modelId="{6FEC0FF9-D721-4EF7-A683-638022C709ED}">
      <dgm:prSet phldrT="[Text]" custT="1"/>
      <dgm:spPr/>
      <dgm:t>
        <a:bodyPr/>
        <a:lstStyle/>
        <a:p>
          <a:r>
            <a:rPr lang="en-US" sz="1700" dirty="0" err="1" smtClean="0">
              <a:latin typeface="Cambria" pitchFamily="18" charset="0"/>
              <a:ea typeface="Cambria" pitchFamily="18" charset="0"/>
            </a:rPr>
            <a:t>Vùng</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đất</a:t>
          </a:r>
          <a:r>
            <a:rPr lang="en-US" sz="1700" smtClean="0">
              <a:latin typeface="Cambria" pitchFamily="18" charset="0"/>
              <a:ea typeface="Cambria" pitchFamily="18" charset="0"/>
            </a:rPr>
            <a:t>: 331.344</a:t>
          </a:r>
          <a:r>
            <a:rPr lang="en-US" sz="1700" dirty="0" smtClean="0">
              <a:latin typeface="Cambria" pitchFamily="18" charset="0"/>
              <a:ea typeface="Cambria" pitchFamily="18" charset="0"/>
            </a:rPr>
            <a:t/>
          </a:r>
          <a:br>
            <a:rPr lang="en-US" sz="1700" dirty="0" smtClean="0">
              <a:latin typeface="Cambria" pitchFamily="18" charset="0"/>
              <a:ea typeface="Cambria" pitchFamily="18" charset="0"/>
            </a:rPr>
          </a:br>
          <a:r>
            <a:rPr lang="en-US" sz="1700" dirty="0" smtClean="0">
              <a:latin typeface="Cambria" pitchFamily="18" charset="0"/>
              <a:ea typeface="Cambria" pitchFamily="18" charset="0"/>
            </a:rPr>
            <a:t>km</a:t>
          </a:r>
          <a:r>
            <a:rPr lang="en-US" sz="1700" baseline="30000" dirty="0" smtClean="0">
              <a:latin typeface="Cambria" pitchFamily="18" charset="0"/>
              <a:ea typeface="Cambria" pitchFamily="18" charset="0"/>
            </a:rPr>
            <a:t>2</a:t>
          </a:r>
          <a:endParaRPr lang="en-US" sz="1700" baseline="30000" dirty="0">
            <a:latin typeface="Cambria" pitchFamily="18" charset="0"/>
            <a:ea typeface="Cambria" pitchFamily="18" charset="0"/>
          </a:endParaRPr>
        </a:p>
      </dgm:t>
    </dgm:pt>
    <dgm:pt modelId="{7CE3D0E4-C611-4B62-8EB3-EE09FEA6C9F5}" type="parTrans" cxnId="{2D705281-BCFA-446D-B0B1-0F732581187D}">
      <dgm:prSet/>
      <dgm:spPr/>
      <dgm:t>
        <a:bodyPr/>
        <a:lstStyle/>
        <a:p>
          <a:endParaRPr lang="en-US"/>
        </a:p>
      </dgm:t>
    </dgm:pt>
    <dgm:pt modelId="{AF0DDD11-4B76-427E-83CD-97CD2F68F913}" type="sibTrans" cxnId="{2D705281-BCFA-446D-B0B1-0F732581187D}">
      <dgm:prSet/>
      <dgm:spPr/>
      <dgm:t>
        <a:bodyPr/>
        <a:lstStyle/>
        <a:p>
          <a:endParaRPr lang="en-US"/>
        </a:p>
      </dgm:t>
    </dgm:pt>
    <dgm:pt modelId="{CF975B9E-C14E-40F1-B9FE-6661A0FDE170}">
      <dgm:prSet phldrT="[Text]" custT="1"/>
      <dgm:spPr/>
      <dgm:t>
        <a:bodyPr/>
        <a:lstStyle/>
        <a:p>
          <a:r>
            <a:rPr lang="en-US" sz="1700" dirty="0" err="1" smtClean="0">
              <a:latin typeface="Cambria" pitchFamily="18" charset="0"/>
              <a:ea typeface="Cambria" pitchFamily="18" charset="0"/>
            </a:rPr>
            <a:t>Đất</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liền</a:t>
          </a:r>
          <a:endParaRPr lang="en-US" sz="1700" dirty="0">
            <a:latin typeface="Cambria" pitchFamily="18" charset="0"/>
            <a:ea typeface="Cambria" pitchFamily="18" charset="0"/>
          </a:endParaRPr>
        </a:p>
      </dgm:t>
    </dgm:pt>
    <dgm:pt modelId="{371480B9-AC8B-4C91-B2A6-0080D4E044B1}" type="parTrans" cxnId="{43395E02-703C-4D07-8A39-F23AEC40D2EB}">
      <dgm:prSet/>
      <dgm:spPr/>
      <dgm:t>
        <a:bodyPr/>
        <a:lstStyle/>
        <a:p>
          <a:endParaRPr lang="en-US"/>
        </a:p>
      </dgm:t>
    </dgm:pt>
    <dgm:pt modelId="{F7034710-8B1C-4E9C-B751-4D73D1FCCE0D}" type="sibTrans" cxnId="{43395E02-703C-4D07-8A39-F23AEC40D2EB}">
      <dgm:prSet/>
      <dgm:spPr/>
      <dgm:t>
        <a:bodyPr/>
        <a:lstStyle/>
        <a:p>
          <a:endParaRPr lang="en-US"/>
        </a:p>
      </dgm:t>
    </dgm:pt>
    <dgm:pt modelId="{92C436E5-CE8D-4B13-A8A6-2B56A528DD76}">
      <dgm:prSet phldrT="[Text]" custT="1"/>
      <dgm:spPr/>
      <dgm:t>
        <a:bodyPr/>
        <a:lstStyle/>
        <a:p>
          <a:r>
            <a:rPr lang="en-US" sz="1700" dirty="0" err="1" smtClean="0">
              <a:latin typeface="Cambria" pitchFamily="18" charset="0"/>
              <a:ea typeface="Cambria" pitchFamily="18" charset="0"/>
            </a:rPr>
            <a:t>Hải</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đảo</a:t>
          </a:r>
          <a:endParaRPr lang="en-US" sz="1700" dirty="0">
            <a:latin typeface="Cambria" pitchFamily="18" charset="0"/>
            <a:ea typeface="Cambria" pitchFamily="18" charset="0"/>
          </a:endParaRPr>
        </a:p>
      </dgm:t>
    </dgm:pt>
    <dgm:pt modelId="{D6853201-6C09-48DB-8400-72ED76581BC1}" type="parTrans" cxnId="{80A9A8D8-1D04-4028-9B32-CC80E91B5F14}">
      <dgm:prSet/>
      <dgm:spPr/>
      <dgm:t>
        <a:bodyPr/>
        <a:lstStyle/>
        <a:p>
          <a:endParaRPr lang="en-US"/>
        </a:p>
      </dgm:t>
    </dgm:pt>
    <dgm:pt modelId="{63D22466-021A-45AA-B090-498093938BBA}" type="sibTrans" cxnId="{80A9A8D8-1D04-4028-9B32-CC80E91B5F14}">
      <dgm:prSet/>
      <dgm:spPr/>
      <dgm:t>
        <a:bodyPr/>
        <a:lstStyle/>
        <a:p>
          <a:endParaRPr lang="en-US"/>
        </a:p>
      </dgm:t>
    </dgm:pt>
    <dgm:pt modelId="{BB82D679-10A0-4A7B-9F93-89FC96EF8570}">
      <dgm:prSet phldrT="[Text]" custT="1"/>
      <dgm:spPr/>
      <dgm:t>
        <a:bodyPr/>
        <a:lstStyle/>
        <a:p>
          <a:r>
            <a:rPr lang="en-US" sz="1700" dirty="0" err="1" smtClean="0">
              <a:latin typeface="Cambria" pitchFamily="18" charset="0"/>
              <a:ea typeface="Cambria" pitchFamily="18" charset="0"/>
            </a:rPr>
            <a:t>Vùng</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biển</a:t>
          </a:r>
          <a:endParaRPr lang="en-US" sz="1700" dirty="0">
            <a:latin typeface="Cambria" pitchFamily="18" charset="0"/>
            <a:ea typeface="Cambria" pitchFamily="18" charset="0"/>
          </a:endParaRPr>
        </a:p>
      </dgm:t>
    </dgm:pt>
    <dgm:pt modelId="{BB6C2A2D-2508-4518-B809-3F19A9AF0EDF}" type="parTrans" cxnId="{16A7E8F1-B0EA-4C4F-A793-5C8239983730}">
      <dgm:prSet/>
      <dgm:spPr/>
      <dgm:t>
        <a:bodyPr/>
        <a:lstStyle/>
        <a:p>
          <a:endParaRPr lang="en-US"/>
        </a:p>
      </dgm:t>
    </dgm:pt>
    <dgm:pt modelId="{D6279DA1-3436-491D-A2B2-C66FC095CB28}" type="sibTrans" cxnId="{16A7E8F1-B0EA-4C4F-A793-5C8239983730}">
      <dgm:prSet/>
      <dgm:spPr/>
      <dgm:t>
        <a:bodyPr/>
        <a:lstStyle/>
        <a:p>
          <a:endParaRPr lang="en-US"/>
        </a:p>
      </dgm:t>
    </dgm:pt>
    <dgm:pt modelId="{43B65B4F-9A21-4881-B91C-9F52D7373B38}">
      <dgm:prSet phldrT="[Text]" custT="1"/>
      <dgm:spPr/>
      <dgm:t>
        <a:bodyPr/>
        <a:lstStyle/>
        <a:p>
          <a:r>
            <a:rPr lang="en-US" sz="1700" dirty="0" err="1" smtClean="0">
              <a:latin typeface="Cambria" pitchFamily="18" charset="0"/>
              <a:ea typeface="Cambria" pitchFamily="18" charset="0"/>
            </a:rPr>
            <a:t>Vùng</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trời</a:t>
          </a:r>
          <a:endParaRPr lang="en-US" sz="1700" dirty="0">
            <a:latin typeface="Cambria" pitchFamily="18" charset="0"/>
            <a:ea typeface="Cambria" pitchFamily="18" charset="0"/>
          </a:endParaRPr>
        </a:p>
      </dgm:t>
    </dgm:pt>
    <dgm:pt modelId="{2140AFED-D751-42E3-8CB3-404B44577909}" type="parTrans" cxnId="{FA8CA92E-52DB-4E04-BFE1-0970BCCCD1DB}">
      <dgm:prSet/>
      <dgm:spPr/>
      <dgm:t>
        <a:bodyPr/>
        <a:lstStyle/>
        <a:p>
          <a:endParaRPr lang="en-US"/>
        </a:p>
      </dgm:t>
    </dgm:pt>
    <dgm:pt modelId="{83180CED-55BB-4EBC-8A4C-B149B0DDE18B}" type="sibTrans" cxnId="{FA8CA92E-52DB-4E04-BFE1-0970BCCCD1DB}">
      <dgm:prSet/>
      <dgm:spPr/>
      <dgm:t>
        <a:bodyPr/>
        <a:lstStyle/>
        <a:p>
          <a:endParaRPr lang="en-US"/>
        </a:p>
      </dgm:t>
    </dgm:pt>
    <dgm:pt modelId="{0DDE388E-FC21-4B0E-B404-1439F6295B05}" type="pres">
      <dgm:prSet presAssocID="{DA2AE544-3B73-489D-8A38-0256B378D72C}" presName="diagram" presStyleCnt="0">
        <dgm:presLayoutVars>
          <dgm:chPref val="1"/>
          <dgm:dir/>
          <dgm:animOne val="branch"/>
          <dgm:animLvl val="lvl"/>
          <dgm:resizeHandles val="exact"/>
        </dgm:presLayoutVars>
      </dgm:prSet>
      <dgm:spPr/>
      <dgm:t>
        <a:bodyPr/>
        <a:lstStyle/>
        <a:p>
          <a:endParaRPr lang="en-US"/>
        </a:p>
      </dgm:t>
    </dgm:pt>
    <dgm:pt modelId="{D78104F0-91EB-40FD-9CD9-22518D2D4E64}" type="pres">
      <dgm:prSet presAssocID="{DA8FE862-3878-4E6E-A153-5A6BF4CA8ED6}" presName="root1" presStyleCnt="0"/>
      <dgm:spPr/>
    </dgm:pt>
    <dgm:pt modelId="{5652A024-38E6-4AF7-9DF6-177D75D74930}" type="pres">
      <dgm:prSet presAssocID="{DA8FE862-3878-4E6E-A153-5A6BF4CA8ED6}" presName="LevelOneTextNode" presStyleLbl="node0" presStyleIdx="0" presStyleCnt="1" custScaleY="162846">
        <dgm:presLayoutVars>
          <dgm:chPref val="3"/>
        </dgm:presLayoutVars>
      </dgm:prSet>
      <dgm:spPr/>
      <dgm:t>
        <a:bodyPr/>
        <a:lstStyle/>
        <a:p>
          <a:endParaRPr lang="en-US"/>
        </a:p>
      </dgm:t>
    </dgm:pt>
    <dgm:pt modelId="{81A2B531-AFB2-4516-8F10-E9BB8E8872A1}" type="pres">
      <dgm:prSet presAssocID="{DA8FE862-3878-4E6E-A153-5A6BF4CA8ED6}" presName="level2hierChild" presStyleCnt="0"/>
      <dgm:spPr/>
    </dgm:pt>
    <dgm:pt modelId="{F4D46834-F955-48A3-A1C8-85EF63AB8A3C}" type="pres">
      <dgm:prSet presAssocID="{7CE3D0E4-C611-4B62-8EB3-EE09FEA6C9F5}" presName="conn2-1" presStyleLbl="parChTrans1D2" presStyleIdx="0" presStyleCnt="3"/>
      <dgm:spPr/>
      <dgm:t>
        <a:bodyPr/>
        <a:lstStyle/>
        <a:p>
          <a:endParaRPr lang="en-US"/>
        </a:p>
      </dgm:t>
    </dgm:pt>
    <dgm:pt modelId="{79EA421F-6246-4352-9A68-29B7A66E4AA4}" type="pres">
      <dgm:prSet presAssocID="{7CE3D0E4-C611-4B62-8EB3-EE09FEA6C9F5}" presName="connTx" presStyleLbl="parChTrans1D2" presStyleIdx="0" presStyleCnt="3"/>
      <dgm:spPr/>
      <dgm:t>
        <a:bodyPr/>
        <a:lstStyle/>
        <a:p>
          <a:endParaRPr lang="en-US"/>
        </a:p>
      </dgm:t>
    </dgm:pt>
    <dgm:pt modelId="{3FC175E5-B4A2-46E6-A6AA-D211798F88F4}" type="pres">
      <dgm:prSet presAssocID="{6FEC0FF9-D721-4EF7-A683-638022C709ED}" presName="root2" presStyleCnt="0"/>
      <dgm:spPr/>
    </dgm:pt>
    <dgm:pt modelId="{42680267-F894-417A-A84D-35123DCAB209}" type="pres">
      <dgm:prSet presAssocID="{6FEC0FF9-D721-4EF7-A683-638022C709ED}" presName="LevelTwoTextNode" presStyleLbl="node2" presStyleIdx="0" presStyleCnt="3" custScaleY="190463">
        <dgm:presLayoutVars>
          <dgm:chPref val="3"/>
        </dgm:presLayoutVars>
      </dgm:prSet>
      <dgm:spPr/>
      <dgm:t>
        <a:bodyPr/>
        <a:lstStyle/>
        <a:p>
          <a:endParaRPr lang="en-US"/>
        </a:p>
      </dgm:t>
    </dgm:pt>
    <dgm:pt modelId="{E84C6245-06A4-425C-BDF3-613D0C2A5D60}" type="pres">
      <dgm:prSet presAssocID="{6FEC0FF9-D721-4EF7-A683-638022C709ED}" presName="level3hierChild" presStyleCnt="0"/>
      <dgm:spPr/>
    </dgm:pt>
    <dgm:pt modelId="{C5064178-80CC-4639-AC8E-AC15F486451C}" type="pres">
      <dgm:prSet presAssocID="{371480B9-AC8B-4C91-B2A6-0080D4E044B1}" presName="conn2-1" presStyleLbl="parChTrans1D3" presStyleIdx="0" presStyleCnt="2"/>
      <dgm:spPr/>
      <dgm:t>
        <a:bodyPr/>
        <a:lstStyle/>
        <a:p>
          <a:endParaRPr lang="en-US"/>
        </a:p>
      </dgm:t>
    </dgm:pt>
    <dgm:pt modelId="{F5C73C30-7430-4937-88CA-515E4B9714D2}" type="pres">
      <dgm:prSet presAssocID="{371480B9-AC8B-4C91-B2A6-0080D4E044B1}" presName="connTx" presStyleLbl="parChTrans1D3" presStyleIdx="0" presStyleCnt="2"/>
      <dgm:spPr/>
      <dgm:t>
        <a:bodyPr/>
        <a:lstStyle/>
        <a:p>
          <a:endParaRPr lang="en-US"/>
        </a:p>
      </dgm:t>
    </dgm:pt>
    <dgm:pt modelId="{EE35C9DF-325B-4C2B-81EC-8633E0CDB06B}" type="pres">
      <dgm:prSet presAssocID="{CF975B9E-C14E-40F1-B9FE-6661A0FDE170}" presName="root2" presStyleCnt="0"/>
      <dgm:spPr/>
    </dgm:pt>
    <dgm:pt modelId="{6EEED620-9DC1-4A87-820F-286CF3B75E16}" type="pres">
      <dgm:prSet presAssocID="{CF975B9E-C14E-40F1-B9FE-6661A0FDE170}" presName="LevelTwoTextNode" presStyleLbl="node3" presStyleIdx="0" presStyleCnt="2">
        <dgm:presLayoutVars>
          <dgm:chPref val="3"/>
        </dgm:presLayoutVars>
      </dgm:prSet>
      <dgm:spPr/>
      <dgm:t>
        <a:bodyPr/>
        <a:lstStyle/>
        <a:p>
          <a:endParaRPr lang="en-US"/>
        </a:p>
      </dgm:t>
    </dgm:pt>
    <dgm:pt modelId="{EC984DF4-DFD9-45C6-8F8B-070B051F4A38}" type="pres">
      <dgm:prSet presAssocID="{CF975B9E-C14E-40F1-B9FE-6661A0FDE170}" presName="level3hierChild" presStyleCnt="0"/>
      <dgm:spPr/>
    </dgm:pt>
    <dgm:pt modelId="{2AF88B25-0EB7-4DDE-8B84-1DE9149AA2BE}" type="pres">
      <dgm:prSet presAssocID="{D6853201-6C09-48DB-8400-72ED76581BC1}" presName="conn2-1" presStyleLbl="parChTrans1D3" presStyleIdx="1" presStyleCnt="2"/>
      <dgm:spPr/>
      <dgm:t>
        <a:bodyPr/>
        <a:lstStyle/>
        <a:p>
          <a:endParaRPr lang="en-US"/>
        </a:p>
      </dgm:t>
    </dgm:pt>
    <dgm:pt modelId="{E25D2630-BF3F-4D1F-A65C-C06B75A8B0A2}" type="pres">
      <dgm:prSet presAssocID="{D6853201-6C09-48DB-8400-72ED76581BC1}" presName="connTx" presStyleLbl="parChTrans1D3" presStyleIdx="1" presStyleCnt="2"/>
      <dgm:spPr/>
      <dgm:t>
        <a:bodyPr/>
        <a:lstStyle/>
        <a:p>
          <a:endParaRPr lang="en-US"/>
        </a:p>
      </dgm:t>
    </dgm:pt>
    <dgm:pt modelId="{16F204B8-550D-476B-9462-C91F2AD3C850}" type="pres">
      <dgm:prSet presAssocID="{92C436E5-CE8D-4B13-A8A6-2B56A528DD76}" presName="root2" presStyleCnt="0"/>
      <dgm:spPr/>
    </dgm:pt>
    <dgm:pt modelId="{D0BDC0BF-13A2-4FAA-BE64-8E617D84B23B}" type="pres">
      <dgm:prSet presAssocID="{92C436E5-CE8D-4B13-A8A6-2B56A528DD76}" presName="LevelTwoTextNode" presStyleLbl="node3" presStyleIdx="1" presStyleCnt="2">
        <dgm:presLayoutVars>
          <dgm:chPref val="3"/>
        </dgm:presLayoutVars>
      </dgm:prSet>
      <dgm:spPr/>
      <dgm:t>
        <a:bodyPr/>
        <a:lstStyle/>
        <a:p>
          <a:endParaRPr lang="en-US"/>
        </a:p>
      </dgm:t>
    </dgm:pt>
    <dgm:pt modelId="{2FD5BC4E-8C3F-4926-BF81-A3AA01AA9132}" type="pres">
      <dgm:prSet presAssocID="{92C436E5-CE8D-4B13-A8A6-2B56A528DD76}" presName="level3hierChild" presStyleCnt="0"/>
      <dgm:spPr/>
    </dgm:pt>
    <dgm:pt modelId="{49BDA74A-3902-40E0-8364-CFB94C97E945}" type="pres">
      <dgm:prSet presAssocID="{BB6C2A2D-2508-4518-B809-3F19A9AF0EDF}" presName="conn2-1" presStyleLbl="parChTrans1D2" presStyleIdx="1" presStyleCnt="3"/>
      <dgm:spPr/>
      <dgm:t>
        <a:bodyPr/>
        <a:lstStyle/>
        <a:p>
          <a:endParaRPr lang="en-US"/>
        </a:p>
      </dgm:t>
    </dgm:pt>
    <dgm:pt modelId="{A5E4D2DC-5C43-420D-95DA-AE1728BA638B}" type="pres">
      <dgm:prSet presAssocID="{BB6C2A2D-2508-4518-B809-3F19A9AF0EDF}" presName="connTx" presStyleLbl="parChTrans1D2" presStyleIdx="1" presStyleCnt="3"/>
      <dgm:spPr/>
      <dgm:t>
        <a:bodyPr/>
        <a:lstStyle/>
        <a:p>
          <a:endParaRPr lang="en-US"/>
        </a:p>
      </dgm:t>
    </dgm:pt>
    <dgm:pt modelId="{6709B5ED-A8D2-4684-800A-E27097123A80}" type="pres">
      <dgm:prSet presAssocID="{BB82D679-10A0-4A7B-9F93-89FC96EF8570}" presName="root2" presStyleCnt="0"/>
      <dgm:spPr/>
    </dgm:pt>
    <dgm:pt modelId="{6FE77653-EEF0-4188-8659-1641FB44C55F}" type="pres">
      <dgm:prSet presAssocID="{BB82D679-10A0-4A7B-9F93-89FC96EF8570}" presName="LevelTwoTextNode" presStyleLbl="node2" presStyleIdx="1" presStyleCnt="3">
        <dgm:presLayoutVars>
          <dgm:chPref val="3"/>
        </dgm:presLayoutVars>
      </dgm:prSet>
      <dgm:spPr/>
      <dgm:t>
        <a:bodyPr/>
        <a:lstStyle/>
        <a:p>
          <a:endParaRPr lang="en-US"/>
        </a:p>
      </dgm:t>
    </dgm:pt>
    <dgm:pt modelId="{7B82AE03-E145-43C6-A485-B3DF8B41CE3F}" type="pres">
      <dgm:prSet presAssocID="{BB82D679-10A0-4A7B-9F93-89FC96EF8570}" presName="level3hierChild" presStyleCnt="0"/>
      <dgm:spPr/>
    </dgm:pt>
    <dgm:pt modelId="{EF488712-DCF0-4DD4-A720-7660D158A48E}" type="pres">
      <dgm:prSet presAssocID="{2140AFED-D751-42E3-8CB3-404B44577909}" presName="conn2-1" presStyleLbl="parChTrans1D2" presStyleIdx="2" presStyleCnt="3"/>
      <dgm:spPr/>
      <dgm:t>
        <a:bodyPr/>
        <a:lstStyle/>
        <a:p>
          <a:endParaRPr lang="en-US"/>
        </a:p>
      </dgm:t>
    </dgm:pt>
    <dgm:pt modelId="{2F553C08-FA47-426F-B225-7E8A194A1B9E}" type="pres">
      <dgm:prSet presAssocID="{2140AFED-D751-42E3-8CB3-404B44577909}" presName="connTx" presStyleLbl="parChTrans1D2" presStyleIdx="2" presStyleCnt="3"/>
      <dgm:spPr/>
      <dgm:t>
        <a:bodyPr/>
        <a:lstStyle/>
        <a:p>
          <a:endParaRPr lang="en-US"/>
        </a:p>
      </dgm:t>
    </dgm:pt>
    <dgm:pt modelId="{2B1C3350-9093-4EA2-9465-E8506D89729F}" type="pres">
      <dgm:prSet presAssocID="{43B65B4F-9A21-4881-B91C-9F52D7373B38}" presName="root2" presStyleCnt="0"/>
      <dgm:spPr/>
    </dgm:pt>
    <dgm:pt modelId="{DCFCCE29-5ACA-4A54-BC5B-1C8FFABB1DEC}" type="pres">
      <dgm:prSet presAssocID="{43B65B4F-9A21-4881-B91C-9F52D7373B38}" presName="LevelTwoTextNode" presStyleLbl="node2" presStyleIdx="2" presStyleCnt="3">
        <dgm:presLayoutVars>
          <dgm:chPref val="3"/>
        </dgm:presLayoutVars>
      </dgm:prSet>
      <dgm:spPr/>
      <dgm:t>
        <a:bodyPr/>
        <a:lstStyle/>
        <a:p>
          <a:endParaRPr lang="en-US"/>
        </a:p>
      </dgm:t>
    </dgm:pt>
    <dgm:pt modelId="{99E44B11-02D2-40E4-A349-2FBB3C2397DD}" type="pres">
      <dgm:prSet presAssocID="{43B65B4F-9A21-4881-B91C-9F52D7373B38}" presName="level3hierChild" presStyleCnt="0"/>
      <dgm:spPr/>
    </dgm:pt>
  </dgm:ptLst>
  <dgm:cxnLst>
    <dgm:cxn modelId="{16A7E8F1-B0EA-4C4F-A793-5C8239983730}" srcId="{DA8FE862-3878-4E6E-A153-5A6BF4CA8ED6}" destId="{BB82D679-10A0-4A7B-9F93-89FC96EF8570}" srcOrd="1" destOrd="0" parTransId="{BB6C2A2D-2508-4518-B809-3F19A9AF0EDF}" sibTransId="{D6279DA1-3436-491D-A2B2-C66FC095CB28}"/>
    <dgm:cxn modelId="{E08ECB09-752B-4C67-87D5-50DDA0EA15C6}" type="presOf" srcId="{6FEC0FF9-D721-4EF7-A683-638022C709ED}" destId="{42680267-F894-417A-A84D-35123DCAB209}" srcOrd="0" destOrd="0" presId="urn:microsoft.com/office/officeart/2005/8/layout/hierarchy2"/>
    <dgm:cxn modelId="{E52A36DD-76B6-40F3-A727-3AE95E13C09D}" type="presOf" srcId="{7CE3D0E4-C611-4B62-8EB3-EE09FEA6C9F5}" destId="{79EA421F-6246-4352-9A68-29B7A66E4AA4}" srcOrd="1" destOrd="0" presId="urn:microsoft.com/office/officeart/2005/8/layout/hierarchy2"/>
    <dgm:cxn modelId="{5661F336-3FDC-4BF3-B632-B3DA6531219D}" type="presOf" srcId="{D6853201-6C09-48DB-8400-72ED76581BC1}" destId="{2AF88B25-0EB7-4DDE-8B84-1DE9149AA2BE}" srcOrd="0" destOrd="0" presId="urn:microsoft.com/office/officeart/2005/8/layout/hierarchy2"/>
    <dgm:cxn modelId="{34C20A25-FAD2-4C38-A172-B7FFF2634D34}" type="presOf" srcId="{D6853201-6C09-48DB-8400-72ED76581BC1}" destId="{E25D2630-BF3F-4D1F-A65C-C06B75A8B0A2}" srcOrd="1" destOrd="0" presId="urn:microsoft.com/office/officeart/2005/8/layout/hierarchy2"/>
    <dgm:cxn modelId="{F82771D7-88F0-41A2-AB31-972706B1AE10}" type="presOf" srcId="{BB6C2A2D-2508-4518-B809-3F19A9AF0EDF}" destId="{49BDA74A-3902-40E0-8364-CFB94C97E945}" srcOrd="0" destOrd="0" presId="urn:microsoft.com/office/officeart/2005/8/layout/hierarchy2"/>
    <dgm:cxn modelId="{2D705281-BCFA-446D-B0B1-0F732581187D}" srcId="{DA8FE862-3878-4E6E-A153-5A6BF4CA8ED6}" destId="{6FEC0FF9-D721-4EF7-A683-638022C709ED}" srcOrd="0" destOrd="0" parTransId="{7CE3D0E4-C611-4B62-8EB3-EE09FEA6C9F5}" sibTransId="{AF0DDD11-4B76-427E-83CD-97CD2F68F913}"/>
    <dgm:cxn modelId="{9E76EF29-FF43-4102-8F48-396BACAF8030}" type="presOf" srcId="{371480B9-AC8B-4C91-B2A6-0080D4E044B1}" destId="{F5C73C30-7430-4937-88CA-515E4B9714D2}" srcOrd="1" destOrd="0" presId="urn:microsoft.com/office/officeart/2005/8/layout/hierarchy2"/>
    <dgm:cxn modelId="{43395E02-703C-4D07-8A39-F23AEC40D2EB}" srcId="{6FEC0FF9-D721-4EF7-A683-638022C709ED}" destId="{CF975B9E-C14E-40F1-B9FE-6661A0FDE170}" srcOrd="0" destOrd="0" parTransId="{371480B9-AC8B-4C91-B2A6-0080D4E044B1}" sibTransId="{F7034710-8B1C-4E9C-B751-4D73D1FCCE0D}"/>
    <dgm:cxn modelId="{B858BAEE-8D19-4083-B9A5-F446A58094B1}" type="presOf" srcId="{CF975B9E-C14E-40F1-B9FE-6661A0FDE170}" destId="{6EEED620-9DC1-4A87-820F-286CF3B75E16}" srcOrd="0" destOrd="0" presId="urn:microsoft.com/office/officeart/2005/8/layout/hierarchy2"/>
    <dgm:cxn modelId="{EF64922D-287C-49E3-AFF8-6C25BAC87590}" type="presOf" srcId="{7CE3D0E4-C611-4B62-8EB3-EE09FEA6C9F5}" destId="{F4D46834-F955-48A3-A1C8-85EF63AB8A3C}" srcOrd="0" destOrd="0" presId="urn:microsoft.com/office/officeart/2005/8/layout/hierarchy2"/>
    <dgm:cxn modelId="{DB86A06A-F414-4A9B-81C1-261F95B22D16}" type="presOf" srcId="{BB6C2A2D-2508-4518-B809-3F19A9AF0EDF}" destId="{A5E4D2DC-5C43-420D-95DA-AE1728BA638B}" srcOrd="1" destOrd="0" presId="urn:microsoft.com/office/officeart/2005/8/layout/hierarchy2"/>
    <dgm:cxn modelId="{D90184C8-D8A5-49AD-9328-340BC9700DBA}" type="presOf" srcId="{2140AFED-D751-42E3-8CB3-404B44577909}" destId="{2F553C08-FA47-426F-B225-7E8A194A1B9E}" srcOrd="1" destOrd="0" presId="urn:microsoft.com/office/officeart/2005/8/layout/hierarchy2"/>
    <dgm:cxn modelId="{6789A732-323F-4CEF-8B6D-AF3E31D20169}" type="presOf" srcId="{371480B9-AC8B-4C91-B2A6-0080D4E044B1}" destId="{C5064178-80CC-4639-AC8E-AC15F486451C}" srcOrd="0" destOrd="0" presId="urn:microsoft.com/office/officeart/2005/8/layout/hierarchy2"/>
    <dgm:cxn modelId="{D6412A72-05E0-48FD-AB9D-B994D7AA3CC2}" type="presOf" srcId="{92C436E5-CE8D-4B13-A8A6-2B56A528DD76}" destId="{D0BDC0BF-13A2-4FAA-BE64-8E617D84B23B}" srcOrd="0" destOrd="0" presId="urn:microsoft.com/office/officeart/2005/8/layout/hierarchy2"/>
    <dgm:cxn modelId="{FA8CA92E-52DB-4E04-BFE1-0970BCCCD1DB}" srcId="{DA8FE862-3878-4E6E-A153-5A6BF4CA8ED6}" destId="{43B65B4F-9A21-4881-B91C-9F52D7373B38}" srcOrd="2" destOrd="0" parTransId="{2140AFED-D751-42E3-8CB3-404B44577909}" sibTransId="{83180CED-55BB-4EBC-8A4C-B149B0DDE18B}"/>
    <dgm:cxn modelId="{942887D2-E81A-487D-8DE6-5B781899A54C}" type="presOf" srcId="{43B65B4F-9A21-4881-B91C-9F52D7373B38}" destId="{DCFCCE29-5ACA-4A54-BC5B-1C8FFABB1DEC}" srcOrd="0" destOrd="0" presId="urn:microsoft.com/office/officeart/2005/8/layout/hierarchy2"/>
    <dgm:cxn modelId="{4FAB0556-8FD0-4B9D-883E-42299E585D14}" type="presOf" srcId="{2140AFED-D751-42E3-8CB3-404B44577909}" destId="{EF488712-DCF0-4DD4-A720-7660D158A48E}" srcOrd="0" destOrd="0" presId="urn:microsoft.com/office/officeart/2005/8/layout/hierarchy2"/>
    <dgm:cxn modelId="{80A9A8D8-1D04-4028-9B32-CC80E91B5F14}" srcId="{6FEC0FF9-D721-4EF7-A683-638022C709ED}" destId="{92C436E5-CE8D-4B13-A8A6-2B56A528DD76}" srcOrd="1" destOrd="0" parTransId="{D6853201-6C09-48DB-8400-72ED76581BC1}" sibTransId="{63D22466-021A-45AA-B090-498093938BBA}"/>
    <dgm:cxn modelId="{B6C39AE4-CFAC-44A5-8AED-D828BFE09B30}" type="presOf" srcId="{DA8FE862-3878-4E6E-A153-5A6BF4CA8ED6}" destId="{5652A024-38E6-4AF7-9DF6-177D75D74930}" srcOrd="0" destOrd="0" presId="urn:microsoft.com/office/officeart/2005/8/layout/hierarchy2"/>
    <dgm:cxn modelId="{973879C8-1AB7-475B-AD0E-F8FB94422D58}" type="presOf" srcId="{DA2AE544-3B73-489D-8A38-0256B378D72C}" destId="{0DDE388E-FC21-4B0E-B404-1439F6295B05}" srcOrd="0" destOrd="0" presId="urn:microsoft.com/office/officeart/2005/8/layout/hierarchy2"/>
    <dgm:cxn modelId="{D5FBC64E-FE66-46BE-AF1D-0A04DB54AF7D}" srcId="{DA2AE544-3B73-489D-8A38-0256B378D72C}" destId="{DA8FE862-3878-4E6E-A153-5A6BF4CA8ED6}" srcOrd="0" destOrd="0" parTransId="{452311BE-9BCF-4086-A39B-435994FC38BE}" sibTransId="{F8E246C8-9CA6-413C-908E-9A56BFF703D5}"/>
    <dgm:cxn modelId="{57683C34-C2DD-41ED-9BC8-DC26AD20588E}" type="presOf" srcId="{BB82D679-10A0-4A7B-9F93-89FC96EF8570}" destId="{6FE77653-EEF0-4188-8659-1641FB44C55F}" srcOrd="0" destOrd="0" presId="urn:microsoft.com/office/officeart/2005/8/layout/hierarchy2"/>
    <dgm:cxn modelId="{B37D2578-E7C7-4EB0-B0CE-852A0AEA5E2F}" type="presParOf" srcId="{0DDE388E-FC21-4B0E-B404-1439F6295B05}" destId="{D78104F0-91EB-40FD-9CD9-22518D2D4E64}" srcOrd="0" destOrd="0" presId="urn:microsoft.com/office/officeart/2005/8/layout/hierarchy2"/>
    <dgm:cxn modelId="{6982126F-6CBB-4CDC-888F-9325012B8F2C}" type="presParOf" srcId="{D78104F0-91EB-40FD-9CD9-22518D2D4E64}" destId="{5652A024-38E6-4AF7-9DF6-177D75D74930}" srcOrd="0" destOrd="0" presId="urn:microsoft.com/office/officeart/2005/8/layout/hierarchy2"/>
    <dgm:cxn modelId="{DCB064AD-469E-470F-864B-2F74A1CAAA11}" type="presParOf" srcId="{D78104F0-91EB-40FD-9CD9-22518D2D4E64}" destId="{81A2B531-AFB2-4516-8F10-E9BB8E8872A1}" srcOrd="1" destOrd="0" presId="urn:microsoft.com/office/officeart/2005/8/layout/hierarchy2"/>
    <dgm:cxn modelId="{319FF87E-9902-4567-B490-245DB74D5C6C}" type="presParOf" srcId="{81A2B531-AFB2-4516-8F10-E9BB8E8872A1}" destId="{F4D46834-F955-48A3-A1C8-85EF63AB8A3C}" srcOrd="0" destOrd="0" presId="urn:microsoft.com/office/officeart/2005/8/layout/hierarchy2"/>
    <dgm:cxn modelId="{21E8D388-24F0-461D-B689-30794C1D004A}" type="presParOf" srcId="{F4D46834-F955-48A3-A1C8-85EF63AB8A3C}" destId="{79EA421F-6246-4352-9A68-29B7A66E4AA4}" srcOrd="0" destOrd="0" presId="urn:microsoft.com/office/officeart/2005/8/layout/hierarchy2"/>
    <dgm:cxn modelId="{137699BA-08E3-412E-991B-48D194CC336A}" type="presParOf" srcId="{81A2B531-AFB2-4516-8F10-E9BB8E8872A1}" destId="{3FC175E5-B4A2-46E6-A6AA-D211798F88F4}" srcOrd="1" destOrd="0" presId="urn:microsoft.com/office/officeart/2005/8/layout/hierarchy2"/>
    <dgm:cxn modelId="{E753E5BA-9315-4211-A3C0-09FF6436817B}" type="presParOf" srcId="{3FC175E5-B4A2-46E6-A6AA-D211798F88F4}" destId="{42680267-F894-417A-A84D-35123DCAB209}" srcOrd="0" destOrd="0" presId="urn:microsoft.com/office/officeart/2005/8/layout/hierarchy2"/>
    <dgm:cxn modelId="{D807ACEB-2819-452A-928A-C454F6A59E85}" type="presParOf" srcId="{3FC175E5-B4A2-46E6-A6AA-D211798F88F4}" destId="{E84C6245-06A4-425C-BDF3-613D0C2A5D60}" srcOrd="1" destOrd="0" presId="urn:microsoft.com/office/officeart/2005/8/layout/hierarchy2"/>
    <dgm:cxn modelId="{298B32F4-F314-4323-9088-EF263CA537EF}" type="presParOf" srcId="{E84C6245-06A4-425C-BDF3-613D0C2A5D60}" destId="{C5064178-80CC-4639-AC8E-AC15F486451C}" srcOrd="0" destOrd="0" presId="urn:microsoft.com/office/officeart/2005/8/layout/hierarchy2"/>
    <dgm:cxn modelId="{E3C16988-D134-40FD-923B-B46758BDEFC8}" type="presParOf" srcId="{C5064178-80CC-4639-AC8E-AC15F486451C}" destId="{F5C73C30-7430-4937-88CA-515E4B9714D2}" srcOrd="0" destOrd="0" presId="urn:microsoft.com/office/officeart/2005/8/layout/hierarchy2"/>
    <dgm:cxn modelId="{9347B2B0-D462-4905-B6B9-636764D341CA}" type="presParOf" srcId="{E84C6245-06A4-425C-BDF3-613D0C2A5D60}" destId="{EE35C9DF-325B-4C2B-81EC-8633E0CDB06B}" srcOrd="1" destOrd="0" presId="urn:microsoft.com/office/officeart/2005/8/layout/hierarchy2"/>
    <dgm:cxn modelId="{DA337EBE-BB26-4FBD-8AB3-F92680F6FC8C}" type="presParOf" srcId="{EE35C9DF-325B-4C2B-81EC-8633E0CDB06B}" destId="{6EEED620-9DC1-4A87-820F-286CF3B75E16}" srcOrd="0" destOrd="0" presId="urn:microsoft.com/office/officeart/2005/8/layout/hierarchy2"/>
    <dgm:cxn modelId="{81E18CF0-A428-4F3C-A669-4E6255205246}" type="presParOf" srcId="{EE35C9DF-325B-4C2B-81EC-8633E0CDB06B}" destId="{EC984DF4-DFD9-45C6-8F8B-070B051F4A38}" srcOrd="1" destOrd="0" presId="urn:microsoft.com/office/officeart/2005/8/layout/hierarchy2"/>
    <dgm:cxn modelId="{D0C54E49-D0EB-481A-8F40-F72ADA283458}" type="presParOf" srcId="{E84C6245-06A4-425C-BDF3-613D0C2A5D60}" destId="{2AF88B25-0EB7-4DDE-8B84-1DE9149AA2BE}" srcOrd="2" destOrd="0" presId="urn:microsoft.com/office/officeart/2005/8/layout/hierarchy2"/>
    <dgm:cxn modelId="{DA7B4B9F-FBBB-4827-B5C3-9E08FFD84C7D}" type="presParOf" srcId="{2AF88B25-0EB7-4DDE-8B84-1DE9149AA2BE}" destId="{E25D2630-BF3F-4D1F-A65C-C06B75A8B0A2}" srcOrd="0" destOrd="0" presId="urn:microsoft.com/office/officeart/2005/8/layout/hierarchy2"/>
    <dgm:cxn modelId="{94822D12-A357-4A08-AB6C-0573DDBC0801}" type="presParOf" srcId="{E84C6245-06A4-425C-BDF3-613D0C2A5D60}" destId="{16F204B8-550D-476B-9462-C91F2AD3C850}" srcOrd="3" destOrd="0" presId="urn:microsoft.com/office/officeart/2005/8/layout/hierarchy2"/>
    <dgm:cxn modelId="{FA85B66C-A93D-4CD1-AD07-A0BBFE3E40F7}" type="presParOf" srcId="{16F204B8-550D-476B-9462-C91F2AD3C850}" destId="{D0BDC0BF-13A2-4FAA-BE64-8E617D84B23B}" srcOrd="0" destOrd="0" presId="urn:microsoft.com/office/officeart/2005/8/layout/hierarchy2"/>
    <dgm:cxn modelId="{6E3663BF-9D35-4B1C-A813-9731CBFB6E7E}" type="presParOf" srcId="{16F204B8-550D-476B-9462-C91F2AD3C850}" destId="{2FD5BC4E-8C3F-4926-BF81-A3AA01AA9132}" srcOrd="1" destOrd="0" presId="urn:microsoft.com/office/officeart/2005/8/layout/hierarchy2"/>
    <dgm:cxn modelId="{BC06A726-667F-441D-96CE-E1049DC998A3}" type="presParOf" srcId="{81A2B531-AFB2-4516-8F10-E9BB8E8872A1}" destId="{49BDA74A-3902-40E0-8364-CFB94C97E945}" srcOrd="2" destOrd="0" presId="urn:microsoft.com/office/officeart/2005/8/layout/hierarchy2"/>
    <dgm:cxn modelId="{E5F60BE1-329A-4D8D-BD02-31C35E6C922D}" type="presParOf" srcId="{49BDA74A-3902-40E0-8364-CFB94C97E945}" destId="{A5E4D2DC-5C43-420D-95DA-AE1728BA638B}" srcOrd="0" destOrd="0" presId="urn:microsoft.com/office/officeart/2005/8/layout/hierarchy2"/>
    <dgm:cxn modelId="{C119F2DE-9A7D-40F8-BBD1-8A7B0EE19918}" type="presParOf" srcId="{81A2B531-AFB2-4516-8F10-E9BB8E8872A1}" destId="{6709B5ED-A8D2-4684-800A-E27097123A80}" srcOrd="3" destOrd="0" presId="urn:microsoft.com/office/officeart/2005/8/layout/hierarchy2"/>
    <dgm:cxn modelId="{42725841-FEE6-417C-838C-EBB8CE9B670D}" type="presParOf" srcId="{6709B5ED-A8D2-4684-800A-E27097123A80}" destId="{6FE77653-EEF0-4188-8659-1641FB44C55F}" srcOrd="0" destOrd="0" presId="urn:microsoft.com/office/officeart/2005/8/layout/hierarchy2"/>
    <dgm:cxn modelId="{DF705E3F-8A36-4466-B7FF-2F2E4F7F7239}" type="presParOf" srcId="{6709B5ED-A8D2-4684-800A-E27097123A80}" destId="{7B82AE03-E145-43C6-A485-B3DF8B41CE3F}" srcOrd="1" destOrd="0" presId="urn:microsoft.com/office/officeart/2005/8/layout/hierarchy2"/>
    <dgm:cxn modelId="{C8E5CA04-DFBD-4811-B9DF-5029888755A6}" type="presParOf" srcId="{81A2B531-AFB2-4516-8F10-E9BB8E8872A1}" destId="{EF488712-DCF0-4DD4-A720-7660D158A48E}" srcOrd="4" destOrd="0" presId="urn:microsoft.com/office/officeart/2005/8/layout/hierarchy2"/>
    <dgm:cxn modelId="{84BA174D-6B19-4BF2-9990-8C7D4BDC74A9}" type="presParOf" srcId="{EF488712-DCF0-4DD4-A720-7660D158A48E}" destId="{2F553C08-FA47-426F-B225-7E8A194A1B9E}" srcOrd="0" destOrd="0" presId="urn:microsoft.com/office/officeart/2005/8/layout/hierarchy2"/>
    <dgm:cxn modelId="{88E4E337-10ED-4143-81BD-EA08F2358087}" type="presParOf" srcId="{81A2B531-AFB2-4516-8F10-E9BB8E8872A1}" destId="{2B1C3350-9093-4EA2-9465-E8506D89729F}" srcOrd="5" destOrd="0" presId="urn:microsoft.com/office/officeart/2005/8/layout/hierarchy2"/>
    <dgm:cxn modelId="{6435BC4B-B876-442C-A6D9-C91B69FF0A5B}" type="presParOf" srcId="{2B1C3350-9093-4EA2-9465-E8506D89729F}" destId="{DCFCCE29-5ACA-4A54-BC5B-1C8FFABB1DEC}" srcOrd="0" destOrd="0" presId="urn:microsoft.com/office/officeart/2005/8/layout/hierarchy2"/>
    <dgm:cxn modelId="{55A162C5-FE0E-4B98-A50C-29957A2A56D6}" type="presParOf" srcId="{2B1C3350-9093-4EA2-9465-E8506D89729F}" destId="{99E44B11-02D2-40E4-A349-2FBB3C2397DD}" srcOrd="1" destOrd="0" presId="urn:microsoft.com/office/officeart/2005/8/layout/hierarchy2"/>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vi-VN" sz="1800" b="0" dirty="0" smtClean="0">
              <a:solidFill>
                <a:schemeClr val="tx1"/>
              </a:solidFill>
              <a:latin typeface="Cambria" pitchFamily="18" charset="0"/>
              <a:ea typeface="Cambria" pitchFamily="18" charset="0"/>
            </a:rPr>
            <a:t>Vị trí địa lí và lãnh thổ đã quy định đặc điểm cơ bản của thiên nhiên nước ta mang tính chất nhiệt đới ẩm gió mùa</a:t>
          </a:r>
          <a:r>
            <a:rPr lang="en-US" sz="1800" b="0" dirty="0" smtClean="0">
              <a:solidFill>
                <a:schemeClr val="tx1"/>
              </a:solidFill>
              <a:latin typeface="Cambria" pitchFamily="18" charset="0"/>
              <a:ea typeface="Cambria" pitchFamily="18" charset="0"/>
            </a:rPr>
            <a:t>,</a:t>
          </a:r>
          <a:r>
            <a:rPr lang="vi-VN" sz="1800" b="0" dirty="0" smtClean="0">
              <a:solidFill>
                <a:schemeClr val="tx1"/>
              </a:solidFill>
              <a:latin typeface="Cambria" pitchFamily="18" charset="0"/>
              <a:ea typeface="Cambria" pitchFamily="18" charset="0"/>
            </a:rPr>
            <a:t> chịu ảnh hưởng sâu sắc của biển và phân hóa đa dạng.</a:t>
          </a:r>
          <a:endParaRPr lang="en-US" sz="1800" b="0" dirty="0">
            <a:solidFill>
              <a:schemeClr val="tx1"/>
            </a:solidFill>
            <a:latin typeface="Cambria" pitchFamily="18" charset="0"/>
            <a:ea typeface="Cambria" pitchFamily="18" charset="0"/>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endParaRPr lang="en-US" sz="1800" b="0" dirty="0" smtClean="0">
            <a:solidFill>
              <a:schemeClr val="tx1"/>
            </a:solidFill>
            <a:latin typeface="Cambria" pitchFamily="18" charset="0"/>
            <a:ea typeface="Cambria" pitchFamily="18" charset="0"/>
          </a:endParaRPr>
        </a:p>
        <a:p>
          <a:pPr algn="just"/>
          <a:r>
            <a:rPr lang="vi-VN" sz="1800" b="0" dirty="0" smtClean="0">
              <a:solidFill>
                <a:schemeClr val="tx1"/>
              </a:solidFill>
              <a:latin typeface="Cambria" pitchFamily="18" charset="0"/>
              <a:ea typeface="Cambria" pitchFamily="18" charset="0"/>
            </a:rPr>
            <a:t>- Việt Nam nằm hoàn toàn trong đới nóng của bán cầu Bắc</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nên</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có</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thể</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phát</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triển</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năng</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lượng</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mặt</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trời</a:t>
          </a:r>
          <a:r>
            <a:rPr lang="vi-VN" sz="1800" b="0" dirty="0" smtClean="0">
              <a:solidFill>
                <a:schemeClr val="tx1"/>
              </a:solidFill>
              <a:latin typeface="Cambria" pitchFamily="18" charset="0"/>
              <a:ea typeface="Cambria" pitchFamily="18" charset="0"/>
            </a:rPr>
            <a:t>, trong vùng gió mùa châu Á, một năm có hai mùa rõ rệt.</a:t>
          </a:r>
          <a:endParaRPr lang="en-US" sz="1800" b="0" dirty="0" smtClean="0">
            <a:solidFill>
              <a:schemeClr val="tx1"/>
            </a:solidFill>
            <a:latin typeface="Cambria" pitchFamily="18" charset="0"/>
            <a:ea typeface="Cambria" pitchFamily="18" charset="0"/>
          </a:endParaRPr>
        </a:p>
        <a:p>
          <a:pPr algn="just"/>
          <a:r>
            <a:rPr lang="vi-VN" sz="1800" b="0" dirty="0" smtClean="0">
              <a:solidFill>
                <a:schemeClr val="tx1"/>
              </a:solidFill>
              <a:latin typeface="Cambria" pitchFamily="18" charset="0"/>
              <a:ea typeface="Cambria" pitchFamily="18" charset="0"/>
            </a:rPr>
            <a:t>- Nước ta nằm trong khu vực chịu nhiều ảnh hưởng của các cơn bão đến từ khu vực biển nhiệt đới Tây Thái Bình Dương.</a:t>
          </a:r>
          <a:endParaRPr lang="en-US" sz="1800" b="0" dirty="0" smtClean="0">
            <a:solidFill>
              <a:schemeClr val="tx1"/>
            </a:solidFill>
            <a:latin typeface="Cambria" pitchFamily="18" charset="0"/>
            <a:ea typeface="Cambria" pitchFamily="18" charset="0"/>
          </a:endParaRPr>
        </a:p>
        <a:p>
          <a:pPr algn="just"/>
          <a:endParaRPr lang="en-US" sz="1800" b="0" dirty="0" smtClean="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vi-VN" sz="1700" dirty="0" smtClean="0">
              <a:solidFill>
                <a:schemeClr val="tx1"/>
              </a:solidFill>
              <a:latin typeface="Cambria" pitchFamily="18" charset="0"/>
              <a:ea typeface="Cambria" pitchFamily="18" charset="0"/>
            </a:rPr>
            <a:t>Thiên nhiên nước ta chịu ảnh hưởng sâu sắc của biển do </a:t>
          </a:r>
          <a:r>
            <a:rPr lang="en-US" sz="1700" dirty="0" smtClean="0">
              <a:solidFill>
                <a:schemeClr val="tx1"/>
              </a:solidFill>
              <a:latin typeface="Cambria" pitchFamily="18" charset="0"/>
              <a:ea typeface="Cambria" pitchFamily="18" charset="0"/>
            </a:rPr>
            <a:t>p</a:t>
          </a:r>
          <a:r>
            <a:rPr lang="vi-VN" sz="1700" dirty="0" smtClean="0">
              <a:solidFill>
                <a:schemeClr val="tx1"/>
              </a:solidFill>
              <a:latin typeface="Cambria" pitchFamily="18" charset="0"/>
              <a:ea typeface="Cambria" pitchFamily="18" charset="0"/>
            </a:rPr>
            <a:t>hần đất liền Việt Nam hẹp ngang lại nằm kề Biển Đông là nguồn dự trữ ẩm dồi dào, các khối khí di chuyển qua biển ảnh hưởng sâu vào đất liền</a:t>
          </a:r>
          <a:r>
            <a:rPr lang="en-US" sz="1700" dirty="0" smtClean="0">
              <a:solidFill>
                <a:schemeClr val="tx1"/>
              </a:solidFill>
              <a:latin typeface="Cambria" pitchFamily="18" charset="0"/>
              <a:ea typeface="Cambria" pitchFamily="18" charset="0"/>
            </a:rPr>
            <a:t> </a:t>
          </a:r>
          <a:r>
            <a:rPr lang="en-US" sz="1700" dirty="0" err="1" smtClean="0">
              <a:solidFill>
                <a:schemeClr val="tx1"/>
              </a:solidFill>
              <a:latin typeface="Cambria" pitchFamily="18" charset="0"/>
              <a:ea typeface="Cambria" pitchFamily="18" charset="0"/>
            </a:rPr>
            <a:t>nên</a:t>
          </a:r>
          <a:r>
            <a:rPr lang="en-US" sz="1700" dirty="0" smtClean="0">
              <a:solidFill>
                <a:schemeClr val="tx1"/>
              </a:solidFill>
              <a:latin typeface="Cambria" pitchFamily="18" charset="0"/>
              <a:ea typeface="Cambria" pitchFamily="18" charset="0"/>
            </a:rPr>
            <a:t> </a:t>
          </a:r>
          <a:r>
            <a:rPr lang="en-US" sz="1700" dirty="0" err="1" smtClean="0">
              <a:solidFill>
                <a:schemeClr val="tx1"/>
              </a:solidFill>
              <a:latin typeface="Cambria" pitchFamily="18" charset="0"/>
              <a:ea typeface="Cambria" pitchFamily="18" charset="0"/>
            </a:rPr>
            <a:t>phát</a:t>
          </a:r>
          <a:r>
            <a:rPr lang="en-US" sz="1700" dirty="0" smtClean="0">
              <a:solidFill>
                <a:schemeClr val="tx1"/>
              </a:solidFill>
              <a:latin typeface="Cambria" pitchFamily="18" charset="0"/>
              <a:ea typeface="Cambria" pitchFamily="18" charset="0"/>
            </a:rPr>
            <a:t> </a:t>
          </a:r>
          <a:r>
            <a:rPr lang="en-US" sz="1700" dirty="0" err="1" smtClean="0">
              <a:solidFill>
                <a:schemeClr val="tx1"/>
              </a:solidFill>
              <a:latin typeface="Cambria" pitchFamily="18" charset="0"/>
              <a:ea typeface="Cambria" pitchFamily="18" charset="0"/>
            </a:rPr>
            <a:t>triển</a:t>
          </a:r>
          <a:r>
            <a:rPr lang="en-US" sz="1700" dirty="0" smtClean="0">
              <a:solidFill>
                <a:schemeClr val="tx1"/>
              </a:solidFill>
              <a:latin typeface="Cambria" pitchFamily="18" charset="0"/>
              <a:ea typeface="Cambria" pitchFamily="18" charset="0"/>
            </a:rPr>
            <a:t> </a:t>
          </a:r>
          <a:r>
            <a:rPr lang="en-US" sz="1700" dirty="0" err="1" smtClean="0">
              <a:solidFill>
                <a:schemeClr val="tx1"/>
              </a:solidFill>
              <a:latin typeface="Cambria" pitchFamily="18" charset="0"/>
              <a:ea typeface="Cambria" pitchFamily="18" charset="0"/>
            </a:rPr>
            <a:t>được</a:t>
          </a:r>
          <a:r>
            <a:rPr lang="en-US" sz="1700" dirty="0" smtClean="0">
              <a:solidFill>
                <a:schemeClr val="tx1"/>
              </a:solidFill>
              <a:latin typeface="Cambria" pitchFamily="18" charset="0"/>
              <a:ea typeface="Cambria" pitchFamily="18" charset="0"/>
            </a:rPr>
            <a:t> du </a:t>
          </a:r>
          <a:r>
            <a:rPr lang="en-US" sz="1700" dirty="0" err="1" smtClean="0">
              <a:solidFill>
                <a:schemeClr val="tx1"/>
              </a:solidFill>
              <a:latin typeface="Cambria" pitchFamily="18" charset="0"/>
              <a:ea typeface="Cambria" pitchFamily="18" charset="0"/>
            </a:rPr>
            <a:t>lịch</a:t>
          </a:r>
          <a:r>
            <a:rPr lang="en-US" sz="1700" dirty="0" smtClean="0">
              <a:solidFill>
                <a:schemeClr val="tx1"/>
              </a:solidFill>
              <a:latin typeface="Cambria" pitchFamily="18" charset="0"/>
              <a:ea typeface="Cambria" pitchFamily="18" charset="0"/>
            </a:rPr>
            <a:t> </a:t>
          </a:r>
          <a:r>
            <a:rPr lang="en-US" sz="1700" dirty="0" err="1" smtClean="0">
              <a:solidFill>
                <a:schemeClr val="tx1"/>
              </a:solidFill>
              <a:latin typeface="Cambria" pitchFamily="18" charset="0"/>
              <a:ea typeface="Cambria" pitchFamily="18" charset="0"/>
            </a:rPr>
            <a:t>biển</a:t>
          </a:r>
          <a:r>
            <a:rPr lang="en-US" sz="1700" dirty="0" smtClean="0">
              <a:solidFill>
                <a:schemeClr val="tx1"/>
              </a:solidFill>
              <a:latin typeface="Cambria" pitchFamily="18" charset="0"/>
              <a:ea typeface="Cambria" pitchFamily="18" charset="0"/>
            </a:rPr>
            <a:t>.</a:t>
          </a:r>
          <a:endParaRPr lang="en-US" sz="1700" dirty="0">
            <a:solidFill>
              <a:schemeClr val="tx1"/>
            </a:solidFill>
            <a:latin typeface="Cambria" pitchFamily="18" charset="0"/>
            <a:ea typeface="Cambria"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05419">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160099">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pt>
    <dgm:pt modelId="{A0E9B536-5134-4AC7-990D-17E1F41843BA}" type="pres">
      <dgm:prSet presAssocID="{9B38993F-91D9-4E45-89FE-E7C2053BB052}" presName="text_3" presStyleLbl="node1" presStyleIdx="2" presStyleCnt="3" custScaleY="110345">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444DA9BE-3912-4F12-A0B8-BF357299D47A}" type="presOf" srcId="{2EA4557B-2359-4BA8-9F14-A6ECB8DAC4AB}" destId="{DD97E049-4A6C-47F8-8707-C5FFDBF743ED}"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56C0F880-6AD7-437B-9AB0-F1F6F0FA5945}" type="presOf" srcId="{9DA92A08-ED37-48A9-A0DD-F521D2142CD2}" destId="{C7497E28-FAE4-42DA-8D9D-5B4659273D7A}" srcOrd="0" destOrd="0" presId="urn:microsoft.com/office/officeart/2008/layout/VerticalCurvedList"/>
    <dgm:cxn modelId="{7F69B093-A55B-4F69-A928-F650125492E3}" type="presOf" srcId="{A55E36B4-5DBD-4D69-9E07-2ACE1B02C75C}" destId="{287E208B-7CBA-48D9-A845-7C3BA9246006}"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9BCF45E5-2653-4866-81A0-232FEFCC9A9F}" type="presOf" srcId="{75A2E02A-7769-4E94-8561-8178449CF35B}" destId="{534504B8-3AD3-4D7F-BA10-772C4BC9F4DA}" srcOrd="0" destOrd="0" presId="urn:microsoft.com/office/officeart/2008/layout/VerticalCurvedList"/>
    <dgm:cxn modelId="{858B5005-26EA-44B1-85FB-917CB6EB3CCC}" type="presOf" srcId="{9B38993F-91D9-4E45-89FE-E7C2053BB052}" destId="{A0E9B536-5134-4AC7-990D-17E1F41843BA}" srcOrd="0" destOrd="0" presId="urn:microsoft.com/office/officeart/2008/layout/VerticalCurvedList"/>
    <dgm:cxn modelId="{E5E1F8D5-384F-4738-91BA-6CDDED360257}" srcId="{A55E36B4-5DBD-4D69-9E07-2ACE1B02C75C}" destId="{2EA4557B-2359-4BA8-9F14-A6ECB8DAC4AB}" srcOrd="1" destOrd="0" parTransId="{46821B45-B9F5-4FAF-834F-499C8AE36BA2}" sibTransId="{29859120-04AA-48A6-ACAA-ED37A6A9AC18}"/>
    <dgm:cxn modelId="{7674FD67-5C25-4845-8854-05F01857043D}" type="presParOf" srcId="{287E208B-7CBA-48D9-A845-7C3BA9246006}" destId="{5A99791D-9E28-4B3D-8ACD-8F48A5C6199A}" srcOrd="0" destOrd="0" presId="urn:microsoft.com/office/officeart/2008/layout/VerticalCurvedList"/>
    <dgm:cxn modelId="{3BDFA70A-C77E-4203-91EB-746E3BE5B585}" type="presParOf" srcId="{5A99791D-9E28-4B3D-8ACD-8F48A5C6199A}" destId="{9839DEA4-81CC-40F3-A882-992AC1AF75D3}" srcOrd="0" destOrd="0" presId="urn:microsoft.com/office/officeart/2008/layout/VerticalCurvedList"/>
    <dgm:cxn modelId="{CF4C00B6-B942-4992-9B2E-8360A67C5B76}" type="presParOf" srcId="{9839DEA4-81CC-40F3-A882-992AC1AF75D3}" destId="{28F6DBF1-E187-4C38-B1F1-C875CC0EEA2D}" srcOrd="0" destOrd="0" presId="urn:microsoft.com/office/officeart/2008/layout/VerticalCurvedList"/>
    <dgm:cxn modelId="{3835DE57-62D9-4CB0-88B5-3E3EC84251BD}" type="presParOf" srcId="{9839DEA4-81CC-40F3-A882-992AC1AF75D3}" destId="{C7497E28-FAE4-42DA-8D9D-5B4659273D7A}" srcOrd="1" destOrd="0" presId="urn:microsoft.com/office/officeart/2008/layout/VerticalCurvedList"/>
    <dgm:cxn modelId="{7873F01B-D30E-4584-A98D-F842F8E9A7F5}" type="presParOf" srcId="{9839DEA4-81CC-40F3-A882-992AC1AF75D3}" destId="{175AA276-58F2-4DD9-80FC-A508711E986D}" srcOrd="2" destOrd="0" presId="urn:microsoft.com/office/officeart/2008/layout/VerticalCurvedList"/>
    <dgm:cxn modelId="{04C748A5-9024-4B41-B83E-C13D0AE0CB74}" type="presParOf" srcId="{9839DEA4-81CC-40F3-A882-992AC1AF75D3}" destId="{99D1BCB1-BBEC-4020-AF46-9B84DFEEEB12}" srcOrd="3" destOrd="0" presId="urn:microsoft.com/office/officeart/2008/layout/VerticalCurvedList"/>
    <dgm:cxn modelId="{B5D9E425-2F92-4D17-AA2F-4339709771D3}" type="presParOf" srcId="{5A99791D-9E28-4B3D-8ACD-8F48A5C6199A}" destId="{534504B8-3AD3-4D7F-BA10-772C4BC9F4DA}" srcOrd="1" destOrd="0" presId="urn:microsoft.com/office/officeart/2008/layout/VerticalCurvedList"/>
    <dgm:cxn modelId="{63995761-D4DD-4C88-ABF1-0AF38E341501}" type="presParOf" srcId="{5A99791D-9E28-4B3D-8ACD-8F48A5C6199A}" destId="{449D8CCB-25E3-4F77-9AA7-F013F49094ED}" srcOrd="2" destOrd="0" presId="urn:microsoft.com/office/officeart/2008/layout/VerticalCurvedList"/>
    <dgm:cxn modelId="{27D3FC7D-4661-427A-AB28-CCD1581C1258}" type="presParOf" srcId="{449D8CCB-25E3-4F77-9AA7-F013F49094ED}" destId="{467C472B-F399-46AE-B017-5DC56BBEA7D7}" srcOrd="0" destOrd="0" presId="urn:microsoft.com/office/officeart/2008/layout/VerticalCurvedList"/>
    <dgm:cxn modelId="{9B06F127-1DFF-4661-8D49-0784A18094E6}" type="presParOf" srcId="{5A99791D-9E28-4B3D-8ACD-8F48A5C6199A}" destId="{DD97E049-4A6C-47F8-8707-C5FFDBF743ED}" srcOrd="3" destOrd="0" presId="urn:microsoft.com/office/officeart/2008/layout/VerticalCurvedList"/>
    <dgm:cxn modelId="{8A10962C-179F-45B8-AA40-89E0A5B4DA77}" type="presParOf" srcId="{5A99791D-9E28-4B3D-8ACD-8F48A5C6199A}" destId="{7DBD23B7-51C8-4591-8906-0B740EFCF017}" srcOrd="4" destOrd="0" presId="urn:microsoft.com/office/officeart/2008/layout/VerticalCurvedList"/>
    <dgm:cxn modelId="{600C2F64-1E9F-4EF0-A3D0-FAAD95C0750E}" type="presParOf" srcId="{7DBD23B7-51C8-4591-8906-0B740EFCF017}" destId="{9D6C96D5-59F1-4074-AA4E-276172A59D56}" srcOrd="0" destOrd="0" presId="urn:microsoft.com/office/officeart/2008/layout/VerticalCurvedList"/>
    <dgm:cxn modelId="{321A4C2E-E65A-40FF-8949-0690272C027C}" type="presParOf" srcId="{5A99791D-9E28-4B3D-8ACD-8F48A5C6199A}" destId="{A0E9B536-5134-4AC7-990D-17E1F41843BA}" srcOrd="5" destOrd="0" presId="urn:microsoft.com/office/officeart/2008/layout/VerticalCurvedList"/>
    <dgm:cxn modelId="{4DAE1A0F-68EF-49D6-8510-5D0FA829919E}" type="presParOf" srcId="{5A99791D-9E28-4B3D-8ACD-8F48A5C6199A}" destId="{E6CA5371-E765-4FE6-A6BE-7ECD1C15C765}" srcOrd="6" destOrd="0" presId="urn:microsoft.com/office/officeart/2008/layout/VerticalCurvedList"/>
    <dgm:cxn modelId="{7562D8FE-E84D-4DDB-8856-10FE16FBEFEE}"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Là</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nơi</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hội</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tụ</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của</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nhiều</a:t>
          </a:r>
          <a:r>
            <a:rPr lang="en-US" sz="1800" b="0" dirty="0" smtClean="0">
              <a:solidFill>
                <a:schemeClr val="tx1"/>
              </a:solidFill>
              <a:latin typeface="Cambria" pitchFamily="18" charset="0"/>
              <a:ea typeface="Cambria" pitchFamily="18" charset="0"/>
            </a:rPr>
            <a:t>  </a:t>
          </a:r>
          <a:r>
            <a:rPr lang="vi-VN" sz="1800" b="0" dirty="0" smtClean="0">
              <a:solidFill>
                <a:schemeClr val="tx1"/>
              </a:solidFill>
              <a:latin typeface="Cambria" pitchFamily="18" charset="0"/>
              <a:ea typeface="Cambria" pitchFamily="18" charset="0"/>
            </a:rPr>
            <a:t>luồng sinh vật từ Hoa Nam (Trung Quốc) xuống, từ Ấn Độ - Mi-an-ma sang và từ Ma-lai-xi-a - In-đô-nê-xi-a lên</a:t>
          </a:r>
          <a:r>
            <a:rPr lang="en-US" sz="1800" b="0" dirty="0" smtClean="0">
              <a:solidFill>
                <a:schemeClr val="tx1"/>
              </a:solidFill>
              <a:latin typeface="Cambria" pitchFamily="18" charset="0"/>
              <a:ea typeface="Cambria" pitchFamily="18" charset="0"/>
            </a:rPr>
            <a:t>.</a:t>
          </a:r>
        </a:p>
        <a:p>
          <a:pPr algn="just"/>
          <a:r>
            <a:rPr lang="en-US" sz="1800" b="0" dirty="0" smtClean="0">
              <a:solidFill>
                <a:schemeClr val="tx1"/>
              </a:solidFill>
              <a:latin typeface="Cambria" pitchFamily="18" charset="0"/>
              <a:ea typeface="Cambria" pitchFamily="18" charset="0"/>
            </a:rPr>
            <a:t>- V</a:t>
          </a:r>
          <a:r>
            <a:rPr lang="vi-VN" sz="1800" b="0" dirty="0" smtClean="0">
              <a:solidFill>
                <a:schemeClr val="tx1"/>
              </a:solidFill>
              <a:latin typeface="Cambria" pitchFamily="18" charset="0"/>
              <a:ea typeface="Cambria" pitchFamily="18" charset="0"/>
            </a:rPr>
            <a:t>ùng biển có nhiệt độ bề mặt nước biển cao, các dòng biển di chuyển theo mùa.</a:t>
          </a:r>
          <a:endParaRPr lang="en-US" sz="1800" b="0" dirty="0" smtClean="0">
            <a:solidFill>
              <a:schemeClr val="tx1"/>
            </a:solidFill>
            <a:latin typeface="Cambria" pitchFamily="18" charset="0"/>
            <a:ea typeface="Cambria" pitchFamily="18" charset="0"/>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endParaRPr lang="en-US" sz="1800" b="0" dirty="0" smtClean="0">
            <a:solidFill>
              <a:schemeClr val="tx1"/>
            </a:solidFill>
            <a:latin typeface="Cambria" pitchFamily="18" charset="0"/>
            <a:ea typeface="Cambria" pitchFamily="18" charset="0"/>
          </a:endParaRPr>
        </a:p>
        <a:p>
          <a:pPr algn="just"/>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Khí</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hậu</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nước</a:t>
          </a:r>
          <a:r>
            <a:rPr lang="en-US" sz="1800" b="0" dirty="0" smtClean="0">
              <a:solidFill>
                <a:schemeClr val="tx1"/>
              </a:solidFill>
              <a:latin typeface="Cambria" pitchFamily="18" charset="0"/>
              <a:ea typeface="Cambria" pitchFamily="18" charset="0"/>
            </a:rPr>
            <a:t> ta </a:t>
          </a:r>
          <a:r>
            <a:rPr lang="en-US" sz="1800" b="0" dirty="0" err="1" smtClean="0">
              <a:solidFill>
                <a:schemeClr val="tx1"/>
              </a:solidFill>
              <a:latin typeface="Cambria" pitchFamily="18" charset="0"/>
              <a:ea typeface="Cambria" pitchFamily="18" charset="0"/>
            </a:rPr>
            <a:t>phân</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hóa</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theo</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chiều</a:t>
          </a:r>
          <a:r>
            <a:rPr lang="en-US" sz="1800" b="0" dirty="0" smtClean="0">
              <a:solidFill>
                <a:schemeClr val="tx1"/>
              </a:solidFill>
              <a:latin typeface="Cambria" pitchFamily="18" charset="0"/>
              <a:ea typeface="Cambria" pitchFamily="18" charset="0"/>
            </a:rPr>
            <a:t> </a:t>
          </a:r>
          <a:r>
            <a:rPr lang="vi-VN" sz="1800" b="0" dirty="0" smtClean="0">
              <a:solidFill>
                <a:schemeClr val="tx1"/>
              </a:solidFill>
              <a:latin typeface="Cambria" pitchFamily="18" charset="0"/>
              <a:ea typeface="Cambria" pitchFamily="18" charset="0"/>
            </a:rPr>
            <a:t>theo chiều Bắc - Nam và theo chiều Đông - Tây.</a:t>
          </a:r>
          <a:endParaRPr lang="en-US" sz="1800" b="0" dirty="0" smtClean="0">
            <a:solidFill>
              <a:schemeClr val="tx1"/>
            </a:solidFill>
            <a:latin typeface="Cambria" pitchFamily="18" charset="0"/>
            <a:ea typeface="Cambria" pitchFamily="18" charset="0"/>
          </a:endParaRPr>
        </a:p>
        <a:p>
          <a:pPr algn="just"/>
          <a:r>
            <a:rPr lang="vi-VN" sz="1800" b="0" dirty="0" smtClean="0">
              <a:solidFill>
                <a:schemeClr val="tx1"/>
              </a:solidFill>
              <a:latin typeface="Cambria" pitchFamily="18" charset="0"/>
              <a:ea typeface="Cambria" pitchFamily="18" charset="0"/>
            </a:rPr>
            <a:t>- Sinh vật và đất ở nước ta phong phú, đa dạng</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ví</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dụ</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nhiều</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vườn</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quốc</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gia</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như</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Cúc</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Phương</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đất</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feralit</a:t>
          </a:r>
          <a:r>
            <a:rPr lang="en-US" sz="1800" b="0" dirty="0" smtClean="0">
              <a:solidFill>
                <a:schemeClr val="tx1"/>
              </a:solidFill>
              <a:latin typeface="Cambria" pitchFamily="18" charset="0"/>
              <a:ea typeface="Cambria" pitchFamily="18" charset="0"/>
            </a:rPr>
            <a:t>)</a:t>
          </a:r>
        </a:p>
        <a:p>
          <a:pPr algn="just"/>
          <a:endParaRPr lang="en-US" sz="1800" b="0" dirty="0" smtClean="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r>
            <a:rPr lang="en-US" sz="1800" dirty="0" err="1" smtClean="0">
              <a:solidFill>
                <a:schemeClr val="tx1"/>
              </a:solidFill>
              <a:latin typeface="Cambria" pitchFamily="18" charset="0"/>
              <a:ea typeface="Cambria" pitchFamily="18" charset="0"/>
            </a:rPr>
            <a:t>Thiên</a:t>
          </a:r>
          <a:r>
            <a:rPr lang="en-US" sz="1800" dirty="0" smtClean="0">
              <a:solidFill>
                <a:schemeClr val="tx1"/>
              </a:solidFill>
              <a:latin typeface="Cambria" pitchFamily="18" charset="0"/>
              <a:ea typeface="Cambria" pitchFamily="18" charset="0"/>
            </a:rPr>
            <a:t> tai: </a:t>
          </a:r>
          <a:r>
            <a:rPr lang="en-US" sz="1800" dirty="0" err="1" smtClean="0">
              <a:solidFill>
                <a:schemeClr val="tx1"/>
              </a:solidFill>
              <a:latin typeface="Cambria" pitchFamily="18" charset="0"/>
              <a:ea typeface="Cambria" pitchFamily="18" charset="0"/>
            </a:rPr>
            <a:t>Bão</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lũ</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lụt</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hạn</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hán</a:t>
          </a:r>
          <a:r>
            <a:rPr lang="en-US" sz="1800" dirty="0" smtClean="0">
              <a:solidFill>
                <a:schemeClr val="tx1"/>
              </a:solidFill>
              <a:latin typeface="Cambria" pitchFamily="18" charset="0"/>
              <a:ea typeface="Cambria" pitchFamily="18" charset="0"/>
            </a:rPr>
            <a:t>.</a:t>
          </a:r>
          <a:endParaRPr lang="en-US" sz="1800" dirty="0">
            <a:solidFill>
              <a:schemeClr val="tx1"/>
            </a:solidFill>
            <a:latin typeface="Cambria" pitchFamily="18" charset="0"/>
            <a:ea typeface="Cambria"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45813">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120689">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en-US"/>
        </a:p>
      </dgm:t>
    </dgm:pt>
    <dgm:pt modelId="{A0E9B536-5134-4AC7-990D-17E1F41843BA}" type="pres">
      <dgm:prSet presAssocID="{9B38993F-91D9-4E45-89FE-E7C2053BB052}" presName="text_3" presStyleLbl="node1" presStyleIdx="2" presStyleCnt="3" custScaleY="80788">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D274CE2A-ED47-4CFE-981A-670E14BBB397}" srcId="{A55E36B4-5DBD-4D69-9E07-2ACE1B02C75C}" destId="{75A2E02A-7769-4E94-8561-8178449CF35B}" srcOrd="0" destOrd="0" parTransId="{985296F4-4FB3-49BD-BAEA-280CEAC6AFAC}" sibTransId="{9DA92A08-ED37-48A9-A0DD-F521D2142CD2}"/>
    <dgm:cxn modelId="{CAD75CE0-A890-499F-A69F-562DC0F3088F}" type="presOf" srcId="{9B38993F-91D9-4E45-89FE-E7C2053BB052}" destId="{A0E9B536-5134-4AC7-990D-17E1F41843BA}"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000E4EFF-85D4-46D1-9BCD-973E6179F1BA}" type="presOf" srcId="{2EA4557B-2359-4BA8-9F14-A6ECB8DAC4AB}" destId="{DD97E049-4A6C-47F8-8707-C5FFDBF743ED}" srcOrd="0" destOrd="0" presId="urn:microsoft.com/office/officeart/2008/layout/VerticalCurvedList"/>
    <dgm:cxn modelId="{A05347D7-190D-4A16-959E-CAC5DD3709F7}" type="presOf" srcId="{A55E36B4-5DBD-4D69-9E07-2ACE1B02C75C}" destId="{287E208B-7CBA-48D9-A845-7C3BA9246006}" srcOrd="0" destOrd="0" presId="urn:microsoft.com/office/officeart/2008/layout/VerticalCurvedList"/>
    <dgm:cxn modelId="{E5E1F8D5-384F-4738-91BA-6CDDED360257}" srcId="{A55E36B4-5DBD-4D69-9E07-2ACE1B02C75C}" destId="{2EA4557B-2359-4BA8-9F14-A6ECB8DAC4AB}" srcOrd="1" destOrd="0" parTransId="{46821B45-B9F5-4FAF-834F-499C8AE36BA2}" sibTransId="{29859120-04AA-48A6-ACAA-ED37A6A9AC18}"/>
    <dgm:cxn modelId="{6F40E78B-CDEB-457C-864A-A136B0F1C566}" type="presOf" srcId="{9DA92A08-ED37-48A9-A0DD-F521D2142CD2}" destId="{C7497E28-FAE4-42DA-8D9D-5B4659273D7A}" srcOrd="0" destOrd="0" presId="urn:microsoft.com/office/officeart/2008/layout/VerticalCurvedList"/>
    <dgm:cxn modelId="{4C3B9E23-661E-45B7-9662-93A72BD697D3}" type="presOf" srcId="{75A2E02A-7769-4E94-8561-8178449CF35B}" destId="{534504B8-3AD3-4D7F-BA10-772C4BC9F4DA}" srcOrd="0" destOrd="0" presId="urn:microsoft.com/office/officeart/2008/layout/VerticalCurvedList"/>
    <dgm:cxn modelId="{40FDEB5D-EFF3-4344-858B-D1EF69A075FE}" type="presParOf" srcId="{287E208B-7CBA-48D9-A845-7C3BA9246006}" destId="{5A99791D-9E28-4B3D-8ACD-8F48A5C6199A}" srcOrd="0" destOrd="0" presId="urn:microsoft.com/office/officeart/2008/layout/VerticalCurvedList"/>
    <dgm:cxn modelId="{FC185E7B-D21D-408E-9386-4FB0997D348A}" type="presParOf" srcId="{5A99791D-9E28-4B3D-8ACD-8F48A5C6199A}" destId="{9839DEA4-81CC-40F3-A882-992AC1AF75D3}" srcOrd="0" destOrd="0" presId="urn:microsoft.com/office/officeart/2008/layout/VerticalCurvedList"/>
    <dgm:cxn modelId="{62D1184B-8CF4-40EA-B60A-876E32056E66}" type="presParOf" srcId="{9839DEA4-81CC-40F3-A882-992AC1AF75D3}" destId="{28F6DBF1-E187-4C38-B1F1-C875CC0EEA2D}" srcOrd="0" destOrd="0" presId="urn:microsoft.com/office/officeart/2008/layout/VerticalCurvedList"/>
    <dgm:cxn modelId="{A011D7FA-9812-4301-AC5C-07ED4D3B4436}" type="presParOf" srcId="{9839DEA4-81CC-40F3-A882-992AC1AF75D3}" destId="{C7497E28-FAE4-42DA-8D9D-5B4659273D7A}" srcOrd="1" destOrd="0" presId="urn:microsoft.com/office/officeart/2008/layout/VerticalCurvedList"/>
    <dgm:cxn modelId="{2CCA9E83-0546-4598-B5AF-4A361A77C059}" type="presParOf" srcId="{9839DEA4-81CC-40F3-A882-992AC1AF75D3}" destId="{175AA276-58F2-4DD9-80FC-A508711E986D}" srcOrd="2" destOrd="0" presId="urn:microsoft.com/office/officeart/2008/layout/VerticalCurvedList"/>
    <dgm:cxn modelId="{B2BFCAF8-BFE5-4566-90DE-0EB89DB4755F}" type="presParOf" srcId="{9839DEA4-81CC-40F3-A882-992AC1AF75D3}" destId="{99D1BCB1-BBEC-4020-AF46-9B84DFEEEB12}" srcOrd="3" destOrd="0" presId="urn:microsoft.com/office/officeart/2008/layout/VerticalCurvedList"/>
    <dgm:cxn modelId="{5892471B-4083-4326-BE7B-31E5FAF76FB6}" type="presParOf" srcId="{5A99791D-9E28-4B3D-8ACD-8F48A5C6199A}" destId="{534504B8-3AD3-4D7F-BA10-772C4BC9F4DA}" srcOrd="1" destOrd="0" presId="urn:microsoft.com/office/officeart/2008/layout/VerticalCurvedList"/>
    <dgm:cxn modelId="{EFCD1459-5635-4EA2-A37A-CE8F554E0132}" type="presParOf" srcId="{5A99791D-9E28-4B3D-8ACD-8F48A5C6199A}" destId="{449D8CCB-25E3-4F77-9AA7-F013F49094ED}" srcOrd="2" destOrd="0" presId="urn:microsoft.com/office/officeart/2008/layout/VerticalCurvedList"/>
    <dgm:cxn modelId="{0190F677-5BEF-4F99-A0A7-6B5912C1D320}" type="presParOf" srcId="{449D8CCB-25E3-4F77-9AA7-F013F49094ED}" destId="{467C472B-F399-46AE-B017-5DC56BBEA7D7}" srcOrd="0" destOrd="0" presId="urn:microsoft.com/office/officeart/2008/layout/VerticalCurvedList"/>
    <dgm:cxn modelId="{728CFFE8-9852-426F-8A72-B9CF3FC007CE}" type="presParOf" srcId="{5A99791D-9E28-4B3D-8ACD-8F48A5C6199A}" destId="{DD97E049-4A6C-47F8-8707-C5FFDBF743ED}" srcOrd="3" destOrd="0" presId="urn:microsoft.com/office/officeart/2008/layout/VerticalCurvedList"/>
    <dgm:cxn modelId="{81B7C1EA-9BC1-4299-A1E1-D6C29C6CBDF1}" type="presParOf" srcId="{5A99791D-9E28-4B3D-8ACD-8F48A5C6199A}" destId="{7DBD23B7-51C8-4591-8906-0B740EFCF017}" srcOrd="4" destOrd="0" presId="urn:microsoft.com/office/officeart/2008/layout/VerticalCurvedList"/>
    <dgm:cxn modelId="{F4C78560-E314-4F79-9BB1-E80278B34AE1}" type="presParOf" srcId="{7DBD23B7-51C8-4591-8906-0B740EFCF017}" destId="{9D6C96D5-59F1-4074-AA4E-276172A59D56}" srcOrd="0" destOrd="0" presId="urn:microsoft.com/office/officeart/2008/layout/VerticalCurvedList"/>
    <dgm:cxn modelId="{3A382F60-C247-46C4-9FE1-3D9C700EEC89}" type="presParOf" srcId="{5A99791D-9E28-4B3D-8ACD-8F48A5C6199A}" destId="{A0E9B536-5134-4AC7-990D-17E1F41843BA}" srcOrd="5" destOrd="0" presId="urn:microsoft.com/office/officeart/2008/layout/VerticalCurvedList"/>
    <dgm:cxn modelId="{22A8B61C-7AE7-4123-AD14-0F37FD09FE0C}" type="presParOf" srcId="{5A99791D-9E28-4B3D-8ACD-8F48A5C6199A}" destId="{E6CA5371-E765-4FE6-A6BE-7ECD1C15C765}" srcOrd="6" destOrd="0" presId="urn:microsoft.com/office/officeart/2008/layout/VerticalCurvedList"/>
    <dgm:cxn modelId="{66F6376E-2B89-4BBD-9B6C-2ABB55ADE016}"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en-US" sz="1800" b="1" dirty="0" err="1" smtClean="0">
              <a:solidFill>
                <a:schemeClr val="tx1"/>
              </a:solidFill>
              <a:latin typeface="Cambria" pitchFamily="18" charset="0"/>
              <a:ea typeface="Cambria" pitchFamily="18" charset="0"/>
            </a:rPr>
            <a:t>Phát</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triển</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kinh</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tế</a:t>
          </a:r>
          <a:r>
            <a:rPr lang="en-US" sz="1800" b="0" dirty="0" smtClean="0">
              <a:solidFill>
                <a:schemeClr val="tx1"/>
              </a:solidFill>
              <a:latin typeface="Cambria" pitchFamily="18" charset="0"/>
              <a:ea typeface="Cambria" pitchFamily="18" charset="0"/>
            </a:rPr>
            <a:t>: </a:t>
          </a:r>
          <a:r>
            <a:rPr lang="vi-VN" sz="1800" b="0" dirty="0" smtClean="0">
              <a:solidFill>
                <a:schemeClr val="tx1"/>
              </a:solidFill>
              <a:latin typeface="Cambria" pitchFamily="18" charset="0"/>
              <a:ea typeface="Cambria" pitchFamily="18" charset="0"/>
            </a:rPr>
            <a:t>phát triển các ngành kinh tế, các vùng lãnh thổ, tạo điều kiện thực hiện chính sách mở cửa, hội nhập, thu hút vốn đầu tư nước ngoài đối với Việt Nam.</a:t>
          </a:r>
          <a:r>
            <a:rPr lang="en-US" sz="1800" b="0" dirty="0" smtClean="0">
              <a:solidFill>
                <a:schemeClr val="tx1"/>
              </a:solidFill>
              <a:latin typeface="Cambria" pitchFamily="18" charset="0"/>
              <a:ea typeface="Cambria" pitchFamily="18" charset="0"/>
            </a:rPr>
            <a:t> </a:t>
          </a: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r>
            <a:rPr lang="en-US" sz="1800" b="1" dirty="0" err="1" smtClean="0">
              <a:solidFill>
                <a:schemeClr val="tx1"/>
              </a:solidFill>
              <a:latin typeface="Cambria" pitchFamily="18" charset="0"/>
              <a:ea typeface="Cambria" pitchFamily="18" charset="0"/>
            </a:rPr>
            <a:t>Văn</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hóa</a:t>
          </a:r>
          <a:r>
            <a:rPr lang="en-US" sz="1800" b="1" dirty="0" smtClean="0">
              <a:solidFill>
                <a:schemeClr val="tx1"/>
              </a:solidFill>
              <a:latin typeface="Cambria" pitchFamily="18" charset="0"/>
              <a:ea typeface="Cambria" pitchFamily="18" charset="0"/>
            </a:rPr>
            <a:t> – </a:t>
          </a:r>
          <a:r>
            <a:rPr lang="en-US" sz="1800" b="1" dirty="0" err="1" smtClean="0">
              <a:solidFill>
                <a:schemeClr val="tx1"/>
              </a:solidFill>
              <a:latin typeface="Cambria" pitchFamily="18" charset="0"/>
              <a:ea typeface="Cambria" pitchFamily="18" charset="0"/>
            </a:rPr>
            <a:t>xã</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hội</a:t>
          </a:r>
          <a:r>
            <a:rPr lang="en-US" sz="1800" b="0" dirty="0" smtClean="0">
              <a:solidFill>
                <a:schemeClr val="tx1"/>
              </a:solidFill>
              <a:latin typeface="Cambria" pitchFamily="18" charset="0"/>
              <a:ea typeface="Cambria" pitchFamily="18" charset="0"/>
            </a:rPr>
            <a:t>: </a:t>
          </a:r>
          <a:r>
            <a:rPr lang="vi-VN" sz="1800" b="0" dirty="0" smtClean="0">
              <a:solidFill>
                <a:schemeClr val="tx1"/>
              </a:solidFill>
              <a:latin typeface="Cambria" pitchFamily="18" charset="0"/>
              <a:ea typeface="Cambria" pitchFamily="18" charset="0"/>
            </a:rPr>
            <a:t>chung sống hòa bình, hợp tác hữu nghị và cùng phát triển với các nước láng giềng và các nước trong khu vực Đông Nam Á. </a:t>
          </a:r>
          <a:r>
            <a:rPr lang="en-US" sz="1800" b="0" dirty="0" smtClean="0">
              <a:solidFill>
                <a:schemeClr val="tx1"/>
              </a:solidFill>
              <a:latin typeface="Cambria" pitchFamily="18" charset="0"/>
              <a:ea typeface="Cambria" pitchFamily="18" charset="0"/>
            </a:rPr>
            <a:t> </a:t>
          </a: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en-US" sz="1800" b="1" dirty="0" smtClean="0">
              <a:solidFill>
                <a:schemeClr val="tx1"/>
              </a:solidFill>
              <a:latin typeface="Cambria" pitchFamily="18" charset="0"/>
              <a:ea typeface="Cambria" pitchFamily="18" charset="0"/>
            </a:rPr>
            <a:t>An </a:t>
          </a:r>
          <a:r>
            <a:rPr lang="en-US" sz="1800" b="1" dirty="0" err="1" smtClean="0">
              <a:solidFill>
                <a:schemeClr val="tx1"/>
              </a:solidFill>
              <a:latin typeface="Cambria" pitchFamily="18" charset="0"/>
              <a:ea typeface="Cambria" pitchFamily="18" charset="0"/>
            </a:rPr>
            <a:t>ninh</a:t>
          </a:r>
          <a:r>
            <a:rPr lang="en-US" sz="1800" b="1" dirty="0" smtClean="0">
              <a:solidFill>
                <a:schemeClr val="tx1"/>
              </a:solidFill>
              <a:latin typeface="Cambria" pitchFamily="18" charset="0"/>
              <a:ea typeface="Cambria" pitchFamily="18" charset="0"/>
            </a:rPr>
            <a:t> – </a:t>
          </a:r>
          <a:r>
            <a:rPr lang="en-US" sz="1800" b="1" dirty="0" err="1" smtClean="0">
              <a:solidFill>
                <a:schemeClr val="tx1"/>
              </a:solidFill>
              <a:latin typeface="Cambria" pitchFamily="18" charset="0"/>
              <a:ea typeface="Cambria" pitchFamily="18" charset="0"/>
            </a:rPr>
            <a:t>quốc</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phòng</a:t>
          </a:r>
          <a:r>
            <a:rPr lang="en-US" sz="1800" dirty="0" smtClean="0">
              <a:solidFill>
                <a:schemeClr val="tx1"/>
              </a:solidFill>
              <a:latin typeface="Cambria" pitchFamily="18" charset="0"/>
              <a:ea typeface="Cambria" pitchFamily="18" charset="0"/>
            </a:rPr>
            <a:t>: </a:t>
          </a:r>
          <a:r>
            <a:rPr lang="vi-VN" sz="1800" dirty="0" smtClean="0">
              <a:solidFill>
                <a:schemeClr val="tx1"/>
              </a:solidFill>
              <a:latin typeface="Cambria" pitchFamily="18" charset="0"/>
              <a:ea typeface="Cambria" pitchFamily="18" charset="0"/>
            </a:rPr>
            <a:t>Biển Đông là một hướng chiến lược quan trọng  trong công cuộc xây dựng, phát triển kinh tế và bảo vệ đất nước</a:t>
          </a:r>
          <a:r>
            <a:rPr lang="en-US" sz="1800" dirty="0" smtClean="0">
              <a:solidFill>
                <a:schemeClr val="tx1"/>
              </a:solidFill>
              <a:latin typeface="Cambria" pitchFamily="18" charset="0"/>
              <a:ea typeface="Cambria" pitchFamily="18" charset="0"/>
            </a:rPr>
            <a:t>.</a:t>
          </a:r>
          <a:endParaRPr lang="en-US" sz="1800" dirty="0">
            <a:solidFill>
              <a:schemeClr val="tx1"/>
            </a:solidFill>
            <a:latin typeface="Cambria" pitchFamily="18" charset="0"/>
            <a:ea typeface="Cambria"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14003">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122492">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en-US"/>
        </a:p>
      </dgm:t>
    </dgm:pt>
    <dgm:pt modelId="{A0E9B536-5134-4AC7-990D-17E1F41843BA}" type="pres">
      <dgm:prSet presAssocID="{9B38993F-91D9-4E45-89FE-E7C2053BB052}" presName="text_3" presStyleLbl="node1" presStyleIdx="2" presStyleCnt="3" custScaleY="117745">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D274CE2A-ED47-4CFE-981A-670E14BBB397}" srcId="{A55E36B4-5DBD-4D69-9E07-2ACE1B02C75C}" destId="{75A2E02A-7769-4E94-8561-8178449CF35B}" srcOrd="0" destOrd="0" parTransId="{985296F4-4FB3-49BD-BAEA-280CEAC6AFAC}" sibTransId="{9DA92A08-ED37-48A9-A0DD-F521D2142CD2}"/>
    <dgm:cxn modelId="{CA7FAC06-7DC4-41DC-82D3-0E419F435E30}" type="presOf" srcId="{2EA4557B-2359-4BA8-9F14-A6ECB8DAC4AB}" destId="{DD97E049-4A6C-47F8-8707-C5FFDBF743ED}"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01C7F1BD-8AD0-47F2-B2BB-C7F299C6CDEF}" type="presOf" srcId="{A55E36B4-5DBD-4D69-9E07-2ACE1B02C75C}" destId="{287E208B-7CBA-48D9-A845-7C3BA9246006}" srcOrd="0" destOrd="0" presId="urn:microsoft.com/office/officeart/2008/layout/VerticalCurvedList"/>
    <dgm:cxn modelId="{AEF3EBE0-EB74-462E-8631-A4A6C743144B}" type="presOf" srcId="{9B38993F-91D9-4E45-89FE-E7C2053BB052}" destId="{A0E9B536-5134-4AC7-990D-17E1F41843BA}" srcOrd="0" destOrd="0" presId="urn:microsoft.com/office/officeart/2008/layout/VerticalCurvedList"/>
    <dgm:cxn modelId="{2B275F97-33B4-4C27-9F9B-371C27BC3DE2}" type="presOf" srcId="{9DA92A08-ED37-48A9-A0DD-F521D2142CD2}" destId="{C7497E28-FAE4-42DA-8D9D-5B4659273D7A}" srcOrd="0" destOrd="0" presId="urn:microsoft.com/office/officeart/2008/layout/VerticalCurvedList"/>
    <dgm:cxn modelId="{E5E1F8D5-384F-4738-91BA-6CDDED360257}" srcId="{A55E36B4-5DBD-4D69-9E07-2ACE1B02C75C}" destId="{2EA4557B-2359-4BA8-9F14-A6ECB8DAC4AB}" srcOrd="1" destOrd="0" parTransId="{46821B45-B9F5-4FAF-834F-499C8AE36BA2}" sibTransId="{29859120-04AA-48A6-ACAA-ED37A6A9AC18}"/>
    <dgm:cxn modelId="{5769BE00-D93D-4B45-9C69-A9B3CCBF2697}" type="presOf" srcId="{75A2E02A-7769-4E94-8561-8178449CF35B}" destId="{534504B8-3AD3-4D7F-BA10-772C4BC9F4DA}" srcOrd="0" destOrd="0" presId="urn:microsoft.com/office/officeart/2008/layout/VerticalCurvedList"/>
    <dgm:cxn modelId="{2B471AE4-FB3B-4BCC-8EAE-CA97B4495225}" type="presParOf" srcId="{287E208B-7CBA-48D9-A845-7C3BA9246006}" destId="{5A99791D-9E28-4B3D-8ACD-8F48A5C6199A}" srcOrd="0" destOrd="0" presId="urn:microsoft.com/office/officeart/2008/layout/VerticalCurvedList"/>
    <dgm:cxn modelId="{26D95DF5-583D-405B-ACF4-111AF333B722}" type="presParOf" srcId="{5A99791D-9E28-4B3D-8ACD-8F48A5C6199A}" destId="{9839DEA4-81CC-40F3-A882-992AC1AF75D3}" srcOrd="0" destOrd="0" presId="urn:microsoft.com/office/officeart/2008/layout/VerticalCurvedList"/>
    <dgm:cxn modelId="{9D45ACC6-C069-4939-A4E9-798507A8A0AF}" type="presParOf" srcId="{9839DEA4-81CC-40F3-A882-992AC1AF75D3}" destId="{28F6DBF1-E187-4C38-B1F1-C875CC0EEA2D}" srcOrd="0" destOrd="0" presId="urn:microsoft.com/office/officeart/2008/layout/VerticalCurvedList"/>
    <dgm:cxn modelId="{BE9E7DAB-A155-45DA-A7BC-57D4175F51F8}" type="presParOf" srcId="{9839DEA4-81CC-40F3-A882-992AC1AF75D3}" destId="{C7497E28-FAE4-42DA-8D9D-5B4659273D7A}" srcOrd="1" destOrd="0" presId="urn:microsoft.com/office/officeart/2008/layout/VerticalCurvedList"/>
    <dgm:cxn modelId="{7A239814-236B-4E3C-9905-860B04361443}" type="presParOf" srcId="{9839DEA4-81CC-40F3-A882-992AC1AF75D3}" destId="{175AA276-58F2-4DD9-80FC-A508711E986D}" srcOrd="2" destOrd="0" presId="urn:microsoft.com/office/officeart/2008/layout/VerticalCurvedList"/>
    <dgm:cxn modelId="{D6AE8D2B-D69A-411E-A83E-A94C80843FD6}" type="presParOf" srcId="{9839DEA4-81CC-40F3-A882-992AC1AF75D3}" destId="{99D1BCB1-BBEC-4020-AF46-9B84DFEEEB12}" srcOrd="3" destOrd="0" presId="urn:microsoft.com/office/officeart/2008/layout/VerticalCurvedList"/>
    <dgm:cxn modelId="{24F1297C-D9DE-4D67-BD4A-391D574D935B}" type="presParOf" srcId="{5A99791D-9E28-4B3D-8ACD-8F48A5C6199A}" destId="{534504B8-3AD3-4D7F-BA10-772C4BC9F4DA}" srcOrd="1" destOrd="0" presId="urn:microsoft.com/office/officeart/2008/layout/VerticalCurvedList"/>
    <dgm:cxn modelId="{5E923D3E-66B5-4FD3-BEB3-7ABCADF3ECE9}" type="presParOf" srcId="{5A99791D-9E28-4B3D-8ACD-8F48A5C6199A}" destId="{449D8CCB-25E3-4F77-9AA7-F013F49094ED}" srcOrd="2" destOrd="0" presId="urn:microsoft.com/office/officeart/2008/layout/VerticalCurvedList"/>
    <dgm:cxn modelId="{7250C703-B1F3-4AF9-95A4-CBA42B966BCA}" type="presParOf" srcId="{449D8CCB-25E3-4F77-9AA7-F013F49094ED}" destId="{467C472B-F399-46AE-B017-5DC56BBEA7D7}" srcOrd="0" destOrd="0" presId="urn:microsoft.com/office/officeart/2008/layout/VerticalCurvedList"/>
    <dgm:cxn modelId="{C679DC88-315E-481D-BE6E-8EDCFD79C239}" type="presParOf" srcId="{5A99791D-9E28-4B3D-8ACD-8F48A5C6199A}" destId="{DD97E049-4A6C-47F8-8707-C5FFDBF743ED}" srcOrd="3" destOrd="0" presId="urn:microsoft.com/office/officeart/2008/layout/VerticalCurvedList"/>
    <dgm:cxn modelId="{D36CAD4A-F3BC-4BDF-862A-4243E850CD22}" type="presParOf" srcId="{5A99791D-9E28-4B3D-8ACD-8F48A5C6199A}" destId="{7DBD23B7-51C8-4591-8906-0B740EFCF017}" srcOrd="4" destOrd="0" presId="urn:microsoft.com/office/officeart/2008/layout/VerticalCurvedList"/>
    <dgm:cxn modelId="{61C674B2-F0DB-41A5-A1AC-406824DE664F}" type="presParOf" srcId="{7DBD23B7-51C8-4591-8906-0B740EFCF017}" destId="{9D6C96D5-59F1-4074-AA4E-276172A59D56}" srcOrd="0" destOrd="0" presId="urn:microsoft.com/office/officeart/2008/layout/VerticalCurvedList"/>
    <dgm:cxn modelId="{FBFF3A1D-F5EF-4539-B999-15DAE8DF6F06}" type="presParOf" srcId="{5A99791D-9E28-4B3D-8ACD-8F48A5C6199A}" destId="{A0E9B536-5134-4AC7-990D-17E1F41843BA}" srcOrd="5" destOrd="0" presId="urn:microsoft.com/office/officeart/2008/layout/VerticalCurvedList"/>
    <dgm:cxn modelId="{580C4F1D-E891-4946-9A06-EAE154608528}" type="presParOf" srcId="{5A99791D-9E28-4B3D-8ACD-8F48A5C6199A}" destId="{E6CA5371-E765-4FE6-A6BE-7ECD1C15C765}" srcOrd="6" destOrd="0" presId="urn:microsoft.com/office/officeart/2008/layout/VerticalCurvedList"/>
    <dgm:cxn modelId="{8766EED0-9428-4158-9AE4-14C96BF6861D}"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AC6029-8E04-4D20-8922-D424E1FDD752}">
      <dsp:nvSpPr>
        <dsp:cNvPr id="0" name=""/>
        <dsp:cNvSpPr/>
      </dsp:nvSpPr>
      <dsp:spPr>
        <a:xfrm>
          <a:off x="-481763" y="0"/>
          <a:ext cx="3897639" cy="3897639"/>
        </a:xfrm>
        <a:prstGeom prst="triangle">
          <a:avLst/>
        </a:prstGeom>
        <a:blipFill rotWithShape="0">
          <a:blip xmlns:r="http://schemas.openxmlformats.org/officeDocument/2006/relationships" r:embed="rId1">
            <a:extLst>
              <a:ext uri="{BEBA8EAE-BF5A-486C-A8C5-ECC9F3942E4B}">
                <a14:imgProps xmlns:a14="http://schemas.microsoft.com/office/drawing/2010/main">
                  <a14:imgLayer r:embed="rId2">
                    <a14:imgEffect>
                      <a14:sharpenSoften amount="50000"/>
                    </a14:imgEffect>
                  </a14:imgLayer>
                </a14:imgProps>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28FF34A-5DBB-4010-8342-B36A4F241E58}">
      <dsp:nvSpPr>
        <dsp:cNvPr id="0" name=""/>
        <dsp:cNvSpPr/>
      </dsp:nvSpPr>
      <dsp:spPr>
        <a:xfrm>
          <a:off x="163550" y="65623"/>
          <a:ext cx="4381045" cy="882128"/>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just" defTabSz="800100">
            <a:lnSpc>
              <a:spcPct val="90000"/>
            </a:lnSpc>
            <a:spcBef>
              <a:spcPct val="0"/>
            </a:spcBef>
            <a:spcAft>
              <a:spcPct val="35000"/>
            </a:spcAft>
          </a:pPr>
          <a:r>
            <a:rPr lang="en-US" sz="1800" b="1" kern="1200" dirty="0" smtClean="0">
              <a:latin typeface="Cambria" pitchFamily="18" charset="0"/>
              <a:ea typeface="Cambria" pitchFamily="18" charset="0"/>
              <a:cs typeface="Times New Roman"/>
            </a:rPr>
            <a:t>N</a:t>
          </a:r>
          <a:r>
            <a:rPr lang="vi-VN" sz="1800" b="1" kern="1200" dirty="0" smtClean="0">
              <a:latin typeface="Cambria" pitchFamily="18" charset="0"/>
              <a:ea typeface="Cambria" pitchFamily="18" charset="0"/>
              <a:cs typeface="Times New Roman"/>
            </a:rPr>
            <a:t>ằm ở rìa </a:t>
          </a:r>
          <a:r>
            <a:rPr lang="en-US" sz="1800" b="1" kern="1200" dirty="0" err="1" smtClean="0">
              <a:latin typeface="Cambria" pitchFamily="18" charset="0"/>
              <a:ea typeface="Cambria" pitchFamily="18" charset="0"/>
              <a:cs typeface="Times New Roman"/>
            </a:rPr>
            <a:t>phía</a:t>
          </a:r>
          <a:r>
            <a:rPr lang="en-US" sz="1800" b="1" kern="1200" dirty="0" smtClean="0">
              <a:latin typeface="Cambria" pitchFamily="18" charset="0"/>
              <a:ea typeface="Cambria" pitchFamily="18" charset="0"/>
              <a:cs typeface="Times New Roman"/>
            </a:rPr>
            <a:t> </a:t>
          </a:r>
          <a:r>
            <a:rPr lang="vi-VN" sz="1800" b="1" kern="1200" dirty="0" smtClean="0">
              <a:latin typeface="Cambria" pitchFamily="18" charset="0"/>
              <a:ea typeface="Cambria" pitchFamily="18" charset="0"/>
              <a:cs typeface="Times New Roman"/>
            </a:rPr>
            <a:t>đông của bán đảo Đông Dương, gần trung tâm khu vực Đông Nam Á.</a:t>
          </a:r>
          <a:endParaRPr lang="en-US" sz="1800" b="1" kern="1200" dirty="0">
            <a:latin typeface="Cambria" pitchFamily="18" charset="0"/>
            <a:ea typeface="Cambria" pitchFamily="18" charset="0"/>
          </a:endParaRPr>
        </a:p>
      </dsp:txBody>
      <dsp:txXfrm>
        <a:off x="206612" y="108685"/>
        <a:ext cx="4294921" cy="796004"/>
      </dsp:txXfrm>
    </dsp:sp>
    <dsp:sp modelId="{DFC54CEB-618F-4D97-9C35-5869ED67EB8E}">
      <dsp:nvSpPr>
        <dsp:cNvPr id="0" name=""/>
        <dsp:cNvSpPr/>
      </dsp:nvSpPr>
      <dsp:spPr>
        <a:xfrm>
          <a:off x="203376" y="1083319"/>
          <a:ext cx="4293387" cy="576272"/>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just" defTabSz="800100">
            <a:lnSpc>
              <a:spcPct val="90000"/>
            </a:lnSpc>
            <a:spcBef>
              <a:spcPct val="0"/>
            </a:spcBef>
            <a:spcAft>
              <a:spcPct val="35000"/>
            </a:spcAft>
          </a:pPr>
          <a:r>
            <a:rPr lang="vi-VN" sz="1800" b="1" kern="1200" dirty="0" smtClean="0">
              <a:latin typeface="Cambria" pitchFamily="18" charset="0"/>
              <a:ea typeface="Cambria" pitchFamily="18" charset="0"/>
              <a:cs typeface="Times New Roman"/>
            </a:rPr>
            <a:t>Cầu nối giữa Đông Nam Á lục địa và hải đảo.</a:t>
          </a:r>
          <a:endParaRPr lang="vi-VN" sz="1800" b="1" kern="1200" dirty="0">
            <a:latin typeface="Cambria" pitchFamily="18" charset="0"/>
            <a:ea typeface="Cambria" pitchFamily="18" charset="0"/>
            <a:cs typeface="Times New Roman"/>
          </a:endParaRPr>
        </a:p>
      </dsp:txBody>
      <dsp:txXfrm>
        <a:off x="231507" y="1111450"/>
        <a:ext cx="4237125" cy="520010"/>
      </dsp:txXfrm>
    </dsp:sp>
    <dsp:sp modelId="{5FCA34F1-BC5D-4D77-9130-98B9A4B048B9}">
      <dsp:nvSpPr>
        <dsp:cNvPr id="0" name=""/>
        <dsp:cNvSpPr/>
      </dsp:nvSpPr>
      <dsp:spPr>
        <a:xfrm>
          <a:off x="189746" y="1752365"/>
          <a:ext cx="4229341" cy="634331"/>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just" defTabSz="800100">
            <a:lnSpc>
              <a:spcPct val="90000"/>
            </a:lnSpc>
            <a:spcBef>
              <a:spcPct val="0"/>
            </a:spcBef>
            <a:spcAft>
              <a:spcPct val="35000"/>
            </a:spcAft>
          </a:pPr>
          <a:r>
            <a:rPr lang="vi-VN" sz="1800" b="1" kern="1200" dirty="0" smtClean="0">
              <a:latin typeface="Cambria" pitchFamily="18" charset="0"/>
              <a:ea typeface="Cambria" pitchFamily="18" charset="0"/>
              <a:cs typeface="Times New Roman"/>
            </a:rPr>
            <a:t>Nằm ở vị trí nội chí tuyến trong khu vực châu Á gió mùa.</a:t>
          </a:r>
          <a:endParaRPr lang="vi-VN" sz="1800" b="1" kern="1200" dirty="0">
            <a:latin typeface="Cambria" pitchFamily="18" charset="0"/>
            <a:ea typeface="Cambria" pitchFamily="18" charset="0"/>
            <a:cs typeface="Times New Roman"/>
          </a:endParaRPr>
        </a:p>
      </dsp:txBody>
      <dsp:txXfrm>
        <a:off x="220711" y="1783330"/>
        <a:ext cx="4167411" cy="572401"/>
      </dsp:txXfrm>
    </dsp:sp>
    <dsp:sp modelId="{92D7A937-18AD-4590-9031-EA91033EBF4B}">
      <dsp:nvSpPr>
        <dsp:cNvPr id="0" name=""/>
        <dsp:cNvSpPr/>
      </dsp:nvSpPr>
      <dsp:spPr>
        <a:xfrm>
          <a:off x="0" y="2548053"/>
          <a:ext cx="4504045" cy="736884"/>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just" defTabSz="800100">
            <a:lnSpc>
              <a:spcPct val="90000"/>
            </a:lnSpc>
            <a:spcBef>
              <a:spcPct val="0"/>
            </a:spcBef>
            <a:spcAft>
              <a:spcPct val="35000"/>
            </a:spcAft>
          </a:pPr>
          <a:r>
            <a:rPr lang="vi-VN" sz="1800" b="1" kern="1200" dirty="0" smtClean="0">
              <a:latin typeface="Cambria" pitchFamily="18" charset="0"/>
              <a:ea typeface="Cambria" pitchFamily="18" charset="0"/>
              <a:cs typeface="Times New Roman"/>
            </a:rPr>
            <a:t>Nằm trên ngã tư đường hàng hải và hàng không quốc tế.</a:t>
          </a:r>
          <a:endParaRPr lang="vi-VN" sz="1800" b="1" kern="1200" dirty="0">
            <a:latin typeface="Cambria" pitchFamily="18" charset="0"/>
            <a:ea typeface="Cambria" pitchFamily="18" charset="0"/>
            <a:cs typeface="Times New Roman"/>
          </a:endParaRPr>
        </a:p>
      </dsp:txBody>
      <dsp:txXfrm>
        <a:off x="35972" y="2584025"/>
        <a:ext cx="4432101" cy="66494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52A024-38E6-4AF7-9DF6-177D75D74930}">
      <dsp:nvSpPr>
        <dsp:cNvPr id="0" name=""/>
        <dsp:cNvSpPr/>
      </dsp:nvSpPr>
      <dsp:spPr>
        <a:xfrm>
          <a:off x="4084" y="1097893"/>
          <a:ext cx="970804" cy="79045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b="1" kern="1200" dirty="0" err="1" smtClean="0">
              <a:latin typeface="Cambria" pitchFamily="18" charset="0"/>
              <a:ea typeface="Cambria" pitchFamily="18" charset="0"/>
            </a:rPr>
            <a:t>Phạm</a:t>
          </a:r>
          <a:r>
            <a:rPr lang="en-US" sz="1700" b="1" kern="1200" dirty="0" smtClean="0">
              <a:latin typeface="Cambria" pitchFamily="18" charset="0"/>
              <a:ea typeface="Cambria" pitchFamily="18" charset="0"/>
            </a:rPr>
            <a:t> vi </a:t>
          </a:r>
          <a:r>
            <a:rPr lang="en-US" sz="1700" b="1" kern="1200" dirty="0" err="1" smtClean="0">
              <a:latin typeface="Cambria" pitchFamily="18" charset="0"/>
              <a:ea typeface="Cambria" pitchFamily="18" charset="0"/>
            </a:rPr>
            <a:t>lãnh</a:t>
          </a:r>
          <a:r>
            <a:rPr lang="en-US" sz="1700" b="1" kern="1200" dirty="0" smtClean="0">
              <a:latin typeface="Cambria" pitchFamily="18" charset="0"/>
              <a:ea typeface="Cambria" pitchFamily="18" charset="0"/>
            </a:rPr>
            <a:t> </a:t>
          </a:r>
          <a:r>
            <a:rPr lang="en-US" sz="1700" b="1" kern="1200" dirty="0" err="1" smtClean="0">
              <a:latin typeface="Cambria" pitchFamily="18" charset="0"/>
              <a:ea typeface="Cambria" pitchFamily="18" charset="0"/>
            </a:rPr>
            <a:t>thổ</a:t>
          </a:r>
          <a:endParaRPr lang="en-US" sz="1700" b="1" kern="1200" dirty="0">
            <a:latin typeface="Cambria" pitchFamily="18" charset="0"/>
            <a:ea typeface="Cambria" pitchFamily="18" charset="0"/>
          </a:endParaRPr>
        </a:p>
      </dsp:txBody>
      <dsp:txXfrm>
        <a:off x="27236" y="1121045"/>
        <a:ext cx="924500" cy="744154"/>
      </dsp:txXfrm>
    </dsp:sp>
    <dsp:sp modelId="{F4D46834-F955-48A3-A1C8-85EF63AB8A3C}">
      <dsp:nvSpPr>
        <dsp:cNvPr id="0" name=""/>
        <dsp:cNvSpPr/>
      </dsp:nvSpPr>
      <dsp:spPr>
        <a:xfrm rot="18289469">
          <a:off x="829051" y="1199089"/>
          <a:ext cx="679996" cy="29853"/>
        </a:xfrm>
        <a:custGeom>
          <a:avLst/>
          <a:gdLst/>
          <a:ahLst/>
          <a:cxnLst/>
          <a:rect l="0" t="0" r="0" b="0"/>
          <a:pathLst>
            <a:path>
              <a:moveTo>
                <a:pt x="0" y="14926"/>
              </a:moveTo>
              <a:lnTo>
                <a:pt x="679996" y="1492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152049" y="1197016"/>
        <a:ext cx="33999" cy="33999"/>
      </dsp:txXfrm>
    </dsp:sp>
    <dsp:sp modelId="{42680267-F894-417A-A84D-35123DCAB209}">
      <dsp:nvSpPr>
        <dsp:cNvPr id="0" name=""/>
        <dsp:cNvSpPr/>
      </dsp:nvSpPr>
      <dsp:spPr>
        <a:xfrm>
          <a:off x="1363210" y="472653"/>
          <a:ext cx="970804" cy="92451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kern="1200" dirty="0" err="1" smtClean="0">
              <a:latin typeface="Cambria" pitchFamily="18" charset="0"/>
              <a:ea typeface="Cambria" pitchFamily="18" charset="0"/>
            </a:rPr>
            <a:t>Vùng</a:t>
          </a:r>
          <a:r>
            <a:rPr lang="en-US" sz="1700" kern="1200" dirty="0" smtClean="0">
              <a:latin typeface="Cambria" pitchFamily="18" charset="0"/>
              <a:ea typeface="Cambria" pitchFamily="18" charset="0"/>
            </a:rPr>
            <a:t> </a:t>
          </a:r>
          <a:r>
            <a:rPr lang="en-US" sz="1700" kern="1200" dirty="0" err="1" smtClean="0">
              <a:latin typeface="Cambria" pitchFamily="18" charset="0"/>
              <a:ea typeface="Cambria" pitchFamily="18" charset="0"/>
            </a:rPr>
            <a:t>đất</a:t>
          </a:r>
          <a:r>
            <a:rPr lang="en-US" sz="1700" kern="1200" smtClean="0">
              <a:latin typeface="Cambria" pitchFamily="18" charset="0"/>
              <a:ea typeface="Cambria" pitchFamily="18" charset="0"/>
            </a:rPr>
            <a:t>: 331.344</a:t>
          </a:r>
          <a:r>
            <a:rPr lang="en-US" sz="1700" kern="1200" dirty="0" smtClean="0">
              <a:latin typeface="Cambria" pitchFamily="18" charset="0"/>
              <a:ea typeface="Cambria" pitchFamily="18" charset="0"/>
            </a:rPr>
            <a:t/>
          </a:r>
          <a:br>
            <a:rPr lang="en-US" sz="1700" kern="1200" dirty="0" smtClean="0">
              <a:latin typeface="Cambria" pitchFamily="18" charset="0"/>
              <a:ea typeface="Cambria" pitchFamily="18" charset="0"/>
            </a:rPr>
          </a:br>
          <a:r>
            <a:rPr lang="en-US" sz="1700" kern="1200" dirty="0" smtClean="0">
              <a:latin typeface="Cambria" pitchFamily="18" charset="0"/>
              <a:ea typeface="Cambria" pitchFamily="18" charset="0"/>
            </a:rPr>
            <a:t>km</a:t>
          </a:r>
          <a:r>
            <a:rPr lang="en-US" sz="1700" kern="1200" baseline="30000" dirty="0" smtClean="0">
              <a:latin typeface="Cambria" pitchFamily="18" charset="0"/>
              <a:ea typeface="Cambria" pitchFamily="18" charset="0"/>
            </a:rPr>
            <a:t>2</a:t>
          </a:r>
          <a:endParaRPr lang="en-US" sz="1700" kern="1200" baseline="30000" dirty="0">
            <a:latin typeface="Cambria" pitchFamily="18" charset="0"/>
            <a:ea typeface="Cambria" pitchFamily="18" charset="0"/>
          </a:endParaRPr>
        </a:p>
      </dsp:txBody>
      <dsp:txXfrm>
        <a:off x="1390288" y="499731"/>
        <a:ext cx="916648" cy="870355"/>
      </dsp:txXfrm>
    </dsp:sp>
    <dsp:sp modelId="{C5064178-80CC-4639-AC8E-AC15F486451C}">
      <dsp:nvSpPr>
        <dsp:cNvPr id="0" name=""/>
        <dsp:cNvSpPr/>
      </dsp:nvSpPr>
      <dsp:spPr>
        <a:xfrm rot="19457599">
          <a:off x="2289066" y="780429"/>
          <a:ext cx="478219" cy="29853"/>
        </a:xfrm>
        <a:custGeom>
          <a:avLst/>
          <a:gdLst/>
          <a:ahLst/>
          <a:cxnLst/>
          <a:rect l="0" t="0" r="0" b="0"/>
          <a:pathLst>
            <a:path>
              <a:moveTo>
                <a:pt x="0" y="14926"/>
              </a:moveTo>
              <a:lnTo>
                <a:pt x="478219" y="1492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516220" y="783401"/>
        <a:ext cx="23910" cy="23910"/>
      </dsp:txXfrm>
    </dsp:sp>
    <dsp:sp modelId="{6EEED620-9DC1-4A87-820F-286CF3B75E16}">
      <dsp:nvSpPr>
        <dsp:cNvPr id="0" name=""/>
        <dsp:cNvSpPr/>
      </dsp:nvSpPr>
      <dsp:spPr>
        <a:xfrm>
          <a:off x="2722337" y="413102"/>
          <a:ext cx="970804" cy="48540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kern="1200" dirty="0" err="1" smtClean="0">
              <a:latin typeface="Cambria" pitchFamily="18" charset="0"/>
              <a:ea typeface="Cambria" pitchFamily="18" charset="0"/>
            </a:rPr>
            <a:t>Đất</a:t>
          </a:r>
          <a:r>
            <a:rPr lang="en-US" sz="1700" kern="1200" dirty="0" smtClean="0">
              <a:latin typeface="Cambria" pitchFamily="18" charset="0"/>
              <a:ea typeface="Cambria" pitchFamily="18" charset="0"/>
            </a:rPr>
            <a:t> </a:t>
          </a:r>
          <a:r>
            <a:rPr lang="en-US" sz="1700" kern="1200" dirty="0" err="1" smtClean="0">
              <a:latin typeface="Cambria" pitchFamily="18" charset="0"/>
              <a:ea typeface="Cambria" pitchFamily="18" charset="0"/>
            </a:rPr>
            <a:t>liền</a:t>
          </a:r>
          <a:endParaRPr lang="en-US" sz="1700" kern="1200" dirty="0">
            <a:latin typeface="Cambria" pitchFamily="18" charset="0"/>
            <a:ea typeface="Cambria" pitchFamily="18" charset="0"/>
          </a:endParaRPr>
        </a:p>
      </dsp:txBody>
      <dsp:txXfrm>
        <a:off x="2736554" y="427319"/>
        <a:ext cx="942370" cy="456968"/>
      </dsp:txXfrm>
    </dsp:sp>
    <dsp:sp modelId="{2AF88B25-0EB7-4DDE-8B84-1DE9149AA2BE}">
      <dsp:nvSpPr>
        <dsp:cNvPr id="0" name=""/>
        <dsp:cNvSpPr/>
      </dsp:nvSpPr>
      <dsp:spPr>
        <a:xfrm rot="2142401">
          <a:off x="2289066" y="1059536"/>
          <a:ext cx="478219" cy="29853"/>
        </a:xfrm>
        <a:custGeom>
          <a:avLst/>
          <a:gdLst/>
          <a:ahLst/>
          <a:cxnLst/>
          <a:rect l="0" t="0" r="0" b="0"/>
          <a:pathLst>
            <a:path>
              <a:moveTo>
                <a:pt x="0" y="14926"/>
              </a:moveTo>
              <a:lnTo>
                <a:pt x="478219" y="1492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516220" y="1062507"/>
        <a:ext cx="23910" cy="23910"/>
      </dsp:txXfrm>
    </dsp:sp>
    <dsp:sp modelId="{D0BDC0BF-13A2-4FAA-BE64-8E617D84B23B}">
      <dsp:nvSpPr>
        <dsp:cNvPr id="0" name=""/>
        <dsp:cNvSpPr/>
      </dsp:nvSpPr>
      <dsp:spPr>
        <a:xfrm>
          <a:off x="2722337" y="971314"/>
          <a:ext cx="970804" cy="48540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kern="1200" dirty="0" err="1" smtClean="0">
              <a:latin typeface="Cambria" pitchFamily="18" charset="0"/>
              <a:ea typeface="Cambria" pitchFamily="18" charset="0"/>
            </a:rPr>
            <a:t>Hải</a:t>
          </a:r>
          <a:r>
            <a:rPr lang="en-US" sz="1700" kern="1200" dirty="0" smtClean="0">
              <a:latin typeface="Cambria" pitchFamily="18" charset="0"/>
              <a:ea typeface="Cambria" pitchFamily="18" charset="0"/>
            </a:rPr>
            <a:t> </a:t>
          </a:r>
          <a:r>
            <a:rPr lang="en-US" sz="1700" kern="1200" dirty="0" err="1" smtClean="0">
              <a:latin typeface="Cambria" pitchFamily="18" charset="0"/>
              <a:ea typeface="Cambria" pitchFamily="18" charset="0"/>
            </a:rPr>
            <a:t>đảo</a:t>
          </a:r>
          <a:endParaRPr lang="en-US" sz="1700" kern="1200" dirty="0">
            <a:latin typeface="Cambria" pitchFamily="18" charset="0"/>
            <a:ea typeface="Cambria" pitchFamily="18" charset="0"/>
          </a:endParaRPr>
        </a:p>
      </dsp:txBody>
      <dsp:txXfrm>
        <a:off x="2736554" y="985531"/>
        <a:ext cx="942370" cy="456968"/>
      </dsp:txXfrm>
    </dsp:sp>
    <dsp:sp modelId="{49BDA74A-3902-40E0-8364-CFB94C97E945}">
      <dsp:nvSpPr>
        <dsp:cNvPr id="0" name=""/>
        <dsp:cNvSpPr/>
      </dsp:nvSpPr>
      <dsp:spPr>
        <a:xfrm rot="1769013">
          <a:off x="946003" y="1587972"/>
          <a:ext cx="446092" cy="29853"/>
        </a:xfrm>
        <a:custGeom>
          <a:avLst/>
          <a:gdLst/>
          <a:ahLst/>
          <a:cxnLst/>
          <a:rect l="0" t="0" r="0" b="0"/>
          <a:pathLst>
            <a:path>
              <a:moveTo>
                <a:pt x="0" y="14926"/>
              </a:moveTo>
              <a:lnTo>
                <a:pt x="446092" y="1492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157897" y="1591747"/>
        <a:ext cx="22304" cy="22304"/>
      </dsp:txXfrm>
    </dsp:sp>
    <dsp:sp modelId="{6FE77653-EEF0-4188-8659-1641FB44C55F}">
      <dsp:nvSpPr>
        <dsp:cNvPr id="0" name=""/>
        <dsp:cNvSpPr/>
      </dsp:nvSpPr>
      <dsp:spPr>
        <a:xfrm>
          <a:off x="1363210" y="1469975"/>
          <a:ext cx="970804" cy="48540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kern="1200" dirty="0" err="1" smtClean="0">
              <a:latin typeface="Cambria" pitchFamily="18" charset="0"/>
              <a:ea typeface="Cambria" pitchFamily="18" charset="0"/>
            </a:rPr>
            <a:t>Vùng</a:t>
          </a:r>
          <a:r>
            <a:rPr lang="en-US" sz="1700" kern="1200" dirty="0" smtClean="0">
              <a:latin typeface="Cambria" pitchFamily="18" charset="0"/>
              <a:ea typeface="Cambria" pitchFamily="18" charset="0"/>
            </a:rPr>
            <a:t> </a:t>
          </a:r>
          <a:r>
            <a:rPr lang="en-US" sz="1700" kern="1200" dirty="0" err="1" smtClean="0">
              <a:latin typeface="Cambria" pitchFamily="18" charset="0"/>
              <a:ea typeface="Cambria" pitchFamily="18" charset="0"/>
            </a:rPr>
            <a:t>biển</a:t>
          </a:r>
          <a:endParaRPr lang="en-US" sz="1700" kern="1200" dirty="0">
            <a:latin typeface="Cambria" pitchFamily="18" charset="0"/>
            <a:ea typeface="Cambria" pitchFamily="18" charset="0"/>
          </a:endParaRPr>
        </a:p>
      </dsp:txBody>
      <dsp:txXfrm>
        <a:off x="1377427" y="1484192"/>
        <a:ext cx="942370" cy="456968"/>
      </dsp:txXfrm>
    </dsp:sp>
    <dsp:sp modelId="{EF488712-DCF0-4DD4-A720-7660D158A48E}">
      <dsp:nvSpPr>
        <dsp:cNvPr id="0" name=""/>
        <dsp:cNvSpPr/>
      </dsp:nvSpPr>
      <dsp:spPr>
        <a:xfrm rot="3808084">
          <a:off x="734390" y="1867079"/>
          <a:ext cx="869319" cy="29853"/>
        </a:xfrm>
        <a:custGeom>
          <a:avLst/>
          <a:gdLst/>
          <a:ahLst/>
          <a:cxnLst/>
          <a:rect l="0" t="0" r="0" b="0"/>
          <a:pathLst>
            <a:path>
              <a:moveTo>
                <a:pt x="0" y="14926"/>
              </a:moveTo>
              <a:lnTo>
                <a:pt x="869319" y="1492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147316" y="1860272"/>
        <a:ext cx="43465" cy="43465"/>
      </dsp:txXfrm>
    </dsp:sp>
    <dsp:sp modelId="{DCFCCE29-5ACA-4A54-BC5B-1C8FFABB1DEC}">
      <dsp:nvSpPr>
        <dsp:cNvPr id="0" name=""/>
        <dsp:cNvSpPr/>
      </dsp:nvSpPr>
      <dsp:spPr>
        <a:xfrm>
          <a:off x="1363210" y="2028188"/>
          <a:ext cx="970804" cy="48540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kern="1200" dirty="0" err="1" smtClean="0">
              <a:latin typeface="Cambria" pitchFamily="18" charset="0"/>
              <a:ea typeface="Cambria" pitchFamily="18" charset="0"/>
            </a:rPr>
            <a:t>Vùng</a:t>
          </a:r>
          <a:r>
            <a:rPr lang="en-US" sz="1700" kern="1200" dirty="0" smtClean="0">
              <a:latin typeface="Cambria" pitchFamily="18" charset="0"/>
              <a:ea typeface="Cambria" pitchFamily="18" charset="0"/>
            </a:rPr>
            <a:t> </a:t>
          </a:r>
          <a:r>
            <a:rPr lang="en-US" sz="1700" kern="1200" dirty="0" err="1" smtClean="0">
              <a:latin typeface="Cambria" pitchFamily="18" charset="0"/>
              <a:ea typeface="Cambria" pitchFamily="18" charset="0"/>
            </a:rPr>
            <a:t>trời</a:t>
          </a:r>
          <a:endParaRPr lang="en-US" sz="1700" kern="1200" dirty="0">
            <a:latin typeface="Cambria" pitchFamily="18" charset="0"/>
            <a:ea typeface="Cambria" pitchFamily="18" charset="0"/>
          </a:endParaRPr>
        </a:p>
      </dsp:txBody>
      <dsp:txXfrm>
        <a:off x="1377427" y="2042405"/>
        <a:ext cx="942370" cy="45696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9226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487678"/>
          <a:ext cx="6528363" cy="1087122"/>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vi-VN" sz="1800" b="0" kern="1200" dirty="0" smtClean="0">
              <a:solidFill>
                <a:schemeClr val="tx1"/>
              </a:solidFill>
              <a:latin typeface="Cambria" pitchFamily="18" charset="0"/>
              <a:ea typeface="Cambria" pitchFamily="18" charset="0"/>
            </a:rPr>
            <a:t>Vị trí địa lí và lãnh thổ đã quy định đặc điểm cơ bản của thiên nhiên nước ta mang tính chất nhiệt đới ẩm gió mùa</a:t>
          </a:r>
          <a:r>
            <a:rPr lang="en-US" sz="1800" b="0" kern="1200" dirty="0" smtClean="0">
              <a:solidFill>
                <a:schemeClr val="tx1"/>
              </a:solidFill>
              <a:latin typeface="Cambria" pitchFamily="18" charset="0"/>
              <a:ea typeface="Cambria" pitchFamily="18" charset="0"/>
            </a:rPr>
            <a:t>,</a:t>
          </a:r>
          <a:r>
            <a:rPr lang="vi-VN" sz="1800" b="0" kern="1200" dirty="0" smtClean="0">
              <a:solidFill>
                <a:schemeClr val="tx1"/>
              </a:solidFill>
              <a:latin typeface="Cambria" pitchFamily="18" charset="0"/>
              <a:ea typeface="Cambria" pitchFamily="18" charset="0"/>
            </a:rPr>
            <a:t> chịu ảnh hưởng sâu sắc của biển và phân hóa đa dạng.</a:t>
          </a:r>
          <a:endParaRPr lang="en-US" sz="1800" b="0" kern="1200" dirty="0">
            <a:solidFill>
              <a:schemeClr val="tx1"/>
            </a:solidFill>
            <a:latin typeface="Cambria" pitchFamily="18" charset="0"/>
            <a:ea typeface="Cambria" pitchFamily="18" charset="0"/>
          </a:endParaRPr>
        </a:p>
      </dsp:txBody>
      <dsp:txXfrm>
        <a:off x="715680" y="487678"/>
        <a:ext cx="6528363" cy="1087122"/>
      </dsp:txXfrm>
    </dsp:sp>
    <dsp:sp modelId="{467C472B-F399-46AE-B017-5DC56BBEA7D7}">
      <dsp:nvSpPr>
        <dsp:cNvPr id="0" name=""/>
        <dsp:cNvSpPr/>
      </dsp:nvSpPr>
      <dsp:spPr>
        <a:xfrm>
          <a:off x="71155" y="38671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090536" y="1752597"/>
          <a:ext cx="6153508" cy="1651004"/>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endParaRPr lang="en-US" sz="1800" b="0"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r>
            <a:rPr lang="vi-VN" sz="1800" b="0" kern="1200" dirty="0" smtClean="0">
              <a:solidFill>
                <a:schemeClr val="tx1"/>
              </a:solidFill>
              <a:latin typeface="Cambria" pitchFamily="18" charset="0"/>
              <a:ea typeface="Cambria" pitchFamily="18" charset="0"/>
            </a:rPr>
            <a:t>- Việt Nam nằm hoàn toàn trong đới nóng của bán cầu Bắc</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nên</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có</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thể</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phát</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triển</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năng</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lượng</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mặt</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trời</a:t>
          </a:r>
          <a:r>
            <a:rPr lang="vi-VN" sz="1800" b="0" kern="1200" dirty="0" smtClean="0">
              <a:solidFill>
                <a:schemeClr val="tx1"/>
              </a:solidFill>
              <a:latin typeface="Cambria" pitchFamily="18" charset="0"/>
              <a:ea typeface="Cambria" pitchFamily="18" charset="0"/>
            </a:rPr>
            <a:t>, trong vùng gió mùa châu Á, một năm có hai mùa rõ rệt.</a:t>
          </a:r>
          <a:endParaRPr lang="en-US" sz="1800" b="0"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r>
            <a:rPr lang="vi-VN" sz="1800" b="0" kern="1200" dirty="0" smtClean="0">
              <a:solidFill>
                <a:schemeClr val="tx1"/>
              </a:solidFill>
              <a:latin typeface="Cambria" pitchFamily="18" charset="0"/>
              <a:ea typeface="Cambria" pitchFamily="18" charset="0"/>
            </a:rPr>
            <a:t>- Nước ta nằm trong khu vực chịu nhiều ảnh hưởng của các cơn bão đến từ khu vực biển nhiệt đới Tây Thái Bình Dương.</a:t>
          </a:r>
          <a:endParaRPr lang="en-US" sz="1800" b="0"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endParaRPr lang="en-US" sz="1800" b="0" kern="1200" dirty="0" smtClean="0">
            <a:solidFill>
              <a:schemeClr val="tx1"/>
            </a:solidFill>
            <a:latin typeface="Cambria" pitchFamily="18" charset="0"/>
            <a:ea typeface="Cambria" pitchFamily="18" charset="0"/>
          </a:endParaRPr>
        </a:p>
      </dsp:txBody>
      <dsp:txXfrm>
        <a:off x="1090536" y="1752597"/>
        <a:ext cx="6153508" cy="1651004"/>
      </dsp:txXfrm>
    </dsp:sp>
    <dsp:sp modelId="{9D6C96D5-59F1-4074-AA4E-276172A59D56}">
      <dsp:nvSpPr>
        <dsp:cNvPr id="0" name=""/>
        <dsp:cNvSpPr/>
      </dsp:nvSpPr>
      <dsp:spPr>
        <a:xfrm>
          <a:off x="446011" y="193357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15680" y="3555999"/>
          <a:ext cx="6528363" cy="1137921"/>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3180" rIns="43180" bIns="43180" numCol="1" spcCol="1270" anchor="ctr" anchorCtr="0">
          <a:noAutofit/>
        </a:bodyPr>
        <a:lstStyle/>
        <a:p>
          <a:pPr lvl="0" algn="just" defTabSz="755650">
            <a:lnSpc>
              <a:spcPct val="90000"/>
            </a:lnSpc>
            <a:spcBef>
              <a:spcPct val="0"/>
            </a:spcBef>
            <a:spcAft>
              <a:spcPct val="35000"/>
            </a:spcAft>
          </a:pPr>
          <a:r>
            <a:rPr lang="vi-VN" sz="1700" kern="1200" dirty="0" smtClean="0">
              <a:solidFill>
                <a:schemeClr val="tx1"/>
              </a:solidFill>
              <a:latin typeface="Cambria" pitchFamily="18" charset="0"/>
              <a:ea typeface="Cambria" pitchFamily="18" charset="0"/>
            </a:rPr>
            <a:t>Thiên nhiên nước ta chịu ảnh hưởng sâu sắc của biển do </a:t>
          </a:r>
          <a:r>
            <a:rPr lang="en-US" sz="1700" kern="1200" dirty="0" smtClean="0">
              <a:solidFill>
                <a:schemeClr val="tx1"/>
              </a:solidFill>
              <a:latin typeface="Cambria" pitchFamily="18" charset="0"/>
              <a:ea typeface="Cambria" pitchFamily="18" charset="0"/>
            </a:rPr>
            <a:t>p</a:t>
          </a:r>
          <a:r>
            <a:rPr lang="vi-VN" sz="1700" kern="1200" dirty="0" smtClean="0">
              <a:solidFill>
                <a:schemeClr val="tx1"/>
              </a:solidFill>
              <a:latin typeface="Cambria" pitchFamily="18" charset="0"/>
              <a:ea typeface="Cambria" pitchFamily="18" charset="0"/>
            </a:rPr>
            <a:t>hần đất liền Việt Nam hẹp ngang lại nằm kề Biển Đông là nguồn dự trữ ẩm dồi dào, các khối khí di chuyển qua biển ảnh hưởng sâu vào đất liền</a:t>
          </a:r>
          <a:r>
            <a:rPr lang="en-US" sz="1700" kern="1200" dirty="0" smtClean="0">
              <a:solidFill>
                <a:schemeClr val="tx1"/>
              </a:solidFill>
              <a:latin typeface="Cambria" pitchFamily="18" charset="0"/>
              <a:ea typeface="Cambria" pitchFamily="18" charset="0"/>
            </a:rPr>
            <a:t> </a:t>
          </a:r>
          <a:r>
            <a:rPr lang="en-US" sz="1700" kern="1200" dirty="0" err="1" smtClean="0">
              <a:solidFill>
                <a:schemeClr val="tx1"/>
              </a:solidFill>
              <a:latin typeface="Cambria" pitchFamily="18" charset="0"/>
              <a:ea typeface="Cambria" pitchFamily="18" charset="0"/>
            </a:rPr>
            <a:t>nên</a:t>
          </a:r>
          <a:r>
            <a:rPr lang="en-US" sz="1700" kern="1200" dirty="0" smtClean="0">
              <a:solidFill>
                <a:schemeClr val="tx1"/>
              </a:solidFill>
              <a:latin typeface="Cambria" pitchFamily="18" charset="0"/>
              <a:ea typeface="Cambria" pitchFamily="18" charset="0"/>
            </a:rPr>
            <a:t> </a:t>
          </a:r>
          <a:r>
            <a:rPr lang="en-US" sz="1700" kern="1200" dirty="0" err="1" smtClean="0">
              <a:solidFill>
                <a:schemeClr val="tx1"/>
              </a:solidFill>
              <a:latin typeface="Cambria" pitchFamily="18" charset="0"/>
              <a:ea typeface="Cambria" pitchFamily="18" charset="0"/>
            </a:rPr>
            <a:t>phát</a:t>
          </a:r>
          <a:r>
            <a:rPr lang="en-US" sz="1700" kern="1200" dirty="0" smtClean="0">
              <a:solidFill>
                <a:schemeClr val="tx1"/>
              </a:solidFill>
              <a:latin typeface="Cambria" pitchFamily="18" charset="0"/>
              <a:ea typeface="Cambria" pitchFamily="18" charset="0"/>
            </a:rPr>
            <a:t> </a:t>
          </a:r>
          <a:r>
            <a:rPr lang="en-US" sz="1700" kern="1200" dirty="0" err="1" smtClean="0">
              <a:solidFill>
                <a:schemeClr val="tx1"/>
              </a:solidFill>
              <a:latin typeface="Cambria" pitchFamily="18" charset="0"/>
              <a:ea typeface="Cambria" pitchFamily="18" charset="0"/>
            </a:rPr>
            <a:t>triển</a:t>
          </a:r>
          <a:r>
            <a:rPr lang="en-US" sz="1700" kern="1200" dirty="0" smtClean="0">
              <a:solidFill>
                <a:schemeClr val="tx1"/>
              </a:solidFill>
              <a:latin typeface="Cambria" pitchFamily="18" charset="0"/>
              <a:ea typeface="Cambria" pitchFamily="18" charset="0"/>
            </a:rPr>
            <a:t> </a:t>
          </a:r>
          <a:r>
            <a:rPr lang="en-US" sz="1700" kern="1200" dirty="0" err="1" smtClean="0">
              <a:solidFill>
                <a:schemeClr val="tx1"/>
              </a:solidFill>
              <a:latin typeface="Cambria" pitchFamily="18" charset="0"/>
              <a:ea typeface="Cambria" pitchFamily="18" charset="0"/>
            </a:rPr>
            <a:t>được</a:t>
          </a:r>
          <a:r>
            <a:rPr lang="en-US" sz="1700" kern="1200" dirty="0" smtClean="0">
              <a:solidFill>
                <a:schemeClr val="tx1"/>
              </a:solidFill>
              <a:latin typeface="Cambria" pitchFamily="18" charset="0"/>
              <a:ea typeface="Cambria" pitchFamily="18" charset="0"/>
            </a:rPr>
            <a:t> du </a:t>
          </a:r>
          <a:r>
            <a:rPr lang="en-US" sz="1700" kern="1200" dirty="0" err="1" smtClean="0">
              <a:solidFill>
                <a:schemeClr val="tx1"/>
              </a:solidFill>
              <a:latin typeface="Cambria" pitchFamily="18" charset="0"/>
              <a:ea typeface="Cambria" pitchFamily="18" charset="0"/>
            </a:rPr>
            <a:t>lịch</a:t>
          </a:r>
          <a:r>
            <a:rPr lang="en-US" sz="1700" kern="1200" dirty="0" smtClean="0">
              <a:solidFill>
                <a:schemeClr val="tx1"/>
              </a:solidFill>
              <a:latin typeface="Cambria" pitchFamily="18" charset="0"/>
              <a:ea typeface="Cambria" pitchFamily="18" charset="0"/>
            </a:rPr>
            <a:t> </a:t>
          </a:r>
          <a:r>
            <a:rPr lang="en-US" sz="1700" kern="1200" dirty="0" err="1" smtClean="0">
              <a:solidFill>
                <a:schemeClr val="tx1"/>
              </a:solidFill>
              <a:latin typeface="Cambria" pitchFamily="18" charset="0"/>
              <a:ea typeface="Cambria" pitchFamily="18" charset="0"/>
            </a:rPr>
            <a:t>biển</a:t>
          </a:r>
          <a:r>
            <a:rPr lang="en-US" sz="1700" kern="1200" dirty="0" smtClean="0">
              <a:solidFill>
                <a:schemeClr val="tx1"/>
              </a:solidFill>
              <a:latin typeface="Cambria" pitchFamily="18" charset="0"/>
              <a:ea typeface="Cambria" pitchFamily="18" charset="0"/>
            </a:rPr>
            <a:t>.</a:t>
          </a:r>
          <a:endParaRPr lang="en-US" sz="1700" kern="1200" dirty="0">
            <a:solidFill>
              <a:schemeClr val="tx1"/>
            </a:solidFill>
            <a:latin typeface="Cambria" pitchFamily="18" charset="0"/>
            <a:ea typeface="Cambria" pitchFamily="18" charset="0"/>
          </a:endParaRPr>
        </a:p>
      </dsp:txBody>
      <dsp:txXfrm>
        <a:off x="715680" y="3555999"/>
        <a:ext cx="6528363" cy="1137921"/>
      </dsp:txXfrm>
    </dsp:sp>
    <dsp:sp modelId="{BB02C15B-25BD-4CA5-8B62-85830BA892A9}">
      <dsp:nvSpPr>
        <dsp:cNvPr id="0" name=""/>
        <dsp:cNvSpPr/>
      </dsp:nvSpPr>
      <dsp:spPr>
        <a:xfrm>
          <a:off x="71155" y="348043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9226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279399"/>
          <a:ext cx="6528363" cy="1503681"/>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Là</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nơi</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hội</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tụ</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của</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nhiều</a:t>
          </a:r>
          <a:r>
            <a:rPr lang="en-US" sz="1800" b="0" kern="1200" dirty="0" smtClean="0">
              <a:solidFill>
                <a:schemeClr val="tx1"/>
              </a:solidFill>
              <a:latin typeface="Cambria" pitchFamily="18" charset="0"/>
              <a:ea typeface="Cambria" pitchFamily="18" charset="0"/>
            </a:rPr>
            <a:t>  </a:t>
          </a:r>
          <a:r>
            <a:rPr lang="vi-VN" sz="1800" b="0" kern="1200" dirty="0" smtClean="0">
              <a:solidFill>
                <a:schemeClr val="tx1"/>
              </a:solidFill>
              <a:latin typeface="Cambria" pitchFamily="18" charset="0"/>
              <a:ea typeface="Cambria" pitchFamily="18" charset="0"/>
            </a:rPr>
            <a:t>luồng sinh vật từ Hoa Nam (Trung Quốc) xuống, từ Ấn Độ - Mi-an-ma sang và từ Ma-lai-xi-a - In-đô-nê-xi-a lên</a:t>
          </a:r>
          <a:r>
            <a:rPr lang="en-US" sz="1800" b="0" kern="1200" dirty="0" smtClean="0">
              <a:solidFill>
                <a:schemeClr val="tx1"/>
              </a:solidFill>
              <a:latin typeface="Cambria" pitchFamily="18" charset="0"/>
              <a:ea typeface="Cambria" pitchFamily="18" charset="0"/>
            </a:rPr>
            <a:t>.</a:t>
          </a:r>
        </a:p>
        <a:p>
          <a:pPr lvl="0" algn="just" defTabSz="800100">
            <a:lnSpc>
              <a:spcPct val="90000"/>
            </a:lnSpc>
            <a:spcBef>
              <a:spcPct val="0"/>
            </a:spcBef>
            <a:spcAft>
              <a:spcPct val="35000"/>
            </a:spcAft>
          </a:pPr>
          <a:r>
            <a:rPr lang="en-US" sz="1800" b="0" kern="1200" dirty="0" smtClean="0">
              <a:solidFill>
                <a:schemeClr val="tx1"/>
              </a:solidFill>
              <a:latin typeface="Cambria" pitchFamily="18" charset="0"/>
              <a:ea typeface="Cambria" pitchFamily="18" charset="0"/>
            </a:rPr>
            <a:t>- V</a:t>
          </a:r>
          <a:r>
            <a:rPr lang="vi-VN" sz="1800" b="0" kern="1200" dirty="0" smtClean="0">
              <a:solidFill>
                <a:schemeClr val="tx1"/>
              </a:solidFill>
              <a:latin typeface="Cambria" pitchFamily="18" charset="0"/>
              <a:ea typeface="Cambria" pitchFamily="18" charset="0"/>
            </a:rPr>
            <a:t>ùng biển có nhiệt độ bề mặt nước biển cao, các dòng biển di chuyển theo mùa.</a:t>
          </a:r>
          <a:endParaRPr lang="en-US" sz="1800" b="0" kern="1200" dirty="0" smtClean="0">
            <a:solidFill>
              <a:schemeClr val="tx1"/>
            </a:solidFill>
            <a:latin typeface="Cambria" pitchFamily="18" charset="0"/>
            <a:ea typeface="Cambria" pitchFamily="18" charset="0"/>
          </a:endParaRPr>
        </a:p>
      </dsp:txBody>
      <dsp:txXfrm>
        <a:off x="715680" y="279399"/>
        <a:ext cx="6528363" cy="1503681"/>
      </dsp:txXfrm>
    </dsp:sp>
    <dsp:sp modelId="{467C472B-F399-46AE-B017-5DC56BBEA7D7}">
      <dsp:nvSpPr>
        <dsp:cNvPr id="0" name=""/>
        <dsp:cNvSpPr/>
      </dsp:nvSpPr>
      <dsp:spPr>
        <a:xfrm>
          <a:off x="71155" y="38671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090536" y="1955803"/>
          <a:ext cx="6153508" cy="1244593"/>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endParaRPr lang="en-US" sz="1800" b="0"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Khí</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hậu</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nước</a:t>
          </a:r>
          <a:r>
            <a:rPr lang="en-US" sz="1800" b="0" kern="1200" dirty="0" smtClean="0">
              <a:solidFill>
                <a:schemeClr val="tx1"/>
              </a:solidFill>
              <a:latin typeface="Cambria" pitchFamily="18" charset="0"/>
              <a:ea typeface="Cambria" pitchFamily="18" charset="0"/>
            </a:rPr>
            <a:t> ta </a:t>
          </a:r>
          <a:r>
            <a:rPr lang="en-US" sz="1800" b="0" kern="1200" dirty="0" err="1" smtClean="0">
              <a:solidFill>
                <a:schemeClr val="tx1"/>
              </a:solidFill>
              <a:latin typeface="Cambria" pitchFamily="18" charset="0"/>
              <a:ea typeface="Cambria" pitchFamily="18" charset="0"/>
            </a:rPr>
            <a:t>phân</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hóa</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theo</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chiều</a:t>
          </a:r>
          <a:r>
            <a:rPr lang="en-US" sz="1800" b="0" kern="1200" dirty="0" smtClean="0">
              <a:solidFill>
                <a:schemeClr val="tx1"/>
              </a:solidFill>
              <a:latin typeface="Cambria" pitchFamily="18" charset="0"/>
              <a:ea typeface="Cambria" pitchFamily="18" charset="0"/>
            </a:rPr>
            <a:t> </a:t>
          </a:r>
          <a:r>
            <a:rPr lang="vi-VN" sz="1800" b="0" kern="1200" dirty="0" smtClean="0">
              <a:solidFill>
                <a:schemeClr val="tx1"/>
              </a:solidFill>
              <a:latin typeface="Cambria" pitchFamily="18" charset="0"/>
              <a:ea typeface="Cambria" pitchFamily="18" charset="0"/>
            </a:rPr>
            <a:t>theo chiều Bắc - Nam và theo chiều Đông - Tây.</a:t>
          </a:r>
          <a:endParaRPr lang="en-US" sz="1800" b="0"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r>
            <a:rPr lang="vi-VN" sz="1800" b="0" kern="1200" dirty="0" smtClean="0">
              <a:solidFill>
                <a:schemeClr val="tx1"/>
              </a:solidFill>
              <a:latin typeface="Cambria" pitchFamily="18" charset="0"/>
              <a:ea typeface="Cambria" pitchFamily="18" charset="0"/>
            </a:rPr>
            <a:t>- Sinh vật và đất ở nước ta phong phú, đa dạng</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ví</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dụ</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nhiều</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vườn</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quốc</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gia</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như</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Cúc</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Phương</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đất</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feralit</a:t>
          </a:r>
          <a:r>
            <a:rPr lang="en-US" sz="1800" b="0" kern="1200" dirty="0" smtClean="0">
              <a:solidFill>
                <a:schemeClr val="tx1"/>
              </a:solidFill>
              <a:latin typeface="Cambria" pitchFamily="18" charset="0"/>
              <a:ea typeface="Cambria" pitchFamily="18" charset="0"/>
            </a:rPr>
            <a:t>)</a:t>
          </a:r>
        </a:p>
        <a:p>
          <a:pPr lvl="0" algn="just" defTabSz="800100">
            <a:lnSpc>
              <a:spcPct val="90000"/>
            </a:lnSpc>
            <a:spcBef>
              <a:spcPct val="0"/>
            </a:spcBef>
            <a:spcAft>
              <a:spcPct val="35000"/>
            </a:spcAft>
          </a:pPr>
          <a:endParaRPr lang="en-US" sz="1800" b="0" kern="1200" dirty="0" smtClean="0">
            <a:solidFill>
              <a:schemeClr val="tx1"/>
            </a:solidFill>
            <a:latin typeface="Cambria" pitchFamily="18" charset="0"/>
            <a:ea typeface="Cambria" pitchFamily="18" charset="0"/>
          </a:endParaRPr>
        </a:p>
      </dsp:txBody>
      <dsp:txXfrm>
        <a:off x="1090536" y="1955803"/>
        <a:ext cx="6153508" cy="1244593"/>
      </dsp:txXfrm>
    </dsp:sp>
    <dsp:sp modelId="{9D6C96D5-59F1-4074-AA4E-276172A59D56}">
      <dsp:nvSpPr>
        <dsp:cNvPr id="0" name=""/>
        <dsp:cNvSpPr/>
      </dsp:nvSpPr>
      <dsp:spPr>
        <a:xfrm>
          <a:off x="446011" y="193357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15680" y="3708400"/>
          <a:ext cx="6528363" cy="833118"/>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l" defTabSz="800100">
            <a:lnSpc>
              <a:spcPct val="90000"/>
            </a:lnSpc>
            <a:spcBef>
              <a:spcPct val="0"/>
            </a:spcBef>
            <a:spcAft>
              <a:spcPct val="35000"/>
            </a:spcAft>
          </a:pPr>
          <a:r>
            <a:rPr lang="en-US" sz="1800" kern="1200" dirty="0" err="1" smtClean="0">
              <a:solidFill>
                <a:schemeClr val="tx1"/>
              </a:solidFill>
              <a:latin typeface="Cambria" pitchFamily="18" charset="0"/>
              <a:ea typeface="Cambria" pitchFamily="18" charset="0"/>
            </a:rPr>
            <a:t>Thiên</a:t>
          </a:r>
          <a:r>
            <a:rPr lang="en-US" sz="1800" kern="1200" dirty="0" smtClean="0">
              <a:solidFill>
                <a:schemeClr val="tx1"/>
              </a:solidFill>
              <a:latin typeface="Cambria" pitchFamily="18" charset="0"/>
              <a:ea typeface="Cambria" pitchFamily="18" charset="0"/>
            </a:rPr>
            <a:t> tai: </a:t>
          </a:r>
          <a:r>
            <a:rPr lang="en-US" sz="1800" kern="1200" dirty="0" err="1" smtClean="0">
              <a:solidFill>
                <a:schemeClr val="tx1"/>
              </a:solidFill>
              <a:latin typeface="Cambria" pitchFamily="18" charset="0"/>
              <a:ea typeface="Cambria" pitchFamily="18" charset="0"/>
            </a:rPr>
            <a:t>Bão</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lũ</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lụt</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hạn</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hán</a:t>
          </a:r>
          <a:r>
            <a:rPr lang="en-US" sz="1800" kern="1200" dirty="0" smtClean="0">
              <a:solidFill>
                <a:schemeClr val="tx1"/>
              </a:solidFill>
              <a:latin typeface="Cambria" pitchFamily="18" charset="0"/>
              <a:ea typeface="Cambria" pitchFamily="18" charset="0"/>
            </a:rPr>
            <a:t>.</a:t>
          </a:r>
          <a:endParaRPr lang="en-US" sz="1800" kern="1200" dirty="0">
            <a:solidFill>
              <a:schemeClr val="tx1"/>
            </a:solidFill>
            <a:latin typeface="Cambria" pitchFamily="18" charset="0"/>
            <a:ea typeface="Cambria" pitchFamily="18" charset="0"/>
          </a:endParaRPr>
        </a:p>
      </dsp:txBody>
      <dsp:txXfrm>
        <a:off x="715680" y="3708400"/>
        <a:ext cx="6528363" cy="833118"/>
      </dsp:txXfrm>
    </dsp:sp>
    <dsp:sp modelId="{BB02C15B-25BD-4CA5-8B62-85830BA892A9}">
      <dsp:nvSpPr>
        <dsp:cNvPr id="0" name=""/>
        <dsp:cNvSpPr/>
      </dsp:nvSpPr>
      <dsp:spPr>
        <a:xfrm>
          <a:off x="71155" y="348043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4210365" y="-646034"/>
          <a:ext cx="5016686" cy="5016686"/>
        </a:xfrm>
        <a:prstGeom prst="blockArc">
          <a:avLst>
            <a:gd name="adj1" fmla="val 18900000"/>
            <a:gd name="adj2" fmla="val 2700000"/>
            <a:gd name="adj3" fmla="val 43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518550" y="320305"/>
          <a:ext cx="6864223" cy="849235"/>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91283" tIns="45720" rIns="45720" bIns="45720" numCol="1" spcCol="1270" anchor="ctr" anchorCtr="0">
          <a:noAutofit/>
        </a:bodyPr>
        <a:lstStyle/>
        <a:p>
          <a:pPr lvl="0" algn="just" defTabSz="800100">
            <a:lnSpc>
              <a:spcPct val="90000"/>
            </a:lnSpc>
            <a:spcBef>
              <a:spcPct val="0"/>
            </a:spcBef>
            <a:spcAft>
              <a:spcPct val="35000"/>
            </a:spcAft>
          </a:pPr>
          <a:r>
            <a:rPr lang="en-US" sz="1800" b="1" kern="1200" dirty="0" err="1" smtClean="0">
              <a:solidFill>
                <a:schemeClr val="tx1"/>
              </a:solidFill>
              <a:latin typeface="Cambria" pitchFamily="18" charset="0"/>
              <a:ea typeface="Cambria" pitchFamily="18" charset="0"/>
            </a:rPr>
            <a:t>Phát</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triển</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kinh</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tế</a:t>
          </a:r>
          <a:r>
            <a:rPr lang="en-US" sz="1800" b="0" kern="1200" dirty="0" smtClean="0">
              <a:solidFill>
                <a:schemeClr val="tx1"/>
              </a:solidFill>
              <a:latin typeface="Cambria" pitchFamily="18" charset="0"/>
              <a:ea typeface="Cambria" pitchFamily="18" charset="0"/>
            </a:rPr>
            <a:t>: </a:t>
          </a:r>
          <a:r>
            <a:rPr lang="vi-VN" sz="1800" b="0" kern="1200" dirty="0" smtClean="0">
              <a:solidFill>
                <a:schemeClr val="tx1"/>
              </a:solidFill>
              <a:latin typeface="Cambria" pitchFamily="18" charset="0"/>
              <a:ea typeface="Cambria" pitchFamily="18" charset="0"/>
            </a:rPr>
            <a:t>phát triển các ngành kinh tế, các vùng lãnh thổ, tạo điều kiện thực hiện chính sách mở cửa, hội nhập, thu hút vốn đầu tư nước ngoài đối với Việt Nam.</a:t>
          </a:r>
          <a:r>
            <a:rPr lang="en-US" sz="1800" b="0" kern="1200" dirty="0" smtClean="0">
              <a:solidFill>
                <a:schemeClr val="tx1"/>
              </a:solidFill>
              <a:latin typeface="Cambria" pitchFamily="18" charset="0"/>
              <a:ea typeface="Cambria" pitchFamily="18" charset="0"/>
            </a:rPr>
            <a:t> </a:t>
          </a:r>
        </a:p>
      </dsp:txBody>
      <dsp:txXfrm>
        <a:off x="518550" y="320305"/>
        <a:ext cx="6864223" cy="849235"/>
      </dsp:txXfrm>
    </dsp:sp>
    <dsp:sp modelId="{467C472B-F399-46AE-B017-5DC56BBEA7D7}">
      <dsp:nvSpPr>
        <dsp:cNvPr id="0" name=""/>
        <dsp:cNvSpPr/>
      </dsp:nvSpPr>
      <dsp:spPr>
        <a:xfrm>
          <a:off x="52973" y="279346"/>
          <a:ext cx="931154" cy="931154"/>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789330" y="1406073"/>
          <a:ext cx="6593443" cy="912471"/>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91283" tIns="45720" rIns="45720" bIns="45720" numCol="1" spcCol="1270" anchor="ctr" anchorCtr="0">
          <a:noAutofit/>
        </a:bodyPr>
        <a:lstStyle/>
        <a:p>
          <a:pPr lvl="0" algn="just" defTabSz="800100">
            <a:lnSpc>
              <a:spcPct val="90000"/>
            </a:lnSpc>
            <a:spcBef>
              <a:spcPct val="0"/>
            </a:spcBef>
            <a:spcAft>
              <a:spcPct val="35000"/>
            </a:spcAft>
          </a:pPr>
          <a:r>
            <a:rPr lang="en-US" sz="1800" b="1" kern="1200" dirty="0" err="1" smtClean="0">
              <a:solidFill>
                <a:schemeClr val="tx1"/>
              </a:solidFill>
              <a:latin typeface="Cambria" pitchFamily="18" charset="0"/>
              <a:ea typeface="Cambria" pitchFamily="18" charset="0"/>
            </a:rPr>
            <a:t>Văn</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hóa</a:t>
          </a:r>
          <a:r>
            <a:rPr lang="en-US" sz="1800" b="1" kern="1200" dirty="0" smtClean="0">
              <a:solidFill>
                <a:schemeClr val="tx1"/>
              </a:solidFill>
              <a:latin typeface="Cambria" pitchFamily="18" charset="0"/>
              <a:ea typeface="Cambria" pitchFamily="18" charset="0"/>
            </a:rPr>
            <a:t> – </a:t>
          </a:r>
          <a:r>
            <a:rPr lang="en-US" sz="1800" b="1" kern="1200" dirty="0" err="1" smtClean="0">
              <a:solidFill>
                <a:schemeClr val="tx1"/>
              </a:solidFill>
              <a:latin typeface="Cambria" pitchFamily="18" charset="0"/>
              <a:ea typeface="Cambria" pitchFamily="18" charset="0"/>
            </a:rPr>
            <a:t>xã</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hội</a:t>
          </a:r>
          <a:r>
            <a:rPr lang="en-US" sz="1800" b="0" kern="1200" dirty="0" smtClean="0">
              <a:solidFill>
                <a:schemeClr val="tx1"/>
              </a:solidFill>
              <a:latin typeface="Cambria" pitchFamily="18" charset="0"/>
              <a:ea typeface="Cambria" pitchFamily="18" charset="0"/>
            </a:rPr>
            <a:t>: </a:t>
          </a:r>
          <a:r>
            <a:rPr lang="vi-VN" sz="1800" b="0" kern="1200" dirty="0" smtClean="0">
              <a:solidFill>
                <a:schemeClr val="tx1"/>
              </a:solidFill>
              <a:latin typeface="Cambria" pitchFamily="18" charset="0"/>
              <a:ea typeface="Cambria" pitchFamily="18" charset="0"/>
            </a:rPr>
            <a:t>chung sống hòa bình, hợp tác hữu nghị và cùng phát triển với các nước láng giềng và các nước trong khu vực Đông Nam Á. </a:t>
          </a:r>
          <a:r>
            <a:rPr lang="en-US" sz="1800" b="0" kern="1200" dirty="0" smtClean="0">
              <a:solidFill>
                <a:schemeClr val="tx1"/>
              </a:solidFill>
              <a:latin typeface="Cambria" pitchFamily="18" charset="0"/>
              <a:ea typeface="Cambria" pitchFamily="18" charset="0"/>
            </a:rPr>
            <a:t> </a:t>
          </a:r>
        </a:p>
      </dsp:txBody>
      <dsp:txXfrm>
        <a:off x="789330" y="1406073"/>
        <a:ext cx="6593443" cy="912471"/>
      </dsp:txXfrm>
    </dsp:sp>
    <dsp:sp modelId="{9D6C96D5-59F1-4074-AA4E-276172A59D56}">
      <dsp:nvSpPr>
        <dsp:cNvPr id="0" name=""/>
        <dsp:cNvSpPr/>
      </dsp:nvSpPr>
      <dsp:spPr>
        <a:xfrm>
          <a:off x="323752" y="1396731"/>
          <a:ext cx="931154" cy="931154"/>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518550" y="2541139"/>
          <a:ext cx="6864223" cy="877110"/>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91283" tIns="45720" rIns="45720" bIns="45720" numCol="1" spcCol="1270" anchor="ctr" anchorCtr="0">
          <a:noAutofit/>
        </a:bodyPr>
        <a:lstStyle/>
        <a:p>
          <a:pPr lvl="0" algn="just" defTabSz="800100">
            <a:lnSpc>
              <a:spcPct val="90000"/>
            </a:lnSpc>
            <a:spcBef>
              <a:spcPct val="0"/>
            </a:spcBef>
            <a:spcAft>
              <a:spcPct val="35000"/>
            </a:spcAft>
          </a:pPr>
          <a:r>
            <a:rPr lang="en-US" sz="1800" b="1" kern="1200" dirty="0" smtClean="0">
              <a:solidFill>
                <a:schemeClr val="tx1"/>
              </a:solidFill>
              <a:latin typeface="Cambria" pitchFamily="18" charset="0"/>
              <a:ea typeface="Cambria" pitchFamily="18" charset="0"/>
            </a:rPr>
            <a:t>An </a:t>
          </a:r>
          <a:r>
            <a:rPr lang="en-US" sz="1800" b="1" kern="1200" dirty="0" err="1" smtClean="0">
              <a:solidFill>
                <a:schemeClr val="tx1"/>
              </a:solidFill>
              <a:latin typeface="Cambria" pitchFamily="18" charset="0"/>
              <a:ea typeface="Cambria" pitchFamily="18" charset="0"/>
            </a:rPr>
            <a:t>ninh</a:t>
          </a:r>
          <a:r>
            <a:rPr lang="en-US" sz="1800" b="1" kern="1200" dirty="0" smtClean="0">
              <a:solidFill>
                <a:schemeClr val="tx1"/>
              </a:solidFill>
              <a:latin typeface="Cambria" pitchFamily="18" charset="0"/>
              <a:ea typeface="Cambria" pitchFamily="18" charset="0"/>
            </a:rPr>
            <a:t> – </a:t>
          </a:r>
          <a:r>
            <a:rPr lang="en-US" sz="1800" b="1" kern="1200" dirty="0" err="1" smtClean="0">
              <a:solidFill>
                <a:schemeClr val="tx1"/>
              </a:solidFill>
              <a:latin typeface="Cambria" pitchFamily="18" charset="0"/>
              <a:ea typeface="Cambria" pitchFamily="18" charset="0"/>
            </a:rPr>
            <a:t>quốc</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phòng</a:t>
          </a:r>
          <a:r>
            <a:rPr lang="en-US" sz="1800" kern="1200" dirty="0" smtClean="0">
              <a:solidFill>
                <a:schemeClr val="tx1"/>
              </a:solidFill>
              <a:latin typeface="Cambria" pitchFamily="18" charset="0"/>
              <a:ea typeface="Cambria" pitchFamily="18" charset="0"/>
            </a:rPr>
            <a:t>: </a:t>
          </a:r>
          <a:r>
            <a:rPr lang="vi-VN" sz="1800" kern="1200" dirty="0" smtClean="0">
              <a:solidFill>
                <a:schemeClr val="tx1"/>
              </a:solidFill>
              <a:latin typeface="Cambria" pitchFamily="18" charset="0"/>
              <a:ea typeface="Cambria" pitchFamily="18" charset="0"/>
            </a:rPr>
            <a:t>Biển Đông là một hướng chiến lược quan trọng  trong công cuộc xây dựng, phát triển kinh tế và bảo vệ đất nước</a:t>
          </a:r>
          <a:r>
            <a:rPr lang="en-US" sz="1800" kern="1200" dirty="0" smtClean="0">
              <a:solidFill>
                <a:schemeClr val="tx1"/>
              </a:solidFill>
              <a:latin typeface="Cambria" pitchFamily="18" charset="0"/>
              <a:ea typeface="Cambria" pitchFamily="18" charset="0"/>
            </a:rPr>
            <a:t>.</a:t>
          </a:r>
          <a:endParaRPr lang="en-US" sz="1800" kern="1200" dirty="0">
            <a:solidFill>
              <a:schemeClr val="tx1"/>
            </a:solidFill>
            <a:latin typeface="Cambria" pitchFamily="18" charset="0"/>
            <a:ea typeface="Cambria" pitchFamily="18" charset="0"/>
          </a:endParaRPr>
        </a:p>
      </dsp:txBody>
      <dsp:txXfrm>
        <a:off x="518550" y="2541139"/>
        <a:ext cx="6864223" cy="877110"/>
      </dsp:txXfrm>
    </dsp:sp>
    <dsp:sp modelId="{BB02C15B-25BD-4CA5-8B62-85830BA892A9}">
      <dsp:nvSpPr>
        <dsp:cNvPr id="0" name=""/>
        <dsp:cNvSpPr/>
      </dsp:nvSpPr>
      <dsp:spPr>
        <a:xfrm>
          <a:off x="52973" y="2514117"/>
          <a:ext cx="931154" cy="931154"/>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565303-A682-4BD2-B93D-B6DB7F2BC802}" type="datetimeFigureOut">
              <a:rPr lang="en-US" smtClean="0"/>
              <a:t>9/18/2024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328319-1D47-4DB5-A083-897E335DAC7C}" type="slidenum">
              <a:rPr lang="en-US" smtClean="0"/>
              <a:t>‹#›</a:t>
            </a:fld>
            <a:endParaRPr lang="en-US"/>
          </a:p>
        </p:txBody>
      </p:sp>
    </p:spTree>
    <p:extLst>
      <p:ext uri="{BB962C8B-B14F-4D97-AF65-F5344CB8AC3E}">
        <p14:creationId xmlns:p14="http://schemas.microsoft.com/office/powerpoint/2010/main" val="4193212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93328319-1D47-4DB5-A083-897E335DAC7C}" type="slidenum">
              <a:rPr lang="en-US" smtClean="0"/>
              <a:t>1</a:t>
            </a:fld>
            <a:endParaRPr lang="en-US"/>
          </a:p>
        </p:txBody>
      </p:sp>
    </p:spTree>
    <p:extLst>
      <p:ext uri="{BB962C8B-B14F-4D97-AF65-F5344CB8AC3E}">
        <p14:creationId xmlns:p14="http://schemas.microsoft.com/office/powerpoint/2010/main" val="15042349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007371-8868-4589-AC6F-FE52F7107922}" type="slidenum">
              <a:rPr lang="en-US" smtClean="0"/>
              <a:t>2</a:t>
            </a:fld>
            <a:endParaRPr lang="en-US"/>
          </a:p>
        </p:txBody>
      </p:sp>
    </p:spTree>
    <p:extLst>
      <p:ext uri="{BB962C8B-B14F-4D97-AF65-F5344CB8AC3E}">
        <p14:creationId xmlns:p14="http://schemas.microsoft.com/office/powerpoint/2010/main" val="28633651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9/18/2024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933789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9/18/2024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242668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9/18/2024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04590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9/18/2024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36085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103B6E6-C6E9-40D9-BFB7-0124447475D5}" type="datetimeFigureOut">
              <a:rPr lang="en-US" smtClean="0"/>
              <a:t>9/18/2024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444094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103B6E6-C6E9-40D9-BFB7-0124447475D5}" type="datetimeFigureOut">
              <a:rPr lang="en-US" smtClean="0"/>
              <a:t>9/18/2024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7284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103B6E6-C6E9-40D9-BFB7-0124447475D5}" type="datetimeFigureOut">
              <a:rPr lang="en-US" smtClean="0"/>
              <a:t>9/18/2024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38453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03B6E6-C6E9-40D9-BFB7-0124447475D5}" type="datetimeFigureOut">
              <a:rPr lang="en-US" smtClean="0"/>
              <a:t>9/18/2024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692569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03B6E6-C6E9-40D9-BFB7-0124447475D5}" type="datetimeFigureOut">
              <a:rPr lang="en-US" smtClean="0"/>
              <a:t>9/18/2024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831674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9/18/2024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99326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9/18/2024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81172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03B6E6-C6E9-40D9-BFB7-0124447475D5}" type="datetimeFigureOut">
              <a:rPr lang="en-US" smtClean="0"/>
              <a:t>9/18/2024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5C3C07-856A-4BE8-83AF-F12F03AE5FF0}" type="slidenum">
              <a:rPr lang="en-US" smtClean="0"/>
              <a:t>‹#›</a:t>
            </a:fld>
            <a:endParaRPr lang="en-US"/>
          </a:p>
        </p:txBody>
      </p:sp>
    </p:spTree>
    <p:extLst>
      <p:ext uri="{BB962C8B-B14F-4D97-AF65-F5344CB8AC3E}">
        <p14:creationId xmlns:p14="http://schemas.microsoft.com/office/powerpoint/2010/main" val="7720416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2.jpeg"/><Relationship Id="rId1" Type="http://schemas.openxmlformats.org/officeDocument/2006/relationships/slideLayout" Target="../slideLayouts/slideLayout2.xml"/><Relationship Id="rId4" Type="http://schemas.microsoft.com/office/2007/relationships/hdphoto" Target="../media/hdphoto5.wdp"/></Relationships>
</file>

<file path=ppt/slides/_rels/slide11.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diagramQuickStyle" Target="../diagrams/quickStyle2.xml"/><Relationship Id="rId3" Type="http://schemas.openxmlformats.org/officeDocument/2006/relationships/image" Target="../media/image9.png"/><Relationship Id="rId7" Type="http://schemas.openxmlformats.org/officeDocument/2006/relationships/image" Target="../media/image17.png"/><Relationship Id="rId12" Type="http://schemas.openxmlformats.org/officeDocument/2006/relationships/diagramLayout" Target="../diagrams/layout2.xml"/><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diagramData" Target="../diagrams/data2.xml"/><Relationship Id="rId5" Type="http://schemas.openxmlformats.org/officeDocument/2006/relationships/image" Target="../media/image16.png"/><Relationship Id="rId15" Type="http://schemas.microsoft.com/office/2007/relationships/diagramDrawing" Target="../diagrams/drawing2.xml"/><Relationship Id="rId10" Type="http://schemas.openxmlformats.org/officeDocument/2006/relationships/image" Target="../media/image21.jpeg"/><Relationship Id="rId4" Type="http://schemas.openxmlformats.org/officeDocument/2006/relationships/image" Target="../media/image15.jpeg"/><Relationship Id="rId9" Type="http://schemas.openxmlformats.org/officeDocument/2006/relationships/image" Target="../media/image18.jpeg"/><Relationship Id="rId14" Type="http://schemas.openxmlformats.org/officeDocument/2006/relationships/diagramColors" Target="../diagrams/colors2.xml"/></Relationships>
</file>

<file path=ppt/slides/_rels/slide1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6.png"/><Relationship Id="rId10" Type="http://schemas.openxmlformats.org/officeDocument/2006/relationships/image" Target="../media/image21.jpeg"/><Relationship Id="rId4" Type="http://schemas.openxmlformats.org/officeDocument/2006/relationships/image" Target="../media/image15.jpeg"/><Relationship Id="rId9" Type="http://schemas.openxmlformats.org/officeDocument/2006/relationships/image" Target="../media/image18.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6.png"/><Relationship Id="rId10" Type="http://schemas.openxmlformats.org/officeDocument/2006/relationships/image" Target="../media/image31.png"/><Relationship Id="rId4" Type="http://schemas.openxmlformats.org/officeDocument/2006/relationships/image" Target="../media/image15.jpeg"/><Relationship Id="rId9" Type="http://schemas.openxmlformats.org/officeDocument/2006/relationships/image" Target="../media/image18.jpeg"/></Relationships>
</file>

<file path=ppt/slides/_rels/slide1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7.png"/><Relationship Id="rId12" Type="http://schemas.microsoft.com/office/2007/relationships/hdphoto" Target="../media/hdphoto6.wdp"/><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32.png"/><Relationship Id="rId5" Type="http://schemas.openxmlformats.org/officeDocument/2006/relationships/image" Target="../media/image16.png"/><Relationship Id="rId10" Type="http://schemas.openxmlformats.org/officeDocument/2006/relationships/image" Target="../media/image31.png"/><Relationship Id="rId4" Type="http://schemas.openxmlformats.org/officeDocument/2006/relationships/image" Target="../media/image15.jpeg"/><Relationship Id="rId9" Type="http://schemas.openxmlformats.org/officeDocument/2006/relationships/image" Target="../media/image18.jpeg"/></Relationships>
</file>

<file path=ppt/slides/_rels/slide1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7.png"/><Relationship Id="rId12" Type="http://schemas.openxmlformats.org/officeDocument/2006/relationships/image" Target="../media/image34.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7.wdp"/><Relationship Id="rId5" Type="http://schemas.openxmlformats.org/officeDocument/2006/relationships/image" Target="../media/image16.png"/><Relationship Id="rId10" Type="http://schemas.openxmlformats.org/officeDocument/2006/relationships/image" Target="../media/image33.png"/><Relationship Id="rId4" Type="http://schemas.openxmlformats.org/officeDocument/2006/relationships/image" Target="../media/image15.jpeg"/><Relationship Id="rId9" Type="http://schemas.openxmlformats.org/officeDocument/2006/relationships/image" Target="../media/image18.jpeg"/></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9.gif"/><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15.jpeg"/></Relationships>
</file>

<file path=ppt/slides/_rels/slide1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9.png"/><Relationship Id="rId7" Type="http://schemas.openxmlformats.org/officeDocument/2006/relationships/image" Target="../media/image37.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15.jpeg"/><Relationship Id="rId9"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9.png"/><Relationship Id="rId7" Type="http://schemas.openxmlformats.org/officeDocument/2006/relationships/diagramQuickStyle" Target="../diagrams/quickStyle3.xml"/><Relationship Id="rId2" Type="http://schemas.openxmlformats.org/officeDocument/2006/relationships/image" Target="../media/image14.png"/><Relationship Id="rId1" Type="http://schemas.openxmlformats.org/officeDocument/2006/relationships/slideLayout" Target="../slideLayouts/slideLayout4.xml"/><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35.png"/><Relationship Id="rId4" Type="http://schemas.openxmlformats.org/officeDocument/2006/relationships/image" Target="../media/image15.jpeg"/><Relationship Id="rId9" Type="http://schemas.microsoft.com/office/2007/relationships/diagramDrawing" Target="../diagrams/drawing3.xml"/></Relationships>
</file>

<file path=ppt/slides/_rels/slide21.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9.png"/><Relationship Id="rId7" Type="http://schemas.openxmlformats.org/officeDocument/2006/relationships/diagramQuickStyle" Target="../diagrams/quickStyle4.xml"/><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35.png"/><Relationship Id="rId4" Type="http://schemas.openxmlformats.org/officeDocument/2006/relationships/image" Target="../media/image15.jpeg"/><Relationship Id="rId9" Type="http://schemas.microsoft.com/office/2007/relationships/diagramDrawing" Target="../diagrams/drawing4.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9.gif"/><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28.jpeg"/><Relationship Id="rId5" Type="http://schemas.openxmlformats.org/officeDocument/2006/relationships/image" Target="../media/image45.jpeg"/><Relationship Id="rId4" Type="http://schemas.openxmlformats.org/officeDocument/2006/relationships/image" Target="../media/image15.jpeg"/></Relationships>
</file>

<file path=ppt/slides/_rels/slide23.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9.png"/><Relationship Id="rId7" Type="http://schemas.openxmlformats.org/officeDocument/2006/relationships/image" Target="../media/image46.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15.jpeg"/></Relationships>
</file>

<file path=ppt/slides/_rels/slide2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9.wdp"/><Relationship Id="rId5" Type="http://schemas.openxmlformats.org/officeDocument/2006/relationships/image" Target="../media/image16.png"/><Relationship Id="rId10" Type="http://schemas.openxmlformats.org/officeDocument/2006/relationships/image" Target="../media/image48.png"/><Relationship Id="rId4" Type="http://schemas.openxmlformats.org/officeDocument/2006/relationships/image" Target="../media/image15.jpeg"/><Relationship Id="rId9" Type="http://schemas.openxmlformats.org/officeDocument/2006/relationships/image" Target="../media/image47.jpeg"/></Relationships>
</file>

<file path=ppt/slides/_rels/slide25.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diagramColors" Target="../diagrams/colors5.xml"/><Relationship Id="rId3" Type="http://schemas.openxmlformats.org/officeDocument/2006/relationships/image" Target="../media/image9.png"/><Relationship Id="rId7" Type="http://schemas.openxmlformats.org/officeDocument/2006/relationships/image" Target="../media/image17.png"/><Relationship Id="rId12" Type="http://schemas.openxmlformats.org/officeDocument/2006/relationships/diagramQuickStyle" Target="../diagrams/quickStyle5.xml"/><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diagramLayout" Target="../diagrams/layout5.xml"/><Relationship Id="rId5" Type="http://schemas.openxmlformats.org/officeDocument/2006/relationships/image" Target="../media/image16.png"/><Relationship Id="rId10" Type="http://schemas.openxmlformats.org/officeDocument/2006/relationships/diagramData" Target="../diagrams/data5.xml"/><Relationship Id="rId4" Type="http://schemas.openxmlformats.org/officeDocument/2006/relationships/image" Target="../media/image15.jpeg"/><Relationship Id="rId9" Type="http://schemas.openxmlformats.org/officeDocument/2006/relationships/image" Target="../media/image47.jpeg"/><Relationship Id="rId14" Type="http://schemas.microsoft.com/office/2007/relationships/diagramDrawing" Target="../diagrams/drawing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3.gif"/></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diagramLayout" Target="../diagrams/layout1.xml"/><Relationship Id="rId3" Type="http://schemas.openxmlformats.org/officeDocument/2006/relationships/image" Target="../media/image9.png"/><Relationship Id="rId7" Type="http://schemas.openxmlformats.org/officeDocument/2006/relationships/image" Target="../media/image17.png"/><Relationship Id="rId12" Type="http://schemas.openxmlformats.org/officeDocument/2006/relationships/diagramData" Target="../diagrams/data1.xml"/><Relationship Id="rId2" Type="http://schemas.openxmlformats.org/officeDocument/2006/relationships/image" Target="../media/image14.png"/><Relationship Id="rId16" Type="http://schemas.microsoft.com/office/2007/relationships/diagramDrawing" Target="../diagrams/drawing1.xml"/><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6.png"/><Relationship Id="rId15" Type="http://schemas.openxmlformats.org/officeDocument/2006/relationships/diagramColors" Target="../diagrams/colors1.xml"/><Relationship Id="rId10" Type="http://schemas.openxmlformats.org/officeDocument/2006/relationships/image" Target="../media/image19.png"/><Relationship Id="rId4" Type="http://schemas.openxmlformats.org/officeDocument/2006/relationships/image" Target="../media/image15.jpeg"/><Relationship Id="rId9" Type="http://schemas.openxmlformats.org/officeDocument/2006/relationships/image" Target="../media/image18.jpeg"/><Relationship Id="rId1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6.png"/><Relationship Id="rId10" Type="http://schemas.openxmlformats.org/officeDocument/2006/relationships/image" Target="../media/image21.jpeg"/><Relationship Id="rId4" Type="http://schemas.openxmlformats.org/officeDocument/2006/relationships/image" Target="../media/image15.jpeg"/><Relationship Id="rId9" Type="http://schemas.openxmlformats.org/officeDocument/2006/relationships/image" Target="../media/image18.jpeg"/></Relationships>
</file>

<file path=ppt/slides/_rels/slide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6.png"/><Relationship Id="rId10" Type="http://schemas.openxmlformats.org/officeDocument/2006/relationships/image" Target="../media/image21.jpeg"/><Relationship Id="rId4" Type="http://schemas.openxmlformats.org/officeDocument/2006/relationships/image" Target="../media/image15.jpeg"/><Relationship Id="rId9"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9.gif"/><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b="1" dirty="0" smtClean="0">
                <a:solidFill>
                  <a:srgbClr val="FF0000"/>
                </a:solidFill>
                <a:latin typeface="Cambria" pitchFamily="18" charset="0"/>
                <a:ea typeface="Cambria" pitchFamily="18" charset="0"/>
              </a:rPr>
              <a:t>KHỞI ĐỘNG</a:t>
            </a:r>
            <a:endParaRPr lang="en-US" b="1" dirty="0">
              <a:solidFill>
                <a:srgbClr val="FF0000"/>
              </a:solidFill>
              <a:latin typeface="Cambria" pitchFamily="18" charset="0"/>
              <a:ea typeface="Cambria" pitchFamily="18" charset="0"/>
            </a:endParaRPr>
          </a:p>
        </p:txBody>
      </p:sp>
      <p:sp>
        <p:nvSpPr>
          <p:cNvPr id="3" name="Content Placeholder 2"/>
          <p:cNvSpPr>
            <a:spLocks noGrp="1"/>
          </p:cNvSpPr>
          <p:nvPr>
            <p:ph idx="1"/>
          </p:nvPr>
        </p:nvSpPr>
        <p:spPr>
          <a:xfrm>
            <a:off x="381000" y="884237"/>
            <a:ext cx="8610600" cy="868363"/>
          </a:xfrm>
        </p:spPr>
        <p:txBody>
          <a:bodyPr>
            <a:normAutofit/>
          </a:bodyPr>
          <a:lstStyle/>
          <a:p>
            <a:pPr marL="0" indent="0">
              <a:buNone/>
            </a:pPr>
            <a:r>
              <a:rPr lang="en-US" sz="2400" i="1" dirty="0" err="1" smtClean="0">
                <a:solidFill>
                  <a:srgbClr val="FF0000"/>
                </a:solidFill>
                <a:latin typeface="Cambria" pitchFamily="18" charset="0"/>
                <a:ea typeface="Cambria" pitchFamily="18" charset="0"/>
              </a:rPr>
              <a:t>Quan</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sát</a:t>
            </a:r>
            <a:r>
              <a:rPr lang="en-US" sz="2400" i="1" dirty="0" smtClean="0">
                <a:solidFill>
                  <a:srgbClr val="FF0000"/>
                </a:solidFill>
                <a:latin typeface="Cambria" pitchFamily="18" charset="0"/>
                <a:ea typeface="Cambria" pitchFamily="18" charset="0"/>
              </a:rPr>
              <a:t> </a:t>
            </a:r>
            <a:r>
              <a:rPr lang="vi-VN" sz="2400" i="1" dirty="0" smtClean="0">
                <a:solidFill>
                  <a:srgbClr val="FF0000"/>
                </a:solidFill>
                <a:latin typeface="Cambria" pitchFamily="18" charset="0"/>
                <a:ea typeface="Cambria" pitchFamily="18" charset="0"/>
              </a:rPr>
              <a:t>các </a:t>
            </a:r>
            <a:r>
              <a:rPr lang="vi-VN" sz="2400" i="1" dirty="0">
                <a:solidFill>
                  <a:srgbClr val="FF0000"/>
                </a:solidFill>
                <a:latin typeface="Cambria" pitchFamily="18" charset="0"/>
                <a:ea typeface="Cambria" pitchFamily="18" charset="0"/>
              </a:rPr>
              <a:t>quốc kì trên theo thứ tự từ 1 đến 6, </a:t>
            </a:r>
            <a:r>
              <a:rPr lang="vi-VN" sz="2400" i="1" dirty="0" smtClean="0">
                <a:solidFill>
                  <a:srgbClr val="FF0000"/>
                </a:solidFill>
                <a:latin typeface="Cambria" pitchFamily="18" charset="0"/>
                <a:ea typeface="Cambria" pitchFamily="18" charset="0"/>
              </a:rPr>
              <a:t>cho </a:t>
            </a:r>
            <a:r>
              <a:rPr lang="vi-VN" sz="2400" i="1" dirty="0">
                <a:solidFill>
                  <a:srgbClr val="FF0000"/>
                </a:solidFill>
                <a:latin typeface="Cambria" pitchFamily="18" charset="0"/>
                <a:ea typeface="Cambria" pitchFamily="18" charset="0"/>
              </a:rPr>
              <a:t>biết tên quốc gia tương ứng với mỗi quốc kì </a:t>
            </a:r>
            <a:r>
              <a:rPr lang="vi-VN" sz="2400" i="1" dirty="0" smtClean="0">
                <a:solidFill>
                  <a:srgbClr val="FF0000"/>
                </a:solidFill>
                <a:latin typeface="Cambria" pitchFamily="18" charset="0"/>
                <a:ea typeface="Cambria" pitchFamily="18" charset="0"/>
              </a:rPr>
              <a:t>trên</a:t>
            </a:r>
            <a:r>
              <a:rPr lang="en-US" sz="2400" i="1" dirty="0" smtClean="0">
                <a:solidFill>
                  <a:srgbClr val="FF0000"/>
                </a:solidFill>
                <a:latin typeface="Cambria" pitchFamily="18" charset="0"/>
                <a:ea typeface="Cambria" pitchFamily="18" charset="0"/>
              </a:rPr>
              <a:t>.</a:t>
            </a:r>
            <a:endParaRPr lang="en-US" sz="2400" i="1" dirty="0">
              <a:solidFill>
                <a:srgbClr val="FF0000"/>
              </a:solidFill>
              <a:latin typeface="Cambria" pitchFamily="18" charset="0"/>
              <a:ea typeface="Cambria" pitchFamily="18" charset="0"/>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0"/>
            <a:ext cx="2118233" cy="931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descr="Quốc kỳ Cộng hòa Nhân dân Trung Hoa – Wikipedia tiếng Việt"/>
          <p:cNvPicPr/>
          <p:nvPr/>
        </p:nvPicPr>
        <p:blipFill>
          <a:blip r:embed="rId4">
            <a:extLst>
              <a:ext uri="{28A0092B-C50C-407E-A947-70E740481C1C}">
                <a14:useLocalDpi xmlns:a14="http://schemas.microsoft.com/office/drawing/2010/main" val="0"/>
              </a:ext>
            </a:extLst>
          </a:blip>
          <a:srcRect/>
          <a:stretch>
            <a:fillRect/>
          </a:stretch>
        </p:blipFill>
        <p:spPr bwMode="auto">
          <a:xfrm>
            <a:off x="3200400" y="1905000"/>
            <a:ext cx="2667000" cy="1828800"/>
          </a:xfrm>
          <a:prstGeom prst="rect">
            <a:avLst/>
          </a:prstGeom>
          <a:noFill/>
          <a:ln>
            <a:noFill/>
          </a:ln>
        </p:spPr>
      </p:pic>
      <p:pic>
        <p:nvPicPr>
          <p:cNvPr id="7" name="Picture 6" descr="Quốc kỳ Việt Nam – Wikipedia tiếng Việt"/>
          <p:cNvPicPr/>
          <p:nvPr/>
        </p:nvPicPr>
        <p:blipFill>
          <a:blip r:embed="rId5">
            <a:extLst>
              <a:ext uri="{28A0092B-C50C-407E-A947-70E740481C1C}">
                <a14:useLocalDpi xmlns:a14="http://schemas.microsoft.com/office/drawing/2010/main" val="0"/>
              </a:ext>
            </a:extLst>
          </a:blip>
          <a:srcRect/>
          <a:stretch>
            <a:fillRect/>
          </a:stretch>
        </p:blipFill>
        <p:spPr bwMode="auto">
          <a:xfrm>
            <a:off x="335216" y="1905000"/>
            <a:ext cx="2636584" cy="1828800"/>
          </a:xfrm>
          <a:prstGeom prst="rect">
            <a:avLst/>
          </a:prstGeom>
          <a:noFill/>
          <a:ln>
            <a:noFill/>
          </a:ln>
        </p:spPr>
      </p:pic>
      <p:pic>
        <p:nvPicPr>
          <p:cNvPr id="8" name="Picture 7" descr="Cờ Lào Hình minh họa Sẵn có - Tải xuống Hình ảnh Ngay bây giờ - Biểu tượng  - Ký hiệu chữ viết, Biểu tượng - Đồ thủ công, Bảng thông báo - Ký hiệu -  iStock"/>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96000" y="1905000"/>
            <a:ext cx="2743200" cy="1828800"/>
          </a:xfrm>
          <a:prstGeom prst="rect">
            <a:avLst/>
          </a:prstGeom>
          <a:noFill/>
          <a:ln>
            <a:noFill/>
          </a:ln>
        </p:spPr>
      </p:pic>
      <p:pic>
        <p:nvPicPr>
          <p:cNvPr id="9" name="Picture 8" descr="Quốc kỳ Campuchia – Wikipedia tiếng Việt"/>
          <p:cNvPicPr/>
          <p:nvPr/>
        </p:nvPicPr>
        <p:blipFill>
          <a:blip r:embed="rId7">
            <a:extLst>
              <a:ext uri="{28A0092B-C50C-407E-A947-70E740481C1C}">
                <a14:useLocalDpi xmlns:a14="http://schemas.microsoft.com/office/drawing/2010/main" val="0"/>
              </a:ext>
            </a:extLst>
          </a:blip>
          <a:srcRect/>
          <a:stretch>
            <a:fillRect/>
          </a:stretch>
        </p:blipFill>
        <p:spPr bwMode="auto">
          <a:xfrm>
            <a:off x="350424" y="4419600"/>
            <a:ext cx="2636584" cy="1752600"/>
          </a:xfrm>
          <a:prstGeom prst="rect">
            <a:avLst/>
          </a:prstGeom>
          <a:noFill/>
          <a:ln>
            <a:noFill/>
          </a:ln>
        </p:spPr>
      </p:pic>
      <p:pic>
        <p:nvPicPr>
          <p:cNvPr id="10" name="Picture 9" descr="Đúng, hình 2 là quốc kỳ Ấn Độ - VnExpress"/>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200400" y="4419600"/>
            <a:ext cx="2667000" cy="1752600"/>
          </a:xfrm>
          <a:prstGeom prst="rect">
            <a:avLst/>
          </a:prstGeom>
          <a:noFill/>
          <a:ln>
            <a:noFill/>
          </a:ln>
        </p:spPr>
      </p:pic>
      <p:pic>
        <p:nvPicPr>
          <p:cNvPr id="11" name="Picture 10" descr="Quốc kỳ Thổ Nhĩ Kỳ – Wikipedia tiếng Việt"/>
          <p:cNvPicPr/>
          <p:nvPr/>
        </p:nvPicPr>
        <p:blipFill>
          <a:blip r:embed="rId9">
            <a:extLst>
              <a:ext uri="{28A0092B-C50C-407E-A947-70E740481C1C}">
                <a14:useLocalDpi xmlns:a14="http://schemas.microsoft.com/office/drawing/2010/main" val="0"/>
              </a:ext>
            </a:extLst>
          </a:blip>
          <a:srcRect/>
          <a:stretch>
            <a:fillRect/>
          </a:stretch>
        </p:blipFill>
        <p:spPr bwMode="auto">
          <a:xfrm>
            <a:off x="6134100" y="4419600"/>
            <a:ext cx="2705100" cy="1752600"/>
          </a:xfrm>
          <a:prstGeom prst="rect">
            <a:avLst/>
          </a:prstGeom>
          <a:noFill/>
          <a:ln>
            <a:noFill/>
          </a:ln>
        </p:spPr>
      </p:pic>
      <p:sp>
        <p:nvSpPr>
          <p:cNvPr id="5" name="TextBox 4"/>
          <p:cNvSpPr txBox="1"/>
          <p:nvPr/>
        </p:nvSpPr>
        <p:spPr>
          <a:xfrm>
            <a:off x="228600" y="3810000"/>
            <a:ext cx="2590800" cy="461665"/>
          </a:xfrm>
          <a:prstGeom prst="rect">
            <a:avLst/>
          </a:prstGeom>
          <a:noFill/>
        </p:spPr>
        <p:txBody>
          <a:bodyPr wrap="square" rtlCol="0">
            <a:spAutoFit/>
          </a:bodyPr>
          <a:lstStyle/>
          <a:p>
            <a:r>
              <a:rPr lang="en-US" sz="2400" b="1" dirty="0" smtClean="0">
                <a:latin typeface="Cambria" pitchFamily="18" charset="0"/>
                <a:ea typeface="Cambria" pitchFamily="18" charset="0"/>
              </a:rPr>
              <a:t>1. </a:t>
            </a:r>
            <a:r>
              <a:rPr lang="en-US" sz="2400" b="1" dirty="0" err="1" smtClean="0">
                <a:latin typeface="Cambria" pitchFamily="18" charset="0"/>
                <a:ea typeface="Cambria" pitchFamily="18" charset="0"/>
              </a:rPr>
              <a:t>Việt</a:t>
            </a:r>
            <a:r>
              <a:rPr lang="en-US" sz="2400" b="1" dirty="0" smtClean="0">
                <a:latin typeface="Cambria" pitchFamily="18" charset="0"/>
                <a:ea typeface="Cambria" pitchFamily="18" charset="0"/>
              </a:rPr>
              <a:t> Nam </a:t>
            </a:r>
            <a:endParaRPr lang="en-US" sz="2400" b="1" dirty="0">
              <a:latin typeface="Cambria" pitchFamily="18" charset="0"/>
              <a:ea typeface="Cambria" pitchFamily="18" charset="0"/>
            </a:endParaRPr>
          </a:p>
        </p:txBody>
      </p:sp>
      <p:sp>
        <p:nvSpPr>
          <p:cNvPr id="13" name="TextBox 12"/>
          <p:cNvSpPr txBox="1"/>
          <p:nvPr/>
        </p:nvSpPr>
        <p:spPr>
          <a:xfrm>
            <a:off x="335216" y="6324600"/>
            <a:ext cx="2590800" cy="461665"/>
          </a:xfrm>
          <a:prstGeom prst="rect">
            <a:avLst/>
          </a:prstGeom>
          <a:noFill/>
        </p:spPr>
        <p:txBody>
          <a:bodyPr wrap="square" rtlCol="0">
            <a:spAutoFit/>
          </a:bodyPr>
          <a:lstStyle/>
          <a:p>
            <a:r>
              <a:rPr lang="en-US" sz="2400" b="1" dirty="0" smtClean="0">
                <a:latin typeface="Cambria" pitchFamily="18" charset="0"/>
                <a:ea typeface="Cambria" pitchFamily="18" charset="0"/>
              </a:rPr>
              <a:t>4. Cam-</a:t>
            </a:r>
            <a:r>
              <a:rPr lang="en-US" sz="2400" b="1" dirty="0" err="1" smtClean="0">
                <a:latin typeface="Cambria" pitchFamily="18" charset="0"/>
                <a:ea typeface="Cambria" pitchFamily="18" charset="0"/>
              </a:rPr>
              <a:t>pu</a:t>
            </a:r>
            <a:r>
              <a:rPr lang="en-US" sz="2400" b="1" dirty="0" smtClean="0">
                <a:latin typeface="Cambria" pitchFamily="18" charset="0"/>
                <a:ea typeface="Cambria" pitchFamily="18" charset="0"/>
              </a:rPr>
              <a:t>-chia </a:t>
            </a:r>
            <a:endParaRPr lang="en-US" sz="2400" b="1" dirty="0">
              <a:latin typeface="Cambria" pitchFamily="18" charset="0"/>
              <a:ea typeface="Cambria" pitchFamily="18" charset="0"/>
            </a:endParaRPr>
          </a:p>
        </p:txBody>
      </p:sp>
      <p:sp>
        <p:nvSpPr>
          <p:cNvPr id="14" name="TextBox 13"/>
          <p:cNvSpPr txBox="1"/>
          <p:nvPr/>
        </p:nvSpPr>
        <p:spPr>
          <a:xfrm>
            <a:off x="3200400" y="3810000"/>
            <a:ext cx="2590800" cy="461665"/>
          </a:xfrm>
          <a:prstGeom prst="rect">
            <a:avLst/>
          </a:prstGeom>
          <a:noFill/>
        </p:spPr>
        <p:txBody>
          <a:bodyPr wrap="square" rtlCol="0">
            <a:spAutoFit/>
          </a:bodyPr>
          <a:lstStyle/>
          <a:p>
            <a:r>
              <a:rPr lang="en-US" sz="2400" b="1" dirty="0" smtClean="0">
                <a:latin typeface="Cambria" pitchFamily="18" charset="0"/>
                <a:ea typeface="Cambria" pitchFamily="18" charset="0"/>
              </a:rPr>
              <a:t>2. </a:t>
            </a:r>
            <a:r>
              <a:rPr lang="en-US" sz="2400" b="1" dirty="0" err="1" smtClean="0">
                <a:latin typeface="Cambria" pitchFamily="18" charset="0"/>
                <a:ea typeface="Cambria" pitchFamily="18" charset="0"/>
              </a:rPr>
              <a:t>Trung</a:t>
            </a:r>
            <a:r>
              <a:rPr lang="en-US" sz="2400" b="1" dirty="0" smtClean="0">
                <a:latin typeface="Cambria" pitchFamily="18" charset="0"/>
                <a:ea typeface="Cambria" pitchFamily="18" charset="0"/>
              </a:rPr>
              <a:t> </a:t>
            </a:r>
            <a:r>
              <a:rPr lang="en-US" sz="2400" b="1" dirty="0" err="1" smtClean="0">
                <a:latin typeface="Cambria" pitchFamily="18" charset="0"/>
                <a:ea typeface="Cambria" pitchFamily="18" charset="0"/>
              </a:rPr>
              <a:t>Quốc</a:t>
            </a:r>
            <a:r>
              <a:rPr lang="en-US" sz="2400" b="1" dirty="0" smtClean="0">
                <a:latin typeface="Cambria" pitchFamily="18" charset="0"/>
                <a:ea typeface="Cambria" pitchFamily="18" charset="0"/>
              </a:rPr>
              <a:t> </a:t>
            </a:r>
            <a:endParaRPr lang="en-US" sz="2400" b="1" dirty="0">
              <a:latin typeface="Cambria" pitchFamily="18" charset="0"/>
              <a:ea typeface="Cambria" pitchFamily="18" charset="0"/>
            </a:endParaRPr>
          </a:p>
        </p:txBody>
      </p:sp>
      <p:sp>
        <p:nvSpPr>
          <p:cNvPr id="15" name="TextBox 14"/>
          <p:cNvSpPr txBox="1"/>
          <p:nvPr/>
        </p:nvSpPr>
        <p:spPr>
          <a:xfrm>
            <a:off x="6105525" y="3810000"/>
            <a:ext cx="2590800" cy="461665"/>
          </a:xfrm>
          <a:prstGeom prst="rect">
            <a:avLst/>
          </a:prstGeom>
          <a:noFill/>
        </p:spPr>
        <p:txBody>
          <a:bodyPr wrap="square" rtlCol="0">
            <a:spAutoFit/>
          </a:bodyPr>
          <a:lstStyle/>
          <a:p>
            <a:r>
              <a:rPr lang="en-US" sz="2400" b="1" dirty="0" smtClean="0">
                <a:latin typeface="Cambria" pitchFamily="18" charset="0"/>
                <a:ea typeface="Cambria" pitchFamily="18" charset="0"/>
              </a:rPr>
              <a:t>3. </a:t>
            </a:r>
            <a:r>
              <a:rPr lang="en-US" sz="2400" b="1" dirty="0" err="1" smtClean="0">
                <a:latin typeface="Cambria" pitchFamily="18" charset="0"/>
                <a:ea typeface="Cambria" pitchFamily="18" charset="0"/>
              </a:rPr>
              <a:t>Lào</a:t>
            </a:r>
            <a:r>
              <a:rPr lang="en-US" sz="2400" b="1" dirty="0" smtClean="0">
                <a:latin typeface="Cambria" pitchFamily="18" charset="0"/>
                <a:ea typeface="Cambria" pitchFamily="18" charset="0"/>
              </a:rPr>
              <a:t> </a:t>
            </a:r>
            <a:endParaRPr lang="en-US" sz="2400" b="1" dirty="0">
              <a:latin typeface="Cambria" pitchFamily="18" charset="0"/>
              <a:ea typeface="Cambria" pitchFamily="18" charset="0"/>
            </a:endParaRPr>
          </a:p>
        </p:txBody>
      </p:sp>
      <p:sp>
        <p:nvSpPr>
          <p:cNvPr id="16" name="TextBox 15"/>
          <p:cNvSpPr txBox="1"/>
          <p:nvPr/>
        </p:nvSpPr>
        <p:spPr>
          <a:xfrm>
            <a:off x="3200400" y="6324599"/>
            <a:ext cx="2590800" cy="461665"/>
          </a:xfrm>
          <a:prstGeom prst="rect">
            <a:avLst/>
          </a:prstGeom>
          <a:noFill/>
        </p:spPr>
        <p:txBody>
          <a:bodyPr wrap="square" rtlCol="0">
            <a:spAutoFit/>
          </a:bodyPr>
          <a:lstStyle/>
          <a:p>
            <a:r>
              <a:rPr lang="en-US" sz="2400" b="1" dirty="0" smtClean="0">
                <a:latin typeface="Cambria" pitchFamily="18" charset="0"/>
                <a:ea typeface="Cambria" pitchFamily="18" charset="0"/>
              </a:rPr>
              <a:t>5. </a:t>
            </a:r>
            <a:r>
              <a:rPr lang="en-US" sz="2400" b="1" dirty="0" err="1" smtClean="0">
                <a:latin typeface="Cambria" pitchFamily="18" charset="0"/>
                <a:ea typeface="Cambria" pitchFamily="18" charset="0"/>
              </a:rPr>
              <a:t>Ấn</a:t>
            </a:r>
            <a:r>
              <a:rPr lang="en-US" sz="2400" b="1" dirty="0" smtClean="0">
                <a:latin typeface="Cambria" pitchFamily="18" charset="0"/>
                <a:ea typeface="Cambria" pitchFamily="18" charset="0"/>
              </a:rPr>
              <a:t> </a:t>
            </a:r>
            <a:r>
              <a:rPr lang="en-US" sz="2400" b="1" dirty="0" err="1" smtClean="0">
                <a:latin typeface="Cambria" pitchFamily="18" charset="0"/>
                <a:ea typeface="Cambria" pitchFamily="18" charset="0"/>
              </a:rPr>
              <a:t>Độ</a:t>
            </a:r>
            <a:r>
              <a:rPr lang="en-US" sz="2400" b="1" dirty="0" smtClean="0">
                <a:latin typeface="Cambria" pitchFamily="18" charset="0"/>
                <a:ea typeface="Cambria" pitchFamily="18" charset="0"/>
              </a:rPr>
              <a:t> </a:t>
            </a:r>
            <a:endParaRPr lang="en-US" sz="2400" b="1" dirty="0">
              <a:latin typeface="Cambria" pitchFamily="18" charset="0"/>
              <a:ea typeface="Cambria" pitchFamily="18" charset="0"/>
            </a:endParaRPr>
          </a:p>
        </p:txBody>
      </p:sp>
      <p:sp>
        <p:nvSpPr>
          <p:cNvPr id="17" name="TextBox 16"/>
          <p:cNvSpPr txBox="1"/>
          <p:nvPr/>
        </p:nvSpPr>
        <p:spPr>
          <a:xfrm>
            <a:off x="6134100" y="6324598"/>
            <a:ext cx="2590800" cy="461665"/>
          </a:xfrm>
          <a:prstGeom prst="rect">
            <a:avLst/>
          </a:prstGeom>
          <a:noFill/>
        </p:spPr>
        <p:txBody>
          <a:bodyPr wrap="square" rtlCol="0">
            <a:spAutoFit/>
          </a:bodyPr>
          <a:lstStyle/>
          <a:p>
            <a:r>
              <a:rPr lang="en-US" sz="2400" b="1" dirty="0" smtClean="0">
                <a:latin typeface="Cambria" pitchFamily="18" charset="0"/>
                <a:ea typeface="Cambria" pitchFamily="18" charset="0"/>
              </a:rPr>
              <a:t>6. </a:t>
            </a:r>
            <a:r>
              <a:rPr lang="en-US" sz="2400" b="1" dirty="0" err="1" smtClean="0">
                <a:latin typeface="Cambria" pitchFamily="18" charset="0"/>
                <a:ea typeface="Cambria" pitchFamily="18" charset="0"/>
              </a:rPr>
              <a:t>Thổ</a:t>
            </a:r>
            <a:r>
              <a:rPr lang="en-US" sz="2400" b="1" dirty="0" smtClean="0">
                <a:latin typeface="Cambria" pitchFamily="18" charset="0"/>
                <a:ea typeface="Cambria" pitchFamily="18" charset="0"/>
              </a:rPr>
              <a:t> </a:t>
            </a:r>
            <a:r>
              <a:rPr lang="en-US" sz="2400" b="1" dirty="0" err="1" smtClean="0">
                <a:latin typeface="Cambria" pitchFamily="18" charset="0"/>
                <a:ea typeface="Cambria" pitchFamily="18" charset="0"/>
              </a:rPr>
              <a:t>Nhĩ</a:t>
            </a:r>
            <a:r>
              <a:rPr lang="en-US" sz="2400" b="1" dirty="0" smtClean="0">
                <a:latin typeface="Cambria" pitchFamily="18" charset="0"/>
                <a:ea typeface="Cambria" pitchFamily="18" charset="0"/>
              </a:rPr>
              <a:t> </a:t>
            </a:r>
            <a:r>
              <a:rPr lang="en-US" sz="2400" b="1" dirty="0" err="1" smtClean="0">
                <a:latin typeface="Cambria" pitchFamily="18" charset="0"/>
                <a:ea typeface="Cambria" pitchFamily="18" charset="0"/>
              </a:rPr>
              <a:t>Kì</a:t>
            </a:r>
            <a:r>
              <a:rPr lang="en-US" sz="2400" b="1" dirty="0" smtClean="0">
                <a:latin typeface="Cambria" pitchFamily="18" charset="0"/>
                <a:ea typeface="Cambria" pitchFamily="18" charset="0"/>
              </a:rPr>
              <a:t> </a:t>
            </a:r>
            <a:endParaRPr lang="en-US" sz="2400" b="1" dirty="0">
              <a:latin typeface="Cambria" pitchFamily="18" charset="0"/>
              <a:ea typeface="Cambria" pitchFamily="18" charset="0"/>
            </a:endParaRPr>
          </a:p>
        </p:txBody>
      </p:sp>
    </p:spTree>
    <p:extLst>
      <p:ext uri="{BB962C8B-B14F-4D97-AF65-F5344CB8AC3E}">
        <p14:creationId xmlns:p14="http://schemas.microsoft.com/office/powerpoint/2010/main" val="1783691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randombar(horizont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randombar(horizont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randombar(horizontal)">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randombar(horizontal)">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randombar(horizontal)">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randombar(horizontal)">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randombar(horizontal)">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nodeType="click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randombar(horizontal)">
                                      <p:cBhvr>
                                        <p:cTn id="57" dur="500"/>
                                        <p:tgtEl>
                                          <p:spTgt spid="11"/>
                                        </p:tgtEl>
                                      </p:cBhvr>
                                    </p:animEffect>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grpId="0" nodeType="click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randombar(horizontal)">
                                      <p:cBhvr>
                                        <p:cTn id="6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P spid="14" grpId="0"/>
      <p:bldP spid="15" grpId="0"/>
      <p:bldP spid="16" grpId="0"/>
      <p:bldP spid="1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2735" y="417489"/>
            <a:ext cx="4391548" cy="369332"/>
          </a:xfrm>
          <a:prstGeom prst="rect">
            <a:avLst/>
          </a:prstGeom>
          <a:noFill/>
        </p:spPr>
        <p:txBody>
          <a:bodyPr wrap="square" rtlCol="0">
            <a:spAutoFit/>
          </a:bodyPr>
          <a:lstStyle/>
          <a:p>
            <a:r>
              <a:rPr lang="en-US" b="1" smtClean="0">
                <a:latin typeface="Times New Roman" pitchFamily="18" charset="0"/>
                <a:cs typeface="Times New Roman" pitchFamily="18" charset="0"/>
              </a:rPr>
              <a:t> </a:t>
            </a:r>
            <a:r>
              <a:rPr lang="en-US" b="1" dirty="0" smtClean="0">
                <a:latin typeface="Times New Roman" pitchFamily="18" charset="0"/>
                <a:cs typeface="Times New Roman" pitchFamily="18" charset="0"/>
              </a:rPr>
              <a:t>GIỚI HẠN LÃNH THỔ</a:t>
            </a:r>
            <a:endParaRPr lang="en-US" b="1" dirty="0">
              <a:latin typeface="Times New Roman" pitchFamily="18" charset="0"/>
              <a:cs typeface="Times New Roman" pitchFamily="18" charset="0"/>
            </a:endParaRPr>
          </a:p>
        </p:txBody>
      </p:sp>
      <p:pic>
        <p:nvPicPr>
          <p:cNvPr id="6" name="Picture 5" descr="13422_1255260365_tridung44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75916" y="786821"/>
            <a:ext cx="4326549" cy="5713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
        <p:nvSpPr>
          <p:cNvPr id="2" name="TextBox 1"/>
          <p:cNvSpPr txBox="1"/>
          <p:nvPr/>
        </p:nvSpPr>
        <p:spPr>
          <a:xfrm>
            <a:off x="104251" y="1211756"/>
            <a:ext cx="4543949" cy="1338828"/>
          </a:xfrm>
          <a:prstGeom prst="rect">
            <a:avLst/>
          </a:prstGeom>
          <a:noFill/>
        </p:spPr>
        <p:txBody>
          <a:bodyPr wrap="square" rtlCol="0">
            <a:spAutoFit/>
          </a:bodyPr>
          <a:lstStyle/>
          <a:p>
            <a:pPr algn="just">
              <a:lnSpc>
                <a:spcPct val="150000"/>
              </a:lnSpc>
            </a:pP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Từ</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Bắc</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vào</a:t>
            </a:r>
            <a:r>
              <a:rPr lang="en-US" dirty="0" smtClean="0">
                <a:latin typeface="Times New Roman" pitchFamily="18" charset="0"/>
                <a:cs typeface="Times New Roman" pitchFamily="18" charset="0"/>
              </a:rPr>
              <a:t> Nam, </a:t>
            </a:r>
            <a:r>
              <a:rPr lang="en-US" dirty="0" err="1" smtClean="0">
                <a:latin typeface="Times New Roman" pitchFamily="18" charset="0"/>
                <a:cs typeface="Times New Roman" pitchFamily="18" charset="0"/>
              </a:rPr>
              <a:t>phần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đất</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liền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nước</a:t>
            </a:r>
            <a:r>
              <a:rPr lang="en-US" dirty="0" smtClean="0">
                <a:latin typeface="Times New Roman" pitchFamily="18" charset="0"/>
                <a:cs typeface="Times New Roman" pitchFamily="18" charset="0"/>
              </a:rPr>
              <a:t> ta </a:t>
            </a:r>
            <a:r>
              <a:rPr lang="en-US" dirty="0" err="1" smtClean="0">
                <a:latin typeface="Times New Roman" pitchFamily="18" charset="0"/>
                <a:cs typeface="Times New Roman" pitchFamily="18" charset="0"/>
              </a:rPr>
              <a:t>kéo</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dài</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khoảng</a:t>
            </a:r>
            <a:r>
              <a:rPr lang="en-US" dirty="0" smtClean="0">
                <a:latin typeface="Times New Roman" pitchFamily="18" charset="0"/>
                <a:cs typeface="Times New Roman" pitchFamily="18" charset="0"/>
              </a:rPr>
              <a:t> 15 </a:t>
            </a:r>
            <a:r>
              <a:rPr lang="en-US" dirty="0" err="1" smtClean="0">
                <a:latin typeface="Times New Roman" pitchFamily="18" charset="0"/>
                <a:cs typeface="Times New Roman" pitchFamily="18" charset="0"/>
              </a:rPr>
              <a:t>vĩ</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độ</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nằm</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trong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đới</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khí</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hậu</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nhiệt</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đới</a:t>
            </a:r>
            <a:r>
              <a:rPr lang="en-US" dirty="0" smtClean="0">
                <a:latin typeface="Times New Roman" pitchFamily="18" charset="0"/>
                <a:cs typeface="Times New Roman" pitchFamily="18" charset="0"/>
              </a:rPr>
              <a:t>.</a:t>
            </a:r>
            <a:endParaRPr lang="en-US" dirty="0">
              <a:latin typeface="Times New Roman" pitchFamily="18" charset="0"/>
              <a:cs typeface="Times New Roman" pitchFamily="18" charset="0"/>
            </a:endParaRPr>
          </a:p>
        </p:txBody>
      </p:sp>
      <p:cxnSp>
        <p:nvCxnSpPr>
          <p:cNvPr id="10" name="Straight Connector 9"/>
          <p:cNvCxnSpPr/>
          <p:nvPr/>
        </p:nvCxnSpPr>
        <p:spPr>
          <a:xfrm>
            <a:off x="5029200" y="849896"/>
            <a:ext cx="35814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5042079" y="6401874"/>
            <a:ext cx="35814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8001000" y="849896"/>
            <a:ext cx="0" cy="5551978"/>
          </a:xfrm>
          <a:prstGeom prst="straightConnector1">
            <a:avLst/>
          </a:prstGeom>
          <a:ln w="38100">
            <a:solidFill>
              <a:srgbClr val="FF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6" name="Line Callout 1 15"/>
          <p:cNvSpPr/>
          <p:nvPr/>
        </p:nvSpPr>
        <p:spPr>
          <a:xfrm>
            <a:off x="8281725" y="2286000"/>
            <a:ext cx="709875" cy="533400"/>
          </a:xfrm>
          <a:prstGeom prst="borderCallout1">
            <a:avLst>
              <a:gd name="adj1" fmla="val 33237"/>
              <a:gd name="adj2" fmla="val -2459"/>
              <a:gd name="adj3" fmla="val 112500"/>
              <a:gd name="adj4" fmla="val -38333"/>
            </a:avLst>
          </a:prstGeom>
          <a:solidFill>
            <a:schemeClr val="accent3">
              <a:lumMod val="60000"/>
              <a:lumOff val="40000"/>
            </a:schemeClr>
          </a:solidFill>
          <a:ln>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latin typeface="Times New Roman" pitchFamily="18" charset="0"/>
                <a:cs typeface="Times New Roman" pitchFamily="18" charset="0"/>
              </a:rPr>
              <a:t>15 </a:t>
            </a:r>
            <a:r>
              <a:rPr lang="en-US" b="1" dirty="0" err="1" smtClean="0">
                <a:solidFill>
                  <a:schemeClr val="tx1"/>
                </a:solidFill>
                <a:latin typeface="Times New Roman" pitchFamily="18" charset="0"/>
                <a:cs typeface="Times New Roman" pitchFamily="18" charset="0"/>
              </a:rPr>
              <a:t>vĩ</a:t>
            </a:r>
            <a:r>
              <a:rPr lang="en-US" b="1" dirty="0" smtClean="0">
                <a:solidFill>
                  <a:schemeClr val="tx1"/>
                </a:solidFill>
                <a:latin typeface="Times New Roman" pitchFamily="18" charset="0"/>
                <a:cs typeface="Times New Roman" pitchFamily="18" charset="0"/>
              </a:rPr>
              <a:t> </a:t>
            </a:r>
            <a:r>
              <a:rPr lang="en-US" b="1" dirty="0" err="1" smtClean="0">
                <a:solidFill>
                  <a:schemeClr val="tx1"/>
                </a:solidFill>
                <a:latin typeface="Times New Roman" pitchFamily="18" charset="0"/>
                <a:cs typeface="Times New Roman" pitchFamily="18" charset="0"/>
              </a:rPr>
              <a:t>độ</a:t>
            </a:r>
            <a:endParaRPr lang="en-US" b="1" dirty="0">
              <a:solidFill>
                <a:schemeClr val="tx1"/>
              </a:solidFill>
              <a:latin typeface="Times New Roman" pitchFamily="18" charset="0"/>
              <a:cs typeface="Times New Roman" pitchFamily="18" charset="0"/>
            </a:endParaRPr>
          </a:p>
        </p:txBody>
      </p:sp>
      <p:sp>
        <p:nvSpPr>
          <p:cNvPr id="17" name="TextBox 16"/>
          <p:cNvSpPr txBox="1"/>
          <p:nvPr/>
        </p:nvSpPr>
        <p:spPr>
          <a:xfrm>
            <a:off x="52735" y="4800600"/>
            <a:ext cx="4543949" cy="923330"/>
          </a:xfrm>
          <a:prstGeom prst="rect">
            <a:avLst/>
          </a:prstGeom>
          <a:noFill/>
        </p:spPr>
        <p:txBody>
          <a:bodyPr wrap="square" rtlCol="0">
            <a:spAutoFit/>
          </a:bodyPr>
          <a:lstStyle/>
          <a:p>
            <a:pPr algn="just">
              <a:lnSpc>
                <a:spcPct val="150000"/>
              </a:lnSpc>
            </a:pP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Từ</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Tây</a:t>
            </a:r>
            <a:r>
              <a:rPr lang="en-US" dirty="0" smtClean="0">
                <a:latin typeface="Times New Roman" pitchFamily="18" charset="0"/>
                <a:cs typeface="Times New Roman" pitchFamily="18" charset="0"/>
              </a:rPr>
              <a:t> sang </a:t>
            </a:r>
            <a:r>
              <a:rPr lang="en-US" dirty="0" err="1" smtClean="0">
                <a:latin typeface="Times New Roman" pitchFamily="18" charset="0"/>
                <a:cs typeface="Times New Roman" pitchFamily="18" charset="0"/>
              </a:rPr>
              <a:t>Đông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phần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đất</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liền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nước</a:t>
            </a:r>
            <a:r>
              <a:rPr lang="en-US" dirty="0" smtClean="0">
                <a:latin typeface="Times New Roman" pitchFamily="18" charset="0"/>
                <a:cs typeface="Times New Roman" pitchFamily="18" charset="0"/>
              </a:rPr>
              <a:t> ta </a:t>
            </a:r>
            <a:r>
              <a:rPr lang="en-US" dirty="0" err="1" smtClean="0">
                <a:latin typeface="Times New Roman" pitchFamily="18" charset="0"/>
                <a:cs typeface="Times New Roman" pitchFamily="18" charset="0"/>
              </a:rPr>
              <a:t>mở</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rộng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khoảng</a:t>
            </a:r>
            <a:r>
              <a:rPr lang="en-US" dirty="0" smtClean="0">
                <a:latin typeface="Times New Roman" pitchFamily="18" charset="0"/>
                <a:cs typeface="Times New Roman" pitchFamily="18" charset="0"/>
              </a:rPr>
              <a:t> 7 </a:t>
            </a:r>
            <a:r>
              <a:rPr lang="en-US" dirty="0" err="1" smtClean="0">
                <a:latin typeface="Times New Roman" pitchFamily="18" charset="0"/>
                <a:cs typeface="Times New Roman" pitchFamily="18" charset="0"/>
              </a:rPr>
              <a:t>kinh</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độ</a:t>
            </a:r>
            <a:r>
              <a:rPr lang="en-US" dirty="0" smtClean="0">
                <a:latin typeface="Times New Roman" pitchFamily="18" charset="0"/>
                <a:cs typeface="Times New Roman" pitchFamily="18" charset="0"/>
              </a:rPr>
              <a:t>.</a:t>
            </a:r>
            <a:endParaRPr lang="en-US" dirty="0">
              <a:latin typeface="Times New Roman" pitchFamily="18" charset="0"/>
              <a:cs typeface="Times New Roman" pitchFamily="18" charset="0"/>
            </a:endParaRPr>
          </a:p>
        </p:txBody>
      </p:sp>
      <p:sp>
        <p:nvSpPr>
          <p:cNvPr id="19" name="TextBox 18"/>
          <p:cNvSpPr txBox="1"/>
          <p:nvPr/>
        </p:nvSpPr>
        <p:spPr>
          <a:xfrm>
            <a:off x="47369" y="5602469"/>
            <a:ext cx="4543949" cy="923330"/>
          </a:xfrm>
          <a:prstGeom prst="rect">
            <a:avLst/>
          </a:prstGeom>
          <a:noFill/>
        </p:spPr>
        <p:txBody>
          <a:bodyPr wrap="square" rtlCol="0">
            <a:spAutoFit/>
          </a:bodyPr>
          <a:lstStyle/>
          <a:p>
            <a:pPr algn="just">
              <a:lnSpc>
                <a:spcPct val="150000"/>
              </a:lnSpc>
            </a:pP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Diện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tích</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nước</a:t>
            </a:r>
            <a:r>
              <a:rPr lang="en-US" dirty="0" smtClean="0">
                <a:latin typeface="Times New Roman" pitchFamily="18" charset="0"/>
                <a:cs typeface="Times New Roman" pitchFamily="18" charset="0"/>
              </a:rPr>
              <a:t> ta, </a:t>
            </a:r>
            <a:r>
              <a:rPr lang="en-US" dirty="0" err="1" smtClean="0">
                <a:latin typeface="Times New Roman" pitchFamily="18" charset="0"/>
                <a:cs typeface="Times New Roman" pitchFamily="18" charset="0"/>
              </a:rPr>
              <a:t>bao</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gồm</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phần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đất</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liền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và</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hải</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đảo</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là</a:t>
            </a:r>
            <a:r>
              <a:rPr lang="en-US" dirty="0" smtClean="0">
                <a:latin typeface="Times New Roman" pitchFamily="18" charset="0"/>
                <a:cs typeface="Times New Roman" pitchFamily="18" charset="0"/>
              </a:rPr>
              <a:t> 331212 km</a:t>
            </a:r>
            <a:r>
              <a:rPr lang="en-US" baseline="30000" dirty="0" smtClean="0">
                <a:latin typeface="Times New Roman" pitchFamily="18" charset="0"/>
                <a:cs typeface="Times New Roman" pitchFamily="18" charset="0"/>
              </a:rPr>
              <a:t>2</a:t>
            </a:r>
            <a:r>
              <a:rPr lang="en-US" dirty="0" smtClean="0">
                <a:latin typeface="Times New Roman" pitchFamily="18" charset="0"/>
                <a:cs typeface="Times New Roman" pitchFamily="18" charset="0"/>
              </a:rPr>
              <a:t>.</a:t>
            </a:r>
            <a:endParaRPr lang="en-US" dirty="0">
              <a:latin typeface="Times New Roman" pitchFamily="18" charset="0"/>
              <a:cs typeface="Times New Roman" pitchFamily="18" charset="0"/>
            </a:endParaRPr>
          </a:p>
        </p:txBody>
      </p:sp>
      <p:cxnSp>
        <p:nvCxnSpPr>
          <p:cNvPr id="21" name="Straight Connector 20"/>
          <p:cNvCxnSpPr/>
          <p:nvPr/>
        </p:nvCxnSpPr>
        <p:spPr>
          <a:xfrm>
            <a:off x="7620000" y="789861"/>
            <a:ext cx="0" cy="5722554"/>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4908997" y="764608"/>
            <a:ext cx="0" cy="5722554"/>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4908997" y="3025720"/>
            <a:ext cx="2711003" cy="0"/>
          </a:xfrm>
          <a:prstGeom prst="straightConnector1">
            <a:avLst/>
          </a:prstGeom>
          <a:ln w="38100">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25" name="Line Callout 1 24"/>
          <p:cNvSpPr/>
          <p:nvPr/>
        </p:nvSpPr>
        <p:spPr>
          <a:xfrm>
            <a:off x="5334000" y="3594761"/>
            <a:ext cx="1143000" cy="533400"/>
          </a:xfrm>
          <a:prstGeom prst="borderCallout1">
            <a:avLst>
              <a:gd name="adj1" fmla="val 1849"/>
              <a:gd name="adj2" fmla="val 26911"/>
              <a:gd name="adj3" fmla="val -102389"/>
              <a:gd name="adj4" fmla="val 92855"/>
            </a:avLst>
          </a:prstGeom>
          <a:solidFill>
            <a:schemeClr val="accent3">
              <a:lumMod val="60000"/>
              <a:lumOff val="40000"/>
            </a:schemeClr>
          </a:solidFill>
          <a:ln>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Times New Roman" pitchFamily="18" charset="0"/>
                <a:cs typeface="Times New Roman" pitchFamily="18" charset="0"/>
              </a:rPr>
              <a:t>7</a:t>
            </a:r>
            <a:r>
              <a:rPr lang="en-US" b="1" dirty="0" smtClean="0">
                <a:solidFill>
                  <a:schemeClr val="tx1"/>
                </a:solidFill>
                <a:latin typeface="Times New Roman" pitchFamily="18" charset="0"/>
                <a:cs typeface="Times New Roman" pitchFamily="18" charset="0"/>
              </a:rPr>
              <a:t> </a:t>
            </a:r>
            <a:r>
              <a:rPr lang="en-US" b="1" dirty="0" err="1" smtClean="0">
                <a:solidFill>
                  <a:schemeClr val="tx1"/>
                </a:solidFill>
                <a:latin typeface="Times New Roman" pitchFamily="18" charset="0"/>
                <a:cs typeface="Times New Roman" pitchFamily="18" charset="0"/>
              </a:rPr>
              <a:t>kinh</a:t>
            </a:r>
            <a:r>
              <a:rPr lang="en-US" b="1" dirty="0" smtClean="0">
                <a:solidFill>
                  <a:schemeClr val="tx1"/>
                </a:solidFill>
                <a:latin typeface="Times New Roman" pitchFamily="18" charset="0"/>
                <a:cs typeface="Times New Roman" pitchFamily="18" charset="0"/>
              </a:rPr>
              <a:t> </a:t>
            </a:r>
            <a:r>
              <a:rPr lang="en-US" b="1" dirty="0" err="1" smtClean="0">
                <a:solidFill>
                  <a:schemeClr val="tx1"/>
                </a:solidFill>
                <a:latin typeface="Times New Roman" pitchFamily="18" charset="0"/>
                <a:cs typeface="Times New Roman" pitchFamily="18" charset="0"/>
              </a:rPr>
              <a:t>độ</a:t>
            </a:r>
            <a:endParaRPr lang="en-US" b="1" dirty="0">
              <a:solidFill>
                <a:schemeClr val="tx1"/>
              </a:solidFill>
              <a:latin typeface="Times New Roman" pitchFamily="18" charset="0"/>
              <a:cs typeface="Times New Roman" pitchFamily="18" charset="0"/>
            </a:endParaRPr>
          </a:p>
        </p:txBody>
      </p:sp>
      <p:grpSp>
        <p:nvGrpSpPr>
          <p:cNvPr id="27" name="Group 18"/>
          <p:cNvGrpSpPr>
            <a:grpSpLocks/>
          </p:cNvGrpSpPr>
          <p:nvPr/>
        </p:nvGrpSpPr>
        <p:grpSpPr bwMode="auto">
          <a:xfrm>
            <a:off x="1366540" y="2286000"/>
            <a:ext cx="2687675" cy="2514600"/>
            <a:chOff x="0" y="528"/>
            <a:chExt cx="2976" cy="3001"/>
          </a:xfrm>
        </p:grpSpPr>
        <p:pic>
          <p:nvPicPr>
            <p:cNvPr id="28" name="Picture 19" descr="H58"/>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b="11938"/>
            <a:stretch/>
          </p:blipFill>
          <p:spPr bwMode="auto">
            <a:xfrm>
              <a:off x="0" y="528"/>
              <a:ext cx="2976" cy="3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AutoShape 20"/>
            <p:cNvSpPr>
              <a:spLocks noChangeArrowheads="1"/>
            </p:cNvSpPr>
            <p:nvPr/>
          </p:nvSpPr>
          <p:spPr bwMode="auto">
            <a:xfrm>
              <a:off x="1777" y="1825"/>
              <a:ext cx="95" cy="96"/>
            </a:xfrm>
            <a:prstGeom prst="star5">
              <a:avLst/>
            </a:prstGeom>
            <a:solidFill>
              <a:srgbClr val="FF3300"/>
            </a:solidFill>
            <a:ln w="19050">
              <a:solidFill>
                <a:srgbClr val="FFFF00"/>
              </a:solidFill>
              <a:miter lim="800000"/>
              <a:headEnd/>
              <a:tailEnd/>
            </a:ln>
            <a:effectLst/>
            <a:extLst/>
          </p:spPr>
          <p:txBody>
            <a:bodyPr wrap="none" anchor="ctr"/>
            <a:lstStyle/>
            <a:p>
              <a:pPr>
                <a:defRPr/>
              </a:pPr>
              <a:endParaRPr lang="vi-VN">
                <a:latin typeface="Arial" charset="0"/>
                <a:cs typeface="Arial" charset="0"/>
              </a:endParaRPr>
            </a:p>
          </p:txBody>
        </p:sp>
      </p:grpSp>
      <p:sp>
        <p:nvSpPr>
          <p:cNvPr id="3" name="TextBox 2"/>
          <p:cNvSpPr txBox="1"/>
          <p:nvPr/>
        </p:nvSpPr>
        <p:spPr>
          <a:xfrm>
            <a:off x="104251" y="3410095"/>
            <a:ext cx="1061740" cy="369332"/>
          </a:xfrm>
          <a:prstGeom prst="rect">
            <a:avLst/>
          </a:prstGeom>
          <a:noFill/>
          <a:ln w="28575">
            <a:solidFill>
              <a:srgbClr val="FF0000"/>
            </a:solidFill>
          </a:ln>
        </p:spPr>
        <p:txBody>
          <a:bodyPr wrap="square" rtlCol="0">
            <a:spAutoFit/>
          </a:bodyPr>
          <a:lstStyle/>
          <a:p>
            <a:r>
              <a:rPr lang="en-US" dirty="0" err="1" smtClean="0"/>
              <a:t>Nhiệt</a:t>
            </a:r>
            <a:r>
              <a:rPr lang="en-US" dirty="0" smtClean="0"/>
              <a:t> </a:t>
            </a:r>
            <a:r>
              <a:rPr lang="en-US" dirty="0" err="1" smtClean="0"/>
              <a:t>đới</a:t>
            </a:r>
            <a:endParaRPr lang="en-US" dirty="0"/>
          </a:p>
        </p:txBody>
      </p:sp>
      <p:cxnSp>
        <p:nvCxnSpPr>
          <p:cNvPr id="8" name="Straight Arrow Connector 7"/>
          <p:cNvCxnSpPr>
            <a:stCxn id="3" idx="3"/>
            <a:endCxn id="29" idx="1"/>
          </p:cNvCxnSpPr>
          <p:nvPr/>
        </p:nvCxnSpPr>
        <p:spPr>
          <a:xfrm flipV="1">
            <a:off x="1165991" y="3403508"/>
            <a:ext cx="1805387" cy="191253"/>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 name="Date Placeholder 6"/>
          <p:cNvSpPr>
            <a:spLocks noGrp="1"/>
          </p:cNvSpPr>
          <p:nvPr>
            <p:ph type="dt" sz="half" idx="10"/>
          </p:nvPr>
        </p:nvSpPr>
        <p:spPr/>
        <p:txBody>
          <a:bodyPr/>
          <a:lstStyle/>
          <a:p>
            <a:fld id="{95CFFE9C-9378-41ED-9841-4FC3E47C3D50}" type="datetime8">
              <a:rPr lang="en-US" smtClean="0"/>
              <a:t>9/18/2024 7:53 AM</a:t>
            </a:fld>
            <a:endParaRPr lang="en-US"/>
          </a:p>
        </p:txBody>
      </p:sp>
      <p:sp>
        <p:nvSpPr>
          <p:cNvPr id="12" name="Footer Placeholder 11"/>
          <p:cNvSpPr>
            <a:spLocks noGrp="1"/>
          </p:cNvSpPr>
          <p:nvPr>
            <p:ph type="ftr" sz="quarter" idx="11"/>
          </p:nvPr>
        </p:nvSpPr>
        <p:spPr/>
        <p:txBody>
          <a:bodyPr/>
          <a:lstStyle/>
          <a:p>
            <a:r>
              <a:rPr lang="en-US" smtClean="0"/>
              <a:t>Chu Thị Trúc</a:t>
            </a:r>
            <a:endParaRPr lang="en-US"/>
          </a:p>
        </p:txBody>
      </p:sp>
      <p:sp>
        <p:nvSpPr>
          <p:cNvPr id="14" name="Slide Number Placeholder 13"/>
          <p:cNvSpPr>
            <a:spLocks noGrp="1"/>
          </p:cNvSpPr>
          <p:nvPr>
            <p:ph type="sldNum" sz="quarter" idx="12"/>
          </p:nvPr>
        </p:nvSpPr>
        <p:spPr/>
        <p:txBody>
          <a:bodyPr/>
          <a:lstStyle/>
          <a:p>
            <a:fld id="{6C2496CF-8059-4689-BC28-B497144749F1}" type="slidenum">
              <a:rPr lang="en-US" smtClean="0"/>
              <a:t>10</a:t>
            </a:fld>
            <a:endParaRPr lang="en-US"/>
          </a:p>
        </p:txBody>
      </p:sp>
    </p:spTree>
    <p:extLst>
      <p:ext uri="{BB962C8B-B14F-4D97-AF65-F5344CB8AC3E}">
        <p14:creationId xmlns:p14="http://schemas.microsoft.com/office/powerpoint/2010/main" val="145880530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par>
                                <p:cTn id="11" presetID="10" presetClass="entr" presetSubtype="0" repeatCount="1000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repeatCount="1000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par>
                                <p:cTn id="20" presetID="10" presetClass="entr" presetSubtype="0" repeatCount="1000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par>
                                <p:cTn id="23" presetID="10" presetClass="entr" presetSubtype="0" repeatCount="1000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par>
                                <p:cTn id="26" presetID="10" presetClass="entr" presetSubtype="0"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cTn>
                              </p:par>
                              <p:par>
                                <p:cTn id="34" presetID="10" presetClass="entr" presetSubtype="0" fill="hold"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500"/>
                                        <p:tgtEl>
                                          <p:spTgt spid="22"/>
                                        </p:tgtEl>
                                      </p:cBhvr>
                                    </p:animEffect>
                                  </p:childTnLst>
                                </p:cTn>
                              </p:par>
                              <p:par>
                                <p:cTn id="37" presetID="10" presetClass="entr" presetSubtype="0" repeatCount="10000" fill="hold"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fade">
                                      <p:cBhvr>
                                        <p:cTn id="39" dur="500"/>
                                        <p:tgtEl>
                                          <p:spTgt spid="24"/>
                                        </p:tgtEl>
                                      </p:cBhvr>
                                    </p:animEffect>
                                  </p:childTnLst>
                                </p:cTn>
                              </p:par>
                              <p:par>
                                <p:cTn id="40" presetID="10" presetClass="entr" presetSubtype="0" repeatCount="10000" fill="hold" grpId="0" nodeType="with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fade">
                                      <p:cBhvr>
                                        <p:cTn id="42" dur="500"/>
                                        <p:tgtEl>
                                          <p:spTgt spid="25"/>
                                        </p:tgtEl>
                                      </p:cBhvr>
                                    </p:animEffect>
                                  </p:childTnLst>
                                </p:cTn>
                              </p:par>
                              <p:par>
                                <p:cTn id="43" presetID="10" presetClass="entr" presetSubtype="0" fill="hold" nodeType="with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fade">
                                      <p:cBhvr>
                                        <p:cTn id="45" dur="500"/>
                                        <p:tgtEl>
                                          <p:spTgt spid="21"/>
                                        </p:tgtEl>
                                      </p:cBhvr>
                                    </p:animEffect>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19"/>
                                        </p:tgtEl>
                                        <p:attrNameLst>
                                          <p:attrName>style.visibility</p:attrName>
                                        </p:attrNameLst>
                                      </p:cBhvr>
                                      <p:to>
                                        <p:strVal val="visible"/>
                                      </p:to>
                                    </p:set>
                                    <p:anim calcmode="lin" valueType="num">
                                      <p:cBhvr additive="base">
                                        <p:cTn id="50" dur="500" fill="hold"/>
                                        <p:tgtEl>
                                          <p:spTgt spid="19"/>
                                        </p:tgtEl>
                                        <p:attrNameLst>
                                          <p:attrName>ppt_x</p:attrName>
                                        </p:attrNameLst>
                                      </p:cBhvr>
                                      <p:tavLst>
                                        <p:tav tm="0">
                                          <p:val>
                                            <p:strVal val="#ppt_x"/>
                                          </p:val>
                                        </p:tav>
                                        <p:tav tm="100000">
                                          <p:val>
                                            <p:strVal val="#ppt_x"/>
                                          </p:val>
                                        </p:tav>
                                      </p:tavLst>
                                    </p:anim>
                                    <p:anim calcmode="lin" valueType="num">
                                      <p:cBhvr additive="base">
                                        <p:cTn id="51"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6" grpId="0" animBg="1"/>
      <p:bldP spid="17" grpId="0"/>
      <p:bldP spid="19" grpId="0"/>
      <p:bldP spid="25" grpId="0" animBg="1"/>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11512"/>
            <a:ext cx="3657601" cy="2462213"/>
          </a:xfrm>
          <a:prstGeom prst="rect">
            <a:avLst/>
          </a:prstGeom>
          <a:solidFill>
            <a:srgbClr val="BCFCD4"/>
          </a:solidFill>
          <a:ln w="12700">
            <a:solidFill>
              <a:srgbClr val="009900"/>
            </a:solidFill>
          </a:ln>
        </p:spPr>
        <p:txBody>
          <a:bodyPr wrap="square">
            <a:spAutoFit/>
          </a:bodyPr>
          <a:lstStyle/>
          <a:p>
            <a:pPr algn="just"/>
            <a:r>
              <a:rPr lang="en-US" sz="2200" i="1" dirty="0" err="1" smtClean="0">
                <a:solidFill>
                  <a:srgbClr val="FF0000"/>
                </a:solidFill>
                <a:latin typeface="Cambria" panose="02040503050406030204" pitchFamily="18" charset="0"/>
                <a:ea typeface="Cambria" panose="02040503050406030204" pitchFamily="18" charset="0"/>
              </a:rPr>
              <a:t>Quan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bản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đồ</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hành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chính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kênh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chữ</a:t>
            </a:r>
            <a:r>
              <a:rPr lang="en-US" sz="2200" i="1" dirty="0" smtClean="0">
                <a:solidFill>
                  <a:srgbClr val="FF0000"/>
                </a:solidFill>
                <a:latin typeface="Cambria" panose="02040503050406030204" pitchFamily="18" charset="0"/>
                <a:ea typeface="Cambria" panose="02040503050406030204" pitchFamily="18" charset="0"/>
              </a:rPr>
              <a:t> SGK, </a:t>
            </a:r>
            <a:r>
              <a:rPr lang="en-US" sz="2200" i="1" dirty="0" err="1" smtClean="0">
                <a:solidFill>
                  <a:srgbClr val="FF0000"/>
                </a:solidFill>
                <a:latin typeface="Cambria" panose="02040503050406030204" pitchFamily="18" charset="0"/>
                <a:ea typeface="Cambria" panose="02040503050406030204" pitchFamily="18" charset="0"/>
              </a:rPr>
              <a:t>cho</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biết</a:t>
            </a:r>
            <a:r>
              <a:rPr lang="en-US" sz="2200" i="1" dirty="0" smtClean="0">
                <a:solidFill>
                  <a:srgbClr val="FF0000"/>
                </a:solidFill>
                <a:latin typeface="Cambria" panose="02040503050406030204" pitchFamily="18" charset="0"/>
                <a:ea typeface="Cambria" panose="02040503050406030204" pitchFamily="18" charset="0"/>
              </a:rPr>
              <a:t> p</a:t>
            </a:r>
            <a:r>
              <a:rPr lang="vi-VN" sz="2200" i="1" dirty="0" smtClean="0">
                <a:solidFill>
                  <a:srgbClr val="FF0000"/>
                </a:solidFill>
                <a:latin typeface="Cambria" panose="02040503050406030204" pitchFamily="18" charset="0"/>
                <a:ea typeface="Cambria" panose="02040503050406030204" pitchFamily="18" charset="0"/>
              </a:rPr>
              <a:t>hạm </a:t>
            </a:r>
            <a:r>
              <a:rPr lang="vi-VN" sz="2200" i="1" dirty="0">
                <a:solidFill>
                  <a:srgbClr val="FF0000"/>
                </a:solidFill>
                <a:latin typeface="Cambria" panose="02040503050406030204" pitchFamily="18" charset="0"/>
                <a:ea typeface="Cambria" panose="02040503050406030204" pitchFamily="18" charset="0"/>
              </a:rPr>
              <a:t>vi lãnh thổ nước ta gồm những bộ phận </a:t>
            </a:r>
            <a:r>
              <a:rPr lang="vi-VN" sz="2200" i="1" dirty="0" smtClean="0">
                <a:solidFill>
                  <a:srgbClr val="FF0000"/>
                </a:solidFill>
                <a:latin typeface="Cambria" panose="02040503050406030204" pitchFamily="18" charset="0"/>
                <a:ea typeface="Cambria" panose="02040503050406030204" pitchFamily="18" charset="0"/>
              </a:rPr>
              <a:t>nào?</a:t>
            </a:r>
            <a:r>
              <a:rPr lang="en-US" sz="2200" i="1" dirty="0" smtClean="0">
                <a:solidFill>
                  <a:srgbClr val="FF0000"/>
                </a:solidFill>
                <a:latin typeface="Cambria" panose="02040503050406030204" pitchFamily="18" charset="0"/>
                <a:ea typeface="Cambria" panose="02040503050406030204" pitchFamily="18" charset="0"/>
              </a:rPr>
              <a:t> </a:t>
            </a:r>
            <a:r>
              <a:rPr lang="vi-VN" sz="2200" i="1" dirty="0" smtClean="0">
                <a:solidFill>
                  <a:srgbClr val="FF0000"/>
                </a:solidFill>
                <a:latin typeface="Cambria" panose="02040503050406030204" pitchFamily="18" charset="0"/>
                <a:ea typeface="Cambria" panose="02040503050406030204" pitchFamily="18" charset="0"/>
              </a:rPr>
              <a:t>Vùng </a:t>
            </a:r>
            <a:r>
              <a:rPr lang="vi-VN" sz="2200" i="1" dirty="0">
                <a:solidFill>
                  <a:srgbClr val="FF0000"/>
                </a:solidFill>
                <a:latin typeface="Cambria" panose="02040503050406030204" pitchFamily="18" charset="0"/>
                <a:ea typeface="Cambria" panose="02040503050406030204" pitchFamily="18" charset="0"/>
              </a:rPr>
              <a:t>đất có diện tích bao nhiêu và gồm những bộ phận nào? </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PHẠM </a:t>
            </a:r>
            <a:r>
              <a:rPr lang="en-US" sz="2400" b="1" dirty="0">
                <a:solidFill>
                  <a:srgbClr val="0D30DD"/>
                </a:solidFill>
                <a:latin typeface="Cambria" pitchFamily="18" charset="0"/>
              </a:rPr>
              <a:t>VI LÃNH </a:t>
            </a:r>
            <a:r>
              <a:rPr lang="en-US" sz="2400" b="1" dirty="0" smtClean="0">
                <a:solidFill>
                  <a:srgbClr val="0D30DD"/>
                </a:solidFill>
                <a:latin typeface="Cambria" pitchFamily="18" charset="0"/>
              </a:rPr>
              <a:t>THỔ</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90150" y="18288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5720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pic>
        <p:nvPicPr>
          <p:cNvPr id="24" name="Picture 2" descr="http://datnenbinhduong.vn/wp-content/uploads/ban-do-viet-nam-moi-nhat.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633" t="5912" r="2890" b="5632"/>
          <a:stretch/>
        </p:blipFill>
        <p:spPr bwMode="auto">
          <a:xfrm>
            <a:off x="5334000" y="1289897"/>
            <a:ext cx="3561653" cy="5339503"/>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graphicFrame>
        <p:nvGraphicFramePr>
          <p:cNvPr id="23" name="Diagram 22"/>
          <p:cNvGraphicFramePr/>
          <p:nvPr>
            <p:extLst>
              <p:ext uri="{D42A27DB-BD31-4B8C-83A1-F6EECF244321}">
                <p14:modId xmlns:p14="http://schemas.microsoft.com/office/powerpoint/2010/main" val="1475040540"/>
              </p:ext>
            </p:extLst>
          </p:nvPr>
        </p:nvGraphicFramePr>
        <p:xfrm>
          <a:off x="1484374" y="3931307"/>
          <a:ext cx="3697226" cy="2926693"/>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Tree>
    <p:extLst>
      <p:ext uri="{BB962C8B-B14F-4D97-AF65-F5344CB8AC3E}">
        <p14:creationId xmlns:p14="http://schemas.microsoft.com/office/powerpoint/2010/main" val="18351431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randombar(horizontal)">
                                      <p:cBhvr>
                                        <p:cTn id="12" dur="500"/>
                                        <p:tgtEl>
                                          <p:spTgt spid="24"/>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1000"/>
                                        <p:tgtEl>
                                          <p:spTgt spid="23"/>
                                        </p:tgtEl>
                                      </p:cBhvr>
                                    </p:animEffect>
                                    <p:anim calcmode="lin" valueType="num">
                                      <p:cBhvr>
                                        <p:cTn id="26" dur="1000" fill="hold"/>
                                        <p:tgtEl>
                                          <p:spTgt spid="23"/>
                                        </p:tgtEl>
                                        <p:attrNameLst>
                                          <p:attrName>ppt_x</p:attrName>
                                        </p:attrNameLst>
                                      </p:cBhvr>
                                      <p:tavLst>
                                        <p:tav tm="0">
                                          <p:val>
                                            <p:strVal val="#ppt_x"/>
                                          </p:val>
                                        </p:tav>
                                        <p:tav tm="100000">
                                          <p:val>
                                            <p:strVal val="#ppt_x"/>
                                          </p:val>
                                        </p:tav>
                                      </p:tavLst>
                                    </p:anim>
                                    <p:anim calcmode="lin" valueType="num">
                                      <p:cBhvr>
                                        <p:cTn id="2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Graphic spid="23" grpId="0">
        <p:bldAsOne/>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299019"/>
            <a:ext cx="3657601" cy="3046988"/>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bản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đồ</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hành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chính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Việt</a:t>
            </a:r>
            <a:r>
              <a:rPr lang="en-US" sz="2400" i="1" dirty="0" smtClean="0">
                <a:solidFill>
                  <a:srgbClr val="FF0000"/>
                </a:solidFill>
                <a:latin typeface="Cambria" panose="02040503050406030204" pitchFamily="18" charset="0"/>
                <a:ea typeface="Cambria" panose="02040503050406030204" pitchFamily="18" charset="0"/>
              </a:rPr>
              <a:t> Nam </a:t>
            </a:r>
            <a:r>
              <a:rPr lang="en-US" sz="2400" i="1" dirty="0" err="1" smtClean="0">
                <a:solidFill>
                  <a:srgbClr val="FF0000"/>
                </a:solidFill>
                <a:latin typeface="Cambria" panose="02040503050406030204" pitchFamily="18" charset="0"/>
                <a:ea typeface="Cambria" panose="02040503050406030204" pitchFamily="18" charset="0"/>
              </a:rPr>
              <a:t>và</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kênh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chữ</a:t>
            </a:r>
            <a:r>
              <a:rPr lang="en-US" sz="2400" i="1" dirty="0" smtClean="0">
                <a:solidFill>
                  <a:srgbClr val="FF0000"/>
                </a:solidFill>
                <a:latin typeface="Cambria" panose="02040503050406030204" pitchFamily="18" charset="0"/>
                <a:ea typeface="Cambria" panose="02040503050406030204" pitchFamily="18" charset="0"/>
              </a:rPr>
              <a:t> SGK, x</a:t>
            </a:r>
            <a:r>
              <a:rPr lang="vi-VN" sz="2400" i="1" dirty="0" smtClean="0">
                <a:solidFill>
                  <a:srgbClr val="FF0000"/>
                </a:solidFill>
                <a:latin typeface="Cambria" panose="02040503050406030204" pitchFamily="18" charset="0"/>
                <a:ea typeface="Cambria" panose="02040503050406030204" pitchFamily="18" charset="0"/>
              </a:rPr>
              <a:t>ác </a:t>
            </a:r>
            <a:r>
              <a:rPr lang="vi-VN" sz="2400" i="1" dirty="0">
                <a:solidFill>
                  <a:srgbClr val="FF0000"/>
                </a:solidFill>
                <a:latin typeface="Cambria" panose="02040503050406030204" pitchFamily="18" charset="0"/>
                <a:ea typeface="Cambria" panose="02040503050406030204" pitchFamily="18" charset="0"/>
              </a:rPr>
              <a:t>định đường bờ biển của nước ta. Đường bờ biển nước ta dài bao nhiêu km? Nước ta có bao nhiêu tỉnh, thành phố giáp biển?</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PHẠM </a:t>
            </a:r>
            <a:r>
              <a:rPr lang="en-US" sz="2400" b="1" dirty="0">
                <a:solidFill>
                  <a:srgbClr val="0D30DD"/>
                </a:solidFill>
                <a:latin typeface="Cambria" pitchFamily="18" charset="0"/>
              </a:rPr>
              <a:t>VI LÃNH </a:t>
            </a:r>
            <a:r>
              <a:rPr lang="en-US" sz="2400" b="1" dirty="0" smtClean="0">
                <a:solidFill>
                  <a:srgbClr val="0D30DD"/>
                </a:solidFill>
                <a:latin typeface="Cambria" pitchFamily="18" charset="0"/>
              </a:rPr>
              <a:t>THỔ</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2019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03918" y="47244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9" y="4876800"/>
            <a:ext cx="3657601" cy="1569660"/>
          </a:xfrm>
          <a:prstGeom prst="rect">
            <a:avLst/>
          </a:prstGeom>
          <a:solidFill>
            <a:srgbClr val="FFCCFF"/>
          </a:solidFill>
          <a:ln w="12700">
            <a:solidFill>
              <a:srgbClr val="0070C0"/>
            </a:solidFill>
          </a:ln>
        </p:spPr>
        <p:txBody>
          <a:bodyPr wrap="square">
            <a:spAutoFit/>
          </a:bodyPr>
          <a:lstStyle/>
          <a:p>
            <a:pPr algn="just"/>
            <a:r>
              <a:rPr lang="vi-VN" sz="2400" b="1" dirty="0">
                <a:latin typeface="Cambria" panose="02040503050406030204" pitchFamily="18" charset="0"/>
                <a:ea typeface="Cambria" panose="02040503050406030204" pitchFamily="18" charset="0"/>
              </a:rPr>
              <a:t>Đường bờ biển nước ta dài 3260km, có 28/63 tỉnh, thành phố giáp </a:t>
            </a:r>
            <a:r>
              <a:rPr lang="vi-VN" sz="2400" b="1" dirty="0" smtClean="0">
                <a:latin typeface="Cambria" panose="02040503050406030204" pitchFamily="18" charset="0"/>
                <a:ea typeface="Cambria" panose="02040503050406030204" pitchFamily="18" charset="0"/>
              </a:rPr>
              <a:t>biển.</a:t>
            </a:r>
            <a:endParaRPr lang="vi-VN" sz="2400" b="1" dirty="0">
              <a:latin typeface="Cambria" panose="02040503050406030204" pitchFamily="18" charset="0"/>
              <a:ea typeface="Cambria" panose="02040503050406030204" pitchFamily="18" charset="0"/>
            </a:endParaRPr>
          </a:p>
        </p:txBody>
      </p:sp>
      <p:pic>
        <p:nvPicPr>
          <p:cNvPr id="34" name="Picture 2" descr="http://datnenbinhduong.vn/wp-content/uploads/ban-do-viet-nam-moi-nhat.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633" t="5912" r="2890" b="5632"/>
          <a:stretch/>
        </p:blipFill>
        <p:spPr bwMode="auto">
          <a:xfrm>
            <a:off x="5334000" y="1289897"/>
            <a:ext cx="3561653" cy="5339503"/>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35" name="Freeform 34"/>
          <p:cNvSpPr/>
          <p:nvPr/>
        </p:nvSpPr>
        <p:spPr>
          <a:xfrm>
            <a:off x="5943600" y="2247435"/>
            <a:ext cx="1066800" cy="3238965"/>
          </a:xfrm>
          <a:custGeom>
            <a:avLst/>
            <a:gdLst>
              <a:gd name="connsiteX0" fmla="*/ 1070042 w 1536970"/>
              <a:gd name="connsiteY0" fmla="*/ 0 h 4056434"/>
              <a:gd name="connsiteX1" fmla="*/ 1021404 w 1536970"/>
              <a:gd name="connsiteY1" fmla="*/ 9728 h 4056434"/>
              <a:gd name="connsiteX2" fmla="*/ 1001949 w 1536970"/>
              <a:gd name="connsiteY2" fmla="*/ 38911 h 4056434"/>
              <a:gd name="connsiteX3" fmla="*/ 943583 w 1536970"/>
              <a:gd name="connsiteY3" fmla="*/ 58366 h 4056434"/>
              <a:gd name="connsiteX4" fmla="*/ 914400 w 1536970"/>
              <a:gd name="connsiteY4" fmla="*/ 68094 h 4056434"/>
              <a:gd name="connsiteX5" fmla="*/ 894945 w 1536970"/>
              <a:gd name="connsiteY5" fmla="*/ 97277 h 4056434"/>
              <a:gd name="connsiteX6" fmla="*/ 885217 w 1536970"/>
              <a:gd name="connsiteY6" fmla="*/ 126460 h 4056434"/>
              <a:gd name="connsiteX7" fmla="*/ 856034 w 1536970"/>
              <a:gd name="connsiteY7" fmla="*/ 145915 h 4056434"/>
              <a:gd name="connsiteX8" fmla="*/ 836579 w 1536970"/>
              <a:gd name="connsiteY8" fmla="*/ 165371 h 4056434"/>
              <a:gd name="connsiteX9" fmla="*/ 787940 w 1536970"/>
              <a:gd name="connsiteY9" fmla="*/ 175098 h 4056434"/>
              <a:gd name="connsiteX10" fmla="*/ 758757 w 1536970"/>
              <a:gd name="connsiteY10" fmla="*/ 184826 h 4056434"/>
              <a:gd name="connsiteX11" fmla="*/ 729574 w 1536970"/>
              <a:gd name="connsiteY11" fmla="*/ 175098 h 4056434"/>
              <a:gd name="connsiteX12" fmla="*/ 700391 w 1536970"/>
              <a:gd name="connsiteY12" fmla="*/ 184826 h 4056434"/>
              <a:gd name="connsiteX13" fmla="*/ 690664 w 1536970"/>
              <a:gd name="connsiteY13" fmla="*/ 262647 h 4056434"/>
              <a:gd name="connsiteX14" fmla="*/ 661481 w 1536970"/>
              <a:gd name="connsiteY14" fmla="*/ 282103 h 4056434"/>
              <a:gd name="connsiteX15" fmla="*/ 651753 w 1536970"/>
              <a:gd name="connsiteY15" fmla="*/ 311286 h 4056434"/>
              <a:gd name="connsiteX16" fmla="*/ 642025 w 1536970"/>
              <a:gd name="connsiteY16" fmla="*/ 408562 h 4056434"/>
              <a:gd name="connsiteX17" fmla="*/ 612842 w 1536970"/>
              <a:gd name="connsiteY17" fmla="*/ 418290 h 4056434"/>
              <a:gd name="connsiteX18" fmla="*/ 535021 w 1536970"/>
              <a:gd name="connsiteY18" fmla="*/ 486383 h 4056434"/>
              <a:gd name="connsiteX19" fmla="*/ 505838 w 1536970"/>
              <a:gd name="connsiteY19" fmla="*/ 496111 h 4056434"/>
              <a:gd name="connsiteX20" fmla="*/ 476655 w 1536970"/>
              <a:gd name="connsiteY20" fmla="*/ 525294 h 4056434"/>
              <a:gd name="connsiteX21" fmla="*/ 447472 w 1536970"/>
              <a:gd name="connsiteY21" fmla="*/ 573932 h 4056434"/>
              <a:gd name="connsiteX22" fmla="*/ 437745 w 1536970"/>
              <a:gd name="connsiteY22" fmla="*/ 612843 h 4056434"/>
              <a:gd name="connsiteX23" fmla="*/ 418289 w 1536970"/>
              <a:gd name="connsiteY23" fmla="*/ 632298 h 4056434"/>
              <a:gd name="connsiteX24" fmla="*/ 389106 w 1536970"/>
              <a:gd name="connsiteY24" fmla="*/ 749030 h 4056434"/>
              <a:gd name="connsiteX25" fmla="*/ 389106 w 1536970"/>
              <a:gd name="connsiteY25" fmla="*/ 836579 h 4056434"/>
              <a:gd name="connsiteX26" fmla="*/ 408562 w 1536970"/>
              <a:gd name="connsiteY26" fmla="*/ 856034 h 4056434"/>
              <a:gd name="connsiteX27" fmla="*/ 428017 w 1536970"/>
              <a:gd name="connsiteY27" fmla="*/ 914400 h 4056434"/>
              <a:gd name="connsiteX28" fmla="*/ 447472 w 1536970"/>
              <a:gd name="connsiteY28" fmla="*/ 943583 h 4056434"/>
              <a:gd name="connsiteX29" fmla="*/ 457200 w 1536970"/>
              <a:gd name="connsiteY29" fmla="*/ 972766 h 4056434"/>
              <a:gd name="connsiteX30" fmla="*/ 486383 w 1536970"/>
              <a:gd name="connsiteY30" fmla="*/ 982494 h 4056434"/>
              <a:gd name="connsiteX31" fmla="*/ 535021 w 1536970"/>
              <a:gd name="connsiteY31" fmla="*/ 1021405 h 4056434"/>
              <a:gd name="connsiteX32" fmla="*/ 603115 w 1536970"/>
              <a:gd name="connsiteY32" fmla="*/ 1089498 h 4056434"/>
              <a:gd name="connsiteX33" fmla="*/ 622570 w 1536970"/>
              <a:gd name="connsiteY33" fmla="*/ 1157592 h 4056434"/>
              <a:gd name="connsiteX34" fmla="*/ 642025 w 1536970"/>
              <a:gd name="connsiteY34" fmla="*/ 1235413 h 4056434"/>
              <a:gd name="connsiteX35" fmla="*/ 661481 w 1536970"/>
              <a:gd name="connsiteY35" fmla="*/ 1254868 h 4056434"/>
              <a:gd name="connsiteX36" fmla="*/ 680936 w 1536970"/>
              <a:gd name="connsiteY36" fmla="*/ 1284051 h 4056434"/>
              <a:gd name="connsiteX37" fmla="*/ 690664 w 1536970"/>
              <a:gd name="connsiteY37" fmla="*/ 1313234 h 4056434"/>
              <a:gd name="connsiteX38" fmla="*/ 719847 w 1536970"/>
              <a:gd name="connsiteY38" fmla="*/ 1322962 h 4056434"/>
              <a:gd name="connsiteX39" fmla="*/ 768485 w 1536970"/>
              <a:gd name="connsiteY39" fmla="*/ 1361873 h 4056434"/>
              <a:gd name="connsiteX40" fmla="*/ 778213 w 1536970"/>
              <a:gd name="connsiteY40" fmla="*/ 1391056 h 4056434"/>
              <a:gd name="connsiteX41" fmla="*/ 807396 w 1536970"/>
              <a:gd name="connsiteY41" fmla="*/ 1400783 h 4056434"/>
              <a:gd name="connsiteX42" fmla="*/ 826851 w 1536970"/>
              <a:gd name="connsiteY42" fmla="*/ 1420239 h 4056434"/>
              <a:gd name="connsiteX43" fmla="*/ 894945 w 1536970"/>
              <a:gd name="connsiteY43" fmla="*/ 1498060 h 4056434"/>
              <a:gd name="connsiteX44" fmla="*/ 924128 w 1536970"/>
              <a:gd name="connsiteY44" fmla="*/ 1517515 h 4056434"/>
              <a:gd name="connsiteX45" fmla="*/ 972766 w 1536970"/>
              <a:gd name="connsiteY45" fmla="*/ 1566154 h 4056434"/>
              <a:gd name="connsiteX46" fmla="*/ 1060315 w 1536970"/>
              <a:gd name="connsiteY46" fmla="*/ 1614792 h 4056434"/>
              <a:gd name="connsiteX47" fmla="*/ 1108953 w 1536970"/>
              <a:gd name="connsiteY47" fmla="*/ 1663430 h 4056434"/>
              <a:gd name="connsiteX48" fmla="*/ 1157591 w 1536970"/>
              <a:gd name="connsiteY48" fmla="*/ 1692613 h 4056434"/>
              <a:gd name="connsiteX49" fmla="*/ 1196502 w 1536970"/>
              <a:gd name="connsiteY49" fmla="*/ 1780162 h 4056434"/>
              <a:gd name="connsiteX50" fmla="*/ 1225685 w 1536970"/>
              <a:gd name="connsiteY50" fmla="*/ 1809345 h 4056434"/>
              <a:gd name="connsiteX51" fmla="*/ 1274323 w 1536970"/>
              <a:gd name="connsiteY51" fmla="*/ 1848256 h 4056434"/>
              <a:gd name="connsiteX52" fmla="*/ 1303506 w 1536970"/>
              <a:gd name="connsiteY52" fmla="*/ 1906622 h 4056434"/>
              <a:gd name="connsiteX53" fmla="*/ 1322962 w 1536970"/>
              <a:gd name="connsiteY53" fmla="*/ 1887166 h 4056434"/>
              <a:gd name="connsiteX54" fmla="*/ 1342417 w 1536970"/>
              <a:gd name="connsiteY54" fmla="*/ 1916349 h 4056434"/>
              <a:gd name="connsiteX55" fmla="*/ 1361872 w 1536970"/>
              <a:gd name="connsiteY55" fmla="*/ 1974715 h 4056434"/>
              <a:gd name="connsiteX56" fmla="*/ 1371600 w 1536970"/>
              <a:gd name="connsiteY56" fmla="*/ 2052537 h 4056434"/>
              <a:gd name="connsiteX57" fmla="*/ 1391055 w 1536970"/>
              <a:gd name="connsiteY57" fmla="*/ 2081720 h 4056434"/>
              <a:gd name="connsiteX58" fmla="*/ 1410511 w 1536970"/>
              <a:gd name="connsiteY58" fmla="*/ 2140086 h 4056434"/>
              <a:gd name="connsiteX59" fmla="*/ 1429966 w 1536970"/>
              <a:gd name="connsiteY59" fmla="*/ 2169268 h 4056434"/>
              <a:gd name="connsiteX60" fmla="*/ 1468877 w 1536970"/>
              <a:gd name="connsiteY60" fmla="*/ 2256817 h 4056434"/>
              <a:gd name="connsiteX61" fmla="*/ 1478604 w 1536970"/>
              <a:gd name="connsiteY61" fmla="*/ 2286000 h 4056434"/>
              <a:gd name="connsiteX62" fmla="*/ 1498060 w 1536970"/>
              <a:gd name="connsiteY62" fmla="*/ 2305456 h 4056434"/>
              <a:gd name="connsiteX63" fmla="*/ 1488332 w 1536970"/>
              <a:gd name="connsiteY63" fmla="*/ 2412460 h 4056434"/>
              <a:gd name="connsiteX64" fmla="*/ 1468877 w 1536970"/>
              <a:gd name="connsiteY64" fmla="*/ 2470826 h 4056434"/>
              <a:gd name="connsiteX65" fmla="*/ 1488332 w 1536970"/>
              <a:gd name="connsiteY65" fmla="*/ 2597286 h 4056434"/>
              <a:gd name="connsiteX66" fmla="*/ 1498060 w 1536970"/>
              <a:gd name="connsiteY66" fmla="*/ 2626468 h 4056434"/>
              <a:gd name="connsiteX67" fmla="*/ 1517515 w 1536970"/>
              <a:gd name="connsiteY67" fmla="*/ 2733473 h 4056434"/>
              <a:gd name="connsiteX68" fmla="*/ 1536970 w 1536970"/>
              <a:gd name="connsiteY68" fmla="*/ 2762656 h 4056434"/>
              <a:gd name="connsiteX69" fmla="*/ 1517515 w 1536970"/>
              <a:gd name="connsiteY69" fmla="*/ 2743200 h 4056434"/>
              <a:gd name="connsiteX70" fmla="*/ 1478604 w 1536970"/>
              <a:gd name="connsiteY70" fmla="*/ 2752928 h 4056434"/>
              <a:gd name="connsiteX71" fmla="*/ 1498060 w 1536970"/>
              <a:gd name="connsiteY71" fmla="*/ 2811294 h 4056434"/>
              <a:gd name="connsiteX72" fmla="*/ 1468877 w 1536970"/>
              <a:gd name="connsiteY72" fmla="*/ 2830749 h 4056434"/>
              <a:gd name="connsiteX73" fmla="*/ 1459149 w 1536970"/>
              <a:gd name="connsiteY73" fmla="*/ 2937754 h 4056434"/>
              <a:gd name="connsiteX74" fmla="*/ 1449421 w 1536970"/>
              <a:gd name="connsiteY74" fmla="*/ 2966937 h 4056434"/>
              <a:gd name="connsiteX75" fmla="*/ 1498060 w 1536970"/>
              <a:gd name="connsiteY75" fmla="*/ 2976664 h 4056434"/>
              <a:gd name="connsiteX76" fmla="*/ 1488332 w 1536970"/>
              <a:gd name="connsiteY76" fmla="*/ 3005847 h 4056434"/>
              <a:gd name="connsiteX77" fmla="*/ 1478604 w 1536970"/>
              <a:gd name="connsiteY77" fmla="*/ 2976664 h 4056434"/>
              <a:gd name="connsiteX78" fmla="*/ 1468877 w 1536970"/>
              <a:gd name="connsiteY78" fmla="*/ 3005847 h 4056434"/>
              <a:gd name="connsiteX79" fmla="*/ 1468877 w 1536970"/>
              <a:gd name="connsiteY79" fmla="*/ 3083668 h 4056434"/>
              <a:gd name="connsiteX80" fmla="*/ 1439694 w 1536970"/>
              <a:gd name="connsiteY80" fmla="*/ 3093396 h 4056434"/>
              <a:gd name="connsiteX81" fmla="*/ 1420238 w 1536970"/>
              <a:gd name="connsiteY81" fmla="*/ 3112851 h 4056434"/>
              <a:gd name="connsiteX82" fmla="*/ 1410511 w 1536970"/>
              <a:gd name="connsiteY82" fmla="*/ 3161490 h 4056434"/>
              <a:gd name="connsiteX83" fmla="*/ 1381328 w 1536970"/>
              <a:gd name="connsiteY83" fmla="*/ 3171217 h 4056434"/>
              <a:gd name="connsiteX84" fmla="*/ 1332689 w 1536970"/>
              <a:gd name="connsiteY84" fmla="*/ 3180945 h 4056434"/>
              <a:gd name="connsiteX85" fmla="*/ 1284051 w 1536970"/>
              <a:gd name="connsiteY85" fmla="*/ 3219856 h 4056434"/>
              <a:gd name="connsiteX86" fmla="*/ 1264596 w 1536970"/>
              <a:gd name="connsiteY86" fmla="*/ 3249039 h 4056434"/>
              <a:gd name="connsiteX87" fmla="*/ 1235413 w 1536970"/>
              <a:gd name="connsiteY87" fmla="*/ 3258766 h 4056434"/>
              <a:gd name="connsiteX88" fmla="*/ 1186774 w 1536970"/>
              <a:gd name="connsiteY88" fmla="*/ 3297677 h 4056434"/>
              <a:gd name="connsiteX89" fmla="*/ 1128408 w 1536970"/>
              <a:gd name="connsiteY89" fmla="*/ 3307405 h 4056434"/>
              <a:gd name="connsiteX90" fmla="*/ 1118681 w 1536970"/>
              <a:gd name="connsiteY90" fmla="*/ 3336588 h 4056434"/>
              <a:gd name="connsiteX91" fmla="*/ 1099225 w 1536970"/>
              <a:gd name="connsiteY91" fmla="*/ 3356043 h 4056434"/>
              <a:gd name="connsiteX92" fmla="*/ 1108953 w 1536970"/>
              <a:gd name="connsiteY92" fmla="*/ 3385226 h 4056434"/>
              <a:gd name="connsiteX93" fmla="*/ 1079770 w 1536970"/>
              <a:gd name="connsiteY93" fmla="*/ 3404681 h 4056434"/>
              <a:gd name="connsiteX94" fmla="*/ 1060315 w 1536970"/>
              <a:gd name="connsiteY94" fmla="*/ 3424137 h 4056434"/>
              <a:gd name="connsiteX95" fmla="*/ 1001949 w 1536970"/>
              <a:gd name="connsiteY95" fmla="*/ 3433864 h 4056434"/>
              <a:gd name="connsiteX96" fmla="*/ 972766 w 1536970"/>
              <a:gd name="connsiteY96" fmla="*/ 3453320 h 4056434"/>
              <a:gd name="connsiteX97" fmla="*/ 953311 w 1536970"/>
              <a:gd name="connsiteY97" fmla="*/ 3482503 h 4056434"/>
              <a:gd name="connsiteX98" fmla="*/ 924128 w 1536970"/>
              <a:gd name="connsiteY98" fmla="*/ 3492230 h 4056434"/>
              <a:gd name="connsiteX99" fmla="*/ 836579 w 1536970"/>
              <a:gd name="connsiteY99" fmla="*/ 3482503 h 4056434"/>
              <a:gd name="connsiteX100" fmla="*/ 826851 w 1536970"/>
              <a:gd name="connsiteY100" fmla="*/ 3453320 h 4056434"/>
              <a:gd name="connsiteX101" fmla="*/ 778213 w 1536970"/>
              <a:gd name="connsiteY101" fmla="*/ 3463047 h 4056434"/>
              <a:gd name="connsiteX102" fmla="*/ 719847 w 1536970"/>
              <a:gd name="connsiteY102" fmla="*/ 3482503 h 4056434"/>
              <a:gd name="connsiteX103" fmla="*/ 710119 w 1536970"/>
              <a:gd name="connsiteY103" fmla="*/ 3579779 h 4056434"/>
              <a:gd name="connsiteX104" fmla="*/ 700391 w 1536970"/>
              <a:gd name="connsiteY104" fmla="*/ 3608962 h 4056434"/>
              <a:gd name="connsiteX105" fmla="*/ 690664 w 1536970"/>
              <a:gd name="connsiteY105" fmla="*/ 3657600 h 4056434"/>
              <a:gd name="connsiteX106" fmla="*/ 661481 w 1536970"/>
              <a:gd name="connsiteY106" fmla="*/ 3667328 h 4056434"/>
              <a:gd name="connsiteX107" fmla="*/ 651753 w 1536970"/>
              <a:gd name="connsiteY107" fmla="*/ 3725694 h 4056434"/>
              <a:gd name="connsiteX108" fmla="*/ 593387 w 1536970"/>
              <a:gd name="connsiteY108" fmla="*/ 3754877 h 4056434"/>
              <a:gd name="connsiteX109" fmla="*/ 573932 w 1536970"/>
              <a:gd name="connsiteY109" fmla="*/ 3784060 h 4056434"/>
              <a:gd name="connsiteX110" fmla="*/ 476655 w 1536970"/>
              <a:gd name="connsiteY110" fmla="*/ 3822971 h 4056434"/>
              <a:gd name="connsiteX111" fmla="*/ 447472 w 1536970"/>
              <a:gd name="connsiteY111" fmla="*/ 3832698 h 4056434"/>
              <a:gd name="connsiteX112" fmla="*/ 428017 w 1536970"/>
              <a:gd name="connsiteY112" fmla="*/ 3852154 h 4056434"/>
              <a:gd name="connsiteX113" fmla="*/ 330740 w 1536970"/>
              <a:gd name="connsiteY113" fmla="*/ 3881337 h 4056434"/>
              <a:gd name="connsiteX114" fmla="*/ 301557 w 1536970"/>
              <a:gd name="connsiteY114" fmla="*/ 3900792 h 4056434"/>
              <a:gd name="connsiteX115" fmla="*/ 272374 w 1536970"/>
              <a:gd name="connsiteY115" fmla="*/ 3968886 h 4056434"/>
              <a:gd name="connsiteX116" fmla="*/ 243191 w 1536970"/>
              <a:gd name="connsiteY116" fmla="*/ 3978613 h 4056434"/>
              <a:gd name="connsiteX117" fmla="*/ 204281 w 1536970"/>
              <a:gd name="connsiteY117" fmla="*/ 4036979 h 4056434"/>
              <a:gd name="connsiteX118" fmla="*/ 145915 w 1536970"/>
              <a:gd name="connsiteY118" fmla="*/ 4056434 h 4056434"/>
              <a:gd name="connsiteX119" fmla="*/ 136187 w 1536970"/>
              <a:gd name="connsiteY119" fmla="*/ 4027251 h 4056434"/>
              <a:gd name="connsiteX120" fmla="*/ 145915 w 1536970"/>
              <a:gd name="connsiteY120" fmla="*/ 3998068 h 4056434"/>
              <a:gd name="connsiteX121" fmla="*/ 136187 w 1536970"/>
              <a:gd name="connsiteY121" fmla="*/ 3832698 h 4056434"/>
              <a:gd name="connsiteX122" fmla="*/ 155642 w 1536970"/>
              <a:gd name="connsiteY122" fmla="*/ 3735422 h 4056434"/>
              <a:gd name="connsiteX123" fmla="*/ 175098 w 1536970"/>
              <a:gd name="connsiteY123" fmla="*/ 3677056 h 4056434"/>
              <a:gd name="connsiteX124" fmla="*/ 194553 w 1536970"/>
              <a:gd name="connsiteY124" fmla="*/ 3618690 h 4056434"/>
              <a:gd name="connsiteX125" fmla="*/ 214008 w 1536970"/>
              <a:gd name="connsiteY125" fmla="*/ 3599234 h 4056434"/>
              <a:gd name="connsiteX126" fmla="*/ 145915 w 1536970"/>
              <a:gd name="connsiteY126" fmla="*/ 3570051 h 4056434"/>
              <a:gd name="connsiteX127" fmla="*/ 116732 w 1536970"/>
              <a:gd name="connsiteY127" fmla="*/ 3550596 h 4056434"/>
              <a:gd name="connsiteX128" fmla="*/ 38911 w 1536970"/>
              <a:gd name="connsiteY128" fmla="*/ 3531141 h 4056434"/>
              <a:gd name="connsiteX129" fmla="*/ 29183 w 1536970"/>
              <a:gd name="connsiteY129" fmla="*/ 3492230 h 4056434"/>
              <a:gd name="connsiteX130" fmla="*/ 0 w 1536970"/>
              <a:gd name="connsiteY130" fmla="*/ 3453320 h 4056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1536970" h="4056434">
                <a:moveTo>
                  <a:pt x="1070042" y="0"/>
                </a:moveTo>
                <a:cubicBezTo>
                  <a:pt x="1053829" y="3243"/>
                  <a:pt x="1035759" y="1525"/>
                  <a:pt x="1021404" y="9728"/>
                </a:cubicBezTo>
                <a:cubicBezTo>
                  <a:pt x="1011253" y="15529"/>
                  <a:pt x="1011863" y="32715"/>
                  <a:pt x="1001949" y="38911"/>
                </a:cubicBezTo>
                <a:cubicBezTo>
                  <a:pt x="984559" y="49780"/>
                  <a:pt x="963038" y="51881"/>
                  <a:pt x="943583" y="58366"/>
                </a:cubicBezTo>
                <a:lnTo>
                  <a:pt x="914400" y="68094"/>
                </a:lnTo>
                <a:cubicBezTo>
                  <a:pt x="907915" y="77822"/>
                  <a:pt x="900173" y="86820"/>
                  <a:pt x="894945" y="97277"/>
                </a:cubicBezTo>
                <a:cubicBezTo>
                  <a:pt x="890359" y="106448"/>
                  <a:pt x="891623" y="118453"/>
                  <a:pt x="885217" y="126460"/>
                </a:cubicBezTo>
                <a:cubicBezTo>
                  <a:pt x="877914" y="135589"/>
                  <a:pt x="865163" y="138612"/>
                  <a:pt x="856034" y="145915"/>
                </a:cubicBezTo>
                <a:cubicBezTo>
                  <a:pt x="848872" y="151644"/>
                  <a:pt x="845009" y="161758"/>
                  <a:pt x="836579" y="165371"/>
                </a:cubicBezTo>
                <a:cubicBezTo>
                  <a:pt x="821382" y="171884"/>
                  <a:pt x="803980" y="171088"/>
                  <a:pt x="787940" y="175098"/>
                </a:cubicBezTo>
                <a:cubicBezTo>
                  <a:pt x="777992" y="177585"/>
                  <a:pt x="768485" y="181583"/>
                  <a:pt x="758757" y="184826"/>
                </a:cubicBezTo>
                <a:cubicBezTo>
                  <a:pt x="716017" y="248936"/>
                  <a:pt x="760284" y="198131"/>
                  <a:pt x="729574" y="175098"/>
                </a:cubicBezTo>
                <a:cubicBezTo>
                  <a:pt x="721371" y="168946"/>
                  <a:pt x="710119" y="181583"/>
                  <a:pt x="700391" y="184826"/>
                </a:cubicBezTo>
                <a:cubicBezTo>
                  <a:pt x="697149" y="210766"/>
                  <a:pt x="700373" y="238375"/>
                  <a:pt x="690664" y="262647"/>
                </a:cubicBezTo>
                <a:cubicBezTo>
                  <a:pt x="686322" y="273502"/>
                  <a:pt x="668784" y="272974"/>
                  <a:pt x="661481" y="282103"/>
                </a:cubicBezTo>
                <a:cubicBezTo>
                  <a:pt x="655075" y="290110"/>
                  <a:pt x="654996" y="301558"/>
                  <a:pt x="651753" y="311286"/>
                </a:cubicBezTo>
                <a:cubicBezTo>
                  <a:pt x="648510" y="343711"/>
                  <a:pt x="653162" y="377937"/>
                  <a:pt x="642025" y="408562"/>
                </a:cubicBezTo>
                <a:cubicBezTo>
                  <a:pt x="638521" y="418199"/>
                  <a:pt x="621045" y="412138"/>
                  <a:pt x="612842" y="418290"/>
                </a:cubicBezTo>
                <a:cubicBezTo>
                  <a:pt x="562126" y="456327"/>
                  <a:pt x="580126" y="463831"/>
                  <a:pt x="535021" y="486383"/>
                </a:cubicBezTo>
                <a:cubicBezTo>
                  <a:pt x="525850" y="490969"/>
                  <a:pt x="515566" y="492868"/>
                  <a:pt x="505838" y="496111"/>
                </a:cubicBezTo>
                <a:cubicBezTo>
                  <a:pt x="496110" y="505839"/>
                  <a:pt x="484286" y="513847"/>
                  <a:pt x="476655" y="525294"/>
                </a:cubicBezTo>
                <a:cubicBezTo>
                  <a:pt x="426148" y="601056"/>
                  <a:pt x="508060" y="513347"/>
                  <a:pt x="447472" y="573932"/>
                </a:cubicBezTo>
                <a:cubicBezTo>
                  <a:pt x="444230" y="586902"/>
                  <a:pt x="443724" y="600885"/>
                  <a:pt x="437745" y="612843"/>
                </a:cubicBezTo>
                <a:cubicBezTo>
                  <a:pt x="433643" y="621046"/>
                  <a:pt x="420513" y="623400"/>
                  <a:pt x="418289" y="632298"/>
                </a:cubicBezTo>
                <a:cubicBezTo>
                  <a:pt x="386368" y="759981"/>
                  <a:pt x="437595" y="700544"/>
                  <a:pt x="389106" y="749030"/>
                </a:cubicBezTo>
                <a:cubicBezTo>
                  <a:pt x="376633" y="786453"/>
                  <a:pt x="370979" y="788242"/>
                  <a:pt x="389106" y="836579"/>
                </a:cubicBezTo>
                <a:cubicBezTo>
                  <a:pt x="392326" y="845166"/>
                  <a:pt x="402077" y="849549"/>
                  <a:pt x="408562" y="856034"/>
                </a:cubicBezTo>
                <a:cubicBezTo>
                  <a:pt x="415047" y="875489"/>
                  <a:pt x="416642" y="897336"/>
                  <a:pt x="428017" y="914400"/>
                </a:cubicBezTo>
                <a:cubicBezTo>
                  <a:pt x="434502" y="924128"/>
                  <a:pt x="442244" y="933126"/>
                  <a:pt x="447472" y="943583"/>
                </a:cubicBezTo>
                <a:cubicBezTo>
                  <a:pt x="452058" y="952754"/>
                  <a:pt x="449949" y="965515"/>
                  <a:pt x="457200" y="972766"/>
                </a:cubicBezTo>
                <a:cubicBezTo>
                  <a:pt x="464451" y="980017"/>
                  <a:pt x="477212" y="977908"/>
                  <a:pt x="486383" y="982494"/>
                </a:cubicBezTo>
                <a:cubicBezTo>
                  <a:pt x="501702" y="990153"/>
                  <a:pt x="524162" y="1006926"/>
                  <a:pt x="535021" y="1021405"/>
                </a:cubicBezTo>
                <a:cubicBezTo>
                  <a:pt x="587052" y="1090780"/>
                  <a:pt x="548490" y="1071291"/>
                  <a:pt x="603115" y="1089498"/>
                </a:cubicBezTo>
                <a:cubicBezTo>
                  <a:pt x="613946" y="1121994"/>
                  <a:pt x="614427" y="1120951"/>
                  <a:pt x="622570" y="1157592"/>
                </a:cubicBezTo>
                <a:cubicBezTo>
                  <a:pt x="625030" y="1168662"/>
                  <a:pt x="632824" y="1220079"/>
                  <a:pt x="642025" y="1235413"/>
                </a:cubicBezTo>
                <a:cubicBezTo>
                  <a:pt x="646744" y="1243277"/>
                  <a:pt x="655752" y="1247706"/>
                  <a:pt x="661481" y="1254868"/>
                </a:cubicBezTo>
                <a:cubicBezTo>
                  <a:pt x="668784" y="1263997"/>
                  <a:pt x="675708" y="1273594"/>
                  <a:pt x="680936" y="1284051"/>
                </a:cubicBezTo>
                <a:cubicBezTo>
                  <a:pt x="685522" y="1293222"/>
                  <a:pt x="683413" y="1305983"/>
                  <a:pt x="690664" y="1313234"/>
                </a:cubicBezTo>
                <a:cubicBezTo>
                  <a:pt x="697915" y="1320485"/>
                  <a:pt x="710676" y="1318376"/>
                  <a:pt x="719847" y="1322962"/>
                </a:cubicBezTo>
                <a:cubicBezTo>
                  <a:pt x="744392" y="1335234"/>
                  <a:pt x="750388" y="1343775"/>
                  <a:pt x="768485" y="1361873"/>
                </a:cubicBezTo>
                <a:cubicBezTo>
                  <a:pt x="771728" y="1371601"/>
                  <a:pt x="770962" y="1383805"/>
                  <a:pt x="778213" y="1391056"/>
                </a:cubicBezTo>
                <a:cubicBezTo>
                  <a:pt x="785464" y="1398306"/>
                  <a:pt x="798603" y="1395507"/>
                  <a:pt x="807396" y="1400783"/>
                </a:cubicBezTo>
                <a:cubicBezTo>
                  <a:pt x="815260" y="1405502"/>
                  <a:pt x="821122" y="1413077"/>
                  <a:pt x="826851" y="1420239"/>
                </a:cubicBezTo>
                <a:cubicBezTo>
                  <a:pt x="856232" y="1456966"/>
                  <a:pt x="843515" y="1463774"/>
                  <a:pt x="894945" y="1498060"/>
                </a:cubicBezTo>
                <a:cubicBezTo>
                  <a:pt x="904673" y="1504545"/>
                  <a:pt x="915330" y="1509816"/>
                  <a:pt x="924128" y="1517515"/>
                </a:cubicBezTo>
                <a:cubicBezTo>
                  <a:pt x="941383" y="1532614"/>
                  <a:pt x="953688" y="1553436"/>
                  <a:pt x="972766" y="1566154"/>
                </a:cubicBezTo>
                <a:cubicBezTo>
                  <a:pt x="1039664" y="1610752"/>
                  <a:pt x="1008950" y="1597670"/>
                  <a:pt x="1060315" y="1614792"/>
                </a:cubicBezTo>
                <a:cubicBezTo>
                  <a:pt x="1093668" y="1664822"/>
                  <a:pt x="1062630" y="1626371"/>
                  <a:pt x="1108953" y="1663430"/>
                </a:cubicBezTo>
                <a:cubicBezTo>
                  <a:pt x="1147105" y="1693952"/>
                  <a:pt x="1106910" y="1675720"/>
                  <a:pt x="1157591" y="1692613"/>
                </a:cubicBezTo>
                <a:cubicBezTo>
                  <a:pt x="1171730" y="1735027"/>
                  <a:pt x="1170810" y="1749332"/>
                  <a:pt x="1196502" y="1780162"/>
                </a:cubicBezTo>
                <a:cubicBezTo>
                  <a:pt x="1205309" y="1790730"/>
                  <a:pt x="1216878" y="1798777"/>
                  <a:pt x="1225685" y="1809345"/>
                </a:cubicBezTo>
                <a:cubicBezTo>
                  <a:pt x="1259532" y="1849961"/>
                  <a:pt x="1226415" y="1832286"/>
                  <a:pt x="1274323" y="1848256"/>
                </a:cubicBezTo>
                <a:cubicBezTo>
                  <a:pt x="1277724" y="1858458"/>
                  <a:pt x="1289793" y="1903194"/>
                  <a:pt x="1303506" y="1906622"/>
                </a:cubicBezTo>
                <a:cubicBezTo>
                  <a:pt x="1312404" y="1908846"/>
                  <a:pt x="1316477" y="1893651"/>
                  <a:pt x="1322962" y="1887166"/>
                </a:cubicBezTo>
                <a:cubicBezTo>
                  <a:pt x="1329447" y="1896894"/>
                  <a:pt x="1337669" y="1905665"/>
                  <a:pt x="1342417" y="1916349"/>
                </a:cubicBezTo>
                <a:cubicBezTo>
                  <a:pt x="1350746" y="1935089"/>
                  <a:pt x="1361872" y="1974715"/>
                  <a:pt x="1361872" y="1974715"/>
                </a:cubicBezTo>
                <a:cubicBezTo>
                  <a:pt x="1365115" y="2000656"/>
                  <a:pt x="1364721" y="2027316"/>
                  <a:pt x="1371600" y="2052537"/>
                </a:cubicBezTo>
                <a:cubicBezTo>
                  <a:pt x="1374676" y="2063816"/>
                  <a:pt x="1386307" y="2071037"/>
                  <a:pt x="1391055" y="2081720"/>
                </a:cubicBezTo>
                <a:cubicBezTo>
                  <a:pt x="1399384" y="2100460"/>
                  <a:pt x="1399135" y="2123023"/>
                  <a:pt x="1410511" y="2140086"/>
                </a:cubicBezTo>
                <a:cubicBezTo>
                  <a:pt x="1416996" y="2149813"/>
                  <a:pt x="1425218" y="2158585"/>
                  <a:pt x="1429966" y="2169268"/>
                </a:cubicBezTo>
                <a:cubicBezTo>
                  <a:pt x="1476269" y="2273451"/>
                  <a:pt x="1424847" y="2190774"/>
                  <a:pt x="1468877" y="2256817"/>
                </a:cubicBezTo>
                <a:cubicBezTo>
                  <a:pt x="1472119" y="2266545"/>
                  <a:pt x="1473329" y="2277207"/>
                  <a:pt x="1478604" y="2286000"/>
                </a:cubicBezTo>
                <a:cubicBezTo>
                  <a:pt x="1483323" y="2293865"/>
                  <a:pt x="1497357" y="2296311"/>
                  <a:pt x="1498060" y="2305456"/>
                </a:cubicBezTo>
                <a:cubicBezTo>
                  <a:pt x="1500807" y="2341166"/>
                  <a:pt x="1494556" y="2377190"/>
                  <a:pt x="1488332" y="2412460"/>
                </a:cubicBezTo>
                <a:cubicBezTo>
                  <a:pt x="1484768" y="2432656"/>
                  <a:pt x="1468877" y="2470826"/>
                  <a:pt x="1468877" y="2470826"/>
                </a:cubicBezTo>
                <a:cubicBezTo>
                  <a:pt x="1474784" y="2518081"/>
                  <a:pt x="1477190" y="2552721"/>
                  <a:pt x="1488332" y="2597286"/>
                </a:cubicBezTo>
                <a:cubicBezTo>
                  <a:pt x="1490819" y="2607233"/>
                  <a:pt x="1494817" y="2616741"/>
                  <a:pt x="1498060" y="2626468"/>
                </a:cubicBezTo>
                <a:cubicBezTo>
                  <a:pt x="1501414" y="2653300"/>
                  <a:pt x="1502518" y="2703480"/>
                  <a:pt x="1517515" y="2733473"/>
                </a:cubicBezTo>
                <a:cubicBezTo>
                  <a:pt x="1522743" y="2743930"/>
                  <a:pt x="1536970" y="2750965"/>
                  <a:pt x="1536970" y="2762656"/>
                </a:cubicBezTo>
                <a:lnTo>
                  <a:pt x="1517515" y="2743200"/>
                </a:lnTo>
                <a:cubicBezTo>
                  <a:pt x="1504545" y="2746443"/>
                  <a:pt x="1482277" y="2740073"/>
                  <a:pt x="1478604" y="2752928"/>
                </a:cubicBezTo>
                <a:cubicBezTo>
                  <a:pt x="1472970" y="2772647"/>
                  <a:pt x="1491575" y="2791839"/>
                  <a:pt x="1498060" y="2811294"/>
                </a:cubicBezTo>
                <a:cubicBezTo>
                  <a:pt x="1512015" y="2853160"/>
                  <a:pt x="1517733" y="2842964"/>
                  <a:pt x="1468877" y="2830749"/>
                </a:cubicBezTo>
                <a:cubicBezTo>
                  <a:pt x="1465634" y="2866417"/>
                  <a:pt x="1464214" y="2902299"/>
                  <a:pt x="1459149" y="2937754"/>
                </a:cubicBezTo>
                <a:cubicBezTo>
                  <a:pt x="1457699" y="2947905"/>
                  <a:pt x="1442170" y="2959686"/>
                  <a:pt x="1449421" y="2966937"/>
                </a:cubicBezTo>
                <a:cubicBezTo>
                  <a:pt x="1461112" y="2978628"/>
                  <a:pt x="1481847" y="2973422"/>
                  <a:pt x="1498060" y="2976664"/>
                </a:cubicBezTo>
                <a:cubicBezTo>
                  <a:pt x="1494817" y="2986392"/>
                  <a:pt x="1498586" y="3005847"/>
                  <a:pt x="1488332" y="3005847"/>
                </a:cubicBezTo>
                <a:cubicBezTo>
                  <a:pt x="1478078" y="3005847"/>
                  <a:pt x="1488858" y="2976664"/>
                  <a:pt x="1478604" y="2976664"/>
                </a:cubicBezTo>
                <a:cubicBezTo>
                  <a:pt x="1468350" y="2976664"/>
                  <a:pt x="1472119" y="2996119"/>
                  <a:pt x="1468877" y="3005847"/>
                </a:cubicBezTo>
                <a:cubicBezTo>
                  <a:pt x="1478170" y="3033728"/>
                  <a:pt x="1489744" y="3052366"/>
                  <a:pt x="1468877" y="3083668"/>
                </a:cubicBezTo>
                <a:cubicBezTo>
                  <a:pt x="1463189" y="3092200"/>
                  <a:pt x="1449422" y="3090153"/>
                  <a:pt x="1439694" y="3093396"/>
                </a:cubicBezTo>
                <a:cubicBezTo>
                  <a:pt x="1433209" y="3099881"/>
                  <a:pt x="1423851" y="3104421"/>
                  <a:pt x="1420238" y="3112851"/>
                </a:cubicBezTo>
                <a:cubicBezTo>
                  <a:pt x="1413725" y="3128048"/>
                  <a:pt x="1419682" y="3147733"/>
                  <a:pt x="1410511" y="3161490"/>
                </a:cubicBezTo>
                <a:cubicBezTo>
                  <a:pt x="1404823" y="3170022"/>
                  <a:pt x="1391276" y="3168730"/>
                  <a:pt x="1381328" y="3171217"/>
                </a:cubicBezTo>
                <a:cubicBezTo>
                  <a:pt x="1365288" y="3175227"/>
                  <a:pt x="1348902" y="3177702"/>
                  <a:pt x="1332689" y="3180945"/>
                </a:cubicBezTo>
                <a:cubicBezTo>
                  <a:pt x="1311018" y="3195392"/>
                  <a:pt x="1299894" y="3200052"/>
                  <a:pt x="1284051" y="3219856"/>
                </a:cubicBezTo>
                <a:cubicBezTo>
                  <a:pt x="1276748" y="3228985"/>
                  <a:pt x="1273725" y="3241736"/>
                  <a:pt x="1264596" y="3249039"/>
                </a:cubicBezTo>
                <a:cubicBezTo>
                  <a:pt x="1256589" y="3255444"/>
                  <a:pt x="1245141" y="3255524"/>
                  <a:pt x="1235413" y="3258766"/>
                </a:cubicBezTo>
                <a:cubicBezTo>
                  <a:pt x="1222130" y="3272049"/>
                  <a:pt x="1205182" y="3291541"/>
                  <a:pt x="1186774" y="3297677"/>
                </a:cubicBezTo>
                <a:cubicBezTo>
                  <a:pt x="1168062" y="3303914"/>
                  <a:pt x="1147863" y="3304162"/>
                  <a:pt x="1128408" y="3307405"/>
                </a:cubicBezTo>
                <a:cubicBezTo>
                  <a:pt x="1125166" y="3317133"/>
                  <a:pt x="1123957" y="3327795"/>
                  <a:pt x="1118681" y="3336588"/>
                </a:cubicBezTo>
                <a:cubicBezTo>
                  <a:pt x="1113962" y="3344452"/>
                  <a:pt x="1101024" y="3347050"/>
                  <a:pt x="1099225" y="3356043"/>
                </a:cubicBezTo>
                <a:cubicBezTo>
                  <a:pt x="1097214" y="3366098"/>
                  <a:pt x="1105710" y="3375498"/>
                  <a:pt x="1108953" y="3385226"/>
                </a:cubicBezTo>
                <a:cubicBezTo>
                  <a:pt x="1099225" y="3391711"/>
                  <a:pt x="1088899" y="3397378"/>
                  <a:pt x="1079770" y="3404681"/>
                </a:cubicBezTo>
                <a:cubicBezTo>
                  <a:pt x="1072608" y="3410410"/>
                  <a:pt x="1068902" y="3420917"/>
                  <a:pt x="1060315" y="3424137"/>
                </a:cubicBezTo>
                <a:cubicBezTo>
                  <a:pt x="1041847" y="3431062"/>
                  <a:pt x="1021404" y="3430622"/>
                  <a:pt x="1001949" y="3433864"/>
                </a:cubicBezTo>
                <a:cubicBezTo>
                  <a:pt x="992221" y="3440349"/>
                  <a:pt x="981033" y="3445053"/>
                  <a:pt x="972766" y="3453320"/>
                </a:cubicBezTo>
                <a:cubicBezTo>
                  <a:pt x="964499" y="3461587"/>
                  <a:pt x="962440" y="3475200"/>
                  <a:pt x="953311" y="3482503"/>
                </a:cubicBezTo>
                <a:cubicBezTo>
                  <a:pt x="945304" y="3488908"/>
                  <a:pt x="933856" y="3488988"/>
                  <a:pt x="924128" y="3492230"/>
                </a:cubicBezTo>
                <a:cubicBezTo>
                  <a:pt x="894945" y="3488988"/>
                  <a:pt x="863842" y="3493408"/>
                  <a:pt x="836579" y="3482503"/>
                </a:cubicBezTo>
                <a:cubicBezTo>
                  <a:pt x="827058" y="3478695"/>
                  <a:pt x="836579" y="3456563"/>
                  <a:pt x="826851" y="3453320"/>
                </a:cubicBezTo>
                <a:cubicBezTo>
                  <a:pt x="811166" y="3448091"/>
                  <a:pt x="794164" y="3458697"/>
                  <a:pt x="778213" y="3463047"/>
                </a:cubicBezTo>
                <a:cubicBezTo>
                  <a:pt x="758428" y="3468443"/>
                  <a:pt x="719847" y="3482503"/>
                  <a:pt x="719847" y="3482503"/>
                </a:cubicBezTo>
                <a:cubicBezTo>
                  <a:pt x="716604" y="3514928"/>
                  <a:pt x="715074" y="3547571"/>
                  <a:pt x="710119" y="3579779"/>
                </a:cubicBezTo>
                <a:cubicBezTo>
                  <a:pt x="708560" y="3589914"/>
                  <a:pt x="702878" y="3599014"/>
                  <a:pt x="700391" y="3608962"/>
                </a:cubicBezTo>
                <a:cubicBezTo>
                  <a:pt x="696381" y="3625002"/>
                  <a:pt x="699835" y="3643843"/>
                  <a:pt x="690664" y="3657600"/>
                </a:cubicBezTo>
                <a:cubicBezTo>
                  <a:pt x="684976" y="3666132"/>
                  <a:pt x="671209" y="3664085"/>
                  <a:pt x="661481" y="3667328"/>
                </a:cubicBezTo>
                <a:cubicBezTo>
                  <a:pt x="658238" y="3686783"/>
                  <a:pt x="660574" y="3708053"/>
                  <a:pt x="651753" y="3725694"/>
                </a:cubicBezTo>
                <a:cubicBezTo>
                  <a:pt x="644210" y="3740779"/>
                  <a:pt x="607198" y="3750273"/>
                  <a:pt x="593387" y="3754877"/>
                </a:cubicBezTo>
                <a:cubicBezTo>
                  <a:pt x="586902" y="3764605"/>
                  <a:pt x="582199" y="3775793"/>
                  <a:pt x="573932" y="3784060"/>
                </a:cubicBezTo>
                <a:cubicBezTo>
                  <a:pt x="547885" y="3810107"/>
                  <a:pt x="509946" y="3813460"/>
                  <a:pt x="476655" y="3822971"/>
                </a:cubicBezTo>
                <a:cubicBezTo>
                  <a:pt x="466796" y="3825788"/>
                  <a:pt x="457200" y="3829456"/>
                  <a:pt x="447472" y="3832698"/>
                </a:cubicBezTo>
                <a:cubicBezTo>
                  <a:pt x="440987" y="3839183"/>
                  <a:pt x="436220" y="3848052"/>
                  <a:pt x="428017" y="3852154"/>
                </a:cubicBezTo>
                <a:cubicBezTo>
                  <a:pt x="373625" y="3879350"/>
                  <a:pt x="395018" y="3838486"/>
                  <a:pt x="330740" y="3881337"/>
                </a:cubicBezTo>
                <a:lnTo>
                  <a:pt x="301557" y="3900792"/>
                </a:lnTo>
                <a:cubicBezTo>
                  <a:pt x="295136" y="3932901"/>
                  <a:pt x="300690" y="3951897"/>
                  <a:pt x="272374" y="3968886"/>
                </a:cubicBezTo>
                <a:cubicBezTo>
                  <a:pt x="263581" y="3974161"/>
                  <a:pt x="252919" y="3975371"/>
                  <a:pt x="243191" y="3978613"/>
                </a:cubicBezTo>
                <a:cubicBezTo>
                  <a:pt x="230221" y="3998068"/>
                  <a:pt x="226463" y="4029585"/>
                  <a:pt x="204281" y="4036979"/>
                </a:cubicBezTo>
                <a:lnTo>
                  <a:pt x="145915" y="4056434"/>
                </a:lnTo>
                <a:cubicBezTo>
                  <a:pt x="98079" y="4040490"/>
                  <a:pt x="118383" y="4056925"/>
                  <a:pt x="136187" y="4027251"/>
                </a:cubicBezTo>
                <a:cubicBezTo>
                  <a:pt x="141463" y="4018458"/>
                  <a:pt x="142672" y="4007796"/>
                  <a:pt x="145915" y="3998068"/>
                </a:cubicBezTo>
                <a:cubicBezTo>
                  <a:pt x="102158" y="3932434"/>
                  <a:pt x="121953" y="3975037"/>
                  <a:pt x="136187" y="3832698"/>
                </a:cubicBezTo>
                <a:cubicBezTo>
                  <a:pt x="138815" y="3806413"/>
                  <a:pt x="147434" y="3762783"/>
                  <a:pt x="155642" y="3735422"/>
                </a:cubicBezTo>
                <a:cubicBezTo>
                  <a:pt x="161535" y="3715779"/>
                  <a:pt x="168613" y="3696511"/>
                  <a:pt x="175098" y="3677056"/>
                </a:cubicBezTo>
                <a:lnTo>
                  <a:pt x="194553" y="3618690"/>
                </a:lnTo>
                <a:lnTo>
                  <a:pt x="214008" y="3599234"/>
                </a:lnTo>
                <a:cubicBezTo>
                  <a:pt x="140742" y="3550391"/>
                  <a:pt x="233857" y="3607741"/>
                  <a:pt x="145915" y="3570051"/>
                </a:cubicBezTo>
                <a:cubicBezTo>
                  <a:pt x="135169" y="3565446"/>
                  <a:pt x="127189" y="3555824"/>
                  <a:pt x="116732" y="3550596"/>
                </a:cubicBezTo>
                <a:cubicBezTo>
                  <a:pt x="96788" y="3540624"/>
                  <a:pt x="57415" y="3534842"/>
                  <a:pt x="38911" y="3531141"/>
                </a:cubicBezTo>
                <a:cubicBezTo>
                  <a:pt x="35668" y="3518171"/>
                  <a:pt x="34449" y="3504519"/>
                  <a:pt x="29183" y="3492230"/>
                </a:cubicBezTo>
                <a:cubicBezTo>
                  <a:pt x="20932" y="3472978"/>
                  <a:pt x="12603" y="3465922"/>
                  <a:pt x="0" y="3453320"/>
                </a:cubicBezTo>
              </a:path>
            </a:pathLst>
          </a:custGeom>
          <a:ln w="25400">
            <a:solidFill>
              <a:srgbClr val="0D30D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9005900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randombar(horizontal)">
                                      <p:cBhvr>
                                        <p:cTn id="12" dur="500"/>
                                        <p:tgtEl>
                                          <p:spTgt spid="34"/>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wipe(down)">
                                      <p:cBhvr>
                                        <p:cTn id="28" dur="500"/>
                                        <p:tgtEl>
                                          <p:spTgt spid="35"/>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3"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0" y="685800"/>
            <a:ext cx="8610600" cy="5324535"/>
          </a:xfrm>
          <a:prstGeom prst="rect">
            <a:avLst/>
          </a:prstGeom>
        </p:spPr>
        <p:txBody>
          <a:bodyPr wrap="square">
            <a:spAutoFit/>
          </a:bodyPr>
          <a:lstStyle/>
          <a:p>
            <a:r>
              <a:rPr lang="vi-VN" sz="2000" i="1"/>
              <a:t>- Lãnh thổ Việt Nam là một khối thống nhất và toàn vẹn, bao gồm: vùng đất, vùng trời và vùng biển.</a:t>
            </a:r>
          </a:p>
          <a:p>
            <a:r>
              <a:rPr lang="vi-VN" sz="2000" b="1"/>
              <a:t>- Vùng đất liền:</a:t>
            </a:r>
            <a:endParaRPr lang="vi-VN" sz="2000"/>
          </a:p>
          <a:p>
            <a:r>
              <a:rPr lang="vi-VN" sz="2000">
                <a:solidFill>
                  <a:srgbClr val="FF0000"/>
                </a:solidFill>
              </a:rPr>
              <a:t>+ Gồm toàn bộ phần đất liền và các đảo, quần đảo đảo trên Biển Đông.</a:t>
            </a:r>
          </a:p>
          <a:p>
            <a:r>
              <a:rPr lang="vi-VN" sz="2000">
                <a:solidFill>
                  <a:srgbClr val="FF0000"/>
                </a:solidFill>
              </a:rPr>
              <a:t>+ Tổng diện tích lãnh thổ là </a:t>
            </a:r>
            <a:r>
              <a:rPr lang="vi-VN" sz="2000" smtClean="0">
                <a:solidFill>
                  <a:srgbClr val="FF0000"/>
                </a:solidFill>
              </a:rPr>
              <a:t>331.</a:t>
            </a:r>
            <a:r>
              <a:rPr lang="en-US" sz="2000" smtClean="0">
                <a:solidFill>
                  <a:srgbClr val="FF0000"/>
                </a:solidFill>
              </a:rPr>
              <a:t>344</a:t>
            </a:r>
            <a:r>
              <a:rPr lang="vi-VN" sz="2000" smtClean="0">
                <a:solidFill>
                  <a:srgbClr val="FF0000"/>
                </a:solidFill>
              </a:rPr>
              <a:t> </a:t>
            </a:r>
            <a:r>
              <a:rPr lang="vi-VN" sz="2000">
                <a:solidFill>
                  <a:srgbClr val="FF0000"/>
                </a:solidFill>
              </a:rPr>
              <a:t>km².</a:t>
            </a:r>
          </a:p>
          <a:p>
            <a:r>
              <a:rPr lang="vi-VN" sz="2000">
                <a:solidFill>
                  <a:srgbClr val="FF0000"/>
                </a:solidFill>
              </a:rPr>
              <a:t>+ Biên giới trên đất liền dài hơn 4600km, phần lớn nằm ở khu vực miền núi: </a:t>
            </a:r>
            <a:r>
              <a:rPr lang="vi-VN" sz="2000"/>
              <a:t>Phía Bắc giáp Trung Quốc (dài hơn 1400km); phía Tây giáp Lào (gần 2100 km); phía Tây Nam giáp Campuchia (hơn 1100 km</a:t>
            </a:r>
            <a:r>
              <a:rPr lang="vi-VN" sz="2000" smtClean="0"/>
              <a:t>).</a:t>
            </a:r>
            <a:endParaRPr lang="en-US" sz="2000" smtClean="0"/>
          </a:p>
          <a:p>
            <a:r>
              <a:rPr lang="vi-VN" sz="2000" b="1" smtClean="0"/>
              <a:t> </a:t>
            </a:r>
            <a:r>
              <a:rPr lang="vi-VN" sz="2000" b="1"/>
              <a:t> Vùng biển:</a:t>
            </a:r>
            <a:endParaRPr lang="vi-VN" sz="2000"/>
          </a:p>
          <a:p>
            <a:r>
              <a:rPr lang="vi-VN" sz="2000">
                <a:solidFill>
                  <a:srgbClr val="FF0000"/>
                </a:solidFill>
              </a:rPr>
              <a:t>+ Vùng biển </a:t>
            </a:r>
            <a:r>
              <a:rPr lang="vi-VN" sz="2000" smtClean="0">
                <a:solidFill>
                  <a:srgbClr val="FF0000"/>
                </a:solidFill>
              </a:rPr>
              <a:t>có </a:t>
            </a:r>
            <a:r>
              <a:rPr lang="vi-VN" sz="2000">
                <a:solidFill>
                  <a:srgbClr val="FF0000"/>
                </a:solidFill>
              </a:rPr>
              <a:t>hàng nghìn hòn đảo lớn, nhỏ, </a:t>
            </a:r>
            <a:r>
              <a:rPr lang="vi-VN" sz="2000" smtClean="0">
                <a:solidFill>
                  <a:srgbClr val="FF0000"/>
                </a:solidFill>
              </a:rPr>
              <a:t> </a:t>
            </a:r>
            <a:r>
              <a:rPr lang="vi-VN" sz="2000">
                <a:solidFill>
                  <a:srgbClr val="FF0000"/>
                </a:solidFill>
              </a:rPr>
              <a:t>quần đảo Hoàng Sa </a:t>
            </a:r>
            <a:r>
              <a:rPr lang="vi-VN" sz="2000" smtClean="0">
                <a:solidFill>
                  <a:srgbClr val="FF0000"/>
                </a:solidFill>
              </a:rPr>
              <a:t>(thành </a:t>
            </a:r>
            <a:r>
              <a:rPr lang="vi-VN" sz="2000">
                <a:solidFill>
                  <a:srgbClr val="FF0000"/>
                </a:solidFill>
              </a:rPr>
              <a:t>phố Đà Nẵng) và quần đảo Trường Sa </a:t>
            </a:r>
            <a:r>
              <a:rPr lang="vi-VN" sz="2000" smtClean="0">
                <a:solidFill>
                  <a:srgbClr val="FF0000"/>
                </a:solidFill>
              </a:rPr>
              <a:t>(tỉnh </a:t>
            </a:r>
            <a:r>
              <a:rPr lang="vi-VN" sz="2000">
                <a:solidFill>
                  <a:srgbClr val="FF0000"/>
                </a:solidFill>
              </a:rPr>
              <a:t>Khánh Hòa</a:t>
            </a:r>
            <a:r>
              <a:rPr lang="vi-VN" sz="2000" smtClean="0">
                <a:solidFill>
                  <a:srgbClr val="FF0000"/>
                </a:solidFill>
              </a:rPr>
              <a:t>)</a:t>
            </a:r>
            <a:endParaRPr lang="vi-VN" sz="2000">
              <a:solidFill>
                <a:srgbClr val="FF0000"/>
              </a:solidFill>
            </a:endParaRPr>
          </a:p>
          <a:p>
            <a:r>
              <a:rPr lang="vi-VN" sz="2000"/>
              <a:t>+ </a:t>
            </a:r>
            <a:r>
              <a:rPr lang="vi-VN" sz="2000">
                <a:solidFill>
                  <a:srgbClr val="FF0000"/>
                </a:solidFill>
              </a:rPr>
              <a:t>Diện tích vùng biển </a:t>
            </a:r>
            <a:r>
              <a:rPr lang="vi-VN" sz="2000" smtClean="0">
                <a:solidFill>
                  <a:srgbClr val="FF0000"/>
                </a:solidFill>
              </a:rPr>
              <a:t>khoảng </a:t>
            </a:r>
            <a:r>
              <a:rPr lang="vi-VN" sz="2000">
                <a:solidFill>
                  <a:srgbClr val="FF0000"/>
                </a:solidFill>
              </a:rPr>
              <a:t>1 triệu Km</a:t>
            </a:r>
            <a:r>
              <a:rPr lang="vi-VN" sz="2000" baseline="30000">
                <a:solidFill>
                  <a:srgbClr val="FF0000"/>
                </a:solidFill>
              </a:rPr>
              <a:t>2</a:t>
            </a:r>
            <a:r>
              <a:rPr lang="vi-VN" sz="2000">
                <a:solidFill>
                  <a:srgbClr val="FF0000"/>
                </a:solidFill>
              </a:rPr>
              <a:t>, </a:t>
            </a:r>
            <a:r>
              <a:rPr lang="vi-VN" sz="2000"/>
              <a:t>gấp hơn 3 lần diện tích đất liền, chiếm gần 30% diện tích Biển Đông.</a:t>
            </a:r>
          </a:p>
          <a:p>
            <a:r>
              <a:rPr lang="vi-VN" sz="2000">
                <a:solidFill>
                  <a:srgbClr val="FF0000"/>
                </a:solidFill>
              </a:rPr>
              <a:t>+ Đường bờ biển dài 3260 km chạy theo hình chữ S </a:t>
            </a:r>
            <a:r>
              <a:rPr lang="vi-VN" sz="2000"/>
              <a:t>từ thị xã Móng Cái (Quảng Ninh) đến thị xã Hà Tiên (Kiên Giang). Tính đến năm 2023, Việt Nam </a:t>
            </a:r>
            <a:r>
              <a:rPr lang="vi-VN" sz="2000">
                <a:solidFill>
                  <a:srgbClr val="FF0000"/>
                </a:solidFill>
              </a:rPr>
              <a:t>có 28/63 tỉnh </a:t>
            </a:r>
            <a:r>
              <a:rPr lang="vi-VN" sz="2000"/>
              <a:t>và thành phố giáp với biển.</a:t>
            </a:r>
          </a:p>
          <a:p>
            <a:endParaRPr lang="vi-VN" sz="2000"/>
          </a:p>
        </p:txBody>
      </p:sp>
      <p:sp>
        <p:nvSpPr>
          <p:cNvPr id="3" name="Rectangle 2"/>
          <p:cNvSpPr/>
          <p:nvPr/>
        </p:nvSpPr>
        <p:spPr>
          <a:xfrm>
            <a:off x="609600" y="14748"/>
            <a:ext cx="3320140" cy="461665"/>
          </a:xfrm>
          <a:prstGeom prst="rect">
            <a:avLst/>
          </a:prstGeom>
        </p:spPr>
        <p:txBody>
          <a:bodyPr wrap="none">
            <a:spAutoFit/>
          </a:bodyPr>
          <a:lstStyle/>
          <a:p>
            <a:pPr algn="just"/>
            <a:r>
              <a:rPr lang="en-US" sz="2400" b="1" smtClean="0">
                <a:solidFill>
                  <a:srgbClr val="0D30DD"/>
                </a:solidFill>
                <a:latin typeface="Cambria" pitchFamily="18" charset="0"/>
              </a:rPr>
              <a:t>2. PHẠM </a:t>
            </a:r>
            <a:r>
              <a:rPr lang="en-US" sz="2400" b="1">
                <a:solidFill>
                  <a:srgbClr val="0D30DD"/>
                </a:solidFill>
                <a:latin typeface="Cambria" pitchFamily="18" charset="0"/>
              </a:rPr>
              <a:t>VI LÃNH THỔ</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334953288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47800" y="1295400"/>
            <a:ext cx="6477000" cy="3108543"/>
          </a:xfrm>
          <a:prstGeom prst="rect">
            <a:avLst/>
          </a:prstGeom>
        </p:spPr>
        <p:txBody>
          <a:bodyPr wrap="square">
            <a:spAutoFit/>
          </a:bodyPr>
          <a:lstStyle/>
          <a:p>
            <a:pPr algn="just"/>
            <a:r>
              <a:rPr lang="vi-VN" sz="2800" b="1">
                <a:solidFill>
                  <a:srgbClr val="000000"/>
                </a:solidFill>
                <a:latin typeface="Open Sans"/>
              </a:rPr>
              <a:t>- Vùng trời:</a:t>
            </a:r>
            <a:endParaRPr lang="vi-VN" sz="2800">
              <a:solidFill>
                <a:srgbClr val="000000"/>
              </a:solidFill>
              <a:latin typeface="Open Sans"/>
            </a:endParaRPr>
          </a:p>
          <a:p>
            <a:pPr algn="just"/>
            <a:r>
              <a:rPr lang="vi-VN" sz="2800">
                <a:solidFill>
                  <a:srgbClr val="FF0000"/>
                </a:solidFill>
                <a:latin typeface="Open Sans"/>
              </a:rPr>
              <a:t>+ Là khoảng không gian bao trùm trên lãnh thổ nước ta.</a:t>
            </a:r>
          </a:p>
          <a:p>
            <a:pPr algn="just"/>
            <a:r>
              <a:rPr lang="vi-VN" sz="2800">
                <a:solidFill>
                  <a:srgbClr val="000000"/>
                </a:solidFill>
                <a:latin typeface="Open Sans"/>
              </a:rPr>
              <a:t>+ Trên đất liền được xác định bằng các đường biên giới, trên biển là ranh giới bên ngoài của lãnh hải và không gian trên các hải đảo.</a:t>
            </a:r>
            <a:endParaRPr lang="vi-VN" sz="2800" b="0" i="0">
              <a:solidFill>
                <a:srgbClr val="000000"/>
              </a:solidFill>
              <a:effectLst/>
              <a:latin typeface="Open Sans"/>
            </a:endParaRPr>
          </a:p>
        </p:txBody>
      </p:sp>
    </p:spTree>
    <p:extLst>
      <p:ext uri="{BB962C8B-B14F-4D97-AF65-F5344CB8AC3E}">
        <p14:creationId xmlns:p14="http://schemas.microsoft.com/office/powerpoint/2010/main" val="140270151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05000"/>
            <a:ext cx="3657601" cy="1938992"/>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bản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đồ</a:t>
            </a:r>
            <a:r>
              <a:rPr lang="en-US" sz="2400" i="1" dirty="0" smtClean="0">
                <a:solidFill>
                  <a:srgbClr val="FF0000"/>
                </a:solidFill>
                <a:latin typeface="Cambria" panose="02040503050406030204" pitchFamily="18" charset="0"/>
                <a:ea typeface="Cambria" panose="02040503050406030204" pitchFamily="18" charset="0"/>
              </a:rPr>
              <a:t>,</a:t>
            </a:r>
            <a:r>
              <a:rPr lang="vi-VN"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cho</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biết</a:t>
            </a:r>
            <a:r>
              <a:rPr lang="en-US" sz="2400" i="1" dirty="0" smtClean="0">
                <a:solidFill>
                  <a:srgbClr val="FF0000"/>
                </a:solidFill>
                <a:latin typeface="Cambria" panose="02040503050406030204" pitchFamily="18" charset="0"/>
                <a:ea typeface="Cambria" panose="02040503050406030204" pitchFamily="18" charset="0"/>
              </a:rPr>
              <a:t> v</a:t>
            </a:r>
            <a:r>
              <a:rPr lang="vi-VN" sz="2400" i="1" dirty="0" smtClean="0">
                <a:solidFill>
                  <a:srgbClr val="FF0000"/>
                </a:solidFill>
                <a:latin typeface="Cambria" panose="02040503050406030204" pitchFamily="18" charset="0"/>
                <a:ea typeface="Cambria" panose="02040503050406030204" pitchFamily="18" charset="0"/>
              </a:rPr>
              <a:t>ùng </a:t>
            </a:r>
            <a:r>
              <a:rPr lang="vi-VN" sz="2400" i="1" dirty="0">
                <a:solidFill>
                  <a:srgbClr val="FF0000"/>
                </a:solidFill>
                <a:latin typeface="Cambria" panose="02040503050406030204" pitchFamily="18" charset="0"/>
                <a:ea typeface="Cambria" panose="02040503050406030204" pitchFamily="18" charset="0"/>
              </a:rPr>
              <a:t>biển nước ta thuộc Biển nào? có diện tích bao nhiêu và gấp mấy lần diện tích đất liền?</a:t>
            </a:r>
            <a:r>
              <a:rPr lang="en-US" sz="2400" i="1" dirty="0" smtClean="0">
                <a:solidFill>
                  <a:srgbClr val="FF0000"/>
                </a:solidFill>
                <a:latin typeface="Cambria" panose="02040503050406030204" pitchFamily="18" charset="0"/>
                <a:ea typeface="Cambria" panose="02040503050406030204" pitchFamily="18" charset="0"/>
              </a:rPr>
              <a:t> </a:t>
            </a:r>
            <a:endParaRPr lang="vi-VN" sz="24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PHẠM </a:t>
            </a:r>
            <a:r>
              <a:rPr lang="en-US" sz="2400" b="1" dirty="0">
                <a:solidFill>
                  <a:srgbClr val="0D30DD"/>
                </a:solidFill>
                <a:latin typeface="Cambria" pitchFamily="18" charset="0"/>
              </a:rPr>
              <a:t>VI LÃNH </a:t>
            </a:r>
            <a:r>
              <a:rPr lang="en-US" sz="2400" b="1" dirty="0" smtClean="0">
                <a:solidFill>
                  <a:srgbClr val="0D30DD"/>
                </a:solidFill>
                <a:latin typeface="Cambria" pitchFamily="18" charset="0"/>
              </a:rPr>
              <a:t>THỔ</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02294" y="2278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28600" y="44196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10746" y="4297740"/>
            <a:ext cx="3657601" cy="1938992"/>
          </a:xfrm>
          <a:prstGeom prst="rect">
            <a:avLst/>
          </a:prstGeom>
          <a:solidFill>
            <a:srgbClr val="FFCCFF"/>
          </a:solidFill>
          <a:ln w="12700">
            <a:solidFill>
              <a:srgbClr val="0070C0"/>
            </a:solidFill>
          </a:ln>
        </p:spPr>
        <p:txBody>
          <a:bodyPr wrap="square">
            <a:spAutoFit/>
          </a:bodyPr>
          <a:lstStyle/>
          <a:p>
            <a:pPr algn="just"/>
            <a:r>
              <a:rPr lang="nl-NL" sz="2400" b="1" dirty="0">
                <a:latin typeface="Cambria" pitchFamily="18" charset="0"/>
                <a:ea typeface="Cambria" pitchFamily="18" charset="0"/>
              </a:rPr>
              <a:t>Vùng biển nước ta ở Biển Đông có diện tích khoảng 1 triệu km</a:t>
            </a:r>
            <a:r>
              <a:rPr lang="nl-NL" sz="2400" b="1" baseline="30000" dirty="0">
                <a:latin typeface="Cambria" pitchFamily="18" charset="0"/>
                <a:ea typeface="Cambria" pitchFamily="18" charset="0"/>
              </a:rPr>
              <a:t>2</a:t>
            </a:r>
            <a:r>
              <a:rPr lang="nl-NL" sz="2400" b="1" dirty="0">
                <a:latin typeface="Cambria" pitchFamily="18" charset="0"/>
                <a:ea typeface="Cambria" pitchFamily="18" charset="0"/>
              </a:rPr>
              <a:t>, gấp hơn 3 lần diện tích đất liền.</a:t>
            </a:r>
            <a:endParaRPr lang="vi-VN" sz="2400" b="1" dirty="0">
              <a:latin typeface="Cambria" panose="02040503050406030204" pitchFamily="18" charset="0"/>
              <a:ea typeface="Cambria" panose="02040503050406030204" pitchFamily="18" charset="0"/>
            </a:endParaRPr>
          </a:p>
        </p:txBody>
      </p:sp>
      <p:pic>
        <p:nvPicPr>
          <p:cNvPr id="2"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11074" y="1265333"/>
            <a:ext cx="3528125" cy="514612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7239000" y="3566815"/>
            <a:ext cx="1371600" cy="369332"/>
          </a:xfrm>
          <a:prstGeom prst="rect">
            <a:avLst/>
          </a:prstGeom>
          <a:noFill/>
        </p:spPr>
        <p:txBody>
          <a:bodyPr wrap="square" rtlCol="0">
            <a:spAutoFit/>
          </a:bodyPr>
          <a:lstStyle/>
          <a:p>
            <a:r>
              <a:rPr lang="en-US" dirty="0" smtClean="0">
                <a:solidFill>
                  <a:srgbClr val="FFFF00"/>
                </a:solidFill>
                <a:latin typeface="Cambria" pitchFamily="18" charset="0"/>
                <a:ea typeface="Cambria" pitchFamily="18" charset="0"/>
              </a:rPr>
              <a:t>BIỂN ĐÔNG</a:t>
            </a:r>
            <a:endParaRPr lang="en-US" dirty="0">
              <a:solidFill>
                <a:srgbClr val="FFFF00"/>
              </a:solidFill>
              <a:latin typeface="Cambria" pitchFamily="18" charset="0"/>
              <a:ea typeface="Cambria" pitchFamily="18" charset="0"/>
            </a:endParaRPr>
          </a:p>
        </p:txBody>
      </p:sp>
    </p:spTree>
    <p:extLst>
      <p:ext uri="{BB962C8B-B14F-4D97-AF65-F5344CB8AC3E}">
        <p14:creationId xmlns:p14="http://schemas.microsoft.com/office/powerpoint/2010/main" val="29670317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par>
                                <p:cTn id="16" presetID="14" presetClass="entr" presetSubtype="1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randombar(horizontal)">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randombar(horizontal)">
                                      <p:cBhvr>
                                        <p:cTn id="23" dur="500"/>
                                        <p:tgtEl>
                                          <p:spTgt spid="15"/>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randombar(horizontal)">
                                      <p:cBhvr>
                                        <p:cTn id="26" dur="500"/>
                                        <p:tgtEl>
                                          <p:spTgt spid="32"/>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1"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277541"/>
            <a:ext cx="3657601" cy="2246769"/>
          </a:xfrm>
          <a:prstGeom prst="rect">
            <a:avLst/>
          </a:prstGeom>
          <a:solidFill>
            <a:srgbClr val="BCFCD4"/>
          </a:solidFill>
          <a:ln w="12700">
            <a:solidFill>
              <a:srgbClr val="009900"/>
            </a:solidFill>
          </a:ln>
        </p:spPr>
        <p:txBody>
          <a:bodyPr wrap="square">
            <a:spAutoFit/>
          </a:bodyPr>
          <a:lstStyle/>
          <a:p>
            <a:pPr algn="just"/>
            <a:r>
              <a:rPr lang="en-US" sz="2000" i="1" dirty="0" err="1" smtClean="0">
                <a:solidFill>
                  <a:srgbClr val="FF0000"/>
                </a:solidFill>
                <a:latin typeface="Cambria" panose="02040503050406030204" pitchFamily="18" charset="0"/>
                <a:ea typeface="Cambria" panose="02040503050406030204" pitchFamily="18" charset="0"/>
              </a:rPr>
              <a:t>Quan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sát</a:t>
            </a:r>
            <a:r>
              <a:rPr lang="en-US" sz="2000" i="1" dirty="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bản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đồ</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hình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ảnh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và</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hiểu</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biết</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của</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mình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cho</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biết</a:t>
            </a:r>
            <a:r>
              <a:rPr lang="en-US" sz="2000" i="1" dirty="0" smtClean="0">
                <a:solidFill>
                  <a:srgbClr val="FF0000"/>
                </a:solidFill>
                <a:latin typeface="Cambria" panose="02040503050406030204" pitchFamily="18" charset="0"/>
                <a:ea typeface="Cambria" panose="02040503050406030204" pitchFamily="18" charset="0"/>
              </a:rPr>
              <a:t> t</a:t>
            </a:r>
            <a:r>
              <a:rPr lang="vi-VN" sz="2000" i="1" dirty="0" smtClean="0">
                <a:solidFill>
                  <a:srgbClr val="FF0000"/>
                </a:solidFill>
                <a:latin typeface="Cambria" panose="02040503050406030204" pitchFamily="18" charset="0"/>
                <a:ea typeface="Cambria" panose="02040503050406030204" pitchFamily="18" charset="0"/>
              </a:rPr>
              <a:t>rong </a:t>
            </a:r>
            <a:r>
              <a:rPr lang="vi-VN" sz="2000" i="1" dirty="0">
                <a:solidFill>
                  <a:srgbClr val="FF0000"/>
                </a:solidFill>
                <a:latin typeface="Cambria" panose="02040503050406030204" pitchFamily="18" charset="0"/>
                <a:ea typeface="Cambria" panose="02040503050406030204" pitchFamily="18" charset="0"/>
              </a:rPr>
              <a:t>vùng biển nước ta có bao nhiêu đảo lớn nhỏ? Tại sao việc giữ vững chủ quyền của một hòn đảo, dù nhỏ, lại có ý </a:t>
            </a:r>
            <a:r>
              <a:rPr lang="vi-VN" sz="2000" i="1" dirty="0" smtClean="0">
                <a:solidFill>
                  <a:srgbClr val="FF0000"/>
                </a:solidFill>
                <a:latin typeface="Cambria" panose="02040503050406030204" pitchFamily="18" charset="0"/>
                <a:ea typeface="Cambria" panose="02040503050406030204" pitchFamily="18" charset="0"/>
              </a:rPr>
              <a:t>nghĩa</a:t>
            </a:r>
            <a:r>
              <a:rPr lang="en-US" sz="2000" i="1" dirty="0" smtClean="0">
                <a:solidFill>
                  <a:srgbClr val="FF0000"/>
                </a:solidFill>
                <a:latin typeface="Cambria" panose="02040503050406030204" pitchFamily="18" charset="0"/>
                <a:ea typeface="Cambria" panose="02040503050406030204" pitchFamily="18" charset="0"/>
              </a:rPr>
              <a:t>        </a:t>
            </a:r>
            <a:r>
              <a:rPr lang="vi-VN" sz="2000" i="1" dirty="0" smtClean="0">
                <a:solidFill>
                  <a:srgbClr val="FF0000"/>
                </a:solidFill>
                <a:latin typeface="Cambria" panose="02040503050406030204" pitchFamily="18" charset="0"/>
                <a:ea typeface="Cambria" panose="02040503050406030204" pitchFamily="18" charset="0"/>
              </a:rPr>
              <a:t> </a:t>
            </a:r>
            <a:r>
              <a:rPr lang="vi-VN" sz="2000" i="1" dirty="0">
                <a:solidFill>
                  <a:srgbClr val="FF0000"/>
                </a:solidFill>
                <a:latin typeface="Cambria" panose="02040503050406030204" pitchFamily="18" charset="0"/>
                <a:ea typeface="Cambria" panose="02040503050406030204" pitchFamily="18" charset="0"/>
              </a:rPr>
              <a:t>rất lớn?</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PHẠM </a:t>
            </a:r>
            <a:r>
              <a:rPr lang="en-US" sz="2400" b="1" dirty="0">
                <a:solidFill>
                  <a:srgbClr val="0D30DD"/>
                </a:solidFill>
                <a:latin typeface="Cambria" pitchFamily="18" charset="0"/>
              </a:rPr>
              <a:t>VI LÃNH </a:t>
            </a:r>
            <a:r>
              <a:rPr lang="en-US" sz="2400" b="1" dirty="0" smtClean="0">
                <a:solidFill>
                  <a:srgbClr val="0D30DD"/>
                </a:solidFill>
                <a:latin typeface="Cambria" pitchFamily="18" charset="0"/>
              </a:rPr>
              <a:t>THỔ</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02294" y="17526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28600" y="44783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10746" y="3683928"/>
            <a:ext cx="3657601" cy="2793072"/>
          </a:xfrm>
          <a:prstGeom prst="rect">
            <a:avLst/>
          </a:prstGeom>
          <a:solidFill>
            <a:srgbClr val="FFCCFF"/>
          </a:solidFill>
          <a:ln w="12700">
            <a:solidFill>
              <a:srgbClr val="0070C0"/>
            </a:solidFill>
          </a:ln>
        </p:spPr>
        <p:txBody>
          <a:bodyPr wrap="square">
            <a:spAutoFit/>
          </a:bodyPr>
          <a:lstStyle/>
          <a:p>
            <a:pPr algn="just"/>
            <a:r>
              <a:rPr lang="vi-VN" sz="1950" dirty="0">
                <a:latin typeface="Cambria" panose="02040503050406030204" pitchFamily="18" charset="0"/>
                <a:ea typeface="Cambria" panose="02040503050406030204" pitchFamily="18" charset="0"/>
              </a:rPr>
              <a:t>- Trong vùng biển nước ta có hàng nghìn đảo lớn nhỏ, trong đó có 2 quần đảo Hoàng Sa và Trường Sa.</a:t>
            </a:r>
          </a:p>
          <a:p>
            <a:pPr algn="just"/>
            <a:r>
              <a:rPr lang="vi-VN" sz="1950" dirty="0">
                <a:latin typeface="Cambria" panose="02040503050406030204" pitchFamily="18" charset="0"/>
                <a:ea typeface="Cambria" panose="02040503050406030204" pitchFamily="18" charset="0"/>
              </a:rPr>
              <a:t>- </a:t>
            </a:r>
            <a:r>
              <a:rPr lang="en-US" sz="1950" dirty="0">
                <a:latin typeface="Cambria" panose="02040503050406030204" pitchFamily="18" charset="0"/>
                <a:ea typeface="Cambria" panose="02040503050406030204" pitchFamily="18" charset="0"/>
              </a:rPr>
              <a:t>Ý</a:t>
            </a:r>
            <a:r>
              <a:rPr lang="vi-VN" sz="1950" dirty="0" smtClean="0">
                <a:latin typeface="Cambria" panose="02040503050406030204" pitchFamily="18" charset="0"/>
                <a:ea typeface="Cambria" panose="02040503050406030204" pitchFamily="18" charset="0"/>
              </a:rPr>
              <a:t> nghĩa</a:t>
            </a:r>
            <a:r>
              <a:rPr lang="en-US" sz="1950" dirty="0" smtClean="0">
                <a:latin typeface="Cambria" panose="02040503050406030204" pitchFamily="18" charset="0"/>
                <a:ea typeface="Cambria" panose="02040503050406030204" pitchFamily="18" charset="0"/>
              </a:rPr>
              <a:t>:</a:t>
            </a:r>
            <a:r>
              <a:rPr lang="vi-VN" sz="1950" dirty="0" smtClean="0">
                <a:latin typeface="Cambria" panose="02040503050406030204" pitchFamily="18" charset="0"/>
                <a:ea typeface="Cambria" panose="02040503050406030204" pitchFamily="18" charset="0"/>
              </a:rPr>
              <a:t> </a:t>
            </a:r>
            <a:r>
              <a:rPr lang="vi-VN" sz="1950" dirty="0">
                <a:latin typeface="Cambria" panose="02040503050406030204" pitchFamily="18" charset="0"/>
                <a:ea typeface="Cambria" panose="02040503050406030204" pitchFamily="18" charset="0"/>
              </a:rPr>
              <a:t>là cơ sở để khẳng định chủ quyền của nước ta đối với vùng biển và thềm lục địa quanh đảo, khẳng định lãnh thổ thống nhất toàn vẹn của Việt Nam.</a:t>
            </a:r>
          </a:p>
        </p:txBody>
      </p:sp>
      <p:pic>
        <p:nvPicPr>
          <p:cNvPr id="2"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11074" y="1265333"/>
            <a:ext cx="3528125" cy="284946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 2"/>
          <p:cNvSpPr/>
          <p:nvPr/>
        </p:nvSpPr>
        <p:spPr>
          <a:xfrm>
            <a:off x="7010400" y="1905000"/>
            <a:ext cx="762000" cy="685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p:cNvSpPr/>
          <p:nvPr/>
        </p:nvSpPr>
        <p:spPr>
          <a:xfrm>
            <a:off x="7315200" y="2670818"/>
            <a:ext cx="1191570" cy="123837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50" name="Picture 2"/>
          <p:cNvPicPr>
            <a:picLocks noChangeAspect="1" noChangeArrowheads="1"/>
          </p:cNvPicPr>
          <p:nvPr/>
        </p:nvPicPr>
        <p:blipFill>
          <a:blip r:embed="rId11">
            <a:extLst>
              <a:ext uri="{BEBA8EAE-BF5A-486C-A8C5-ECC9F3942E4B}">
                <a14:imgProps xmlns:a14="http://schemas.microsoft.com/office/drawing/2010/main">
                  <a14:imgLayer r:embed="rId12">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11075" y="4267200"/>
            <a:ext cx="3528124" cy="226662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168050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par>
                                <p:cTn id="16" presetID="14" presetClass="entr" presetSubtype="10" fill="hold" nodeType="with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randombar(horizontal)">
                                      <p:cBhvr>
                                        <p:cTn id="18" dur="500"/>
                                        <p:tgtEl>
                                          <p:spTgt spid="2050"/>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randombar(horizontal)">
                                      <p:cBhvr>
                                        <p:cTn id="23" dur="500"/>
                                        <p:tgtEl>
                                          <p:spTgt spid="15"/>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randombar(horizontal)">
                                      <p:cBhvr>
                                        <p:cTn id="26" dur="500"/>
                                        <p:tgtEl>
                                          <p:spTgt spid="32"/>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1" dur="500"/>
                                        <p:tgtEl>
                                          <p:spTgt spid="32">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randombar(horizontal)">
                                      <p:cBhvr>
                                        <p:cTn id="36" dur="500"/>
                                        <p:tgtEl>
                                          <p:spTgt spid="3"/>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randombar(horizontal)">
                                      <p:cBhvr>
                                        <p:cTn id="39" dur="500"/>
                                        <p:tgtEl>
                                          <p:spTgt spid="26"/>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4"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 grpId="0" animBg="1"/>
      <p:bldP spid="2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0668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295400"/>
            <a:ext cx="3657601" cy="1508105"/>
          </a:xfrm>
          <a:prstGeom prst="rect">
            <a:avLst/>
          </a:prstGeom>
          <a:solidFill>
            <a:srgbClr val="BCFCD4"/>
          </a:solidFill>
          <a:ln w="12700">
            <a:solidFill>
              <a:srgbClr val="009900"/>
            </a:solidFill>
          </a:ln>
        </p:spPr>
        <p:txBody>
          <a:bodyPr wrap="square">
            <a:spAutoFit/>
          </a:bodyPr>
          <a:lstStyle/>
          <a:p>
            <a:pPr algn="just"/>
            <a:r>
              <a:rPr lang="en-US" sz="2300" i="1" dirty="0" err="1" smtClean="0">
                <a:solidFill>
                  <a:srgbClr val="FF0000"/>
                </a:solidFill>
                <a:latin typeface="Cambria" panose="02040503050406030204" pitchFamily="18" charset="0"/>
                <a:ea typeface="Cambria" panose="02040503050406030204" pitchFamily="18" charset="0"/>
              </a:rPr>
              <a:t>Quan</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sát</a:t>
            </a:r>
            <a:r>
              <a:rPr lang="en-US" sz="2300" i="1" dirty="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hình</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ảnh</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sơ</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đồ</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và</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kênh</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chữ</a:t>
            </a:r>
            <a:r>
              <a:rPr lang="en-US" sz="2300" i="1" dirty="0" smtClean="0">
                <a:solidFill>
                  <a:srgbClr val="FF0000"/>
                </a:solidFill>
                <a:latin typeface="Cambria" panose="02040503050406030204" pitchFamily="18" charset="0"/>
                <a:ea typeface="Cambria" panose="02040503050406030204" pitchFamily="18" charset="0"/>
              </a:rPr>
              <a:t> SGK, </a:t>
            </a:r>
            <a:r>
              <a:rPr lang="en-US" sz="2300" i="1" dirty="0" err="1" smtClean="0">
                <a:solidFill>
                  <a:srgbClr val="FF0000"/>
                </a:solidFill>
                <a:latin typeface="Cambria" panose="02040503050406030204" pitchFamily="18" charset="0"/>
                <a:ea typeface="Cambria" panose="02040503050406030204" pitchFamily="18" charset="0"/>
              </a:rPr>
              <a:t>cho</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biết</a:t>
            </a:r>
            <a:r>
              <a:rPr lang="en-US" sz="2300" i="1" dirty="0" smtClean="0">
                <a:solidFill>
                  <a:srgbClr val="FF0000"/>
                </a:solidFill>
                <a:latin typeface="Cambria" panose="02040503050406030204" pitchFamily="18" charset="0"/>
                <a:ea typeface="Cambria" panose="02040503050406030204" pitchFamily="18" charset="0"/>
              </a:rPr>
              <a:t> v</a:t>
            </a:r>
            <a:r>
              <a:rPr lang="vi-VN" sz="2300" i="1" dirty="0" smtClean="0">
                <a:solidFill>
                  <a:srgbClr val="FF0000"/>
                </a:solidFill>
                <a:latin typeface="Cambria" panose="02040503050406030204" pitchFamily="18" charset="0"/>
                <a:ea typeface="Cambria" panose="02040503050406030204" pitchFamily="18" charset="0"/>
              </a:rPr>
              <a:t>ùng </a:t>
            </a:r>
            <a:r>
              <a:rPr lang="vi-VN" sz="2300" i="1" dirty="0">
                <a:solidFill>
                  <a:srgbClr val="FF0000"/>
                </a:solidFill>
                <a:latin typeface="Cambria" panose="02040503050406030204" pitchFamily="18" charset="0"/>
                <a:ea typeface="Cambria" panose="02040503050406030204" pitchFamily="18" charset="0"/>
              </a:rPr>
              <a:t>trời </a:t>
            </a:r>
            <a:r>
              <a:rPr lang="en-US" sz="2300" i="1" dirty="0" err="1" smtClean="0">
                <a:solidFill>
                  <a:srgbClr val="FF0000"/>
                </a:solidFill>
                <a:latin typeface="Cambria" panose="02040503050406030204" pitchFamily="18" charset="0"/>
                <a:ea typeface="Cambria" panose="02040503050406030204" pitchFamily="18" charset="0"/>
              </a:rPr>
              <a:t>nước</a:t>
            </a:r>
            <a:r>
              <a:rPr lang="en-US" sz="2300" i="1" dirty="0" smtClean="0">
                <a:solidFill>
                  <a:srgbClr val="FF0000"/>
                </a:solidFill>
                <a:latin typeface="Cambria" panose="02040503050406030204" pitchFamily="18" charset="0"/>
                <a:ea typeface="Cambria" panose="02040503050406030204" pitchFamily="18" charset="0"/>
              </a:rPr>
              <a:t> ta </a:t>
            </a:r>
            <a:r>
              <a:rPr lang="vi-VN" sz="2300" i="1" dirty="0" smtClean="0">
                <a:solidFill>
                  <a:srgbClr val="FF0000"/>
                </a:solidFill>
                <a:latin typeface="Cambria" panose="02040503050406030204" pitchFamily="18" charset="0"/>
                <a:ea typeface="Cambria" panose="02040503050406030204" pitchFamily="18" charset="0"/>
              </a:rPr>
              <a:t>được </a:t>
            </a:r>
            <a:r>
              <a:rPr lang="vi-VN" sz="2300" i="1" dirty="0">
                <a:solidFill>
                  <a:srgbClr val="FF0000"/>
                </a:solidFill>
                <a:latin typeface="Cambria" panose="02040503050406030204" pitchFamily="18" charset="0"/>
                <a:ea typeface="Cambria" panose="02040503050406030204" pitchFamily="18" charset="0"/>
              </a:rPr>
              <a:t>xác định như thế nào?</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PHẠM </a:t>
            </a:r>
            <a:r>
              <a:rPr lang="en-US" sz="2400" b="1" dirty="0">
                <a:solidFill>
                  <a:srgbClr val="0D30DD"/>
                </a:solidFill>
                <a:latin typeface="Cambria" pitchFamily="18" charset="0"/>
              </a:rPr>
              <a:t>VI LÃNH </a:t>
            </a:r>
            <a:r>
              <a:rPr lang="en-US" sz="2400" b="1" dirty="0" smtClean="0">
                <a:solidFill>
                  <a:srgbClr val="0D30DD"/>
                </a:solidFill>
                <a:latin typeface="Cambria" pitchFamily="18" charset="0"/>
              </a:rPr>
              <a:t>THỔ</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02294" y="14399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28600" y="39624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10746" y="3124200"/>
            <a:ext cx="3657601" cy="3277820"/>
          </a:xfrm>
          <a:prstGeom prst="rect">
            <a:avLst/>
          </a:prstGeom>
          <a:solidFill>
            <a:srgbClr val="FFCCFF"/>
          </a:solidFill>
          <a:ln w="12700">
            <a:solidFill>
              <a:srgbClr val="0070C0"/>
            </a:solidFill>
          </a:ln>
        </p:spPr>
        <p:txBody>
          <a:bodyPr wrap="square">
            <a:spAutoFit/>
          </a:bodyPr>
          <a:lstStyle/>
          <a:p>
            <a:pPr algn="just"/>
            <a:r>
              <a:rPr lang="vi-VN" sz="2300" dirty="0">
                <a:latin typeface="Cambria" panose="02040503050406030204" pitchFamily="18" charset="0"/>
                <a:ea typeface="Cambria" panose="02040503050406030204" pitchFamily="18" charset="0"/>
              </a:rPr>
              <a:t>Vùng trời là khoảng không gian bao trùm lên lãnh thổ nước ta:</a:t>
            </a:r>
          </a:p>
          <a:p>
            <a:pPr algn="just"/>
            <a:r>
              <a:rPr lang="vi-VN" sz="2300" dirty="0">
                <a:latin typeface="Cambria" panose="02040503050406030204" pitchFamily="18" charset="0"/>
                <a:ea typeface="Cambria" panose="02040503050406030204" pitchFamily="18" charset="0"/>
              </a:rPr>
              <a:t>- Trên đất liền được xác định bằng các đường biên giới.</a:t>
            </a:r>
          </a:p>
          <a:p>
            <a:pPr algn="just"/>
            <a:r>
              <a:rPr lang="vi-VN" sz="2300" dirty="0">
                <a:latin typeface="Cambria" panose="02040503050406030204" pitchFamily="18" charset="0"/>
                <a:ea typeface="Cambria" panose="02040503050406030204" pitchFamily="18" charset="0"/>
              </a:rPr>
              <a:t>- Trên biển là ranh giới bên ngoài lãnh hải và không gian trên các đảo.</a:t>
            </a:r>
          </a:p>
        </p:txBody>
      </p:sp>
      <p:pic>
        <p:nvPicPr>
          <p:cNvPr id="1026" name="Picture 2"/>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11075" y="4205693"/>
            <a:ext cx="3528124" cy="234750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304147" y="1262070"/>
            <a:ext cx="3535052" cy="239553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5943600" y="3657600"/>
            <a:ext cx="2362200" cy="369332"/>
          </a:xfrm>
          <a:prstGeom prst="rect">
            <a:avLst/>
          </a:prstGeom>
          <a:noFill/>
        </p:spPr>
        <p:txBody>
          <a:bodyPr wrap="square" rtlCol="0">
            <a:spAutoFit/>
          </a:bodyPr>
          <a:lstStyle/>
          <a:p>
            <a:r>
              <a:rPr lang="en-US" dirty="0" err="1" smtClean="0">
                <a:latin typeface="Cambria" pitchFamily="18" charset="0"/>
                <a:ea typeface="Cambria" pitchFamily="18" charset="0"/>
              </a:rPr>
              <a:t>Vùng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trời</a:t>
            </a:r>
            <a:r>
              <a:rPr lang="en-US" dirty="0" smtClean="0">
                <a:latin typeface="Cambria" pitchFamily="18" charset="0"/>
                <a:ea typeface="Cambria" pitchFamily="18" charset="0"/>
              </a:rPr>
              <a:t> </a:t>
            </a:r>
            <a:r>
              <a:rPr lang="en-US" dirty="0" err="1" smtClean="0">
                <a:latin typeface="Cambria" pitchFamily="18" charset="0"/>
                <a:ea typeface="Cambria" pitchFamily="18" charset="0"/>
              </a:rPr>
              <a:t>Việt</a:t>
            </a:r>
            <a:r>
              <a:rPr lang="en-US" dirty="0" smtClean="0">
                <a:latin typeface="Cambria" pitchFamily="18" charset="0"/>
                <a:ea typeface="Cambria" pitchFamily="18" charset="0"/>
              </a:rPr>
              <a:t> Nam</a:t>
            </a:r>
            <a:endParaRPr lang="en-US" dirty="0">
              <a:latin typeface="Cambria" pitchFamily="18" charset="0"/>
              <a:ea typeface="Cambria" pitchFamily="18" charset="0"/>
            </a:endParaRPr>
          </a:p>
        </p:txBody>
      </p:sp>
    </p:spTree>
    <p:extLst>
      <p:ext uri="{BB962C8B-B14F-4D97-AF65-F5344CB8AC3E}">
        <p14:creationId xmlns:p14="http://schemas.microsoft.com/office/powerpoint/2010/main" val="19386366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074"/>
                                        </p:tgtEl>
                                        <p:attrNameLst>
                                          <p:attrName>style.visibility</p:attrName>
                                        </p:attrNameLst>
                                      </p:cBhvr>
                                      <p:to>
                                        <p:strVal val="visible"/>
                                      </p:to>
                                    </p:set>
                                    <p:animEffect transition="in" filter="randombar(horizontal)">
                                      <p:cBhvr>
                                        <p:cTn id="15" dur="500"/>
                                        <p:tgtEl>
                                          <p:spTgt spid="3074"/>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par>
                                <p:cTn id="19" presetID="14" presetClass="entr" presetSubtype="10" fill="hold" nodeType="withEffect">
                                  <p:stCondLst>
                                    <p:cond delay="0"/>
                                  </p:stCondLst>
                                  <p:childTnLst>
                                    <p:set>
                                      <p:cBhvr>
                                        <p:cTn id="20" dur="1" fill="hold">
                                          <p:stCondLst>
                                            <p:cond delay="0"/>
                                          </p:stCondLst>
                                        </p:cTn>
                                        <p:tgtEl>
                                          <p:spTgt spid="1026"/>
                                        </p:tgtEl>
                                        <p:attrNameLst>
                                          <p:attrName>style.visibility</p:attrName>
                                        </p:attrNameLst>
                                      </p:cBhvr>
                                      <p:to>
                                        <p:strVal val="visible"/>
                                      </p:to>
                                    </p:set>
                                    <p:animEffect transition="in" filter="randombar(horizontal)">
                                      <p:cBhvr>
                                        <p:cTn id="21" dur="500"/>
                                        <p:tgtEl>
                                          <p:spTgt spid="1026"/>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randombar(horizontal)">
                                      <p:cBhvr>
                                        <p:cTn id="26" dur="500"/>
                                        <p:tgtEl>
                                          <p:spTgt spid="15"/>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randombar(horizontal)">
                                      <p:cBhvr>
                                        <p:cTn id="29" dur="500"/>
                                        <p:tgtEl>
                                          <p:spTgt spid="32"/>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4" dur="500"/>
                                        <p:tgtEl>
                                          <p:spTgt spid="32">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9" dur="500"/>
                                        <p:tgtEl>
                                          <p:spTgt spid="32">
                                            <p:txEl>
                                              <p:pRg st="1" end="1"/>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44" dur="500"/>
                                        <p:tgtEl>
                                          <p:spTgt spid="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PHẠM </a:t>
            </a:r>
            <a:r>
              <a:rPr lang="en-US" sz="2400" b="1" dirty="0">
                <a:solidFill>
                  <a:srgbClr val="0D30DD"/>
                </a:solidFill>
                <a:latin typeface="Cambria" pitchFamily="18" charset="0"/>
              </a:rPr>
              <a:t>VI LÃNH </a:t>
            </a:r>
            <a:r>
              <a:rPr lang="en-US" sz="2400" b="1" dirty="0" smtClean="0">
                <a:solidFill>
                  <a:srgbClr val="0D30DD"/>
                </a:solidFill>
                <a:latin typeface="Cambria" pitchFamily="18" charset="0"/>
              </a:rPr>
              <a:t>THỔ</a:t>
            </a:r>
            <a:endParaRPr lang="en-US" sz="2400" b="1" dirty="0">
              <a:solidFill>
                <a:srgbClr val="0D30DD"/>
              </a:solidFill>
              <a:latin typeface="Cambria" pitchFamily="18" charset="0"/>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2057401"/>
            <a:ext cx="6792509" cy="3352800"/>
          </a:xfrm>
          <a:prstGeom prst="wedgeRoundRectCallout">
            <a:avLst>
              <a:gd name="adj1" fmla="val 47919"/>
              <a:gd name="adj2" fmla="val 60538"/>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48032" y="2286000"/>
            <a:ext cx="6553198" cy="2908489"/>
          </a:xfrm>
          <a:prstGeom prst="rect">
            <a:avLst/>
          </a:prstGeom>
        </p:spPr>
        <p:txBody>
          <a:bodyPr wrap="square">
            <a:spAutoFit/>
          </a:bodyPr>
          <a:lstStyle/>
          <a:p>
            <a:pPr algn="just">
              <a:spcBef>
                <a:spcPts val="600"/>
              </a:spcBef>
              <a:spcAft>
                <a:spcPts val="0"/>
              </a:spcAft>
            </a:pPr>
            <a:r>
              <a:rPr lang="vi-VN" sz="2400" b="1" i="1" dirty="0">
                <a:latin typeface="Cambria" pitchFamily="18" charset="0"/>
                <a:ea typeface="Cambria" pitchFamily="18" charset="0"/>
                <a:cs typeface="Times New Roman"/>
              </a:rPr>
              <a:t>Bao gồm: vùng đất, vùng biển và vùng trời.</a:t>
            </a:r>
          </a:p>
          <a:p>
            <a:pPr algn="just">
              <a:spcBef>
                <a:spcPts val="600"/>
              </a:spcBef>
              <a:spcAft>
                <a:spcPts val="0"/>
              </a:spcAft>
            </a:pPr>
            <a:r>
              <a:rPr lang="vi-VN" sz="2400" b="1" i="1" dirty="0">
                <a:solidFill>
                  <a:srgbClr val="FF0000"/>
                </a:solidFill>
                <a:latin typeface="Cambria" pitchFamily="18" charset="0"/>
                <a:ea typeface="Cambria" pitchFamily="18" charset="0"/>
                <a:cs typeface="Times New Roman"/>
              </a:rPr>
              <a:t>- Vùng đất: </a:t>
            </a:r>
            <a:r>
              <a:rPr lang="vi-VN" sz="2400" b="1" i="1" dirty="0">
                <a:latin typeface="Cambria" pitchFamily="18" charset="0"/>
                <a:ea typeface="Cambria" pitchFamily="18" charset="0"/>
                <a:cs typeface="Times New Roman"/>
              </a:rPr>
              <a:t>diện </a:t>
            </a:r>
            <a:r>
              <a:rPr lang="vi-VN" sz="2400" b="1" i="1">
                <a:latin typeface="Cambria" pitchFamily="18" charset="0"/>
                <a:ea typeface="Cambria" pitchFamily="18" charset="0"/>
                <a:cs typeface="Times New Roman"/>
              </a:rPr>
              <a:t>tích </a:t>
            </a:r>
            <a:r>
              <a:rPr lang="vi-VN" sz="2400" b="1" i="1" smtClean="0">
                <a:latin typeface="Cambria" pitchFamily="18" charset="0"/>
                <a:ea typeface="Cambria" pitchFamily="18" charset="0"/>
                <a:cs typeface="Times New Roman"/>
              </a:rPr>
              <a:t>331</a:t>
            </a:r>
            <a:r>
              <a:rPr lang="en-US" sz="2400" b="1" i="1" smtClean="0">
                <a:latin typeface="Cambria" pitchFamily="18" charset="0"/>
                <a:ea typeface="Cambria" pitchFamily="18" charset="0"/>
                <a:cs typeface="Times New Roman"/>
              </a:rPr>
              <a:t>.344</a:t>
            </a:r>
            <a:r>
              <a:rPr lang="vi-VN" sz="2400" b="1" i="1" smtClean="0">
                <a:latin typeface="Cambria" pitchFamily="18" charset="0"/>
                <a:ea typeface="Cambria" pitchFamily="18" charset="0"/>
                <a:cs typeface="Times New Roman"/>
              </a:rPr>
              <a:t> </a:t>
            </a:r>
            <a:r>
              <a:rPr lang="vi-VN" sz="2400" b="1" i="1" dirty="0">
                <a:latin typeface="Cambria" pitchFamily="18" charset="0"/>
                <a:ea typeface="Cambria" pitchFamily="18" charset="0"/>
                <a:cs typeface="Times New Roman"/>
              </a:rPr>
              <a:t>km</a:t>
            </a:r>
            <a:r>
              <a:rPr lang="vi-VN" sz="2400" b="1" i="1" baseline="30000" dirty="0">
                <a:latin typeface="Cambria" pitchFamily="18" charset="0"/>
                <a:ea typeface="Cambria" pitchFamily="18" charset="0"/>
                <a:cs typeface="Times New Roman"/>
              </a:rPr>
              <a:t>2</a:t>
            </a:r>
            <a:r>
              <a:rPr lang="vi-VN" sz="2400" b="1" i="1" dirty="0">
                <a:latin typeface="Cambria" pitchFamily="18" charset="0"/>
                <a:ea typeface="Cambria" pitchFamily="18" charset="0"/>
                <a:cs typeface="Times New Roman"/>
              </a:rPr>
              <a:t> gồm toàn bộ phần đất liền và các hải đảo.</a:t>
            </a:r>
          </a:p>
          <a:p>
            <a:pPr algn="just">
              <a:spcBef>
                <a:spcPts val="600"/>
              </a:spcBef>
              <a:spcAft>
                <a:spcPts val="0"/>
              </a:spcAft>
            </a:pPr>
            <a:r>
              <a:rPr lang="en-US" sz="2400" b="1" i="1" dirty="0" smtClean="0">
                <a:solidFill>
                  <a:srgbClr val="FF0000"/>
                </a:solidFill>
                <a:latin typeface="Cambria" pitchFamily="18" charset="0"/>
                <a:ea typeface="Cambria" pitchFamily="18" charset="0"/>
                <a:cs typeface="Times New Roman"/>
              </a:rPr>
              <a:t>- </a:t>
            </a:r>
            <a:r>
              <a:rPr lang="vi-VN" sz="2400" b="1" i="1" dirty="0" smtClean="0">
                <a:solidFill>
                  <a:srgbClr val="FF0000"/>
                </a:solidFill>
                <a:latin typeface="Cambria" pitchFamily="18" charset="0"/>
                <a:ea typeface="Cambria" pitchFamily="18" charset="0"/>
                <a:cs typeface="Times New Roman"/>
              </a:rPr>
              <a:t>Vùng </a:t>
            </a:r>
            <a:r>
              <a:rPr lang="vi-VN" sz="2400" b="1" i="1" dirty="0">
                <a:solidFill>
                  <a:srgbClr val="FF0000"/>
                </a:solidFill>
                <a:latin typeface="Cambria" pitchFamily="18" charset="0"/>
                <a:ea typeface="Cambria" pitchFamily="18" charset="0"/>
                <a:cs typeface="Times New Roman"/>
              </a:rPr>
              <a:t>biển </a:t>
            </a:r>
            <a:r>
              <a:rPr lang="nl-NL" sz="2400" b="1" i="1" dirty="0" smtClean="0">
                <a:latin typeface="Cambria" pitchFamily="18" charset="0"/>
                <a:ea typeface="Cambria" pitchFamily="18" charset="0"/>
              </a:rPr>
              <a:t>có </a:t>
            </a:r>
            <a:r>
              <a:rPr lang="nl-NL" sz="2400" b="1" i="1" dirty="0">
                <a:latin typeface="Cambria" pitchFamily="18" charset="0"/>
                <a:ea typeface="Cambria" pitchFamily="18" charset="0"/>
              </a:rPr>
              <a:t>diện tích khoảng 1 triệu km</a:t>
            </a:r>
            <a:r>
              <a:rPr lang="nl-NL" sz="2400" b="1" i="1" baseline="30000" dirty="0">
                <a:latin typeface="Cambria" pitchFamily="18" charset="0"/>
                <a:ea typeface="Cambria" pitchFamily="18" charset="0"/>
              </a:rPr>
              <a:t>2</a:t>
            </a:r>
            <a:r>
              <a:rPr lang="nl-NL" sz="2400" b="1" i="1" dirty="0">
                <a:latin typeface="Cambria" pitchFamily="18" charset="0"/>
                <a:ea typeface="Cambria" pitchFamily="18" charset="0"/>
              </a:rPr>
              <a:t>, </a:t>
            </a:r>
            <a:r>
              <a:rPr lang="vi-VN" sz="2400" b="1" i="1" dirty="0">
                <a:latin typeface="Cambria" pitchFamily="18" charset="0"/>
                <a:ea typeface="Cambria" pitchFamily="18" charset="0"/>
              </a:rPr>
              <a:t>gấp hơn 3 lần diện tích đất liền</a:t>
            </a:r>
            <a:r>
              <a:rPr lang="vi-VN" sz="2400" b="1" i="1" dirty="0" smtClean="0">
                <a:latin typeface="Cambria" pitchFamily="18" charset="0"/>
                <a:ea typeface="Cambria" pitchFamily="18" charset="0"/>
              </a:rPr>
              <a:t>.</a:t>
            </a:r>
            <a:endParaRPr lang="en-US" sz="2400" b="1" i="1" dirty="0" smtClean="0">
              <a:latin typeface="Cambria" pitchFamily="18" charset="0"/>
              <a:ea typeface="Cambria" pitchFamily="18" charset="0"/>
            </a:endParaRPr>
          </a:p>
          <a:p>
            <a:pPr algn="just">
              <a:spcBef>
                <a:spcPts val="600"/>
              </a:spcBef>
              <a:spcAft>
                <a:spcPts val="0"/>
              </a:spcAft>
            </a:pPr>
            <a:r>
              <a:rPr lang="vi-VN" sz="2400" b="1" i="1" dirty="0" smtClean="0">
                <a:latin typeface="Cambria" pitchFamily="18" charset="0"/>
                <a:ea typeface="Cambria" pitchFamily="18" charset="0"/>
                <a:cs typeface="Times New Roman"/>
              </a:rPr>
              <a:t>- </a:t>
            </a:r>
            <a:r>
              <a:rPr lang="vi-VN" sz="2400" b="1" i="1" dirty="0">
                <a:solidFill>
                  <a:srgbClr val="FF0000"/>
                </a:solidFill>
                <a:latin typeface="Cambria" pitchFamily="18" charset="0"/>
                <a:ea typeface="Cambria" pitchFamily="18" charset="0"/>
                <a:cs typeface="Times New Roman"/>
              </a:rPr>
              <a:t>Vùng trời </a:t>
            </a:r>
            <a:r>
              <a:rPr lang="vi-VN" sz="2400" b="1" i="1" dirty="0">
                <a:latin typeface="Cambria" pitchFamily="18" charset="0"/>
                <a:ea typeface="Cambria" pitchFamily="18" charset="0"/>
                <a:cs typeface="Times New Roman"/>
              </a:rPr>
              <a:t>là khoảng không gian bao trùm lên lãnh thổ nước ta.</a:t>
            </a:r>
          </a:p>
        </p:txBody>
      </p:sp>
      <p:pic>
        <p:nvPicPr>
          <p:cNvPr id="20" name="Picture 19" descr="ban tay"/>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flipH="1">
            <a:off x="7201230" y="1331256"/>
            <a:ext cx="1459430" cy="120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821512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44" dur="500"/>
                                        <p:tgtEl>
                                          <p:spTgt spid="3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1800" b="1" dirty="0" smtClean="0">
                <a:solidFill>
                  <a:srgbClr val="0D30DD"/>
                </a:solidFill>
                <a:latin typeface="Cambria" pitchFamily="18" charset="0"/>
              </a:rPr>
              <a:t>ẢNH HƯỞNG CỦA VỊ TRÍ ĐỊA LÍ VÀ PHẠM VI LÃNH THỔ </a:t>
            </a:r>
            <a:endParaRPr lang="en-US" sz="1800" b="1" dirty="0" smtClean="0">
              <a:solidFill>
                <a:srgbClr val="0D30DD"/>
              </a:solidFill>
              <a:latin typeface="Cambria" pitchFamily="18" charset="0"/>
            </a:endParaRPr>
          </a:p>
          <a:p>
            <a:pPr algn="just"/>
            <a:r>
              <a:rPr lang="vi-VN" sz="1800" b="1" dirty="0" smtClean="0">
                <a:solidFill>
                  <a:srgbClr val="0D30DD"/>
                </a:solidFill>
                <a:latin typeface="Cambria" pitchFamily="18" charset="0"/>
              </a:rPr>
              <a:t>ĐỐI VỚI SỰ HÌNH THÀNH ĐẶC ĐIỂM ĐỊA LÍ TỰ NHIÊN VIỆT NAM</a:t>
            </a:r>
            <a:endParaRPr lang="en-US" sz="1800" b="1" dirty="0">
              <a:solidFill>
                <a:srgbClr val="0D30DD"/>
              </a:solidFill>
              <a:latin typeface="Cambria" pitchFamily="18" charset="0"/>
            </a:endParaRPr>
          </a:p>
        </p:txBody>
      </p:sp>
      <p:sp>
        <p:nvSpPr>
          <p:cNvPr id="22" name="Rectangle 21"/>
          <p:cNvSpPr/>
          <p:nvPr/>
        </p:nvSpPr>
        <p:spPr>
          <a:xfrm>
            <a:off x="228600" y="1290221"/>
            <a:ext cx="3998335" cy="5324535"/>
          </a:xfrm>
          <a:prstGeom prst="rect">
            <a:avLst/>
          </a:prstGeom>
          <a:solidFill>
            <a:srgbClr val="BCFCD4"/>
          </a:solidFill>
          <a:ln>
            <a:solidFill>
              <a:srgbClr val="00B050"/>
            </a:solidFill>
          </a:ln>
        </p:spPr>
        <p:txBody>
          <a:bodyPr wrap="square">
            <a:spAutoFit/>
          </a:bodyPr>
          <a:lstStyle/>
          <a:p>
            <a:pPr algn="ctr"/>
            <a:r>
              <a:rPr lang="en-US" sz="1700" b="1" dirty="0" smtClean="0">
                <a:solidFill>
                  <a:srgbClr val="00B050"/>
                </a:solidFill>
                <a:latin typeface="Cambria" panose="02040503050406030204" pitchFamily="18" charset="0"/>
                <a:ea typeface="Cambria" panose="02040503050406030204" pitchFamily="18" charset="0"/>
              </a:rPr>
              <a:t>HOẠT ĐỘNG NHÓM</a:t>
            </a:r>
          </a:p>
          <a:p>
            <a:pPr algn="ctr"/>
            <a:r>
              <a:rPr lang="en-US" sz="1700" b="1" dirty="0" err="1" smtClean="0">
                <a:solidFill>
                  <a:srgbClr val="00B050"/>
                </a:solidFill>
                <a:latin typeface="Cambria" panose="02040503050406030204" pitchFamily="18" charset="0"/>
                <a:ea typeface="Cambria" panose="02040503050406030204" pitchFamily="18" charset="0"/>
              </a:rPr>
              <a:t>Thời</a:t>
            </a:r>
            <a:r>
              <a:rPr lang="en-US" sz="1700" b="1" dirty="0" smtClean="0">
                <a:solidFill>
                  <a:srgbClr val="00B050"/>
                </a:solidFill>
                <a:latin typeface="Cambria" panose="02040503050406030204" pitchFamily="18" charset="0"/>
                <a:ea typeface="Cambria" panose="02040503050406030204" pitchFamily="18" charset="0"/>
              </a:rPr>
              <a:t> </a:t>
            </a:r>
            <a:r>
              <a:rPr lang="en-US" sz="1700" b="1" dirty="0" err="1" smtClean="0">
                <a:solidFill>
                  <a:srgbClr val="00B050"/>
                </a:solidFill>
                <a:latin typeface="Cambria" panose="02040503050406030204" pitchFamily="18" charset="0"/>
                <a:ea typeface="Cambria" panose="02040503050406030204" pitchFamily="18" charset="0"/>
              </a:rPr>
              <a:t>gian</a:t>
            </a:r>
            <a:r>
              <a:rPr lang="en-US" sz="1700" b="1" dirty="0" smtClean="0">
                <a:solidFill>
                  <a:srgbClr val="00B050"/>
                </a:solidFill>
                <a:latin typeface="Cambria" panose="02040503050406030204" pitchFamily="18" charset="0"/>
                <a:ea typeface="Cambria" panose="02040503050406030204" pitchFamily="18" charset="0"/>
              </a:rPr>
              <a:t>: 5 </a:t>
            </a:r>
            <a:r>
              <a:rPr lang="en-US" sz="1700" b="1" dirty="0" err="1" smtClean="0">
                <a:solidFill>
                  <a:srgbClr val="00B050"/>
                </a:solidFill>
                <a:latin typeface="Cambria" panose="02040503050406030204" pitchFamily="18" charset="0"/>
                <a:ea typeface="Cambria" panose="02040503050406030204" pitchFamily="18" charset="0"/>
              </a:rPr>
              <a:t>phút</a:t>
            </a:r>
            <a:endParaRPr lang="en-US" sz="1700" b="1" dirty="0">
              <a:solidFill>
                <a:srgbClr val="00B050"/>
              </a:solidFill>
              <a:latin typeface="Cambria" panose="02040503050406030204" pitchFamily="18" charset="0"/>
              <a:ea typeface="Cambria" panose="02040503050406030204" pitchFamily="18" charset="0"/>
            </a:endParaRPr>
          </a:p>
          <a:p>
            <a:pPr algn="ctr"/>
            <a:r>
              <a:rPr lang="en-US" sz="1700" b="1" dirty="0" smtClean="0">
                <a:solidFill>
                  <a:srgbClr val="FF0000"/>
                </a:solidFill>
                <a:latin typeface="Cambria" panose="02040503050406030204" pitchFamily="18" charset="0"/>
                <a:ea typeface="Cambria" panose="02040503050406030204" pitchFamily="18" charset="0"/>
              </a:rPr>
              <a:t>NHIỆM VỤ</a:t>
            </a:r>
          </a:p>
          <a:p>
            <a:pPr algn="just"/>
            <a:r>
              <a:rPr lang="en-US" sz="1700" b="1" dirty="0" smtClean="0">
                <a:solidFill>
                  <a:srgbClr val="00B050"/>
                </a:solidFill>
                <a:latin typeface="Cambria" panose="02040503050406030204" pitchFamily="18" charset="0"/>
                <a:ea typeface="Cambria" panose="02040503050406030204" pitchFamily="18" charset="0"/>
              </a:rPr>
              <a:t>* NHÓM 1, 2, 3 VÀ 4: </a:t>
            </a:r>
            <a:r>
              <a:rPr lang="en-US" sz="1700" i="1" dirty="0" err="1" smtClean="0">
                <a:solidFill>
                  <a:srgbClr val="FF0000"/>
                </a:solidFill>
                <a:latin typeface="Cambria" panose="02040503050406030204" pitchFamily="18" charset="0"/>
                <a:ea typeface="Cambria" panose="02040503050406030204" pitchFamily="18" charset="0"/>
              </a:rPr>
              <a:t>Quan</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sát</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các</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hình</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ảnh</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và</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kênh</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chữ</a:t>
            </a:r>
            <a:r>
              <a:rPr lang="en-US" sz="1700" i="1" dirty="0" smtClean="0">
                <a:solidFill>
                  <a:srgbClr val="FF0000"/>
                </a:solidFill>
                <a:latin typeface="Cambria" panose="02040503050406030204" pitchFamily="18" charset="0"/>
                <a:ea typeface="Cambria" panose="02040503050406030204" pitchFamily="18" charset="0"/>
              </a:rPr>
              <a:t> SGK, </a:t>
            </a:r>
            <a:r>
              <a:rPr lang="en-US" sz="1700" i="1" dirty="0" err="1" smtClean="0">
                <a:solidFill>
                  <a:srgbClr val="FF0000"/>
                </a:solidFill>
                <a:latin typeface="Cambria" panose="02040503050406030204" pitchFamily="18" charset="0"/>
                <a:ea typeface="Cambria" panose="02040503050406030204" pitchFamily="18" charset="0"/>
              </a:rPr>
              <a:t>cho</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biết</a:t>
            </a:r>
            <a:r>
              <a:rPr lang="en-US" sz="1700" i="1" dirty="0" smtClean="0">
                <a:solidFill>
                  <a:srgbClr val="FF0000"/>
                </a:solidFill>
                <a:latin typeface="Cambria" panose="02040503050406030204" pitchFamily="18" charset="0"/>
                <a:ea typeface="Cambria" panose="02040503050406030204" pitchFamily="18" charset="0"/>
              </a:rPr>
              <a:t>:</a:t>
            </a:r>
          </a:p>
          <a:p>
            <a:pPr algn="just"/>
            <a:r>
              <a:rPr lang="en-US" sz="1700" i="1" dirty="0" smtClean="0">
                <a:solidFill>
                  <a:srgbClr val="FF0000"/>
                </a:solidFill>
                <a:latin typeface="Times New Roman"/>
                <a:ea typeface="Times New Roman"/>
              </a:rPr>
              <a:t>- </a:t>
            </a:r>
            <a:r>
              <a:rPr lang="en-US" sz="1700" i="1" dirty="0" err="1" smtClean="0">
                <a:solidFill>
                  <a:srgbClr val="FF0000"/>
                </a:solidFill>
                <a:latin typeface="Times New Roman"/>
                <a:ea typeface="Times New Roman"/>
              </a:rPr>
              <a:t>Vị</a:t>
            </a:r>
            <a:r>
              <a:rPr lang="en-US" sz="1700" i="1" dirty="0" smtClean="0">
                <a:solidFill>
                  <a:srgbClr val="FF0000"/>
                </a:solidFill>
                <a:latin typeface="Times New Roman"/>
                <a:ea typeface="Times New Roman"/>
              </a:rPr>
              <a:t> </a:t>
            </a:r>
            <a:r>
              <a:rPr lang="en-US" sz="1700" i="1" dirty="0" err="1">
                <a:solidFill>
                  <a:srgbClr val="FF0000"/>
                </a:solidFill>
                <a:latin typeface="Times New Roman"/>
                <a:ea typeface="Times New Roman"/>
              </a:rPr>
              <a:t>trí</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địa</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lí</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và</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lãnh</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thổ</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đã</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quy</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định</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đặc</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điểm</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cơ</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bản</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của</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thiên</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nhiên</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nước</a:t>
            </a:r>
            <a:r>
              <a:rPr lang="en-US" sz="1700" i="1" dirty="0">
                <a:solidFill>
                  <a:srgbClr val="FF0000"/>
                </a:solidFill>
                <a:latin typeface="Times New Roman"/>
                <a:ea typeface="Times New Roman"/>
              </a:rPr>
              <a:t> ta </a:t>
            </a:r>
            <a:r>
              <a:rPr lang="en-US" sz="1700" i="1" dirty="0" err="1">
                <a:solidFill>
                  <a:srgbClr val="FF0000"/>
                </a:solidFill>
                <a:latin typeface="Times New Roman"/>
                <a:ea typeface="Times New Roman"/>
              </a:rPr>
              <a:t>là</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gì</a:t>
            </a:r>
            <a:r>
              <a:rPr lang="en-US" sz="1700" i="1" dirty="0">
                <a:solidFill>
                  <a:srgbClr val="FF0000"/>
                </a:solidFill>
                <a:latin typeface="Times New Roman"/>
                <a:ea typeface="Times New Roman"/>
              </a:rPr>
              <a:t>?</a:t>
            </a:r>
            <a:endParaRPr lang="en-US" sz="1700" i="1" dirty="0">
              <a:solidFill>
                <a:srgbClr val="FF0000"/>
              </a:solidFill>
              <a:latin typeface="Cambria" panose="02040503050406030204" pitchFamily="18" charset="0"/>
              <a:ea typeface="Cambria" panose="02040503050406030204" pitchFamily="18" charset="0"/>
            </a:endParaRPr>
          </a:p>
          <a:p>
            <a:pPr algn="just"/>
            <a:r>
              <a:rPr lang="en-US" sz="1700" i="1" dirty="0" smtClean="0">
                <a:solidFill>
                  <a:srgbClr val="FF0000"/>
                </a:solidFill>
                <a:latin typeface="Cambria" panose="02040503050406030204" pitchFamily="18" charset="0"/>
                <a:ea typeface="Cambria" panose="02040503050406030204" pitchFamily="18" charset="0"/>
              </a:rPr>
              <a:t>- </a:t>
            </a:r>
            <a:r>
              <a:rPr lang="vi-VN" sz="1700" i="1" dirty="0" smtClean="0">
                <a:solidFill>
                  <a:srgbClr val="FF0000"/>
                </a:solidFill>
                <a:latin typeface="Cambria" panose="02040503050406030204" pitchFamily="18" charset="0"/>
                <a:ea typeface="Cambria" panose="02040503050406030204" pitchFamily="18" charset="0"/>
              </a:rPr>
              <a:t>Vị </a:t>
            </a:r>
            <a:r>
              <a:rPr lang="vi-VN" sz="1700" i="1" dirty="0">
                <a:solidFill>
                  <a:srgbClr val="FF0000"/>
                </a:solidFill>
                <a:latin typeface="Cambria" panose="02040503050406030204" pitchFamily="18" charset="0"/>
                <a:ea typeface="Cambria" panose="02040503050406030204" pitchFamily="18" charset="0"/>
              </a:rPr>
              <a:t>trí địa lí và lãnh thổ ảnh hưởng đến sự phân hóa khí hậu nước ta như thế nào?</a:t>
            </a:r>
            <a:endParaRPr lang="en-US" sz="1700" i="1" dirty="0" smtClean="0">
              <a:solidFill>
                <a:srgbClr val="FF0000"/>
              </a:solidFill>
              <a:latin typeface="Cambria" panose="02040503050406030204" pitchFamily="18" charset="0"/>
              <a:ea typeface="Cambria" panose="02040503050406030204" pitchFamily="18" charset="0"/>
            </a:endParaRPr>
          </a:p>
          <a:p>
            <a:pPr algn="just"/>
            <a:r>
              <a:rPr lang="en-US" sz="1700" i="1" dirty="0" smtClean="0">
                <a:solidFill>
                  <a:srgbClr val="FF0000"/>
                </a:solidFill>
                <a:latin typeface="Cambria" panose="02040503050406030204" pitchFamily="18" charset="0"/>
                <a:ea typeface="Cambria" panose="02040503050406030204" pitchFamily="18" charset="0"/>
              </a:rPr>
              <a:t>- </a:t>
            </a:r>
            <a:r>
              <a:rPr lang="vi-VN" sz="1700" i="1" dirty="0" smtClean="0">
                <a:solidFill>
                  <a:srgbClr val="FF0000"/>
                </a:solidFill>
                <a:latin typeface="Cambria" panose="02040503050406030204" pitchFamily="18" charset="0"/>
                <a:ea typeface="Cambria" panose="02040503050406030204" pitchFamily="18" charset="0"/>
              </a:rPr>
              <a:t>Vì </a:t>
            </a:r>
            <a:r>
              <a:rPr lang="vi-VN" sz="1700" i="1" dirty="0">
                <a:solidFill>
                  <a:srgbClr val="FF0000"/>
                </a:solidFill>
                <a:latin typeface="Cambria" panose="02040503050406030204" pitchFamily="18" charset="0"/>
                <a:ea typeface="Cambria" panose="02040503050406030204" pitchFamily="18" charset="0"/>
              </a:rPr>
              <a:t>sao thiên nhiên nước ta chịu ảnh hưởng sâu sắc của biển?</a:t>
            </a:r>
            <a:endParaRPr lang="en-US" sz="1700" i="1" dirty="0" smtClean="0">
              <a:solidFill>
                <a:srgbClr val="FF0000"/>
              </a:solidFill>
              <a:latin typeface="Cambria" panose="02040503050406030204" pitchFamily="18" charset="0"/>
              <a:ea typeface="Cambria" panose="02040503050406030204" pitchFamily="18" charset="0"/>
            </a:endParaRPr>
          </a:p>
          <a:p>
            <a:pPr algn="just"/>
            <a:r>
              <a:rPr lang="en-US" sz="1700" b="1" dirty="0" smtClean="0">
                <a:solidFill>
                  <a:srgbClr val="00B050"/>
                </a:solidFill>
                <a:latin typeface="Cambria" panose="02040503050406030204" pitchFamily="18" charset="0"/>
                <a:ea typeface="Cambria" panose="02040503050406030204" pitchFamily="18" charset="0"/>
              </a:rPr>
              <a:t>* NHÓM 5, 6, 7 VÀ 8: </a:t>
            </a:r>
            <a:r>
              <a:rPr lang="vi-VN" sz="1700" i="1" dirty="0">
                <a:solidFill>
                  <a:srgbClr val="FF0000"/>
                </a:solidFill>
                <a:latin typeface="Cambria" panose="02040503050406030204" pitchFamily="18" charset="0"/>
                <a:ea typeface="Cambria" panose="02040503050406030204" pitchFamily="18" charset="0"/>
              </a:rPr>
              <a:t>Quan sát các hình ảnh và kênh chữ SGK, cho </a:t>
            </a:r>
            <a:r>
              <a:rPr lang="vi-VN" sz="1700" i="1" dirty="0" smtClean="0">
                <a:solidFill>
                  <a:srgbClr val="FF0000"/>
                </a:solidFill>
                <a:latin typeface="Cambria" panose="02040503050406030204" pitchFamily="18" charset="0"/>
                <a:ea typeface="Cambria" panose="02040503050406030204" pitchFamily="18" charset="0"/>
              </a:rPr>
              <a:t>biết</a:t>
            </a:r>
            <a:r>
              <a:rPr lang="en-US" sz="1700" i="1" dirty="0" smtClean="0">
                <a:solidFill>
                  <a:srgbClr val="FF0000"/>
                </a:solidFill>
                <a:latin typeface="Cambria" panose="02040503050406030204" pitchFamily="18" charset="0"/>
                <a:ea typeface="Cambria" panose="02040503050406030204" pitchFamily="18" charset="0"/>
              </a:rPr>
              <a:t>:</a:t>
            </a:r>
          </a:p>
          <a:p>
            <a:pPr algn="just"/>
            <a:r>
              <a:rPr lang="en-US" sz="1700" i="1" dirty="0" smtClean="0">
                <a:solidFill>
                  <a:srgbClr val="FF0000"/>
                </a:solidFill>
                <a:latin typeface="Cambria" panose="02040503050406030204" pitchFamily="18" charset="0"/>
                <a:ea typeface="Cambria" panose="02040503050406030204" pitchFamily="18" charset="0"/>
              </a:rPr>
              <a:t>- </a:t>
            </a:r>
            <a:r>
              <a:rPr lang="vi-VN" sz="1700" i="1" dirty="0" smtClean="0">
                <a:solidFill>
                  <a:srgbClr val="FF0000"/>
                </a:solidFill>
                <a:latin typeface="Cambria" panose="02040503050406030204" pitchFamily="18" charset="0"/>
                <a:ea typeface="Cambria" panose="02040503050406030204" pitchFamily="18" charset="0"/>
              </a:rPr>
              <a:t>Vì </a:t>
            </a:r>
            <a:r>
              <a:rPr lang="vi-VN" sz="1700" i="1" dirty="0">
                <a:solidFill>
                  <a:srgbClr val="FF0000"/>
                </a:solidFill>
                <a:latin typeface="Cambria" panose="02040503050406030204" pitchFamily="18" charset="0"/>
                <a:ea typeface="Cambria" panose="02040503050406030204" pitchFamily="18" charset="0"/>
              </a:rPr>
              <a:t>sao tài nguyên sinh </a:t>
            </a:r>
            <a:r>
              <a:rPr lang="vi-VN" sz="1700" i="1" dirty="0" smtClean="0">
                <a:solidFill>
                  <a:srgbClr val="FF0000"/>
                </a:solidFill>
                <a:latin typeface="Cambria" panose="02040503050406030204" pitchFamily="18" charset="0"/>
                <a:ea typeface="Cambria" panose="02040503050406030204" pitchFamily="18" charset="0"/>
              </a:rPr>
              <a:t>vật</a:t>
            </a:r>
            <a:r>
              <a:rPr lang="en-US" sz="1700" i="1" dirty="0" smtClean="0">
                <a:solidFill>
                  <a:srgbClr val="FF0000"/>
                </a:solidFill>
                <a:latin typeface="Cambria" panose="02040503050406030204" pitchFamily="18" charset="0"/>
                <a:ea typeface="Cambria" panose="02040503050406030204" pitchFamily="18" charset="0"/>
              </a:rPr>
              <a:t> </a:t>
            </a:r>
            <a:r>
              <a:rPr lang="vi-VN" sz="1700" i="1" dirty="0" smtClean="0">
                <a:solidFill>
                  <a:srgbClr val="FF0000"/>
                </a:solidFill>
                <a:latin typeface="Cambria" panose="02040503050406030204" pitchFamily="18" charset="0"/>
                <a:ea typeface="Cambria" panose="02040503050406030204" pitchFamily="18" charset="0"/>
              </a:rPr>
              <a:t>nước </a:t>
            </a:r>
            <a:r>
              <a:rPr lang="vi-VN" sz="1700" i="1" dirty="0">
                <a:solidFill>
                  <a:srgbClr val="FF0000"/>
                </a:solidFill>
                <a:latin typeface="Cambria" panose="02040503050406030204" pitchFamily="18" charset="0"/>
                <a:ea typeface="Cambria" panose="02040503050406030204" pitchFamily="18" charset="0"/>
              </a:rPr>
              <a:t>ta lại phong phú</a:t>
            </a:r>
            <a:r>
              <a:rPr lang="vi-VN" sz="1700" i="1" dirty="0" smtClean="0">
                <a:solidFill>
                  <a:srgbClr val="FF0000"/>
                </a:solidFill>
                <a:latin typeface="Cambria" panose="02040503050406030204" pitchFamily="18" charset="0"/>
                <a:ea typeface="Cambria" panose="02040503050406030204" pitchFamily="18" charset="0"/>
              </a:rPr>
              <a:t>?</a:t>
            </a:r>
            <a:endParaRPr lang="en-US" sz="1700" i="1" dirty="0" smtClean="0">
              <a:solidFill>
                <a:srgbClr val="FF0000"/>
              </a:solidFill>
              <a:latin typeface="Cambria" panose="02040503050406030204" pitchFamily="18" charset="0"/>
              <a:ea typeface="Cambria" panose="02040503050406030204" pitchFamily="18" charset="0"/>
            </a:endParaRPr>
          </a:p>
          <a:p>
            <a:pPr algn="just"/>
            <a:r>
              <a:rPr lang="en-US" sz="1700" i="1" dirty="0" smtClean="0">
                <a:solidFill>
                  <a:srgbClr val="FF0000"/>
                </a:solidFill>
                <a:latin typeface="Cambria" panose="02040503050406030204" pitchFamily="18" charset="0"/>
                <a:ea typeface="Cambria" panose="02040503050406030204" pitchFamily="18" charset="0"/>
              </a:rPr>
              <a:t>- </a:t>
            </a:r>
            <a:r>
              <a:rPr lang="vi-VN" sz="1700" i="1" dirty="0" smtClean="0">
                <a:solidFill>
                  <a:srgbClr val="FF0000"/>
                </a:solidFill>
                <a:latin typeface="Cambria" panose="02040503050406030204" pitchFamily="18" charset="0"/>
                <a:ea typeface="Cambria" panose="02040503050406030204" pitchFamily="18" charset="0"/>
              </a:rPr>
              <a:t>Vị </a:t>
            </a:r>
            <a:r>
              <a:rPr lang="vi-VN" sz="1700" i="1" dirty="0">
                <a:solidFill>
                  <a:srgbClr val="FF0000"/>
                </a:solidFill>
                <a:latin typeface="Cambria" panose="02040503050406030204" pitchFamily="18" charset="0"/>
                <a:ea typeface="Cambria" panose="02040503050406030204" pitchFamily="18" charset="0"/>
              </a:rPr>
              <a:t>trí địa lí và phạm vi lãnh thổ tạo nên sự phân hoá đa dạng của thiên nhiên nước ta </a:t>
            </a:r>
            <a:r>
              <a:rPr lang="en-US" sz="1700" i="1" dirty="0" err="1" smtClean="0">
                <a:solidFill>
                  <a:srgbClr val="FF0000"/>
                </a:solidFill>
                <a:latin typeface="Cambria" panose="02040503050406030204" pitchFamily="18" charset="0"/>
                <a:ea typeface="Cambria" panose="02040503050406030204" pitchFamily="18" charset="0"/>
              </a:rPr>
              <a:t>như</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thế</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nào</a:t>
            </a:r>
            <a:r>
              <a:rPr lang="en-US" sz="1700" i="1" dirty="0" smtClean="0">
                <a:solidFill>
                  <a:srgbClr val="FF0000"/>
                </a:solidFill>
                <a:latin typeface="Cambria" panose="02040503050406030204" pitchFamily="18" charset="0"/>
                <a:ea typeface="Cambria" panose="02040503050406030204" pitchFamily="18" charset="0"/>
              </a:rPr>
              <a:t>?</a:t>
            </a:r>
          </a:p>
          <a:p>
            <a:pPr algn="just"/>
            <a:r>
              <a:rPr lang="en-US" sz="1700" i="1" dirty="0" smtClean="0">
                <a:solidFill>
                  <a:srgbClr val="FF0000"/>
                </a:solidFill>
                <a:latin typeface="Cambria" panose="02040503050406030204" pitchFamily="18" charset="0"/>
                <a:ea typeface="Cambria" panose="02040503050406030204" pitchFamily="18" charset="0"/>
              </a:rPr>
              <a:t>- </a:t>
            </a:r>
            <a:r>
              <a:rPr lang="vi-VN" sz="1700" i="1" dirty="0">
                <a:solidFill>
                  <a:srgbClr val="FF0000"/>
                </a:solidFill>
                <a:latin typeface="Cambria" panose="02040503050406030204" pitchFamily="18" charset="0"/>
                <a:ea typeface="Cambria" panose="02040503050406030204" pitchFamily="18" charset="0"/>
              </a:rPr>
              <a:t>Kể tên một số thiên tai thường xảy ra ở nước ta.</a:t>
            </a:r>
          </a:p>
        </p:txBody>
      </p:sp>
      <p:pic>
        <p:nvPicPr>
          <p:cNvPr id="2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4800" y="1371600"/>
            <a:ext cx="914399" cy="685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TextBox 23"/>
          <p:cNvSpPr txBox="1"/>
          <p:nvPr/>
        </p:nvSpPr>
        <p:spPr>
          <a:xfrm>
            <a:off x="4267200" y="3352800"/>
            <a:ext cx="2282072" cy="584775"/>
          </a:xfrm>
          <a:prstGeom prst="rect">
            <a:avLst/>
          </a:prstGeom>
          <a:noFill/>
        </p:spPr>
        <p:txBody>
          <a:bodyPr wrap="square" rtlCol="0">
            <a:spAutoFit/>
          </a:bodyPr>
          <a:lstStyle/>
          <a:p>
            <a:pPr algn="ctr"/>
            <a:r>
              <a:rPr lang="en-US" sz="1600" dirty="0" err="1" smtClean="0">
                <a:latin typeface="Cambria" pitchFamily="18" charset="0"/>
                <a:ea typeface="Cambria" pitchFamily="18" charset="0"/>
              </a:rPr>
              <a:t>Khai</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thác</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năng</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lượng</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Mặt</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Trời</a:t>
            </a:r>
            <a:r>
              <a:rPr lang="en-US" sz="1600" dirty="0" smtClean="0">
                <a:latin typeface="Cambria" pitchFamily="18" charset="0"/>
                <a:ea typeface="Cambria" pitchFamily="18" charset="0"/>
              </a:rPr>
              <a:t> ở </a:t>
            </a:r>
            <a:r>
              <a:rPr lang="en-US" sz="1600" dirty="0" err="1" smtClean="0">
                <a:latin typeface="Cambria" pitchFamily="18" charset="0"/>
                <a:ea typeface="Cambria" pitchFamily="18" charset="0"/>
              </a:rPr>
              <a:t>Ninh</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Thuận</a:t>
            </a:r>
            <a:endParaRPr lang="en-US" sz="1600" dirty="0">
              <a:latin typeface="Cambria" pitchFamily="18" charset="0"/>
              <a:ea typeface="Cambria" pitchFamily="18" charset="0"/>
            </a:endParaRPr>
          </a:p>
        </p:txBody>
      </p:sp>
      <p:sp>
        <p:nvSpPr>
          <p:cNvPr id="25" name="TextBox 24"/>
          <p:cNvSpPr txBox="1"/>
          <p:nvPr/>
        </p:nvSpPr>
        <p:spPr>
          <a:xfrm>
            <a:off x="6553200" y="3352800"/>
            <a:ext cx="2362200" cy="584775"/>
          </a:xfrm>
          <a:prstGeom prst="rect">
            <a:avLst/>
          </a:prstGeom>
          <a:noFill/>
        </p:spPr>
        <p:txBody>
          <a:bodyPr wrap="square" rtlCol="0">
            <a:spAutoFit/>
          </a:bodyPr>
          <a:lstStyle/>
          <a:p>
            <a:pPr algn="ctr"/>
            <a:r>
              <a:rPr lang="en-US" sz="1600" dirty="0" err="1" smtClean="0">
                <a:latin typeface="Cambria" pitchFamily="18" charset="0"/>
                <a:ea typeface="Cambria" pitchFamily="18" charset="0"/>
              </a:rPr>
              <a:t>Bãi</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biển</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Mỹ</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Khê</a:t>
            </a:r>
            <a:r>
              <a:rPr lang="en-US" sz="1600" dirty="0" smtClean="0">
                <a:latin typeface="Cambria" pitchFamily="18" charset="0"/>
                <a:ea typeface="Cambria" pitchFamily="18" charset="0"/>
              </a:rPr>
              <a:t>, </a:t>
            </a:r>
          </a:p>
          <a:p>
            <a:pPr algn="ctr"/>
            <a:r>
              <a:rPr lang="en-US" sz="1600" dirty="0" err="1" smtClean="0">
                <a:latin typeface="Cambria" pitchFamily="18" charset="0"/>
                <a:ea typeface="Cambria" pitchFamily="18" charset="0"/>
              </a:rPr>
              <a:t>Đà</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Nẵng</a:t>
            </a:r>
            <a:endParaRPr lang="en-US" sz="1600" dirty="0">
              <a:latin typeface="Cambria" pitchFamily="18" charset="0"/>
              <a:ea typeface="Cambria" pitchFamily="18" charset="0"/>
            </a:endParaRPr>
          </a:p>
        </p:txBody>
      </p:sp>
      <p:sp>
        <p:nvSpPr>
          <p:cNvPr id="27" name="TextBox 26"/>
          <p:cNvSpPr txBox="1"/>
          <p:nvPr/>
        </p:nvSpPr>
        <p:spPr>
          <a:xfrm>
            <a:off x="4478338" y="6096000"/>
            <a:ext cx="1846262" cy="584775"/>
          </a:xfrm>
          <a:prstGeom prst="rect">
            <a:avLst/>
          </a:prstGeom>
          <a:noFill/>
        </p:spPr>
        <p:txBody>
          <a:bodyPr wrap="square" rtlCol="0">
            <a:spAutoFit/>
          </a:bodyPr>
          <a:lstStyle/>
          <a:p>
            <a:pPr algn="ctr"/>
            <a:r>
              <a:rPr lang="en-US" sz="1600" dirty="0" err="1" smtClean="0">
                <a:latin typeface="Cambria" pitchFamily="18" charset="0"/>
                <a:ea typeface="Cambria" pitchFamily="18" charset="0"/>
              </a:rPr>
              <a:t>Vườn</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quốc</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gia</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Cúc</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Phương</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Ninh</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Bình</a:t>
            </a:r>
            <a:endParaRPr lang="en-US" sz="1600" dirty="0">
              <a:latin typeface="Cambria" pitchFamily="18" charset="0"/>
              <a:ea typeface="Cambria" pitchFamily="18" charset="0"/>
            </a:endParaRPr>
          </a:p>
        </p:txBody>
      </p:sp>
      <p:pic>
        <p:nvPicPr>
          <p:cNvPr id="1229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51252" y="1299019"/>
            <a:ext cx="2125747" cy="205378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 name="TextBox 39"/>
          <p:cNvSpPr txBox="1"/>
          <p:nvPr/>
        </p:nvSpPr>
        <p:spPr>
          <a:xfrm>
            <a:off x="6324600" y="6096000"/>
            <a:ext cx="2743199" cy="338554"/>
          </a:xfrm>
          <a:prstGeom prst="rect">
            <a:avLst/>
          </a:prstGeom>
          <a:noFill/>
        </p:spPr>
        <p:txBody>
          <a:bodyPr wrap="square" rtlCol="0">
            <a:spAutoFit/>
          </a:bodyPr>
          <a:lstStyle/>
          <a:p>
            <a:pPr algn="ctr"/>
            <a:r>
              <a:rPr lang="en-US" sz="1600" dirty="0" err="1" smtClean="0">
                <a:latin typeface="Cambria" pitchFamily="18" charset="0"/>
                <a:ea typeface="Cambria" pitchFamily="18" charset="0"/>
              </a:rPr>
              <a:t>Đất</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feralit</a:t>
            </a:r>
            <a:r>
              <a:rPr lang="en-US" sz="1600" dirty="0" smtClean="0">
                <a:latin typeface="Cambria" pitchFamily="18" charset="0"/>
                <a:ea typeface="Cambria" pitchFamily="18" charset="0"/>
              </a:rPr>
              <a:t> </a:t>
            </a:r>
            <a:endParaRPr lang="en-US" sz="1600" dirty="0">
              <a:latin typeface="Cambria" pitchFamily="18" charset="0"/>
              <a:ea typeface="Cambria" pitchFamily="18" charset="0"/>
            </a:endParaRPr>
          </a:p>
        </p:txBody>
      </p:sp>
      <p:pic>
        <p:nvPicPr>
          <p:cNvPr id="5121" name="Picture 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37361" y="1290221"/>
            <a:ext cx="2201840" cy="206257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351251" y="4018959"/>
            <a:ext cx="2125747" cy="207703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32840" y="4008532"/>
            <a:ext cx="2206361" cy="2087466"/>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376301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15" dur="500"/>
                                        <p:tgtEl>
                                          <p:spTgt spid="22">
                                            <p:txEl>
                                              <p:pRg st="0" end="0"/>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18" dur="500"/>
                                        <p:tgtEl>
                                          <p:spTgt spid="2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2">
                                            <p:txEl>
                                              <p:pRg st="2" end="2"/>
                                            </p:txEl>
                                          </p:spTgt>
                                        </p:tgtEl>
                                        <p:attrNameLst>
                                          <p:attrName>style.visibility</p:attrName>
                                        </p:attrNameLst>
                                      </p:cBhvr>
                                      <p:to>
                                        <p:strVal val="visible"/>
                                      </p:to>
                                    </p:set>
                                    <p:animEffect transition="in" filter="randombar(horizontal)">
                                      <p:cBhvr>
                                        <p:cTn id="23" dur="500"/>
                                        <p:tgtEl>
                                          <p:spTgt spid="2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2">
                                            <p:txEl>
                                              <p:pRg st="3" end="3"/>
                                            </p:txEl>
                                          </p:spTgt>
                                        </p:tgtEl>
                                        <p:attrNameLst>
                                          <p:attrName>style.visibility</p:attrName>
                                        </p:attrNameLst>
                                      </p:cBhvr>
                                      <p:to>
                                        <p:strVal val="visible"/>
                                      </p:to>
                                    </p:set>
                                    <p:animEffect transition="in" filter="randombar(horizontal)">
                                      <p:cBhvr>
                                        <p:cTn id="28" dur="500"/>
                                        <p:tgtEl>
                                          <p:spTgt spid="22">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12293"/>
                                        </p:tgtEl>
                                        <p:attrNameLst>
                                          <p:attrName>style.visibility</p:attrName>
                                        </p:attrNameLst>
                                      </p:cBhvr>
                                      <p:to>
                                        <p:strVal val="visible"/>
                                      </p:to>
                                    </p:set>
                                    <p:animEffect transition="in" filter="randombar(horizontal)">
                                      <p:cBhvr>
                                        <p:cTn id="33" dur="500"/>
                                        <p:tgtEl>
                                          <p:spTgt spid="12293"/>
                                        </p:tgtEl>
                                      </p:cBhvr>
                                    </p:animEffect>
                                  </p:childTnLst>
                                </p:cTn>
                              </p:par>
                              <p:par>
                                <p:cTn id="34" presetID="14" presetClass="entr" presetSubtype="10" fill="hold" nodeType="withEffect">
                                  <p:stCondLst>
                                    <p:cond delay="0"/>
                                  </p:stCondLst>
                                  <p:childTnLst>
                                    <p:set>
                                      <p:cBhvr>
                                        <p:cTn id="35" dur="1" fill="hold">
                                          <p:stCondLst>
                                            <p:cond delay="0"/>
                                          </p:stCondLst>
                                        </p:cTn>
                                        <p:tgtEl>
                                          <p:spTgt spid="5121"/>
                                        </p:tgtEl>
                                        <p:attrNameLst>
                                          <p:attrName>style.visibility</p:attrName>
                                        </p:attrNameLst>
                                      </p:cBhvr>
                                      <p:to>
                                        <p:strVal val="visible"/>
                                      </p:to>
                                    </p:set>
                                    <p:animEffect transition="in" filter="randombar(horizontal)">
                                      <p:cBhvr>
                                        <p:cTn id="36" dur="500"/>
                                        <p:tgtEl>
                                          <p:spTgt spid="5121"/>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randombar(horizontal)">
                                      <p:cBhvr>
                                        <p:cTn id="39" dur="500"/>
                                        <p:tgtEl>
                                          <p:spTgt spid="24"/>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randombar(horizontal)">
                                      <p:cBhvr>
                                        <p:cTn id="42" dur="500"/>
                                        <p:tgtEl>
                                          <p:spTgt spid="25"/>
                                        </p:tgtEl>
                                      </p:cBhvr>
                                    </p:animEffect>
                                  </p:childTnLst>
                                </p:cTn>
                              </p:par>
                              <p:par>
                                <p:cTn id="43" presetID="14" presetClass="entr" presetSubtype="10" fill="hold" nodeType="withEffect">
                                  <p:stCondLst>
                                    <p:cond delay="0"/>
                                  </p:stCondLst>
                                  <p:childTnLst>
                                    <p:set>
                                      <p:cBhvr>
                                        <p:cTn id="44" dur="1" fill="hold">
                                          <p:stCondLst>
                                            <p:cond delay="0"/>
                                          </p:stCondLst>
                                        </p:cTn>
                                        <p:tgtEl>
                                          <p:spTgt spid="5122"/>
                                        </p:tgtEl>
                                        <p:attrNameLst>
                                          <p:attrName>style.visibility</p:attrName>
                                        </p:attrNameLst>
                                      </p:cBhvr>
                                      <p:to>
                                        <p:strVal val="visible"/>
                                      </p:to>
                                    </p:set>
                                    <p:animEffect transition="in" filter="randombar(horizontal)">
                                      <p:cBhvr>
                                        <p:cTn id="45" dur="500"/>
                                        <p:tgtEl>
                                          <p:spTgt spid="5122"/>
                                        </p:tgtEl>
                                      </p:cBhvr>
                                    </p:animEffect>
                                  </p:childTnLst>
                                </p:cTn>
                              </p:par>
                              <p:par>
                                <p:cTn id="46" presetID="14" presetClass="entr" presetSubtype="10" fill="hold" nodeType="withEffect">
                                  <p:stCondLst>
                                    <p:cond delay="0"/>
                                  </p:stCondLst>
                                  <p:childTnLst>
                                    <p:set>
                                      <p:cBhvr>
                                        <p:cTn id="47" dur="1" fill="hold">
                                          <p:stCondLst>
                                            <p:cond delay="0"/>
                                          </p:stCondLst>
                                        </p:cTn>
                                        <p:tgtEl>
                                          <p:spTgt spid="2050"/>
                                        </p:tgtEl>
                                        <p:attrNameLst>
                                          <p:attrName>style.visibility</p:attrName>
                                        </p:attrNameLst>
                                      </p:cBhvr>
                                      <p:to>
                                        <p:strVal val="visible"/>
                                      </p:to>
                                    </p:set>
                                    <p:animEffect transition="in" filter="randombar(horizontal)">
                                      <p:cBhvr>
                                        <p:cTn id="48" dur="500"/>
                                        <p:tgtEl>
                                          <p:spTgt spid="2050"/>
                                        </p:tgtEl>
                                      </p:cBhvr>
                                    </p:animEffect>
                                  </p:childTnLst>
                                </p:cTn>
                              </p:par>
                              <p:par>
                                <p:cTn id="49" presetID="14" presetClass="entr" presetSubtype="10" fill="hold" grpId="0" nodeType="with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randombar(horizontal)">
                                      <p:cBhvr>
                                        <p:cTn id="51" dur="500"/>
                                        <p:tgtEl>
                                          <p:spTgt spid="27"/>
                                        </p:tgtEl>
                                      </p:cBhvr>
                                    </p:animEffect>
                                  </p:childTnLst>
                                </p:cTn>
                              </p:par>
                              <p:par>
                                <p:cTn id="52" presetID="14" presetClass="entr" presetSubtype="10" fill="hold" grpId="0" nodeType="withEffect">
                                  <p:stCondLst>
                                    <p:cond delay="0"/>
                                  </p:stCondLst>
                                  <p:childTnLst>
                                    <p:set>
                                      <p:cBhvr>
                                        <p:cTn id="53" dur="1" fill="hold">
                                          <p:stCondLst>
                                            <p:cond delay="0"/>
                                          </p:stCondLst>
                                        </p:cTn>
                                        <p:tgtEl>
                                          <p:spTgt spid="40"/>
                                        </p:tgtEl>
                                        <p:attrNameLst>
                                          <p:attrName>style.visibility</p:attrName>
                                        </p:attrNameLst>
                                      </p:cBhvr>
                                      <p:to>
                                        <p:strVal val="visible"/>
                                      </p:to>
                                    </p:set>
                                    <p:animEffect transition="in" filter="randombar(horizontal)">
                                      <p:cBhvr>
                                        <p:cTn id="54" dur="500"/>
                                        <p:tgtEl>
                                          <p:spTgt spid="40"/>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nodeType="clickEffect">
                                  <p:stCondLst>
                                    <p:cond delay="0"/>
                                  </p:stCondLst>
                                  <p:childTnLst>
                                    <p:set>
                                      <p:cBhvr>
                                        <p:cTn id="58" dur="1" fill="hold">
                                          <p:stCondLst>
                                            <p:cond delay="0"/>
                                          </p:stCondLst>
                                        </p:cTn>
                                        <p:tgtEl>
                                          <p:spTgt spid="22">
                                            <p:txEl>
                                              <p:pRg st="4" end="4"/>
                                            </p:txEl>
                                          </p:spTgt>
                                        </p:tgtEl>
                                        <p:attrNameLst>
                                          <p:attrName>style.visibility</p:attrName>
                                        </p:attrNameLst>
                                      </p:cBhvr>
                                      <p:to>
                                        <p:strVal val="visible"/>
                                      </p:to>
                                    </p:set>
                                    <p:animEffect transition="in" filter="randombar(horizontal)">
                                      <p:cBhvr>
                                        <p:cTn id="59" dur="500"/>
                                        <p:tgtEl>
                                          <p:spTgt spid="22">
                                            <p:txEl>
                                              <p:pRg st="4" end="4"/>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4" presetClass="entr" presetSubtype="10" fill="hold" nodeType="clickEffect">
                                  <p:stCondLst>
                                    <p:cond delay="0"/>
                                  </p:stCondLst>
                                  <p:childTnLst>
                                    <p:set>
                                      <p:cBhvr>
                                        <p:cTn id="63" dur="1" fill="hold">
                                          <p:stCondLst>
                                            <p:cond delay="0"/>
                                          </p:stCondLst>
                                        </p:cTn>
                                        <p:tgtEl>
                                          <p:spTgt spid="22">
                                            <p:txEl>
                                              <p:pRg st="5" end="5"/>
                                            </p:txEl>
                                          </p:spTgt>
                                        </p:tgtEl>
                                        <p:attrNameLst>
                                          <p:attrName>style.visibility</p:attrName>
                                        </p:attrNameLst>
                                      </p:cBhvr>
                                      <p:to>
                                        <p:strVal val="visible"/>
                                      </p:to>
                                    </p:set>
                                    <p:animEffect transition="in" filter="randombar(horizontal)">
                                      <p:cBhvr>
                                        <p:cTn id="64" dur="500"/>
                                        <p:tgtEl>
                                          <p:spTgt spid="22">
                                            <p:txEl>
                                              <p:pRg st="5" end="5"/>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14" presetClass="entr" presetSubtype="10" fill="hold" nodeType="clickEffect">
                                  <p:stCondLst>
                                    <p:cond delay="0"/>
                                  </p:stCondLst>
                                  <p:childTnLst>
                                    <p:set>
                                      <p:cBhvr>
                                        <p:cTn id="68" dur="1" fill="hold">
                                          <p:stCondLst>
                                            <p:cond delay="0"/>
                                          </p:stCondLst>
                                        </p:cTn>
                                        <p:tgtEl>
                                          <p:spTgt spid="22">
                                            <p:txEl>
                                              <p:pRg st="6" end="6"/>
                                            </p:txEl>
                                          </p:spTgt>
                                        </p:tgtEl>
                                        <p:attrNameLst>
                                          <p:attrName>style.visibility</p:attrName>
                                        </p:attrNameLst>
                                      </p:cBhvr>
                                      <p:to>
                                        <p:strVal val="visible"/>
                                      </p:to>
                                    </p:set>
                                    <p:animEffect transition="in" filter="randombar(horizontal)">
                                      <p:cBhvr>
                                        <p:cTn id="69" dur="500"/>
                                        <p:tgtEl>
                                          <p:spTgt spid="22">
                                            <p:txEl>
                                              <p:pRg st="6" end="6"/>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14" presetClass="entr" presetSubtype="10" fill="hold" nodeType="clickEffect">
                                  <p:stCondLst>
                                    <p:cond delay="0"/>
                                  </p:stCondLst>
                                  <p:childTnLst>
                                    <p:set>
                                      <p:cBhvr>
                                        <p:cTn id="73" dur="1" fill="hold">
                                          <p:stCondLst>
                                            <p:cond delay="0"/>
                                          </p:stCondLst>
                                        </p:cTn>
                                        <p:tgtEl>
                                          <p:spTgt spid="22">
                                            <p:txEl>
                                              <p:pRg st="7" end="7"/>
                                            </p:txEl>
                                          </p:spTgt>
                                        </p:tgtEl>
                                        <p:attrNameLst>
                                          <p:attrName>style.visibility</p:attrName>
                                        </p:attrNameLst>
                                      </p:cBhvr>
                                      <p:to>
                                        <p:strVal val="visible"/>
                                      </p:to>
                                    </p:set>
                                    <p:animEffect transition="in" filter="randombar(horizontal)">
                                      <p:cBhvr>
                                        <p:cTn id="74" dur="500"/>
                                        <p:tgtEl>
                                          <p:spTgt spid="22">
                                            <p:txEl>
                                              <p:pRg st="7" end="7"/>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14" presetClass="entr" presetSubtype="10" fill="hold" nodeType="clickEffect">
                                  <p:stCondLst>
                                    <p:cond delay="0"/>
                                  </p:stCondLst>
                                  <p:childTnLst>
                                    <p:set>
                                      <p:cBhvr>
                                        <p:cTn id="78" dur="1" fill="hold">
                                          <p:stCondLst>
                                            <p:cond delay="0"/>
                                          </p:stCondLst>
                                        </p:cTn>
                                        <p:tgtEl>
                                          <p:spTgt spid="22">
                                            <p:txEl>
                                              <p:pRg st="8" end="8"/>
                                            </p:txEl>
                                          </p:spTgt>
                                        </p:tgtEl>
                                        <p:attrNameLst>
                                          <p:attrName>style.visibility</p:attrName>
                                        </p:attrNameLst>
                                      </p:cBhvr>
                                      <p:to>
                                        <p:strVal val="visible"/>
                                      </p:to>
                                    </p:set>
                                    <p:animEffect transition="in" filter="randombar(horizontal)">
                                      <p:cBhvr>
                                        <p:cTn id="79" dur="500"/>
                                        <p:tgtEl>
                                          <p:spTgt spid="22">
                                            <p:txEl>
                                              <p:pRg st="8" end="8"/>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14" presetClass="entr" presetSubtype="10" fill="hold" nodeType="clickEffect">
                                  <p:stCondLst>
                                    <p:cond delay="0"/>
                                  </p:stCondLst>
                                  <p:childTnLst>
                                    <p:set>
                                      <p:cBhvr>
                                        <p:cTn id="83" dur="1" fill="hold">
                                          <p:stCondLst>
                                            <p:cond delay="0"/>
                                          </p:stCondLst>
                                        </p:cTn>
                                        <p:tgtEl>
                                          <p:spTgt spid="22">
                                            <p:txEl>
                                              <p:pRg st="9" end="9"/>
                                            </p:txEl>
                                          </p:spTgt>
                                        </p:tgtEl>
                                        <p:attrNameLst>
                                          <p:attrName>style.visibility</p:attrName>
                                        </p:attrNameLst>
                                      </p:cBhvr>
                                      <p:to>
                                        <p:strVal val="visible"/>
                                      </p:to>
                                    </p:set>
                                    <p:animEffect transition="in" filter="randombar(horizontal)">
                                      <p:cBhvr>
                                        <p:cTn id="84" dur="500"/>
                                        <p:tgtEl>
                                          <p:spTgt spid="22">
                                            <p:txEl>
                                              <p:pRg st="9" end="9"/>
                                            </p:txEl>
                                          </p:spTgt>
                                        </p:tgtEl>
                                      </p:cBhvr>
                                    </p:animEffect>
                                  </p:childTnLst>
                                </p:cTn>
                              </p:par>
                            </p:childTnLst>
                          </p:cTn>
                        </p:par>
                      </p:childTnLst>
                    </p:cTn>
                  </p:par>
                  <p:par>
                    <p:cTn id="85" fill="hold">
                      <p:stCondLst>
                        <p:cond delay="indefinite"/>
                      </p:stCondLst>
                      <p:childTnLst>
                        <p:par>
                          <p:cTn id="86" fill="hold">
                            <p:stCondLst>
                              <p:cond delay="0"/>
                            </p:stCondLst>
                            <p:childTnLst>
                              <p:par>
                                <p:cTn id="87" presetID="14" presetClass="entr" presetSubtype="10" fill="hold" nodeType="clickEffect">
                                  <p:stCondLst>
                                    <p:cond delay="0"/>
                                  </p:stCondLst>
                                  <p:childTnLst>
                                    <p:set>
                                      <p:cBhvr>
                                        <p:cTn id="88" dur="1" fill="hold">
                                          <p:stCondLst>
                                            <p:cond delay="0"/>
                                          </p:stCondLst>
                                        </p:cTn>
                                        <p:tgtEl>
                                          <p:spTgt spid="22">
                                            <p:txEl>
                                              <p:pRg st="10" end="10"/>
                                            </p:txEl>
                                          </p:spTgt>
                                        </p:tgtEl>
                                        <p:attrNameLst>
                                          <p:attrName>style.visibility</p:attrName>
                                        </p:attrNameLst>
                                      </p:cBhvr>
                                      <p:to>
                                        <p:strVal val="visible"/>
                                      </p:to>
                                    </p:set>
                                    <p:animEffect transition="in" filter="randombar(horizontal)">
                                      <p:cBhvr>
                                        <p:cTn id="89" dur="500"/>
                                        <p:tgtEl>
                                          <p:spTgt spid="22">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p:bldP spid="25" grpId="0"/>
      <p:bldP spid="27" grpId="0"/>
      <p:bldP spid="4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4"/>
            <a:stretch>
              <a:fillRect/>
            </a:stretch>
          </a:blipFill>
          <a:ln>
            <a:noFill/>
          </a:ln>
          <a:effectLst/>
        </p:spPr>
      </p:pic>
      <p:pic>
        <p:nvPicPr>
          <p:cNvPr id="3076" name="Picture 4"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r="43632"/>
          <a:stretch/>
        </p:blipFill>
        <p:spPr bwMode="auto">
          <a:xfrm rot="15616060">
            <a:off x="6740180" y="1138516"/>
            <a:ext cx="2234565" cy="396423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Documents and Settings\Welcome\Desktop\chs134866696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84" y="4343400"/>
            <a:ext cx="9176083" cy="2514600"/>
          </a:xfrm>
          <a:prstGeom prst="rect">
            <a:avLst/>
          </a:prstGeom>
          <a:ln>
            <a:noFill/>
          </a:ln>
          <a:effectLst>
            <a:outerShdw blurRad="292100" dist="139700" dir="2700000" algn="tl" rotWithShape="0">
              <a:srgbClr val="333333">
                <a:alpha val="65000"/>
              </a:srgbClr>
            </a:outerShdw>
          </a:effectLst>
          <a:extLst/>
        </p:spPr>
      </p:pic>
      <p:pic>
        <p:nvPicPr>
          <p:cNvPr id="3074" name="Picture 2"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56214"/>
          <a:stretch/>
        </p:blipFill>
        <p:spPr bwMode="auto">
          <a:xfrm rot="13972696">
            <a:off x="6159599" y="-1391747"/>
            <a:ext cx="1587048" cy="3624539"/>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82493" y="1066800"/>
            <a:ext cx="5430672" cy="1143000"/>
          </a:xfrm>
        </p:spPr>
        <p:txBody>
          <a:bodyPr>
            <a:noAutofit/>
          </a:bodyPr>
          <a:lstStyle/>
          <a:p>
            <a:r>
              <a:rPr lang="en-US" sz="3000" b="1" dirty="0" smtClean="0">
                <a:ln w="10541" cmpd="sng">
                  <a:solidFill>
                    <a:schemeClr val="accent1">
                      <a:shade val="88000"/>
                      <a:satMod val="110000"/>
                    </a:schemeClr>
                  </a:solidFill>
                  <a:prstDash val="solid"/>
                </a:ln>
                <a:solidFill>
                  <a:srgbClr val="FF0000"/>
                </a:solidFill>
                <a:latin typeface="Cambria" pitchFamily="18" charset="0"/>
              </a:rPr>
              <a:t>VỊ </a:t>
            </a:r>
            <a:r>
              <a:rPr lang="en-US" sz="3000" b="1" dirty="0">
                <a:ln w="10541" cmpd="sng">
                  <a:solidFill>
                    <a:schemeClr val="accent1">
                      <a:shade val="88000"/>
                      <a:satMod val="110000"/>
                    </a:schemeClr>
                  </a:solidFill>
                  <a:prstDash val="solid"/>
                </a:ln>
                <a:solidFill>
                  <a:srgbClr val="FF0000"/>
                </a:solidFill>
                <a:latin typeface="Cambria" pitchFamily="18" charset="0"/>
              </a:rPr>
              <a:t>TRÍ ĐỊA LÍ </a:t>
            </a:r>
            <a:r>
              <a:rPr lang="en-US" sz="3000" b="1" dirty="0" smtClean="0">
                <a:ln w="10541" cmpd="sng">
                  <a:solidFill>
                    <a:schemeClr val="accent1">
                      <a:shade val="88000"/>
                      <a:satMod val="110000"/>
                    </a:schemeClr>
                  </a:solidFill>
                  <a:prstDash val="solid"/>
                </a:ln>
                <a:solidFill>
                  <a:srgbClr val="FF0000"/>
                </a:solidFill>
                <a:latin typeface="Cambria" pitchFamily="18" charset="0"/>
              </a:rPr>
              <a:t>VÀ </a:t>
            </a:r>
            <a:r>
              <a:rPr lang="en-US" sz="3000" b="1" dirty="0">
                <a:ln w="10541" cmpd="sng">
                  <a:solidFill>
                    <a:schemeClr val="accent1">
                      <a:shade val="88000"/>
                      <a:satMod val="110000"/>
                    </a:schemeClr>
                  </a:solidFill>
                  <a:prstDash val="solid"/>
                </a:ln>
                <a:solidFill>
                  <a:srgbClr val="FF0000"/>
                </a:solidFill>
                <a:latin typeface="Cambria" pitchFamily="18" charset="0"/>
              </a:rPr>
              <a:t>PHẠM VI LÃNH </a:t>
            </a:r>
            <a:r>
              <a:rPr lang="en-US" sz="3000" b="1" dirty="0" smtClean="0">
                <a:ln w="10541" cmpd="sng">
                  <a:solidFill>
                    <a:schemeClr val="accent1">
                      <a:shade val="88000"/>
                      <a:satMod val="110000"/>
                    </a:schemeClr>
                  </a:solidFill>
                  <a:prstDash val="solid"/>
                </a:ln>
                <a:solidFill>
                  <a:srgbClr val="FF0000"/>
                </a:solidFill>
                <a:latin typeface="Cambria" pitchFamily="18" charset="0"/>
              </a:rPr>
              <a:t>THỔ VIỆT NAM</a:t>
            </a:r>
            <a:endParaRPr lang="en-US" sz="3000" b="1" dirty="0">
              <a:ln w="10541" cmpd="sng">
                <a:solidFill>
                  <a:schemeClr val="accent1">
                    <a:shade val="88000"/>
                    <a:satMod val="110000"/>
                  </a:schemeClr>
                </a:solidFill>
                <a:prstDash val="solid"/>
              </a:ln>
              <a:solidFill>
                <a:srgbClr val="FF0000"/>
              </a:solidFill>
              <a:latin typeface="Cambria" pitchFamily="18" charset="0"/>
            </a:endParaRPr>
          </a:p>
        </p:txBody>
      </p:sp>
      <p:sp>
        <p:nvSpPr>
          <p:cNvPr id="10" name="Title 1"/>
          <p:cNvSpPr txBox="1">
            <a:spLocks/>
          </p:cNvSpPr>
          <p:nvPr/>
        </p:nvSpPr>
        <p:spPr>
          <a:xfrm>
            <a:off x="-685800" y="1219200"/>
            <a:ext cx="6705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5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itchFamily="18" charset="0"/>
            </a:endParaRPr>
          </a:p>
        </p:txBody>
      </p:sp>
      <p:sp>
        <p:nvSpPr>
          <p:cNvPr id="11" name="Title 1"/>
          <p:cNvSpPr txBox="1">
            <a:spLocks/>
          </p:cNvSpPr>
          <p:nvPr/>
        </p:nvSpPr>
        <p:spPr>
          <a:xfrm>
            <a:off x="-990600" y="-152400"/>
            <a:ext cx="3962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700" b="1" dirty="0" smtClean="0">
                <a:effectLst>
                  <a:outerShdw blurRad="38100" dist="38100" dir="2700000" algn="tl">
                    <a:srgbClr val="000000">
                      <a:alpha val="43137"/>
                    </a:srgbClr>
                  </a:outerShdw>
                </a:effectLst>
                <a:latin typeface="Cambria" pitchFamily="18" charset="0"/>
              </a:rPr>
              <a:t>BÀI 1</a:t>
            </a:r>
            <a:endParaRPr lang="en-US" sz="2700" b="1" dirty="0">
              <a:effectLst>
                <a:outerShdw blurRad="38100" dist="38100" dir="2700000" algn="tl">
                  <a:srgbClr val="000000">
                    <a:alpha val="43137"/>
                  </a:srgbClr>
                </a:outerShdw>
              </a:effectLst>
              <a:latin typeface="Cambria" pitchFamily="18" charset="0"/>
            </a:endParaRPr>
          </a:p>
        </p:txBody>
      </p:sp>
      <p:sp>
        <p:nvSpPr>
          <p:cNvPr id="13" name="Rectangle 12"/>
          <p:cNvSpPr/>
          <p:nvPr/>
        </p:nvSpPr>
        <p:spPr>
          <a:xfrm>
            <a:off x="3173" y="2428417"/>
            <a:ext cx="1828800"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Rectangle 16"/>
          <p:cNvSpPr/>
          <p:nvPr/>
        </p:nvSpPr>
        <p:spPr>
          <a:xfrm>
            <a:off x="3172" y="2535098"/>
            <a:ext cx="1155509"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Rectangle 17"/>
          <p:cNvSpPr/>
          <p:nvPr/>
        </p:nvSpPr>
        <p:spPr>
          <a:xfrm>
            <a:off x="-32084" y="3060876"/>
            <a:ext cx="5289884"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Rectangle 1"/>
          <p:cNvSpPr/>
          <p:nvPr/>
        </p:nvSpPr>
        <p:spPr>
          <a:xfrm>
            <a:off x="2185337" y="0"/>
            <a:ext cx="45719" cy="838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Rectangle 14"/>
          <p:cNvSpPr/>
          <p:nvPr/>
        </p:nvSpPr>
        <p:spPr>
          <a:xfrm>
            <a:off x="2057400" y="0"/>
            <a:ext cx="45719" cy="43054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Title 1"/>
          <p:cNvSpPr txBox="1">
            <a:spLocks/>
          </p:cNvSpPr>
          <p:nvPr/>
        </p:nvSpPr>
        <p:spPr>
          <a:xfrm>
            <a:off x="2590800" y="4724400"/>
            <a:ext cx="4038600" cy="850744"/>
          </a:xfrm>
          <a:prstGeom prst="rect">
            <a:avLst/>
          </a:prstGeom>
        </p:spPr>
        <p:txBody>
          <a:bodyPr vert="horz" lIns="91440" tIns="45720" rIns="91440" bIns="45720" rtlCol="0" anchor="ctr">
            <a:prstTxWarp prst="textPlain">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b="1" dirty="0" smtClean="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rPr>
              <a:t>ĐỊA LÍ 8</a:t>
            </a:r>
            <a:endParaRPr lang="en-US" sz="5000" b="1" dirty="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endParaRPr>
          </a:p>
        </p:txBody>
      </p:sp>
      <p:sp>
        <p:nvSpPr>
          <p:cNvPr id="16" name="Title 1"/>
          <p:cNvSpPr txBox="1">
            <a:spLocks/>
          </p:cNvSpPr>
          <p:nvPr/>
        </p:nvSpPr>
        <p:spPr>
          <a:xfrm>
            <a:off x="131928" y="3124200"/>
            <a:ext cx="5430672"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500" b="1" dirty="0" smtClean="0">
                <a:ln w="10541" cmpd="sng">
                  <a:solidFill>
                    <a:schemeClr val="accent1">
                      <a:shade val="88000"/>
                      <a:satMod val="110000"/>
                    </a:schemeClr>
                  </a:solidFill>
                  <a:prstDash val="solid"/>
                </a:ln>
                <a:solidFill>
                  <a:srgbClr val="002060"/>
                </a:solidFill>
                <a:latin typeface="Cambria" pitchFamily="18" charset="0"/>
              </a:rPr>
              <a:t>GV </a:t>
            </a:r>
            <a:r>
              <a:rPr lang="en-US" sz="2500" b="1" err="1" smtClean="0">
                <a:ln w="10541" cmpd="sng">
                  <a:solidFill>
                    <a:schemeClr val="accent1">
                      <a:shade val="88000"/>
                      <a:satMod val="110000"/>
                    </a:schemeClr>
                  </a:solidFill>
                  <a:prstDash val="solid"/>
                </a:ln>
                <a:solidFill>
                  <a:srgbClr val="002060"/>
                </a:solidFill>
                <a:latin typeface="Cambria" pitchFamily="18" charset="0"/>
              </a:rPr>
              <a:t>dạy</a:t>
            </a:r>
            <a:r>
              <a:rPr lang="en-US" sz="2500" b="1" smtClean="0">
                <a:ln w="10541" cmpd="sng">
                  <a:solidFill>
                    <a:schemeClr val="accent1">
                      <a:shade val="88000"/>
                      <a:satMod val="110000"/>
                    </a:schemeClr>
                  </a:solidFill>
                  <a:prstDash val="solid"/>
                </a:ln>
                <a:solidFill>
                  <a:srgbClr val="002060"/>
                </a:solidFill>
                <a:latin typeface="Cambria" pitchFamily="18" charset="0"/>
              </a:rPr>
              <a:t>: CHU THỊ TRÚC</a:t>
            </a:r>
            <a:endParaRPr lang="en-US" sz="2500" b="1" dirty="0" smtClean="0">
              <a:ln w="10541" cmpd="sng">
                <a:solidFill>
                  <a:schemeClr val="accent1">
                    <a:shade val="88000"/>
                    <a:satMod val="110000"/>
                  </a:schemeClr>
                </a:solidFill>
                <a:prstDash val="solid"/>
              </a:ln>
              <a:solidFill>
                <a:srgbClr val="002060"/>
              </a:solidFill>
              <a:latin typeface="Cambria" pitchFamily="18" charset="0"/>
            </a:endParaRPr>
          </a:p>
          <a:p>
            <a:pPr algn="l"/>
            <a:r>
              <a:rPr lang="en-US" sz="2500" b="1" dirty="0" err="1" smtClean="0">
                <a:ln w="10541" cmpd="sng">
                  <a:solidFill>
                    <a:schemeClr val="accent1">
                      <a:shade val="88000"/>
                      <a:satMod val="110000"/>
                    </a:schemeClr>
                  </a:solidFill>
                  <a:prstDash val="solid"/>
                </a:ln>
                <a:solidFill>
                  <a:srgbClr val="002060"/>
                </a:solidFill>
                <a:latin typeface="Cambria" pitchFamily="18" charset="0"/>
              </a:rPr>
              <a:t>Lớp</a:t>
            </a:r>
            <a:r>
              <a:rPr lang="en-US" sz="2500" b="1" dirty="0" smtClean="0">
                <a:ln w="10541" cmpd="sng">
                  <a:solidFill>
                    <a:schemeClr val="accent1">
                      <a:shade val="88000"/>
                      <a:satMod val="110000"/>
                    </a:schemeClr>
                  </a:solidFill>
                  <a:prstDash val="solid"/>
                </a:ln>
                <a:solidFill>
                  <a:srgbClr val="002060"/>
                </a:solidFill>
                <a:latin typeface="Cambria" pitchFamily="18" charset="0"/>
              </a:rPr>
              <a:t> </a:t>
            </a:r>
            <a:r>
              <a:rPr lang="en-US" sz="2500" b="1" dirty="0" err="1" smtClean="0">
                <a:ln w="10541" cmpd="sng">
                  <a:solidFill>
                    <a:schemeClr val="accent1">
                      <a:shade val="88000"/>
                      <a:satMod val="110000"/>
                    </a:schemeClr>
                  </a:solidFill>
                  <a:prstDash val="solid"/>
                </a:ln>
                <a:solidFill>
                  <a:srgbClr val="002060"/>
                </a:solidFill>
                <a:latin typeface="Cambria" pitchFamily="18" charset="0"/>
              </a:rPr>
              <a:t>dạy</a:t>
            </a:r>
            <a:r>
              <a:rPr lang="en-US" sz="2500" b="1" smtClean="0">
                <a:ln w="10541" cmpd="sng">
                  <a:solidFill>
                    <a:schemeClr val="accent1">
                      <a:shade val="88000"/>
                      <a:satMod val="110000"/>
                    </a:schemeClr>
                  </a:solidFill>
                  <a:prstDash val="solid"/>
                </a:ln>
                <a:solidFill>
                  <a:srgbClr val="002060"/>
                </a:solidFill>
                <a:latin typeface="Cambria" pitchFamily="18" charset="0"/>
              </a:rPr>
              <a:t>: 8</a:t>
            </a:r>
            <a:endParaRPr lang="en-US" sz="2500" b="1" dirty="0">
              <a:ln w="10541" cmpd="sng">
                <a:solidFill>
                  <a:schemeClr val="accent1">
                    <a:shade val="88000"/>
                    <a:satMod val="110000"/>
                  </a:schemeClr>
                </a:solidFill>
                <a:prstDash val="solid"/>
              </a:ln>
              <a:solidFill>
                <a:srgbClr val="002060"/>
              </a:solidFill>
              <a:latin typeface="Cambria" pitchFamily="18" charset="0"/>
            </a:endParaRPr>
          </a:p>
        </p:txBody>
      </p:sp>
      <p:pic>
        <p:nvPicPr>
          <p:cNvPr id="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65776" y="1209217"/>
            <a:ext cx="2393157" cy="239940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03686700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1000" fill="hold"/>
                                        <p:tgtEl>
                                          <p:spTgt spid="3074"/>
                                        </p:tgtEl>
                                        <p:attrNameLst>
                                          <p:attrName>ppt_x</p:attrName>
                                        </p:attrNameLst>
                                      </p:cBhvr>
                                      <p:tavLst>
                                        <p:tav tm="0">
                                          <p:val>
                                            <p:strVal val="#ppt_x"/>
                                          </p:val>
                                        </p:tav>
                                        <p:tav tm="100000">
                                          <p:val>
                                            <p:strVal val="#ppt_x"/>
                                          </p:val>
                                        </p:tav>
                                      </p:tavLst>
                                    </p:anim>
                                    <p:anim calcmode="lin" valueType="num">
                                      <p:cBhvr additive="base">
                                        <p:cTn id="8" dur="1000" fill="hold"/>
                                        <p:tgtEl>
                                          <p:spTgt spid="3074"/>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076"/>
                                        </p:tgtEl>
                                        <p:attrNameLst>
                                          <p:attrName>style.visibility</p:attrName>
                                        </p:attrNameLst>
                                      </p:cBhvr>
                                      <p:to>
                                        <p:strVal val="visible"/>
                                      </p:to>
                                    </p:set>
                                    <p:anim calcmode="lin" valueType="num">
                                      <p:cBhvr additive="base">
                                        <p:cTn id="11" dur="1000" fill="hold"/>
                                        <p:tgtEl>
                                          <p:spTgt spid="3076"/>
                                        </p:tgtEl>
                                        <p:attrNameLst>
                                          <p:attrName>ppt_x</p:attrName>
                                        </p:attrNameLst>
                                      </p:cBhvr>
                                      <p:tavLst>
                                        <p:tav tm="0">
                                          <p:val>
                                            <p:strVal val="1+#ppt_w/2"/>
                                          </p:val>
                                        </p:tav>
                                        <p:tav tm="100000">
                                          <p:val>
                                            <p:strVal val="#ppt_x"/>
                                          </p:val>
                                        </p:tav>
                                      </p:tavLst>
                                    </p:anim>
                                    <p:anim calcmode="lin" valueType="num">
                                      <p:cBhvr additive="base">
                                        <p:cTn id="12" dur="1000" fill="hold"/>
                                        <p:tgtEl>
                                          <p:spTgt spid="307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grpId="0" nodeType="clickEffect">
                                  <p:stCondLst>
                                    <p:cond delay="0"/>
                                  </p:stCondLst>
                                  <p:childTnLst>
                                    <p:animMotion origin="layout" path="M -4.44444E-6 -4.20907E-6 L -0.00486 0.07678 " pathEditMode="relative" rAng="0" ptsTypes="AA">
                                      <p:cBhvr>
                                        <p:cTn id="16" dur="500" fill="hold"/>
                                        <p:tgtEl>
                                          <p:spTgt spid="17"/>
                                        </p:tgtEl>
                                        <p:attrNameLst>
                                          <p:attrName>ppt_x</p:attrName>
                                          <p:attrName>ppt_y</p:attrName>
                                        </p:attrNameLst>
                                      </p:cBhvr>
                                      <p:rCtr x="-243" y="3839"/>
                                    </p:animMotion>
                                  </p:childTnLst>
                                </p:cTn>
                              </p:par>
                            </p:childTnLst>
                          </p:cTn>
                        </p:par>
                        <p:par>
                          <p:cTn id="17" fill="hold">
                            <p:stCondLst>
                              <p:cond delay="500"/>
                            </p:stCondLst>
                            <p:childTnLst>
                              <p:par>
                                <p:cTn id="18" presetID="2" presetClass="entr" presetSubtype="8"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1000" fill="hold"/>
                                        <p:tgtEl>
                                          <p:spTgt spid="18"/>
                                        </p:tgtEl>
                                        <p:attrNameLst>
                                          <p:attrName>ppt_x</p:attrName>
                                        </p:attrNameLst>
                                      </p:cBhvr>
                                      <p:tavLst>
                                        <p:tav tm="0">
                                          <p:val>
                                            <p:strVal val="0-#ppt_w/2"/>
                                          </p:val>
                                        </p:tav>
                                        <p:tav tm="100000">
                                          <p:val>
                                            <p:strVal val="#ppt_x"/>
                                          </p:val>
                                        </p:tav>
                                      </p:tavLst>
                                    </p:anim>
                                    <p:anim calcmode="lin" valueType="num">
                                      <p:cBhvr additive="base">
                                        <p:cTn id="21" dur="1000" fill="hold"/>
                                        <p:tgtEl>
                                          <p:spTgt spid="18"/>
                                        </p:tgtEl>
                                        <p:attrNameLst>
                                          <p:attrName>ppt_y</p:attrName>
                                        </p:attrNameLst>
                                      </p:cBhvr>
                                      <p:tavLst>
                                        <p:tav tm="0">
                                          <p:val>
                                            <p:strVal val="#ppt_y"/>
                                          </p:val>
                                        </p:tav>
                                        <p:tav tm="100000">
                                          <p:val>
                                            <p:strVal val="#ppt_y"/>
                                          </p:val>
                                        </p:tav>
                                      </p:tavLst>
                                    </p:anim>
                                  </p:childTnLst>
                                </p:cTn>
                              </p:par>
                            </p:childTnLst>
                          </p:cTn>
                        </p:par>
                        <p:par>
                          <p:cTn id="22" fill="hold">
                            <p:stCondLst>
                              <p:cond delay="1500"/>
                            </p:stCondLst>
                            <p:childTnLst>
                              <p:par>
                                <p:cTn id="23" presetID="2" presetClass="exit" presetSubtype="1" fill="hold" grpId="0" nodeType="afterEffect">
                                  <p:stCondLst>
                                    <p:cond delay="0"/>
                                  </p:stCondLst>
                                  <p:childTnLst>
                                    <p:anim calcmode="lin" valueType="num">
                                      <p:cBhvr additive="base">
                                        <p:cTn id="24" dur="500"/>
                                        <p:tgtEl>
                                          <p:spTgt spid="11"/>
                                        </p:tgtEl>
                                        <p:attrNameLst>
                                          <p:attrName>ppt_x</p:attrName>
                                        </p:attrNameLst>
                                      </p:cBhvr>
                                      <p:tavLst>
                                        <p:tav tm="0">
                                          <p:val>
                                            <p:strVal val="ppt_x"/>
                                          </p:val>
                                        </p:tav>
                                        <p:tav tm="100000">
                                          <p:val>
                                            <p:strVal val="ppt_x"/>
                                          </p:val>
                                        </p:tav>
                                      </p:tavLst>
                                    </p:anim>
                                    <p:anim calcmode="lin" valueType="num">
                                      <p:cBhvr additive="base">
                                        <p:cTn id="25" dur="500"/>
                                        <p:tgtEl>
                                          <p:spTgt spid="11"/>
                                        </p:tgtEl>
                                        <p:attrNameLst>
                                          <p:attrName>ppt_y</p:attrName>
                                        </p:attrNameLst>
                                      </p:cBhvr>
                                      <p:tavLst>
                                        <p:tav tm="0">
                                          <p:val>
                                            <p:strVal val="ppt_y"/>
                                          </p:val>
                                        </p:tav>
                                        <p:tav tm="100000">
                                          <p:val>
                                            <p:strVal val="0-ppt_h/2"/>
                                          </p:val>
                                        </p:tav>
                                      </p:tavLst>
                                    </p:anim>
                                    <p:set>
                                      <p:cBhvr>
                                        <p:cTn id="26" dur="1" fill="hold">
                                          <p:stCondLst>
                                            <p:cond delay="499"/>
                                          </p:stCondLst>
                                        </p:cTn>
                                        <p:tgtEl>
                                          <p:spTgt spid="11"/>
                                        </p:tgtEl>
                                        <p:attrNameLst>
                                          <p:attrName>style.visibility</p:attrName>
                                        </p:attrNameLst>
                                      </p:cBhvr>
                                      <p:to>
                                        <p:strVal val="hidden"/>
                                      </p:to>
                                    </p:set>
                                  </p:childTnLst>
                                </p:cTn>
                              </p:par>
                              <p:par>
                                <p:cTn id="27" presetID="2" presetClass="exit" presetSubtype="1" fill="hold" grpId="0" nodeType="withEffect">
                                  <p:stCondLst>
                                    <p:cond delay="0"/>
                                  </p:stCondLst>
                                  <p:childTnLst>
                                    <p:anim calcmode="lin" valueType="num">
                                      <p:cBhvr additive="base">
                                        <p:cTn id="28" dur="500"/>
                                        <p:tgtEl>
                                          <p:spTgt spid="9"/>
                                        </p:tgtEl>
                                        <p:attrNameLst>
                                          <p:attrName>ppt_x</p:attrName>
                                        </p:attrNameLst>
                                      </p:cBhvr>
                                      <p:tavLst>
                                        <p:tav tm="0">
                                          <p:val>
                                            <p:strVal val="ppt_x"/>
                                          </p:val>
                                        </p:tav>
                                        <p:tav tm="100000">
                                          <p:val>
                                            <p:strVal val="ppt_x"/>
                                          </p:val>
                                        </p:tav>
                                      </p:tavLst>
                                    </p:anim>
                                    <p:anim calcmode="lin" valueType="num">
                                      <p:cBhvr additive="base">
                                        <p:cTn id="29" dur="500"/>
                                        <p:tgtEl>
                                          <p:spTgt spid="9"/>
                                        </p:tgtEl>
                                        <p:attrNameLst>
                                          <p:attrName>ppt_y</p:attrName>
                                        </p:attrNameLst>
                                      </p:cBhvr>
                                      <p:tavLst>
                                        <p:tav tm="0">
                                          <p:val>
                                            <p:strVal val="ppt_y"/>
                                          </p:val>
                                        </p:tav>
                                        <p:tav tm="100000">
                                          <p:val>
                                            <p:strVal val="0-ppt_h/2"/>
                                          </p:val>
                                        </p:tav>
                                      </p:tavLst>
                                    </p:anim>
                                    <p:set>
                                      <p:cBhvr>
                                        <p:cTn id="30" dur="1" fill="hold">
                                          <p:stCondLst>
                                            <p:cond delay="499"/>
                                          </p:stCondLst>
                                        </p:cTn>
                                        <p:tgtEl>
                                          <p:spTgt spid="9"/>
                                        </p:tgtEl>
                                        <p:attrNameLst>
                                          <p:attrName>style.visibility</p:attrName>
                                        </p:attrNameLst>
                                      </p:cBhvr>
                                      <p:to>
                                        <p:strVal val="hidden"/>
                                      </p:to>
                                    </p:set>
                                  </p:childTnLst>
                                </p:cTn>
                              </p:par>
                              <p:par>
                                <p:cTn id="31" presetID="2" presetClass="exit" presetSubtype="1" fill="hold" grpId="0" nodeType="withEffect" nodePh="1">
                                  <p:stCondLst>
                                    <p:cond delay="0"/>
                                  </p:stCondLst>
                                  <p:endCondLst>
                                    <p:cond evt="begin" delay="0">
                                      <p:tn val="31"/>
                                    </p:cond>
                                  </p:endCondLst>
                                  <p:childTnLst>
                                    <p:anim calcmode="lin" valueType="num">
                                      <p:cBhvr additive="base">
                                        <p:cTn id="32" dur="500"/>
                                        <p:tgtEl>
                                          <p:spTgt spid="10"/>
                                        </p:tgtEl>
                                        <p:attrNameLst>
                                          <p:attrName>ppt_x</p:attrName>
                                        </p:attrNameLst>
                                      </p:cBhvr>
                                      <p:tavLst>
                                        <p:tav tm="0">
                                          <p:val>
                                            <p:strVal val="ppt_x"/>
                                          </p:val>
                                        </p:tav>
                                        <p:tav tm="100000">
                                          <p:val>
                                            <p:strVal val="ppt_x"/>
                                          </p:val>
                                        </p:tav>
                                      </p:tavLst>
                                    </p:anim>
                                    <p:anim calcmode="lin" valueType="num">
                                      <p:cBhvr additive="base">
                                        <p:cTn id="33" dur="500"/>
                                        <p:tgtEl>
                                          <p:spTgt spid="10"/>
                                        </p:tgtEl>
                                        <p:attrNameLst>
                                          <p:attrName>ppt_y</p:attrName>
                                        </p:attrNameLst>
                                      </p:cBhvr>
                                      <p:tavLst>
                                        <p:tav tm="0">
                                          <p:val>
                                            <p:strVal val="ppt_y"/>
                                          </p:val>
                                        </p:tav>
                                        <p:tav tm="100000">
                                          <p:val>
                                            <p:strVal val="0-ppt_h/2"/>
                                          </p:val>
                                        </p:tav>
                                      </p:tavLst>
                                    </p:anim>
                                    <p:set>
                                      <p:cBhvr>
                                        <p:cTn id="34" dur="1" fill="hold">
                                          <p:stCondLst>
                                            <p:cond delay="499"/>
                                          </p:stCondLst>
                                        </p:cTn>
                                        <p:tgtEl>
                                          <p:spTgt spid="10"/>
                                        </p:tgtEl>
                                        <p:attrNameLst>
                                          <p:attrName>style.visibility</p:attrName>
                                        </p:attrNameLst>
                                      </p:cBhvr>
                                      <p:to>
                                        <p:strVal val="hidden"/>
                                      </p:to>
                                    </p:set>
                                  </p:childTnLst>
                                </p:cTn>
                              </p:par>
                              <p:par>
                                <p:cTn id="35" presetID="2" presetClass="exit" presetSubtype="1" fill="hold" grpId="0" nodeType="withEffect">
                                  <p:stCondLst>
                                    <p:cond delay="0"/>
                                  </p:stCondLst>
                                  <p:childTnLst>
                                    <p:anim calcmode="lin" valueType="num">
                                      <p:cBhvr additive="base">
                                        <p:cTn id="36" dur="500"/>
                                        <p:tgtEl>
                                          <p:spTgt spid="13"/>
                                        </p:tgtEl>
                                        <p:attrNameLst>
                                          <p:attrName>ppt_x</p:attrName>
                                        </p:attrNameLst>
                                      </p:cBhvr>
                                      <p:tavLst>
                                        <p:tav tm="0">
                                          <p:val>
                                            <p:strVal val="ppt_x"/>
                                          </p:val>
                                        </p:tav>
                                        <p:tav tm="100000">
                                          <p:val>
                                            <p:strVal val="ppt_x"/>
                                          </p:val>
                                        </p:tav>
                                      </p:tavLst>
                                    </p:anim>
                                    <p:anim calcmode="lin" valueType="num">
                                      <p:cBhvr additive="base">
                                        <p:cTn id="37" dur="500"/>
                                        <p:tgtEl>
                                          <p:spTgt spid="13"/>
                                        </p:tgtEl>
                                        <p:attrNameLst>
                                          <p:attrName>ppt_y</p:attrName>
                                        </p:attrNameLst>
                                      </p:cBhvr>
                                      <p:tavLst>
                                        <p:tav tm="0">
                                          <p:val>
                                            <p:strVal val="ppt_y"/>
                                          </p:val>
                                        </p:tav>
                                        <p:tav tm="100000">
                                          <p:val>
                                            <p:strVal val="0-ppt_h/2"/>
                                          </p:val>
                                        </p:tav>
                                      </p:tavLst>
                                    </p:anim>
                                    <p:set>
                                      <p:cBhvr>
                                        <p:cTn id="38" dur="1" fill="hold">
                                          <p:stCondLst>
                                            <p:cond delay="499"/>
                                          </p:stCondLst>
                                        </p:cTn>
                                        <p:tgtEl>
                                          <p:spTgt spid="13"/>
                                        </p:tgtEl>
                                        <p:attrNameLst>
                                          <p:attrName>style.visibility</p:attrName>
                                        </p:attrNameLst>
                                      </p:cBhvr>
                                      <p:to>
                                        <p:strVal val="hidden"/>
                                      </p:to>
                                    </p:set>
                                  </p:childTnLst>
                                </p:cTn>
                              </p:par>
                              <p:par>
                                <p:cTn id="39" presetID="2" presetClass="exit" presetSubtype="1" fill="hold" grpId="1" nodeType="withEffect">
                                  <p:stCondLst>
                                    <p:cond delay="0"/>
                                  </p:stCondLst>
                                  <p:childTnLst>
                                    <p:anim calcmode="lin" valueType="num">
                                      <p:cBhvr additive="base">
                                        <p:cTn id="40" dur="500"/>
                                        <p:tgtEl>
                                          <p:spTgt spid="17"/>
                                        </p:tgtEl>
                                        <p:attrNameLst>
                                          <p:attrName>ppt_x</p:attrName>
                                        </p:attrNameLst>
                                      </p:cBhvr>
                                      <p:tavLst>
                                        <p:tav tm="0">
                                          <p:val>
                                            <p:strVal val="ppt_x"/>
                                          </p:val>
                                        </p:tav>
                                        <p:tav tm="100000">
                                          <p:val>
                                            <p:strVal val="ppt_x"/>
                                          </p:val>
                                        </p:tav>
                                      </p:tavLst>
                                    </p:anim>
                                    <p:anim calcmode="lin" valueType="num">
                                      <p:cBhvr additive="base">
                                        <p:cTn id="41" dur="500"/>
                                        <p:tgtEl>
                                          <p:spTgt spid="17"/>
                                        </p:tgtEl>
                                        <p:attrNameLst>
                                          <p:attrName>ppt_y</p:attrName>
                                        </p:attrNameLst>
                                      </p:cBhvr>
                                      <p:tavLst>
                                        <p:tav tm="0">
                                          <p:val>
                                            <p:strVal val="ppt_y"/>
                                          </p:val>
                                        </p:tav>
                                        <p:tav tm="100000">
                                          <p:val>
                                            <p:strVal val="0-ppt_h/2"/>
                                          </p:val>
                                        </p:tav>
                                      </p:tavLst>
                                    </p:anim>
                                    <p:set>
                                      <p:cBhvr>
                                        <p:cTn id="42" dur="1" fill="hold">
                                          <p:stCondLst>
                                            <p:cond delay="499"/>
                                          </p:stCondLst>
                                        </p:cTn>
                                        <p:tgtEl>
                                          <p:spTgt spid="17"/>
                                        </p:tgtEl>
                                        <p:attrNameLst>
                                          <p:attrName>style.visibility</p:attrName>
                                        </p:attrNameLst>
                                      </p:cBhvr>
                                      <p:to>
                                        <p:strVal val="hidden"/>
                                      </p:to>
                                    </p:set>
                                  </p:childTnLst>
                                </p:cTn>
                              </p:par>
                              <p:par>
                                <p:cTn id="43" presetID="2" presetClass="exit" presetSubtype="1" fill="hold" grpId="1" nodeType="withEffect">
                                  <p:stCondLst>
                                    <p:cond delay="0"/>
                                  </p:stCondLst>
                                  <p:childTnLst>
                                    <p:anim calcmode="lin" valueType="num">
                                      <p:cBhvr additive="base">
                                        <p:cTn id="44" dur="500"/>
                                        <p:tgtEl>
                                          <p:spTgt spid="18"/>
                                        </p:tgtEl>
                                        <p:attrNameLst>
                                          <p:attrName>ppt_x</p:attrName>
                                        </p:attrNameLst>
                                      </p:cBhvr>
                                      <p:tavLst>
                                        <p:tav tm="0">
                                          <p:val>
                                            <p:strVal val="ppt_x"/>
                                          </p:val>
                                        </p:tav>
                                        <p:tav tm="100000">
                                          <p:val>
                                            <p:strVal val="ppt_x"/>
                                          </p:val>
                                        </p:tav>
                                      </p:tavLst>
                                    </p:anim>
                                    <p:anim calcmode="lin" valueType="num">
                                      <p:cBhvr additive="base">
                                        <p:cTn id="45" dur="500"/>
                                        <p:tgtEl>
                                          <p:spTgt spid="18"/>
                                        </p:tgtEl>
                                        <p:attrNameLst>
                                          <p:attrName>ppt_y</p:attrName>
                                        </p:attrNameLst>
                                      </p:cBhvr>
                                      <p:tavLst>
                                        <p:tav tm="0">
                                          <p:val>
                                            <p:strVal val="ppt_y"/>
                                          </p:val>
                                        </p:tav>
                                        <p:tav tm="100000">
                                          <p:val>
                                            <p:strVal val="0-ppt_h/2"/>
                                          </p:val>
                                        </p:tav>
                                      </p:tavLst>
                                    </p:anim>
                                    <p:set>
                                      <p:cBhvr>
                                        <p:cTn id="46" dur="1" fill="hold">
                                          <p:stCondLst>
                                            <p:cond delay="499"/>
                                          </p:stCondLst>
                                        </p:cTn>
                                        <p:tgtEl>
                                          <p:spTgt spid="18"/>
                                        </p:tgtEl>
                                        <p:attrNameLst>
                                          <p:attrName>style.visibility</p:attrName>
                                        </p:attrNameLst>
                                      </p:cBhvr>
                                      <p:to>
                                        <p:strVal val="hidden"/>
                                      </p:to>
                                    </p:set>
                                  </p:childTnLst>
                                </p:cTn>
                              </p:par>
                              <p:par>
                                <p:cTn id="47" presetID="2" presetClass="exit" presetSubtype="1" fill="hold" grpId="0" nodeType="withEffect">
                                  <p:stCondLst>
                                    <p:cond delay="0"/>
                                  </p:stCondLst>
                                  <p:childTnLst>
                                    <p:anim calcmode="lin" valueType="num">
                                      <p:cBhvr additive="base">
                                        <p:cTn id="48" dur="500"/>
                                        <p:tgtEl>
                                          <p:spTgt spid="15"/>
                                        </p:tgtEl>
                                        <p:attrNameLst>
                                          <p:attrName>ppt_x</p:attrName>
                                        </p:attrNameLst>
                                      </p:cBhvr>
                                      <p:tavLst>
                                        <p:tav tm="0">
                                          <p:val>
                                            <p:strVal val="ppt_x"/>
                                          </p:val>
                                        </p:tav>
                                        <p:tav tm="100000">
                                          <p:val>
                                            <p:strVal val="ppt_x"/>
                                          </p:val>
                                        </p:tav>
                                      </p:tavLst>
                                    </p:anim>
                                    <p:anim calcmode="lin" valueType="num">
                                      <p:cBhvr additive="base">
                                        <p:cTn id="49" dur="500"/>
                                        <p:tgtEl>
                                          <p:spTgt spid="15"/>
                                        </p:tgtEl>
                                        <p:attrNameLst>
                                          <p:attrName>ppt_y</p:attrName>
                                        </p:attrNameLst>
                                      </p:cBhvr>
                                      <p:tavLst>
                                        <p:tav tm="0">
                                          <p:val>
                                            <p:strVal val="ppt_y"/>
                                          </p:val>
                                        </p:tav>
                                        <p:tav tm="100000">
                                          <p:val>
                                            <p:strVal val="0-ppt_h/2"/>
                                          </p:val>
                                        </p:tav>
                                      </p:tavLst>
                                    </p:anim>
                                    <p:set>
                                      <p:cBhvr>
                                        <p:cTn id="50" dur="1" fill="hold">
                                          <p:stCondLst>
                                            <p:cond delay="499"/>
                                          </p:stCondLst>
                                        </p:cTn>
                                        <p:tgtEl>
                                          <p:spTgt spid="15"/>
                                        </p:tgtEl>
                                        <p:attrNameLst>
                                          <p:attrName>style.visibility</p:attrName>
                                        </p:attrNameLst>
                                      </p:cBhvr>
                                      <p:to>
                                        <p:strVal val="hidden"/>
                                      </p:to>
                                    </p:set>
                                  </p:childTnLst>
                                </p:cTn>
                              </p:par>
                              <p:par>
                                <p:cTn id="51" presetID="2" presetClass="exit" presetSubtype="1" fill="hold" grpId="0" nodeType="withEffect">
                                  <p:stCondLst>
                                    <p:cond delay="0"/>
                                  </p:stCondLst>
                                  <p:childTnLst>
                                    <p:anim calcmode="lin" valueType="num">
                                      <p:cBhvr additive="base">
                                        <p:cTn id="52" dur="500"/>
                                        <p:tgtEl>
                                          <p:spTgt spid="2"/>
                                        </p:tgtEl>
                                        <p:attrNameLst>
                                          <p:attrName>ppt_x</p:attrName>
                                        </p:attrNameLst>
                                      </p:cBhvr>
                                      <p:tavLst>
                                        <p:tav tm="0">
                                          <p:val>
                                            <p:strVal val="ppt_x"/>
                                          </p:val>
                                        </p:tav>
                                        <p:tav tm="100000">
                                          <p:val>
                                            <p:strVal val="ppt_x"/>
                                          </p:val>
                                        </p:tav>
                                      </p:tavLst>
                                    </p:anim>
                                    <p:anim calcmode="lin" valueType="num">
                                      <p:cBhvr additive="base">
                                        <p:cTn id="53" dur="500"/>
                                        <p:tgtEl>
                                          <p:spTgt spid="2"/>
                                        </p:tgtEl>
                                        <p:attrNameLst>
                                          <p:attrName>ppt_y</p:attrName>
                                        </p:attrNameLst>
                                      </p:cBhvr>
                                      <p:tavLst>
                                        <p:tav tm="0">
                                          <p:val>
                                            <p:strVal val="ppt_y"/>
                                          </p:val>
                                        </p:tav>
                                        <p:tav tm="100000">
                                          <p:val>
                                            <p:strVal val="0-ppt_h/2"/>
                                          </p:val>
                                        </p:tav>
                                      </p:tavLst>
                                    </p:anim>
                                    <p:set>
                                      <p:cBhvr>
                                        <p:cTn id="54" dur="1" fill="hold">
                                          <p:stCondLst>
                                            <p:cond delay="499"/>
                                          </p:stCondLst>
                                        </p:cTn>
                                        <p:tgtEl>
                                          <p:spTgt spid="2"/>
                                        </p:tgtEl>
                                        <p:attrNameLst>
                                          <p:attrName>style.visibility</p:attrName>
                                        </p:attrNameLst>
                                      </p:cBhvr>
                                      <p:to>
                                        <p:strVal val="hidden"/>
                                      </p:to>
                                    </p:set>
                                  </p:childTnLst>
                                </p:cTn>
                              </p:par>
                              <p:par>
                                <p:cTn id="55" presetID="2" presetClass="exit" presetSubtype="4" fill="hold" nodeType="withEffect">
                                  <p:stCondLst>
                                    <p:cond delay="0"/>
                                  </p:stCondLst>
                                  <p:childTnLst>
                                    <p:anim calcmode="lin" valueType="num">
                                      <p:cBhvr additive="base">
                                        <p:cTn id="56" dur="500"/>
                                        <p:tgtEl>
                                          <p:spTgt spid="24"/>
                                        </p:tgtEl>
                                        <p:attrNameLst>
                                          <p:attrName>ppt_x</p:attrName>
                                        </p:attrNameLst>
                                      </p:cBhvr>
                                      <p:tavLst>
                                        <p:tav tm="0">
                                          <p:val>
                                            <p:strVal val="ppt_x"/>
                                          </p:val>
                                        </p:tav>
                                        <p:tav tm="100000">
                                          <p:val>
                                            <p:strVal val="ppt_x"/>
                                          </p:val>
                                        </p:tav>
                                      </p:tavLst>
                                    </p:anim>
                                    <p:anim calcmode="lin" valueType="num">
                                      <p:cBhvr additive="base">
                                        <p:cTn id="57" dur="500"/>
                                        <p:tgtEl>
                                          <p:spTgt spid="24"/>
                                        </p:tgtEl>
                                        <p:attrNameLst>
                                          <p:attrName>ppt_y</p:attrName>
                                        </p:attrNameLst>
                                      </p:cBhvr>
                                      <p:tavLst>
                                        <p:tav tm="0">
                                          <p:val>
                                            <p:strVal val="ppt_y"/>
                                          </p:val>
                                        </p:tav>
                                        <p:tav tm="100000">
                                          <p:val>
                                            <p:strVal val="1+ppt_h/2"/>
                                          </p:val>
                                        </p:tav>
                                      </p:tavLst>
                                    </p:anim>
                                    <p:set>
                                      <p:cBhvr>
                                        <p:cTn id="58" dur="1" fill="hold">
                                          <p:stCondLst>
                                            <p:cond delay="499"/>
                                          </p:stCondLst>
                                        </p:cTn>
                                        <p:tgtEl>
                                          <p:spTgt spid="24"/>
                                        </p:tgtEl>
                                        <p:attrNameLst>
                                          <p:attrName>style.visibility</p:attrName>
                                        </p:attrNameLst>
                                      </p:cBhvr>
                                      <p:to>
                                        <p:strVal val="hidden"/>
                                      </p:to>
                                    </p:set>
                                  </p:childTnLst>
                                </p:cTn>
                              </p:par>
                              <p:par>
                                <p:cTn id="59" presetID="2" presetClass="exit" presetSubtype="4" fill="hold" grpId="0" nodeType="withEffect">
                                  <p:stCondLst>
                                    <p:cond delay="0"/>
                                  </p:stCondLst>
                                  <p:iterate type="lt">
                                    <p:tmPct val="0"/>
                                  </p:iterate>
                                  <p:childTnLst>
                                    <p:anim calcmode="lin" valueType="num">
                                      <p:cBhvr additive="base">
                                        <p:cTn id="60" dur="500"/>
                                        <p:tgtEl>
                                          <p:spTgt spid="23"/>
                                        </p:tgtEl>
                                        <p:attrNameLst>
                                          <p:attrName>ppt_x</p:attrName>
                                        </p:attrNameLst>
                                      </p:cBhvr>
                                      <p:tavLst>
                                        <p:tav tm="0">
                                          <p:val>
                                            <p:strVal val="ppt_x"/>
                                          </p:val>
                                        </p:tav>
                                        <p:tav tm="100000">
                                          <p:val>
                                            <p:strVal val="ppt_x"/>
                                          </p:val>
                                        </p:tav>
                                      </p:tavLst>
                                    </p:anim>
                                    <p:anim calcmode="lin" valueType="num">
                                      <p:cBhvr additive="base">
                                        <p:cTn id="61" dur="500"/>
                                        <p:tgtEl>
                                          <p:spTgt spid="23"/>
                                        </p:tgtEl>
                                        <p:attrNameLst>
                                          <p:attrName>ppt_y</p:attrName>
                                        </p:attrNameLst>
                                      </p:cBhvr>
                                      <p:tavLst>
                                        <p:tav tm="0">
                                          <p:val>
                                            <p:strVal val="ppt_y"/>
                                          </p:val>
                                        </p:tav>
                                        <p:tav tm="100000">
                                          <p:val>
                                            <p:strVal val="1+ppt_h/2"/>
                                          </p:val>
                                        </p:tav>
                                      </p:tavLst>
                                    </p:anim>
                                    <p:set>
                                      <p:cBhvr>
                                        <p:cTn id="62" dur="1" fill="hold">
                                          <p:stCondLst>
                                            <p:cond delay="499"/>
                                          </p:stCondLst>
                                        </p:cTn>
                                        <p:tgtEl>
                                          <p:spTgt spid="23"/>
                                        </p:tgtEl>
                                        <p:attrNameLst>
                                          <p:attrName>style.visibility</p:attrName>
                                        </p:attrNameLst>
                                      </p:cBhvr>
                                      <p:to>
                                        <p:strVal val="hidden"/>
                                      </p:to>
                                    </p:set>
                                  </p:childTnLst>
                                </p:cTn>
                              </p:par>
                              <p:par>
                                <p:cTn id="63" presetID="2" presetClass="exit" presetSubtype="1" fill="hold" grpId="0" nodeType="withEffect">
                                  <p:stCondLst>
                                    <p:cond delay="0"/>
                                  </p:stCondLst>
                                  <p:childTnLst>
                                    <p:anim calcmode="lin" valueType="num">
                                      <p:cBhvr additive="base">
                                        <p:cTn id="64" dur="500"/>
                                        <p:tgtEl>
                                          <p:spTgt spid="16"/>
                                        </p:tgtEl>
                                        <p:attrNameLst>
                                          <p:attrName>ppt_x</p:attrName>
                                        </p:attrNameLst>
                                      </p:cBhvr>
                                      <p:tavLst>
                                        <p:tav tm="0">
                                          <p:val>
                                            <p:strVal val="ppt_x"/>
                                          </p:val>
                                        </p:tav>
                                        <p:tav tm="100000">
                                          <p:val>
                                            <p:strVal val="ppt_x"/>
                                          </p:val>
                                        </p:tav>
                                      </p:tavLst>
                                    </p:anim>
                                    <p:anim calcmode="lin" valueType="num">
                                      <p:cBhvr additive="base">
                                        <p:cTn id="65" dur="500"/>
                                        <p:tgtEl>
                                          <p:spTgt spid="16"/>
                                        </p:tgtEl>
                                        <p:attrNameLst>
                                          <p:attrName>ppt_y</p:attrName>
                                        </p:attrNameLst>
                                      </p:cBhvr>
                                      <p:tavLst>
                                        <p:tav tm="0">
                                          <p:val>
                                            <p:strVal val="ppt_y"/>
                                          </p:val>
                                        </p:tav>
                                        <p:tav tm="100000">
                                          <p:val>
                                            <p:strVal val="0-ppt_h/2"/>
                                          </p:val>
                                        </p:tav>
                                      </p:tavLst>
                                    </p:anim>
                                    <p:set>
                                      <p:cBhvr>
                                        <p:cTn id="66"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animBg="1"/>
      <p:bldP spid="17" grpId="0" animBg="1"/>
      <p:bldP spid="17" grpId="1" animBg="1"/>
      <p:bldP spid="18" grpId="0" animBg="1"/>
      <p:bldP spid="18" grpId="1" animBg="1"/>
      <p:bldP spid="2" grpId="0" animBg="1"/>
      <p:bldP spid="15" grpId="0" animBg="1"/>
      <p:bldP spid="23" grpId="0"/>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830006183"/>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2"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1800" b="1" dirty="0" smtClean="0">
                <a:solidFill>
                  <a:srgbClr val="0D30DD"/>
                </a:solidFill>
                <a:latin typeface="Cambria" pitchFamily="18" charset="0"/>
              </a:rPr>
              <a:t>ẢNH HƯỞNG CỦA VỊ TRÍ ĐỊA LÍ VÀ PHẠM VI LÃNH THỔ </a:t>
            </a:r>
            <a:endParaRPr lang="en-US" sz="1800" b="1" dirty="0" smtClean="0">
              <a:solidFill>
                <a:srgbClr val="0D30DD"/>
              </a:solidFill>
              <a:latin typeface="Cambria" pitchFamily="18" charset="0"/>
            </a:endParaRPr>
          </a:p>
          <a:p>
            <a:pPr algn="just"/>
            <a:r>
              <a:rPr lang="vi-VN" sz="1800" b="1" dirty="0" smtClean="0">
                <a:solidFill>
                  <a:srgbClr val="0D30DD"/>
                </a:solidFill>
                <a:latin typeface="Cambria" pitchFamily="18" charset="0"/>
              </a:rPr>
              <a:t>ĐỐI VỚI SỰ HÌNH THÀNH ĐẶC ĐIỂM ĐỊA LÍ TỰ NHIÊN VIỆT NAM</a:t>
            </a:r>
            <a:endParaRPr lang="en-US" sz="1800" b="1" dirty="0">
              <a:solidFill>
                <a:srgbClr val="0D30DD"/>
              </a:solidFill>
              <a:latin typeface="Cambria" pitchFamily="18" charset="0"/>
            </a:endParaRPr>
          </a:p>
        </p:txBody>
      </p:sp>
      <p:pic>
        <p:nvPicPr>
          <p:cNvPr id="20"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2185" y="3505200"/>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804661" y="3646105"/>
            <a:ext cx="643139" cy="707886"/>
          </a:xfrm>
          <a:prstGeom prst="rect">
            <a:avLst/>
          </a:prstGeom>
          <a:noFill/>
        </p:spPr>
        <p:txBody>
          <a:bodyPr wrap="square" rtlCol="0">
            <a:spAutoFit/>
          </a:bodyPr>
          <a:lstStyle/>
          <a:p>
            <a:r>
              <a:rPr lang="en-US" sz="4000" b="1" dirty="0">
                <a:solidFill>
                  <a:srgbClr val="FF0000"/>
                </a:solidFill>
                <a:latin typeface="Cambria" pitchFamily="18" charset="0"/>
                <a:ea typeface="Cambria" pitchFamily="18" charset="0"/>
              </a:rPr>
              <a:t>1</a:t>
            </a:r>
          </a:p>
        </p:txBody>
      </p:sp>
      <p:sp>
        <p:nvSpPr>
          <p:cNvPr id="14" name="Title 13"/>
          <p:cNvSpPr>
            <a:spLocks noGrp="1"/>
          </p:cNvSpPr>
          <p:nvPr>
            <p:ph type="title"/>
          </p:nvPr>
        </p:nvSpPr>
        <p:spPr/>
        <p:txBody>
          <a:bodyPr/>
          <a:lstStyle/>
          <a:p>
            <a:endParaRPr lang="en-US"/>
          </a:p>
        </p:txBody>
      </p:sp>
      <p:sp>
        <p:nvSpPr>
          <p:cNvPr id="15" name="Content Placeholder 14"/>
          <p:cNvSpPr>
            <a:spLocks noGrp="1"/>
          </p:cNvSpPr>
          <p:nvPr>
            <p:ph sz="half" idx="1"/>
          </p:nvPr>
        </p:nvSpPr>
        <p:spPr/>
        <p:txBody>
          <a:bodyPr/>
          <a:lstStyle/>
          <a:p>
            <a:endParaRPr lang="en-US"/>
          </a:p>
        </p:txBody>
      </p:sp>
      <p:sp>
        <p:nvSpPr>
          <p:cNvPr id="16" name="Content Placeholder 15"/>
          <p:cNvSpPr>
            <a:spLocks noGrp="1"/>
          </p:cNvSpPr>
          <p:nvPr>
            <p:ph sz="half" idx="2"/>
          </p:nvPr>
        </p:nvSpPr>
        <p:spPr/>
        <p:txBody>
          <a:bodyPr/>
          <a:lstStyle/>
          <a:p>
            <a:endParaRPr lang="en-US"/>
          </a:p>
        </p:txBody>
      </p:sp>
    </p:spTree>
    <p:extLst>
      <p:ext uri="{BB962C8B-B14F-4D97-AF65-F5344CB8AC3E}">
        <p14:creationId xmlns:p14="http://schemas.microsoft.com/office/powerpoint/2010/main" val="10291184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631785676"/>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2"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1800" b="1" dirty="0" smtClean="0">
                <a:solidFill>
                  <a:srgbClr val="0D30DD"/>
                </a:solidFill>
                <a:latin typeface="Cambria" pitchFamily="18" charset="0"/>
              </a:rPr>
              <a:t>ẢNH HƯỞNG CỦA VỊ TRÍ ĐỊA LÍ VÀ PHẠM VI LÃNH THỔ </a:t>
            </a:r>
            <a:endParaRPr lang="en-US" sz="1800" b="1" dirty="0" smtClean="0">
              <a:solidFill>
                <a:srgbClr val="0D30DD"/>
              </a:solidFill>
              <a:latin typeface="Cambria" pitchFamily="18" charset="0"/>
            </a:endParaRPr>
          </a:p>
          <a:p>
            <a:pPr algn="just"/>
            <a:r>
              <a:rPr lang="vi-VN" sz="1800" b="1" dirty="0" smtClean="0">
                <a:solidFill>
                  <a:srgbClr val="0D30DD"/>
                </a:solidFill>
                <a:latin typeface="Cambria" pitchFamily="18" charset="0"/>
              </a:rPr>
              <a:t>ĐỐI VỚI SỰ HÌNH THÀNH ĐẶC ĐIỂM ĐỊA LÍ TỰ NHIÊN VIỆT NAM</a:t>
            </a:r>
            <a:endParaRPr lang="en-US" sz="1800" b="1" dirty="0">
              <a:solidFill>
                <a:srgbClr val="0D30DD"/>
              </a:solidFill>
              <a:latin typeface="Cambria" pitchFamily="18" charset="0"/>
            </a:endParaRPr>
          </a:p>
        </p:txBody>
      </p:sp>
      <p:pic>
        <p:nvPicPr>
          <p:cNvPr id="20"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2185" y="3505200"/>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TextBox 20"/>
          <p:cNvSpPr txBox="1"/>
          <p:nvPr/>
        </p:nvSpPr>
        <p:spPr>
          <a:xfrm>
            <a:off x="804661" y="3646105"/>
            <a:ext cx="643139" cy="707886"/>
          </a:xfrm>
          <a:prstGeom prst="rect">
            <a:avLst/>
          </a:prstGeom>
          <a:noFill/>
        </p:spPr>
        <p:txBody>
          <a:bodyPr wrap="square" rtlCol="0">
            <a:spAutoFit/>
          </a:bodyPr>
          <a:lstStyle/>
          <a:p>
            <a:r>
              <a:rPr lang="en-US" sz="4000" b="1" dirty="0" smtClean="0">
                <a:solidFill>
                  <a:srgbClr val="FF0000"/>
                </a:solidFill>
                <a:latin typeface="Cambria" pitchFamily="18" charset="0"/>
                <a:ea typeface="Cambria" pitchFamily="18" charset="0"/>
              </a:rPr>
              <a:t>5</a:t>
            </a:r>
            <a:endParaRPr lang="en-US" sz="4000" b="1" dirty="0">
              <a:solidFill>
                <a:srgbClr val="FF0000"/>
              </a:solidFill>
              <a:latin typeface="Cambria" pitchFamily="18" charset="0"/>
              <a:ea typeface="Cambria" pitchFamily="18" charset="0"/>
            </a:endParaRPr>
          </a:p>
        </p:txBody>
      </p:sp>
    </p:spTree>
    <p:extLst>
      <p:ext uri="{BB962C8B-B14F-4D97-AF65-F5344CB8AC3E}">
        <p14:creationId xmlns:p14="http://schemas.microsoft.com/office/powerpoint/2010/main" val="9017954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72081" y="1042256"/>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7388301" y="4953000"/>
            <a:ext cx="1546082" cy="1725218"/>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309048" y="1401448"/>
            <a:ext cx="6958139" cy="4909036"/>
          </a:xfrm>
          <a:prstGeom prst="rect">
            <a:avLst/>
          </a:prstGeom>
        </p:spPr>
        <p:txBody>
          <a:bodyPr wrap="square">
            <a:spAutoFit/>
          </a:bodyPr>
          <a:lstStyle/>
          <a:p>
            <a:pPr algn="just">
              <a:spcBef>
                <a:spcPts val="600"/>
              </a:spcBef>
              <a:spcAft>
                <a:spcPts val="0"/>
              </a:spcAft>
            </a:pPr>
            <a:r>
              <a:rPr lang="vi-VN" sz="2400" dirty="0">
                <a:latin typeface="Cambria" pitchFamily="18" charset="0"/>
                <a:ea typeface="Cambria" pitchFamily="18" charset="0"/>
                <a:cs typeface="Times New Roman"/>
              </a:rPr>
              <a:t>- </a:t>
            </a:r>
            <a:r>
              <a:rPr lang="en-US" sz="2400" b="1" dirty="0" smtClean="0">
                <a:latin typeface="Cambria" pitchFamily="18" charset="0"/>
                <a:ea typeface="Cambria" pitchFamily="18" charset="0"/>
                <a:cs typeface="Times New Roman"/>
              </a:rPr>
              <a:t>T</a:t>
            </a:r>
            <a:r>
              <a:rPr lang="vi-VN" sz="2400" b="1" dirty="0" smtClean="0">
                <a:latin typeface="Cambria" pitchFamily="18" charset="0"/>
                <a:ea typeface="Cambria" pitchFamily="18" charset="0"/>
                <a:cs typeface="Times New Roman"/>
              </a:rPr>
              <a:t>hiên </a:t>
            </a:r>
            <a:r>
              <a:rPr lang="vi-VN" sz="2400" b="1" dirty="0">
                <a:latin typeface="Cambria" pitchFamily="18" charset="0"/>
                <a:ea typeface="Cambria" pitchFamily="18" charset="0"/>
                <a:cs typeface="Times New Roman"/>
              </a:rPr>
              <a:t>nhiên nước ta mang tính chất nhiệt đới ẩm gió </a:t>
            </a:r>
            <a:r>
              <a:rPr lang="vi-VN" sz="2400" b="1" dirty="0" smtClean="0">
                <a:latin typeface="Cambria" pitchFamily="18" charset="0"/>
                <a:ea typeface="Cambria" pitchFamily="18" charset="0"/>
                <a:cs typeface="Times New Roman"/>
              </a:rPr>
              <a:t>mùa, </a:t>
            </a:r>
            <a:r>
              <a:rPr lang="vi-VN" sz="2400" b="1" dirty="0">
                <a:latin typeface="Cambria" pitchFamily="18" charset="0"/>
                <a:ea typeface="Cambria" pitchFamily="18" charset="0"/>
                <a:cs typeface="Times New Roman"/>
              </a:rPr>
              <a:t>chịu ảnh hưởng sâu sắc của biển và phân hóa đa </a:t>
            </a:r>
            <a:r>
              <a:rPr lang="vi-VN" sz="2400" b="1" dirty="0" smtClean="0">
                <a:latin typeface="Cambria" pitchFamily="18" charset="0"/>
                <a:ea typeface="Cambria" pitchFamily="18" charset="0"/>
                <a:cs typeface="Times New Roman"/>
              </a:rPr>
              <a:t>dạng</a:t>
            </a:r>
            <a:r>
              <a:rPr lang="en-US" sz="2400" b="1" dirty="0" smtClean="0">
                <a:latin typeface="Cambria" pitchFamily="18" charset="0"/>
                <a:ea typeface="Cambria" pitchFamily="18" charset="0"/>
                <a:cs typeface="Times New Roman"/>
              </a:rPr>
              <a:t>.</a:t>
            </a:r>
            <a:endParaRPr lang="vi-VN" sz="2400" b="1" dirty="0">
              <a:latin typeface="Cambria" pitchFamily="18" charset="0"/>
              <a:ea typeface="Cambria" pitchFamily="18" charset="0"/>
              <a:cs typeface="Times New Roman"/>
            </a:endParaRPr>
          </a:p>
          <a:p>
            <a:pPr algn="just">
              <a:spcBef>
                <a:spcPts val="600"/>
              </a:spcBef>
              <a:spcAft>
                <a:spcPts val="0"/>
              </a:spcAft>
            </a:pPr>
            <a:r>
              <a:rPr lang="vi-VN" sz="2400" b="1" dirty="0">
                <a:latin typeface="Cambria" pitchFamily="18" charset="0"/>
                <a:ea typeface="Cambria" pitchFamily="18" charset="0"/>
                <a:cs typeface="Times New Roman"/>
              </a:rPr>
              <a:t>- Khí hậu: một năm có 2 mùa rõ rệt, chịu ảnh hưởng của các cơn bão lớn.</a:t>
            </a:r>
          </a:p>
          <a:p>
            <a:pPr algn="just">
              <a:spcBef>
                <a:spcPts val="600"/>
              </a:spcBef>
              <a:spcAft>
                <a:spcPts val="0"/>
              </a:spcAft>
            </a:pPr>
            <a:r>
              <a:rPr lang="vi-VN" sz="2400" b="1" dirty="0">
                <a:latin typeface="Cambria" pitchFamily="18" charset="0"/>
                <a:ea typeface="Cambria" pitchFamily="18" charset="0"/>
                <a:cs typeface="Times New Roman"/>
              </a:rPr>
              <a:t>- Sinh vật và đất: hệ sinh thái rừng nhiệt đới gió mùa phát triển trên đất feralit là cảnh quan tiêu biểu.</a:t>
            </a:r>
          </a:p>
          <a:p>
            <a:pPr algn="just">
              <a:spcBef>
                <a:spcPts val="600"/>
              </a:spcBef>
              <a:spcAft>
                <a:spcPts val="0"/>
              </a:spcAft>
            </a:pPr>
            <a:r>
              <a:rPr lang="vi-VN" sz="2400" b="1" dirty="0">
                <a:latin typeface="Cambria" pitchFamily="18" charset="0"/>
                <a:ea typeface="Cambria" pitchFamily="18" charset="0"/>
                <a:cs typeface="Times New Roman"/>
              </a:rPr>
              <a:t>- Thiên nhiên phân hóa đa dạng: </a:t>
            </a:r>
          </a:p>
          <a:p>
            <a:pPr algn="just">
              <a:spcBef>
                <a:spcPts val="600"/>
              </a:spcBef>
              <a:spcAft>
                <a:spcPts val="0"/>
              </a:spcAft>
            </a:pPr>
            <a:r>
              <a:rPr lang="vi-VN" sz="2400" b="1" dirty="0">
                <a:latin typeface="Cambria" pitchFamily="18" charset="0"/>
                <a:ea typeface="Cambria" pitchFamily="18" charset="0"/>
                <a:cs typeface="Times New Roman"/>
              </a:rPr>
              <a:t>+ Khí hậu phân hóa theo chiều </a:t>
            </a:r>
            <a:r>
              <a:rPr lang="vi-VN" sz="2400" b="1">
                <a:latin typeface="Cambria" pitchFamily="18" charset="0"/>
                <a:ea typeface="Cambria" pitchFamily="18" charset="0"/>
                <a:cs typeface="Times New Roman"/>
              </a:rPr>
              <a:t>Bắc </a:t>
            </a:r>
            <a:r>
              <a:rPr lang="vi-VN" sz="2400" b="1" smtClean="0">
                <a:latin typeface="Cambria" pitchFamily="18" charset="0"/>
                <a:ea typeface="Cambria" pitchFamily="18" charset="0"/>
                <a:cs typeface="Times New Roman"/>
              </a:rPr>
              <a:t>– Nam</a:t>
            </a:r>
            <a:r>
              <a:rPr lang="en-US" sz="2400" b="1" smtClean="0">
                <a:latin typeface="Cambria" pitchFamily="18" charset="0"/>
                <a:ea typeface="Cambria" pitchFamily="18" charset="0"/>
                <a:cs typeface="Times New Roman"/>
              </a:rPr>
              <a:t>,</a:t>
            </a:r>
            <a:r>
              <a:rPr lang="vi-VN" sz="2400" b="1" smtClean="0">
                <a:latin typeface="Cambria" pitchFamily="18" charset="0"/>
                <a:ea typeface="Cambria" pitchFamily="18" charset="0"/>
                <a:cs typeface="Times New Roman"/>
              </a:rPr>
              <a:t> </a:t>
            </a:r>
            <a:r>
              <a:rPr lang="vi-VN" sz="2400" b="1" smtClean="0">
                <a:latin typeface="Cambria" pitchFamily="18" charset="0"/>
                <a:ea typeface="Cambria" pitchFamily="18" charset="0"/>
                <a:cs typeface="Times New Roman"/>
              </a:rPr>
              <a:t>Đông </a:t>
            </a:r>
            <a:r>
              <a:rPr lang="vi-VN" sz="2400" b="1" smtClean="0">
                <a:latin typeface="Cambria" pitchFamily="18" charset="0"/>
                <a:ea typeface="Cambria" pitchFamily="18" charset="0"/>
                <a:cs typeface="Times New Roman"/>
              </a:rPr>
              <a:t>– Tây</a:t>
            </a:r>
            <a:r>
              <a:rPr lang="en-US" sz="2400" b="1" smtClean="0">
                <a:latin typeface="Cambria" pitchFamily="18" charset="0"/>
                <a:ea typeface="Cambria" pitchFamily="18" charset="0"/>
                <a:cs typeface="Times New Roman"/>
              </a:rPr>
              <a:t> và theo độ cao</a:t>
            </a:r>
            <a:endParaRPr lang="vi-VN" sz="2400" b="1" dirty="0">
              <a:latin typeface="Cambria" pitchFamily="18" charset="0"/>
              <a:ea typeface="Cambria" pitchFamily="18" charset="0"/>
              <a:cs typeface="Times New Roman"/>
            </a:endParaRPr>
          </a:p>
          <a:p>
            <a:pPr algn="just">
              <a:spcBef>
                <a:spcPts val="600"/>
              </a:spcBef>
              <a:spcAft>
                <a:spcPts val="0"/>
              </a:spcAft>
            </a:pPr>
            <a:r>
              <a:rPr lang="vi-VN" sz="2400" b="1" dirty="0" smtClean="0">
                <a:latin typeface="Cambria" pitchFamily="18" charset="0"/>
                <a:ea typeface="Cambria" pitchFamily="18" charset="0"/>
                <a:cs typeface="Times New Roman"/>
              </a:rPr>
              <a:t>+ </a:t>
            </a:r>
            <a:r>
              <a:rPr lang="vi-VN" sz="2400" b="1" dirty="0">
                <a:latin typeface="Cambria" pitchFamily="18" charset="0"/>
                <a:ea typeface="Cambria" pitchFamily="18" charset="0"/>
                <a:cs typeface="Times New Roman"/>
              </a:rPr>
              <a:t>Sinh vật và đất ở nước ta phong phú, đa dạng.</a:t>
            </a:r>
          </a:p>
        </p:txBody>
      </p:sp>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1800" b="1" dirty="0" smtClean="0">
                <a:solidFill>
                  <a:srgbClr val="0D30DD"/>
                </a:solidFill>
                <a:latin typeface="Cambria" pitchFamily="18" charset="0"/>
              </a:rPr>
              <a:t>ẢNH HƯỞNG CỦA VỊ TRÍ ĐỊA LÍ VÀ PHẠM VI LÃNH THỔ </a:t>
            </a:r>
            <a:endParaRPr lang="en-US" sz="1800" b="1" dirty="0" smtClean="0">
              <a:solidFill>
                <a:srgbClr val="0D30DD"/>
              </a:solidFill>
              <a:latin typeface="Cambria" pitchFamily="18" charset="0"/>
            </a:endParaRPr>
          </a:p>
          <a:p>
            <a:pPr algn="just"/>
            <a:r>
              <a:rPr lang="vi-VN" sz="1800" b="1" dirty="0" smtClean="0">
                <a:solidFill>
                  <a:srgbClr val="0D30DD"/>
                </a:solidFill>
                <a:latin typeface="Cambria" pitchFamily="18" charset="0"/>
              </a:rPr>
              <a:t>ĐỐI VỚI SỰ HÌNH THÀNH ĐẶC ĐIỂM ĐỊA LÍ TỰ NHIÊN VIỆT NAM</a:t>
            </a:r>
            <a:endParaRPr lang="en-US" sz="1800" b="1" dirty="0">
              <a:solidFill>
                <a:srgbClr val="0D30DD"/>
              </a:solidFill>
              <a:latin typeface="Cambria" pitchFamily="18" charset="0"/>
            </a:endParaRPr>
          </a:p>
        </p:txBody>
      </p:sp>
      <p:pic>
        <p:nvPicPr>
          <p:cNvPr id="20" name="Picture 19" descr="viet3"/>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7544201" y="1424818"/>
            <a:ext cx="1189703" cy="1374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06900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par>
                                <p:cTn id="17" presetID="14" presetClass="entr" presetSubtype="10" fill="hold" grpId="0" nodeType="with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randombar(horizontal)">
                                      <p:cBhvr>
                                        <p:cTn id="19" dur="500"/>
                                        <p:tgtEl>
                                          <p:spTgt spid="35"/>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4" dur="500"/>
                                        <p:tgtEl>
                                          <p:spTgt spid="35">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29" dur="500"/>
                                        <p:tgtEl>
                                          <p:spTgt spid="35">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4" dur="500"/>
                                        <p:tgtEl>
                                          <p:spTgt spid="35">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39" dur="500"/>
                                        <p:tgtEl>
                                          <p:spTgt spid="35">
                                            <p:txEl>
                                              <p:pRg st="3" end="3"/>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5">
                                            <p:txEl>
                                              <p:pRg st="4" end="4"/>
                                            </p:txEl>
                                          </p:spTgt>
                                        </p:tgtEl>
                                        <p:attrNameLst>
                                          <p:attrName>style.visibility</p:attrName>
                                        </p:attrNameLst>
                                      </p:cBhvr>
                                      <p:to>
                                        <p:strVal val="visible"/>
                                      </p:to>
                                    </p:set>
                                    <p:animEffect transition="in" filter="randombar(horizontal)">
                                      <p:cBhvr>
                                        <p:cTn id="44" dur="500"/>
                                        <p:tgtEl>
                                          <p:spTgt spid="35">
                                            <p:txEl>
                                              <p:pRg st="4" end="4"/>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5">
                                            <p:txEl>
                                              <p:pRg st="5" end="5"/>
                                            </p:txEl>
                                          </p:spTgt>
                                        </p:tgtEl>
                                        <p:attrNameLst>
                                          <p:attrName>style.visibility</p:attrName>
                                        </p:attrNameLst>
                                      </p:cBhvr>
                                      <p:to>
                                        <p:strVal val="visible"/>
                                      </p:to>
                                    </p:set>
                                    <p:animEffect transition="in" filter="randombar(horizontal)">
                                      <p:cBhvr>
                                        <p:cTn id="49" dur="500"/>
                                        <p:tgtEl>
                                          <p:spTgt spid="35">
                                            <p:txEl>
                                              <p:pRg st="5" end="5"/>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fade">
                                      <p:cBhvr>
                                        <p:cTn id="54"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20" name="Title 1"/>
          <p:cNvSpPr txBox="1">
            <a:spLocks/>
          </p:cNvSpPr>
          <p:nvPr/>
        </p:nvSpPr>
        <p:spPr>
          <a:xfrm>
            <a:off x="1766052"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FF0000"/>
                </a:solidFill>
                <a:latin typeface="Cambria" pitchFamily="18" charset="0"/>
              </a:rPr>
              <a:t>EM CÓ BIẾT?</a:t>
            </a:r>
            <a:endParaRPr lang="en-US" sz="2400" b="1" dirty="0">
              <a:solidFill>
                <a:srgbClr val="FF0000"/>
              </a:solidFill>
              <a:latin typeface="Cambria" pitchFamily="18" charset="0"/>
            </a:endParaRPr>
          </a:p>
        </p:txBody>
      </p:sp>
      <p:sp>
        <p:nvSpPr>
          <p:cNvPr id="22" name="Rectangle 21"/>
          <p:cNvSpPr/>
          <p:nvPr/>
        </p:nvSpPr>
        <p:spPr>
          <a:xfrm>
            <a:off x="446490" y="1174790"/>
            <a:ext cx="6259110" cy="4539704"/>
          </a:xfrm>
          <a:prstGeom prst="rect">
            <a:avLst/>
          </a:prstGeom>
        </p:spPr>
        <p:txBody>
          <a:bodyPr wrap="square">
            <a:spAutoFit/>
          </a:bodyPr>
          <a:lstStyle/>
          <a:p>
            <a:pPr algn="ctr"/>
            <a:r>
              <a:rPr lang="en-US" sz="1700" b="1" dirty="0" smtClean="0">
                <a:solidFill>
                  <a:srgbClr val="009900"/>
                </a:solidFill>
                <a:latin typeface="Cambria" panose="02040503050406030204" pitchFamily="18" charset="0"/>
                <a:ea typeface="Cambria" panose="02040503050406030204" pitchFamily="18" charset="0"/>
              </a:rPr>
              <a:t>CÁC BỘ PHẬN CỦA VÙNG BIỂN NƯỚC TA</a:t>
            </a:r>
          </a:p>
          <a:p>
            <a:pPr algn="just"/>
            <a:r>
              <a:rPr lang="vi-VN" sz="1700" dirty="0" smtClean="0">
                <a:solidFill>
                  <a:srgbClr val="0000FF"/>
                </a:solidFill>
                <a:latin typeface="Cambria" panose="02040503050406030204" pitchFamily="18" charset="0"/>
                <a:ea typeface="Cambria" panose="02040503050406030204" pitchFamily="18" charset="0"/>
              </a:rPr>
              <a:t>- </a:t>
            </a:r>
            <a:r>
              <a:rPr lang="vi-VN" sz="1700" dirty="0">
                <a:solidFill>
                  <a:srgbClr val="0000FF"/>
                </a:solidFill>
                <a:latin typeface="Cambria" panose="02040503050406030204" pitchFamily="18" charset="0"/>
                <a:ea typeface="Cambria" panose="02040503050406030204" pitchFamily="18" charset="0"/>
              </a:rPr>
              <a:t>Nội thuỷ là vùng nước tiếp giáp với bờ biển, ở phía trong đường cơ sở và là bộ phận lãnh thổ của Việt Nam.</a:t>
            </a:r>
          </a:p>
          <a:p>
            <a:pPr algn="just"/>
            <a:r>
              <a:rPr lang="vi-VN" sz="1700" dirty="0">
                <a:solidFill>
                  <a:srgbClr val="0000FF"/>
                </a:solidFill>
                <a:latin typeface="Cambria" panose="02040503050406030204" pitchFamily="18" charset="0"/>
                <a:ea typeface="Cambria" panose="02040503050406030204" pitchFamily="18" charset="0"/>
              </a:rPr>
              <a:t>- Lãnh hải là vùng biển có chiều rộng 12 hải lí tính từ đường cơ sở ra phía biển. Ranh giới ngoài của lãnh hải là biên giới quốc gia trên biển của Việt Nam.</a:t>
            </a:r>
          </a:p>
          <a:p>
            <a:pPr algn="just"/>
            <a:r>
              <a:rPr lang="vi-VN" sz="1700" dirty="0">
                <a:solidFill>
                  <a:srgbClr val="0000FF"/>
                </a:solidFill>
                <a:latin typeface="Cambria" panose="02040503050406030204" pitchFamily="18" charset="0"/>
                <a:ea typeface="Cambria" panose="02040503050406030204" pitchFamily="18" charset="0"/>
              </a:rPr>
              <a:t>- Vùng tiếp giáp lãnh hải là vùng biển tiếp liền và nằm ngoài lãnh hải Việt Nam, có chiều rộng 12 hải lí tính từ ranh giới ngoài của lãnh hải.</a:t>
            </a:r>
          </a:p>
          <a:p>
            <a:pPr algn="just"/>
            <a:r>
              <a:rPr lang="vi-VN" sz="1700" dirty="0">
                <a:solidFill>
                  <a:srgbClr val="0000FF"/>
                </a:solidFill>
                <a:latin typeface="Cambria" panose="02040503050406030204" pitchFamily="18" charset="0"/>
                <a:ea typeface="Cambria" panose="02040503050406030204" pitchFamily="18" charset="0"/>
              </a:rPr>
              <a:t>- Vùng đặc quyền kinh tế là vùng biển tiếp liền và nằm ngoài lãnh hải Việt Nam, hợp với lãnh hải thành một vùng biển có chiều rộng 200 hải lí tính từ đường cơ sở.</a:t>
            </a:r>
          </a:p>
          <a:p>
            <a:pPr algn="just"/>
            <a:r>
              <a:rPr lang="vi-VN" sz="1700" dirty="0">
                <a:solidFill>
                  <a:srgbClr val="0000FF"/>
                </a:solidFill>
                <a:latin typeface="Cambria" panose="02040503050406030204" pitchFamily="18" charset="0"/>
                <a:ea typeface="Cambria" panose="02040503050406030204" pitchFamily="18" charset="0"/>
              </a:rPr>
              <a:t>- Thềm lục địa Việt Nam là đáy biển và lòng đất dưới đáy biển, tiếp liền và nằm ngoài lãnh hải Việt Nam, trên toàn bộ phần kéo dài tự nhiên của lãnh thổ đất liền, các đảo và quần đảo của Việt Nam cho đến mép ngoài của rìa lục địa.</a:t>
            </a:r>
          </a:p>
          <a:p>
            <a:pPr algn="just"/>
            <a:endParaRPr lang="en-US" sz="1700" dirty="0">
              <a:solidFill>
                <a:srgbClr val="0000FF"/>
              </a:solidFill>
              <a:latin typeface="Cambria" panose="02040503050406030204" pitchFamily="18" charset="0"/>
              <a:ea typeface="Cambria" panose="02040503050406030204" pitchFamily="18" charset="0"/>
            </a:endParaRPr>
          </a:p>
        </p:txBody>
      </p:sp>
      <p:pic>
        <p:nvPicPr>
          <p:cNvPr id="14338" name="Picture 2"/>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3400" y="5442433"/>
            <a:ext cx="6096000" cy="111076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519842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randombar(horizontal)">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4338"/>
                                        </p:tgtEl>
                                        <p:attrNameLst>
                                          <p:attrName>style.visibility</p:attrName>
                                        </p:attrNameLst>
                                      </p:cBhvr>
                                      <p:to>
                                        <p:strVal val="visible"/>
                                      </p:to>
                                    </p:set>
                                    <p:animEffect transition="in" filter="randombar(horizontal)">
                                      <p:cBhvr>
                                        <p:cTn id="26" dur="500"/>
                                        <p:tgtEl>
                                          <p:spTgt spid="143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6421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4</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 </a:t>
            </a:r>
            <a:r>
              <a:rPr lang="en-US" sz="2400" b="1" dirty="0" err="1" smtClean="0">
                <a:solidFill>
                  <a:srgbClr val="CC0000"/>
                </a:solidFill>
                <a:latin typeface="Times New Roman" pitchFamily="18" charset="0"/>
                <a:cs typeface="Times New Roman" pitchFamily="18" charset="0"/>
              </a:rPr>
              <a:t>Luyện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tập</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438400"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 VÀ VẬN DỤNG</a:t>
            </a:r>
            <a:endParaRPr lang="en-US" sz="2400" b="1" dirty="0">
              <a:solidFill>
                <a:srgbClr val="0D30DD"/>
              </a:solidFill>
              <a:latin typeface="Cambria" pitchFamily="18" charset="0"/>
            </a:endParaRPr>
          </a:p>
        </p:txBody>
      </p:sp>
      <p:sp>
        <p:nvSpPr>
          <p:cNvPr id="21" name="Rectangle 20"/>
          <p:cNvSpPr/>
          <p:nvPr/>
        </p:nvSpPr>
        <p:spPr>
          <a:xfrm>
            <a:off x="1443238" y="2080736"/>
            <a:ext cx="7239001" cy="738664"/>
          </a:xfrm>
          <a:prstGeom prst="rect">
            <a:avLst/>
          </a:prstGeom>
          <a:solidFill>
            <a:srgbClr val="BCFCD4"/>
          </a:solidFill>
          <a:ln w="12700">
            <a:solidFill>
              <a:srgbClr val="009900"/>
            </a:solidFill>
          </a:ln>
        </p:spPr>
        <p:txBody>
          <a:bodyPr wrap="square">
            <a:spAutoFit/>
          </a:bodyPr>
          <a:lstStyle/>
          <a:p>
            <a:pPr algn="just"/>
            <a:r>
              <a:rPr lang="en-US" sz="2100" i="1" dirty="0" err="1" smtClean="0">
                <a:solidFill>
                  <a:srgbClr val="FF0000"/>
                </a:solidFill>
                <a:latin typeface="Cambria" panose="02040503050406030204" pitchFamily="18" charset="0"/>
                <a:ea typeface="Cambria" panose="02040503050406030204" pitchFamily="18" charset="0"/>
              </a:rPr>
              <a:t>Dựa</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vào</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kiến</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thức</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đã</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học</a:t>
            </a:r>
            <a:r>
              <a:rPr lang="en-US" sz="2100" i="1" dirty="0" smtClean="0">
                <a:solidFill>
                  <a:srgbClr val="FF0000"/>
                </a:solidFill>
                <a:latin typeface="Cambria" panose="02040503050406030204" pitchFamily="18" charset="0"/>
                <a:ea typeface="Cambria" panose="02040503050406030204" pitchFamily="18" charset="0"/>
              </a:rPr>
              <a:t>, h</a:t>
            </a:r>
            <a:r>
              <a:rPr lang="vi-VN" sz="2100" i="1" dirty="0" smtClean="0">
                <a:solidFill>
                  <a:srgbClr val="FF0000"/>
                </a:solidFill>
                <a:latin typeface="Cambria" panose="02040503050406030204" pitchFamily="18" charset="0"/>
                <a:ea typeface="Cambria" panose="02040503050406030204" pitchFamily="18" charset="0"/>
              </a:rPr>
              <a:t>ãy </a:t>
            </a:r>
            <a:r>
              <a:rPr lang="en-US" sz="2100" i="1" dirty="0" smtClean="0">
                <a:solidFill>
                  <a:srgbClr val="FF0000"/>
                </a:solidFill>
                <a:latin typeface="Cambria" panose="02040503050406030204" pitchFamily="18" charset="0"/>
                <a:ea typeface="Cambria" panose="02040503050406030204" pitchFamily="18" charset="0"/>
              </a:rPr>
              <a:t>v</a:t>
            </a:r>
            <a:r>
              <a:rPr lang="vi-VN" sz="2100" i="1" dirty="0" smtClean="0">
                <a:solidFill>
                  <a:srgbClr val="FF0000"/>
                </a:solidFill>
                <a:latin typeface="Cambria" panose="02040503050406030204" pitchFamily="18" charset="0"/>
                <a:ea typeface="Cambria" panose="02040503050406030204" pitchFamily="18" charset="0"/>
              </a:rPr>
              <a:t>ẽ </a:t>
            </a:r>
            <a:r>
              <a:rPr lang="vi-VN" sz="2100" i="1" dirty="0">
                <a:solidFill>
                  <a:srgbClr val="FF0000"/>
                </a:solidFill>
                <a:latin typeface="Cambria" panose="02040503050406030204" pitchFamily="18" charset="0"/>
                <a:ea typeface="Cambria" panose="02040503050406030204" pitchFamily="18" charset="0"/>
              </a:rPr>
              <a:t>sơ đồ thể hiện ảnh hưởng của vị trí địa lí và phạm vi lãnh thổ tới đặc điểm tự nhiên Việt Nam. </a:t>
            </a:r>
          </a:p>
        </p:txBody>
      </p:sp>
      <p:pic>
        <p:nvPicPr>
          <p:cNvPr id="2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67826" y="2021229"/>
            <a:ext cx="819919" cy="86146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7" name="Group 26"/>
          <p:cNvGrpSpPr/>
          <p:nvPr/>
        </p:nvGrpSpPr>
        <p:grpSpPr>
          <a:xfrm>
            <a:off x="443089" y="4038600"/>
            <a:ext cx="1004711" cy="977375"/>
            <a:chOff x="328593" y="3259179"/>
            <a:chExt cx="1256547" cy="1465221"/>
          </a:xfrm>
        </p:grpSpPr>
        <p:pic>
          <p:nvPicPr>
            <p:cNvPr id="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pic>
        <p:nvPicPr>
          <p:cNvPr id="23" name="Picture 22" descr="Vẽ sơ đồ thể hiện ảnh hưởng của vị trí địa lí và phạm vi lãnh thổ "/>
          <p:cNvPicPr/>
          <p:nvPr/>
        </p:nvPicPr>
        <p:blipFill rotWithShape="1">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t="5783" r="1377"/>
          <a:stretch/>
        </p:blipFill>
        <p:spPr bwMode="auto">
          <a:xfrm>
            <a:off x="2282792" y="2961781"/>
            <a:ext cx="5184808" cy="3652638"/>
          </a:xfrm>
          <a:prstGeom prst="rect">
            <a:avLst/>
          </a:prstGeom>
          <a:noFill/>
          <a:ln>
            <a:noFill/>
          </a:ln>
        </p:spPr>
      </p:pic>
    </p:spTree>
    <p:extLst>
      <p:ext uri="{BB962C8B-B14F-4D97-AF65-F5344CB8AC3E}">
        <p14:creationId xmlns:p14="http://schemas.microsoft.com/office/powerpoint/2010/main" val="17944480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randombar(horizontal)">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1000"/>
                                        <p:tgtEl>
                                          <p:spTgt spid="23"/>
                                        </p:tgtEl>
                                      </p:cBhvr>
                                    </p:animEffect>
                                    <p:anim calcmode="lin" valueType="num">
                                      <p:cBhvr>
                                        <p:cTn id="21" dur="1000" fill="hold"/>
                                        <p:tgtEl>
                                          <p:spTgt spid="23"/>
                                        </p:tgtEl>
                                        <p:attrNameLst>
                                          <p:attrName>ppt_x</p:attrName>
                                        </p:attrNameLst>
                                      </p:cBhvr>
                                      <p:tavLst>
                                        <p:tav tm="0">
                                          <p:val>
                                            <p:strVal val="#ppt_x"/>
                                          </p:val>
                                        </p:tav>
                                        <p:tav tm="100000">
                                          <p:val>
                                            <p:strVal val="#ppt_x"/>
                                          </p:val>
                                        </p:tav>
                                      </p:tavLst>
                                    </p:anim>
                                    <p:anim calcmode="lin" valueType="num">
                                      <p:cBhvr>
                                        <p:cTn id="22"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0489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6421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b. </a:t>
            </a:r>
            <a:r>
              <a:rPr lang="en-US" sz="2400" b="1" dirty="0" err="1" smtClean="0">
                <a:solidFill>
                  <a:srgbClr val="CC0000"/>
                </a:solidFill>
                <a:latin typeface="Times New Roman" pitchFamily="18" charset="0"/>
                <a:cs typeface="Times New Roman" pitchFamily="18" charset="0"/>
              </a:rPr>
              <a:t>Vận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dụng</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438400"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 VÀ VẬN DỤNG</a:t>
            </a:r>
            <a:endParaRPr lang="en-US" sz="2400" b="1" dirty="0">
              <a:solidFill>
                <a:srgbClr val="0D30DD"/>
              </a:solidFill>
              <a:latin typeface="Cambria" pitchFamily="18" charset="0"/>
            </a:endParaRPr>
          </a:p>
        </p:txBody>
      </p:sp>
      <p:sp>
        <p:nvSpPr>
          <p:cNvPr id="21" name="Rectangle 20"/>
          <p:cNvSpPr/>
          <p:nvPr/>
        </p:nvSpPr>
        <p:spPr>
          <a:xfrm>
            <a:off x="1376922" y="1981200"/>
            <a:ext cx="7462278" cy="769441"/>
          </a:xfrm>
          <a:prstGeom prst="rect">
            <a:avLst/>
          </a:prstGeom>
          <a:solidFill>
            <a:srgbClr val="BCFCD4"/>
          </a:solidFill>
          <a:ln w="12700">
            <a:solidFill>
              <a:srgbClr val="009900"/>
            </a:solidFill>
          </a:ln>
        </p:spPr>
        <p:txBody>
          <a:bodyPr wrap="square">
            <a:spAutoFit/>
          </a:bodyPr>
          <a:lstStyle/>
          <a:p>
            <a:pPr algn="just"/>
            <a:r>
              <a:rPr lang="vi-VN" sz="2200" i="1" dirty="0">
                <a:solidFill>
                  <a:srgbClr val="FF0000"/>
                </a:solidFill>
                <a:latin typeface="Cambria" panose="02040503050406030204" pitchFamily="18" charset="0"/>
                <a:ea typeface="Cambria" panose="02040503050406030204" pitchFamily="18" charset="0"/>
              </a:rPr>
              <a:t>Tìm hiểu về những thuận lợi của vị trí địa lí nước ta trong việc giao lưu với các nước trong khu vực và trên thế giới.</a:t>
            </a:r>
          </a:p>
        </p:txBody>
      </p:sp>
      <p:pic>
        <p:nvPicPr>
          <p:cNvPr id="2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33309" y="1903258"/>
            <a:ext cx="880700" cy="92532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7" name="Group 26"/>
          <p:cNvGrpSpPr/>
          <p:nvPr/>
        </p:nvGrpSpPr>
        <p:grpSpPr>
          <a:xfrm>
            <a:off x="437401" y="4267201"/>
            <a:ext cx="934199" cy="990600"/>
            <a:chOff x="328593" y="3259179"/>
            <a:chExt cx="1256547" cy="1465221"/>
          </a:xfrm>
        </p:grpSpPr>
        <p:pic>
          <p:nvPicPr>
            <p:cNvPr id="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graphicFrame>
        <p:nvGraphicFramePr>
          <p:cNvPr id="36" name="Diagram 35"/>
          <p:cNvGraphicFramePr/>
          <p:nvPr>
            <p:extLst>
              <p:ext uri="{D42A27DB-BD31-4B8C-83A1-F6EECF244321}">
                <p14:modId xmlns:p14="http://schemas.microsoft.com/office/powerpoint/2010/main" val="3795532517"/>
              </p:ext>
            </p:extLst>
          </p:nvPr>
        </p:nvGraphicFramePr>
        <p:xfrm>
          <a:off x="1406600" y="2945260"/>
          <a:ext cx="7432600" cy="3724618"/>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extLst>
      <p:ext uri="{BB962C8B-B14F-4D97-AF65-F5344CB8AC3E}">
        <p14:creationId xmlns:p14="http://schemas.microsoft.com/office/powerpoint/2010/main" val="26165849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randombar(horizontal)">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36"/>
                                        </p:tgtEl>
                                        <p:attrNameLst>
                                          <p:attrName>style.visibility</p:attrName>
                                        </p:attrNameLst>
                                      </p:cBhvr>
                                      <p:to>
                                        <p:strVal val="visible"/>
                                      </p:to>
                                    </p:set>
                                    <p:anim calcmode="lin" valueType="num">
                                      <p:cBhvr>
                                        <p:cTn id="20" dur="500" fill="hold"/>
                                        <p:tgtEl>
                                          <p:spTgt spid="36"/>
                                        </p:tgtEl>
                                        <p:attrNameLst>
                                          <p:attrName>ppt_w</p:attrName>
                                        </p:attrNameLst>
                                      </p:cBhvr>
                                      <p:tavLst>
                                        <p:tav tm="0">
                                          <p:val>
                                            <p:fltVal val="0"/>
                                          </p:val>
                                        </p:tav>
                                        <p:tav tm="100000">
                                          <p:val>
                                            <p:strVal val="#ppt_w"/>
                                          </p:val>
                                        </p:tav>
                                      </p:tavLst>
                                    </p:anim>
                                    <p:anim calcmode="lin" valueType="num">
                                      <p:cBhvr>
                                        <p:cTn id="21" dur="500" fill="hold"/>
                                        <p:tgtEl>
                                          <p:spTgt spid="36"/>
                                        </p:tgtEl>
                                        <p:attrNameLst>
                                          <p:attrName>ppt_h</p:attrName>
                                        </p:attrNameLst>
                                      </p:cBhvr>
                                      <p:tavLst>
                                        <p:tav tm="0">
                                          <p:val>
                                            <p:fltVal val="0"/>
                                          </p:val>
                                        </p:tav>
                                        <p:tav tm="100000">
                                          <p:val>
                                            <p:strVal val="#ppt_h"/>
                                          </p:val>
                                        </p:tav>
                                      </p:tavLst>
                                    </p:anim>
                                    <p:animEffect transition="in" filter="fade">
                                      <p:cBhvr>
                                        <p:cTn id="2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Graphic spid="36" grpId="0">
        <p:bldAsOne/>
      </p:bldGraphic>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82677" y="609600"/>
            <a:ext cx="8839200" cy="5632311"/>
          </a:xfrm>
          <a:prstGeom prst="rect">
            <a:avLst/>
          </a:prstGeom>
          <a:noFill/>
        </p:spPr>
        <p:txBody>
          <a:bodyPr wrap="square" rtlCol="0">
            <a:spAutoFit/>
          </a:bodyPr>
          <a:lstStyle/>
          <a:p>
            <a:r>
              <a:rPr lang="en-US" sz="2000" b="1" i="1"/>
              <a:t>Câu 1. Điểm cực Đông phần đất liền của nước ta thuộc tỉnh thành nào sau đây?</a:t>
            </a:r>
          </a:p>
          <a:p>
            <a:r>
              <a:rPr lang="en-US" sz="2000"/>
              <a:t>A. Khánh Hòa.           B. Hà Nội.                 C. Kiên Giang.        D. Hà Tiên.</a:t>
            </a:r>
          </a:p>
          <a:p>
            <a:r>
              <a:rPr lang="en-US" sz="2000" b="1" i="1" smtClean="0"/>
              <a:t>Câu </a:t>
            </a:r>
            <a:r>
              <a:rPr lang="en-US" sz="2000" b="1" i="1"/>
              <a:t>2. Vị trí Việt Nam nằm trong khoảng</a:t>
            </a:r>
          </a:p>
          <a:p>
            <a:r>
              <a:rPr lang="en-US" sz="2000"/>
              <a:t>A. 8</a:t>
            </a:r>
            <a:r>
              <a:rPr lang="en-US" sz="2000" baseline="30000"/>
              <a:t>0</a:t>
            </a:r>
            <a:r>
              <a:rPr lang="en-US" sz="2000"/>
              <a:t>34'B –&gt; 23</a:t>
            </a:r>
            <a:r>
              <a:rPr lang="en-US" sz="2000" baseline="30000"/>
              <a:t>0</a:t>
            </a:r>
            <a:r>
              <a:rPr lang="en-US" sz="2000"/>
              <a:t>23'B và 102</a:t>
            </a:r>
            <a:r>
              <a:rPr lang="en-US" sz="2000" baseline="30000"/>
              <a:t>0</a:t>
            </a:r>
            <a:r>
              <a:rPr lang="en-US" sz="2000"/>
              <a:t>5'Đ –&gt; 109</a:t>
            </a:r>
            <a:r>
              <a:rPr lang="en-US" sz="2000" baseline="30000"/>
              <a:t>0</a:t>
            </a:r>
            <a:r>
              <a:rPr lang="en-US" sz="2000"/>
              <a:t>24'Đ.</a:t>
            </a:r>
          </a:p>
          <a:p>
            <a:r>
              <a:rPr lang="en-US" sz="2000"/>
              <a:t>B. 8</a:t>
            </a:r>
            <a:r>
              <a:rPr lang="en-US" sz="2000" baseline="30000"/>
              <a:t>0</a:t>
            </a:r>
            <a:r>
              <a:rPr lang="en-US" sz="2000"/>
              <a:t>30'B –&gt; 23</a:t>
            </a:r>
            <a:r>
              <a:rPr lang="en-US" sz="2000" baseline="30000"/>
              <a:t>0</a:t>
            </a:r>
            <a:r>
              <a:rPr lang="en-US" sz="2000"/>
              <a:t>23'B và 102</a:t>
            </a:r>
            <a:r>
              <a:rPr lang="en-US" sz="2000" baseline="30000"/>
              <a:t>0</a:t>
            </a:r>
            <a:r>
              <a:rPr lang="en-US" sz="2000"/>
              <a:t>10'Đ –&gt; 109</a:t>
            </a:r>
            <a:r>
              <a:rPr lang="en-US" sz="2000" baseline="30000"/>
              <a:t>0</a:t>
            </a:r>
            <a:r>
              <a:rPr lang="en-US" sz="2000"/>
              <a:t>24'Đ.</a:t>
            </a:r>
          </a:p>
          <a:p>
            <a:r>
              <a:rPr lang="en-US" sz="2000"/>
              <a:t>C. 8</a:t>
            </a:r>
            <a:r>
              <a:rPr lang="en-US" sz="2000" baseline="30000"/>
              <a:t>0</a:t>
            </a:r>
            <a:r>
              <a:rPr lang="en-US" sz="2000"/>
              <a:t>34'B –&gt; 23</a:t>
            </a:r>
            <a:r>
              <a:rPr lang="en-US" sz="2000" baseline="30000"/>
              <a:t>0</a:t>
            </a:r>
            <a:r>
              <a:rPr lang="en-US" sz="2000"/>
              <a:t>23'B và 102</a:t>
            </a:r>
            <a:r>
              <a:rPr lang="en-US" sz="2000" baseline="30000"/>
              <a:t>0</a:t>
            </a:r>
            <a:r>
              <a:rPr lang="en-US" sz="2000"/>
              <a:t>09'Đ –&gt; 109</a:t>
            </a:r>
            <a:r>
              <a:rPr lang="en-US" sz="2000" baseline="30000"/>
              <a:t>0</a:t>
            </a:r>
            <a:r>
              <a:rPr lang="en-US" sz="2000"/>
              <a:t>24'Đ.</a:t>
            </a:r>
          </a:p>
          <a:p>
            <a:r>
              <a:rPr lang="en-US" sz="2000"/>
              <a:t>D. 8</a:t>
            </a:r>
            <a:r>
              <a:rPr lang="en-US" sz="2000" baseline="30000"/>
              <a:t>0</a:t>
            </a:r>
            <a:r>
              <a:rPr lang="en-US" sz="2000"/>
              <a:t>34'B –&gt; 23</a:t>
            </a:r>
            <a:r>
              <a:rPr lang="en-US" sz="2000" baseline="30000"/>
              <a:t>0</a:t>
            </a:r>
            <a:r>
              <a:rPr lang="en-US" sz="2000"/>
              <a:t>23'B và 102</a:t>
            </a:r>
            <a:r>
              <a:rPr lang="en-US" sz="2000" baseline="30000"/>
              <a:t>0</a:t>
            </a:r>
            <a:r>
              <a:rPr lang="en-US" sz="2000"/>
              <a:t>10'Đ –&gt; 109</a:t>
            </a:r>
            <a:r>
              <a:rPr lang="en-US" sz="2000" baseline="30000"/>
              <a:t>0</a:t>
            </a:r>
            <a:r>
              <a:rPr lang="en-US" sz="2000"/>
              <a:t>40'Đ.</a:t>
            </a:r>
          </a:p>
          <a:p>
            <a:r>
              <a:rPr lang="en-US" sz="2000" b="1" i="1" smtClean="0"/>
              <a:t>Câu </a:t>
            </a:r>
            <a:r>
              <a:rPr lang="en-US" sz="2000" b="1" i="1"/>
              <a:t>3. Từ bắc vào nam, phần đất liền nước ta kéo dài khoảng bao nhiêu vĩ độ?</a:t>
            </a:r>
          </a:p>
          <a:p>
            <a:r>
              <a:rPr lang="en-US" sz="2000"/>
              <a:t>A. 15</a:t>
            </a:r>
            <a:r>
              <a:rPr lang="en-US" sz="2000" baseline="30000"/>
              <a:t>0</a:t>
            </a:r>
            <a:r>
              <a:rPr lang="en-US" sz="2000"/>
              <a:t> vĩ tuyến.      B. 16</a:t>
            </a:r>
            <a:r>
              <a:rPr lang="en-US" sz="2000" baseline="30000"/>
              <a:t>0</a:t>
            </a:r>
            <a:r>
              <a:rPr lang="en-US" sz="2000"/>
              <a:t> vĩ tuyến.           C. 17</a:t>
            </a:r>
            <a:r>
              <a:rPr lang="en-US" sz="2000" baseline="30000"/>
              <a:t>0</a:t>
            </a:r>
            <a:r>
              <a:rPr lang="en-US" sz="2000"/>
              <a:t> vĩ tuyến.     D. 18</a:t>
            </a:r>
            <a:r>
              <a:rPr lang="en-US" sz="2000" baseline="30000"/>
              <a:t>0</a:t>
            </a:r>
            <a:r>
              <a:rPr lang="en-US" sz="2000"/>
              <a:t> vĩ tuyến.</a:t>
            </a:r>
          </a:p>
          <a:p>
            <a:r>
              <a:rPr lang="en-US" sz="2000" b="1" i="1" smtClean="0"/>
              <a:t>Câu </a:t>
            </a:r>
            <a:r>
              <a:rPr lang="en-US" sz="2000" b="1" i="1"/>
              <a:t>4. Trên đất liền, nước ta không có đường biên giới với quốc gia nào sau đây?</a:t>
            </a:r>
          </a:p>
          <a:p>
            <a:pPr marL="342900" indent="-342900">
              <a:buAutoNum type="alphaUcPeriod"/>
            </a:pPr>
            <a:r>
              <a:rPr lang="en-US" sz="2000" smtClean="0"/>
              <a:t>Thái </a:t>
            </a:r>
            <a:r>
              <a:rPr lang="en-US" sz="2000"/>
              <a:t>Lan.        B. Cam-pu-chia.                C. Lào.                D. Trung Quốc</a:t>
            </a:r>
            <a:r>
              <a:rPr lang="en-US" sz="2000" smtClean="0"/>
              <a:t>.</a:t>
            </a:r>
          </a:p>
          <a:p>
            <a:r>
              <a:rPr lang="en-US" sz="2000" b="1" i="1"/>
              <a:t>Câu 5. Việt Nam tiếp giáp với hai đại dương nào sau đây?</a:t>
            </a:r>
          </a:p>
          <a:p>
            <a:r>
              <a:rPr lang="en-US" sz="2000"/>
              <a:t>A. Bắc Băng Dương và Ấn Độ </a:t>
            </a:r>
            <a:r>
              <a:rPr lang="en-US" sz="2000" smtClean="0"/>
              <a:t>Dương.</a:t>
            </a:r>
          </a:p>
          <a:p>
            <a:r>
              <a:rPr lang="en-US" sz="2000" smtClean="0"/>
              <a:t>B. Ấn Độ Dương và Thái Bình Dương.</a:t>
            </a:r>
          </a:p>
          <a:p>
            <a:r>
              <a:rPr lang="en-US" sz="2000" smtClean="0"/>
              <a:t>C</a:t>
            </a:r>
            <a:r>
              <a:rPr lang="en-US" sz="2000"/>
              <a:t>. Thái Bình Dương và Đại Tây Dương</a:t>
            </a:r>
            <a:r>
              <a:rPr lang="en-US" sz="2000" smtClean="0"/>
              <a:t>.</a:t>
            </a:r>
          </a:p>
          <a:p>
            <a:r>
              <a:rPr lang="en-US" sz="2000"/>
              <a:t>D. Đại Tây Dương và Bắc Băng Dương.</a:t>
            </a:r>
          </a:p>
          <a:p>
            <a:endParaRPr lang="en-US" sz="2000"/>
          </a:p>
          <a:p>
            <a:pPr marL="342900" indent="-342900">
              <a:buAutoNum type="alphaUcPeriod"/>
            </a:pPr>
            <a:endParaRPr lang="en-US" sz="2000"/>
          </a:p>
        </p:txBody>
      </p:sp>
      <p:sp>
        <p:nvSpPr>
          <p:cNvPr id="5" name="Oval 4"/>
          <p:cNvSpPr/>
          <p:nvPr/>
        </p:nvSpPr>
        <p:spPr>
          <a:xfrm>
            <a:off x="319548" y="990600"/>
            <a:ext cx="304800" cy="311819"/>
          </a:xfrm>
          <a:prstGeom prst="ellipse">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319548" y="2206290"/>
            <a:ext cx="304800" cy="311819"/>
          </a:xfrm>
          <a:prstGeom prst="ellipse">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347322" y="3113936"/>
            <a:ext cx="304800" cy="311819"/>
          </a:xfrm>
          <a:prstGeom prst="ellipse">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330977" y="3733800"/>
            <a:ext cx="304800" cy="311819"/>
          </a:xfrm>
          <a:prstGeom prst="ellipse">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282677" y="4669536"/>
            <a:ext cx="304800" cy="311819"/>
          </a:xfrm>
          <a:prstGeom prst="ellipse">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61232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33400" y="533400"/>
            <a:ext cx="7848600" cy="5940088"/>
          </a:xfrm>
          <a:prstGeom prst="rect">
            <a:avLst/>
          </a:prstGeom>
          <a:noFill/>
        </p:spPr>
        <p:txBody>
          <a:bodyPr wrap="square" rtlCol="0">
            <a:spAutoFit/>
          </a:bodyPr>
          <a:lstStyle/>
          <a:p>
            <a:r>
              <a:rPr lang="en-US" sz="2000" b="1" i="1"/>
              <a:t>Câu 6</a:t>
            </a:r>
            <a:r>
              <a:rPr lang="en-US" sz="2000" b="1" i="1" smtClean="0"/>
              <a:t>.</a:t>
            </a:r>
            <a:r>
              <a:rPr lang="en-US" sz="2000" b="1" i="1"/>
              <a:t> Nước ta hàng năm nhận được lượng bức xạ lớn là do</a:t>
            </a:r>
          </a:p>
          <a:p>
            <a:r>
              <a:rPr lang="en-US" sz="2000"/>
              <a:t>A. nằm trong vùng nội chí tuyến.            B. chịu ảnh hưởng của gió mùa.</a:t>
            </a:r>
          </a:p>
          <a:p>
            <a:r>
              <a:rPr lang="en-US" sz="2000"/>
              <a:t>C. tiếp giáp Biển Đông rộng lớn.            D. thiên nhiên nước ta phân hóa.</a:t>
            </a:r>
          </a:p>
          <a:p>
            <a:r>
              <a:rPr lang="en-US" sz="2000" b="1" i="1" smtClean="0"/>
              <a:t>Câu </a:t>
            </a:r>
            <a:r>
              <a:rPr lang="en-US" sz="2000" b="1" i="1"/>
              <a:t>7. Diện tích toàn bộ lãnh thổ nước ta phần đất liền và hải đảo hiện nay là</a:t>
            </a:r>
          </a:p>
          <a:p>
            <a:r>
              <a:rPr lang="en-US" sz="2000"/>
              <a:t>A. 331 212 km</a:t>
            </a:r>
            <a:r>
              <a:rPr lang="en-US" sz="2000" baseline="30000"/>
              <a:t>2</a:t>
            </a:r>
            <a:r>
              <a:rPr lang="en-US" sz="2000"/>
              <a:t>.      B. 331 344 km</a:t>
            </a:r>
            <a:r>
              <a:rPr lang="en-US" sz="2000" baseline="30000"/>
              <a:t>2</a:t>
            </a:r>
            <a:r>
              <a:rPr lang="en-US" sz="2000"/>
              <a:t>.      C. 313 212 km</a:t>
            </a:r>
            <a:r>
              <a:rPr lang="en-US" sz="2000" baseline="30000"/>
              <a:t>2</a:t>
            </a:r>
            <a:r>
              <a:rPr lang="en-US" sz="2000"/>
              <a:t>.      D. 331 122 km</a:t>
            </a:r>
            <a:r>
              <a:rPr lang="en-US" sz="2000" baseline="30000"/>
              <a:t>2</a:t>
            </a:r>
            <a:r>
              <a:rPr lang="en-US" sz="2000"/>
              <a:t>.</a:t>
            </a:r>
          </a:p>
          <a:p>
            <a:r>
              <a:rPr lang="en-US" sz="2000" b="1" i="1" smtClean="0"/>
              <a:t>Câu </a:t>
            </a:r>
            <a:r>
              <a:rPr lang="en-US" sz="2000" b="1" i="1"/>
              <a:t>8. Quần đảo Trường Sa thuộc tỉnh thành nào dưới đây?</a:t>
            </a:r>
          </a:p>
          <a:p>
            <a:r>
              <a:rPr lang="en-US" sz="2000"/>
              <a:t>A. Khánh Hòa.       B. Đà Nẵng.          C. Quảng Nam.           D. Quảng Ngãi</a:t>
            </a:r>
            <a:r>
              <a:rPr lang="en-US" sz="2000" smtClean="0"/>
              <a:t>.</a:t>
            </a:r>
            <a:endParaRPr lang="en-US" sz="2000"/>
          </a:p>
          <a:p>
            <a:r>
              <a:rPr lang="en-US" sz="2000" b="1" i="1"/>
              <a:t>Câu 9. Lãnh thổ nước ta là một khối thống nhất và toàn vẹn, bao gồm có</a:t>
            </a:r>
          </a:p>
          <a:p>
            <a:r>
              <a:rPr lang="en-US" sz="2000"/>
              <a:t>A. vùng đất, vùng biển và vùng </a:t>
            </a:r>
            <a:r>
              <a:rPr lang="en-US" sz="2000" smtClean="0"/>
              <a:t>trời.               B</a:t>
            </a:r>
            <a:r>
              <a:rPr lang="en-US" sz="2000"/>
              <a:t>. vùng đất, vùng biển và quần đảo.</a:t>
            </a:r>
          </a:p>
          <a:p>
            <a:r>
              <a:rPr lang="en-US" sz="2000"/>
              <a:t>C. vùng đất, đồng bằng và vùng </a:t>
            </a:r>
            <a:r>
              <a:rPr lang="en-US" sz="2000" smtClean="0"/>
              <a:t>trời.              D</a:t>
            </a:r>
            <a:r>
              <a:rPr lang="en-US" sz="2000"/>
              <a:t>. vùng núi, vùng biển và vùng trời</a:t>
            </a:r>
            <a:r>
              <a:rPr lang="en-US" sz="2000" smtClean="0"/>
              <a:t>.</a:t>
            </a:r>
          </a:p>
          <a:p>
            <a:r>
              <a:rPr lang="en-US" sz="2000" b="1" i="1"/>
              <a:t>Câu 10. Thế mạnh của vị trí địa lí nước ta trong khu vực Đông Nam Á sẽ được phát huy cao độ nếu biết kết hợp xây dựng các loại hình giao thông vận tải nào dưới đây?</a:t>
            </a:r>
          </a:p>
          <a:p>
            <a:r>
              <a:rPr lang="en-US" sz="2000"/>
              <a:t>A. Hàng không và đường biển.       </a:t>
            </a:r>
            <a:r>
              <a:rPr lang="en-US" sz="2000" smtClean="0"/>
              <a:t>                   </a:t>
            </a:r>
            <a:r>
              <a:rPr lang="en-US" sz="2000"/>
              <a:t>B. Đường ô tô và đường biển.</a:t>
            </a:r>
          </a:p>
          <a:p>
            <a:r>
              <a:rPr lang="en-US" sz="2000"/>
              <a:t>C. Đường ô tô và đường sắt.           </a:t>
            </a:r>
            <a:r>
              <a:rPr lang="en-US" sz="2000" smtClean="0"/>
              <a:t>                   D</a:t>
            </a:r>
            <a:r>
              <a:rPr lang="en-US" sz="2000"/>
              <a:t>. Đường biển và đường sắt.</a:t>
            </a:r>
          </a:p>
          <a:p>
            <a:endParaRPr lang="en-US" sz="2000"/>
          </a:p>
        </p:txBody>
      </p:sp>
      <p:sp>
        <p:nvSpPr>
          <p:cNvPr id="7" name="Oval 6"/>
          <p:cNvSpPr/>
          <p:nvPr/>
        </p:nvSpPr>
        <p:spPr>
          <a:xfrm>
            <a:off x="505500" y="5486400"/>
            <a:ext cx="304800" cy="311819"/>
          </a:xfrm>
          <a:prstGeom prst="ellipse">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609600" y="3347534"/>
            <a:ext cx="304800" cy="311819"/>
          </a:xfrm>
          <a:prstGeom prst="ellipse">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571868" y="2667000"/>
            <a:ext cx="304800" cy="311819"/>
          </a:xfrm>
          <a:prstGeom prst="ellipse">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520683" y="2109136"/>
            <a:ext cx="304800" cy="311819"/>
          </a:xfrm>
          <a:prstGeom prst="ellipse">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609600" y="838200"/>
            <a:ext cx="304800" cy="311819"/>
          </a:xfrm>
          <a:prstGeom prst="ellipse">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35335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 y="533400"/>
            <a:ext cx="8534400" cy="3785652"/>
          </a:xfrm>
          <a:prstGeom prst="rect">
            <a:avLst/>
          </a:prstGeom>
          <a:noFill/>
        </p:spPr>
        <p:txBody>
          <a:bodyPr wrap="square" rtlCol="0">
            <a:spAutoFit/>
          </a:bodyPr>
          <a:lstStyle/>
          <a:p>
            <a:r>
              <a:rPr lang="en-US" sz="2400" b="1" i="1"/>
              <a:t>Câu 13. Vị trí địa lí làm cho thiên nhiên nước ta mang tính chất</a:t>
            </a:r>
          </a:p>
          <a:p>
            <a:r>
              <a:rPr lang="en-US" sz="2400"/>
              <a:t>A. cận nhiệt đới trên núi.                  B. nhiệt đới ẩm gió mùa.</a:t>
            </a:r>
          </a:p>
          <a:p>
            <a:r>
              <a:rPr lang="en-US" sz="2400"/>
              <a:t>C. nhiệt đới khô trên núi.                  D. cận xích đạo gió mùa</a:t>
            </a:r>
            <a:r>
              <a:rPr lang="en-US" sz="2400" smtClean="0"/>
              <a:t>.</a:t>
            </a:r>
          </a:p>
          <a:p>
            <a:r>
              <a:rPr lang="en-US" sz="2400" b="1" i="1"/>
              <a:t>Câu 14. Tính đến năm 2022, nước ta có bao nhiêu tỉnh/thành phố tiếp giáp với Biển Đông?</a:t>
            </a:r>
          </a:p>
          <a:p>
            <a:r>
              <a:rPr lang="en-US" sz="2400"/>
              <a:t>A. 27.                   B. 28.                           C. 26.                    D. 29.</a:t>
            </a:r>
          </a:p>
          <a:p>
            <a:r>
              <a:rPr lang="en-US" sz="2400" b="1" i="1" smtClean="0"/>
              <a:t>Câu </a:t>
            </a:r>
            <a:r>
              <a:rPr lang="en-US" sz="2400" b="1" i="1"/>
              <a:t>15. Đường bờ biển nước ta kéo dài từ</a:t>
            </a:r>
          </a:p>
          <a:p>
            <a:r>
              <a:rPr lang="en-US" sz="2400"/>
              <a:t>A. Móng Cái đến Hà Tiên.                  B. Quảng Ninh đến Cà Mau.</a:t>
            </a:r>
          </a:p>
          <a:p>
            <a:r>
              <a:rPr lang="en-US" sz="2400"/>
              <a:t>C. Móng Cái đến Cần Thơ.                D. Quảng Ninh đến Long An.</a:t>
            </a:r>
          </a:p>
          <a:p>
            <a:endParaRPr lang="en-US" sz="2400"/>
          </a:p>
        </p:txBody>
      </p:sp>
      <p:sp>
        <p:nvSpPr>
          <p:cNvPr id="5" name="Oval 4"/>
          <p:cNvSpPr/>
          <p:nvPr/>
        </p:nvSpPr>
        <p:spPr>
          <a:xfrm>
            <a:off x="228600" y="3200400"/>
            <a:ext cx="304800" cy="311819"/>
          </a:xfrm>
          <a:prstGeom prst="ellipse">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2286000" y="2426226"/>
            <a:ext cx="304800" cy="311819"/>
          </a:xfrm>
          <a:prstGeom prst="ellipse">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4495800" y="935004"/>
            <a:ext cx="304800" cy="311819"/>
          </a:xfrm>
          <a:prstGeom prst="ellipse">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5554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69281" y="41863"/>
            <a:ext cx="9144000" cy="6858000"/>
          </a:xfrm>
          <a:prstGeom prst="rect">
            <a:avLst/>
          </a:prstGeom>
          <a:blipFill>
            <a:blip r:embed="rId3"/>
            <a:stretch>
              <a:fillRect/>
            </a:stretch>
          </a:blipFill>
          <a:ln>
            <a:noFill/>
          </a:ln>
          <a:effectLst/>
        </p:spPr>
      </p:pic>
      <p:sp>
        <p:nvSpPr>
          <p:cNvPr id="9" name="Rounded Rectangle 8"/>
          <p:cNvSpPr/>
          <p:nvPr/>
        </p:nvSpPr>
        <p:spPr>
          <a:xfrm>
            <a:off x="3920358" y="152400"/>
            <a:ext cx="876300" cy="876300"/>
          </a:xfrm>
          <a:prstGeom prst="roundRect">
            <a:avLst>
              <a:gd name="adj" fmla="val 9608"/>
            </a:avLst>
          </a:prstGeom>
          <a:solidFill>
            <a:srgbClr val="0070C0"/>
          </a:solidFill>
          <a:ln>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7" descr="http://www.perceptions.couk.com/imgs/Earth_Rotates_200_x_200.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24828" y="58194"/>
            <a:ext cx="467360" cy="46736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5049388" y="0"/>
            <a:ext cx="1732412" cy="8987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700" b="1" smtClean="0">
                <a:solidFill>
                  <a:srgbClr val="C00000"/>
                </a:solidFill>
                <a:effectLst>
                  <a:outerShdw blurRad="38100" dist="38100" dir="2700000" algn="tl">
                    <a:srgbClr val="000000">
                      <a:alpha val="43137"/>
                    </a:srgbClr>
                  </a:outerShdw>
                </a:effectLst>
                <a:latin typeface="Arial" pitchFamily="34" charset="0"/>
                <a:cs typeface="Arial" pitchFamily="34" charset="0"/>
              </a:rPr>
              <a:t>LỚP </a:t>
            </a:r>
            <a:r>
              <a:rPr lang="en-US" sz="3500" b="1" smtClean="0">
                <a:solidFill>
                  <a:srgbClr val="C00000"/>
                </a:solidFill>
                <a:effectLst>
                  <a:outerShdw blurRad="38100" dist="38100" dir="2700000" algn="tl">
                    <a:srgbClr val="000000">
                      <a:alpha val="43137"/>
                    </a:srgbClr>
                  </a:outerShdw>
                </a:effectLst>
                <a:latin typeface="Arial" pitchFamily="34" charset="0"/>
                <a:cs typeface="Arial" pitchFamily="34" charset="0"/>
              </a:rPr>
              <a:t>8</a:t>
            </a:r>
            <a:endParaRPr lang="en-US" sz="3500" b="1" dirty="0">
              <a:solidFill>
                <a:srgbClr val="C00000"/>
              </a:solidFill>
              <a:effectLst>
                <a:outerShdw blurRad="38100" dist="38100" dir="2700000" algn="tl">
                  <a:srgbClr val="000000">
                    <a:alpha val="43137"/>
                  </a:srgbClr>
                </a:outerShdw>
              </a:effectLst>
              <a:latin typeface="Arial" pitchFamily="34" charset="0"/>
              <a:cs typeface="Arial" pitchFamily="34" charset="0"/>
            </a:endParaRPr>
          </a:p>
        </p:txBody>
      </p:sp>
      <p:sp>
        <p:nvSpPr>
          <p:cNvPr id="12" name="Title 1"/>
          <p:cNvSpPr txBox="1">
            <a:spLocks/>
          </p:cNvSpPr>
          <p:nvPr/>
        </p:nvSpPr>
        <p:spPr>
          <a:xfrm>
            <a:off x="3543300" y="403411"/>
            <a:ext cx="1676400" cy="5715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100" b="1" dirty="0" smtClean="0">
                <a:solidFill>
                  <a:schemeClr val="bg1"/>
                </a:solidFill>
                <a:effectLst>
                  <a:outerShdw blurRad="38100" dist="38100" dir="2700000" algn="tl">
                    <a:srgbClr val="000000">
                      <a:alpha val="43137"/>
                    </a:srgbClr>
                  </a:outerShdw>
                </a:effectLst>
                <a:latin typeface="Cambria" pitchFamily="18" charset="0"/>
              </a:rPr>
              <a:t>PHẦN ĐỊA LÍ</a:t>
            </a:r>
            <a:endParaRPr lang="en-US" sz="1100" b="1" dirty="0">
              <a:solidFill>
                <a:schemeClr val="bg1"/>
              </a:solidFill>
              <a:effectLst>
                <a:outerShdw blurRad="38100" dist="38100" dir="2700000" algn="tl">
                  <a:srgbClr val="000000">
                    <a:alpha val="43137"/>
                  </a:srgbClr>
                </a:outerShdw>
              </a:effectLst>
              <a:latin typeface="Cambria" pitchFamily="18" charset="0"/>
            </a:endParaRPr>
          </a:p>
        </p:txBody>
      </p:sp>
      <p:sp>
        <p:nvSpPr>
          <p:cNvPr id="13" name="Title 1"/>
          <p:cNvSpPr txBox="1">
            <a:spLocks/>
          </p:cNvSpPr>
          <p:nvPr/>
        </p:nvSpPr>
        <p:spPr>
          <a:xfrm>
            <a:off x="76200" y="1392502"/>
            <a:ext cx="8763000"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200" b="1" smtClean="0">
                <a:solidFill>
                  <a:srgbClr val="FF0000"/>
                </a:solidFill>
                <a:effectLst>
                  <a:outerShdw blurRad="38100" dist="38100" dir="2700000" algn="tl">
                    <a:srgbClr val="000000">
                      <a:alpha val="43137"/>
                    </a:srgbClr>
                  </a:outerShdw>
                </a:effectLst>
                <a:latin typeface="Cambria" pitchFamily="18" charset="0"/>
              </a:rPr>
              <a:t>TIẾT 1+2 - BÀI </a:t>
            </a:r>
            <a:r>
              <a:rPr lang="en-US" sz="2200" b="1" dirty="0" smtClean="0">
                <a:solidFill>
                  <a:srgbClr val="FF0000"/>
                </a:solidFill>
                <a:effectLst>
                  <a:outerShdw blurRad="38100" dist="38100" dir="2700000" algn="tl">
                    <a:srgbClr val="000000">
                      <a:alpha val="43137"/>
                    </a:srgbClr>
                  </a:outerShdw>
                </a:effectLst>
                <a:latin typeface="Cambria" pitchFamily="18" charset="0"/>
              </a:rPr>
              <a:t>1. </a:t>
            </a:r>
            <a:r>
              <a:rPr lang="en-US" sz="2200" b="1" dirty="0">
                <a:solidFill>
                  <a:srgbClr val="FF0000"/>
                </a:solidFill>
                <a:effectLst>
                  <a:outerShdw blurRad="38100" dist="38100" dir="2700000" algn="tl">
                    <a:srgbClr val="000000">
                      <a:alpha val="43137"/>
                    </a:srgbClr>
                  </a:outerShdw>
                </a:effectLst>
                <a:latin typeface="Cambria" pitchFamily="18" charset="0"/>
              </a:rPr>
              <a:t>VỊ TRÍ ĐỊA LÍ VÀ PHẠM VI LÃNH THỔ VIỆT NAM</a:t>
            </a:r>
          </a:p>
          <a:p>
            <a:r>
              <a:rPr lang="en-US" sz="2200" b="1" dirty="0" smtClean="0">
                <a:solidFill>
                  <a:srgbClr val="00B050"/>
                </a:solidFill>
                <a:effectLst>
                  <a:outerShdw blurRad="38100" dist="38100" dir="2700000" algn="tl">
                    <a:srgbClr val="000000">
                      <a:alpha val="43137"/>
                    </a:srgbClr>
                  </a:outerShdw>
                </a:effectLst>
                <a:latin typeface="Cambria" pitchFamily="18" charset="0"/>
              </a:rPr>
              <a:t>NỘI DUNG BÀI HỌC</a:t>
            </a:r>
            <a:endParaRPr lang="vi-VN" sz="2200" b="1" dirty="0">
              <a:solidFill>
                <a:srgbClr val="00B050"/>
              </a:solidFill>
              <a:effectLst>
                <a:outerShdw blurRad="38100" dist="38100" dir="2700000" algn="tl">
                  <a:srgbClr val="000000">
                    <a:alpha val="43137"/>
                  </a:srgbClr>
                </a:outerShdw>
              </a:effectLst>
              <a:latin typeface="Cambria" pitchFamily="18" charset="0"/>
            </a:endParaRPr>
          </a:p>
        </p:txBody>
      </p:sp>
      <p:sp>
        <p:nvSpPr>
          <p:cNvPr id="24" name="Rectangle 23"/>
          <p:cNvSpPr/>
          <p:nvPr/>
        </p:nvSpPr>
        <p:spPr>
          <a:xfrm>
            <a:off x="210665" y="45720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5" name="Rectangle 24"/>
          <p:cNvSpPr/>
          <p:nvPr/>
        </p:nvSpPr>
        <p:spPr>
          <a:xfrm>
            <a:off x="228600" y="3470863"/>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6" name="Rectangle 25"/>
          <p:cNvSpPr/>
          <p:nvPr/>
        </p:nvSpPr>
        <p:spPr>
          <a:xfrm>
            <a:off x="255299" y="24384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8" name="Title 1"/>
          <p:cNvSpPr txBox="1">
            <a:spLocks/>
          </p:cNvSpPr>
          <p:nvPr/>
        </p:nvSpPr>
        <p:spPr>
          <a:xfrm>
            <a:off x="1062340" y="2645613"/>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effectLst>
                  <a:outerShdw blurRad="38100" dist="38100" dir="2700000" algn="tl">
                    <a:srgbClr val="000000">
                      <a:alpha val="43137"/>
                    </a:srgbClr>
                  </a:outerShdw>
                </a:effectLst>
                <a:latin typeface="Cambria" pitchFamily="18" charset="0"/>
              </a:rPr>
              <a:t>VỊ TRÍ ĐỊA LÍ</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29" name="Title 1"/>
          <p:cNvSpPr txBox="1">
            <a:spLocks/>
          </p:cNvSpPr>
          <p:nvPr/>
        </p:nvSpPr>
        <p:spPr>
          <a:xfrm>
            <a:off x="1035640" y="3661363"/>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300" b="1" dirty="0" smtClean="0">
                <a:solidFill>
                  <a:srgbClr val="0D30DD"/>
                </a:solidFill>
                <a:effectLst>
                  <a:outerShdw blurRad="38100" dist="38100" dir="2700000" algn="tl">
                    <a:srgbClr val="000000">
                      <a:alpha val="43137"/>
                    </a:srgbClr>
                  </a:outerShdw>
                </a:effectLst>
                <a:latin typeface="Cambria" pitchFamily="18" charset="0"/>
              </a:rPr>
              <a:t>PHẠM VI LÃNH THỔ</a:t>
            </a:r>
            <a:endParaRPr lang="en-US" sz="2300" b="1" dirty="0">
              <a:solidFill>
                <a:srgbClr val="0D30DD"/>
              </a:solidFill>
              <a:effectLst>
                <a:outerShdw blurRad="38100" dist="38100" dir="2700000" algn="tl">
                  <a:srgbClr val="000000">
                    <a:alpha val="43137"/>
                  </a:srgbClr>
                </a:outerShdw>
              </a:effectLst>
              <a:latin typeface="Cambria" pitchFamily="18" charset="0"/>
            </a:endParaRPr>
          </a:p>
        </p:txBody>
      </p:sp>
      <p:sp>
        <p:nvSpPr>
          <p:cNvPr id="30" name="Title 1"/>
          <p:cNvSpPr txBox="1">
            <a:spLocks/>
          </p:cNvSpPr>
          <p:nvPr/>
        </p:nvSpPr>
        <p:spPr>
          <a:xfrm>
            <a:off x="1017705" y="47625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effectLst>
                  <a:outerShdw blurRad="38100" dist="38100" dir="2700000" algn="tl">
                    <a:srgbClr val="000000">
                      <a:alpha val="43137"/>
                    </a:srgbClr>
                  </a:outerShdw>
                </a:effectLst>
                <a:latin typeface="Cambria" pitchFamily="18" charset="0"/>
              </a:rPr>
              <a:t>ẢNH HƯỞNG CỦA VỊ TRÍ ĐỊA LÍ VÀ PHẠM VI LÃNH THỔ ĐỐI VỚI SỰ HÌNH THÀNH ĐẶC ĐIỂM ĐỊA LÍ TỰ NHIÊN VIỆT NAM</a:t>
            </a:r>
          </a:p>
        </p:txBody>
      </p:sp>
      <p:sp>
        <p:nvSpPr>
          <p:cNvPr id="31" name="Rectangle 30"/>
          <p:cNvSpPr/>
          <p:nvPr/>
        </p:nvSpPr>
        <p:spPr>
          <a:xfrm>
            <a:off x="210665" y="56388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2" name="Title 1"/>
          <p:cNvSpPr txBox="1">
            <a:spLocks/>
          </p:cNvSpPr>
          <p:nvPr/>
        </p:nvSpPr>
        <p:spPr>
          <a:xfrm>
            <a:off x="1017705" y="58293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effectLst>
                  <a:outerShdw blurRad="38100" dist="38100" dir="2700000" algn="tl">
                    <a:srgbClr val="000000">
                      <a:alpha val="43137"/>
                    </a:srgbClr>
                  </a:outerShdw>
                </a:effectLst>
                <a:latin typeface="Cambria" pitchFamily="18" charset="0"/>
              </a:rPr>
              <a:t>LUYỆN TẬP VÀ VẬN DỤNG</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33" name="Rounded Rectangle 32"/>
          <p:cNvSpPr/>
          <p:nvPr/>
        </p:nvSpPr>
        <p:spPr>
          <a:xfrm>
            <a:off x="507769" y="2286000"/>
            <a:ext cx="8102831" cy="4334782"/>
          </a:xfrm>
          <a:prstGeom prst="roundRect">
            <a:avLst>
              <a:gd name="adj" fmla="val 8948"/>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 Same Side Corner Rectangle 33"/>
          <p:cNvSpPr/>
          <p:nvPr/>
        </p:nvSpPr>
        <p:spPr>
          <a:xfrm rot="5400000">
            <a:off x="365991" y="25383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ound Same Side Corner Rectangle 34"/>
          <p:cNvSpPr/>
          <p:nvPr/>
        </p:nvSpPr>
        <p:spPr>
          <a:xfrm rot="5400000">
            <a:off x="339292" y="3570851"/>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itle 1"/>
          <p:cNvSpPr txBox="1">
            <a:spLocks/>
          </p:cNvSpPr>
          <p:nvPr/>
        </p:nvSpPr>
        <p:spPr>
          <a:xfrm>
            <a:off x="94135" y="2642139"/>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1</a:t>
            </a:r>
          </a:p>
        </p:txBody>
      </p:sp>
      <p:sp>
        <p:nvSpPr>
          <p:cNvPr id="37" name="Title 1"/>
          <p:cNvSpPr txBox="1">
            <a:spLocks/>
          </p:cNvSpPr>
          <p:nvPr/>
        </p:nvSpPr>
        <p:spPr>
          <a:xfrm>
            <a:off x="94135" y="3661363"/>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2</a:t>
            </a:r>
          </a:p>
        </p:txBody>
      </p:sp>
      <p:sp>
        <p:nvSpPr>
          <p:cNvPr id="38" name="Round Same Side Corner Rectangle 37"/>
          <p:cNvSpPr/>
          <p:nvPr/>
        </p:nvSpPr>
        <p:spPr>
          <a:xfrm rot="5400000">
            <a:off x="321357" y="46719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Title 1"/>
          <p:cNvSpPr txBox="1">
            <a:spLocks/>
          </p:cNvSpPr>
          <p:nvPr/>
        </p:nvSpPr>
        <p:spPr>
          <a:xfrm>
            <a:off x="76200" y="47625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3</a:t>
            </a:r>
          </a:p>
        </p:txBody>
      </p:sp>
      <p:sp>
        <p:nvSpPr>
          <p:cNvPr id="40" name="Round Same Side Corner Rectangle 39"/>
          <p:cNvSpPr/>
          <p:nvPr/>
        </p:nvSpPr>
        <p:spPr>
          <a:xfrm rot="5400000">
            <a:off x="321357" y="57387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Title 1"/>
          <p:cNvSpPr txBox="1">
            <a:spLocks/>
          </p:cNvSpPr>
          <p:nvPr/>
        </p:nvSpPr>
        <p:spPr>
          <a:xfrm>
            <a:off x="76200" y="58293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4</a:t>
            </a:r>
          </a:p>
        </p:txBody>
      </p:sp>
    </p:spTree>
    <p:extLst>
      <p:ext uri="{BB962C8B-B14F-4D97-AF65-F5344CB8AC3E}">
        <p14:creationId xmlns:p14="http://schemas.microsoft.com/office/powerpoint/2010/main" val="3457314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up)">
                                      <p:cBhvr>
                                        <p:cTn id="12" dur="100"/>
                                        <p:tgtEl>
                                          <p:spTgt spid="26"/>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up)">
                                      <p:cBhvr>
                                        <p:cTn id="15" dur="500"/>
                                        <p:tgtEl>
                                          <p:spTgt spid="33"/>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left)">
                                      <p:cBhvr>
                                        <p:cTn id="19" dur="500"/>
                                        <p:tgtEl>
                                          <p:spTgt spid="28"/>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wipe(left)">
                                      <p:cBhvr>
                                        <p:cTn id="23" dur="250"/>
                                        <p:tgtEl>
                                          <p:spTgt spid="34"/>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wipe(left)">
                                      <p:cBhvr>
                                        <p:cTn id="26" dur="250"/>
                                        <p:tgtEl>
                                          <p:spTgt spid="3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up)">
                                      <p:cBhvr>
                                        <p:cTn id="31" dur="100"/>
                                        <p:tgtEl>
                                          <p:spTgt spid="25"/>
                                        </p:tgtEl>
                                      </p:cBhvr>
                                    </p:animEffect>
                                  </p:childTnLst>
                                </p:cTn>
                              </p:par>
                            </p:childTnLst>
                          </p:cTn>
                        </p:par>
                        <p:par>
                          <p:cTn id="32" fill="hold">
                            <p:stCondLst>
                              <p:cond delay="100"/>
                            </p:stCondLst>
                            <p:childTnLst>
                              <p:par>
                                <p:cTn id="33" presetID="22" presetClass="entr" presetSubtype="8" fill="hold" grpId="0" nodeType="after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left)">
                                      <p:cBhvr>
                                        <p:cTn id="35" dur="500"/>
                                        <p:tgtEl>
                                          <p:spTgt spid="29"/>
                                        </p:tgtEl>
                                      </p:cBhvr>
                                    </p:animEffect>
                                  </p:childTnLst>
                                </p:cTn>
                              </p:par>
                            </p:childTnLst>
                          </p:cTn>
                        </p:par>
                        <p:par>
                          <p:cTn id="36" fill="hold">
                            <p:stCondLst>
                              <p:cond delay="600"/>
                            </p:stCondLst>
                            <p:childTnLst>
                              <p:par>
                                <p:cTn id="37" presetID="22" presetClass="entr" presetSubtype="8" fill="hold" grpId="0" nodeType="after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wipe(left)">
                                      <p:cBhvr>
                                        <p:cTn id="39" dur="250"/>
                                        <p:tgtEl>
                                          <p:spTgt spid="35"/>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wipe(left)">
                                      <p:cBhvr>
                                        <p:cTn id="42" dur="250"/>
                                        <p:tgtEl>
                                          <p:spTgt spid="3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up)">
                                      <p:cBhvr>
                                        <p:cTn id="47" dur="100"/>
                                        <p:tgtEl>
                                          <p:spTgt spid="24"/>
                                        </p:tgtEl>
                                      </p:cBhvr>
                                    </p:animEffect>
                                  </p:childTnLst>
                                </p:cTn>
                              </p:par>
                            </p:childTnLst>
                          </p:cTn>
                        </p:par>
                        <p:par>
                          <p:cTn id="48" fill="hold">
                            <p:stCondLst>
                              <p:cond delay="100"/>
                            </p:stCondLst>
                            <p:childTnLst>
                              <p:par>
                                <p:cTn id="49" presetID="22" presetClass="entr" presetSubtype="8" fill="hold" grpId="0" nodeType="after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wipe(left)">
                                      <p:cBhvr>
                                        <p:cTn id="51" dur="500"/>
                                        <p:tgtEl>
                                          <p:spTgt spid="30"/>
                                        </p:tgtEl>
                                      </p:cBhvr>
                                    </p:animEffect>
                                  </p:childTnLst>
                                </p:cTn>
                              </p:par>
                            </p:childTnLst>
                          </p:cTn>
                        </p:par>
                        <p:par>
                          <p:cTn id="52" fill="hold">
                            <p:stCondLst>
                              <p:cond delay="600"/>
                            </p:stCondLst>
                            <p:childTnLst>
                              <p:par>
                                <p:cTn id="53" presetID="22" presetClass="entr" presetSubtype="8" fill="hold" grpId="0" nodeType="after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wipe(left)">
                                      <p:cBhvr>
                                        <p:cTn id="55" dur="250"/>
                                        <p:tgtEl>
                                          <p:spTgt spid="38"/>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39"/>
                                        </p:tgtEl>
                                        <p:attrNameLst>
                                          <p:attrName>style.visibility</p:attrName>
                                        </p:attrNameLst>
                                      </p:cBhvr>
                                      <p:to>
                                        <p:strVal val="visible"/>
                                      </p:to>
                                    </p:set>
                                    <p:animEffect transition="in" filter="wipe(left)">
                                      <p:cBhvr>
                                        <p:cTn id="58" dur="250"/>
                                        <p:tgtEl>
                                          <p:spTgt spid="39"/>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wipe(up)">
                                      <p:cBhvr>
                                        <p:cTn id="63" dur="100"/>
                                        <p:tgtEl>
                                          <p:spTgt spid="31"/>
                                        </p:tgtEl>
                                      </p:cBhvr>
                                    </p:animEffect>
                                  </p:childTnLst>
                                </p:cTn>
                              </p:par>
                            </p:childTnLst>
                          </p:cTn>
                        </p:par>
                        <p:par>
                          <p:cTn id="64" fill="hold">
                            <p:stCondLst>
                              <p:cond delay="100"/>
                            </p:stCondLst>
                            <p:childTnLst>
                              <p:par>
                                <p:cTn id="65" presetID="22" presetClass="entr" presetSubtype="8" fill="hold" grpId="0" nodeType="after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wipe(left)">
                                      <p:cBhvr>
                                        <p:cTn id="67" dur="500"/>
                                        <p:tgtEl>
                                          <p:spTgt spid="32"/>
                                        </p:tgtEl>
                                      </p:cBhvr>
                                    </p:animEffect>
                                  </p:childTnLst>
                                </p:cTn>
                              </p:par>
                            </p:childTnLst>
                          </p:cTn>
                        </p:par>
                        <p:par>
                          <p:cTn id="68" fill="hold">
                            <p:stCondLst>
                              <p:cond delay="600"/>
                            </p:stCondLst>
                            <p:childTnLst>
                              <p:par>
                                <p:cTn id="69" presetID="22" presetClass="entr" presetSubtype="8" fill="hold" grpId="0" nodeType="afterEffect">
                                  <p:stCondLst>
                                    <p:cond delay="0"/>
                                  </p:stCondLst>
                                  <p:childTnLst>
                                    <p:set>
                                      <p:cBhvr>
                                        <p:cTn id="70" dur="1" fill="hold">
                                          <p:stCondLst>
                                            <p:cond delay="0"/>
                                          </p:stCondLst>
                                        </p:cTn>
                                        <p:tgtEl>
                                          <p:spTgt spid="40"/>
                                        </p:tgtEl>
                                        <p:attrNameLst>
                                          <p:attrName>style.visibility</p:attrName>
                                        </p:attrNameLst>
                                      </p:cBhvr>
                                      <p:to>
                                        <p:strVal val="visible"/>
                                      </p:to>
                                    </p:set>
                                    <p:animEffect transition="in" filter="wipe(left)">
                                      <p:cBhvr>
                                        <p:cTn id="71" dur="250"/>
                                        <p:tgtEl>
                                          <p:spTgt spid="40"/>
                                        </p:tgtEl>
                                      </p:cBhvr>
                                    </p:animEffect>
                                  </p:childTnLst>
                                </p:cTn>
                              </p:par>
                              <p:par>
                                <p:cTn id="72" presetID="22" presetClass="entr" presetSubtype="8" fill="hold" grpId="0" nodeType="withEffect">
                                  <p:stCondLst>
                                    <p:cond delay="0"/>
                                  </p:stCondLst>
                                  <p:childTnLst>
                                    <p:set>
                                      <p:cBhvr>
                                        <p:cTn id="73" dur="1" fill="hold">
                                          <p:stCondLst>
                                            <p:cond delay="0"/>
                                          </p:stCondLst>
                                        </p:cTn>
                                        <p:tgtEl>
                                          <p:spTgt spid="41"/>
                                        </p:tgtEl>
                                        <p:attrNameLst>
                                          <p:attrName>style.visibility</p:attrName>
                                        </p:attrNameLst>
                                      </p:cBhvr>
                                      <p:to>
                                        <p:strVal val="visible"/>
                                      </p:to>
                                    </p:set>
                                    <p:animEffect transition="in" filter="wipe(left)">
                                      <p:cBhvr>
                                        <p:cTn id="74" dur="25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4" grpId="0" animBg="1"/>
      <p:bldP spid="25" grpId="0" animBg="1"/>
      <p:bldP spid="26" grpId="0" animBg="1"/>
      <p:bldP spid="28" grpId="0"/>
      <p:bldP spid="29" grpId="0"/>
      <p:bldP spid="30" grpId="0"/>
      <p:bldP spid="31" grpId="0" animBg="1"/>
      <p:bldP spid="32" grpId="0"/>
      <p:bldP spid="33" grpId="0" animBg="1"/>
      <p:bldP spid="34" grpId="0" animBg="1"/>
      <p:bldP spid="35" grpId="0" animBg="1"/>
      <p:bldP spid="36" grpId="0"/>
      <p:bldP spid="37" grpId="0"/>
      <p:bldP spid="38" grpId="0" animBg="1"/>
      <p:bldP spid="39" grpId="0"/>
      <p:bldP spid="40" grpId="0" animBg="1"/>
      <p:bldP spid="4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44052" y="1298217"/>
            <a:ext cx="3657601" cy="1107996"/>
          </a:xfrm>
          <a:prstGeom prst="rect">
            <a:avLst/>
          </a:prstGeom>
          <a:solidFill>
            <a:srgbClr val="BCFCD4"/>
          </a:solidFill>
          <a:ln w="12700">
            <a:solidFill>
              <a:srgbClr val="009900"/>
            </a:solidFill>
          </a:ln>
        </p:spPr>
        <p:txBody>
          <a:bodyPr wrap="square">
            <a:spAutoFit/>
          </a:bodyPr>
          <a:lstStyle/>
          <a:p>
            <a:pPr algn="just"/>
            <a:r>
              <a:rPr lang="en-US" sz="2200" i="1" dirty="0" err="1" smtClean="0">
                <a:solidFill>
                  <a:srgbClr val="FF0000"/>
                </a:solidFill>
                <a:latin typeface="Cambria" panose="02040503050406030204" pitchFamily="18" charset="0"/>
                <a:ea typeface="Cambria" panose="02040503050406030204" pitchFamily="18" charset="0"/>
              </a:rPr>
              <a:t>Quan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hình</a:t>
            </a:r>
            <a:r>
              <a:rPr lang="en-US" sz="2200" i="1" dirty="0" smtClean="0">
                <a:solidFill>
                  <a:srgbClr val="FF0000"/>
                </a:solidFill>
                <a:latin typeface="Cambria" panose="02040503050406030204" pitchFamily="18" charset="0"/>
                <a:ea typeface="Cambria" panose="02040503050406030204" pitchFamily="18" charset="0"/>
              </a:rPr>
              <a:t> 1.1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kênh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chữ</a:t>
            </a:r>
            <a:r>
              <a:rPr lang="en-US" sz="2200" i="1" dirty="0" smtClean="0">
                <a:solidFill>
                  <a:srgbClr val="FF0000"/>
                </a:solidFill>
                <a:latin typeface="Cambria" panose="02040503050406030204" pitchFamily="18" charset="0"/>
                <a:ea typeface="Cambria" panose="02040503050406030204" pitchFamily="18" charset="0"/>
              </a:rPr>
              <a:t> SGK, </a:t>
            </a:r>
            <a:r>
              <a:rPr lang="en-US" sz="2200" i="1" dirty="0" err="1" smtClean="0">
                <a:solidFill>
                  <a:srgbClr val="FF0000"/>
                </a:solidFill>
                <a:latin typeface="Cambria" panose="02040503050406030204" pitchFamily="18" charset="0"/>
                <a:ea typeface="Cambria" panose="02040503050406030204" pitchFamily="18" charset="0"/>
              </a:rPr>
              <a:t>cho</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biết</a:t>
            </a:r>
            <a:r>
              <a:rPr lang="en-US" sz="2200" i="1" dirty="0" smtClean="0">
                <a:solidFill>
                  <a:srgbClr val="FF0000"/>
                </a:solidFill>
                <a:latin typeface="Cambria" panose="02040503050406030204" pitchFamily="18" charset="0"/>
                <a:ea typeface="Cambria" panose="02040503050406030204" pitchFamily="18" charset="0"/>
              </a:rPr>
              <a:t> </a:t>
            </a:r>
            <a:r>
              <a:rPr lang="vi-VN" sz="2200" i="1" dirty="0">
                <a:solidFill>
                  <a:srgbClr val="FF0000"/>
                </a:solidFill>
                <a:latin typeface="Cambria" panose="02040503050406030204" pitchFamily="18" charset="0"/>
                <a:ea typeface="Cambria" panose="02040503050406030204" pitchFamily="18" charset="0"/>
              </a:rPr>
              <a:t>Việt Nam nằm ở </a:t>
            </a:r>
            <a:r>
              <a:rPr lang="vi-VN" sz="2200" i="1" dirty="0" smtClean="0">
                <a:solidFill>
                  <a:srgbClr val="FF0000"/>
                </a:solidFill>
                <a:latin typeface="Cambria" panose="02040503050406030204" pitchFamily="18" charset="0"/>
                <a:ea typeface="Cambria" panose="02040503050406030204" pitchFamily="18" charset="0"/>
              </a:rPr>
              <a:t>đâu</a:t>
            </a:r>
            <a:r>
              <a:rPr lang="en-US" sz="2200" i="1" dirty="0" smtClean="0">
                <a:solidFill>
                  <a:srgbClr val="FF0000"/>
                </a:solidFill>
                <a:latin typeface="Cambria" panose="02040503050406030204" pitchFamily="18" charset="0"/>
                <a:ea typeface="Cambria" panose="02040503050406030204" pitchFamily="18" charset="0"/>
              </a:rPr>
              <a:t>?</a:t>
            </a:r>
            <a:endParaRPr lang="vi-VN" sz="22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VỊ TRÍ ĐỊA </a:t>
            </a:r>
            <a:r>
              <a:rPr lang="en-US" sz="2400" b="1" dirty="0" smtClean="0">
                <a:solidFill>
                  <a:srgbClr val="0D30DD"/>
                </a:solidFill>
                <a:latin typeface="Cambria" pitchFamily="18" charset="0"/>
              </a:rPr>
              <a:t>LÍ</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51128" y="1229717"/>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28600" y="37338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pic>
        <p:nvPicPr>
          <p:cNvPr id="25" name="Picture 24"/>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04147" y="1295399"/>
            <a:ext cx="3535053" cy="5257800"/>
          </a:xfrm>
          <a:prstGeom prst="rect">
            <a:avLst/>
          </a:prstGeom>
          <a:noFill/>
          <a:ln>
            <a:solidFill>
              <a:srgbClr val="FF0000"/>
            </a:solidFill>
          </a:ln>
        </p:spPr>
      </p:pic>
      <p:graphicFrame>
        <p:nvGraphicFramePr>
          <p:cNvPr id="23" name="Diagram 22"/>
          <p:cNvGraphicFramePr/>
          <p:nvPr>
            <p:extLst>
              <p:ext uri="{D42A27DB-BD31-4B8C-83A1-F6EECF244321}">
                <p14:modId xmlns:p14="http://schemas.microsoft.com/office/powerpoint/2010/main" val="2274958627"/>
              </p:ext>
            </p:extLst>
          </p:nvPr>
        </p:nvGraphicFramePr>
        <p:xfrm>
          <a:off x="677552" y="2655560"/>
          <a:ext cx="4504048" cy="3897639"/>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Tree>
    <p:extLst>
      <p:ext uri="{BB962C8B-B14F-4D97-AF65-F5344CB8AC3E}">
        <p14:creationId xmlns:p14="http://schemas.microsoft.com/office/powerpoint/2010/main" val="8374771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randombar(horizontal)">
                                      <p:cBhvr>
                                        <p:cTn id="12" dur="500"/>
                                        <p:tgtEl>
                                          <p:spTgt spid="25"/>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1000"/>
                                        <p:tgtEl>
                                          <p:spTgt spid="23"/>
                                        </p:tgtEl>
                                      </p:cBhvr>
                                    </p:animEffect>
                                    <p:anim calcmode="lin" valueType="num">
                                      <p:cBhvr>
                                        <p:cTn id="26" dur="1000" fill="hold"/>
                                        <p:tgtEl>
                                          <p:spTgt spid="23"/>
                                        </p:tgtEl>
                                        <p:attrNameLst>
                                          <p:attrName>ppt_x</p:attrName>
                                        </p:attrNameLst>
                                      </p:cBhvr>
                                      <p:tavLst>
                                        <p:tav tm="0">
                                          <p:val>
                                            <p:strVal val="#ppt_x"/>
                                          </p:val>
                                        </p:tav>
                                        <p:tav tm="100000">
                                          <p:val>
                                            <p:strVal val="#ppt_x"/>
                                          </p:val>
                                        </p:tav>
                                      </p:tavLst>
                                    </p:anim>
                                    <p:anim calcmode="lin" valueType="num">
                                      <p:cBhvr>
                                        <p:cTn id="2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Graphic spid="23" grpId="0">
        <p:bldAsOne/>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04801" y="533400"/>
            <a:ext cx="8534400" cy="6019799"/>
          </a:xfrm>
          <a:prstGeom prst="rect">
            <a:avLst/>
          </a:prstGeom>
          <a:noFill/>
          <a:ln>
            <a:solidFill>
              <a:srgbClr val="FF0000"/>
            </a:solidFill>
          </a:ln>
        </p:spPr>
      </p:pic>
    </p:spTree>
    <p:extLst>
      <p:ext uri="{BB962C8B-B14F-4D97-AF65-F5344CB8AC3E}">
        <p14:creationId xmlns:p14="http://schemas.microsoft.com/office/powerpoint/2010/main" val="583417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05000"/>
            <a:ext cx="3657601" cy="1200329"/>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bản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đồ</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hành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chính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Việt</a:t>
            </a:r>
            <a:r>
              <a:rPr lang="en-US" sz="2400" i="1" dirty="0" smtClean="0">
                <a:solidFill>
                  <a:srgbClr val="FF0000"/>
                </a:solidFill>
                <a:latin typeface="Cambria" panose="02040503050406030204" pitchFamily="18" charset="0"/>
                <a:ea typeface="Cambria" panose="02040503050406030204" pitchFamily="18" charset="0"/>
              </a:rPr>
              <a:t> Nam, x</a:t>
            </a:r>
            <a:r>
              <a:rPr lang="vi-VN" sz="2400" i="1" dirty="0" smtClean="0">
                <a:solidFill>
                  <a:srgbClr val="FF0000"/>
                </a:solidFill>
                <a:latin typeface="Cambria" panose="02040503050406030204" pitchFamily="18" charset="0"/>
                <a:ea typeface="Cambria" panose="02040503050406030204" pitchFamily="18" charset="0"/>
              </a:rPr>
              <a:t>ác </a:t>
            </a:r>
            <a:r>
              <a:rPr lang="vi-VN" sz="2400" i="1" dirty="0">
                <a:solidFill>
                  <a:srgbClr val="FF0000"/>
                </a:solidFill>
                <a:latin typeface="Cambria" panose="02040503050406030204" pitchFamily="18" charset="0"/>
                <a:ea typeface="Cambria" panose="02040503050406030204" pitchFamily="18" charset="0"/>
              </a:rPr>
              <a:t>định </a:t>
            </a:r>
            <a:r>
              <a:rPr lang="vi-VN" sz="2400" i="1" dirty="0" smtClean="0">
                <a:solidFill>
                  <a:srgbClr val="FF0000"/>
                </a:solidFill>
                <a:latin typeface="Cambria" panose="02040503050406030204" pitchFamily="18" charset="0"/>
                <a:ea typeface="Cambria" panose="02040503050406030204" pitchFamily="18" charset="0"/>
              </a:rPr>
              <a:t>vị </a:t>
            </a:r>
            <a:r>
              <a:rPr lang="vi-VN" sz="2400" i="1" dirty="0">
                <a:solidFill>
                  <a:srgbClr val="FF0000"/>
                </a:solidFill>
                <a:latin typeface="Cambria" panose="02040503050406030204" pitchFamily="18" charset="0"/>
                <a:ea typeface="Cambria" panose="02040503050406030204" pitchFamily="18" charset="0"/>
              </a:rPr>
              <a:t>trí tiếp giáp của nước ta.</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VỊ TRÍ ĐỊA </a:t>
            </a:r>
            <a:r>
              <a:rPr lang="en-US" sz="2400" b="1" dirty="0" smtClean="0">
                <a:solidFill>
                  <a:srgbClr val="0D30DD"/>
                </a:solidFill>
                <a:latin typeface="Cambria" pitchFamily="18" charset="0"/>
              </a:rPr>
              <a:t>LÍ</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9050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03918" y="40973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6329" y="3633787"/>
            <a:ext cx="3657601" cy="2462213"/>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nl-NL" sz="2400" dirty="0">
                <a:latin typeface="Cambria" pitchFamily="18" charset="0"/>
                <a:ea typeface="Cambria" pitchFamily="18" charset="0"/>
                <a:cs typeface="Times New Roman"/>
              </a:rPr>
              <a:t>- Phía bắc giáp: Trung Quốc.</a:t>
            </a:r>
            <a:endParaRPr lang="en-US" sz="2400" dirty="0">
              <a:latin typeface="Cambria" pitchFamily="18" charset="0"/>
              <a:ea typeface="Cambria" pitchFamily="18" charset="0"/>
            </a:endParaRPr>
          </a:p>
          <a:p>
            <a:pPr algn="just">
              <a:spcBef>
                <a:spcPts val="600"/>
              </a:spcBef>
              <a:spcAft>
                <a:spcPts val="0"/>
              </a:spcAft>
            </a:pPr>
            <a:r>
              <a:rPr lang="nl-NL" sz="2400" dirty="0" smtClean="0">
                <a:latin typeface="Cambria" pitchFamily="18" charset="0"/>
                <a:ea typeface="Cambria" pitchFamily="18" charset="0"/>
                <a:cs typeface="Times New Roman"/>
              </a:rPr>
              <a:t>- Phía </a:t>
            </a:r>
            <a:r>
              <a:rPr lang="nl-NL" sz="2400" dirty="0">
                <a:latin typeface="Cambria" pitchFamily="18" charset="0"/>
                <a:ea typeface="Cambria" pitchFamily="18" charset="0"/>
                <a:cs typeface="Times New Roman"/>
              </a:rPr>
              <a:t>tây giáp Lào và </a:t>
            </a:r>
            <a:r>
              <a:rPr lang="nl-NL" sz="2400" dirty="0" smtClean="0">
                <a:latin typeface="Cambria" pitchFamily="18" charset="0"/>
                <a:ea typeface="Cambria" pitchFamily="18" charset="0"/>
                <a:cs typeface="Times New Roman"/>
              </a:rPr>
              <a:t>Cam-pu-chia</a:t>
            </a:r>
            <a:r>
              <a:rPr lang="nl-NL" sz="2400" dirty="0">
                <a:latin typeface="Cambria" pitchFamily="18" charset="0"/>
                <a:ea typeface="Cambria" pitchFamily="18" charset="0"/>
                <a:cs typeface="Times New Roman"/>
              </a:rPr>
              <a:t>.</a:t>
            </a:r>
            <a:endParaRPr lang="en-US" sz="2400" dirty="0">
              <a:latin typeface="Cambria" pitchFamily="18" charset="0"/>
              <a:ea typeface="Cambria" pitchFamily="18" charset="0"/>
            </a:endParaRPr>
          </a:p>
          <a:p>
            <a:pPr algn="just">
              <a:spcBef>
                <a:spcPts val="600"/>
              </a:spcBef>
              <a:spcAft>
                <a:spcPts val="0"/>
              </a:spcAft>
            </a:pPr>
            <a:r>
              <a:rPr lang="nl-NL" sz="2400" dirty="0">
                <a:latin typeface="Cambria" pitchFamily="18" charset="0"/>
                <a:ea typeface="Cambria" pitchFamily="18" charset="0"/>
                <a:cs typeface="Times New Roman"/>
              </a:rPr>
              <a:t>- Phía đông và nam giáp Biển Đông.</a:t>
            </a:r>
            <a:endParaRPr lang="en-US" sz="2400" dirty="0">
              <a:effectLst/>
              <a:latin typeface="Cambria" pitchFamily="18" charset="0"/>
              <a:ea typeface="Cambria" pitchFamily="18" charset="0"/>
            </a:endParaRPr>
          </a:p>
        </p:txBody>
      </p:sp>
      <p:pic>
        <p:nvPicPr>
          <p:cNvPr id="34" name="Picture 2" descr="http://datnenbinhduong.vn/wp-content/uploads/ban-do-viet-nam-moi-nhat.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633" t="5912" r="2890" b="5632"/>
          <a:stretch/>
        </p:blipFill>
        <p:spPr bwMode="auto">
          <a:xfrm>
            <a:off x="5334000" y="1289897"/>
            <a:ext cx="3561653" cy="5339503"/>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42" name="Freeform 41"/>
          <p:cNvSpPr/>
          <p:nvPr/>
        </p:nvSpPr>
        <p:spPr>
          <a:xfrm>
            <a:off x="5943600" y="2247435"/>
            <a:ext cx="1066800" cy="3238965"/>
          </a:xfrm>
          <a:custGeom>
            <a:avLst/>
            <a:gdLst>
              <a:gd name="connsiteX0" fmla="*/ 1070042 w 1536970"/>
              <a:gd name="connsiteY0" fmla="*/ 0 h 4056434"/>
              <a:gd name="connsiteX1" fmla="*/ 1021404 w 1536970"/>
              <a:gd name="connsiteY1" fmla="*/ 9728 h 4056434"/>
              <a:gd name="connsiteX2" fmla="*/ 1001949 w 1536970"/>
              <a:gd name="connsiteY2" fmla="*/ 38911 h 4056434"/>
              <a:gd name="connsiteX3" fmla="*/ 943583 w 1536970"/>
              <a:gd name="connsiteY3" fmla="*/ 58366 h 4056434"/>
              <a:gd name="connsiteX4" fmla="*/ 914400 w 1536970"/>
              <a:gd name="connsiteY4" fmla="*/ 68094 h 4056434"/>
              <a:gd name="connsiteX5" fmla="*/ 894945 w 1536970"/>
              <a:gd name="connsiteY5" fmla="*/ 97277 h 4056434"/>
              <a:gd name="connsiteX6" fmla="*/ 885217 w 1536970"/>
              <a:gd name="connsiteY6" fmla="*/ 126460 h 4056434"/>
              <a:gd name="connsiteX7" fmla="*/ 856034 w 1536970"/>
              <a:gd name="connsiteY7" fmla="*/ 145915 h 4056434"/>
              <a:gd name="connsiteX8" fmla="*/ 836579 w 1536970"/>
              <a:gd name="connsiteY8" fmla="*/ 165371 h 4056434"/>
              <a:gd name="connsiteX9" fmla="*/ 787940 w 1536970"/>
              <a:gd name="connsiteY9" fmla="*/ 175098 h 4056434"/>
              <a:gd name="connsiteX10" fmla="*/ 758757 w 1536970"/>
              <a:gd name="connsiteY10" fmla="*/ 184826 h 4056434"/>
              <a:gd name="connsiteX11" fmla="*/ 729574 w 1536970"/>
              <a:gd name="connsiteY11" fmla="*/ 175098 h 4056434"/>
              <a:gd name="connsiteX12" fmla="*/ 700391 w 1536970"/>
              <a:gd name="connsiteY12" fmla="*/ 184826 h 4056434"/>
              <a:gd name="connsiteX13" fmla="*/ 690664 w 1536970"/>
              <a:gd name="connsiteY13" fmla="*/ 262647 h 4056434"/>
              <a:gd name="connsiteX14" fmla="*/ 661481 w 1536970"/>
              <a:gd name="connsiteY14" fmla="*/ 282103 h 4056434"/>
              <a:gd name="connsiteX15" fmla="*/ 651753 w 1536970"/>
              <a:gd name="connsiteY15" fmla="*/ 311286 h 4056434"/>
              <a:gd name="connsiteX16" fmla="*/ 642025 w 1536970"/>
              <a:gd name="connsiteY16" fmla="*/ 408562 h 4056434"/>
              <a:gd name="connsiteX17" fmla="*/ 612842 w 1536970"/>
              <a:gd name="connsiteY17" fmla="*/ 418290 h 4056434"/>
              <a:gd name="connsiteX18" fmla="*/ 535021 w 1536970"/>
              <a:gd name="connsiteY18" fmla="*/ 486383 h 4056434"/>
              <a:gd name="connsiteX19" fmla="*/ 505838 w 1536970"/>
              <a:gd name="connsiteY19" fmla="*/ 496111 h 4056434"/>
              <a:gd name="connsiteX20" fmla="*/ 476655 w 1536970"/>
              <a:gd name="connsiteY20" fmla="*/ 525294 h 4056434"/>
              <a:gd name="connsiteX21" fmla="*/ 447472 w 1536970"/>
              <a:gd name="connsiteY21" fmla="*/ 573932 h 4056434"/>
              <a:gd name="connsiteX22" fmla="*/ 437745 w 1536970"/>
              <a:gd name="connsiteY22" fmla="*/ 612843 h 4056434"/>
              <a:gd name="connsiteX23" fmla="*/ 418289 w 1536970"/>
              <a:gd name="connsiteY23" fmla="*/ 632298 h 4056434"/>
              <a:gd name="connsiteX24" fmla="*/ 389106 w 1536970"/>
              <a:gd name="connsiteY24" fmla="*/ 749030 h 4056434"/>
              <a:gd name="connsiteX25" fmla="*/ 389106 w 1536970"/>
              <a:gd name="connsiteY25" fmla="*/ 836579 h 4056434"/>
              <a:gd name="connsiteX26" fmla="*/ 408562 w 1536970"/>
              <a:gd name="connsiteY26" fmla="*/ 856034 h 4056434"/>
              <a:gd name="connsiteX27" fmla="*/ 428017 w 1536970"/>
              <a:gd name="connsiteY27" fmla="*/ 914400 h 4056434"/>
              <a:gd name="connsiteX28" fmla="*/ 447472 w 1536970"/>
              <a:gd name="connsiteY28" fmla="*/ 943583 h 4056434"/>
              <a:gd name="connsiteX29" fmla="*/ 457200 w 1536970"/>
              <a:gd name="connsiteY29" fmla="*/ 972766 h 4056434"/>
              <a:gd name="connsiteX30" fmla="*/ 486383 w 1536970"/>
              <a:gd name="connsiteY30" fmla="*/ 982494 h 4056434"/>
              <a:gd name="connsiteX31" fmla="*/ 535021 w 1536970"/>
              <a:gd name="connsiteY31" fmla="*/ 1021405 h 4056434"/>
              <a:gd name="connsiteX32" fmla="*/ 603115 w 1536970"/>
              <a:gd name="connsiteY32" fmla="*/ 1089498 h 4056434"/>
              <a:gd name="connsiteX33" fmla="*/ 622570 w 1536970"/>
              <a:gd name="connsiteY33" fmla="*/ 1157592 h 4056434"/>
              <a:gd name="connsiteX34" fmla="*/ 642025 w 1536970"/>
              <a:gd name="connsiteY34" fmla="*/ 1235413 h 4056434"/>
              <a:gd name="connsiteX35" fmla="*/ 661481 w 1536970"/>
              <a:gd name="connsiteY35" fmla="*/ 1254868 h 4056434"/>
              <a:gd name="connsiteX36" fmla="*/ 680936 w 1536970"/>
              <a:gd name="connsiteY36" fmla="*/ 1284051 h 4056434"/>
              <a:gd name="connsiteX37" fmla="*/ 690664 w 1536970"/>
              <a:gd name="connsiteY37" fmla="*/ 1313234 h 4056434"/>
              <a:gd name="connsiteX38" fmla="*/ 719847 w 1536970"/>
              <a:gd name="connsiteY38" fmla="*/ 1322962 h 4056434"/>
              <a:gd name="connsiteX39" fmla="*/ 768485 w 1536970"/>
              <a:gd name="connsiteY39" fmla="*/ 1361873 h 4056434"/>
              <a:gd name="connsiteX40" fmla="*/ 778213 w 1536970"/>
              <a:gd name="connsiteY40" fmla="*/ 1391056 h 4056434"/>
              <a:gd name="connsiteX41" fmla="*/ 807396 w 1536970"/>
              <a:gd name="connsiteY41" fmla="*/ 1400783 h 4056434"/>
              <a:gd name="connsiteX42" fmla="*/ 826851 w 1536970"/>
              <a:gd name="connsiteY42" fmla="*/ 1420239 h 4056434"/>
              <a:gd name="connsiteX43" fmla="*/ 894945 w 1536970"/>
              <a:gd name="connsiteY43" fmla="*/ 1498060 h 4056434"/>
              <a:gd name="connsiteX44" fmla="*/ 924128 w 1536970"/>
              <a:gd name="connsiteY44" fmla="*/ 1517515 h 4056434"/>
              <a:gd name="connsiteX45" fmla="*/ 972766 w 1536970"/>
              <a:gd name="connsiteY45" fmla="*/ 1566154 h 4056434"/>
              <a:gd name="connsiteX46" fmla="*/ 1060315 w 1536970"/>
              <a:gd name="connsiteY46" fmla="*/ 1614792 h 4056434"/>
              <a:gd name="connsiteX47" fmla="*/ 1108953 w 1536970"/>
              <a:gd name="connsiteY47" fmla="*/ 1663430 h 4056434"/>
              <a:gd name="connsiteX48" fmla="*/ 1157591 w 1536970"/>
              <a:gd name="connsiteY48" fmla="*/ 1692613 h 4056434"/>
              <a:gd name="connsiteX49" fmla="*/ 1196502 w 1536970"/>
              <a:gd name="connsiteY49" fmla="*/ 1780162 h 4056434"/>
              <a:gd name="connsiteX50" fmla="*/ 1225685 w 1536970"/>
              <a:gd name="connsiteY50" fmla="*/ 1809345 h 4056434"/>
              <a:gd name="connsiteX51" fmla="*/ 1274323 w 1536970"/>
              <a:gd name="connsiteY51" fmla="*/ 1848256 h 4056434"/>
              <a:gd name="connsiteX52" fmla="*/ 1303506 w 1536970"/>
              <a:gd name="connsiteY52" fmla="*/ 1906622 h 4056434"/>
              <a:gd name="connsiteX53" fmla="*/ 1322962 w 1536970"/>
              <a:gd name="connsiteY53" fmla="*/ 1887166 h 4056434"/>
              <a:gd name="connsiteX54" fmla="*/ 1342417 w 1536970"/>
              <a:gd name="connsiteY54" fmla="*/ 1916349 h 4056434"/>
              <a:gd name="connsiteX55" fmla="*/ 1361872 w 1536970"/>
              <a:gd name="connsiteY55" fmla="*/ 1974715 h 4056434"/>
              <a:gd name="connsiteX56" fmla="*/ 1371600 w 1536970"/>
              <a:gd name="connsiteY56" fmla="*/ 2052537 h 4056434"/>
              <a:gd name="connsiteX57" fmla="*/ 1391055 w 1536970"/>
              <a:gd name="connsiteY57" fmla="*/ 2081720 h 4056434"/>
              <a:gd name="connsiteX58" fmla="*/ 1410511 w 1536970"/>
              <a:gd name="connsiteY58" fmla="*/ 2140086 h 4056434"/>
              <a:gd name="connsiteX59" fmla="*/ 1429966 w 1536970"/>
              <a:gd name="connsiteY59" fmla="*/ 2169268 h 4056434"/>
              <a:gd name="connsiteX60" fmla="*/ 1468877 w 1536970"/>
              <a:gd name="connsiteY60" fmla="*/ 2256817 h 4056434"/>
              <a:gd name="connsiteX61" fmla="*/ 1478604 w 1536970"/>
              <a:gd name="connsiteY61" fmla="*/ 2286000 h 4056434"/>
              <a:gd name="connsiteX62" fmla="*/ 1498060 w 1536970"/>
              <a:gd name="connsiteY62" fmla="*/ 2305456 h 4056434"/>
              <a:gd name="connsiteX63" fmla="*/ 1488332 w 1536970"/>
              <a:gd name="connsiteY63" fmla="*/ 2412460 h 4056434"/>
              <a:gd name="connsiteX64" fmla="*/ 1468877 w 1536970"/>
              <a:gd name="connsiteY64" fmla="*/ 2470826 h 4056434"/>
              <a:gd name="connsiteX65" fmla="*/ 1488332 w 1536970"/>
              <a:gd name="connsiteY65" fmla="*/ 2597286 h 4056434"/>
              <a:gd name="connsiteX66" fmla="*/ 1498060 w 1536970"/>
              <a:gd name="connsiteY66" fmla="*/ 2626468 h 4056434"/>
              <a:gd name="connsiteX67" fmla="*/ 1517515 w 1536970"/>
              <a:gd name="connsiteY67" fmla="*/ 2733473 h 4056434"/>
              <a:gd name="connsiteX68" fmla="*/ 1536970 w 1536970"/>
              <a:gd name="connsiteY68" fmla="*/ 2762656 h 4056434"/>
              <a:gd name="connsiteX69" fmla="*/ 1517515 w 1536970"/>
              <a:gd name="connsiteY69" fmla="*/ 2743200 h 4056434"/>
              <a:gd name="connsiteX70" fmla="*/ 1478604 w 1536970"/>
              <a:gd name="connsiteY70" fmla="*/ 2752928 h 4056434"/>
              <a:gd name="connsiteX71" fmla="*/ 1498060 w 1536970"/>
              <a:gd name="connsiteY71" fmla="*/ 2811294 h 4056434"/>
              <a:gd name="connsiteX72" fmla="*/ 1468877 w 1536970"/>
              <a:gd name="connsiteY72" fmla="*/ 2830749 h 4056434"/>
              <a:gd name="connsiteX73" fmla="*/ 1459149 w 1536970"/>
              <a:gd name="connsiteY73" fmla="*/ 2937754 h 4056434"/>
              <a:gd name="connsiteX74" fmla="*/ 1449421 w 1536970"/>
              <a:gd name="connsiteY74" fmla="*/ 2966937 h 4056434"/>
              <a:gd name="connsiteX75" fmla="*/ 1498060 w 1536970"/>
              <a:gd name="connsiteY75" fmla="*/ 2976664 h 4056434"/>
              <a:gd name="connsiteX76" fmla="*/ 1488332 w 1536970"/>
              <a:gd name="connsiteY76" fmla="*/ 3005847 h 4056434"/>
              <a:gd name="connsiteX77" fmla="*/ 1478604 w 1536970"/>
              <a:gd name="connsiteY77" fmla="*/ 2976664 h 4056434"/>
              <a:gd name="connsiteX78" fmla="*/ 1468877 w 1536970"/>
              <a:gd name="connsiteY78" fmla="*/ 3005847 h 4056434"/>
              <a:gd name="connsiteX79" fmla="*/ 1468877 w 1536970"/>
              <a:gd name="connsiteY79" fmla="*/ 3083668 h 4056434"/>
              <a:gd name="connsiteX80" fmla="*/ 1439694 w 1536970"/>
              <a:gd name="connsiteY80" fmla="*/ 3093396 h 4056434"/>
              <a:gd name="connsiteX81" fmla="*/ 1420238 w 1536970"/>
              <a:gd name="connsiteY81" fmla="*/ 3112851 h 4056434"/>
              <a:gd name="connsiteX82" fmla="*/ 1410511 w 1536970"/>
              <a:gd name="connsiteY82" fmla="*/ 3161490 h 4056434"/>
              <a:gd name="connsiteX83" fmla="*/ 1381328 w 1536970"/>
              <a:gd name="connsiteY83" fmla="*/ 3171217 h 4056434"/>
              <a:gd name="connsiteX84" fmla="*/ 1332689 w 1536970"/>
              <a:gd name="connsiteY84" fmla="*/ 3180945 h 4056434"/>
              <a:gd name="connsiteX85" fmla="*/ 1284051 w 1536970"/>
              <a:gd name="connsiteY85" fmla="*/ 3219856 h 4056434"/>
              <a:gd name="connsiteX86" fmla="*/ 1264596 w 1536970"/>
              <a:gd name="connsiteY86" fmla="*/ 3249039 h 4056434"/>
              <a:gd name="connsiteX87" fmla="*/ 1235413 w 1536970"/>
              <a:gd name="connsiteY87" fmla="*/ 3258766 h 4056434"/>
              <a:gd name="connsiteX88" fmla="*/ 1186774 w 1536970"/>
              <a:gd name="connsiteY88" fmla="*/ 3297677 h 4056434"/>
              <a:gd name="connsiteX89" fmla="*/ 1128408 w 1536970"/>
              <a:gd name="connsiteY89" fmla="*/ 3307405 h 4056434"/>
              <a:gd name="connsiteX90" fmla="*/ 1118681 w 1536970"/>
              <a:gd name="connsiteY90" fmla="*/ 3336588 h 4056434"/>
              <a:gd name="connsiteX91" fmla="*/ 1099225 w 1536970"/>
              <a:gd name="connsiteY91" fmla="*/ 3356043 h 4056434"/>
              <a:gd name="connsiteX92" fmla="*/ 1108953 w 1536970"/>
              <a:gd name="connsiteY92" fmla="*/ 3385226 h 4056434"/>
              <a:gd name="connsiteX93" fmla="*/ 1079770 w 1536970"/>
              <a:gd name="connsiteY93" fmla="*/ 3404681 h 4056434"/>
              <a:gd name="connsiteX94" fmla="*/ 1060315 w 1536970"/>
              <a:gd name="connsiteY94" fmla="*/ 3424137 h 4056434"/>
              <a:gd name="connsiteX95" fmla="*/ 1001949 w 1536970"/>
              <a:gd name="connsiteY95" fmla="*/ 3433864 h 4056434"/>
              <a:gd name="connsiteX96" fmla="*/ 972766 w 1536970"/>
              <a:gd name="connsiteY96" fmla="*/ 3453320 h 4056434"/>
              <a:gd name="connsiteX97" fmla="*/ 953311 w 1536970"/>
              <a:gd name="connsiteY97" fmla="*/ 3482503 h 4056434"/>
              <a:gd name="connsiteX98" fmla="*/ 924128 w 1536970"/>
              <a:gd name="connsiteY98" fmla="*/ 3492230 h 4056434"/>
              <a:gd name="connsiteX99" fmla="*/ 836579 w 1536970"/>
              <a:gd name="connsiteY99" fmla="*/ 3482503 h 4056434"/>
              <a:gd name="connsiteX100" fmla="*/ 826851 w 1536970"/>
              <a:gd name="connsiteY100" fmla="*/ 3453320 h 4056434"/>
              <a:gd name="connsiteX101" fmla="*/ 778213 w 1536970"/>
              <a:gd name="connsiteY101" fmla="*/ 3463047 h 4056434"/>
              <a:gd name="connsiteX102" fmla="*/ 719847 w 1536970"/>
              <a:gd name="connsiteY102" fmla="*/ 3482503 h 4056434"/>
              <a:gd name="connsiteX103" fmla="*/ 710119 w 1536970"/>
              <a:gd name="connsiteY103" fmla="*/ 3579779 h 4056434"/>
              <a:gd name="connsiteX104" fmla="*/ 700391 w 1536970"/>
              <a:gd name="connsiteY104" fmla="*/ 3608962 h 4056434"/>
              <a:gd name="connsiteX105" fmla="*/ 690664 w 1536970"/>
              <a:gd name="connsiteY105" fmla="*/ 3657600 h 4056434"/>
              <a:gd name="connsiteX106" fmla="*/ 661481 w 1536970"/>
              <a:gd name="connsiteY106" fmla="*/ 3667328 h 4056434"/>
              <a:gd name="connsiteX107" fmla="*/ 651753 w 1536970"/>
              <a:gd name="connsiteY107" fmla="*/ 3725694 h 4056434"/>
              <a:gd name="connsiteX108" fmla="*/ 593387 w 1536970"/>
              <a:gd name="connsiteY108" fmla="*/ 3754877 h 4056434"/>
              <a:gd name="connsiteX109" fmla="*/ 573932 w 1536970"/>
              <a:gd name="connsiteY109" fmla="*/ 3784060 h 4056434"/>
              <a:gd name="connsiteX110" fmla="*/ 476655 w 1536970"/>
              <a:gd name="connsiteY110" fmla="*/ 3822971 h 4056434"/>
              <a:gd name="connsiteX111" fmla="*/ 447472 w 1536970"/>
              <a:gd name="connsiteY111" fmla="*/ 3832698 h 4056434"/>
              <a:gd name="connsiteX112" fmla="*/ 428017 w 1536970"/>
              <a:gd name="connsiteY112" fmla="*/ 3852154 h 4056434"/>
              <a:gd name="connsiteX113" fmla="*/ 330740 w 1536970"/>
              <a:gd name="connsiteY113" fmla="*/ 3881337 h 4056434"/>
              <a:gd name="connsiteX114" fmla="*/ 301557 w 1536970"/>
              <a:gd name="connsiteY114" fmla="*/ 3900792 h 4056434"/>
              <a:gd name="connsiteX115" fmla="*/ 272374 w 1536970"/>
              <a:gd name="connsiteY115" fmla="*/ 3968886 h 4056434"/>
              <a:gd name="connsiteX116" fmla="*/ 243191 w 1536970"/>
              <a:gd name="connsiteY116" fmla="*/ 3978613 h 4056434"/>
              <a:gd name="connsiteX117" fmla="*/ 204281 w 1536970"/>
              <a:gd name="connsiteY117" fmla="*/ 4036979 h 4056434"/>
              <a:gd name="connsiteX118" fmla="*/ 145915 w 1536970"/>
              <a:gd name="connsiteY118" fmla="*/ 4056434 h 4056434"/>
              <a:gd name="connsiteX119" fmla="*/ 136187 w 1536970"/>
              <a:gd name="connsiteY119" fmla="*/ 4027251 h 4056434"/>
              <a:gd name="connsiteX120" fmla="*/ 145915 w 1536970"/>
              <a:gd name="connsiteY120" fmla="*/ 3998068 h 4056434"/>
              <a:gd name="connsiteX121" fmla="*/ 136187 w 1536970"/>
              <a:gd name="connsiteY121" fmla="*/ 3832698 h 4056434"/>
              <a:gd name="connsiteX122" fmla="*/ 155642 w 1536970"/>
              <a:gd name="connsiteY122" fmla="*/ 3735422 h 4056434"/>
              <a:gd name="connsiteX123" fmla="*/ 175098 w 1536970"/>
              <a:gd name="connsiteY123" fmla="*/ 3677056 h 4056434"/>
              <a:gd name="connsiteX124" fmla="*/ 194553 w 1536970"/>
              <a:gd name="connsiteY124" fmla="*/ 3618690 h 4056434"/>
              <a:gd name="connsiteX125" fmla="*/ 214008 w 1536970"/>
              <a:gd name="connsiteY125" fmla="*/ 3599234 h 4056434"/>
              <a:gd name="connsiteX126" fmla="*/ 145915 w 1536970"/>
              <a:gd name="connsiteY126" fmla="*/ 3570051 h 4056434"/>
              <a:gd name="connsiteX127" fmla="*/ 116732 w 1536970"/>
              <a:gd name="connsiteY127" fmla="*/ 3550596 h 4056434"/>
              <a:gd name="connsiteX128" fmla="*/ 38911 w 1536970"/>
              <a:gd name="connsiteY128" fmla="*/ 3531141 h 4056434"/>
              <a:gd name="connsiteX129" fmla="*/ 29183 w 1536970"/>
              <a:gd name="connsiteY129" fmla="*/ 3492230 h 4056434"/>
              <a:gd name="connsiteX130" fmla="*/ 0 w 1536970"/>
              <a:gd name="connsiteY130" fmla="*/ 3453320 h 4056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1536970" h="4056434">
                <a:moveTo>
                  <a:pt x="1070042" y="0"/>
                </a:moveTo>
                <a:cubicBezTo>
                  <a:pt x="1053829" y="3243"/>
                  <a:pt x="1035759" y="1525"/>
                  <a:pt x="1021404" y="9728"/>
                </a:cubicBezTo>
                <a:cubicBezTo>
                  <a:pt x="1011253" y="15529"/>
                  <a:pt x="1011863" y="32715"/>
                  <a:pt x="1001949" y="38911"/>
                </a:cubicBezTo>
                <a:cubicBezTo>
                  <a:pt x="984559" y="49780"/>
                  <a:pt x="963038" y="51881"/>
                  <a:pt x="943583" y="58366"/>
                </a:cubicBezTo>
                <a:lnTo>
                  <a:pt x="914400" y="68094"/>
                </a:lnTo>
                <a:cubicBezTo>
                  <a:pt x="907915" y="77822"/>
                  <a:pt x="900173" y="86820"/>
                  <a:pt x="894945" y="97277"/>
                </a:cubicBezTo>
                <a:cubicBezTo>
                  <a:pt x="890359" y="106448"/>
                  <a:pt x="891623" y="118453"/>
                  <a:pt x="885217" y="126460"/>
                </a:cubicBezTo>
                <a:cubicBezTo>
                  <a:pt x="877914" y="135589"/>
                  <a:pt x="865163" y="138612"/>
                  <a:pt x="856034" y="145915"/>
                </a:cubicBezTo>
                <a:cubicBezTo>
                  <a:pt x="848872" y="151644"/>
                  <a:pt x="845009" y="161758"/>
                  <a:pt x="836579" y="165371"/>
                </a:cubicBezTo>
                <a:cubicBezTo>
                  <a:pt x="821382" y="171884"/>
                  <a:pt x="803980" y="171088"/>
                  <a:pt x="787940" y="175098"/>
                </a:cubicBezTo>
                <a:cubicBezTo>
                  <a:pt x="777992" y="177585"/>
                  <a:pt x="768485" y="181583"/>
                  <a:pt x="758757" y="184826"/>
                </a:cubicBezTo>
                <a:cubicBezTo>
                  <a:pt x="716017" y="248936"/>
                  <a:pt x="760284" y="198131"/>
                  <a:pt x="729574" y="175098"/>
                </a:cubicBezTo>
                <a:cubicBezTo>
                  <a:pt x="721371" y="168946"/>
                  <a:pt x="710119" y="181583"/>
                  <a:pt x="700391" y="184826"/>
                </a:cubicBezTo>
                <a:cubicBezTo>
                  <a:pt x="697149" y="210766"/>
                  <a:pt x="700373" y="238375"/>
                  <a:pt x="690664" y="262647"/>
                </a:cubicBezTo>
                <a:cubicBezTo>
                  <a:pt x="686322" y="273502"/>
                  <a:pt x="668784" y="272974"/>
                  <a:pt x="661481" y="282103"/>
                </a:cubicBezTo>
                <a:cubicBezTo>
                  <a:pt x="655075" y="290110"/>
                  <a:pt x="654996" y="301558"/>
                  <a:pt x="651753" y="311286"/>
                </a:cubicBezTo>
                <a:cubicBezTo>
                  <a:pt x="648510" y="343711"/>
                  <a:pt x="653162" y="377937"/>
                  <a:pt x="642025" y="408562"/>
                </a:cubicBezTo>
                <a:cubicBezTo>
                  <a:pt x="638521" y="418199"/>
                  <a:pt x="621045" y="412138"/>
                  <a:pt x="612842" y="418290"/>
                </a:cubicBezTo>
                <a:cubicBezTo>
                  <a:pt x="562126" y="456327"/>
                  <a:pt x="580126" y="463831"/>
                  <a:pt x="535021" y="486383"/>
                </a:cubicBezTo>
                <a:cubicBezTo>
                  <a:pt x="525850" y="490969"/>
                  <a:pt x="515566" y="492868"/>
                  <a:pt x="505838" y="496111"/>
                </a:cubicBezTo>
                <a:cubicBezTo>
                  <a:pt x="496110" y="505839"/>
                  <a:pt x="484286" y="513847"/>
                  <a:pt x="476655" y="525294"/>
                </a:cubicBezTo>
                <a:cubicBezTo>
                  <a:pt x="426148" y="601056"/>
                  <a:pt x="508060" y="513347"/>
                  <a:pt x="447472" y="573932"/>
                </a:cubicBezTo>
                <a:cubicBezTo>
                  <a:pt x="444230" y="586902"/>
                  <a:pt x="443724" y="600885"/>
                  <a:pt x="437745" y="612843"/>
                </a:cubicBezTo>
                <a:cubicBezTo>
                  <a:pt x="433643" y="621046"/>
                  <a:pt x="420513" y="623400"/>
                  <a:pt x="418289" y="632298"/>
                </a:cubicBezTo>
                <a:cubicBezTo>
                  <a:pt x="386368" y="759981"/>
                  <a:pt x="437595" y="700544"/>
                  <a:pt x="389106" y="749030"/>
                </a:cubicBezTo>
                <a:cubicBezTo>
                  <a:pt x="376633" y="786453"/>
                  <a:pt x="370979" y="788242"/>
                  <a:pt x="389106" y="836579"/>
                </a:cubicBezTo>
                <a:cubicBezTo>
                  <a:pt x="392326" y="845166"/>
                  <a:pt x="402077" y="849549"/>
                  <a:pt x="408562" y="856034"/>
                </a:cubicBezTo>
                <a:cubicBezTo>
                  <a:pt x="415047" y="875489"/>
                  <a:pt x="416642" y="897336"/>
                  <a:pt x="428017" y="914400"/>
                </a:cubicBezTo>
                <a:cubicBezTo>
                  <a:pt x="434502" y="924128"/>
                  <a:pt x="442244" y="933126"/>
                  <a:pt x="447472" y="943583"/>
                </a:cubicBezTo>
                <a:cubicBezTo>
                  <a:pt x="452058" y="952754"/>
                  <a:pt x="449949" y="965515"/>
                  <a:pt x="457200" y="972766"/>
                </a:cubicBezTo>
                <a:cubicBezTo>
                  <a:pt x="464451" y="980017"/>
                  <a:pt x="477212" y="977908"/>
                  <a:pt x="486383" y="982494"/>
                </a:cubicBezTo>
                <a:cubicBezTo>
                  <a:pt x="501702" y="990153"/>
                  <a:pt x="524162" y="1006926"/>
                  <a:pt x="535021" y="1021405"/>
                </a:cubicBezTo>
                <a:cubicBezTo>
                  <a:pt x="587052" y="1090780"/>
                  <a:pt x="548490" y="1071291"/>
                  <a:pt x="603115" y="1089498"/>
                </a:cubicBezTo>
                <a:cubicBezTo>
                  <a:pt x="613946" y="1121994"/>
                  <a:pt x="614427" y="1120951"/>
                  <a:pt x="622570" y="1157592"/>
                </a:cubicBezTo>
                <a:cubicBezTo>
                  <a:pt x="625030" y="1168662"/>
                  <a:pt x="632824" y="1220079"/>
                  <a:pt x="642025" y="1235413"/>
                </a:cubicBezTo>
                <a:cubicBezTo>
                  <a:pt x="646744" y="1243277"/>
                  <a:pt x="655752" y="1247706"/>
                  <a:pt x="661481" y="1254868"/>
                </a:cubicBezTo>
                <a:cubicBezTo>
                  <a:pt x="668784" y="1263997"/>
                  <a:pt x="675708" y="1273594"/>
                  <a:pt x="680936" y="1284051"/>
                </a:cubicBezTo>
                <a:cubicBezTo>
                  <a:pt x="685522" y="1293222"/>
                  <a:pt x="683413" y="1305983"/>
                  <a:pt x="690664" y="1313234"/>
                </a:cubicBezTo>
                <a:cubicBezTo>
                  <a:pt x="697915" y="1320485"/>
                  <a:pt x="710676" y="1318376"/>
                  <a:pt x="719847" y="1322962"/>
                </a:cubicBezTo>
                <a:cubicBezTo>
                  <a:pt x="744392" y="1335234"/>
                  <a:pt x="750388" y="1343775"/>
                  <a:pt x="768485" y="1361873"/>
                </a:cubicBezTo>
                <a:cubicBezTo>
                  <a:pt x="771728" y="1371601"/>
                  <a:pt x="770962" y="1383805"/>
                  <a:pt x="778213" y="1391056"/>
                </a:cubicBezTo>
                <a:cubicBezTo>
                  <a:pt x="785464" y="1398306"/>
                  <a:pt x="798603" y="1395507"/>
                  <a:pt x="807396" y="1400783"/>
                </a:cubicBezTo>
                <a:cubicBezTo>
                  <a:pt x="815260" y="1405502"/>
                  <a:pt x="821122" y="1413077"/>
                  <a:pt x="826851" y="1420239"/>
                </a:cubicBezTo>
                <a:cubicBezTo>
                  <a:pt x="856232" y="1456966"/>
                  <a:pt x="843515" y="1463774"/>
                  <a:pt x="894945" y="1498060"/>
                </a:cubicBezTo>
                <a:cubicBezTo>
                  <a:pt x="904673" y="1504545"/>
                  <a:pt x="915330" y="1509816"/>
                  <a:pt x="924128" y="1517515"/>
                </a:cubicBezTo>
                <a:cubicBezTo>
                  <a:pt x="941383" y="1532614"/>
                  <a:pt x="953688" y="1553436"/>
                  <a:pt x="972766" y="1566154"/>
                </a:cubicBezTo>
                <a:cubicBezTo>
                  <a:pt x="1039664" y="1610752"/>
                  <a:pt x="1008950" y="1597670"/>
                  <a:pt x="1060315" y="1614792"/>
                </a:cubicBezTo>
                <a:cubicBezTo>
                  <a:pt x="1093668" y="1664822"/>
                  <a:pt x="1062630" y="1626371"/>
                  <a:pt x="1108953" y="1663430"/>
                </a:cubicBezTo>
                <a:cubicBezTo>
                  <a:pt x="1147105" y="1693952"/>
                  <a:pt x="1106910" y="1675720"/>
                  <a:pt x="1157591" y="1692613"/>
                </a:cubicBezTo>
                <a:cubicBezTo>
                  <a:pt x="1171730" y="1735027"/>
                  <a:pt x="1170810" y="1749332"/>
                  <a:pt x="1196502" y="1780162"/>
                </a:cubicBezTo>
                <a:cubicBezTo>
                  <a:pt x="1205309" y="1790730"/>
                  <a:pt x="1216878" y="1798777"/>
                  <a:pt x="1225685" y="1809345"/>
                </a:cubicBezTo>
                <a:cubicBezTo>
                  <a:pt x="1259532" y="1849961"/>
                  <a:pt x="1226415" y="1832286"/>
                  <a:pt x="1274323" y="1848256"/>
                </a:cubicBezTo>
                <a:cubicBezTo>
                  <a:pt x="1277724" y="1858458"/>
                  <a:pt x="1289793" y="1903194"/>
                  <a:pt x="1303506" y="1906622"/>
                </a:cubicBezTo>
                <a:cubicBezTo>
                  <a:pt x="1312404" y="1908846"/>
                  <a:pt x="1316477" y="1893651"/>
                  <a:pt x="1322962" y="1887166"/>
                </a:cubicBezTo>
                <a:cubicBezTo>
                  <a:pt x="1329447" y="1896894"/>
                  <a:pt x="1337669" y="1905665"/>
                  <a:pt x="1342417" y="1916349"/>
                </a:cubicBezTo>
                <a:cubicBezTo>
                  <a:pt x="1350746" y="1935089"/>
                  <a:pt x="1361872" y="1974715"/>
                  <a:pt x="1361872" y="1974715"/>
                </a:cubicBezTo>
                <a:cubicBezTo>
                  <a:pt x="1365115" y="2000656"/>
                  <a:pt x="1364721" y="2027316"/>
                  <a:pt x="1371600" y="2052537"/>
                </a:cubicBezTo>
                <a:cubicBezTo>
                  <a:pt x="1374676" y="2063816"/>
                  <a:pt x="1386307" y="2071037"/>
                  <a:pt x="1391055" y="2081720"/>
                </a:cubicBezTo>
                <a:cubicBezTo>
                  <a:pt x="1399384" y="2100460"/>
                  <a:pt x="1399135" y="2123023"/>
                  <a:pt x="1410511" y="2140086"/>
                </a:cubicBezTo>
                <a:cubicBezTo>
                  <a:pt x="1416996" y="2149813"/>
                  <a:pt x="1425218" y="2158585"/>
                  <a:pt x="1429966" y="2169268"/>
                </a:cubicBezTo>
                <a:cubicBezTo>
                  <a:pt x="1476269" y="2273451"/>
                  <a:pt x="1424847" y="2190774"/>
                  <a:pt x="1468877" y="2256817"/>
                </a:cubicBezTo>
                <a:cubicBezTo>
                  <a:pt x="1472119" y="2266545"/>
                  <a:pt x="1473329" y="2277207"/>
                  <a:pt x="1478604" y="2286000"/>
                </a:cubicBezTo>
                <a:cubicBezTo>
                  <a:pt x="1483323" y="2293865"/>
                  <a:pt x="1497357" y="2296311"/>
                  <a:pt x="1498060" y="2305456"/>
                </a:cubicBezTo>
                <a:cubicBezTo>
                  <a:pt x="1500807" y="2341166"/>
                  <a:pt x="1494556" y="2377190"/>
                  <a:pt x="1488332" y="2412460"/>
                </a:cubicBezTo>
                <a:cubicBezTo>
                  <a:pt x="1484768" y="2432656"/>
                  <a:pt x="1468877" y="2470826"/>
                  <a:pt x="1468877" y="2470826"/>
                </a:cubicBezTo>
                <a:cubicBezTo>
                  <a:pt x="1474784" y="2518081"/>
                  <a:pt x="1477190" y="2552721"/>
                  <a:pt x="1488332" y="2597286"/>
                </a:cubicBezTo>
                <a:cubicBezTo>
                  <a:pt x="1490819" y="2607233"/>
                  <a:pt x="1494817" y="2616741"/>
                  <a:pt x="1498060" y="2626468"/>
                </a:cubicBezTo>
                <a:cubicBezTo>
                  <a:pt x="1501414" y="2653300"/>
                  <a:pt x="1502518" y="2703480"/>
                  <a:pt x="1517515" y="2733473"/>
                </a:cubicBezTo>
                <a:cubicBezTo>
                  <a:pt x="1522743" y="2743930"/>
                  <a:pt x="1536970" y="2750965"/>
                  <a:pt x="1536970" y="2762656"/>
                </a:cubicBezTo>
                <a:lnTo>
                  <a:pt x="1517515" y="2743200"/>
                </a:lnTo>
                <a:cubicBezTo>
                  <a:pt x="1504545" y="2746443"/>
                  <a:pt x="1482277" y="2740073"/>
                  <a:pt x="1478604" y="2752928"/>
                </a:cubicBezTo>
                <a:cubicBezTo>
                  <a:pt x="1472970" y="2772647"/>
                  <a:pt x="1491575" y="2791839"/>
                  <a:pt x="1498060" y="2811294"/>
                </a:cubicBezTo>
                <a:cubicBezTo>
                  <a:pt x="1512015" y="2853160"/>
                  <a:pt x="1517733" y="2842964"/>
                  <a:pt x="1468877" y="2830749"/>
                </a:cubicBezTo>
                <a:cubicBezTo>
                  <a:pt x="1465634" y="2866417"/>
                  <a:pt x="1464214" y="2902299"/>
                  <a:pt x="1459149" y="2937754"/>
                </a:cubicBezTo>
                <a:cubicBezTo>
                  <a:pt x="1457699" y="2947905"/>
                  <a:pt x="1442170" y="2959686"/>
                  <a:pt x="1449421" y="2966937"/>
                </a:cubicBezTo>
                <a:cubicBezTo>
                  <a:pt x="1461112" y="2978628"/>
                  <a:pt x="1481847" y="2973422"/>
                  <a:pt x="1498060" y="2976664"/>
                </a:cubicBezTo>
                <a:cubicBezTo>
                  <a:pt x="1494817" y="2986392"/>
                  <a:pt x="1498586" y="3005847"/>
                  <a:pt x="1488332" y="3005847"/>
                </a:cubicBezTo>
                <a:cubicBezTo>
                  <a:pt x="1478078" y="3005847"/>
                  <a:pt x="1488858" y="2976664"/>
                  <a:pt x="1478604" y="2976664"/>
                </a:cubicBezTo>
                <a:cubicBezTo>
                  <a:pt x="1468350" y="2976664"/>
                  <a:pt x="1472119" y="2996119"/>
                  <a:pt x="1468877" y="3005847"/>
                </a:cubicBezTo>
                <a:cubicBezTo>
                  <a:pt x="1478170" y="3033728"/>
                  <a:pt x="1489744" y="3052366"/>
                  <a:pt x="1468877" y="3083668"/>
                </a:cubicBezTo>
                <a:cubicBezTo>
                  <a:pt x="1463189" y="3092200"/>
                  <a:pt x="1449422" y="3090153"/>
                  <a:pt x="1439694" y="3093396"/>
                </a:cubicBezTo>
                <a:cubicBezTo>
                  <a:pt x="1433209" y="3099881"/>
                  <a:pt x="1423851" y="3104421"/>
                  <a:pt x="1420238" y="3112851"/>
                </a:cubicBezTo>
                <a:cubicBezTo>
                  <a:pt x="1413725" y="3128048"/>
                  <a:pt x="1419682" y="3147733"/>
                  <a:pt x="1410511" y="3161490"/>
                </a:cubicBezTo>
                <a:cubicBezTo>
                  <a:pt x="1404823" y="3170022"/>
                  <a:pt x="1391276" y="3168730"/>
                  <a:pt x="1381328" y="3171217"/>
                </a:cubicBezTo>
                <a:cubicBezTo>
                  <a:pt x="1365288" y="3175227"/>
                  <a:pt x="1348902" y="3177702"/>
                  <a:pt x="1332689" y="3180945"/>
                </a:cubicBezTo>
                <a:cubicBezTo>
                  <a:pt x="1311018" y="3195392"/>
                  <a:pt x="1299894" y="3200052"/>
                  <a:pt x="1284051" y="3219856"/>
                </a:cubicBezTo>
                <a:cubicBezTo>
                  <a:pt x="1276748" y="3228985"/>
                  <a:pt x="1273725" y="3241736"/>
                  <a:pt x="1264596" y="3249039"/>
                </a:cubicBezTo>
                <a:cubicBezTo>
                  <a:pt x="1256589" y="3255444"/>
                  <a:pt x="1245141" y="3255524"/>
                  <a:pt x="1235413" y="3258766"/>
                </a:cubicBezTo>
                <a:cubicBezTo>
                  <a:pt x="1222130" y="3272049"/>
                  <a:pt x="1205182" y="3291541"/>
                  <a:pt x="1186774" y="3297677"/>
                </a:cubicBezTo>
                <a:cubicBezTo>
                  <a:pt x="1168062" y="3303914"/>
                  <a:pt x="1147863" y="3304162"/>
                  <a:pt x="1128408" y="3307405"/>
                </a:cubicBezTo>
                <a:cubicBezTo>
                  <a:pt x="1125166" y="3317133"/>
                  <a:pt x="1123957" y="3327795"/>
                  <a:pt x="1118681" y="3336588"/>
                </a:cubicBezTo>
                <a:cubicBezTo>
                  <a:pt x="1113962" y="3344452"/>
                  <a:pt x="1101024" y="3347050"/>
                  <a:pt x="1099225" y="3356043"/>
                </a:cubicBezTo>
                <a:cubicBezTo>
                  <a:pt x="1097214" y="3366098"/>
                  <a:pt x="1105710" y="3375498"/>
                  <a:pt x="1108953" y="3385226"/>
                </a:cubicBezTo>
                <a:cubicBezTo>
                  <a:pt x="1099225" y="3391711"/>
                  <a:pt x="1088899" y="3397378"/>
                  <a:pt x="1079770" y="3404681"/>
                </a:cubicBezTo>
                <a:cubicBezTo>
                  <a:pt x="1072608" y="3410410"/>
                  <a:pt x="1068902" y="3420917"/>
                  <a:pt x="1060315" y="3424137"/>
                </a:cubicBezTo>
                <a:cubicBezTo>
                  <a:pt x="1041847" y="3431062"/>
                  <a:pt x="1021404" y="3430622"/>
                  <a:pt x="1001949" y="3433864"/>
                </a:cubicBezTo>
                <a:cubicBezTo>
                  <a:pt x="992221" y="3440349"/>
                  <a:pt x="981033" y="3445053"/>
                  <a:pt x="972766" y="3453320"/>
                </a:cubicBezTo>
                <a:cubicBezTo>
                  <a:pt x="964499" y="3461587"/>
                  <a:pt x="962440" y="3475200"/>
                  <a:pt x="953311" y="3482503"/>
                </a:cubicBezTo>
                <a:cubicBezTo>
                  <a:pt x="945304" y="3488908"/>
                  <a:pt x="933856" y="3488988"/>
                  <a:pt x="924128" y="3492230"/>
                </a:cubicBezTo>
                <a:cubicBezTo>
                  <a:pt x="894945" y="3488988"/>
                  <a:pt x="863842" y="3493408"/>
                  <a:pt x="836579" y="3482503"/>
                </a:cubicBezTo>
                <a:cubicBezTo>
                  <a:pt x="827058" y="3478695"/>
                  <a:pt x="836579" y="3456563"/>
                  <a:pt x="826851" y="3453320"/>
                </a:cubicBezTo>
                <a:cubicBezTo>
                  <a:pt x="811166" y="3448091"/>
                  <a:pt x="794164" y="3458697"/>
                  <a:pt x="778213" y="3463047"/>
                </a:cubicBezTo>
                <a:cubicBezTo>
                  <a:pt x="758428" y="3468443"/>
                  <a:pt x="719847" y="3482503"/>
                  <a:pt x="719847" y="3482503"/>
                </a:cubicBezTo>
                <a:cubicBezTo>
                  <a:pt x="716604" y="3514928"/>
                  <a:pt x="715074" y="3547571"/>
                  <a:pt x="710119" y="3579779"/>
                </a:cubicBezTo>
                <a:cubicBezTo>
                  <a:pt x="708560" y="3589914"/>
                  <a:pt x="702878" y="3599014"/>
                  <a:pt x="700391" y="3608962"/>
                </a:cubicBezTo>
                <a:cubicBezTo>
                  <a:pt x="696381" y="3625002"/>
                  <a:pt x="699835" y="3643843"/>
                  <a:pt x="690664" y="3657600"/>
                </a:cubicBezTo>
                <a:cubicBezTo>
                  <a:pt x="684976" y="3666132"/>
                  <a:pt x="671209" y="3664085"/>
                  <a:pt x="661481" y="3667328"/>
                </a:cubicBezTo>
                <a:cubicBezTo>
                  <a:pt x="658238" y="3686783"/>
                  <a:pt x="660574" y="3708053"/>
                  <a:pt x="651753" y="3725694"/>
                </a:cubicBezTo>
                <a:cubicBezTo>
                  <a:pt x="644210" y="3740779"/>
                  <a:pt x="607198" y="3750273"/>
                  <a:pt x="593387" y="3754877"/>
                </a:cubicBezTo>
                <a:cubicBezTo>
                  <a:pt x="586902" y="3764605"/>
                  <a:pt x="582199" y="3775793"/>
                  <a:pt x="573932" y="3784060"/>
                </a:cubicBezTo>
                <a:cubicBezTo>
                  <a:pt x="547885" y="3810107"/>
                  <a:pt x="509946" y="3813460"/>
                  <a:pt x="476655" y="3822971"/>
                </a:cubicBezTo>
                <a:cubicBezTo>
                  <a:pt x="466796" y="3825788"/>
                  <a:pt x="457200" y="3829456"/>
                  <a:pt x="447472" y="3832698"/>
                </a:cubicBezTo>
                <a:cubicBezTo>
                  <a:pt x="440987" y="3839183"/>
                  <a:pt x="436220" y="3848052"/>
                  <a:pt x="428017" y="3852154"/>
                </a:cubicBezTo>
                <a:cubicBezTo>
                  <a:pt x="373625" y="3879350"/>
                  <a:pt x="395018" y="3838486"/>
                  <a:pt x="330740" y="3881337"/>
                </a:cubicBezTo>
                <a:lnTo>
                  <a:pt x="301557" y="3900792"/>
                </a:lnTo>
                <a:cubicBezTo>
                  <a:pt x="295136" y="3932901"/>
                  <a:pt x="300690" y="3951897"/>
                  <a:pt x="272374" y="3968886"/>
                </a:cubicBezTo>
                <a:cubicBezTo>
                  <a:pt x="263581" y="3974161"/>
                  <a:pt x="252919" y="3975371"/>
                  <a:pt x="243191" y="3978613"/>
                </a:cubicBezTo>
                <a:cubicBezTo>
                  <a:pt x="230221" y="3998068"/>
                  <a:pt x="226463" y="4029585"/>
                  <a:pt x="204281" y="4036979"/>
                </a:cubicBezTo>
                <a:lnTo>
                  <a:pt x="145915" y="4056434"/>
                </a:lnTo>
                <a:cubicBezTo>
                  <a:pt x="98079" y="4040490"/>
                  <a:pt x="118383" y="4056925"/>
                  <a:pt x="136187" y="4027251"/>
                </a:cubicBezTo>
                <a:cubicBezTo>
                  <a:pt x="141463" y="4018458"/>
                  <a:pt x="142672" y="4007796"/>
                  <a:pt x="145915" y="3998068"/>
                </a:cubicBezTo>
                <a:cubicBezTo>
                  <a:pt x="102158" y="3932434"/>
                  <a:pt x="121953" y="3975037"/>
                  <a:pt x="136187" y="3832698"/>
                </a:cubicBezTo>
                <a:cubicBezTo>
                  <a:pt x="138815" y="3806413"/>
                  <a:pt x="147434" y="3762783"/>
                  <a:pt x="155642" y="3735422"/>
                </a:cubicBezTo>
                <a:cubicBezTo>
                  <a:pt x="161535" y="3715779"/>
                  <a:pt x="168613" y="3696511"/>
                  <a:pt x="175098" y="3677056"/>
                </a:cubicBezTo>
                <a:lnTo>
                  <a:pt x="194553" y="3618690"/>
                </a:lnTo>
                <a:lnTo>
                  <a:pt x="214008" y="3599234"/>
                </a:lnTo>
                <a:cubicBezTo>
                  <a:pt x="140742" y="3550391"/>
                  <a:pt x="233857" y="3607741"/>
                  <a:pt x="145915" y="3570051"/>
                </a:cubicBezTo>
                <a:cubicBezTo>
                  <a:pt x="135169" y="3565446"/>
                  <a:pt x="127189" y="3555824"/>
                  <a:pt x="116732" y="3550596"/>
                </a:cubicBezTo>
                <a:cubicBezTo>
                  <a:pt x="96788" y="3540624"/>
                  <a:pt x="57415" y="3534842"/>
                  <a:pt x="38911" y="3531141"/>
                </a:cubicBezTo>
                <a:cubicBezTo>
                  <a:pt x="35668" y="3518171"/>
                  <a:pt x="34449" y="3504519"/>
                  <a:pt x="29183" y="3492230"/>
                </a:cubicBezTo>
                <a:cubicBezTo>
                  <a:pt x="20932" y="3472978"/>
                  <a:pt x="12603" y="3465922"/>
                  <a:pt x="0" y="3453320"/>
                </a:cubicBezTo>
              </a:path>
            </a:pathLst>
          </a:custGeom>
          <a:ln w="25400">
            <a:solidFill>
              <a:srgbClr val="0D30D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Freeform 25"/>
          <p:cNvSpPr/>
          <p:nvPr/>
        </p:nvSpPr>
        <p:spPr>
          <a:xfrm>
            <a:off x="5502632" y="1790925"/>
            <a:ext cx="1184932" cy="449084"/>
          </a:xfrm>
          <a:custGeom>
            <a:avLst/>
            <a:gdLst>
              <a:gd name="connsiteX0" fmla="*/ 1184932 w 1184932"/>
              <a:gd name="connsiteY0" fmla="*/ 449084 h 449084"/>
              <a:gd name="connsiteX1" fmla="*/ 1157879 w 1184932"/>
              <a:gd name="connsiteY1" fmla="*/ 432853 h 449084"/>
              <a:gd name="connsiteX2" fmla="*/ 1114594 w 1184932"/>
              <a:gd name="connsiteY2" fmla="*/ 438263 h 449084"/>
              <a:gd name="connsiteX3" fmla="*/ 1071309 w 1184932"/>
              <a:gd name="connsiteY3" fmla="*/ 432853 h 449084"/>
              <a:gd name="connsiteX4" fmla="*/ 1055077 w 1184932"/>
              <a:gd name="connsiteY4" fmla="*/ 427442 h 449084"/>
              <a:gd name="connsiteX5" fmla="*/ 1017202 w 1184932"/>
              <a:gd name="connsiteY5" fmla="*/ 394978 h 449084"/>
              <a:gd name="connsiteX6" fmla="*/ 1006381 w 1184932"/>
              <a:gd name="connsiteY6" fmla="*/ 378746 h 449084"/>
              <a:gd name="connsiteX7" fmla="*/ 973917 w 1184932"/>
              <a:gd name="connsiteY7" fmla="*/ 367925 h 449084"/>
              <a:gd name="connsiteX8" fmla="*/ 963096 w 1184932"/>
              <a:gd name="connsiteY8" fmla="*/ 357103 h 449084"/>
              <a:gd name="connsiteX9" fmla="*/ 957685 w 1184932"/>
              <a:gd name="connsiteY9" fmla="*/ 340871 h 449084"/>
              <a:gd name="connsiteX10" fmla="*/ 941453 w 1184932"/>
              <a:gd name="connsiteY10" fmla="*/ 330050 h 449084"/>
              <a:gd name="connsiteX11" fmla="*/ 930632 w 1184932"/>
              <a:gd name="connsiteY11" fmla="*/ 313818 h 449084"/>
              <a:gd name="connsiteX12" fmla="*/ 925221 w 1184932"/>
              <a:gd name="connsiteY12" fmla="*/ 281354 h 449084"/>
              <a:gd name="connsiteX13" fmla="*/ 919811 w 1184932"/>
              <a:gd name="connsiteY13" fmla="*/ 254301 h 449084"/>
              <a:gd name="connsiteX14" fmla="*/ 925221 w 1184932"/>
              <a:gd name="connsiteY14" fmla="*/ 227248 h 449084"/>
              <a:gd name="connsiteX15" fmla="*/ 936043 w 1184932"/>
              <a:gd name="connsiteY15" fmla="*/ 216426 h 449084"/>
              <a:gd name="connsiteX16" fmla="*/ 946864 w 1184932"/>
              <a:gd name="connsiteY16" fmla="*/ 183963 h 449084"/>
              <a:gd name="connsiteX17" fmla="*/ 941453 w 1184932"/>
              <a:gd name="connsiteY17" fmla="*/ 167731 h 449084"/>
              <a:gd name="connsiteX18" fmla="*/ 936043 w 1184932"/>
              <a:gd name="connsiteY18" fmla="*/ 140677 h 449084"/>
              <a:gd name="connsiteX19" fmla="*/ 903579 w 1184932"/>
              <a:gd name="connsiteY19" fmla="*/ 129856 h 449084"/>
              <a:gd name="connsiteX20" fmla="*/ 892757 w 1184932"/>
              <a:gd name="connsiteY20" fmla="*/ 119035 h 449084"/>
              <a:gd name="connsiteX21" fmla="*/ 871115 w 1184932"/>
              <a:gd name="connsiteY21" fmla="*/ 124445 h 449084"/>
              <a:gd name="connsiteX22" fmla="*/ 854883 w 1184932"/>
              <a:gd name="connsiteY22" fmla="*/ 119035 h 449084"/>
              <a:gd name="connsiteX23" fmla="*/ 844061 w 1184932"/>
              <a:gd name="connsiteY23" fmla="*/ 108213 h 449084"/>
              <a:gd name="connsiteX24" fmla="*/ 817008 w 1184932"/>
              <a:gd name="connsiteY24" fmla="*/ 102803 h 449084"/>
              <a:gd name="connsiteX25" fmla="*/ 800776 w 1184932"/>
              <a:gd name="connsiteY25" fmla="*/ 97392 h 449084"/>
              <a:gd name="connsiteX26" fmla="*/ 752080 w 1184932"/>
              <a:gd name="connsiteY26" fmla="*/ 97392 h 449084"/>
              <a:gd name="connsiteX27" fmla="*/ 730438 w 1184932"/>
              <a:gd name="connsiteY27" fmla="*/ 64928 h 449084"/>
              <a:gd name="connsiteX28" fmla="*/ 697974 w 1184932"/>
              <a:gd name="connsiteY28" fmla="*/ 48696 h 449084"/>
              <a:gd name="connsiteX29" fmla="*/ 660099 w 1184932"/>
              <a:gd name="connsiteY29" fmla="*/ 10822 h 449084"/>
              <a:gd name="connsiteX30" fmla="*/ 643867 w 1184932"/>
              <a:gd name="connsiteY30" fmla="*/ 0 h 449084"/>
              <a:gd name="connsiteX31" fmla="*/ 616814 w 1184932"/>
              <a:gd name="connsiteY31" fmla="*/ 21643 h 449084"/>
              <a:gd name="connsiteX32" fmla="*/ 600582 w 1184932"/>
              <a:gd name="connsiteY32" fmla="*/ 27054 h 449084"/>
              <a:gd name="connsiteX33" fmla="*/ 568118 w 1184932"/>
              <a:gd name="connsiteY33" fmla="*/ 54107 h 449084"/>
              <a:gd name="connsiteX34" fmla="*/ 551886 w 1184932"/>
              <a:gd name="connsiteY34" fmla="*/ 59518 h 449084"/>
              <a:gd name="connsiteX35" fmla="*/ 535654 w 1184932"/>
              <a:gd name="connsiteY35" fmla="*/ 70339 h 449084"/>
              <a:gd name="connsiteX36" fmla="*/ 530244 w 1184932"/>
              <a:gd name="connsiteY36" fmla="*/ 86571 h 449084"/>
              <a:gd name="connsiteX37" fmla="*/ 524833 w 1184932"/>
              <a:gd name="connsiteY37" fmla="*/ 119035 h 449084"/>
              <a:gd name="connsiteX38" fmla="*/ 476137 w 1184932"/>
              <a:gd name="connsiteY38" fmla="*/ 146088 h 449084"/>
              <a:gd name="connsiteX39" fmla="*/ 449084 w 1184932"/>
              <a:gd name="connsiteY39" fmla="*/ 151499 h 449084"/>
              <a:gd name="connsiteX40" fmla="*/ 394977 w 1184932"/>
              <a:gd name="connsiteY40" fmla="*/ 146088 h 449084"/>
              <a:gd name="connsiteX41" fmla="*/ 367924 w 1184932"/>
              <a:gd name="connsiteY41" fmla="*/ 173141 h 449084"/>
              <a:gd name="connsiteX42" fmla="*/ 357103 w 1184932"/>
              <a:gd name="connsiteY42" fmla="*/ 183963 h 449084"/>
              <a:gd name="connsiteX43" fmla="*/ 335460 w 1184932"/>
              <a:gd name="connsiteY43" fmla="*/ 162320 h 449084"/>
              <a:gd name="connsiteX44" fmla="*/ 319228 w 1184932"/>
              <a:gd name="connsiteY44" fmla="*/ 151499 h 449084"/>
              <a:gd name="connsiteX45" fmla="*/ 308407 w 1184932"/>
              <a:gd name="connsiteY45" fmla="*/ 140677 h 449084"/>
              <a:gd name="connsiteX46" fmla="*/ 265122 w 1184932"/>
              <a:gd name="connsiteY46" fmla="*/ 146088 h 449084"/>
              <a:gd name="connsiteX47" fmla="*/ 248890 w 1184932"/>
              <a:gd name="connsiteY47" fmla="*/ 162320 h 449084"/>
              <a:gd name="connsiteX48" fmla="*/ 211015 w 1184932"/>
              <a:gd name="connsiteY48" fmla="*/ 194784 h 449084"/>
              <a:gd name="connsiteX49" fmla="*/ 183962 w 1184932"/>
              <a:gd name="connsiteY49" fmla="*/ 221837 h 449084"/>
              <a:gd name="connsiteX50" fmla="*/ 167730 w 1184932"/>
              <a:gd name="connsiteY50" fmla="*/ 216426 h 449084"/>
              <a:gd name="connsiteX51" fmla="*/ 162319 w 1184932"/>
              <a:gd name="connsiteY51" fmla="*/ 200195 h 449084"/>
              <a:gd name="connsiteX52" fmla="*/ 129856 w 1184932"/>
              <a:gd name="connsiteY52" fmla="*/ 189373 h 449084"/>
              <a:gd name="connsiteX53" fmla="*/ 124445 w 1184932"/>
              <a:gd name="connsiteY53" fmla="*/ 173141 h 449084"/>
              <a:gd name="connsiteX54" fmla="*/ 102802 w 1184932"/>
              <a:gd name="connsiteY54" fmla="*/ 167731 h 449084"/>
              <a:gd name="connsiteX55" fmla="*/ 86570 w 1184932"/>
              <a:gd name="connsiteY55" fmla="*/ 162320 h 449084"/>
              <a:gd name="connsiteX56" fmla="*/ 70338 w 1184932"/>
              <a:gd name="connsiteY56" fmla="*/ 173141 h 449084"/>
              <a:gd name="connsiteX57" fmla="*/ 43285 w 1184932"/>
              <a:gd name="connsiteY57" fmla="*/ 194784 h 449084"/>
              <a:gd name="connsiteX58" fmla="*/ 5411 w 1184932"/>
              <a:gd name="connsiteY58" fmla="*/ 238069 h 449084"/>
              <a:gd name="connsiteX59" fmla="*/ 0 w 1184932"/>
              <a:gd name="connsiteY59" fmla="*/ 238069 h 449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184932" h="449084">
                <a:moveTo>
                  <a:pt x="1184932" y="449084"/>
                </a:moveTo>
                <a:cubicBezTo>
                  <a:pt x="1175914" y="443674"/>
                  <a:pt x="1168273" y="434452"/>
                  <a:pt x="1157879" y="432853"/>
                </a:cubicBezTo>
                <a:cubicBezTo>
                  <a:pt x="1143507" y="430642"/>
                  <a:pt x="1129135" y="438263"/>
                  <a:pt x="1114594" y="438263"/>
                </a:cubicBezTo>
                <a:cubicBezTo>
                  <a:pt x="1100053" y="438263"/>
                  <a:pt x="1085737" y="434656"/>
                  <a:pt x="1071309" y="432853"/>
                </a:cubicBezTo>
                <a:cubicBezTo>
                  <a:pt x="1065898" y="431049"/>
                  <a:pt x="1060178" y="429993"/>
                  <a:pt x="1055077" y="427442"/>
                </a:cubicBezTo>
                <a:cubicBezTo>
                  <a:pt x="1042838" y="421323"/>
                  <a:pt x="1023859" y="404963"/>
                  <a:pt x="1017202" y="394978"/>
                </a:cubicBezTo>
                <a:cubicBezTo>
                  <a:pt x="1013595" y="389567"/>
                  <a:pt x="1011895" y="382192"/>
                  <a:pt x="1006381" y="378746"/>
                </a:cubicBezTo>
                <a:cubicBezTo>
                  <a:pt x="996708" y="372701"/>
                  <a:pt x="973917" y="367925"/>
                  <a:pt x="973917" y="367925"/>
                </a:cubicBezTo>
                <a:cubicBezTo>
                  <a:pt x="970310" y="364318"/>
                  <a:pt x="965721" y="361477"/>
                  <a:pt x="963096" y="357103"/>
                </a:cubicBezTo>
                <a:cubicBezTo>
                  <a:pt x="960162" y="352212"/>
                  <a:pt x="961248" y="345325"/>
                  <a:pt x="957685" y="340871"/>
                </a:cubicBezTo>
                <a:cubicBezTo>
                  <a:pt x="953623" y="335793"/>
                  <a:pt x="946864" y="333657"/>
                  <a:pt x="941453" y="330050"/>
                </a:cubicBezTo>
                <a:cubicBezTo>
                  <a:pt x="937846" y="324639"/>
                  <a:pt x="932688" y="319987"/>
                  <a:pt x="930632" y="313818"/>
                </a:cubicBezTo>
                <a:cubicBezTo>
                  <a:pt x="927163" y="303410"/>
                  <a:pt x="927183" y="292148"/>
                  <a:pt x="925221" y="281354"/>
                </a:cubicBezTo>
                <a:cubicBezTo>
                  <a:pt x="923576" y="272306"/>
                  <a:pt x="921614" y="263319"/>
                  <a:pt x="919811" y="254301"/>
                </a:cubicBezTo>
                <a:cubicBezTo>
                  <a:pt x="921614" y="245283"/>
                  <a:pt x="921598" y="235701"/>
                  <a:pt x="925221" y="227248"/>
                </a:cubicBezTo>
                <a:cubicBezTo>
                  <a:pt x="927231" y="222559"/>
                  <a:pt x="933761" y="220989"/>
                  <a:pt x="936043" y="216426"/>
                </a:cubicBezTo>
                <a:cubicBezTo>
                  <a:pt x="941144" y="206224"/>
                  <a:pt x="946864" y="183963"/>
                  <a:pt x="946864" y="183963"/>
                </a:cubicBezTo>
                <a:cubicBezTo>
                  <a:pt x="945060" y="178552"/>
                  <a:pt x="942836" y="173264"/>
                  <a:pt x="941453" y="167731"/>
                </a:cubicBezTo>
                <a:cubicBezTo>
                  <a:pt x="939223" y="158809"/>
                  <a:pt x="942546" y="147180"/>
                  <a:pt x="936043" y="140677"/>
                </a:cubicBezTo>
                <a:cubicBezTo>
                  <a:pt x="927977" y="132611"/>
                  <a:pt x="903579" y="129856"/>
                  <a:pt x="903579" y="129856"/>
                </a:cubicBezTo>
                <a:cubicBezTo>
                  <a:pt x="899972" y="126249"/>
                  <a:pt x="897789" y="119874"/>
                  <a:pt x="892757" y="119035"/>
                </a:cubicBezTo>
                <a:cubicBezTo>
                  <a:pt x="885422" y="117812"/>
                  <a:pt x="878551" y="124445"/>
                  <a:pt x="871115" y="124445"/>
                </a:cubicBezTo>
                <a:cubicBezTo>
                  <a:pt x="865412" y="124445"/>
                  <a:pt x="860294" y="120838"/>
                  <a:pt x="854883" y="119035"/>
                </a:cubicBezTo>
                <a:cubicBezTo>
                  <a:pt x="851276" y="115428"/>
                  <a:pt x="848750" y="110223"/>
                  <a:pt x="844061" y="108213"/>
                </a:cubicBezTo>
                <a:cubicBezTo>
                  <a:pt x="835608" y="104590"/>
                  <a:pt x="825930" y="105033"/>
                  <a:pt x="817008" y="102803"/>
                </a:cubicBezTo>
                <a:cubicBezTo>
                  <a:pt x="811475" y="101420"/>
                  <a:pt x="806187" y="99196"/>
                  <a:pt x="800776" y="97392"/>
                </a:cubicBezTo>
                <a:cubicBezTo>
                  <a:pt x="784357" y="102865"/>
                  <a:pt x="770511" y="110294"/>
                  <a:pt x="752080" y="97392"/>
                </a:cubicBezTo>
                <a:cubicBezTo>
                  <a:pt x="741426" y="89934"/>
                  <a:pt x="741259" y="72142"/>
                  <a:pt x="730438" y="64928"/>
                </a:cubicBezTo>
                <a:cubicBezTo>
                  <a:pt x="709460" y="50943"/>
                  <a:pt x="720375" y="56163"/>
                  <a:pt x="697974" y="48696"/>
                </a:cubicBezTo>
                <a:cubicBezTo>
                  <a:pt x="688450" y="20126"/>
                  <a:pt x="697309" y="35629"/>
                  <a:pt x="660099" y="10822"/>
                </a:cubicBezTo>
                <a:lnTo>
                  <a:pt x="643867" y="0"/>
                </a:lnTo>
                <a:cubicBezTo>
                  <a:pt x="603067" y="13601"/>
                  <a:pt x="651776" y="-6327"/>
                  <a:pt x="616814" y="21643"/>
                </a:cubicBezTo>
                <a:cubicBezTo>
                  <a:pt x="612360" y="25206"/>
                  <a:pt x="605683" y="24503"/>
                  <a:pt x="600582" y="27054"/>
                </a:cubicBezTo>
                <a:cubicBezTo>
                  <a:pt x="565177" y="44756"/>
                  <a:pt x="604017" y="30174"/>
                  <a:pt x="568118" y="54107"/>
                </a:cubicBezTo>
                <a:cubicBezTo>
                  <a:pt x="563373" y="57271"/>
                  <a:pt x="556987" y="56967"/>
                  <a:pt x="551886" y="59518"/>
                </a:cubicBezTo>
                <a:cubicBezTo>
                  <a:pt x="546070" y="62426"/>
                  <a:pt x="541065" y="66732"/>
                  <a:pt x="535654" y="70339"/>
                </a:cubicBezTo>
                <a:cubicBezTo>
                  <a:pt x="533851" y="75750"/>
                  <a:pt x="531481" y="81004"/>
                  <a:pt x="530244" y="86571"/>
                </a:cubicBezTo>
                <a:cubicBezTo>
                  <a:pt x="527864" y="97280"/>
                  <a:pt x="531124" y="110048"/>
                  <a:pt x="524833" y="119035"/>
                </a:cubicBezTo>
                <a:cubicBezTo>
                  <a:pt x="516286" y="131245"/>
                  <a:pt x="492138" y="142088"/>
                  <a:pt x="476137" y="146088"/>
                </a:cubicBezTo>
                <a:cubicBezTo>
                  <a:pt x="467215" y="148319"/>
                  <a:pt x="458102" y="149695"/>
                  <a:pt x="449084" y="151499"/>
                </a:cubicBezTo>
                <a:cubicBezTo>
                  <a:pt x="431887" y="134300"/>
                  <a:pt x="432193" y="128911"/>
                  <a:pt x="394977" y="146088"/>
                </a:cubicBezTo>
                <a:cubicBezTo>
                  <a:pt x="383398" y="151432"/>
                  <a:pt x="376942" y="164123"/>
                  <a:pt x="367924" y="173141"/>
                </a:cubicBezTo>
                <a:lnTo>
                  <a:pt x="357103" y="183963"/>
                </a:lnTo>
                <a:cubicBezTo>
                  <a:pt x="321687" y="172157"/>
                  <a:pt x="356448" y="188554"/>
                  <a:pt x="335460" y="162320"/>
                </a:cubicBezTo>
                <a:cubicBezTo>
                  <a:pt x="331398" y="157242"/>
                  <a:pt x="324306" y="155561"/>
                  <a:pt x="319228" y="151499"/>
                </a:cubicBezTo>
                <a:cubicBezTo>
                  <a:pt x="315245" y="148312"/>
                  <a:pt x="312014" y="144284"/>
                  <a:pt x="308407" y="140677"/>
                </a:cubicBezTo>
                <a:cubicBezTo>
                  <a:pt x="293979" y="142481"/>
                  <a:pt x="278787" y="141119"/>
                  <a:pt x="265122" y="146088"/>
                </a:cubicBezTo>
                <a:cubicBezTo>
                  <a:pt x="257931" y="148703"/>
                  <a:pt x="254768" y="157421"/>
                  <a:pt x="248890" y="162320"/>
                </a:cubicBezTo>
                <a:cubicBezTo>
                  <a:pt x="230533" y="177618"/>
                  <a:pt x="227272" y="170398"/>
                  <a:pt x="211015" y="194784"/>
                </a:cubicBezTo>
                <a:cubicBezTo>
                  <a:pt x="196587" y="216427"/>
                  <a:pt x="205605" y="207409"/>
                  <a:pt x="183962" y="221837"/>
                </a:cubicBezTo>
                <a:cubicBezTo>
                  <a:pt x="178551" y="220033"/>
                  <a:pt x="171763" y="220459"/>
                  <a:pt x="167730" y="216426"/>
                </a:cubicBezTo>
                <a:cubicBezTo>
                  <a:pt x="163697" y="212393"/>
                  <a:pt x="166960" y="203510"/>
                  <a:pt x="162319" y="200195"/>
                </a:cubicBezTo>
                <a:cubicBezTo>
                  <a:pt x="153037" y="193565"/>
                  <a:pt x="129856" y="189373"/>
                  <a:pt x="129856" y="189373"/>
                </a:cubicBezTo>
                <a:cubicBezTo>
                  <a:pt x="128052" y="183962"/>
                  <a:pt x="128899" y="176704"/>
                  <a:pt x="124445" y="173141"/>
                </a:cubicBezTo>
                <a:cubicBezTo>
                  <a:pt x="118638" y="168496"/>
                  <a:pt x="109952" y="169774"/>
                  <a:pt x="102802" y="167731"/>
                </a:cubicBezTo>
                <a:cubicBezTo>
                  <a:pt x="97318" y="166164"/>
                  <a:pt x="91981" y="164124"/>
                  <a:pt x="86570" y="162320"/>
                </a:cubicBezTo>
                <a:cubicBezTo>
                  <a:pt x="81159" y="165927"/>
                  <a:pt x="75416" y="169079"/>
                  <a:pt x="70338" y="173141"/>
                </a:cubicBezTo>
                <a:cubicBezTo>
                  <a:pt x="31790" y="203980"/>
                  <a:pt x="93245" y="161479"/>
                  <a:pt x="43285" y="194784"/>
                </a:cubicBezTo>
                <a:cubicBezTo>
                  <a:pt x="27053" y="219132"/>
                  <a:pt x="27956" y="226797"/>
                  <a:pt x="5411" y="238069"/>
                </a:cubicBezTo>
                <a:cubicBezTo>
                  <a:pt x="3798" y="238876"/>
                  <a:pt x="1804" y="238069"/>
                  <a:pt x="0" y="238069"/>
                </a:cubicBezTo>
              </a:path>
            </a:pathLst>
          </a:cu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 name="Freeform 43"/>
          <p:cNvSpPr/>
          <p:nvPr/>
        </p:nvSpPr>
        <p:spPr>
          <a:xfrm>
            <a:off x="5508043" y="2034405"/>
            <a:ext cx="1125607" cy="2981582"/>
          </a:xfrm>
          <a:custGeom>
            <a:avLst/>
            <a:gdLst>
              <a:gd name="connsiteX0" fmla="*/ 0 w 1125607"/>
              <a:gd name="connsiteY0" fmla="*/ 0 h 2981582"/>
              <a:gd name="connsiteX1" fmla="*/ 27053 w 1125607"/>
              <a:gd name="connsiteY1" fmla="*/ 43285 h 2981582"/>
              <a:gd name="connsiteX2" fmla="*/ 48695 w 1125607"/>
              <a:gd name="connsiteY2" fmla="*/ 91981 h 2981582"/>
              <a:gd name="connsiteX3" fmla="*/ 64927 w 1125607"/>
              <a:gd name="connsiteY3" fmla="*/ 97391 h 2981582"/>
              <a:gd name="connsiteX4" fmla="*/ 75749 w 1125607"/>
              <a:gd name="connsiteY4" fmla="*/ 108213 h 2981582"/>
              <a:gd name="connsiteX5" fmla="*/ 86570 w 1125607"/>
              <a:gd name="connsiteY5" fmla="*/ 151498 h 2981582"/>
              <a:gd name="connsiteX6" fmla="*/ 97391 w 1125607"/>
              <a:gd name="connsiteY6" fmla="*/ 167730 h 2981582"/>
              <a:gd name="connsiteX7" fmla="*/ 102802 w 1125607"/>
              <a:gd name="connsiteY7" fmla="*/ 183962 h 2981582"/>
              <a:gd name="connsiteX8" fmla="*/ 119034 w 1125607"/>
              <a:gd name="connsiteY8" fmla="*/ 189373 h 2981582"/>
              <a:gd name="connsiteX9" fmla="*/ 129855 w 1125607"/>
              <a:gd name="connsiteY9" fmla="*/ 178551 h 2981582"/>
              <a:gd name="connsiteX10" fmla="*/ 146087 w 1125607"/>
              <a:gd name="connsiteY10" fmla="*/ 205604 h 2981582"/>
              <a:gd name="connsiteX11" fmla="*/ 140677 w 1125607"/>
              <a:gd name="connsiteY11" fmla="*/ 227247 h 2981582"/>
              <a:gd name="connsiteX12" fmla="*/ 135266 w 1125607"/>
              <a:gd name="connsiteY12" fmla="*/ 243479 h 2981582"/>
              <a:gd name="connsiteX13" fmla="*/ 140677 w 1125607"/>
              <a:gd name="connsiteY13" fmla="*/ 313817 h 2981582"/>
              <a:gd name="connsiteX14" fmla="*/ 151498 w 1125607"/>
              <a:gd name="connsiteY14" fmla="*/ 324639 h 2981582"/>
              <a:gd name="connsiteX15" fmla="*/ 167730 w 1125607"/>
              <a:gd name="connsiteY15" fmla="*/ 357103 h 2981582"/>
              <a:gd name="connsiteX16" fmla="*/ 200194 w 1125607"/>
              <a:gd name="connsiteY16" fmla="*/ 400388 h 2981582"/>
              <a:gd name="connsiteX17" fmla="*/ 248890 w 1125607"/>
              <a:gd name="connsiteY17" fmla="*/ 422031 h 2981582"/>
              <a:gd name="connsiteX18" fmla="*/ 248890 w 1125607"/>
              <a:gd name="connsiteY18" fmla="*/ 422031 h 2981582"/>
              <a:gd name="connsiteX19" fmla="*/ 265121 w 1125607"/>
              <a:gd name="connsiteY19" fmla="*/ 432852 h 2981582"/>
              <a:gd name="connsiteX20" fmla="*/ 302996 w 1125607"/>
              <a:gd name="connsiteY20" fmla="*/ 443673 h 2981582"/>
              <a:gd name="connsiteX21" fmla="*/ 319228 w 1125607"/>
              <a:gd name="connsiteY21" fmla="*/ 449084 h 2981582"/>
              <a:gd name="connsiteX22" fmla="*/ 330049 w 1125607"/>
              <a:gd name="connsiteY22" fmla="*/ 432852 h 2981582"/>
              <a:gd name="connsiteX23" fmla="*/ 340871 w 1125607"/>
              <a:gd name="connsiteY23" fmla="*/ 422031 h 2981582"/>
              <a:gd name="connsiteX24" fmla="*/ 346281 w 1125607"/>
              <a:gd name="connsiteY24" fmla="*/ 405799 h 2981582"/>
              <a:gd name="connsiteX25" fmla="*/ 362513 w 1125607"/>
              <a:gd name="connsiteY25" fmla="*/ 400388 h 2981582"/>
              <a:gd name="connsiteX26" fmla="*/ 389566 w 1125607"/>
              <a:gd name="connsiteY26" fmla="*/ 384156 h 2981582"/>
              <a:gd name="connsiteX27" fmla="*/ 400388 w 1125607"/>
              <a:gd name="connsiteY27" fmla="*/ 394977 h 2981582"/>
              <a:gd name="connsiteX28" fmla="*/ 416620 w 1125607"/>
              <a:gd name="connsiteY28" fmla="*/ 400388 h 2981582"/>
              <a:gd name="connsiteX29" fmla="*/ 449084 w 1125607"/>
              <a:gd name="connsiteY29" fmla="*/ 416620 h 2981582"/>
              <a:gd name="connsiteX30" fmla="*/ 459905 w 1125607"/>
              <a:gd name="connsiteY30" fmla="*/ 432852 h 2981582"/>
              <a:gd name="connsiteX31" fmla="*/ 465316 w 1125607"/>
              <a:gd name="connsiteY31" fmla="*/ 449084 h 2981582"/>
              <a:gd name="connsiteX32" fmla="*/ 481548 w 1125607"/>
              <a:gd name="connsiteY32" fmla="*/ 454494 h 2981582"/>
              <a:gd name="connsiteX33" fmla="*/ 454494 w 1125607"/>
              <a:gd name="connsiteY33" fmla="*/ 481548 h 2981582"/>
              <a:gd name="connsiteX34" fmla="*/ 443673 w 1125607"/>
              <a:gd name="connsiteY34" fmla="*/ 514012 h 2981582"/>
              <a:gd name="connsiteX35" fmla="*/ 459905 w 1125607"/>
              <a:gd name="connsiteY35" fmla="*/ 524833 h 2981582"/>
              <a:gd name="connsiteX36" fmla="*/ 476137 w 1125607"/>
              <a:gd name="connsiteY36" fmla="*/ 530244 h 2981582"/>
              <a:gd name="connsiteX37" fmla="*/ 481548 w 1125607"/>
              <a:gd name="connsiteY37" fmla="*/ 546475 h 2981582"/>
              <a:gd name="connsiteX38" fmla="*/ 492369 w 1125607"/>
              <a:gd name="connsiteY38" fmla="*/ 557297 h 2981582"/>
              <a:gd name="connsiteX39" fmla="*/ 497779 w 1125607"/>
              <a:gd name="connsiteY39" fmla="*/ 573529 h 2981582"/>
              <a:gd name="connsiteX40" fmla="*/ 508601 w 1125607"/>
              <a:gd name="connsiteY40" fmla="*/ 584350 h 2981582"/>
              <a:gd name="connsiteX41" fmla="*/ 541065 w 1125607"/>
              <a:gd name="connsiteY41" fmla="*/ 600582 h 2981582"/>
              <a:gd name="connsiteX42" fmla="*/ 535654 w 1125607"/>
              <a:gd name="connsiteY42" fmla="*/ 616814 h 2981582"/>
              <a:gd name="connsiteX43" fmla="*/ 530243 w 1125607"/>
              <a:gd name="connsiteY43" fmla="*/ 638457 h 2981582"/>
              <a:gd name="connsiteX44" fmla="*/ 514011 w 1125607"/>
              <a:gd name="connsiteY44" fmla="*/ 649278 h 2981582"/>
              <a:gd name="connsiteX45" fmla="*/ 503190 w 1125607"/>
              <a:gd name="connsiteY45" fmla="*/ 665510 h 2981582"/>
              <a:gd name="connsiteX46" fmla="*/ 497779 w 1125607"/>
              <a:gd name="connsiteY46" fmla="*/ 692563 h 2981582"/>
              <a:gd name="connsiteX47" fmla="*/ 492369 w 1125607"/>
              <a:gd name="connsiteY47" fmla="*/ 708795 h 2981582"/>
              <a:gd name="connsiteX48" fmla="*/ 454494 w 1125607"/>
              <a:gd name="connsiteY48" fmla="*/ 681742 h 2981582"/>
              <a:gd name="connsiteX49" fmla="*/ 394977 w 1125607"/>
              <a:gd name="connsiteY49" fmla="*/ 687152 h 2981582"/>
              <a:gd name="connsiteX50" fmla="*/ 373335 w 1125607"/>
              <a:gd name="connsiteY50" fmla="*/ 730438 h 2981582"/>
              <a:gd name="connsiteX51" fmla="*/ 367924 w 1125607"/>
              <a:gd name="connsiteY51" fmla="*/ 746670 h 2981582"/>
              <a:gd name="connsiteX52" fmla="*/ 351692 w 1125607"/>
              <a:gd name="connsiteY52" fmla="*/ 757491 h 2981582"/>
              <a:gd name="connsiteX53" fmla="*/ 346281 w 1125607"/>
              <a:gd name="connsiteY53" fmla="*/ 773723 h 2981582"/>
              <a:gd name="connsiteX54" fmla="*/ 335460 w 1125607"/>
              <a:gd name="connsiteY54" fmla="*/ 789955 h 2981582"/>
              <a:gd name="connsiteX55" fmla="*/ 346281 w 1125607"/>
              <a:gd name="connsiteY55" fmla="*/ 806187 h 2981582"/>
              <a:gd name="connsiteX56" fmla="*/ 378745 w 1125607"/>
              <a:gd name="connsiteY56" fmla="*/ 817008 h 2981582"/>
              <a:gd name="connsiteX57" fmla="*/ 400388 w 1125607"/>
              <a:gd name="connsiteY57" fmla="*/ 849472 h 2981582"/>
              <a:gd name="connsiteX58" fmla="*/ 416620 w 1125607"/>
              <a:gd name="connsiteY58" fmla="*/ 860293 h 2981582"/>
              <a:gd name="connsiteX59" fmla="*/ 454494 w 1125607"/>
              <a:gd name="connsiteY59" fmla="*/ 871115 h 2981582"/>
              <a:gd name="connsiteX60" fmla="*/ 465316 w 1125607"/>
              <a:gd name="connsiteY60" fmla="*/ 881936 h 2981582"/>
              <a:gd name="connsiteX61" fmla="*/ 497779 w 1125607"/>
              <a:gd name="connsiteY61" fmla="*/ 903578 h 2981582"/>
              <a:gd name="connsiteX62" fmla="*/ 524833 w 1125607"/>
              <a:gd name="connsiteY62" fmla="*/ 919810 h 2981582"/>
              <a:gd name="connsiteX63" fmla="*/ 562707 w 1125607"/>
              <a:gd name="connsiteY63" fmla="*/ 936042 h 2981582"/>
              <a:gd name="connsiteX64" fmla="*/ 573529 w 1125607"/>
              <a:gd name="connsiteY64" fmla="*/ 946864 h 2981582"/>
              <a:gd name="connsiteX65" fmla="*/ 589761 w 1125607"/>
              <a:gd name="connsiteY65" fmla="*/ 957685 h 2981582"/>
              <a:gd name="connsiteX66" fmla="*/ 595171 w 1125607"/>
              <a:gd name="connsiteY66" fmla="*/ 1022613 h 2981582"/>
              <a:gd name="connsiteX67" fmla="*/ 600582 w 1125607"/>
              <a:gd name="connsiteY67" fmla="*/ 1038845 h 2981582"/>
              <a:gd name="connsiteX68" fmla="*/ 616814 w 1125607"/>
              <a:gd name="connsiteY68" fmla="*/ 1044255 h 2981582"/>
              <a:gd name="connsiteX69" fmla="*/ 649278 w 1125607"/>
              <a:gd name="connsiteY69" fmla="*/ 1082130 h 2981582"/>
              <a:gd name="connsiteX70" fmla="*/ 665510 w 1125607"/>
              <a:gd name="connsiteY70" fmla="*/ 1092951 h 2981582"/>
              <a:gd name="connsiteX71" fmla="*/ 687152 w 1125607"/>
              <a:gd name="connsiteY71" fmla="*/ 1120004 h 2981582"/>
              <a:gd name="connsiteX72" fmla="*/ 697974 w 1125607"/>
              <a:gd name="connsiteY72" fmla="*/ 1130826 h 2981582"/>
              <a:gd name="connsiteX73" fmla="*/ 703384 w 1125607"/>
              <a:gd name="connsiteY73" fmla="*/ 1157879 h 2981582"/>
              <a:gd name="connsiteX74" fmla="*/ 741259 w 1125607"/>
              <a:gd name="connsiteY74" fmla="*/ 1184932 h 2981582"/>
              <a:gd name="connsiteX75" fmla="*/ 768312 w 1125607"/>
              <a:gd name="connsiteY75" fmla="*/ 1211986 h 2981582"/>
              <a:gd name="connsiteX76" fmla="*/ 779133 w 1125607"/>
              <a:gd name="connsiteY76" fmla="*/ 1255271 h 2981582"/>
              <a:gd name="connsiteX77" fmla="*/ 789955 w 1125607"/>
              <a:gd name="connsiteY77" fmla="*/ 1266092 h 2981582"/>
              <a:gd name="connsiteX78" fmla="*/ 795365 w 1125607"/>
              <a:gd name="connsiteY78" fmla="*/ 1282324 h 2981582"/>
              <a:gd name="connsiteX79" fmla="*/ 822419 w 1125607"/>
              <a:gd name="connsiteY79" fmla="*/ 1298556 h 2981582"/>
              <a:gd name="connsiteX80" fmla="*/ 833240 w 1125607"/>
              <a:gd name="connsiteY80" fmla="*/ 1314788 h 2981582"/>
              <a:gd name="connsiteX81" fmla="*/ 838650 w 1125607"/>
              <a:gd name="connsiteY81" fmla="*/ 1341841 h 2981582"/>
              <a:gd name="connsiteX82" fmla="*/ 844061 w 1125607"/>
              <a:gd name="connsiteY82" fmla="*/ 1358073 h 2981582"/>
              <a:gd name="connsiteX83" fmla="*/ 860293 w 1125607"/>
              <a:gd name="connsiteY83" fmla="*/ 1363484 h 2981582"/>
              <a:gd name="connsiteX84" fmla="*/ 876525 w 1125607"/>
              <a:gd name="connsiteY84" fmla="*/ 1374305 h 2981582"/>
              <a:gd name="connsiteX85" fmla="*/ 887346 w 1125607"/>
              <a:gd name="connsiteY85" fmla="*/ 1406769 h 2981582"/>
              <a:gd name="connsiteX86" fmla="*/ 892757 w 1125607"/>
              <a:gd name="connsiteY86" fmla="*/ 1433822 h 2981582"/>
              <a:gd name="connsiteX87" fmla="*/ 908989 w 1125607"/>
              <a:gd name="connsiteY87" fmla="*/ 1482518 h 2981582"/>
              <a:gd name="connsiteX88" fmla="*/ 914400 w 1125607"/>
              <a:gd name="connsiteY88" fmla="*/ 1498750 h 2981582"/>
              <a:gd name="connsiteX89" fmla="*/ 919810 w 1125607"/>
              <a:gd name="connsiteY89" fmla="*/ 1514982 h 2981582"/>
              <a:gd name="connsiteX90" fmla="*/ 941453 w 1125607"/>
              <a:gd name="connsiteY90" fmla="*/ 1520393 h 2981582"/>
              <a:gd name="connsiteX91" fmla="*/ 979327 w 1125607"/>
              <a:gd name="connsiteY91" fmla="*/ 1558267 h 2981582"/>
              <a:gd name="connsiteX92" fmla="*/ 1006381 w 1125607"/>
              <a:gd name="connsiteY92" fmla="*/ 1563678 h 2981582"/>
              <a:gd name="connsiteX93" fmla="*/ 1011791 w 1125607"/>
              <a:gd name="connsiteY93" fmla="*/ 1579910 h 2981582"/>
              <a:gd name="connsiteX94" fmla="*/ 1038845 w 1125607"/>
              <a:gd name="connsiteY94" fmla="*/ 1596142 h 2981582"/>
              <a:gd name="connsiteX95" fmla="*/ 1055077 w 1125607"/>
              <a:gd name="connsiteY95" fmla="*/ 1606963 h 2981582"/>
              <a:gd name="connsiteX96" fmla="*/ 1049666 w 1125607"/>
              <a:gd name="connsiteY96" fmla="*/ 1628606 h 2981582"/>
              <a:gd name="connsiteX97" fmla="*/ 1028023 w 1125607"/>
              <a:gd name="connsiteY97" fmla="*/ 1655659 h 2981582"/>
              <a:gd name="connsiteX98" fmla="*/ 1033434 w 1125607"/>
              <a:gd name="connsiteY98" fmla="*/ 1688123 h 2981582"/>
              <a:gd name="connsiteX99" fmla="*/ 1055077 w 1125607"/>
              <a:gd name="connsiteY99" fmla="*/ 1715176 h 2981582"/>
              <a:gd name="connsiteX100" fmla="*/ 1082130 w 1125607"/>
              <a:gd name="connsiteY100" fmla="*/ 1742229 h 2981582"/>
              <a:gd name="connsiteX101" fmla="*/ 1087540 w 1125607"/>
              <a:gd name="connsiteY101" fmla="*/ 1758461 h 2981582"/>
              <a:gd name="connsiteX102" fmla="*/ 1098362 w 1125607"/>
              <a:gd name="connsiteY102" fmla="*/ 1769283 h 2981582"/>
              <a:gd name="connsiteX103" fmla="*/ 1109183 w 1125607"/>
              <a:gd name="connsiteY103" fmla="*/ 1785515 h 2981582"/>
              <a:gd name="connsiteX104" fmla="*/ 1103772 w 1125607"/>
              <a:gd name="connsiteY104" fmla="*/ 1812568 h 2981582"/>
              <a:gd name="connsiteX105" fmla="*/ 1092951 w 1125607"/>
              <a:gd name="connsiteY105" fmla="*/ 1828800 h 2981582"/>
              <a:gd name="connsiteX106" fmla="*/ 1087540 w 1125607"/>
              <a:gd name="connsiteY106" fmla="*/ 1855853 h 2981582"/>
              <a:gd name="connsiteX107" fmla="*/ 1092951 w 1125607"/>
              <a:gd name="connsiteY107" fmla="*/ 1888317 h 2981582"/>
              <a:gd name="connsiteX108" fmla="*/ 1098362 w 1125607"/>
              <a:gd name="connsiteY108" fmla="*/ 1904549 h 2981582"/>
              <a:gd name="connsiteX109" fmla="*/ 1092951 w 1125607"/>
              <a:gd name="connsiteY109" fmla="*/ 1964066 h 2981582"/>
              <a:gd name="connsiteX110" fmla="*/ 1082130 w 1125607"/>
              <a:gd name="connsiteY110" fmla="*/ 1980298 h 2981582"/>
              <a:gd name="connsiteX111" fmla="*/ 1076719 w 1125607"/>
              <a:gd name="connsiteY111" fmla="*/ 1996530 h 2981582"/>
              <a:gd name="connsiteX112" fmla="*/ 1071308 w 1125607"/>
              <a:gd name="connsiteY112" fmla="*/ 2045226 h 2981582"/>
              <a:gd name="connsiteX113" fmla="*/ 1065898 w 1125607"/>
              <a:gd name="connsiteY113" fmla="*/ 2061458 h 2981582"/>
              <a:gd name="connsiteX114" fmla="*/ 1092951 w 1125607"/>
              <a:gd name="connsiteY114" fmla="*/ 2164260 h 2981582"/>
              <a:gd name="connsiteX115" fmla="*/ 1103772 w 1125607"/>
              <a:gd name="connsiteY115" fmla="*/ 2196724 h 2981582"/>
              <a:gd name="connsiteX116" fmla="*/ 1120004 w 1125607"/>
              <a:gd name="connsiteY116" fmla="*/ 2245420 h 2981582"/>
              <a:gd name="connsiteX117" fmla="*/ 1125415 w 1125607"/>
              <a:gd name="connsiteY117" fmla="*/ 2277884 h 2981582"/>
              <a:gd name="connsiteX118" fmla="*/ 1114594 w 1125607"/>
              <a:gd name="connsiteY118" fmla="*/ 2294116 h 2981582"/>
              <a:gd name="connsiteX119" fmla="*/ 1092951 w 1125607"/>
              <a:gd name="connsiteY119" fmla="*/ 2326580 h 2981582"/>
              <a:gd name="connsiteX120" fmla="*/ 1098362 w 1125607"/>
              <a:gd name="connsiteY120" fmla="*/ 2418561 h 2981582"/>
              <a:gd name="connsiteX121" fmla="*/ 1103772 w 1125607"/>
              <a:gd name="connsiteY121" fmla="*/ 2445614 h 2981582"/>
              <a:gd name="connsiteX122" fmla="*/ 1114594 w 1125607"/>
              <a:gd name="connsiteY122" fmla="*/ 2456435 h 2981582"/>
              <a:gd name="connsiteX123" fmla="*/ 1120004 w 1125607"/>
              <a:gd name="connsiteY123" fmla="*/ 2472667 h 2981582"/>
              <a:gd name="connsiteX124" fmla="*/ 1103772 w 1125607"/>
              <a:gd name="connsiteY124" fmla="*/ 2505131 h 2981582"/>
              <a:gd name="connsiteX125" fmla="*/ 1082130 w 1125607"/>
              <a:gd name="connsiteY125" fmla="*/ 2510542 h 2981582"/>
              <a:gd name="connsiteX126" fmla="*/ 1049666 w 1125607"/>
              <a:gd name="connsiteY126" fmla="*/ 2532184 h 2981582"/>
              <a:gd name="connsiteX127" fmla="*/ 1028023 w 1125607"/>
              <a:gd name="connsiteY127" fmla="*/ 2537595 h 2981582"/>
              <a:gd name="connsiteX128" fmla="*/ 995559 w 1125607"/>
              <a:gd name="connsiteY128" fmla="*/ 2548416 h 2981582"/>
              <a:gd name="connsiteX129" fmla="*/ 968506 w 1125607"/>
              <a:gd name="connsiteY129" fmla="*/ 2553827 h 2981582"/>
              <a:gd name="connsiteX130" fmla="*/ 963095 w 1125607"/>
              <a:gd name="connsiteY130" fmla="*/ 2575470 h 2981582"/>
              <a:gd name="connsiteX131" fmla="*/ 914400 w 1125607"/>
              <a:gd name="connsiteY131" fmla="*/ 2602523 h 2981582"/>
              <a:gd name="connsiteX132" fmla="*/ 898168 w 1125607"/>
              <a:gd name="connsiteY132" fmla="*/ 2607933 h 2981582"/>
              <a:gd name="connsiteX133" fmla="*/ 881936 w 1125607"/>
              <a:gd name="connsiteY133" fmla="*/ 2613344 h 2981582"/>
              <a:gd name="connsiteX134" fmla="*/ 865704 w 1125607"/>
              <a:gd name="connsiteY134" fmla="*/ 2651219 h 2981582"/>
              <a:gd name="connsiteX135" fmla="*/ 849472 w 1125607"/>
              <a:gd name="connsiteY135" fmla="*/ 2656629 h 2981582"/>
              <a:gd name="connsiteX136" fmla="*/ 800776 w 1125607"/>
              <a:gd name="connsiteY136" fmla="*/ 2651219 h 2981582"/>
              <a:gd name="connsiteX137" fmla="*/ 773723 w 1125607"/>
              <a:gd name="connsiteY137" fmla="*/ 2667451 h 2981582"/>
              <a:gd name="connsiteX138" fmla="*/ 762901 w 1125607"/>
              <a:gd name="connsiteY138" fmla="*/ 2683683 h 2981582"/>
              <a:gd name="connsiteX139" fmla="*/ 725027 w 1125607"/>
              <a:gd name="connsiteY139" fmla="*/ 2710736 h 2981582"/>
              <a:gd name="connsiteX140" fmla="*/ 741259 w 1125607"/>
              <a:gd name="connsiteY140" fmla="*/ 2721557 h 2981582"/>
              <a:gd name="connsiteX141" fmla="*/ 730437 w 1125607"/>
              <a:gd name="connsiteY141" fmla="*/ 2759432 h 2981582"/>
              <a:gd name="connsiteX142" fmla="*/ 735848 w 1125607"/>
              <a:gd name="connsiteY142" fmla="*/ 2775664 h 2981582"/>
              <a:gd name="connsiteX143" fmla="*/ 741259 w 1125607"/>
              <a:gd name="connsiteY143" fmla="*/ 2813538 h 2981582"/>
              <a:gd name="connsiteX144" fmla="*/ 768312 w 1125607"/>
              <a:gd name="connsiteY144" fmla="*/ 2818949 h 2981582"/>
              <a:gd name="connsiteX145" fmla="*/ 789955 w 1125607"/>
              <a:gd name="connsiteY145" fmla="*/ 2846002 h 2981582"/>
              <a:gd name="connsiteX146" fmla="*/ 779133 w 1125607"/>
              <a:gd name="connsiteY146" fmla="*/ 2856823 h 2981582"/>
              <a:gd name="connsiteX147" fmla="*/ 752080 w 1125607"/>
              <a:gd name="connsiteY147" fmla="*/ 2851413 h 2981582"/>
              <a:gd name="connsiteX148" fmla="*/ 730437 w 1125607"/>
              <a:gd name="connsiteY148" fmla="*/ 2829770 h 2981582"/>
              <a:gd name="connsiteX149" fmla="*/ 670920 w 1125607"/>
              <a:gd name="connsiteY149" fmla="*/ 2851413 h 2981582"/>
              <a:gd name="connsiteX150" fmla="*/ 665510 w 1125607"/>
              <a:gd name="connsiteY150" fmla="*/ 2867645 h 2981582"/>
              <a:gd name="connsiteX151" fmla="*/ 589761 w 1125607"/>
              <a:gd name="connsiteY151" fmla="*/ 2862234 h 2981582"/>
              <a:gd name="connsiteX152" fmla="*/ 584350 w 1125607"/>
              <a:gd name="connsiteY152" fmla="*/ 2878466 h 2981582"/>
              <a:gd name="connsiteX153" fmla="*/ 546475 w 1125607"/>
              <a:gd name="connsiteY153" fmla="*/ 2889287 h 2981582"/>
              <a:gd name="connsiteX154" fmla="*/ 551886 w 1125607"/>
              <a:gd name="connsiteY154" fmla="*/ 2905519 h 2981582"/>
              <a:gd name="connsiteX155" fmla="*/ 568118 w 1125607"/>
              <a:gd name="connsiteY155" fmla="*/ 2910930 h 2981582"/>
              <a:gd name="connsiteX156" fmla="*/ 530243 w 1125607"/>
              <a:gd name="connsiteY156" fmla="*/ 2943394 h 2981582"/>
              <a:gd name="connsiteX157" fmla="*/ 497779 w 1125607"/>
              <a:gd name="connsiteY157" fmla="*/ 2965036 h 2981582"/>
              <a:gd name="connsiteX158" fmla="*/ 465316 w 1125607"/>
              <a:gd name="connsiteY158" fmla="*/ 2981268 h 2981582"/>
              <a:gd name="connsiteX159" fmla="*/ 454494 w 1125607"/>
              <a:gd name="connsiteY159" fmla="*/ 2981268 h 2981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Lst>
            <a:rect l="l" t="t" r="r" b="b"/>
            <a:pathLst>
              <a:path w="1125607" h="2981582">
                <a:moveTo>
                  <a:pt x="0" y="0"/>
                </a:moveTo>
                <a:cubicBezTo>
                  <a:pt x="9018" y="14428"/>
                  <a:pt x="21673" y="27144"/>
                  <a:pt x="27053" y="43285"/>
                </a:cubicBezTo>
                <a:cubicBezTo>
                  <a:pt x="30359" y="53203"/>
                  <a:pt x="37003" y="82628"/>
                  <a:pt x="48695" y="91981"/>
                </a:cubicBezTo>
                <a:cubicBezTo>
                  <a:pt x="53149" y="95544"/>
                  <a:pt x="59516" y="95588"/>
                  <a:pt x="64927" y="97391"/>
                </a:cubicBezTo>
                <a:cubicBezTo>
                  <a:pt x="68534" y="100998"/>
                  <a:pt x="73739" y="103524"/>
                  <a:pt x="75749" y="108213"/>
                </a:cubicBezTo>
                <a:cubicBezTo>
                  <a:pt x="94280" y="151451"/>
                  <a:pt x="70807" y="119972"/>
                  <a:pt x="86570" y="151498"/>
                </a:cubicBezTo>
                <a:cubicBezTo>
                  <a:pt x="89478" y="157314"/>
                  <a:pt x="94483" y="161914"/>
                  <a:pt x="97391" y="167730"/>
                </a:cubicBezTo>
                <a:cubicBezTo>
                  <a:pt x="99942" y="172831"/>
                  <a:pt x="98769" y="179929"/>
                  <a:pt x="102802" y="183962"/>
                </a:cubicBezTo>
                <a:cubicBezTo>
                  <a:pt x="106835" y="187995"/>
                  <a:pt x="113623" y="187569"/>
                  <a:pt x="119034" y="189373"/>
                </a:cubicBezTo>
                <a:cubicBezTo>
                  <a:pt x="122641" y="185766"/>
                  <a:pt x="124754" y="178551"/>
                  <a:pt x="129855" y="178551"/>
                </a:cubicBezTo>
                <a:cubicBezTo>
                  <a:pt x="139758" y="178551"/>
                  <a:pt x="144599" y="201139"/>
                  <a:pt x="146087" y="205604"/>
                </a:cubicBezTo>
                <a:cubicBezTo>
                  <a:pt x="144284" y="212818"/>
                  <a:pt x="142720" y="220097"/>
                  <a:pt x="140677" y="227247"/>
                </a:cubicBezTo>
                <a:cubicBezTo>
                  <a:pt x="139110" y="232731"/>
                  <a:pt x="135266" y="237776"/>
                  <a:pt x="135266" y="243479"/>
                </a:cubicBezTo>
                <a:cubicBezTo>
                  <a:pt x="135266" y="266994"/>
                  <a:pt x="136065" y="290758"/>
                  <a:pt x="140677" y="313817"/>
                </a:cubicBezTo>
                <a:cubicBezTo>
                  <a:pt x="141677" y="318819"/>
                  <a:pt x="147891" y="321032"/>
                  <a:pt x="151498" y="324639"/>
                </a:cubicBezTo>
                <a:cubicBezTo>
                  <a:pt x="161075" y="362950"/>
                  <a:pt x="149640" y="332983"/>
                  <a:pt x="167730" y="357103"/>
                </a:cubicBezTo>
                <a:cubicBezTo>
                  <a:pt x="180717" y="374420"/>
                  <a:pt x="184680" y="387977"/>
                  <a:pt x="200194" y="400388"/>
                </a:cubicBezTo>
                <a:cubicBezTo>
                  <a:pt x="218568" y="415086"/>
                  <a:pt x="223148" y="413450"/>
                  <a:pt x="248890" y="422031"/>
                </a:cubicBezTo>
                <a:lnTo>
                  <a:pt x="248890" y="422031"/>
                </a:lnTo>
                <a:cubicBezTo>
                  <a:pt x="254300" y="425638"/>
                  <a:pt x="259305" y="429944"/>
                  <a:pt x="265121" y="432852"/>
                </a:cubicBezTo>
                <a:cubicBezTo>
                  <a:pt x="273765" y="437174"/>
                  <a:pt x="294912" y="441363"/>
                  <a:pt x="302996" y="443673"/>
                </a:cubicBezTo>
                <a:cubicBezTo>
                  <a:pt x="308480" y="445240"/>
                  <a:pt x="313817" y="447280"/>
                  <a:pt x="319228" y="449084"/>
                </a:cubicBezTo>
                <a:cubicBezTo>
                  <a:pt x="322835" y="443673"/>
                  <a:pt x="325987" y="437930"/>
                  <a:pt x="330049" y="432852"/>
                </a:cubicBezTo>
                <a:cubicBezTo>
                  <a:pt x="333236" y="428869"/>
                  <a:pt x="338246" y="426405"/>
                  <a:pt x="340871" y="422031"/>
                </a:cubicBezTo>
                <a:cubicBezTo>
                  <a:pt x="343805" y="417140"/>
                  <a:pt x="342248" y="409832"/>
                  <a:pt x="346281" y="405799"/>
                </a:cubicBezTo>
                <a:cubicBezTo>
                  <a:pt x="350314" y="401766"/>
                  <a:pt x="357102" y="402192"/>
                  <a:pt x="362513" y="400388"/>
                </a:cubicBezTo>
                <a:cubicBezTo>
                  <a:pt x="368990" y="393911"/>
                  <a:pt x="377861" y="381815"/>
                  <a:pt x="389566" y="384156"/>
                </a:cubicBezTo>
                <a:cubicBezTo>
                  <a:pt x="394568" y="385156"/>
                  <a:pt x="396014" y="392352"/>
                  <a:pt x="400388" y="394977"/>
                </a:cubicBezTo>
                <a:cubicBezTo>
                  <a:pt x="405279" y="397911"/>
                  <a:pt x="411519" y="397837"/>
                  <a:pt x="416620" y="400388"/>
                </a:cubicBezTo>
                <a:cubicBezTo>
                  <a:pt x="458575" y="421366"/>
                  <a:pt x="408284" y="403019"/>
                  <a:pt x="449084" y="416620"/>
                </a:cubicBezTo>
                <a:cubicBezTo>
                  <a:pt x="452691" y="422031"/>
                  <a:pt x="456997" y="427036"/>
                  <a:pt x="459905" y="432852"/>
                </a:cubicBezTo>
                <a:cubicBezTo>
                  <a:pt x="462456" y="437953"/>
                  <a:pt x="461283" y="445051"/>
                  <a:pt x="465316" y="449084"/>
                </a:cubicBezTo>
                <a:cubicBezTo>
                  <a:pt x="469349" y="453117"/>
                  <a:pt x="476137" y="452691"/>
                  <a:pt x="481548" y="454494"/>
                </a:cubicBezTo>
                <a:cubicBezTo>
                  <a:pt x="472530" y="463512"/>
                  <a:pt x="458527" y="469449"/>
                  <a:pt x="454494" y="481548"/>
                </a:cubicBezTo>
                <a:lnTo>
                  <a:pt x="443673" y="514012"/>
                </a:lnTo>
                <a:cubicBezTo>
                  <a:pt x="449084" y="517619"/>
                  <a:pt x="454089" y="521925"/>
                  <a:pt x="459905" y="524833"/>
                </a:cubicBezTo>
                <a:cubicBezTo>
                  <a:pt x="465006" y="527384"/>
                  <a:pt x="472104" y="526211"/>
                  <a:pt x="476137" y="530244"/>
                </a:cubicBezTo>
                <a:cubicBezTo>
                  <a:pt x="480170" y="534277"/>
                  <a:pt x="478614" y="541585"/>
                  <a:pt x="481548" y="546475"/>
                </a:cubicBezTo>
                <a:cubicBezTo>
                  <a:pt x="484173" y="550849"/>
                  <a:pt x="488762" y="553690"/>
                  <a:pt x="492369" y="557297"/>
                </a:cubicBezTo>
                <a:cubicBezTo>
                  <a:pt x="494172" y="562708"/>
                  <a:pt x="494845" y="568638"/>
                  <a:pt x="497779" y="573529"/>
                </a:cubicBezTo>
                <a:cubicBezTo>
                  <a:pt x="500404" y="577903"/>
                  <a:pt x="504617" y="581163"/>
                  <a:pt x="508601" y="584350"/>
                </a:cubicBezTo>
                <a:cubicBezTo>
                  <a:pt x="523585" y="596337"/>
                  <a:pt x="523921" y="594867"/>
                  <a:pt x="541065" y="600582"/>
                </a:cubicBezTo>
                <a:cubicBezTo>
                  <a:pt x="539261" y="605993"/>
                  <a:pt x="537221" y="611330"/>
                  <a:pt x="535654" y="616814"/>
                </a:cubicBezTo>
                <a:cubicBezTo>
                  <a:pt x="533611" y="623964"/>
                  <a:pt x="534368" y="632270"/>
                  <a:pt x="530243" y="638457"/>
                </a:cubicBezTo>
                <a:cubicBezTo>
                  <a:pt x="526636" y="643868"/>
                  <a:pt x="519422" y="645671"/>
                  <a:pt x="514011" y="649278"/>
                </a:cubicBezTo>
                <a:cubicBezTo>
                  <a:pt x="510404" y="654689"/>
                  <a:pt x="505473" y="659421"/>
                  <a:pt x="503190" y="665510"/>
                </a:cubicBezTo>
                <a:cubicBezTo>
                  <a:pt x="499961" y="674121"/>
                  <a:pt x="500009" y="683641"/>
                  <a:pt x="497779" y="692563"/>
                </a:cubicBezTo>
                <a:cubicBezTo>
                  <a:pt x="496396" y="698096"/>
                  <a:pt x="494172" y="703384"/>
                  <a:pt x="492369" y="708795"/>
                </a:cubicBezTo>
                <a:cubicBezTo>
                  <a:pt x="454494" y="696170"/>
                  <a:pt x="463512" y="708795"/>
                  <a:pt x="454494" y="681742"/>
                </a:cubicBezTo>
                <a:cubicBezTo>
                  <a:pt x="434655" y="683545"/>
                  <a:pt x="414388" y="682673"/>
                  <a:pt x="394977" y="687152"/>
                </a:cubicBezTo>
                <a:cubicBezTo>
                  <a:pt x="381337" y="690300"/>
                  <a:pt x="374037" y="728331"/>
                  <a:pt x="373335" y="730438"/>
                </a:cubicBezTo>
                <a:cubicBezTo>
                  <a:pt x="371531" y="735849"/>
                  <a:pt x="372670" y="743506"/>
                  <a:pt x="367924" y="746670"/>
                </a:cubicBezTo>
                <a:lnTo>
                  <a:pt x="351692" y="757491"/>
                </a:lnTo>
                <a:cubicBezTo>
                  <a:pt x="349888" y="762902"/>
                  <a:pt x="348832" y="768622"/>
                  <a:pt x="346281" y="773723"/>
                </a:cubicBezTo>
                <a:cubicBezTo>
                  <a:pt x="343373" y="779539"/>
                  <a:pt x="335460" y="783452"/>
                  <a:pt x="335460" y="789955"/>
                </a:cubicBezTo>
                <a:cubicBezTo>
                  <a:pt x="335460" y="796458"/>
                  <a:pt x="340767" y="802741"/>
                  <a:pt x="346281" y="806187"/>
                </a:cubicBezTo>
                <a:cubicBezTo>
                  <a:pt x="355954" y="812232"/>
                  <a:pt x="378745" y="817008"/>
                  <a:pt x="378745" y="817008"/>
                </a:cubicBezTo>
                <a:cubicBezTo>
                  <a:pt x="385959" y="827829"/>
                  <a:pt x="389567" y="842258"/>
                  <a:pt x="400388" y="849472"/>
                </a:cubicBezTo>
                <a:cubicBezTo>
                  <a:pt x="405799" y="853079"/>
                  <a:pt x="410804" y="857385"/>
                  <a:pt x="416620" y="860293"/>
                </a:cubicBezTo>
                <a:cubicBezTo>
                  <a:pt x="424383" y="864174"/>
                  <a:pt x="447559" y="869381"/>
                  <a:pt x="454494" y="871115"/>
                </a:cubicBezTo>
                <a:cubicBezTo>
                  <a:pt x="458101" y="874722"/>
                  <a:pt x="461235" y="878875"/>
                  <a:pt x="465316" y="881936"/>
                </a:cubicBezTo>
                <a:cubicBezTo>
                  <a:pt x="475720" y="889739"/>
                  <a:pt x="488583" y="894382"/>
                  <a:pt x="497779" y="903578"/>
                </a:cubicBezTo>
                <a:cubicBezTo>
                  <a:pt x="512634" y="918433"/>
                  <a:pt x="503761" y="912787"/>
                  <a:pt x="524833" y="919810"/>
                </a:cubicBezTo>
                <a:cubicBezTo>
                  <a:pt x="549268" y="944248"/>
                  <a:pt x="517831" y="916809"/>
                  <a:pt x="562707" y="936042"/>
                </a:cubicBezTo>
                <a:cubicBezTo>
                  <a:pt x="567396" y="938052"/>
                  <a:pt x="569545" y="943677"/>
                  <a:pt x="573529" y="946864"/>
                </a:cubicBezTo>
                <a:cubicBezTo>
                  <a:pt x="578607" y="950926"/>
                  <a:pt x="584350" y="954078"/>
                  <a:pt x="589761" y="957685"/>
                </a:cubicBezTo>
                <a:cubicBezTo>
                  <a:pt x="591564" y="979328"/>
                  <a:pt x="592301" y="1001086"/>
                  <a:pt x="595171" y="1022613"/>
                </a:cubicBezTo>
                <a:cubicBezTo>
                  <a:pt x="595925" y="1028266"/>
                  <a:pt x="596549" y="1034812"/>
                  <a:pt x="600582" y="1038845"/>
                </a:cubicBezTo>
                <a:cubicBezTo>
                  <a:pt x="604615" y="1042878"/>
                  <a:pt x="611403" y="1042452"/>
                  <a:pt x="616814" y="1044255"/>
                </a:cubicBezTo>
                <a:cubicBezTo>
                  <a:pt x="626604" y="1058941"/>
                  <a:pt x="633533" y="1071634"/>
                  <a:pt x="649278" y="1082130"/>
                </a:cubicBezTo>
                <a:cubicBezTo>
                  <a:pt x="654689" y="1085737"/>
                  <a:pt x="660432" y="1088889"/>
                  <a:pt x="665510" y="1092951"/>
                </a:cubicBezTo>
                <a:cubicBezTo>
                  <a:pt x="680023" y="1104562"/>
                  <a:pt x="674656" y="1104385"/>
                  <a:pt x="687152" y="1120004"/>
                </a:cubicBezTo>
                <a:cubicBezTo>
                  <a:pt x="690339" y="1123988"/>
                  <a:pt x="694367" y="1127219"/>
                  <a:pt x="697974" y="1130826"/>
                </a:cubicBezTo>
                <a:cubicBezTo>
                  <a:pt x="699777" y="1139844"/>
                  <a:pt x="698918" y="1149840"/>
                  <a:pt x="703384" y="1157879"/>
                </a:cubicBezTo>
                <a:cubicBezTo>
                  <a:pt x="715055" y="1178887"/>
                  <a:pt x="723177" y="1178905"/>
                  <a:pt x="741259" y="1184932"/>
                </a:cubicBezTo>
                <a:cubicBezTo>
                  <a:pt x="750277" y="1193950"/>
                  <a:pt x="765811" y="1199481"/>
                  <a:pt x="768312" y="1211986"/>
                </a:cubicBezTo>
                <a:cubicBezTo>
                  <a:pt x="769475" y="1217799"/>
                  <a:pt x="774144" y="1246956"/>
                  <a:pt x="779133" y="1255271"/>
                </a:cubicBezTo>
                <a:cubicBezTo>
                  <a:pt x="781758" y="1259645"/>
                  <a:pt x="786348" y="1262485"/>
                  <a:pt x="789955" y="1266092"/>
                </a:cubicBezTo>
                <a:cubicBezTo>
                  <a:pt x="791758" y="1271503"/>
                  <a:pt x="792431" y="1277433"/>
                  <a:pt x="795365" y="1282324"/>
                </a:cubicBezTo>
                <a:cubicBezTo>
                  <a:pt x="802792" y="1294701"/>
                  <a:pt x="809653" y="1294300"/>
                  <a:pt x="822419" y="1298556"/>
                </a:cubicBezTo>
                <a:cubicBezTo>
                  <a:pt x="826026" y="1303967"/>
                  <a:pt x="830957" y="1308699"/>
                  <a:pt x="833240" y="1314788"/>
                </a:cubicBezTo>
                <a:cubicBezTo>
                  <a:pt x="836469" y="1323399"/>
                  <a:pt x="836420" y="1332919"/>
                  <a:pt x="838650" y="1341841"/>
                </a:cubicBezTo>
                <a:cubicBezTo>
                  <a:pt x="840033" y="1347374"/>
                  <a:pt x="840028" y="1354040"/>
                  <a:pt x="844061" y="1358073"/>
                </a:cubicBezTo>
                <a:cubicBezTo>
                  <a:pt x="848094" y="1362106"/>
                  <a:pt x="855192" y="1360933"/>
                  <a:pt x="860293" y="1363484"/>
                </a:cubicBezTo>
                <a:cubicBezTo>
                  <a:pt x="866109" y="1366392"/>
                  <a:pt x="871114" y="1370698"/>
                  <a:pt x="876525" y="1374305"/>
                </a:cubicBezTo>
                <a:cubicBezTo>
                  <a:pt x="880132" y="1385126"/>
                  <a:pt x="885109" y="1395584"/>
                  <a:pt x="887346" y="1406769"/>
                </a:cubicBezTo>
                <a:cubicBezTo>
                  <a:pt x="889150" y="1415787"/>
                  <a:pt x="890337" y="1424950"/>
                  <a:pt x="892757" y="1433822"/>
                </a:cubicBezTo>
                <a:cubicBezTo>
                  <a:pt x="892762" y="1433841"/>
                  <a:pt x="906280" y="1474393"/>
                  <a:pt x="908989" y="1482518"/>
                </a:cubicBezTo>
                <a:lnTo>
                  <a:pt x="914400" y="1498750"/>
                </a:lnTo>
                <a:cubicBezTo>
                  <a:pt x="916203" y="1504161"/>
                  <a:pt x="914277" y="1513599"/>
                  <a:pt x="919810" y="1514982"/>
                </a:cubicBezTo>
                <a:lnTo>
                  <a:pt x="941453" y="1520393"/>
                </a:lnTo>
                <a:cubicBezTo>
                  <a:pt x="961917" y="1551090"/>
                  <a:pt x="952661" y="1551601"/>
                  <a:pt x="979327" y="1558267"/>
                </a:cubicBezTo>
                <a:cubicBezTo>
                  <a:pt x="988249" y="1560497"/>
                  <a:pt x="997363" y="1561874"/>
                  <a:pt x="1006381" y="1563678"/>
                </a:cubicBezTo>
                <a:cubicBezTo>
                  <a:pt x="1008184" y="1569089"/>
                  <a:pt x="1008857" y="1575019"/>
                  <a:pt x="1011791" y="1579910"/>
                </a:cubicBezTo>
                <a:cubicBezTo>
                  <a:pt x="1020849" y="1595006"/>
                  <a:pt x="1024255" y="1588847"/>
                  <a:pt x="1038845" y="1596142"/>
                </a:cubicBezTo>
                <a:cubicBezTo>
                  <a:pt x="1044661" y="1599050"/>
                  <a:pt x="1049666" y="1603356"/>
                  <a:pt x="1055077" y="1606963"/>
                </a:cubicBezTo>
                <a:cubicBezTo>
                  <a:pt x="1053273" y="1614177"/>
                  <a:pt x="1053791" y="1622419"/>
                  <a:pt x="1049666" y="1628606"/>
                </a:cubicBezTo>
                <a:cubicBezTo>
                  <a:pt x="1017033" y="1677555"/>
                  <a:pt x="1045713" y="1602592"/>
                  <a:pt x="1028023" y="1655659"/>
                </a:cubicBezTo>
                <a:cubicBezTo>
                  <a:pt x="1029827" y="1666480"/>
                  <a:pt x="1029965" y="1677715"/>
                  <a:pt x="1033434" y="1688123"/>
                </a:cubicBezTo>
                <a:cubicBezTo>
                  <a:pt x="1038193" y="1702401"/>
                  <a:pt x="1046632" y="1704620"/>
                  <a:pt x="1055077" y="1715176"/>
                </a:cubicBezTo>
                <a:cubicBezTo>
                  <a:pt x="1075691" y="1740942"/>
                  <a:pt x="1054302" y="1723677"/>
                  <a:pt x="1082130" y="1742229"/>
                </a:cubicBezTo>
                <a:cubicBezTo>
                  <a:pt x="1083933" y="1747640"/>
                  <a:pt x="1084606" y="1753570"/>
                  <a:pt x="1087540" y="1758461"/>
                </a:cubicBezTo>
                <a:cubicBezTo>
                  <a:pt x="1090165" y="1762836"/>
                  <a:pt x="1095175" y="1765299"/>
                  <a:pt x="1098362" y="1769283"/>
                </a:cubicBezTo>
                <a:cubicBezTo>
                  <a:pt x="1102424" y="1774361"/>
                  <a:pt x="1105576" y="1780104"/>
                  <a:pt x="1109183" y="1785515"/>
                </a:cubicBezTo>
                <a:cubicBezTo>
                  <a:pt x="1107379" y="1794533"/>
                  <a:pt x="1107001" y="1803957"/>
                  <a:pt x="1103772" y="1812568"/>
                </a:cubicBezTo>
                <a:cubicBezTo>
                  <a:pt x="1101489" y="1818657"/>
                  <a:pt x="1095234" y="1822711"/>
                  <a:pt x="1092951" y="1828800"/>
                </a:cubicBezTo>
                <a:cubicBezTo>
                  <a:pt x="1089722" y="1837411"/>
                  <a:pt x="1089344" y="1846835"/>
                  <a:pt x="1087540" y="1855853"/>
                </a:cubicBezTo>
                <a:cubicBezTo>
                  <a:pt x="1089344" y="1866674"/>
                  <a:pt x="1090571" y="1877608"/>
                  <a:pt x="1092951" y="1888317"/>
                </a:cubicBezTo>
                <a:cubicBezTo>
                  <a:pt x="1094188" y="1893885"/>
                  <a:pt x="1098362" y="1898846"/>
                  <a:pt x="1098362" y="1904549"/>
                </a:cubicBezTo>
                <a:cubicBezTo>
                  <a:pt x="1098362" y="1924470"/>
                  <a:pt x="1097125" y="1944587"/>
                  <a:pt x="1092951" y="1964066"/>
                </a:cubicBezTo>
                <a:cubicBezTo>
                  <a:pt x="1091588" y="1970424"/>
                  <a:pt x="1085038" y="1974482"/>
                  <a:pt x="1082130" y="1980298"/>
                </a:cubicBezTo>
                <a:cubicBezTo>
                  <a:pt x="1079579" y="1985399"/>
                  <a:pt x="1078523" y="1991119"/>
                  <a:pt x="1076719" y="1996530"/>
                </a:cubicBezTo>
                <a:cubicBezTo>
                  <a:pt x="1074915" y="2012762"/>
                  <a:pt x="1073993" y="2029116"/>
                  <a:pt x="1071308" y="2045226"/>
                </a:cubicBezTo>
                <a:cubicBezTo>
                  <a:pt x="1070370" y="2050852"/>
                  <a:pt x="1065461" y="2055772"/>
                  <a:pt x="1065898" y="2061458"/>
                </a:cubicBezTo>
                <a:cubicBezTo>
                  <a:pt x="1068676" y="2097574"/>
                  <a:pt x="1081680" y="2130449"/>
                  <a:pt x="1092951" y="2164260"/>
                </a:cubicBezTo>
                <a:cubicBezTo>
                  <a:pt x="1092953" y="2164267"/>
                  <a:pt x="1103771" y="2196716"/>
                  <a:pt x="1103772" y="2196724"/>
                </a:cubicBezTo>
                <a:cubicBezTo>
                  <a:pt x="1110252" y="2235602"/>
                  <a:pt x="1103098" y="2220060"/>
                  <a:pt x="1120004" y="2245420"/>
                </a:cubicBezTo>
                <a:cubicBezTo>
                  <a:pt x="1121808" y="2256241"/>
                  <a:pt x="1126626" y="2266980"/>
                  <a:pt x="1125415" y="2277884"/>
                </a:cubicBezTo>
                <a:cubicBezTo>
                  <a:pt x="1124697" y="2284347"/>
                  <a:pt x="1117156" y="2288139"/>
                  <a:pt x="1114594" y="2294116"/>
                </a:cubicBezTo>
                <a:cubicBezTo>
                  <a:pt x="1100618" y="2326725"/>
                  <a:pt x="1121481" y="2307559"/>
                  <a:pt x="1092951" y="2326580"/>
                </a:cubicBezTo>
                <a:cubicBezTo>
                  <a:pt x="1094755" y="2357240"/>
                  <a:pt x="1095581" y="2387974"/>
                  <a:pt x="1098362" y="2418561"/>
                </a:cubicBezTo>
                <a:cubicBezTo>
                  <a:pt x="1099195" y="2427719"/>
                  <a:pt x="1100149" y="2437161"/>
                  <a:pt x="1103772" y="2445614"/>
                </a:cubicBezTo>
                <a:cubicBezTo>
                  <a:pt x="1105782" y="2450303"/>
                  <a:pt x="1110987" y="2452828"/>
                  <a:pt x="1114594" y="2456435"/>
                </a:cubicBezTo>
                <a:cubicBezTo>
                  <a:pt x="1116397" y="2461846"/>
                  <a:pt x="1120004" y="2466964"/>
                  <a:pt x="1120004" y="2472667"/>
                </a:cubicBezTo>
                <a:cubicBezTo>
                  <a:pt x="1120004" y="2484217"/>
                  <a:pt x="1115293" y="2499371"/>
                  <a:pt x="1103772" y="2505131"/>
                </a:cubicBezTo>
                <a:cubicBezTo>
                  <a:pt x="1097121" y="2508457"/>
                  <a:pt x="1089344" y="2508738"/>
                  <a:pt x="1082130" y="2510542"/>
                </a:cubicBezTo>
                <a:cubicBezTo>
                  <a:pt x="1071309" y="2517756"/>
                  <a:pt x="1062283" y="2529030"/>
                  <a:pt x="1049666" y="2532184"/>
                </a:cubicBezTo>
                <a:cubicBezTo>
                  <a:pt x="1042452" y="2533988"/>
                  <a:pt x="1035146" y="2535458"/>
                  <a:pt x="1028023" y="2537595"/>
                </a:cubicBezTo>
                <a:cubicBezTo>
                  <a:pt x="1017097" y="2540873"/>
                  <a:pt x="1006744" y="2546179"/>
                  <a:pt x="995559" y="2548416"/>
                </a:cubicBezTo>
                <a:lnTo>
                  <a:pt x="968506" y="2553827"/>
                </a:lnTo>
                <a:cubicBezTo>
                  <a:pt x="966702" y="2561041"/>
                  <a:pt x="966784" y="2569013"/>
                  <a:pt x="963095" y="2575470"/>
                </a:cubicBezTo>
                <a:cubicBezTo>
                  <a:pt x="951661" y="2595481"/>
                  <a:pt x="934948" y="2595674"/>
                  <a:pt x="914400" y="2602523"/>
                </a:cubicBezTo>
                <a:lnTo>
                  <a:pt x="898168" y="2607933"/>
                </a:lnTo>
                <a:lnTo>
                  <a:pt x="881936" y="2613344"/>
                </a:lnTo>
                <a:cubicBezTo>
                  <a:pt x="878687" y="2626339"/>
                  <a:pt x="877380" y="2641878"/>
                  <a:pt x="865704" y="2651219"/>
                </a:cubicBezTo>
                <a:cubicBezTo>
                  <a:pt x="861250" y="2654782"/>
                  <a:pt x="854883" y="2654826"/>
                  <a:pt x="849472" y="2656629"/>
                </a:cubicBezTo>
                <a:cubicBezTo>
                  <a:pt x="833240" y="2654826"/>
                  <a:pt x="817108" y="2651219"/>
                  <a:pt x="800776" y="2651219"/>
                </a:cubicBezTo>
                <a:cubicBezTo>
                  <a:pt x="788643" y="2651219"/>
                  <a:pt x="780582" y="2658878"/>
                  <a:pt x="773723" y="2667451"/>
                </a:cubicBezTo>
                <a:cubicBezTo>
                  <a:pt x="769661" y="2672529"/>
                  <a:pt x="767499" y="2679085"/>
                  <a:pt x="762901" y="2683683"/>
                </a:cubicBezTo>
                <a:cubicBezTo>
                  <a:pt x="756187" y="2690397"/>
                  <a:pt x="734246" y="2704590"/>
                  <a:pt x="725027" y="2710736"/>
                </a:cubicBezTo>
                <a:cubicBezTo>
                  <a:pt x="730438" y="2714343"/>
                  <a:pt x="739203" y="2715388"/>
                  <a:pt x="741259" y="2721557"/>
                </a:cubicBezTo>
                <a:cubicBezTo>
                  <a:pt x="742391" y="2724954"/>
                  <a:pt x="732120" y="2754383"/>
                  <a:pt x="730437" y="2759432"/>
                </a:cubicBezTo>
                <a:cubicBezTo>
                  <a:pt x="732241" y="2764843"/>
                  <a:pt x="734729" y="2770071"/>
                  <a:pt x="735848" y="2775664"/>
                </a:cubicBezTo>
                <a:cubicBezTo>
                  <a:pt x="738349" y="2788169"/>
                  <a:pt x="733607" y="2803336"/>
                  <a:pt x="741259" y="2813538"/>
                </a:cubicBezTo>
                <a:cubicBezTo>
                  <a:pt x="746777" y="2820895"/>
                  <a:pt x="759294" y="2817145"/>
                  <a:pt x="768312" y="2818949"/>
                </a:cubicBezTo>
                <a:cubicBezTo>
                  <a:pt x="777270" y="2824921"/>
                  <a:pt x="793030" y="2830629"/>
                  <a:pt x="789955" y="2846002"/>
                </a:cubicBezTo>
                <a:cubicBezTo>
                  <a:pt x="788954" y="2851004"/>
                  <a:pt x="782740" y="2853216"/>
                  <a:pt x="779133" y="2856823"/>
                </a:cubicBezTo>
                <a:cubicBezTo>
                  <a:pt x="770115" y="2855020"/>
                  <a:pt x="760119" y="2855879"/>
                  <a:pt x="752080" y="2851413"/>
                </a:cubicBezTo>
                <a:cubicBezTo>
                  <a:pt x="743161" y="2846458"/>
                  <a:pt x="730437" y="2829770"/>
                  <a:pt x="730437" y="2829770"/>
                </a:cubicBezTo>
                <a:cubicBezTo>
                  <a:pt x="697882" y="2833840"/>
                  <a:pt x="687792" y="2826105"/>
                  <a:pt x="670920" y="2851413"/>
                </a:cubicBezTo>
                <a:cubicBezTo>
                  <a:pt x="667756" y="2856158"/>
                  <a:pt x="667313" y="2862234"/>
                  <a:pt x="665510" y="2867645"/>
                </a:cubicBezTo>
                <a:cubicBezTo>
                  <a:pt x="640260" y="2865841"/>
                  <a:pt x="614853" y="2858889"/>
                  <a:pt x="589761" y="2862234"/>
                </a:cubicBezTo>
                <a:cubicBezTo>
                  <a:pt x="584108" y="2862988"/>
                  <a:pt x="588383" y="2874433"/>
                  <a:pt x="584350" y="2878466"/>
                </a:cubicBezTo>
                <a:cubicBezTo>
                  <a:pt x="581761" y="2881055"/>
                  <a:pt x="546665" y="2889240"/>
                  <a:pt x="546475" y="2889287"/>
                </a:cubicBezTo>
                <a:cubicBezTo>
                  <a:pt x="548279" y="2894698"/>
                  <a:pt x="547853" y="2901486"/>
                  <a:pt x="551886" y="2905519"/>
                </a:cubicBezTo>
                <a:cubicBezTo>
                  <a:pt x="555919" y="2909552"/>
                  <a:pt x="568118" y="2905227"/>
                  <a:pt x="568118" y="2910930"/>
                </a:cubicBezTo>
                <a:cubicBezTo>
                  <a:pt x="568118" y="2916535"/>
                  <a:pt x="531363" y="2942610"/>
                  <a:pt x="530243" y="2943394"/>
                </a:cubicBezTo>
                <a:cubicBezTo>
                  <a:pt x="519588" y="2950852"/>
                  <a:pt x="508600" y="2957822"/>
                  <a:pt x="497779" y="2965036"/>
                </a:cubicBezTo>
                <a:cubicBezTo>
                  <a:pt x="484096" y="2974158"/>
                  <a:pt x="481321" y="2978068"/>
                  <a:pt x="465316" y="2981268"/>
                </a:cubicBezTo>
                <a:cubicBezTo>
                  <a:pt x="461779" y="2981975"/>
                  <a:pt x="458101" y="2981268"/>
                  <a:pt x="454494" y="2981268"/>
                </a:cubicBezTo>
              </a:path>
            </a:pathLst>
          </a:custGeom>
          <a:ln w="254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9796850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randombar(horizontal)">
                                      <p:cBhvr>
                                        <p:cTn id="15" dur="500"/>
                                        <p:tgtEl>
                                          <p:spTgt spid="3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randombar(horizontal)">
                                      <p:cBhvr>
                                        <p:cTn id="33" dur="500"/>
                                        <p:tgtEl>
                                          <p:spTgt spid="26"/>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8" dur="500"/>
                                        <p:tgtEl>
                                          <p:spTgt spid="32">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44"/>
                                        </p:tgtEl>
                                        <p:attrNameLst>
                                          <p:attrName>style.visibility</p:attrName>
                                        </p:attrNameLst>
                                      </p:cBhvr>
                                      <p:to>
                                        <p:strVal val="visible"/>
                                      </p:to>
                                    </p:set>
                                    <p:animEffect transition="in" filter="randombar(horizontal)">
                                      <p:cBhvr>
                                        <p:cTn id="43" dur="500"/>
                                        <p:tgtEl>
                                          <p:spTgt spid="44"/>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48" dur="500"/>
                                        <p:tgtEl>
                                          <p:spTgt spid="32">
                                            <p:txEl>
                                              <p:pRg st="2" end="2"/>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42"/>
                                        </p:tgtEl>
                                        <p:attrNameLst>
                                          <p:attrName>style.visibility</p:attrName>
                                        </p:attrNameLst>
                                      </p:cBhvr>
                                      <p:to>
                                        <p:strVal val="visible"/>
                                      </p:to>
                                    </p:set>
                                    <p:animEffect transition="in" filter="wipe(down)">
                                      <p:cBhvr>
                                        <p:cTn id="53"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42" grpId="0" animBg="1"/>
      <p:bldP spid="26" grpId="0" animBg="1"/>
      <p:bldP spid="4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0791" y="1311233"/>
            <a:ext cx="3657601" cy="1384995"/>
          </a:xfrm>
          <a:prstGeom prst="rect">
            <a:avLst/>
          </a:prstGeom>
          <a:solidFill>
            <a:srgbClr val="BCFCD4"/>
          </a:solidFill>
          <a:ln w="12700">
            <a:solidFill>
              <a:srgbClr val="009900"/>
            </a:solidFill>
          </a:ln>
        </p:spPr>
        <p:txBody>
          <a:bodyPr wrap="square">
            <a:spAutoFit/>
          </a:bodyPr>
          <a:lstStyle/>
          <a:p>
            <a:pPr algn="just"/>
            <a:r>
              <a:rPr lang="en-US" sz="2100" i="1" dirty="0" err="1" smtClean="0">
                <a:solidFill>
                  <a:srgbClr val="FF0000"/>
                </a:solidFill>
                <a:latin typeface="Cambria" panose="02040503050406030204" pitchFamily="18" charset="0"/>
                <a:ea typeface="Cambria" panose="02040503050406030204" pitchFamily="18" charset="0"/>
              </a:rPr>
              <a:t>Quan</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sát</a:t>
            </a:r>
            <a:r>
              <a:rPr lang="en-US" sz="2100" i="1" dirty="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bản</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đồ</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hành</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chính</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Việt</a:t>
            </a:r>
            <a:r>
              <a:rPr lang="en-US" sz="2100" i="1" dirty="0" smtClean="0">
                <a:solidFill>
                  <a:srgbClr val="FF0000"/>
                </a:solidFill>
                <a:latin typeface="Cambria" panose="02040503050406030204" pitchFamily="18" charset="0"/>
                <a:ea typeface="Cambria" panose="02040503050406030204" pitchFamily="18" charset="0"/>
              </a:rPr>
              <a:t> Nam, x</a:t>
            </a:r>
            <a:r>
              <a:rPr lang="vi-VN" sz="2100" i="1" dirty="0" smtClean="0">
                <a:solidFill>
                  <a:srgbClr val="FF0000"/>
                </a:solidFill>
                <a:latin typeface="Cambria" panose="02040503050406030204" pitchFamily="18" charset="0"/>
                <a:ea typeface="Cambria" panose="02040503050406030204" pitchFamily="18" charset="0"/>
              </a:rPr>
              <a:t>ác </a:t>
            </a:r>
            <a:r>
              <a:rPr lang="vi-VN" sz="2100" i="1" dirty="0">
                <a:solidFill>
                  <a:srgbClr val="FF0000"/>
                </a:solidFill>
                <a:latin typeface="Cambria" panose="02040503050406030204" pitchFamily="18" charset="0"/>
                <a:ea typeface="Cambria" panose="02040503050406030204" pitchFamily="18" charset="0"/>
              </a:rPr>
              <a:t>định </a:t>
            </a:r>
            <a:r>
              <a:rPr lang="vi-VN" sz="2100" i="1" dirty="0" smtClean="0">
                <a:solidFill>
                  <a:srgbClr val="FF0000"/>
                </a:solidFill>
                <a:latin typeface="Cambria" panose="02040503050406030204" pitchFamily="18" charset="0"/>
                <a:ea typeface="Cambria" panose="02040503050406030204" pitchFamily="18" charset="0"/>
              </a:rPr>
              <a:t>hệ </a:t>
            </a:r>
            <a:r>
              <a:rPr lang="vi-VN" sz="2100" i="1" dirty="0">
                <a:solidFill>
                  <a:srgbClr val="FF0000"/>
                </a:solidFill>
                <a:latin typeface="Cambria" panose="02040503050406030204" pitchFamily="18" charset="0"/>
                <a:ea typeface="Cambria" panose="02040503050406030204" pitchFamily="18" charset="0"/>
              </a:rPr>
              <a:t>tọa độ địa lí trên đất liền và trên biển ở </a:t>
            </a:r>
            <a:r>
              <a:rPr lang="en-US" sz="2100" i="1" dirty="0" smtClean="0">
                <a:solidFill>
                  <a:srgbClr val="FF0000"/>
                </a:solidFill>
                <a:latin typeface="Cambria" panose="02040503050406030204" pitchFamily="18" charset="0"/>
                <a:ea typeface="Cambria" panose="02040503050406030204" pitchFamily="18" charset="0"/>
              </a:rPr>
              <a:t>    </a:t>
            </a:r>
            <a:r>
              <a:rPr lang="vi-VN" sz="2100" i="1" dirty="0" smtClean="0">
                <a:solidFill>
                  <a:srgbClr val="FF0000"/>
                </a:solidFill>
                <a:latin typeface="Cambria" panose="02040503050406030204" pitchFamily="18" charset="0"/>
                <a:ea typeface="Cambria" panose="02040503050406030204" pitchFamily="18" charset="0"/>
              </a:rPr>
              <a:t>nước </a:t>
            </a:r>
            <a:r>
              <a:rPr lang="vi-VN" sz="2100" i="1" dirty="0">
                <a:solidFill>
                  <a:srgbClr val="FF0000"/>
                </a:solidFill>
                <a:latin typeface="Cambria" panose="02040503050406030204" pitchFamily="18" charset="0"/>
                <a:ea typeface="Cambria" panose="02040503050406030204" pitchFamily="18" charset="0"/>
              </a:rPr>
              <a:t>ta.</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VỊ TRÍ ĐỊA </a:t>
            </a:r>
            <a:r>
              <a:rPr lang="en-US" sz="2400" b="1" dirty="0" smtClean="0">
                <a:solidFill>
                  <a:srgbClr val="0D30DD"/>
                </a:solidFill>
                <a:latin typeface="Cambria" pitchFamily="18" charset="0"/>
              </a:rPr>
              <a:t>LÍ</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15033" y="139019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03918" y="37925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44412" y="2819400"/>
            <a:ext cx="3657601" cy="3724096"/>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Hệ</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tọa</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độ</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trên</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đất</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liền</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theo</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chiều</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bắc</a:t>
            </a:r>
            <a:r>
              <a:rPr lang="en-US" sz="2100" dirty="0">
                <a:latin typeface="Cambria" pitchFamily="18" charset="0"/>
                <a:ea typeface="Cambria" pitchFamily="18" charset="0"/>
                <a:cs typeface="Times New Roman"/>
              </a:rPr>
              <a:t> - </a:t>
            </a:r>
            <a:r>
              <a:rPr lang="en-US" sz="2100" dirty="0" err="1">
                <a:latin typeface="Cambria" pitchFamily="18" charset="0"/>
                <a:ea typeface="Cambria" pitchFamily="18" charset="0"/>
                <a:cs typeface="Times New Roman"/>
              </a:rPr>
              <a:t>nam</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từ</a:t>
            </a:r>
            <a:r>
              <a:rPr lang="en-US" sz="2100" dirty="0">
                <a:latin typeface="Cambria" pitchFamily="18" charset="0"/>
                <a:ea typeface="Cambria" pitchFamily="18" charset="0"/>
                <a:cs typeface="Times New Roman"/>
              </a:rPr>
              <a:t> 23°23′B </a:t>
            </a:r>
            <a:r>
              <a:rPr lang="en-US" sz="2100" dirty="0" err="1">
                <a:latin typeface="Cambria" pitchFamily="18" charset="0"/>
                <a:ea typeface="Cambria" pitchFamily="18" charset="0"/>
                <a:cs typeface="Times New Roman"/>
              </a:rPr>
              <a:t>đến</a:t>
            </a:r>
            <a:r>
              <a:rPr lang="en-US" sz="2100" dirty="0">
                <a:latin typeface="Cambria" pitchFamily="18" charset="0"/>
                <a:ea typeface="Cambria" pitchFamily="18" charset="0"/>
                <a:cs typeface="Times New Roman"/>
              </a:rPr>
              <a:t> 8°34′B, </a:t>
            </a:r>
            <a:r>
              <a:rPr lang="en-US" sz="2100" dirty="0" err="1">
                <a:latin typeface="Cambria" pitchFamily="18" charset="0"/>
                <a:ea typeface="Cambria" pitchFamily="18" charset="0"/>
                <a:cs typeface="Times New Roman"/>
              </a:rPr>
              <a:t>theo</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chiều</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đông</a:t>
            </a:r>
            <a:r>
              <a:rPr lang="en-US" sz="2100" dirty="0">
                <a:latin typeface="Cambria" pitchFamily="18" charset="0"/>
                <a:ea typeface="Cambria" pitchFamily="18" charset="0"/>
                <a:cs typeface="Times New Roman"/>
              </a:rPr>
              <a:t> - </a:t>
            </a:r>
            <a:r>
              <a:rPr lang="en-US" sz="2100" dirty="0" err="1">
                <a:latin typeface="Cambria" pitchFamily="18" charset="0"/>
                <a:ea typeface="Cambria" pitchFamily="18" charset="0"/>
                <a:cs typeface="Times New Roman"/>
              </a:rPr>
              <a:t>tây</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từ</a:t>
            </a:r>
            <a:r>
              <a:rPr lang="en-US" sz="2100" dirty="0">
                <a:latin typeface="Cambria" pitchFamily="18" charset="0"/>
                <a:ea typeface="Cambria" pitchFamily="18" charset="0"/>
                <a:cs typeface="Times New Roman"/>
              </a:rPr>
              <a:t> 109°24′Đ </a:t>
            </a:r>
            <a:r>
              <a:rPr lang="en-US" sz="2100" dirty="0" err="1">
                <a:latin typeface="Cambria" pitchFamily="18" charset="0"/>
                <a:ea typeface="Cambria" pitchFamily="18" charset="0"/>
                <a:cs typeface="Times New Roman"/>
              </a:rPr>
              <a:t>đến</a:t>
            </a:r>
            <a:r>
              <a:rPr lang="en-US" sz="2100" dirty="0">
                <a:latin typeface="Cambria" pitchFamily="18" charset="0"/>
                <a:ea typeface="Cambria" pitchFamily="18" charset="0"/>
                <a:cs typeface="Times New Roman"/>
              </a:rPr>
              <a:t> 102°09′Đ.</a:t>
            </a:r>
            <a:endParaRPr lang="en-US" sz="2100" dirty="0">
              <a:latin typeface="Cambria" pitchFamily="18" charset="0"/>
              <a:ea typeface="Cambria" pitchFamily="18" charset="0"/>
            </a:endParaRPr>
          </a:p>
          <a:p>
            <a:pPr algn="just">
              <a:spcBef>
                <a:spcPts val="600"/>
              </a:spcBef>
              <a:spcAft>
                <a:spcPts val="0"/>
              </a:spcAft>
            </a:pP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Trên</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vùng</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biển</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hệ</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tọa</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độ</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địa</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lí</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của</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nước</a:t>
            </a:r>
            <a:r>
              <a:rPr lang="en-US" sz="2100" dirty="0">
                <a:latin typeface="Cambria" pitchFamily="18" charset="0"/>
                <a:ea typeface="Cambria" pitchFamily="18" charset="0"/>
                <a:cs typeface="Times New Roman"/>
              </a:rPr>
              <a:t> ta </a:t>
            </a:r>
            <a:r>
              <a:rPr lang="en-US" sz="2100" dirty="0" err="1">
                <a:latin typeface="Cambria" pitchFamily="18" charset="0"/>
                <a:ea typeface="Cambria" pitchFamily="18" charset="0"/>
                <a:cs typeface="Times New Roman"/>
              </a:rPr>
              <a:t>còn</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kéo</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dài</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tới</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khoảng</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vĩ</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độ</a:t>
            </a:r>
            <a:r>
              <a:rPr lang="en-US" sz="2100" dirty="0">
                <a:latin typeface="Cambria" pitchFamily="18" charset="0"/>
                <a:ea typeface="Cambria" pitchFamily="18" charset="0"/>
                <a:cs typeface="Times New Roman"/>
              </a:rPr>
              <a:t> 6°50'B (ở </a:t>
            </a:r>
            <a:r>
              <a:rPr lang="en-US" sz="2100" dirty="0" err="1">
                <a:latin typeface="Cambria" pitchFamily="18" charset="0"/>
                <a:ea typeface="Cambria" pitchFamily="18" charset="0"/>
                <a:cs typeface="Times New Roman"/>
              </a:rPr>
              <a:t>phía</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nam</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và</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từ</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kinh</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độ</a:t>
            </a:r>
            <a:r>
              <a:rPr lang="en-US" sz="2100" dirty="0">
                <a:latin typeface="Cambria" pitchFamily="18" charset="0"/>
                <a:ea typeface="Cambria" pitchFamily="18" charset="0"/>
                <a:cs typeface="Times New Roman"/>
              </a:rPr>
              <a:t> 101°Đ (ở </a:t>
            </a:r>
            <a:r>
              <a:rPr lang="en-US" sz="2100" dirty="0" err="1">
                <a:latin typeface="Cambria" pitchFamily="18" charset="0"/>
                <a:ea typeface="Cambria" pitchFamily="18" charset="0"/>
                <a:cs typeface="Times New Roman"/>
              </a:rPr>
              <a:t>phía</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tây</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đến</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trên</a:t>
            </a:r>
            <a:r>
              <a:rPr lang="en-US" sz="2100" dirty="0">
                <a:latin typeface="Cambria" pitchFamily="18" charset="0"/>
                <a:ea typeface="Cambria" pitchFamily="18" charset="0"/>
                <a:cs typeface="Times New Roman"/>
              </a:rPr>
              <a:t> 117°20’Đ (ở </a:t>
            </a:r>
            <a:r>
              <a:rPr lang="en-US" sz="2100" dirty="0" err="1">
                <a:latin typeface="Cambria" pitchFamily="18" charset="0"/>
                <a:ea typeface="Cambria" pitchFamily="18" charset="0"/>
                <a:cs typeface="Times New Roman"/>
              </a:rPr>
              <a:t>phía</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đông</a:t>
            </a:r>
            <a:r>
              <a:rPr lang="en-US" sz="2100" dirty="0">
                <a:latin typeface="Cambria" pitchFamily="18" charset="0"/>
                <a:ea typeface="Cambria" pitchFamily="18" charset="0"/>
                <a:cs typeface="Times New Roman"/>
              </a:rPr>
              <a:t>).</a:t>
            </a:r>
            <a:endParaRPr lang="en-US" sz="2100" dirty="0">
              <a:effectLst/>
              <a:latin typeface="Cambria" pitchFamily="18" charset="0"/>
              <a:ea typeface="Cambria" pitchFamily="18" charset="0"/>
            </a:endParaRPr>
          </a:p>
        </p:txBody>
      </p:sp>
      <p:pic>
        <p:nvPicPr>
          <p:cNvPr id="45" name="Picture 2" descr="http://datnenbinhduong.vn/wp-content/uploads/ban-do-viet-nam-moi-nhat.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633" t="5912" r="2890" b="5632"/>
          <a:stretch/>
        </p:blipFill>
        <p:spPr bwMode="auto">
          <a:xfrm>
            <a:off x="5334000" y="1289897"/>
            <a:ext cx="3561653" cy="5339503"/>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46" name="Freeform 45"/>
          <p:cNvSpPr/>
          <p:nvPr/>
        </p:nvSpPr>
        <p:spPr>
          <a:xfrm>
            <a:off x="5943600" y="2247435"/>
            <a:ext cx="1066800" cy="3238965"/>
          </a:xfrm>
          <a:custGeom>
            <a:avLst/>
            <a:gdLst>
              <a:gd name="connsiteX0" fmla="*/ 1070042 w 1536970"/>
              <a:gd name="connsiteY0" fmla="*/ 0 h 4056434"/>
              <a:gd name="connsiteX1" fmla="*/ 1021404 w 1536970"/>
              <a:gd name="connsiteY1" fmla="*/ 9728 h 4056434"/>
              <a:gd name="connsiteX2" fmla="*/ 1001949 w 1536970"/>
              <a:gd name="connsiteY2" fmla="*/ 38911 h 4056434"/>
              <a:gd name="connsiteX3" fmla="*/ 943583 w 1536970"/>
              <a:gd name="connsiteY3" fmla="*/ 58366 h 4056434"/>
              <a:gd name="connsiteX4" fmla="*/ 914400 w 1536970"/>
              <a:gd name="connsiteY4" fmla="*/ 68094 h 4056434"/>
              <a:gd name="connsiteX5" fmla="*/ 894945 w 1536970"/>
              <a:gd name="connsiteY5" fmla="*/ 97277 h 4056434"/>
              <a:gd name="connsiteX6" fmla="*/ 885217 w 1536970"/>
              <a:gd name="connsiteY6" fmla="*/ 126460 h 4056434"/>
              <a:gd name="connsiteX7" fmla="*/ 856034 w 1536970"/>
              <a:gd name="connsiteY7" fmla="*/ 145915 h 4056434"/>
              <a:gd name="connsiteX8" fmla="*/ 836579 w 1536970"/>
              <a:gd name="connsiteY8" fmla="*/ 165371 h 4056434"/>
              <a:gd name="connsiteX9" fmla="*/ 787940 w 1536970"/>
              <a:gd name="connsiteY9" fmla="*/ 175098 h 4056434"/>
              <a:gd name="connsiteX10" fmla="*/ 758757 w 1536970"/>
              <a:gd name="connsiteY10" fmla="*/ 184826 h 4056434"/>
              <a:gd name="connsiteX11" fmla="*/ 729574 w 1536970"/>
              <a:gd name="connsiteY11" fmla="*/ 175098 h 4056434"/>
              <a:gd name="connsiteX12" fmla="*/ 700391 w 1536970"/>
              <a:gd name="connsiteY12" fmla="*/ 184826 h 4056434"/>
              <a:gd name="connsiteX13" fmla="*/ 690664 w 1536970"/>
              <a:gd name="connsiteY13" fmla="*/ 262647 h 4056434"/>
              <a:gd name="connsiteX14" fmla="*/ 661481 w 1536970"/>
              <a:gd name="connsiteY14" fmla="*/ 282103 h 4056434"/>
              <a:gd name="connsiteX15" fmla="*/ 651753 w 1536970"/>
              <a:gd name="connsiteY15" fmla="*/ 311286 h 4056434"/>
              <a:gd name="connsiteX16" fmla="*/ 642025 w 1536970"/>
              <a:gd name="connsiteY16" fmla="*/ 408562 h 4056434"/>
              <a:gd name="connsiteX17" fmla="*/ 612842 w 1536970"/>
              <a:gd name="connsiteY17" fmla="*/ 418290 h 4056434"/>
              <a:gd name="connsiteX18" fmla="*/ 535021 w 1536970"/>
              <a:gd name="connsiteY18" fmla="*/ 486383 h 4056434"/>
              <a:gd name="connsiteX19" fmla="*/ 505838 w 1536970"/>
              <a:gd name="connsiteY19" fmla="*/ 496111 h 4056434"/>
              <a:gd name="connsiteX20" fmla="*/ 476655 w 1536970"/>
              <a:gd name="connsiteY20" fmla="*/ 525294 h 4056434"/>
              <a:gd name="connsiteX21" fmla="*/ 447472 w 1536970"/>
              <a:gd name="connsiteY21" fmla="*/ 573932 h 4056434"/>
              <a:gd name="connsiteX22" fmla="*/ 437745 w 1536970"/>
              <a:gd name="connsiteY22" fmla="*/ 612843 h 4056434"/>
              <a:gd name="connsiteX23" fmla="*/ 418289 w 1536970"/>
              <a:gd name="connsiteY23" fmla="*/ 632298 h 4056434"/>
              <a:gd name="connsiteX24" fmla="*/ 389106 w 1536970"/>
              <a:gd name="connsiteY24" fmla="*/ 749030 h 4056434"/>
              <a:gd name="connsiteX25" fmla="*/ 389106 w 1536970"/>
              <a:gd name="connsiteY25" fmla="*/ 836579 h 4056434"/>
              <a:gd name="connsiteX26" fmla="*/ 408562 w 1536970"/>
              <a:gd name="connsiteY26" fmla="*/ 856034 h 4056434"/>
              <a:gd name="connsiteX27" fmla="*/ 428017 w 1536970"/>
              <a:gd name="connsiteY27" fmla="*/ 914400 h 4056434"/>
              <a:gd name="connsiteX28" fmla="*/ 447472 w 1536970"/>
              <a:gd name="connsiteY28" fmla="*/ 943583 h 4056434"/>
              <a:gd name="connsiteX29" fmla="*/ 457200 w 1536970"/>
              <a:gd name="connsiteY29" fmla="*/ 972766 h 4056434"/>
              <a:gd name="connsiteX30" fmla="*/ 486383 w 1536970"/>
              <a:gd name="connsiteY30" fmla="*/ 982494 h 4056434"/>
              <a:gd name="connsiteX31" fmla="*/ 535021 w 1536970"/>
              <a:gd name="connsiteY31" fmla="*/ 1021405 h 4056434"/>
              <a:gd name="connsiteX32" fmla="*/ 603115 w 1536970"/>
              <a:gd name="connsiteY32" fmla="*/ 1089498 h 4056434"/>
              <a:gd name="connsiteX33" fmla="*/ 622570 w 1536970"/>
              <a:gd name="connsiteY33" fmla="*/ 1157592 h 4056434"/>
              <a:gd name="connsiteX34" fmla="*/ 642025 w 1536970"/>
              <a:gd name="connsiteY34" fmla="*/ 1235413 h 4056434"/>
              <a:gd name="connsiteX35" fmla="*/ 661481 w 1536970"/>
              <a:gd name="connsiteY35" fmla="*/ 1254868 h 4056434"/>
              <a:gd name="connsiteX36" fmla="*/ 680936 w 1536970"/>
              <a:gd name="connsiteY36" fmla="*/ 1284051 h 4056434"/>
              <a:gd name="connsiteX37" fmla="*/ 690664 w 1536970"/>
              <a:gd name="connsiteY37" fmla="*/ 1313234 h 4056434"/>
              <a:gd name="connsiteX38" fmla="*/ 719847 w 1536970"/>
              <a:gd name="connsiteY38" fmla="*/ 1322962 h 4056434"/>
              <a:gd name="connsiteX39" fmla="*/ 768485 w 1536970"/>
              <a:gd name="connsiteY39" fmla="*/ 1361873 h 4056434"/>
              <a:gd name="connsiteX40" fmla="*/ 778213 w 1536970"/>
              <a:gd name="connsiteY40" fmla="*/ 1391056 h 4056434"/>
              <a:gd name="connsiteX41" fmla="*/ 807396 w 1536970"/>
              <a:gd name="connsiteY41" fmla="*/ 1400783 h 4056434"/>
              <a:gd name="connsiteX42" fmla="*/ 826851 w 1536970"/>
              <a:gd name="connsiteY42" fmla="*/ 1420239 h 4056434"/>
              <a:gd name="connsiteX43" fmla="*/ 894945 w 1536970"/>
              <a:gd name="connsiteY43" fmla="*/ 1498060 h 4056434"/>
              <a:gd name="connsiteX44" fmla="*/ 924128 w 1536970"/>
              <a:gd name="connsiteY44" fmla="*/ 1517515 h 4056434"/>
              <a:gd name="connsiteX45" fmla="*/ 972766 w 1536970"/>
              <a:gd name="connsiteY45" fmla="*/ 1566154 h 4056434"/>
              <a:gd name="connsiteX46" fmla="*/ 1060315 w 1536970"/>
              <a:gd name="connsiteY46" fmla="*/ 1614792 h 4056434"/>
              <a:gd name="connsiteX47" fmla="*/ 1108953 w 1536970"/>
              <a:gd name="connsiteY47" fmla="*/ 1663430 h 4056434"/>
              <a:gd name="connsiteX48" fmla="*/ 1157591 w 1536970"/>
              <a:gd name="connsiteY48" fmla="*/ 1692613 h 4056434"/>
              <a:gd name="connsiteX49" fmla="*/ 1196502 w 1536970"/>
              <a:gd name="connsiteY49" fmla="*/ 1780162 h 4056434"/>
              <a:gd name="connsiteX50" fmla="*/ 1225685 w 1536970"/>
              <a:gd name="connsiteY50" fmla="*/ 1809345 h 4056434"/>
              <a:gd name="connsiteX51" fmla="*/ 1274323 w 1536970"/>
              <a:gd name="connsiteY51" fmla="*/ 1848256 h 4056434"/>
              <a:gd name="connsiteX52" fmla="*/ 1303506 w 1536970"/>
              <a:gd name="connsiteY52" fmla="*/ 1906622 h 4056434"/>
              <a:gd name="connsiteX53" fmla="*/ 1322962 w 1536970"/>
              <a:gd name="connsiteY53" fmla="*/ 1887166 h 4056434"/>
              <a:gd name="connsiteX54" fmla="*/ 1342417 w 1536970"/>
              <a:gd name="connsiteY54" fmla="*/ 1916349 h 4056434"/>
              <a:gd name="connsiteX55" fmla="*/ 1361872 w 1536970"/>
              <a:gd name="connsiteY55" fmla="*/ 1974715 h 4056434"/>
              <a:gd name="connsiteX56" fmla="*/ 1371600 w 1536970"/>
              <a:gd name="connsiteY56" fmla="*/ 2052537 h 4056434"/>
              <a:gd name="connsiteX57" fmla="*/ 1391055 w 1536970"/>
              <a:gd name="connsiteY57" fmla="*/ 2081720 h 4056434"/>
              <a:gd name="connsiteX58" fmla="*/ 1410511 w 1536970"/>
              <a:gd name="connsiteY58" fmla="*/ 2140086 h 4056434"/>
              <a:gd name="connsiteX59" fmla="*/ 1429966 w 1536970"/>
              <a:gd name="connsiteY59" fmla="*/ 2169268 h 4056434"/>
              <a:gd name="connsiteX60" fmla="*/ 1468877 w 1536970"/>
              <a:gd name="connsiteY60" fmla="*/ 2256817 h 4056434"/>
              <a:gd name="connsiteX61" fmla="*/ 1478604 w 1536970"/>
              <a:gd name="connsiteY61" fmla="*/ 2286000 h 4056434"/>
              <a:gd name="connsiteX62" fmla="*/ 1498060 w 1536970"/>
              <a:gd name="connsiteY62" fmla="*/ 2305456 h 4056434"/>
              <a:gd name="connsiteX63" fmla="*/ 1488332 w 1536970"/>
              <a:gd name="connsiteY63" fmla="*/ 2412460 h 4056434"/>
              <a:gd name="connsiteX64" fmla="*/ 1468877 w 1536970"/>
              <a:gd name="connsiteY64" fmla="*/ 2470826 h 4056434"/>
              <a:gd name="connsiteX65" fmla="*/ 1488332 w 1536970"/>
              <a:gd name="connsiteY65" fmla="*/ 2597286 h 4056434"/>
              <a:gd name="connsiteX66" fmla="*/ 1498060 w 1536970"/>
              <a:gd name="connsiteY66" fmla="*/ 2626468 h 4056434"/>
              <a:gd name="connsiteX67" fmla="*/ 1517515 w 1536970"/>
              <a:gd name="connsiteY67" fmla="*/ 2733473 h 4056434"/>
              <a:gd name="connsiteX68" fmla="*/ 1536970 w 1536970"/>
              <a:gd name="connsiteY68" fmla="*/ 2762656 h 4056434"/>
              <a:gd name="connsiteX69" fmla="*/ 1517515 w 1536970"/>
              <a:gd name="connsiteY69" fmla="*/ 2743200 h 4056434"/>
              <a:gd name="connsiteX70" fmla="*/ 1478604 w 1536970"/>
              <a:gd name="connsiteY70" fmla="*/ 2752928 h 4056434"/>
              <a:gd name="connsiteX71" fmla="*/ 1498060 w 1536970"/>
              <a:gd name="connsiteY71" fmla="*/ 2811294 h 4056434"/>
              <a:gd name="connsiteX72" fmla="*/ 1468877 w 1536970"/>
              <a:gd name="connsiteY72" fmla="*/ 2830749 h 4056434"/>
              <a:gd name="connsiteX73" fmla="*/ 1459149 w 1536970"/>
              <a:gd name="connsiteY73" fmla="*/ 2937754 h 4056434"/>
              <a:gd name="connsiteX74" fmla="*/ 1449421 w 1536970"/>
              <a:gd name="connsiteY74" fmla="*/ 2966937 h 4056434"/>
              <a:gd name="connsiteX75" fmla="*/ 1498060 w 1536970"/>
              <a:gd name="connsiteY75" fmla="*/ 2976664 h 4056434"/>
              <a:gd name="connsiteX76" fmla="*/ 1488332 w 1536970"/>
              <a:gd name="connsiteY76" fmla="*/ 3005847 h 4056434"/>
              <a:gd name="connsiteX77" fmla="*/ 1478604 w 1536970"/>
              <a:gd name="connsiteY77" fmla="*/ 2976664 h 4056434"/>
              <a:gd name="connsiteX78" fmla="*/ 1468877 w 1536970"/>
              <a:gd name="connsiteY78" fmla="*/ 3005847 h 4056434"/>
              <a:gd name="connsiteX79" fmla="*/ 1468877 w 1536970"/>
              <a:gd name="connsiteY79" fmla="*/ 3083668 h 4056434"/>
              <a:gd name="connsiteX80" fmla="*/ 1439694 w 1536970"/>
              <a:gd name="connsiteY80" fmla="*/ 3093396 h 4056434"/>
              <a:gd name="connsiteX81" fmla="*/ 1420238 w 1536970"/>
              <a:gd name="connsiteY81" fmla="*/ 3112851 h 4056434"/>
              <a:gd name="connsiteX82" fmla="*/ 1410511 w 1536970"/>
              <a:gd name="connsiteY82" fmla="*/ 3161490 h 4056434"/>
              <a:gd name="connsiteX83" fmla="*/ 1381328 w 1536970"/>
              <a:gd name="connsiteY83" fmla="*/ 3171217 h 4056434"/>
              <a:gd name="connsiteX84" fmla="*/ 1332689 w 1536970"/>
              <a:gd name="connsiteY84" fmla="*/ 3180945 h 4056434"/>
              <a:gd name="connsiteX85" fmla="*/ 1284051 w 1536970"/>
              <a:gd name="connsiteY85" fmla="*/ 3219856 h 4056434"/>
              <a:gd name="connsiteX86" fmla="*/ 1264596 w 1536970"/>
              <a:gd name="connsiteY86" fmla="*/ 3249039 h 4056434"/>
              <a:gd name="connsiteX87" fmla="*/ 1235413 w 1536970"/>
              <a:gd name="connsiteY87" fmla="*/ 3258766 h 4056434"/>
              <a:gd name="connsiteX88" fmla="*/ 1186774 w 1536970"/>
              <a:gd name="connsiteY88" fmla="*/ 3297677 h 4056434"/>
              <a:gd name="connsiteX89" fmla="*/ 1128408 w 1536970"/>
              <a:gd name="connsiteY89" fmla="*/ 3307405 h 4056434"/>
              <a:gd name="connsiteX90" fmla="*/ 1118681 w 1536970"/>
              <a:gd name="connsiteY90" fmla="*/ 3336588 h 4056434"/>
              <a:gd name="connsiteX91" fmla="*/ 1099225 w 1536970"/>
              <a:gd name="connsiteY91" fmla="*/ 3356043 h 4056434"/>
              <a:gd name="connsiteX92" fmla="*/ 1108953 w 1536970"/>
              <a:gd name="connsiteY92" fmla="*/ 3385226 h 4056434"/>
              <a:gd name="connsiteX93" fmla="*/ 1079770 w 1536970"/>
              <a:gd name="connsiteY93" fmla="*/ 3404681 h 4056434"/>
              <a:gd name="connsiteX94" fmla="*/ 1060315 w 1536970"/>
              <a:gd name="connsiteY94" fmla="*/ 3424137 h 4056434"/>
              <a:gd name="connsiteX95" fmla="*/ 1001949 w 1536970"/>
              <a:gd name="connsiteY95" fmla="*/ 3433864 h 4056434"/>
              <a:gd name="connsiteX96" fmla="*/ 972766 w 1536970"/>
              <a:gd name="connsiteY96" fmla="*/ 3453320 h 4056434"/>
              <a:gd name="connsiteX97" fmla="*/ 953311 w 1536970"/>
              <a:gd name="connsiteY97" fmla="*/ 3482503 h 4056434"/>
              <a:gd name="connsiteX98" fmla="*/ 924128 w 1536970"/>
              <a:gd name="connsiteY98" fmla="*/ 3492230 h 4056434"/>
              <a:gd name="connsiteX99" fmla="*/ 836579 w 1536970"/>
              <a:gd name="connsiteY99" fmla="*/ 3482503 h 4056434"/>
              <a:gd name="connsiteX100" fmla="*/ 826851 w 1536970"/>
              <a:gd name="connsiteY100" fmla="*/ 3453320 h 4056434"/>
              <a:gd name="connsiteX101" fmla="*/ 778213 w 1536970"/>
              <a:gd name="connsiteY101" fmla="*/ 3463047 h 4056434"/>
              <a:gd name="connsiteX102" fmla="*/ 719847 w 1536970"/>
              <a:gd name="connsiteY102" fmla="*/ 3482503 h 4056434"/>
              <a:gd name="connsiteX103" fmla="*/ 710119 w 1536970"/>
              <a:gd name="connsiteY103" fmla="*/ 3579779 h 4056434"/>
              <a:gd name="connsiteX104" fmla="*/ 700391 w 1536970"/>
              <a:gd name="connsiteY104" fmla="*/ 3608962 h 4056434"/>
              <a:gd name="connsiteX105" fmla="*/ 690664 w 1536970"/>
              <a:gd name="connsiteY105" fmla="*/ 3657600 h 4056434"/>
              <a:gd name="connsiteX106" fmla="*/ 661481 w 1536970"/>
              <a:gd name="connsiteY106" fmla="*/ 3667328 h 4056434"/>
              <a:gd name="connsiteX107" fmla="*/ 651753 w 1536970"/>
              <a:gd name="connsiteY107" fmla="*/ 3725694 h 4056434"/>
              <a:gd name="connsiteX108" fmla="*/ 593387 w 1536970"/>
              <a:gd name="connsiteY108" fmla="*/ 3754877 h 4056434"/>
              <a:gd name="connsiteX109" fmla="*/ 573932 w 1536970"/>
              <a:gd name="connsiteY109" fmla="*/ 3784060 h 4056434"/>
              <a:gd name="connsiteX110" fmla="*/ 476655 w 1536970"/>
              <a:gd name="connsiteY110" fmla="*/ 3822971 h 4056434"/>
              <a:gd name="connsiteX111" fmla="*/ 447472 w 1536970"/>
              <a:gd name="connsiteY111" fmla="*/ 3832698 h 4056434"/>
              <a:gd name="connsiteX112" fmla="*/ 428017 w 1536970"/>
              <a:gd name="connsiteY112" fmla="*/ 3852154 h 4056434"/>
              <a:gd name="connsiteX113" fmla="*/ 330740 w 1536970"/>
              <a:gd name="connsiteY113" fmla="*/ 3881337 h 4056434"/>
              <a:gd name="connsiteX114" fmla="*/ 301557 w 1536970"/>
              <a:gd name="connsiteY114" fmla="*/ 3900792 h 4056434"/>
              <a:gd name="connsiteX115" fmla="*/ 272374 w 1536970"/>
              <a:gd name="connsiteY115" fmla="*/ 3968886 h 4056434"/>
              <a:gd name="connsiteX116" fmla="*/ 243191 w 1536970"/>
              <a:gd name="connsiteY116" fmla="*/ 3978613 h 4056434"/>
              <a:gd name="connsiteX117" fmla="*/ 204281 w 1536970"/>
              <a:gd name="connsiteY117" fmla="*/ 4036979 h 4056434"/>
              <a:gd name="connsiteX118" fmla="*/ 145915 w 1536970"/>
              <a:gd name="connsiteY118" fmla="*/ 4056434 h 4056434"/>
              <a:gd name="connsiteX119" fmla="*/ 136187 w 1536970"/>
              <a:gd name="connsiteY119" fmla="*/ 4027251 h 4056434"/>
              <a:gd name="connsiteX120" fmla="*/ 145915 w 1536970"/>
              <a:gd name="connsiteY120" fmla="*/ 3998068 h 4056434"/>
              <a:gd name="connsiteX121" fmla="*/ 136187 w 1536970"/>
              <a:gd name="connsiteY121" fmla="*/ 3832698 h 4056434"/>
              <a:gd name="connsiteX122" fmla="*/ 155642 w 1536970"/>
              <a:gd name="connsiteY122" fmla="*/ 3735422 h 4056434"/>
              <a:gd name="connsiteX123" fmla="*/ 175098 w 1536970"/>
              <a:gd name="connsiteY123" fmla="*/ 3677056 h 4056434"/>
              <a:gd name="connsiteX124" fmla="*/ 194553 w 1536970"/>
              <a:gd name="connsiteY124" fmla="*/ 3618690 h 4056434"/>
              <a:gd name="connsiteX125" fmla="*/ 214008 w 1536970"/>
              <a:gd name="connsiteY125" fmla="*/ 3599234 h 4056434"/>
              <a:gd name="connsiteX126" fmla="*/ 145915 w 1536970"/>
              <a:gd name="connsiteY126" fmla="*/ 3570051 h 4056434"/>
              <a:gd name="connsiteX127" fmla="*/ 116732 w 1536970"/>
              <a:gd name="connsiteY127" fmla="*/ 3550596 h 4056434"/>
              <a:gd name="connsiteX128" fmla="*/ 38911 w 1536970"/>
              <a:gd name="connsiteY128" fmla="*/ 3531141 h 4056434"/>
              <a:gd name="connsiteX129" fmla="*/ 29183 w 1536970"/>
              <a:gd name="connsiteY129" fmla="*/ 3492230 h 4056434"/>
              <a:gd name="connsiteX130" fmla="*/ 0 w 1536970"/>
              <a:gd name="connsiteY130" fmla="*/ 3453320 h 4056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1536970" h="4056434">
                <a:moveTo>
                  <a:pt x="1070042" y="0"/>
                </a:moveTo>
                <a:cubicBezTo>
                  <a:pt x="1053829" y="3243"/>
                  <a:pt x="1035759" y="1525"/>
                  <a:pt x="1021404" y="9728"/>
                </a:cubicBezTo>
                <a:cubicBezTo>
                  <a:pt x="1011253" y="15529"/>
                  <a:pt x="1011863" y="32715"/>
                  <a:pt x="1001949" y="38911"/>
                </a:cubicBezTo>
                <a:cubicBezTo>
                  <a:pt x="984559" y="49780"/>
                  <a:pt x="963038" y="51881"/>
                  <a:pt x="943583" y="58366"/>
                </a:cubicBezTo>
                <a:lnTo>
                  <a:pt x="914400" y="68094"/>
                </a:lnTo>
                <a:cubicBezTo>
                  <a:pt x="907915" y="77822"/>
                  <a:pt x="900173" y="86820"/>
                  <a:pt x="894945" y="97277"/>
                </a:cubicBezTo>
                <a:cubicBezTo>
                  <a:pt x="890359" y="106448"/>
                  <a:pt x="891623" y="118453"/>
                  <a:pt x="885217" y="126460"/>
                </a:cubicBezTo>
                <a:cubicBezTo>
                  <a:pt x="877914" y="135589"/>
                  <a:pt x="865163" y="138612"/>
                  <a:pt x="856034" y="145915"/>
                </a:cubicBezTo>
                <a:cubicBezTo>
                  <a:pt x="848872" y="151644"/>
                  <a:pt x="845009" y="161758"/>
                  <a:pt x="836579" y="165371"/>
                </a:cubicBezTo>
                <a:cubicBezTo>
                  <a:pt x="821382" y="171884"/>
                  <a:pt x="803980" y="171088"/>
                  <a:pt x="787940" y="175098"/>
                </a:cubicBezTo>
                <a:cubicBezTo>
                  <a:pt x="777992" y="177585"/>
                  <a:pt x="768485" y="181583"/>
                  <a:pt x="758757" y="184826"/>
                </a:cubicBezTo>
                <a:cubicBezTo>
                  <a:pt x="716017" y="248936"/>
                  <a:pt x="760284" y="198131"/>
                  <a:pt x="729574" y="175098"/>
                </a:cubicBezTo>
                <a:cubicBezTo>
                  <a:pt x="721371" y="168946"/>
                  <a:pt x="710119" y="181583"/>
                  <a:pt x="700391" y="184826"/>
                </a:cubicBezTo>
                <a:cubicBezTo>
                  <a:pt x="697149" y="210766"/>
                  <a:pt x="700373" y="238375"/>
                  <a:pt x="690664" y="262647"/>
                </a:cubicBezTo>
                <a:cubicBezTo>
                  <a:pt x="686322" y="273502"/>
                  <a:pt x="668784" y="272974"/>
                  <a:pt x="661481" y="282103"/>
                </a:cubicBezTo>
                <a:cubicBezTo>
                  <a:pt x="655075" y="290110"/>
                  <a:pt x="654996" y="301558"/>
                  <a:pt x="651753" y="311286"/>
                </a:cubicBezTo>
                <a:cubicBezTo>
                  <a:pt x="648510" y="343711"/>
                  <a:pt x="653162" y="377937"/>
                  <a:pt x="642025" y="408562"/>
                </a:cubicBezTo>
                <a:cubicBezTo>
                  <a:pt x="638521" y="418199"/>
                  <a:pt x="621045" y="412138"/>
                  <a:pt x="612842" y="418290"/>
                </a:cubicBezTo>
                <a:cubicBezTo>
                  <a:pt x="562126" y="456327"/>
                  <a:pt x="580126" y="463831"/>
                  <a:pt x="535021" y="486383"/>
                </a:cubicBezTo>
                <a:cubicBezTo>
                  <a:pt x="525850" y="490969"/>
                  <a:pt x="515566" y="492868"/>
                  <a:pt x="505838" y="496111"/>
                </a:cubicBezTo>
                <a:cubicBezTo>
                  <a:pt x="496110" y="505839"/>
                  <a:pt x="484286" y="513847"/>
                  <a:pt x="476655" y="525294"/>
                </a:cubicBezTo>
                <a:cubicBezTo>
                  <a:pt x="426148" y="601056"/>
                  <a:pt x="508060" y="513347"/>
                  <a:pt x="447472" y="573932"/>
                </a:cubicBezTo>
                <a:cubicBezTo>
                  <a:pt x="444230" y="586902"/>
                  <a:pt x="443724" y="600885"/>
                  <a:pt x="437745" y="612843"/>
                </a:cubicBezTo>
                <a:cubicBezTo>
                  <a:pt x="433643" y="621046"/>
                  <a:pt x="420513" y="623400"/>
                  <a:pt x="418289" y="632298"/>
                </a:cubicBezTo>
                <a:cubicBezTo>
                  <a:pt x="386368" y="759981"/>
                  <a:pt x="437595" y="700544"/>
                  <a:pt x="389106" y="749030"/>
                </a:cubicBezTo>
                <a:cubicBezTo>
                  <a:pt x="376633" y="786453"/>
                  <a:pt x="370979" y="788242"/>
                  <a:pt x="389106" y="836579"/>
                </a:cubicBezTo>
                <a:cubicBezTo>
                  <a:pt x="392326" y="845166"/>
                  <a:pt x="402077" y="849549"/>
                  <a:pt x="408562" y="856034"/>
                </a:cubicBezTo>
                <a:cubicBezTo>
                  <a:pt x="415047" y="875489"/>
                  <a:pt x="416642" y="897336"/>
                  <a:pt x="428017" y="914400"/>
                </a:cubicBezTo>
                <a:cubicBezTo>
                  <a:pt x="434502" y="924128"/>
                  <a:pt x="442244" y="933126"/>
                  <a:pt x="447472" y="943583"/>
                </a:cubicBezTo>
                <a:cubicBezTo>
                  <a:pt x="452058" y="952754"/>
                  <a:pt x="449949" y="965515"/>
                  <a:pt x="457200" y="972766"/>
                </a:cubicBezTo>
                <a:cubicBezTo>
                  <a:pt x="464451" y="980017"/>
                  <a:pt x="477212" y="977908"/>
                  <a:pt x="486383" y="982494"/>
                </a:cubicBezTo>
                <a:cubicBezTo>
                  <a:pt x="501702" y="990153"/>
                  <a:pt x="524162" y="1006926"/>
                  <a:pt x="535021" y="1021405"/>
                </a:cubicBezTo>
                <a:cubicBezTo>
                  <a:pt x="587052" y="1090780"/>
                  <a:pt x="548490" y="1071291"/>
                  <a:pt x="603115" y="1089498"/>
                </a:cubicBezTo>
                <a:cubicBezTo>
                  <a:pt x="613946" y="1121994"/>
                  <a:pt x="614427" y="1120951"/>
                  <a:pt x="622570" y="1157592"/>
                </a:cubicBezTo>
                <a:cubicBezTo>
                  <a:pt x="625030" y="1168662"/>
                  <a:pt x="632824" y="1220079"/>
                  <a:pt x="642025" y="1235413"/>
                </a:cubicBezTo>
                <a:cubicBezTo>
                  <a:pt x="646744" y="1243277"/>
                  <a:pt x="655752" y="1247706"/>
                  <a:pt x="661481" y="1254868"/>
                </a:cubicBezTo>
                <a:cubicBezTo>
                  <a:pt x="668784" y="1263997"/>
                  <a:pt x="675708" y="1273594"/>
                  <a:pt x="680936" y="1284051"/>
                </a:cubicBezTo>
                <a:cubicBezTo>
                  <a:pt x="685522" y="1293222"/>
                  <a:pt x="683413" y="1305983"/>
                  <a:pt x="690664" y="1313234"/>
                </a:cubicBezTo>
                <a:cubicBezTo>
                  <a:pt x="697915" y="1320485"/>
                  <a:pt x="710676" y="1318376"/>
                  <a:pt x="719847" y="1322962"/>
                </a:cubicBezTo>
                <a:cubicBezTo>
                  <a:pt x="744392" y="1335234"/>
                  <a:pt x="750388" y="1343775"/>
                  <a:pt x="768485" y="1361873"/>
                </a:cubicBezTo>
                <a:cubicBezTo>
                  <a:pt x="771728" y="1371601"/>
                  <a:pt x="770962" y="1383805"/>
                  <a:pt x="778213" y="1391056"/>
                </a:cubicBezTo>
                <a:cubicBezTo>
                  <a:pt x="785464" y="1398306"/>
                  <a:pt x="798603" y="1395507"/>
                  <a:pt x="807396" y="1400783"/>
                </a:cubicBezTo>
                <a:cubicBezTo>
                  <a:pt x="815260" y="1405502"/>
                  <a:pt x="821122" y="1413077"/>
                  <a:pt x="826851" y="1420239"/>
                </a:cubicBezTo>
                <a:cubicBezTo>
                  <a:pt x="856232" y="1456966"/>
                  <a:pt x="843515" y="1463774"/>
                  <a:pt x="894945" y="1498060"/>
                </a:cubicBezTo>
                <a:cubicBezTo>
                  <a:pt x="904673" y="1504545"/>
                  <a:pt x="915330" y="1509816"/>
                  <a:pt x="924128" y="1517515"/>
                </a:cubicBezTo>
                <a:cubicBezTo>
                  <a:pt x="941383" y="1532614"/>
                  <a:pt x="953688" y="1553436"/>
                  <a:pt x="972766" y="1566154"/>
                </a:cubicBezTo>
                <a:cubicBezTo>
                  <a:pt x="1039664" y="1610752"/>
                  <a:pt x="1008950" y="1597670"/>
                  <a:pt x="1060315" y="1614792"/>
                </a:cubicBezTo>
                <a:cubicBezTo>
                  <a:pt x="1093668" y="1664822"/>
                  <a:pt x="1062630" y="1626371"/>
                  <a:pt x="1108953" y="1663430"/>
                </a:cubicBezTo>
                <a:cubicBezTo>
                  <a:pt x="1147105" y="1693952"/>
                  <a:pt x="1106910" y="1675720"/>
                  <a:pt x="1157591" y="1692613"/>
                </a:cubicBezTo>
                <a:cubicBezTo>
                  <a:pt x="1171730" y="1735027"/>
                  <a:pt x="1170810" y="1749332"/>
                  <a:pt x="1196502" y="1780162"/>
                </a:cubicBezTo>
                <a:cubicBezTo>
                  <a:pt x="1205309" y="1790730"/>
                  <a:pt x="1216878" y="1798777"/>
                  <a:pt x="1225685" y="1809345"/>
                </a:cubicBezTo>
                <a:cubicBezTo>
                  <a:pt x="1259532" y="1849961"/>
                  <a:pt x="1226415" y="1832286"/>
                  <a:pt x="1274323" y="1848256"/>
                </a:cubicBezTo>
                <a:cubicBezTo>
                  <a:pt x="1277724" y="1858458"/>
                  <a:pt x="1289793" y="1903194"/>
                  <a:pt x="1303506" y="1906622"/>
                </a:cubicBezTo>
                <a:cubicBezTo>
                  <a:pt x="1312404" y="1908846"/>
                  <a:pt x="1316477" y="1893651"/>
                  <a:pt x="1322962" y="1887166"/>
                </a:cubicBezTo>
                <a:cubicBezTo>
                  <a:pt x="1329447" y="1896894"/>
                  <a:pt x="1337669" y="1905665"/>
                  <a:pt x="1342417" y="1916349"/>
                </a:cubicBezTo>
                <a:cubicBezTo>
                  <a:pt x="1350746" y="1935089"/>
                  <a:pt x="1361872" y="1974715"/>
                  <a:pt x="1361872" y="1974715"/>
                </a:cubicBezTo>
                <a:cubicBezTo>
                  <a:pt x="1365115" y="2000656"/>
                  <a:pt x="1364721" y="2027316"/>
                  <a:pt x="1371600" y="2052537"/>
                </a:cubicBezTo>
                <a:cubicBezTo>
                  <a:pt x="1374676" y="2063816"/>
                  <a:pt x="1386307" y="2071037"/>
                  <a:pt x="1391055" y="2081720"/>
                </a:cubicBezTo>
                <a:cubicBezTo>
                  <a:pt x="1399384" y="2100460"/>
                  <a:pt x="1399135" y="2123023"/>
                  <a:pt x="1410511" y="2140086"/>
                </a:cubicBezTo>
                <a:cubicBezTo>
                  <a:pt x="1416996" y="2149813"/>
                  <a:pt x="1425218" y="2158585"/>
                  <a:pt x="1429966" y="2169268"/>
                </a:cubicBezTo>
                <a:cubicBezTo>
                  <a:pt x="1476269" y="2273451"/>
                  <a:pt x="1424847" y="2190774"/>
                  <a:pt x="1468877" y="2256817"/>
                </a:cubicBezTo>
                <a:cubicBezTo>
                  <a:pt x="1472119" y="2266545"/>
                  <a:pt x="1473329" y="2277207"/>
                  <a:pt x="1478604" y="2286000"/>
                </a:cubicBezTo>
                <a:cubicBezTo>
                  <a:pt x="1483323" y="2293865"/>
                  <a:pt x="1497357" y="2296311"/>
                  <a:pt x="1498060" y="2305456"/>
                </a:cubicBezTo>
                <a:cubicBezTo>
                  <a:pt x="1500807" y="2341166"/>
                  <a:pt x="1494556" y="2377190"/>
                  <a:pt x="1488332" y="2412460"/>
                </a:cubicBezTo>
                <a:cubicBezTo>
                  <a:pt x="1484768" y="2432656"/>
                  <a:pt x="1468877" y="2470826"/>
                  <a:pt x="1468877" y="2470826"/>
                </a:cubicBezTo>
                <a:cubicBezTo>
                  <a:pt x="1474784" y="2518081"/>
                  <a:pt x="1477190" y="2552721"/>
                  <a:pt x="1488332" y="2597286"/>
                </a:cubicBezTo>
                <a:cubicBezTo>
                  <a:pt x="1490819" y="2607233"/>
                  <a:pt x="1494817" y="2616741"/>
                  <a:pt x="1498060" y="2626468"/>
                </a:cubicBezTo>
                <a:cubicBezTo>
                  <a:pt x="1501414" y="2653300"/>
                  <a:pt x="1502518" y="2703480"/>
                  <a:pt x="1517515" y="2733473"/>
                </a:cubicBezTo>
                <a:cubicBezTo>
                  <a:pt x="1522743" y="2743930"/>
                  <a:pt x="1536970" y="2750965"/>
                  <a:pt x="1536970" y="2762656"/>
                </a:cubicBezTo>
                <a:lnTo>
                  <a:pt x="1517515" y="2743200"/>
                </a:lnTo>
                <a:cubicBezTo>
                  <a:pt x="1504545" y="2746443"/>
                  <a:pt x="1482277" y="2740073"/>
                  <a:pt x="1478604" y="2752928"/>
                </a:cubicBezTo>
                <a:cubicBezTo>
                  <a:pt x="1472970" y="2772647"/>
                  <a:pt x="1491575" y="2791839"/>
                  <a:pt x="1498060" y="2811294"/>
                </a:cubicBezTo>
                <a:cubicBezTo>
                  <a:pt x="1512015" y="2853160"/>
                  <a:pt x="1517733" y="2842964"/>
                  <a:pt x="1468877" y="2830749"/>
                </a:cubicBezTo>
                <a:cubicBezTo>
                  <a:pt x="1465634" y="2866417"/>
                  <a:pt x="1464214" y="2902299"/>
                  <a:pt x="1459149" y="2937754"/>
                </a:cubicBezTo>
                <a:cubicBezTo>
                  <a:pt x="1457699" y="2947905"/>
                  <a:pt x="1442170" y="2959686"/>
                  <a:pt x="1449421" y="2966937"/>
                </a:cubicBezTo>
                <a:cubicBezTo>
                  <a:pt x="1461112" y="2978628"/>
                  <a:pt x="1481847" y="2973422"/>
                  <a:pt x="1498060" y="2976664"/>
                </a:cubicBezTo>
                <a:cubicBezTo>
                  <a:pt x="1494817" y="2986392"/>
                  <a:pt x="1498586" y="3005847"/>
                  <a:pt x="1488332" y="3005847"/>
                </a:cubicBezTo>
                <a:cubicBezTo>
                  <a:pt x="1478078" y="3005847"/>
                  <a:pt x="1488858" y="2976664"/>
                  <a:pt x="1478604" y="2976664"/>
                </a:cubicBezTo>
                <a:cubicBezTo>
                  <a:pt x="1468350" y="2976664"/>
                  <a:pt x="1472119" y="2996119"/>
                  <a:pt x="1468877" y="3005847"/>
                </a:cubicBezTo>
                <a:cubicBezTo>
                  <a:pt x="1478170" y="3033728"/>
                  <a:pt x="1489744" y="3052366"/>
                  <a:pt x="1468877" y="3083668"/>
                </a:cubicBezTo>
                <a:cubicBezTo>
                  <a:pt x="1463189" y="3092200"/>
                  <a:pt x="1449422" y="3090153"/>
                  <a:pt x="1439694" y="3093396"/>
                </a:cubicBezTo>
                <a:cubicBezTo>
                  <a:pt x="1433209" y="3099881"/>
                  <a:pt x="1423851" y="3104421"/>
                  <a:pt x="1420238" y="3112851"/>
                </a:cubicBezTo>
                <a:cubicBezTo>
                  <a:pt x="1413725" y="3128048"/>
                  <a:pt x="1419682" y="3147733"/>
                  <a:pt x="1410511" y="3161490"/>
                </a:cubicBezTo>
                <a:cubicBezTo>
                  <a:pt x="1404823" y="3170022"/>
                  <a:pt x="1391276" y="3168730"/>
                  <a:pt x="1381328" y="3171217"/>
                </a:cubicBezTo>
                <a:cubicBezTo>
                  <a:pt x="1365288" y="3175227"/>
                  <a:pt x="1348902" y="3177702"/>
                  <a:pt x="1332689" y="3180945"/>
                </a:cubicBezTo>
                <a:cubicBezTo>
                  <a:pt x="1311018" y="3195392"/>
                  <a:pt x="1299894" y="3200052"/>
                  <a:pt x="1284051" y="3219856"/>
                </a:cubicBezTo>
                <a:cubicBezTo>
                  <a:pt x="1276748" y="3228985"/>
                  <a:pt x="1273725" y="3241736"/>
                  <a:pt x="1264596" y="3249039"/>
                </a:cubicBezTo>
                <a:cubicBezTo>
                  <a:pt x="1256589" y="3255444"/>
                  <a:pt x="1245141" y="3255524"/>
                  <a:pt x="1235413" y="3258766"/>
                </a:cubicBezTo>
                <a:cubicBezTo>
                  <a:pt x="1222130" y="3272049"/>
                  <a:pt x="1205182" y="3291541"/>
                  <a:pt x="1186774" y="3297677"/>
                </a:cubicBezTo>
                <a:cubicBezTo>
                  <a:pt x="1168062" y="3303914"/>
                  <a:pt x="1147863" y="3304162"/>
                  <a:pt x="1128408" y="3307405"/>
                </a:cubicBezTo>
                <a:cubicBezTo>
                  <a:pt x="1125166" y="3317133"/>
                  <a:pt x="1123957" y="3327795"/>
                  <a:pt x="1118681" y="3336588"/>
                </a:cubicBezTo>
                <a:cubicBezTo>
                  <a:pt x="1113962" y="3344452"/>
                  <a:pt x="1101024" y="3347050"/>
                  <a:pt x="1099225" y="3356043"/>
                </a:cubicBezTo>
                <a:cubicBezTo>
                  <a:pt x="1097214" y="3366098"/>
                  <a:pt x="1105710" y="3375498"/>
                  <a:pt x="1108953" y="3385226"/>
                </a:cubicBezTo>
                <a:cubicBezTo>
                  <a:pt x="1099225" y="3391711"/>
                  <a:pt x="1088899" y="3397378"/>
                  <a:pt x="1079770" y="3404681"/>
                </a:cubicBezTo>
                <a:cubicBezTo>
                  <a:pt x="1072608" y="3410410"/>
                  <a:pt x="1068902" y="3420917"/>
                  <a:pt x="1060315" y="3424137"/>
                </a:cubicBezTo>
                <a:cubicBezTo>
                  <a:pt x="1041847" y="3431062"/>
                  <a:pt x="1021404" y="3430622"/>
                  <a:pt x="1001949" y="3433864"/>
                </a:cubicBezTo>
                <a:cubicBezTo>
                  <a:pt x="992221" y="3440349"/>
                  <a:pt x="981033" y="3445053"/>
                  <a:pt x="972766" y="3453320"/>
                </a:cubicBezTo>
                <a:cubicBezTo>
                  <a:pt x="964499" y="3461587"/>
                  <a:pt x="962440" y="3475200"/>
                  <a:pt x="953311" y="3482503"/>
                </a:cubicBezTo>
                <a:cubicBezTo>
                  <a:pt x="945304" y="3488908"/>
                  <a:pt x="933856" y="3488988"/>
                  <a:pt x="924128" y="3492230"/>
                </a:cubicBezTo>
                <a:cubicBezTo>
                  <a:pt x="894945" y="3488988"/>
                  <a:pt x="863842" y="3493408"/>
                  <a:pt x="836579" y="3482503"/>
                </a:cubicBezTo>
                <a:cubicBezTo>
                  <a:pt x="827058" y="3478695"/>
                  <a:pt x="836579" y="3456563"/>
                  <a:pt x="826851" y="3453320"/>
                </a:cubicBezTo>
                <a:cubicBezTo>
                  <a:pt x="811166" y="3448091"/>
                  <a:pt x="794164" y="3458697"/>
                  <a:pt x="778213" y="3463047"/>
                </a:cubicBezTo>
                <a:cubicBezTo>
                  <a:pt x="758428" y="3468443"/>
                  <a:pt x="719847" y="3482503"/>
                  <a:pt x="719847" y="3482503"/>
                </a:cubicBezTo>
                <a:cubicBezTo>
                  <a:pt x="716604" y="3514928"/>
                  <a:pt x="715074" y="3547571"/>
                  <a:pt x="710119" y="3579779"/>
                </a:cubicBezTo>
                <a:cubicBezTo>
                  <a:pt x="708560" y="3589914"/>
                  <a:pt x="702878" y="3599014"/>
                  <a:pt x="700391" y="3608962"/>
                </a:cubicBezTo>
                <a:cubicBezTo>
                  <a:pt x="696381" y="3625002"/>
                  <a:pt x="699835" y="3643843"/>
                  <a:pt x="690664" y="3657600"/>
                </a:cubicBezTo>
                <a:cubicBezTo>
                  <a:pt x="684976" y="3666132"/>
                  <a:pt x="671209" y="3664085"/>
                  <a:pt x="661481" y="3667328"/>
                </a:cubicBezTo>
                <a:cubicBezTo>
                  <a:pt x="658238" y="3686783"/>
                  <a:pt x="660574" y="3708053"/>
                  <a:pt x="651753" y="3725694"/>
                </a:cubicBezTo>
                <a:cubicBezTo>
                  <a:pt x="644210" y="3740779"/>
                  <a:pt x="607198" y="3750273"/>
                  <a:pt x="593387" y="3754877"/>
                </a:cubicBezTo>
                <a:cubicBezTo>
                  <a:pt x="586902" y="3764605"/>
                  <a:pt x="582199" y="3775793"/>
                  <a:pt x="573932" y="3784060"/>
                </a:cubicBezTo>
                <a:cubicBezTo>
                  <a:pt x="547885" y="3810107"/>
                  <a:pt x="509946" y="3813460"/>
                  <a:pt x="476655" y="3822971"/>
                </a:cubicBezTo>
                <a:cubicBezTo>
                  <a:pt x="466796" y="3825788"/>
                  <a:pt x="457200" y="3829456"/>
                  <a:pt x="447472" y="3832698"/>
                </a:cubicBezTo>
                <a:cubicBezTo>
                  <a:pt x="440987" y="3839183"/>
                  <a:pt x="436220" y="3848052"/>
                  <a:pt x="428017" y="3852154"/>
                </a:cubicBezTo>
                <a:cubicBezTo>
                  <a:pt x="373625" y="3879350"/>
                  <a:pt x="395018" y="3838486"/>
                  <a:pt x="330740" y="3881337"/>
                </a:cubicBezTo>
                <a:lnTo>
                  <a:pt x="301557" y="3900792"/>
                </a:lnTo>
                <a:cubicBezTo>
                  <a:pt x="295136" y="3932901"/>
                  <a:pt x="300690" y="3951897"/>
                  <a:pt x="272374" y="3968886"/>
                </a:cubicBezTo>
                <a:cubicBezTo>
                  <a:pt x="263581" y="3974161"/>
                  <a:pt x="252919" y="3975371"/>
                  <a:pt x="243191" y="3978613"/>
                </a:cubicBezTo>
                <a:cubicBezTo>
                  <a:pt x="230221" y="3998068"/>
                  <a:pt x="226463" y="4029585"/>
                  <a:pt x="204281" y="4036979"/>
                </a:cubicBezTo>
                <a:lnTo>
                  <a:pt x="145915" y="4056434"/>
                </a:lnTo>
                <a:cubicBezTo>
                  <a:pt x="98079" y="4040490"/>
                  <a:pt x="118383" y="4056925"/>
                  <a:pt x="136187" y="4027251"/>
                </a:cubicBezTo>
                <a:cubicBezTo>
                  <a:pt x="141463" y="4018458"/>
                  <a:pt x="142672" y="4007796"/>
                  <a:pt x="145915" y="3998068"/>
                </a:cubicBezTo>
                <a:cubicBezTo>
                  <a:pt x="102158" y="3932434"/>
                  <a:pt x="121953" y="3975037"/>
                  <a:pt x="136187" y="3832698"/>
                </a:cubicBezTo>
                <a:cubicBezTo>
                  <a:pt x="138815" y="3806413"/>
                  <a:pt x="147434" y="3762783"/>
                  <a:pt x="155642" y="3735422"/>
                </a:cubicBezTo>
                <a:cubicBezTo>
                  <a:pt x="161535" y="3715779"/>
                  <a:pt x="168613" y="3696511"/>
                  <a:pt x="175098" y="3677056"/>
                </a:cubicBezTo>
                <a:lnTo>
                  <a:pt x="194553" y="3618690"/>
                </a:lnTo>
                <a:lnTo>
                  <a:pt x="214008" y="3599234"/>
                </a:lnTo>
                <a:cubicBezTo>
                  <a:pt x="140742" y="3550391"/>
                  <a:pt x="233857" y="3607741"/>
                  <a:pt x="145915" y="3570051"/>
                </a:cubicBezTo>
                <a:cubicBezTo>
                  <a:pt x="135169" y="3565446"/>
                  <a:pt x="127189" y="3555824"/>
                  <a:pt x="116732" y="3550596"/>
                </a:cubicBezTo>
                <a:cubicBezTo>
                  <a:pt x="96788" y="3540624"/>
                  <a:pt x="57415" y="3534842"/>
                  <a:pt x="38911" y="3531141"/>
                </a:cubicBezTo>
                <a:cubicBezTo>
                  <a:pt x="35668" y="3518171"/>
                  <a:pt x="34449" y="3504519"/>
                  <a:pt x="29183" y="3492230"/>
                </a:cubicBezTo>
                <a:cubicBezTo>
                  <a:pt x="20932" y="3472978"/>
                  <a:pt x="12603" y="3465922"/>
                  <a:pt x="0" y="3453320"/>
                </a:cubicBezTo>
              </a:path>
            </a:pathLst>
          </a:cu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5502632" y="1790925"/>
            <a:ext cx="1184932" cy="449084"/>
          </a:xfrm>
          <a:custGeom>
            <a:avLst/>
            <a:gdLst>
              <a:gd name="connsiteX0" fmla="*/ 1184932 w 1184932"/>
              <a:gd name="connsiteY0" fmla="*/ 449084 h 449084"/>
              <a:gd name="connsiteX1" fmla="*/ 1157879 w 1184932"/>
              <a:gd name="connsiteY1" fmla="*/ 432853 h 449084"/>
              <a:gd name="connsiteX2" fmla="*/ 1114594 w 1184932"/>
              <a:gd name="connsiteY2" fmla="*/ 438263 h 449084"/>
              <a:gd name="connsiteX3" fmla="*/ 1071309 w 1184932"/>
              <a:gd name="connsiteY3" fmla="*/ 432853 h 449084"/>
              <a:gd name="connsiteX4" fmla="*/ 1055077 w 1184932"/>
              <a:gd name="connsiteY4" fmla="*/ 427442 h 449084"/>
              <a:gd name="connsiteX5" fmla="*/ 1017202 w 1184932"/>
              <a:gd name="connsiteY5" fmla="*/ 394978 h 449084"/>
              <a:gd name="connsiteX6" fmla="*/ 1006381 w 1184932"/>
              <a:gd name="connsiteY6" fmla="*/ 378746 h 449084"/>
              <a:gd name="connsiteX7" fmla="*/ 973917 w 1184932"/>
              <a:gd name="connsiteY7" fmla="*/ 367925 h 449084"/>
              <a:gd name="connsiteX8" fmla="*/ 963096 w 1184932"/>
              <a:gd name="connsiteY8" fmla="*/ 357103 h 449084"/>
              <a:gd name="connsiteX9" fmla="*/ 957685 w 1184932"/>
              <a:gd name="connsiteY9" fmla="*/ 340871 h 449084"/>
              <a:gd name="connsiteX10" fmla="*/ 941453 w 1184932"/>
              <a:gd name="connsiteY10" fmla="*/ 330050 h 449084"/>
              <a:gd name="connsiteX11" fmla="*/ 930632 w 1184932"/>
              <a:gd name="connsiteY11" fmla="*/ 313818 h 449084"/>
              <a:gd name="connsiteX12" fmla="*/ 925221 w 1184932"/>
              <a:gd name="connsiteY12" fmla="*/ 281354 h 449084"/>
              <a:gd name="connsiteX13" fmla="*/ 919811 w 1184932"/>
              <a:gd name="connsiteY13" fmla="*/ 254301 h 449084"/>
              <a:gd name="connsiteX14" fmla="*/ 925221 w 1184932"/>
              <a:gd name="connsiteY14" fmla="*/ 227248 h 449084"/>
              <a:gd name="connsiteX15" fmla="*/ 936043 w 1184932"/>
              <a:gd name="connsiteY15" fmla="*/ 216426 h 449084"/>
              <a:gd name="connsiteX16" fmla="*/ 946864 w 1184932"/>
              <a:gd name="connsiteY16" fmla="*/ 183963 h 449084"/>
              <a:gd name="connsiteX17" fmla="*/ 941453 w 1184932"/>
              <a:gd name="connsiteY17" fmla="*/ 167731 h 449084"/>
              <a:gd name="connsiteX18" fmla="*/ 936043 w 1184932"/>
              <a:gd name="connsiteY18" fmla="*/ 140677 h 449084"/>
              <a:gd name="connsiteX19" fmla="*/ 903579 w 1184932"/>
              <a:gd name="connsiteY19" fmla="*/ 129856 h 449084"/>
              <a:gd name="connsiteX20" fmla="*/ 892757 w 1184932"/>
              <a:gd name="connsiteY20" fmla="*/ 119035 h 449084"/>
              <a:gd name="connsiteX21" fmla="*/ 871115 w 1184932"/>
              <a:gd name="connsiteY21" fmla="*/ 124445 h 449084"/>
              <a:gd name="connsiteX22" fmla="*/ 854883 w 1184932"/>
              <a:gd name="connsiteY22" fmla="*/ 119035 h 449084"/>
              <a:gd name="connsiteX23" fmla="*/ 844061 w 1184932"/>
              <a:gd name="connsiteY23" fmla="*/ 108213 h 449084"/>
              <a:gd name="connsiteX24" fmla="*/ 817008 w 1184932"/>
              <a:gd name="connsiteY24" fmla="*/ 102803 h 449084"/>
              <a:gd name="connsiteX25" fmla="*/ 800776 w 1184932"/>
              <a:gd name="connsiteY25" fmla="*/ 97392 h 449084"/>
              <a:gd name="connsiteX26" fmla="*/ 752080 w 1184932"/>
              <a:gd name="connsiteY26" fmla="*/ 97392 h 449084"/>
              <a:gd name="connsiteX27" fmla="*/ 730438 w 1184932"/>
              <a:gd name="connsiteY27" fmla="*/ 64928 h 449084"/>
              <a:gd name="connsiteX28" fmla="*/ 697974 w 1184932"/>
              <a:gd name="connsiteY28" fmla="*/ 48696 h 449084"/>
              <a:gd name="connsiteX29" fmla="*/ 660099 w 1184932"/>
              <a:gd name="connsiteY29" fmla="*/ 10822 h 449084"/>
              <a:gd name="connsiteX30" fmla="*/ 643867 w 1184932"/>
              <a:gd name="connsiteY30" fmla="*/ 0 h 449084"/>
              <a:gd name="connsiteX31" fmla="*/ 616814 w 1184932"/>
              <a:gd name="connsiteY31" fmla="*/ 21643 h 449084"/>
              <a:gd name="connsiteX32" fmla="*/ 600582 w 1184932"/>
              <a:gd name="connsiteY32" fmla="*/ 27054 h 449084"/>
              <a:gd name="connsiteX33" fmla="*/ 568118 w 1184932"/>
              <a:gd name="connsiteY33" fmla="*/ 54107 h 449084"/>
              <a:gd name="connsiteX34" fmla="*/ 551886 w 1184932"/>
              <a:gd name="connsiteY34" fmla="*/ 59518 h 449084"/>
              <a:gd name="connsiteX35" fmla="*/ 535654 w 1184932"/>
              <a:gd name="connsiteY35" fmla="*/ 70339 h 449084"/>
              <a:gd name="connsiteX36" fmla="*/ 530244 w 1184932"/>
              <a:gd name="connsiteY36" fmla="*/ 86571 h 449084"/>
              <a:gd name="connsiteX37" fmla="*/ 524833 w 1184932"/>
              <a:gd name="connsiteY37" fmla="*/ 119035 h 449084"/>
              <a:gd name="connsiteX38" fmla="*/ 476137 w 1184932"/>
              <a:gd name="connsiteY38" fmla="*/ 146088 h 449084"/>
              <a:gd name="connsiteX39" fmla="*/ 449084 w 1184932"/>
              <a:gd name="connsiteY39" fmla="*/ 151499 h 449084"/>
              <a:gd name="connsiteX40" fmla="*/ 394977 w 1184932"/>
              <a:gd name="connsiteY40" fmla="*/ 146088 h 449084"/>
              <a:gd name="connsiteX41" fmla="*/ 367924 w 1184932"/>
              <a:gd name="connsiteY41" fmla="*/ 173141 h 449084"/>
              <a:gd name="connsiteX42" fmla="*/ 357103 w 1184932"/>
              <a:gd name="connsiteY42" fmla="*/ 183963 h 449084"/>
              <a:gd name="connsiteX43" fmla="*/ 335460 w 1184932"/>
              <a:gd name="connsiteY43" fmla="*/ 162320 h 449084"/>
              <a:gd name="connsiteX44" fmla="*/ 319228 w 1184932"/>
              <a:gd name="connsiteY44" fmla="*/ 151499 h 449084"/>
              <a:gd name="connsiteX45" fmla="*/ 308407 w 1184932"/>
              <a:gd name="connsiteY45" fmla="*/ 140677 h 449084"/>
              <a:gd name="connsiteX46" fmla="*/ 265122 w 1184932"/>
              <a:gd name="connsiteY46" fmla="*/ 146088 h 449084"/>
              <a:gd name="connsiteX47" fmla="*/ 248890 w 1184932"/>
              <a:gd name="connsiteY47" fmla="*/ 162320 h 449084"/>
              <a:gd name="connsiteX48" fmla="*/ 211015 w 1184932"/>
              <a:gd name="connsiteY48" fmla="*/ 194784 h 449084"/>
              <a:gd name="connsiteX49" fmla="*/ 183962 w 1184932"/>
              <a:gd name="connsiteY49" fmla="*/ 221837 h 449084"/>
              <a:gd name="connsiteX50" fmla="*/ 167730 w 1184932"/>
              <a:gd name="connsiteY50" fmla="*/ 216426 h 449084"/>
              <a:gd name="connsiteX51" fmla="*/ 162319 w 1184932"/>
              <a:gd name="connsiteY51" fmla="*/ 200195 h 449084"/>
              <a:gd name="connsiteX52" fmla="*/ 129856 w 1184932"/>
              <a:gd name="connsiteY52" fmla="*/ 189373 h 449084"/>
              <a:gd name="connsiteX53" fmla="*/ 124445 w 1184932"/>
              <a:gd name="connsiteY53" fmla="*/ 173141 h 449084"/>
              <a:gd name="connsiteX54" fmla="*/ 102802 w 1184932"/>
              <a:gd name="connsiteY54" fmla="*/ 167731 h 449084"/>
              <a:gd name="connsiteX55" fmla="*/ 86570 w 1184932"/>
              <a:gd name="connsiteY55" fmla="*/ 162320 h 449084"/>
              <a:gd name="connsiteX56" fmla="*/ 70338 w 1184932"/>
              <a:gd name="connsiteY56" fmla="*/ 173141 h 449084"/>
              <a:gd name="connsiteX57" fmla="*/ 43285 w 1184932"/>
              <a:gd name="connsiteY57" fmla="*/ 194784 h 449084"/>
              <a:gd name="connsiteX58" fmla="*/ 5411 w 1184932"/>
              <a:gd name="connsiteY58" fmla="*/ 238069 h 449084"/>
              <a:gd name="connsiteX59" fmla="*/ 0 w 1184932"/>
              <a:gd name="connsiteY59" fmla="*/ 238069 h 449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184932" h="449084">
                <a:moveTo>
                  <a:pt x="1184932" y="449084"/>
                </a:moveTo>
                <a:cubicBezTo>
                  <a:pt x="1175914" y="443674"/>
                  <a:pt x="1168273" y="434452"/>
                  <a:pt x="1157879" y="432853"/>
                </a:cubicBezTo>
                <a:cubicBezTo>
                  <a:pt x="1143507" y="430642"/>
                  <a:pt x="1129135" y="438263"/>
                  <a:pt x="1114594" y="438263"/>
                </a:cubicBezTo>
                <a:cubicBezTo>
                  <a:pt x="1100053" y="438263"/>
                  <a:pt x="1085737" y="434656"/>
                  <a:pt x="1071309" y="432853"/>
                </a:cubicBezTo>
                <a:cubicBezTo>
                  <a:pt x="1065898" y="431049"/>
                  <a:pt x="1060178" y="429993"/>
                  <a:pt x="1055077" y="427442"/>
                </a:cubicBezTo>
                <a:cubicBezTo>
                  <a:pt x="1042838" y="421323"/>
                  <a:pt x="1023859" y="404963"/>
                  <a:pt x="1017202" y="394978"/>
                </a:cubicBezTo>
                <a:cubicBezTo>
                  <a:pt x="1013595" y="389567"/>
                  <a:pt x="1011895" y="382192"/>
                  <a:pt x="1006381" y="378746"/>
                </a:cubicBezTo>
                <a:cubicBezTo>
                  <a:pt x="996708" y="372701"/>
                  <a:pt x="973917" y="367925"/>
                  <a:pt x="973917" y="367925"/>
                </a:cubicBezTo>
                <a:cubicBezTo>
                  <a:pt x="970310" y="364318"/>
                  <a:pt x="965721" y="361477"/>
                  <a:pt x="963096" y="357103"/>
                </a:cubicBezTo>
                <a:cubicBezTo>
                  <a:pt x="960162" y="352212"/>
                  <a:pt x="961248" y="345325"/>
                  <a:pt x="957685" y="340871"/>
                </a:cubicBezTo>
                <a:cubicBezTo>
                  <a:pt x="953623" y="335793"/>
                  <a:pt x="946864" y="333657"/>
                  <a:pt x="941453" y="330050"/>
                </a:cubicBezTo>
                <a:cubicBezTo>
                  <a:pt x="937846" y="324639"/>
                  <a:pt x="932688" y="319987"/>
                  <a:pt x="930632" y="313818"/>
                </a:cubicBezTo>
                <a:cubicBezTo>
                  <a:pt x="927163" y="303410"/>
                  <a:pt x="927183" y="292148"/>
                  <a:pt x="925221" y="281354"/>
                </a:cubicBezTo>
                <a:cubicBezTo>
                  <a:pt x="923576" y="272306"/>
                  <a:pt x="921614" y="263319"/>
                  <a:pt x="919811" y="254301"/>
                </a:cubicBezTo>
                <a:cubicBezTo>
                  <a:pt x="921614" y="245283"/>
                  <a:pt x="921598" y="235701"/>
                  <a:pt x="925221" y="227248"/>
                </a:cubicBezTo>
                <a:cubicBezTo>
                  <a:pt x="927231" y="222559"/>
                  <a:pt x="933761" y="220989"/>
                  <a:pt x="936043" y="216426"/>
                </a:cubicBezTo>
                <a:cubicBezTo>
                  <a:pt x="941144" y="206224"/>
                  <a:pt x="946864" y="183963"/>
                  <a:pt x="946864" y="183963"/>
                </a:cubicBezTo>
                <a:cubicBezTo>
                  <a:pt x="945060" y="178552"/>
                  <a:pt x="942836" y="173264"/>
                  <a:pt x="941453" y="167731"/>
                </a:cubicBezTo>
                <a:cubicBezTo>
                  <a:pt x="939223" y="158809"/>
                  <a:pt x="942546" y="147180"/>
                  <a:pt x="936043" y="140677"/>
                </a:cubicBezTo>
                <a:cubicBezTo>
                  <a:pt x="927977" y="132611"/>
                  <a:pt x="903579" y="129856"/>
                  <a:pt x="903579" y="129856"/>
                </a:cubicBezTo>
                <a:cubicBezTo>
                  <a:pt x="899972" y="126249"/>
                  <a:pt x="897789" y="119874"/>
                  <a:pt x="892757" y="119035"/>
                </a:cubicBezTo>
                <a:cubicBezTo>
                  <a:pt x="885422" y="117812"/>
                  <a:pt x="878551" y="124445"/>
                  <a:pt x="871115" y="124445"/>
                </a:cubicBezTo>
                <a:cubicBezTo>
                  <a:pt x="865412" y="124445"/>
                  <a:pt x="860294" y="120838"/>
                  <a:pt x="854883" y="119035"/>
                </a:cubicBezTo>
                <a:cubicBezTo>
                  <a:pt x="851276" y="115428"/>
                  <a:pt x="848750" y="110223"/>
                  <a:pt x="844061" y="108213"/>
                </a:cubicBezTo>
                <a:cubicBezTo>
                  <a:pt x="835608" y="104590"/>
                  <a:pt x="825930" y="105033"/>
                  <a:pt x="817008" y="102803"/>
                </a:cubicBezTo>
                <a:cubicBezTo>
                  <a:pt x="811475" y="101420"/>
                  <a:pt x="806187" y="99196"/>
                  <a:pt x="800776" y="97392"/>
                </a:cubicBezTo>
                <a:cubicBezTo>
                  <a:pt x="784357" y="102865"/>
                  <a:pt x="770511" y="110294"/>
                  <a:pt x="752080" y="97392"/>
                </a:cubicBezTo>
                <a:cubicBezTo>
                  <a:pt x="741426" y="89934"/>
                  <a:pt x="741259" y="72142"/>
                  <a:pt x="730438" y="64928"/>
                </a:cubicBezTo>
                <a:cubicBezTo>
                  <a:pt x="709460" y="50943"/>
                  <a:pt x="720375" y="56163"/>
                  <a:pt x="697974" y="48696"/>
                </a:cubicBezTo>
                <a:cubicBezTo>
                  <a:pt x="688450" y="20126"/>
                  <a:pt x="697309" y="35629"/>
                  <a:pt x="660099" y="10822"/>
                </a:cubicBezTo>
                <a:lnTo>
                  <a:pt x="643867" y="0"/>
                </a:lnTo>
                <a:cubicBezTo>
                  <a:pt x="603067" y="13601"/>
                  <a:pt x="651776" y="-6327"/>
                  <a:pt x="616814" y="21643"/>
                </a:cubicBezTo>
                <a:cubicBezTo>
                  <a:pt x="612360" y="25206"/>
                  <a:pt x="605683" y="24503"/>
                  <a:pt x="600582" y="27054"/>
                </a:cubicBezTo>
                <a:cubicBezTo>
                  <a:pt x="565177" y="44756"/>
                  <a:pt x="604017" y="30174"/>
                  <a:pt x="568118" y="54107"/>
                </a:cubicBezTo>
                <a:cubicBezTo>
                  <a:pt x="563373" y="57271"/>
                  <a:pt x="556987" y="56967"/>
                  <a:pt x="551886" y="59518"/>
                </a:cubicBezTo>
                <a:cubicBezTo>
                  <a:pt x="546070" y="62426"/>
                  <a:pt x="541065" y="66732"/>
                  <a:pt x="535654" y="70339"/>
                </a:cubicBezTo>
                <a:cubicBezTo>
                  <a:pt x="533851" y="75750"/>
                  <a:pt x="531481" y="81004"/>
                  <a:pt x="530244" y="86571"/>
                </a:cubicBezTo>
                <a:cubicBezTo>
                  <a:pt x="527864" y="97280"/>
                  <a:pt x="531124" y="110048"/>
                  <a:pt x="524833" y="119035"/>
                </a:cubicBezTo>
                <a:cubicBezTo>
                  <a:pt x="516286" y="131245"/>
                  <a:pt x="492138" y="142088"/>
                  <a:pt x="476137" y="146088"/>
                </a:cubicBezTo>
                <a:cubicBezTo>
                  <a:pt x="467215" y="148319"/>
                  <a:pt x="458102" y="149695"/>
                  <a:pt x="449084" y="151499"/>
                </a:cubicBezTo>
                <a:cubicBezTo>
                  <a:pt x="431887" y="134300"/>
                  <a:pt x="432193" y="128911"/>
                  <a:pt x="394977" y="146088"/>
                </a:cubicBezTo>
                <a:cubicBezTo>
                  <a:pt x="383398" y="151432"/>
                  <a:pt x="376942" y="164123"/>
                  <a:pt x="367924" y="173141"/>
                </a:cubicBezTo>
                <a:lnTo>
                  <a:pt x="357103" y="183963"/>
                </a:lnTo>
                <a:cubicBezTo>
                  <a:pt x="321687" y="172157"/>
                  <a:pt x="356448" y="188554"/>
                  <a:pt x="335460" y="162320"/>
                </a:cubicBezTo>
                <a:cubicBezTo>
                  <a:pt x="331398" y="157242"/>
                  <a:pt x="324306" y="155561"/>
                  <a:pt x="319228" y="151499"/>
                </a:cubicBezTo>
                <a:cubicBezTo>
                  <a:pt x="315245" y="148312"/>
                  <a:pt x="312014" y="144284"/>
                  <a:pt x="308407" y="140677"/>
                </a:cubicBezTo>
                <a:cubicBezTo>
                  <a:pt x="293979" y="142481"/>
                  <a:pt x="278787" y="141119"/>
                  <a:pt x="265122" y="146088"/>
                </a:cubicBezTo>
                <a:cubicBezTo>
                  <a:pt x="257931" y="148703"/>
                  <a:pt x="254768" y="157421"/>
                  <a:pt x="248890" y="162320"/>
                </a:cubicBezTo>
                <a:cubicBezTo>
                  <a:pt x="230533" y="177618"/>
                  <a:pt x="227272" y="170398"/>
                  <a:pt x="211015" y="194784"/>
                </a:cubicBezTo>
                <a:cubicBezTo>
                  <a:pt x="196587" y="216427"/>
                  <a:pt x="205605" y="207409"/>
                  <a:pt x="183962" y="221837"/>
                </a:cubicBezTo>
                <a:cubicBezTo>
                  <a:pt x="178551" y="220033"/>
                  <a:pt x="171763" y="220459"/>
                  <a:pt x="167730" y="216426"/>
                </a:cubicBezTo>
                <a:cubicBezTo>
                  <a:pt x="163697" y="212393"/>
                  <a:pt x="166960" y="203510"/>
                  <a:pt x="162319" y="200195"/>
                </a:cubicBezTo>
                <a:cubicBezTo>
                  <a:pt x="153037" y="193565"/>
                  <a:pt x="129856" y="189373"/>
                  <a:pt x="129856" y="189373"/>
                </a:cubicBezTo>
                <a:cubicBezTo>
                  <a:pt x="128052" y="183962"/>
                  <a:pt x="128899" y="176704"/>
                  <a:pt x="124445" y="173141"/>
                </a:cubicBezTo>
                <a:cubicBezTo>
                  <a:pt x="118638" y="168496"/>
                  <a:pt x="109952" y="169774"/>
                  <a:pt x="102802" y="167731"/>
                </a:cubicBezTo>
                <a:cubicBezTo>
                  <a:pt x="97318" y="166164"/>
                  <a:pt x="91981" y="164124"/>
                  <a:pt x="86570" y="162320"/>
                </a:cubicBezTo>
                <a:cubicBezTo>
                  <a:pt x="81159" y="165927"/>
                  <a:pt x="75416" y="169079"/>
                  <a:pt x="70338" y="173141"/>
                </a:cubicBezTo>
                <a:cubicBezTo>
                  <a:pt x="31790" y="203980"/>
                  <a:pt x="93245" y="161479"/>
                  <a:pt x="43285" y="194784"/>
                </a:cubicBezTo>
                <a:cubicBezTo>
                  <a:pt x="27053" y="219132"/>
                  <a:pt x="27956" y="226797"/>
                  <a:pt x="5411" y="238069"/>
                </a:cubicBezTo>
                <a:cubicBezTo>
                  <a:pt x="3798" y="238876"/>
                  <a:pt x="1804" y="238069"/>
                  <a:pt x="0" y="238069"/>
                </a:cubicBezTo>
              </a:path>
            </a:pathLst>
          </a:cu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5508043" y="2034405"/>
            <a:ext cx="1125607" cy="2981582"/>
          </a:xfrm>
          <a:custGeom>
            <a:avLst/>
            <a:gdLst>
              <a:gd name="connsiteX0" fmla="*/ 0 w 1125607"/>
              <a:gd name="connsiteY0" fmla="*/ 0 h 2981582"/>
              <a:gd name="connsiteX1" fmla="*/ 27053 w 1125607"/>
              <a:gd name="connsiteY1" fmla="*/ 43285 h 2981582"/>
              <a:gd name="connsiteX2" fmla="*/ 48695 w 1125607"/>
              <a:gd name="connsiteY2" fmla="*/ 91981 h 2981582"/>
              <a:gd name="connsiteX3" fmla="*/ 64927 w 1125607"/>
              <a:gd name="connsiteY3" fmla="*/ 97391 h 2981582"/>
              <a:gd name="connsiteX4" fmla="*/ 75749 w 1125607"/>
              <a:gd name="connsiteY4" fmla="*/ 108213 h 2981582"/>
              <a:gd name="connsiteX5" fmla="*/ 86570 w 1125607"/>
              <a:gd name="connsiteY5" fmla="*/ 151498 h 2981582"/>
              <a:gd name="connsiteX6" fmla="*/ 97391 w 1125607"/>
              <a:gd name="connsiteY6" fmla="*/ 167730 h 2981582"/>
              <a:gd name="connsiteX7" fmla="*/ 102802 w 1125607"/>
              <a:gd name="connsiteY7" fmla="*/ 183962 h 2981582"/>
              <a:gd name="connsiteX8" fmla="*/ 119034 w 1125607"/>
              <a:gd name="connsiteY8" fmla="*/ 189373 h 2981582"/>
              <a:gd name="connsiteX9" fmla="*/ 129855 w 1125607"/>
              <a:gd name="connsiteY9" fmla="*/ 178551 h 2981582"/>
              <a:gd name="connsiteX10" fmla="*/ 146087 w 1125607"/>
              <a:gd name="connsiteY10" fmla="*/ 205604 h 2981582"/>
              <a:gd name="connsiteX11" fmla="*/ 140677 w 1125607"/>
              <a:gd name="connsiteY11" fmla="*/ 227247 h 2981582"/>
              <a:gd name="connsiteX12" fmla="*/ 135266 w 1125607"/>
              <a:gd name="connsiteY12" fmla="*/ 243479 h 2981582"/>
              <a:gd name="connsiteX13" fmla="*/ 140677 w 1125607"/>
              <a:gd name="connsiteY13" fmla="*/ 313817 h 2981582"/>
              <a:gd name="connsiteX14" fmla="*/ 151498 w 1125607"/>
              <a:gd name="connsiteY14" fmla="*/ 324639 h 2981582"/>
              <a:gd name="connsiteX15" fmla="*/ 167730 w 1125607"/>
              <a:gd name="connsiteY15" fmla="*/ 357103 h 2981582"/>
              <a:gd name="connsiteX16" fmla="*/ 200194 w 1125607"/>
              <a:gd name="connsiteY16" fmla="*/ 400388 h 2981582"/>
              <a:gd name="connsiteX17" fmla="*/ 248890 w 1125607"/>
              <a:gd name="connsiteY17" fmla="*/ 422031 h 2981582"/>
              <a:gd name="connsiteX18" fmla="*/ 248890 w 1125607"/>
              <a:gd name="connsiteY18" fmla="*/ 422031 h 2981582"/>
              <a:gd name="connsiteX19" fmla="*/ 265121 w 1125607"/>
              <a:gd name="connsiteY19" fmla="*/ 432852 h 2981582"/>
              <a:gd name="connsiteX20" fmla="*/ 302996 w 1125607"/>
              <a:gd name="connsiteY20" fmla="*/ 443673 h 2981582"/>
              <a:gd name="connsiteX21" fmla="*/ 319228 w 1125607"/>
              <a:gd name="connsiteY21" fmla="*/ 449084 h 2981582"/>
              <a:gd name="connsiteX22" fmla="*/ 330049 w 1125607"/>
              <a:gd name="connsiteY22" fmla="*/ 432852 h 2981582"/>
              <a:gd name="connsiteX23" fmla="*/ 340871 w 1125607"/>
              <a:gd name="connsiteY23" fmla="*/ 422031 h 2981582"/>
              <a:gd name="connsiteX24" fmla="*/ 346281 w 1125607"/>
              <a:gd name="connsiteY24" fmla="*/ 405799 h 2981582"/>
              <a:gd name="connsiteX25" fmla="*/ 362513 w 1125607"/>
              <a:gd name="connsiteY25" fmla="*/ 400388 h 2981582"/>
              <a:gd name="connsiteX26" fmla="*/ 389566 w 1125607"/>
              <a:gd name="connsiteY26" fmla="*/ 384156 h 2981582"/>
              <a:gd name="connsiteX27" fmla="*/ 400388 w 1125607"/>
              <a:gd name="connsiteY27" fmla="*/ 394977 h 2981582"/>
              <a:gd name="connsiteX28" fmla="*/ 416620 w 1125607"/>
              <a:gd name="connsiteY28" fmla="*/ 400388 h 2981582"/>
              <a:gd name="connsiteX29" fmla="*/ 449084 w 1125607"/>
              <a:gd name="connsiteY29" fmla="*/ 416620 h 2981582"/>
              <a:gd name="connsiteX30" fmla="*/ 459905 w 1125607"/>
              <a:gd name="connsiteY30" fmla="*/ 432852 h 2981582"/>
              <a:gd name="connsiteX31" fmla="*/ 465316 w 1125607"/>
              <a:gd name="connsiteY31" fmla="*/ 449084 h 2981582"/>
              <a:gd name="connsiteX32" fmla="*/ 481548 w 1125607"/>
              <a:gd name="connsiteY32" fmla="*/ 454494 h 2981582"/>
              <a:gd name="connsiteX33" fmla="*/ 454494 w 1125607"/>
              <a:gd name="connsiteY33" fmla="*/ 481548 h 2981582"/>
              <a:gd name="connsiteX34" fmla="*/ 443673 w 1125607"/>
              <a:gd name="connsiteY34" fmla="*/ 514012 h 2981582"/>
              <a:gd name="connsiteX35" fmla="*/ 459905 w 1125607"/>
              <a:gd name="connsiteY35" fmla="*/ 524833 h 2981582"/>
              <a:gd name="connsiteX36" fmla="*/ 476137 w 1125607"/>
              <a:gd name="connsiteY36" fmla="*/ 530244 h 2981582"/>
              <a:gd name="connsiteX37" fmla="*/ 481548 w 1125607"/>
              <a:gd name="connsiteY37" fmla="*/ 546475 h 2981582"/>
              <a:gd name="connsiteX38" fmla="*/ 492369 w 1125607"/>
              <a:gd name="connsiteY38" fmla="*/ 557297 h 2981582"/>
              <a:gd name="connsiteX39" fmla="*/ 497779 w 1125607"/>
              <a:gd name="connsiteY39" fmla="*/ 573529 h 2981582"/>
              <a:gd name="connsiteX40" fmla="*/ 508601 w 1125607"/>
              <a:gd name="connsiteY40" fmla="*/ 584350 h 2981582"/>
              <a:gd name="connsiteX41" fmla="*/ 541065 w 1125607"/>
              <a:gd name="connsiteY41" fmla="*/ 600582 h 2981582"/>
              <a:gd name="connsiteX42" fmla="*/ 535654 w 1125607"/>
              <a:gd name="connsiteY42" fmla="*/ 616814 h 2981582"/>
              <a:gd name="connsiteX43" fmla="*/ 530243 w 1125607"/>
              <a:gd name="connsiteY43" fmla="*/ 638457 h 2981582"/>
              <a:gd name="connsiteX44" fmla="*/ 514011 w 1125607"/>
              <a:gd name="connsiteY44" fmla="*/ 649278 h 2981582"/>
              <a:gd name="connsiteX45" fmla="*/ 503190 w 1125607"/>
              <a:gd name="connsiteY45" fmla="*/ 665510 h 2981582"/>
              <a:gd name="connsiteX46" fmla="*/ 497779 w 1125607"/>
              <a:gd name="connsiteY46" fmla="*/ 692563 h 2981582"/>
              <a:gd name="connsiteX47" fmla="*/ 492369 w 1125607"/>
              <a:gd name="connsiteY47" fmla="*/ 708795 h 2981582"/>
              <a:gd name="connsiteX48" fmla="*/ 454494 w 1125607"/>
              <a:gd name="connsiteY48" fmla="*/ 681742 h 2981582"/>
              <a:gd name="connsiteX49" fmla="*/ 394977 w 1125607"/>
              <a:gd name="connsiteY49" fmla="*/ 687152 h 2981582"/>
              <a:gd name="connsiteX50" fmla="*/ 373335 w 1125607"/>
              <a:gd name="connsiteY50" fmla="*/ 730438 h 2981582"/>
              <a:gd name="connsiteX51" fmla="*/ 367924 w 1125607"/>
              <a:gd name="connsiteY51" fmla="*/ 746670 h 2981582"/>
              <a:gd name="connsiteX52" fmla="*/ 351692 w 1125607"/>
              <a:gd name="connsiteY52" fmla="*/ 757491 h 2981582"/>
              <a:gd name="connsiteX53" fmla="*/ 346281 w 1125607"/>
              <a:gd name="connsiteY53" fmla="*/ 773723 h 2981582"/>
              <a:gd name="connsiteX54" fmla="*/ 335460 w 1125607"/>
              <a:gd name="connsiteY54" fmla="*/ 789955 h 2981582"/>
              <a:gd name="connsiteX55" fmla="*/ 346281 w 1125607"/>
              <a:gd name="connsiteY55" fmla="*/ 806187 h 2981582"/>
              <a:gd name="connsiteX56" fmla="*/ 378745 w 1125607"/>
              <a:gd name="connsiteY56" fmla="*/ 817008 h 2981582"/>
              <a:gd name="connsiteX57" fmla="*/ 400388 w 1125607"/>
              <a:gd name="connsiteY57" fmla="*/ 849472 h 2981582"/>
              <a:gd name="connsiteX58" fmla="*/ 416620 w 1125607"/>
              <a:gd name="connsiteY58" fmla="*/ 860293 h 2981582"/>
              <a:gd name="connsiteX59" fmla="*/ 454494 w 1125607"/>
              <a:gd name="connsiteY59" fmla="*/ 871115 h 2981582"/>
              <a:gd name="connsiteX60" fmla="*/ 465316 w 1125607"/>
              <a:gd name="connsiteY60" fmla="*/ 881936 h 2981582"/>
              <a:gd name="connsiteX61" fmla="*/ 497779 w 1125607"/>
              <a:gd name="connsiteY61" fmla="*/ 903578 h 2981582"/>
              <a:gd name="connsiteX62" fmla="*/ 524833 w 1125607"/>
              <a:gd name="connsiteY62" fmla="*/ 919810 h 2981582"/>
              <a:gd name="connsiteX63" fmla="*/ 562707 w 1125607"/>
              <a:gd name="connsiteY63" fmla="*/ 936042 h 2981582"/>
              <a:gd name="connsiteX64" fmla="*/ 573529 w 1125607"/>
              <a:gd name="connsiteY64" fmla="*/ 946864 h 2981582"/>
              <a:gd name="connsiteX65" fmla="*/ 589761 w 1125607"/>
              <a:gd name="connsiteY65" fmla="*/ 957685 h 2981582"/>
              <a:gd name="connsiteX66" fmla="*/ 595171 w 1125607"/>
              <a:gd name="connsiteY66" fmla="*/ 1022613 h 2981582"/>
              <a:gd name="connsiteX67" fmla="*/ 600582 w 1125607"/>
              <a:gd name="connsiteY67" fmla="*/ 1038845 h 2981582"/>
              <a:gd name="connsiteX68" fmla="*/ 616814 w 1125607"/>
              <a:gd name="connsiteY68" fmla="*/ 1044255 h 2981582"/>
              <a:gd name="connsiteX69" fmla="*/ 649278 w 1125607"/>
              <a:gd name="connsiteY69" fmla="*/ 1082130 h 2981582"/>
              <a:gd name="connsiteX70" fmla="*/ 665510 w 1125607"/>
              <a:gd name="connsiteY70" fmla="*/ 1092951 h 2981582"/>
              <a:gd name="connsiteX71" fmla="*/ 687152 w 1125607"/>
              <a:gd name="connsiteY71" fmla="*/ 1120004 h 2981582"/>
              <a:gd name="connsiteX72" fmla="*/ 697974 w 1125607"/>
              <a:gd name="connsiteY72" fmla="*/ 1130826 h 2981582"/>
              <a:gd name="connsiteX73" fmla="*/ 703384 w 1125607"/>
              <a:gd name="connsiteY73" fmla="*/ 1157879 h 2981582"/>
              <a:gd name="connsiteX74" fmla="*/ 741259 w 1125607"/>
              <a:gd name="connsiteY74" fmla="*/ 1184932 h 2981582"/>
              <a:gd name="connsiteX75" fmla="*/ 768312 w 1125607"/>
              <a:gd name="connsiteY75" fmla="*/ 1211986 h 2981582"/>
              <a:gd name="connsiteX76" fmla="*/ 779133 w 1125607"/>
              <a:gd name="connsiteY76" fmla="*/ 1255271 h 2981582"/>
              <a:gd name="connsiteX77" fmla="*/ 789955 w 1125607"/>
              <a:gd name="connsiteY77" fmla="*/ 1266092 h 2981582"/>
              <a:gd name="connsiteX78" fmla="*/ 795365 w 1125607"/>
              <a:gd name="connsiteY78" fmla="*/ 1282324 h 2981582"/>
              <a:gd name="connsiteX79" fmla="*/ 822419 w 1125607"/>
              <a:gd name="connsiteY79" fmla="*/ 1298556 h 2981582"/>
              <a:gd name="connsiteX80" fmla="*/ 833240 w 1125607"/>
              <a:gd name="connsiteY80" fmla="*/ 1314788 h 2981582"/>
              <a:gd name="connsiteX81" fmla="*/ 838650 w 1125607"/>
              <a:gd name="connsiteY81" fmla="*/ 1341841 h 2981582"/>
              <a:gd name="connsiteX82" fmla="*/ 844061 w 1125607"/>
              <a:gd name="connsiteY82" fmla="*/ 1358073 h 2981582"/>
              <a:gd name="connsiteX83" fmla="*/ 860293 w 1125607"/>
              <a:gd name="connsiteY83" fmla="*/ 1363484 h 2981582"/>
              <a:gd name="connsiteX84" fmla="*/ 876525 w 1125607"/>
              <a:gd name="connsiteY84" fmla="*/ 1374305 h 2981582"/>
              <a:gd name="connsiteX85" fmla="*/ 887346 w 1125607"/>
              <a:gd name="connsiteY85" fmla="*/ 1406769 h 2981582"/>
              <a:gd name="connsiteX86" fmla="*/ 892757 w 1125607"/>
              <a:gd name="connsiteY86" fmla="*/ 1433822 h 2981582"/>
              <a:gd name="connsiteX87" fmla="*/ 908989 w 1125607"/>
              <a:gd name="connsiteY87" fmla="*/ 1482518 h 2981582"/>
              <a:gd name="connsiteX88" fmla="*/ 914400 w 1125607"/>
              <a:gd name="connsiteY88" fmla="*/ 1498750 h 2981582"/>
              <a:gd name="connsiteX89" fmla="*/ 919810 w 1125607"/>
              <a:gd name="connsiteY89" fmla="*/ 1514982 h 2981582"/>
              <a:gd name="connsiteX90" fmla="*/ 941453 w 1125607"/>
              <a:gd name="connsiteY90" fmla="*/ 1520393 h 2981582"/>
              <a:gd name="connsiteX91" fmla="*/ 979327 w 1125607"/>
              <a:gd name="connsiteY91" fmla="*/ 1558267 h 2981582"/>
              <a:gd name="connsiteX92" fmla="*/ 1006381 w 1125607"/>
              <a:gd name="connsiteY92" fmla="*/ 1563678 h 2981582"/>
              <a:gd name="connsiteX93" fmla="*/ 1011791 w 1125607"/>
              <a:gd name="connsiteY93" fmla="*/ 1579910 h 2981582"/>
              <a:gd name="connsiteX94" fmla="*/ 1038845 w 1125607"/>
              <a:gd name="connsiteY94" fmla="*/ 1596142 h 2981582"/>
              <a:gd name="connsiteX95" fmla="*/ 1055077 w 1125607"/>
              <a:gd name="connsiteY95" fmla="*/ 1606963 h 2981582"/>
              <a:gd name="connsiteX96" fmla="*/ 1049666 w 1125607"/>
              <a:gd name="connsiteY96" fmla="*/ 1628606 h 2981582"/>
              <a:gd name="connsiteX97" fmla="*/ 1028023 w 1125607"/>
              <a:gd name="connsiteY97" fmla="*/ 1655659 h 2981582"/>
              <a:gd name="connsiteX98" fmla="*/ 1033434 w 1125607"/>
              <a:gd name="connsiteY98" fmla="*/ 1688123 h 2981582"/>
              <a:gd name="connsiteX99" fmla="*/ 1055077 w 1125607"/>
              <a:gd name="connsiteY99" fmla="*/ 1715176 h 2981582"/>
              <a:gd name="connsiteX100" fmla="*/ 1082130 w 1125607"/>
              <a:gd name="connsiteY100" fmla="*/ 1742229 h 2981582"/>
              <a:gd name="connsiteX101" fmla="*/ 1087540 w 1125607"/>
              <a:gd name="connsiteY101" fmla="*/ 1758461 h 2981582"/>
              <a:gd name="connsiteX102" fmla="*/ 1098362 w 1125607"/>
              <a:gd name="connsiteY102" fmla="*/ 1769283 h 2981582"/>
              <a:gd name="connsiteX103" fmla="*/ 1109183 w 1125607"/>
              <a:gd name="connsiteY103" fmla="*/ 1785515 h 2981582"/>
              <a:gd name="connsiteX104" fmla="*/ 1103772 w 1125607"/>
              <a:gd name="connsiteY104" fmla="*/ 1812568 h 2981582"/>
              <a:gd name="connsiteX105" fmla="*/ 1092951 w 1125607"/>
              <a:gd name="connsiteY105" fmla="*/ 1828800 h 2981582"/>
              <a:gd name="connsiteX106" fmla="*/ 1087540 w 1125607"/>
              <a:gd name="connsiteY106" fmla="*/ 1855853 h 2981582"/>
              <a:gd name="connsiteX107" fmla="*/ 1092951 w 1125607"/>
              <a:gd name="connsiteY107" fmla="*/ 1888317 h 2981582"/>
              <a:gd name="connsiteX108" fmla="*/ 1098362 w 1125607"/>
              <a:gd name="connsiteY108" fmla="*/ 1904549 h 2981582"/>
              <a:gd name="connsiteX109" fmla="*/ 1092951 w 1125607"/>
              <a:gd name="connsiteY109" fmla="*/ 1964066 h 2981582"/>
              <a:gd name="connsiteX110" fmla="*/ 1082130 w 1125607"/>
              <a:gd name="connsiteY110" fmla="*/ 1980298 h 2981582"/>
              <a:gd name="connsiteX111" fmla="*/ 1076719 w 1125607"/>
              <a:gd name="connsiteY111" fmla="*/ 1996530 h 2981582"/>
              <a:gd name="connsiteX112" fmla="*/ 1071308 w 1125607"/>
              <a:gd name="connsiteY112" fmla="*/ 2045226 h 2981582"/>
              <a:gd name="connsiteX113" fmla="*/ 1065898 w 1125607"/>
              <a:gd name="connsiteY113" fmla="*/ 2061458 h 2981582"/>
              <a:gd name="connsiteX114" fmla="*/ 1092951 w 1125607"/>
              <a:gd name="connsiteY114" fmla="*/ 2164260 h 2981582"/>
              <a:gd name="connsiteX115" fmla="*/ 1103772 w 1125607"/>
              <a:gd name="connsiteY115" fmla="*/ 2196724 h 2981582"/>
              <a:gd name="connsiteX116" fmla="*/ 1120004 w 1125607"/>
              <a:gd name="connsiteY116" fmla="*/ 2245420 h 2981582"/>
              <a:gd name="connsiteX117" fmla="*/ 1125415 w 1125607"/>
              <a:gd name="connsiteY117" fmla="*/ 2277884 h 2981582"/>
              <a:gd name="connsiteX118" fmla="*/ 1114594 w 1125607"/>
              <a:gd name="connsiteY118" fmla="*/ 2294116 h 2981582"/>
              <a:gd name="connsiteX119" fmla="*/ 1092951 w 1125607"/>
              <a:gd name="connsiteY119" fmla="*/ 2326580 h 2981582"/>
              <a:gd name="connsiteX120" fmla="*/ 1098362 w 1125607"/>
              <a:gd name="connsiteY120" fmla="*/ 2418561 h 2981582"/>
              <a:gd name="connsiteX121" fmla="*/ 1103772 w 1125607"/>
              <a:gd name="connsiteY121" fmla="*/ 2445614 h 2981582"/>
              <a:gd name="connsiteX122" fmla="*/ 1114594 w 1125607"/>
              <a:gd name="connsiteY122" fmla="*/ 2456435 h 2981582"/>
              <a:gd name="connsiteX123" fmla="*/ 1120004 w 1125607"/>
              <a:gd name="connsiteY123" fmla="*/ 2472667 h 2981582"/>
              <a:gd name="connsiteX124" fmla="*/ 1103772 w 1125607"/>
              <a:gd name="connsiteY124" fmla="*/ 2505131 h 2981582"/>
              <a:gd name="connsiteX125" fmla="*/ 1082130 w 1125607"/>
              <a:gd name="connsiteY125" fmla="*/ 2510542 h 2981582"/>
              <a:gd name="connsiteX126" fmla="*/ 1049666 w 1125607"/>
              <a:gd name="connsiteY126" fmla="*/ 2532184 h 2981582"/>
              <a:gd name="connsiteX127" fmla="*/ 1028023 w 1125607"/>
              <a:gd name="connsiteY127" fmla="*/ 2537595 h 2981582"/>
              <a:gd name="connsiteX128" fmla="*/ 995559 w 1125607"/>
              <a:gd name="connsiteY128" fmla="*/ 2548416 h 2981582"/>
              <a:gd name="connsiteX129" fmla="*/ 968506 w 1125607"/>
              <a:gd name="connsiteY129" fmla="*/ 2553827 h 2981582"/>
              <a:gd name="connsiteX130" fmla="*/ 963095 w 1125607"/>
              <a:gd name="connsiteY130" fmla="*/ 2575470 h 2981582"/>
              <a:gd name="connsiteX131" fmla="*/ 914400 w 1125607"/>
              <a:gd name="connsiteY131" fmla="*/ 2602523 h 2981582"/>
              <a:gd name="connsiteX132" fmla="*/ 898168 w 1125607"/>
              <a:gd name="connsiteY132" fmla="*/ 2607933 h 2981582"/>
              <a:gd name="connsiteX133" fmla="*/ 881936 w 1125607"/>
              <a:gd name="connsiteY133" fmla="*/ 2613344 h 2981582"/>
              <a:gd name="connsiteX134" fmla="*/ 865704 w 1125607"/>
              <a:gd name="connsiteY134" fmla="*/ 2651219 h 2981582"/>
              <a:gd name="connsiteX135" fmla="*/ 849472 w 1125607"/>
              <a:gd name="connsiteY135" fmla="*/ 2656629 h 2981582"/>
              <a:gd name="connsiteX136" fmla="*/ 800776 w 1125607"/>
              <a:gd name="connsiteY136" fmla="*/ 2651219 h 2981582"/>
              <a:gd name="connsiteX137" fmla="*/ 773723 w 1125607"/>
              <a:gd name="connsiteY137" fmla="*/ 2667451 h 2981582"/>
              <a:gd name="connsiteX138" fmla="*/ 762901 w 1125607"/>
              <a:gd name="connsiteY138" fmla="*/ 2683683 h 2981582"/>
              <a:gd name="connsiteX139" fmla="*/ 725027 w 1125607"/>
              <a:gd name="connsiteY139" fmla="*/ 2710736 h 2981582"/>
              <a:gd name="connsiteX140" fmla="*/ 741259 w 1125607"/>
              <a:gd name="connsiteY140" fmla="*/ 2721557 h 2981582"/>
              <a:gd name="connsiteX141" fmla="*/ 730437 w 1125607"/>
              <a:gd name="connsiteY141" fmla="*/ 2759432 h 2981582"/>
              <a:gd name="connsiteX142" fmla="*/ 735848 w 1125607"/>
              <a:gd name="connsiteY142" fmla="*/ 2775664 h 2981582"/>
              <a:gd name="connsiteX143" fmla="*/ 741259 w 1125607"/>
              <a:gd name="connsiteY143" fmla="*/ 2813538 h 2981582"/>
              <a:gd name="connsiteX144" fmla="*/ 768312 w 1125607"/>
              <a:gd name="connsiteY144" fmla="*/ 2818949 h 2981582"/>
              <a:gd name="connsiteX145" fmla="*/ 789955 w 1125607"/>
              <a:gd name="connsiteY145" fmla="*/ 2846002 h 2981582"/>
              <a:gd name="connsiteX146" fmla="*/ 779133 w 1125607"/>
              <a:gd name="connsiteY146" fmla="*/ 2856823 h 2981582"/>
              <a:gd name="connsiteX147" fmla="*/ 752080 w 1125607"/>
              <a:gd name="connsiteY147" fmla="*/ 2851413 h 2981582"/>
              <a:gd name="connsiteX148" fmla="*/ 730437 w 1125607"/>
              <a:gd name="connsiteY148" fmla="*/ 2829770 h 2981582"/>
              <a:gd name="connsiteX149" fmla="*/ 670920 w 1125607"/>
              <a:gd name="connsiteY149" fmla="*/ 2851413 h 2981582"/>
              <a:gd name="connsiteX150" fmla="*/ 665510 w 1125607"/>
              <a:gd name="connsiteY150" fmla="*/ 2867645 h 2981582"/>
              <a:gd name="connsiteX151" fmla="*/ 589761 w 1125607"/>
              <a:gd name="connsiteY151" fmla="*/ 2862234 h 2981582"/>
              <a:gd name="connsiteX152" fmla="*/ 584350 w 1125607"/>
              <a:gd name="connsiteY152" fmla="*/ 2878466 h 2981582"/>
              <a:gd name="connsiteX153" fmla="*/ 546475 w 1125607"/>
              <a:gd name="connsiteY153" fmla="*/ 2889287 h 2981582"/>
              <a:gd name="connsiteX154" fmla="*/ 551886 w 1125607"/>
              <a:gd name="connsiteY154" fmla="*/ 2905519 h 2981582"/>
              <a:gd name="connsiteX155" fmla="*/ 568118 w 1125607"/>
              <a:gd name="connsiteY155" fmla="*/ 2910930 h 2981582"/>
              <a:gd name="connsiteX156" fmla="*/ 530243 w 1125607"/>
              <a:gd name="connsiteY156" fmla="*/ 2943394 h 2981582"/>
              <a:gd name="connsiteX157" fmla="*/ 497779 w 1125607"/>
              <a:gd name="connsiteY157" fmla="*/ 2965036 h 2981582"/>
              <a:gd name="connsiteX158" fmla="*/ 465316 w 1125607"/>
              <a:gd name="connsiteY158" fmla="*/ 2981268 h 2981582"/>
              <a:gd name="connsiteX159" fmla="*/ 454494 w 1125607"/>
              <a:gd name="connsiteY159" fmla="*/ 2981268 h 2981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Lst>
            <a:rect l="l" t="t" r="r" b="b"/>
            <a:pathLst>
              <a:path w="1125607" h="2981582">
                <a:moveTo>
                  <a:pt x="0" y="0"/>
                </a:moveTo>
                <a:cubicBezTo>
                  <a:pt x="9018" y="14428"/>
                  <a:pt x="21673" y="27144"/>
                  <a:pt x="27053" y="43285"/>
                </a:cubicBezTo>
                <a:cubicBezTo>
                  <a:pt x="30359" y="53203"/>
                  <a:pt x="37003" y="82628"/>
                  <a:pt x="48695" y="91981"/>
                </a:cubicBezTo>
                <a:cubicBezTo>
                  <a:pt x="53149" y="95544"/>
                  <a:pt x="59516" y="95588"/>
                  <a:pt x="64927" y="97391"/>
                </a:cubicBezTo>
                <a:cubicBezTo>
                  <a:pt x="68534" y="100998"/>
                  <a:pt x="73739" y="103524"/>
                  <a:pt x="75749" y="108213"/>
                </a:cubicBezTo>
                <a:cubicBezTo>
                  <a:pt x="94280" y="151451"/>
                  <a:pt x="70807" y="119972"/>
                  <a:pt x="86570" y="151498"/>
                </a:cubicBezTo>
                <a:cubicBezTo>
                  <a:pt x="89478" y="157314"/>
                  <a:pt x="94483" y="161914"/>
                  <a:pt x="97391" y="167730"/>
                </a:cubicBezTo>
                <a:cubicBezTo>
                  <a:pt x="99942" y="172831"/>
                  <a:pt x="98769" y="179929"/>
                  <a:pt x="102802" y="183962"/>
                </a:cubicBezTo>
                <a:cubicBezTo>
                  <a:pt x="106835" y="187995"/>
                  <a:pt x="113623" y="187569"/>
                  <a:pt x="119034" y="189373"/>
                </a:cubicBezTo>
                <a:cubicBezTo>
                  <a:pt x="122641" y="185766"/>
                  <a:pt x="124754" y="178551"/>
                  <a:pt x="129855" y="178551"/>
                </a:cubicBezTo>
                <a:cubicBezTo>
                  <a:pt x="139758" y="178551"/>
                  <a:pt x="144599" y="201139"/>
                  <a:pt x="146087" y="205604"/>
                </a:cubicBezTo>
                <a:cubicBezTo>
                  <a:pt x="144284" y="212818"/>
                  <a:pt x="142720" y="220097"/>
                  <a:pt x="140677" y="227247"/>
                </a:cubicBezTo>
                <a:cubicBezTo>
                  <a:pt x="139110" y="232731"/>
                  <a:pt x="135266" y="237776"/>
                  <a:pt x="135266" y="243479"/>
                </a:cubicBezTo>
                <a:cubicBezTo>
                  <a:pt x="135266" y="266994"/>
                  <a:pt x="136065" y="290758"/>
                  <a:pt x="140677" y="313817"/>
                </a:cubicBezTo>
                <a:cubicBezTo>
                  <a:pt x="141677" y="318819"/>
                  <a:pt x="147891" y="321032"/>
                  <a:pt x="151498" y="324639"/>
                </a:cubicBezTo>
                <a:cubicBezTo>
                  <a:pt x="161075" y="362950"/>
                  <a:pt x="149640" y="332983"/>
                  <a:pt x="167730" y="357103"/>
                </a:cubicBezTo>
                <a:cubicBezTo>
                  <a:pt x="180717" y="374420"/>
                  <a:pt x="184680" y="387977"/>
                  <a:pt x="200194" y="400388"/>
                </a:cubicBezTo>
                <a:cubicBezTo>
                  <a:pt x="218568" y="415086"/>
                  <a:pt x="223148" y="413450"/>
                  <a:pt x="248890" y="422031"/>
                </a:cubicBezTo>
                <a:lnTo>
                  <a:pt x="248890" y="422031"/>
                </a:lnTo>
                <a:cubicBezTo>
                  <a:pt x="254300" y="425638"/>
                  <a:pt x="259305" y="429944"/>
                  <a:pt x="265121" y="432852"/>
                </a:cubicBezTo>
                <a:cubicBezTo>
                  <a:pt x="273765" y="437174"/>
                  <a:pt x="294912" y="441363"/>
                  <a:pt x="302996" y="443673"/>
                </a:cubicBezTo>
                <a:cubicBezTo>
                  <a:pt x="308480" y="445240"/>
                  <a:pt x="313817" y="447280"/>
                  <a:pt x="319228" y="449084"/>
                </a:cubicBezTo>
                <a:cubicBezTo>
                  <a:pt x="322835" y="443673"/>
                  <a:pt x="325987" y="437930"/>
                  <a:pt x="330049" y="432852"/>
                </a:cubicBezTo>
                <a:cubicBezTo>
                  <a:pt x="333236" y="428869"/>
                  <a:pt x="338246" y="426405"/>
                  <a:pt x="340871" y="422031"/>
                </a:cubicBezTo>
                <a:cubicBezTo>
                  <a:pt x="343805" y="417140"/>
                  <a:pt x="342248" y="409832"/>
                  <a:pt x="346281" y="405799"/>
                </a:cubicBezTo>
                <a:cubicBezTo>
                  <a:pt x="350314" y="401766"/>
                  <a:pt x="357102" y="402192"/>
                  <a:pt x="362513" y="400388"/>
                </a:cubicBezTo>
                <a:cubicBezTo>
                  <a:pt x="368990" y="393911"/>
                  <a:pt x="377861" y="381815"/>
                  <a:pt x="389566" y="384156"/>
                </a:cubicBezTo>
                <a:cubicBezTo>
                  <a:pt x="394568" y="385156"/>
                  <a:pt x="396014" y="392352"/>
                  <a:pt x="400388" y="394977"/>
                </a:cubicBezTo>
                <a:cubicBezTo>
                  <a:pt x="405279" y="397911"/>
                  <a:pt x="411519" y="397837"/>
                  <a:pt x="416620" y="400388"/>
                </a:cubicBezTo>
                <a:cubicBezTo>
                  <a:pt x="458575" y="421366"/>
                  <a:pt x="408284" y="403019"/>
                  <a:pt x="449084" y="416620"/>
                </a:cubicBezTo>
                <a:cubicBezTo>
                  <a:pt x="452691" y="422031"/>
                  <a:pt x="456997" y="427036"/>
                  <a:pt x="459905" y="432852"/>
                </a:cubicBezTo>
                <a:cubicBezTo>
                  <a:pt x="462456" y="437953"/>
                  <a:pt x="461283" y="445051"/>
                  <a:pt x="465316" y="449084"/>
                </a:cubicBezTo>
                <a:cubicBezTo>
                  <a:pt x="469349" y="453117"/>
                  <a:pt x="476137" y="452691"/>
                  <a:pt x="481548" y="454494"/>
                </a:cubicBezTo>
                <a:cubicBezTo>
                  <a:pt x="472530" y="463512"/>
                  <a:pt x="458527" y="469449"/>
                  <a:pt x="454494" y="481548"/>
                </a:cubicBezTo>
                <a:lnTo>
                  <a:pt x="443673" y="514012"/>
                </a:lnTo>
                <a:cubicBezTo>
                  <a:pt x="449084" y="517619"/>
                  <a:pt x="454089" y="521925"/>
                  <a:pt x="459905" y="524833"/>
                </a:cubicBezTo>
                <a:cubicBezTo>
                  <a:pt x="465006" y="527384"/>
                  <a:pt x="472104" y="526211"/>
                  <a:pt x="476137" y="530244"/>
                </a:cubicBezTo>
                <a:cubicBezTo>
                  <a:pt x="480170" y="534277"/>
                  <a:pt x="478614" y="541585"/>
                  <a:pt x="481548" y="546475"/>
                </a:cubicBezTo>
                <a:cubicBezTo>
                  <a:pt x="484173" y="550849"/>
                  <a:pt x="488762" y="553690"/>
                  <a:pt x="492369" y="557297"/>
                </a:cubicBezTo>
                <a:cubicBezTo>
                  <a:pt x="494172" y="562708"/>
                  <a:pt x="494845" y="568638"/>
                  <a:pt x="497779" y="573529"/>
                </a:cubicBezTo>
                <a:cubicBezTo>
                  <a:pt x="500404" y="577903"/>
                  <a:pt x="504617" y="581163"/>
                  <a:pt x="508601" y="584350"/>
                </a:cubicBezTo>
                <a:cubicBezTo>
                  <a:pt x="523585" y="596337"/>
                  <a:pt x="523921" y="594867"/>
                  <a:pt x="541065" y="600582"/>
                </a:cubicBezTo>
                <a:cubicBezTo>
                  <a:pt x="539261" y="605993"/>
                  <a:pt x="537221" y="611330"/>
                  <a:pt x="535654" y="616814"/>
                </a:cubicBezTo>
                <a:cubicBezTo>
                  <a:pt x="533611" y="623964"/>
                  <a:pt x="534368" y="632270"/>
                  <a:pt x="530243" y="638457"/>
                </a:cubicBezTo>
                <a:cubicBezTo>
                  <a:pt x="526636" y="643868"/>
                  <a:pt x="519422" y="645671"/>
                  <a:pt x="514011" y="649278"/>
                </a:cubicBezTo>
                <a:cubicBezTo>
                  <a:pt x="510404" y="654689"/>
                  <a:pt x="505473" y="659421"/>
                  <a:pt x="503190" y="665510"/>
                </a:cubicBezTo>
                <a:cubicBezTo>
                  <a:pt x="499961" y="674121"/>
                  <a:pt x="500009" y="683641"/>
                  <a:pt x="497779" y="692563"/>
                </a:cubicBezTo>
                <a:cubicBezTo>
                  <a:pt x="496396" y="698096"/>
                  <a:pt x="494172" y="703384"/>
                  <a:pt x="492369" y="708795"/>
                </a:cubicBezTo>
                <a:cubicBezTo>
                  <a:pt x="454494" y="696170"/>
                  <a:pt x="463512" y="708795"/>
                  <a:pt x="454494" y="681742"/>
                </a:cubicBezTo>
                <a:cubicBezTo>
                  <a:pt x="434655" y="683545"/>
                  <a:pt x="414388" y="682673"/>
                  <a:pt x="394977" y="687152"/>
                </a:cubicBezTo>
                <a:cubicBezTo>
                  <a:pt x="381337" y="690300"/>
                  <a:pt x="374037" y="728331"/>
                  <a:pt x="373335" y="730438"/>
                </a:cubicBezTo>
                <a:cubicBezTo>
                  <a:pt x="371531" y="735849"/>
                  <a:pt x="372670" y="743506"/>
                  <a:pt x="367924" y="746670"/>
                </a:cubicBezTo>
                <a:lnTo>
                  <a:pt x="351692" y="757491"/>
                </a:lnTo>
                <a:cubicBezTo>
                  <a:pt x="349888" y="762902"/>
                  <a:pt x="348832" y="768622"/>
                  <a:pt x="346281" y="773723"/>
                </a:cubicBezTo>
                <a:cubicBezTo>
                  <a:pt x="343373" y="779539"/>
                  <a:pt x="335460" y="783452"/>
                  <a:pt x="335460" y="789955"/>
                </a:cubicBezTo>
                <a:cubicBezTo>
                  <a:pt x="335460" y="796458"/>
                  <a:pt x="340767" y="802741"/>
                  <a:pt x="346281" y="806187"/>
                </a:cubicBezTo>
                <a:cubicBezTo>
                  <a:pt x="355954" y="812232"/>
                  <a:pt x="378745" y="817008"/>
                  <a:pt x="378745" y="817008"/>
                </a:cubicBezTo>
                <a:cubicBezTo>
                  <a:pt x="385959" y="827829"/>
                  <a:pt x="389567" y="842258"/>
                  <a:pt x="400388" y="849472"/>
                </a:cubicBezTo>
                <a:cubicBezTo>
                  <a:pt x="405799" y="853079"/>
                  <a:pt x="410804" y="857385"/>
                  <a:pt x="416620" y="860293"/>
                </a:cubicBezTo>
                <a:cubicBezTo>
                  <a:pt x="424383" y="864174"/>
                  <a:pt x="447559" y="869381"/>
                  <a:pt x="454494" y="871115"/>
                </a:cubicBezTo>
                <a:cubicBezTo>
                  <a:pt x="458101" y="874722"/>
                  <a:pt x="461235" y="878875"/>
                  <a:pt x="465316" y="881936"/>
                </a:cubicBezTo>
                <a:cubicBezTo>
                  <a:pt x="475720" y="889739"/>
                  <a:pt x="488583" y="894382"/>
                  <a:pt x="497779" y="903578"/>
                </a:cubicBezTo>
                <a:cubicBezTo>
                  <a:pt x="512634" y="918433"/>
                  <a:pt x="503761" y="912787"/>
                  <a:pt x="524833" y="919810"/>
                </a:cubicBezTo>
                <a:cubicBezTo>
                  <a:pt x="549268" y="944248"/>
                  <a:pt x="517831" y="916809"/>
                  <a:pt x="562707" y="936042"/>
                </a:cubicBezTo>
                <a:cubicBezTo>
                  <a:pt x="567396" y="938052"/>
                  <a:pt x="569545" y="943677"/>
                  <a:pt x="573529" y="946864"/>
                </a:cubicBezTo>
                <a:cubicBezTo>
                  <a:pt x="578607" y="950926"/>
                  <a:pt x="584350" y="954078"/>
                  <a:pt x="589761" y="957685"/>
                </a:cubicBezTo>
                <a:cubicBezTo>
                  <a:pt x="591564" y="979328"/>
                  <a:pt x="592301" y="1001086"/>
                  <a:pt x="595171" y="1022613"/>
                </a:cubicBezTo>
                <a:cubicBezTo>
                  <a:pt x="595925" y="1028266"/>
                  <a:pt x="596549" y="1034812"/>
                  <a:pt x="600582" y="1038845"/>
                </a:cubicBezTo>
                <a:cubicBezTo>
                  <a:pt x="604615" y="1042878"/>
                  <a:pt x="611403" y="1042452"/>
                  <a:pt x="616814" y="1044255"/>
                </a:cubicBezTo>
                <a:cubicBezTo>
                  <a:pt x="626604" y="1058941"/>
                  <a:pt x="633533" y="1071634"/>
                  <a:pt x="649278" y="1082130"/>
                </a:cubicBezTo>
                <a:cubicBezTo>
                  <a:pt x="654689" y="1085737"/>
                  <a:pt x="660432" y="1088889"/>
                  <a:pt x="665510" y="1092951"/>
                </a:cubicBezTo>
                <a:cubicBezTo>
                  <a:pt x="680023" y="1104562"/>
                  <a:pt x="674656" y="1104385"/>
                  <a:pt x="687152" y="1120004"/>
                </a:cubicBezTo>
                <a:cubicBezTo>
                  <a:pt x="690339" y="1123988"/>
                  <a:pt x="694367" y="1127219"/>
                  <a:pt x="697974" y="1130826"/>
                </a:cubicBezTo>
                <a:cubicBezTo>
                  <a:pt x="699777" y="1139844"/>
                  <a:pt x="698918" y="1149840"/>
                  <a:pt x="703384" y="1157879"/>
                </a:cubicBezTo>
                <a:cubicBezTo>
                  <a:pt x="715055" y="1178887"/>
                  <a:pt x="723177" y="1178905"/>
                  <a:pt x="741259" y="1184932"/>
                </a:cubicBezTo>
                <a:cubicBezTo>
                  <a:pt x="750277" y="1193950"/>
                  <a:pt x="765811" y="1199481"/>
                  <a:pt x="768312" y="1211986"/>
                </a:cubicBezTo>
                <a:cubicBezTo>
                  <a:pt x="769475" y="1217799"/>
                  <a:pt x="774144" y="1246956"/>
                  <a:pt x="779133" y="1255271"/>
                </a:cubicBezTo>
                <a:cubicBezTo>
                  <a:pt x="781758" y="1259645"/>
                  <a:pt x="786348" y="1262485"/>
                  <a:pt x="789955" y="1266092"/>
                </a:cubicBezTo>
                <a:cubicBezTo>
                  <a:pt x="791758" y="1271503"/>
                  <a:pt x="792431" y="1277433"/>
                  <a:pt x="795365" y="1282324"/>
                </a:cubicBezTo>
                <a:cubicBezTo>
                  <a:pt x="802792" y="1294701"/>
                  <a:pt x="809653" y="1294300"/>
                  <a:pt x="822419" y="1298556"/>
                </a:cubicBezTo>
                <a:cubicBezTo>
                  <a:pt x="826026" y="1303967"/>
                  <a:pt x="830957" y="1308699"/>
                  <a:pt x="833240" y="1314788"/>
                </a:cubicBezTo>
                <a:cubicBezTo>
                  <a:pt x="836469" y="1323399"/>
                  <a:pt x="836420" y="1332919"/>
                  <a:pt x="838650" y="1341841"/>
                </a:cubicBezTo>
                <a:cubicBezTo>
                  <a:pt x="840033" y="1347374"/>
                  <a:pt x="840028" y="1354040"/>
                  <a:pt x="844061" y="1358073"/>
                </a:cubicBezTo>
                <a:cubicBezTo>
                  <a:pt x="848094" y="1362106"/>
                  <a:pt x="855192" y="1360933"/>
                  <a:pt x="860293" y="1363484"/>
                </a:cubicBezTo>
                <a:cubicBezTo>
                  <a:pt x="866109" y="1366392"/>
                  <a:pt x="871114" y="1370698"/>
                  <a:pt x="876525" y="1374305"/>
                </a:cubicBezTo>
                <a:cubicBezTo>
                  <a:pt x="880132" y="1385126"/>
                  <a:pt x="885109" y="1395584"/>
                  <a:pt x="887346" y="1406769"/>
                </a:cubicBezTo>
                <a:cubicBezTo>
                  <a:pt x="889150" y="1415787"/>
                  <a:pt x="890337" y="1424950"/>
                  <a:pt x="892757" y="1433822"/>
                </a:cubicBezTo>
                <a:cubicBezTo>
                  <a:pt x="892762" y="1433841"/>
                  <a:pt x="906280" y="1474393"/>
                  <a:pt x="908989" y="1482518"/>
                </a:cubicBezTo>
                <a:lnTo>
                  <a:pt x="914400" y="1498750"/>
                </a:lnTo>
                <a:cubicBezTo>
                  <a:pt x="916203" y="1504161"/>
                  <a:pt x="914277" y="1513599"/>
                  <a:pt x="919810" y="1514982"/>
                </a:cubicBezTo>
                <a:lnTo>
                  <a:pt x="941453" y="1520393"/>
                </a:lnTo>
                <a:cubicBezTo>
                  <a:pt x="961917" y="1551090"/>
                  <a:pt x="952661" y="1551601"/>
                  <a:pt x="979327" y="1558267"/>
                </a:cubicBezTo>
                <a:cubicBezTo>
                  <a:pt x="988249" y="1560497"/>
                  <a:pt x="997363" y="1561874"/>
                  <a:pt x="1006381" y="1563678"/>
                </a:cubicBezTo>
                <a:cubicBezTo>
                  <a:pt x="1008184" y="1569089"/>
                  <a:pt x="1008857" y="1575019"/>
                  <a:pt x="1011791" y="1579910"/>
                </a:cubicBezTo>
                <a:cubicBezTo>
                  <a:pt x="1020849" y="1595006"/>
                  <a:pt x="1024255" y="1588847"/>
                  <a:pt x="1038845" y="1596142"/>
                </a:cubicBezTo>
                <a:cubicBezTo>
                  <a:pt x="1044661" y="1599050"/>
                  <a:pt x="1049666" y="1603356"/>
                  <a:pt x="1055077" y="1606963"/>
                </a:cubicBezTo>
                <a:cubicBezTo>
                  <a:pt x="1053273" y="1614177"/>
                  <a:pt x="1053791" y="1622419"/>
                  <a:pt x="1049666" y="1628606"/>
                </a:cubicBezTo>
                <a:cubicBezTo>
                  <a:pt x="1017033" y="1677555"/>
                  <a:pt x="1045713" y="1602592"/>
                  <a:pt x="1028023" y="1655659"/>
                </a:cubicBezTo>
                <a:cubicBezTo>
                  <a:pt x="1029827" y="1666480"/>
                  <a:pt x="1029965" y="1677715"/>
                  <a:pt x="1033434" y="1688123"/>
                </a:cubicBezTo>
                <a:cubicBezTo>
                  <a:pt x="1038193" y="1702401"/>
                  <a:pt x="1046632" y="1704620"/>
                  <a:pt x="1055077" y="1715176"/>
                </a:cubicBezTo>
                <a:cubicBezTo>
                  <a:pt x="1075691" y="1740942"/>
                  <a:pt x="1054302" y="1723677"/>
                  <a:pt x="1082130" y="1742229"/>
                </a:cubicBezTo>
                <a:cubicBezTo>
                  <a:pt x="1083933" y="1747640"/>
                  <a:pt x="1084606" y="1753570"/>
                  <a:pt x="1087540" y="1758461"/>
                </a:cubicBezTo>
                <a:cubicBezTo>
                  <a:pt x="1090165" y="1762836"/>
                  <a:pt x="1095175" y="1765299"/>
                  <a:pt x="1098362" y="1769283"/>
                </a:cubicBezTo>
                <a:cubicBezTo>
                  <a:pt x="1102424" y="1774361"/>
                  <a:pt x="1105576" y="1780104"/>
                  <a:pt x="1109183" y="1785515"/>
                </a:cubicBezTo>
                <a:cubicBezTo>
                  <a:pt x="1107379" y="1794533"/>
                  <a:pt x="1107001" y="1803957"/>
                  <a:pt x="1103772" y="1812568"/>
                </a:cubicBezTo>
                <a:cubicBezTo>
                  <a:pt x="1101489" y="1818657"/>
                  <a:pt x="1095234" y="1822711"/>
                  <a:pt x="1092951" y="1828800"/>
                </a:cubicBezTo>
                <a:cubicBezTo>
                  <a:pt x="1089722" y="1837411"/>
                  <a:pt x="1089344" y="1846835"/>
                  <a:pt x="1087540" y="1855853"/>
                </a:cubicBezTo>
                <a:cubicBezTo>
                  <a:pt x="1089344" y="1866674"/>
                  <a:pt x="1090571" y="1877608"/>
                  <a:pt x="1092951" y="1888317"/>
                </a:cubicBezTo>
                <a:cubicBezTo>
                  <a:pt x="1094188" y="1893885"/>
                  <a:pt x="1098362" y="1898846"/>
                  <a:pt x="1098362" y="1904549"/>
                </a:cubicBezTo>
                <a:cubicBezTo>
                  <a:pt x="1098362" y="1924470"/>
                  <a:pt x="1097125" y="1944587"/>
                  <a:pt x="1092951" y="1964066"/>
                </a:cubicBezTo>
                <a:cubicBezTo>
                  <a:pt x="1091588" y="1970424"/>
                  <a:pt x="1085038" y="1974482"/>
                  <a:pt x="1082130" y="1980298"/>
                </a:cubicBezTo>
                <a:cubicBezTo>
                  <a:pt x="1079579" y="1985399"/>
                  <a:pt x="1078523" y="1991119"/>
                  <a:pt x="1076719" y="1996530"/>
                </a:cubicBezTo>
                <a:cubicBezTo>
                  <a:pt x="1074915" y="2012762"/>
                  <a:pt x="1073993" y="2029116"/>
                  <a:pt x="1071308" y="2045226"/>
                </a:cubicBezTo>
                <a:cubicBezTo>
                  <a:pt x="1070370" y="2050852"/>
                  <a:pt x="1065461" y="2055772"/>
                  <a:pt x="1065898" y="2061458"/>
                </a:cubicBezTo>
                <a:cubicBezTo>
                  <a:pt x="1068676" y="2097574"/>
                  <a:pt x="1081680" y="2130449"/>
                  <a:pt x="1092951" y="2164260"/>
                </a:cubicBezTo>
                <a:cubicBezTo>
                  <a:pt x="1092953" y="2164267"/>
                  <a:pt x="1103771" y="2196716"/>
                  <a:pt x="1103772" y="2196724"/>
                </a:cubicBezTo>
                <a:cubicBezTo>
                  <a:pt x="1110252" y="2235602"/>
                  <a:pt x="1103098" y="2220060"/>
                  <a:pt x="1120004" y="2245420"/>
                </a:cubicBezTo>
                <a:cubicBezTo>
                  <a:pt x="1121808" y="2256241"/>
                  <a:pt x="1126626" y="2266980"/>
                  <a:pt x="1125415" y="2277884"/>
                </a:cubicBezTo>
                <a:cubicBezTo>
                  <a:pt x="1124697" y="2284347"/>
                  <a:pt x="1117156" y="2288139"/>
                  <a:pt x="1114594" y="2294116"/>
                </a:cubicBezTo>
                <a:cubicBezTo>
                  <a:pt x="1100618" y="2326725"/>
                  <a:pt x="1121481" y="2307559"/>
                  <a:pt x="1092951" y="2326580"/>
                </a:cubicBezTo>
                <a:cubicBezTo>
                  <a:pt x="1094755" y="2357240"/>
                  <a:pt x="1095581" y="2387974"/>
                  <a:pt x="1098362" y="2418561"/>
                </a:cubicBezTo>
                <a:cubicBezTo>
                  <a:pt x="1099195" y="2427719"/>
                  <a:pt x="1100149" y="2437161"/>
                  <a:pt x="1103772" y="2445614"/>
                </a:cubicBezTo>
                <a:cubicBezTo>
                  <a:pt x="1105782" y="2450303"/>
                  <a:pt x="1110987" y="2452828"/>
                  <a:pt x="1114594" y="2456435"/>
                </a:cubicBezTo>
                <a:cubicBezTo>
                  <a:pt x="1116397" y="2461846"/>
                  <a:pt x="1120004" y="2466964"/>
                  <a:pt x="1120004" y="2472667"/>
                </a:cubicBezTo>
                <a:cubicBezTo>
                  <a:pt x="1120004" y="2484217"/>
                  <a:pt x="1115293" y="2499371"/>
                  <a:pt x="1103772" y="2505131"/>
                </a:cubicBezTo>
                <a:cubicBezTo>
                  <a:pt x="1097121" y="2508457"/>
                  <a:pt x="1089344" y="2508738"/>
                  <a:pt x="1082130" y="2510542"/>
                </a:cubicBezTo>
                <a:cubicBezTo>
                  <a:pt x="1071309" y="2517756"/>
                  <a:pt x="1062283" y="2529030"/>
                  <a:pt x="1049666" y="2532184"/>
                </a:cubicBezTo>
                <a:cubicBezTo>
                  <a:pt x="1042452" y="2533988"/>
                  <a:pt x="1035146" y="2535458"/>
                  <a:pt x="1028023" y="2537595"/>
                </a:cubicBezTo>
                <a:cubicBezTo>
                  <a:pt x="1017097" y="2540873"/>
                  <a:pt x="1006744" y="2546179"/>
                  <a:pt x="995559" y="2548416"/>
                </a:cubicBezTo>
                <a:lnTo>
                  <a:pt x="968506" y="2553827"/>
                </a:lnTo>
                <a:cubicBezTo>
                  <a:pt x="966702" y="2561041"/>
                  <a:pt x="966784" y="2569013"/>
                  <a:pt x="963095" y="2575470"/>
                </a:cubicBezTo>
                <a:cubicBezTo>
                  <a:pt x="951661" y="2595481"/>
                  <a:pt x="934948" y="2595674"/>
                  <a:pt x="914400" y="2602523"/>
                </a:cubicBezTo>
                <a:lnTo>
                  <a:pt x="898168" y="2607933"/>
                </a:lnTo>
                <a:lnTo>
                  <a:pt x="881936" y="2613344"/>
                </a:lnTo>
                <a:cubicBezTo>
                  <a:pt x="878687" y="2626339"/>
                  <a:pt x="877380" y="2641878"/>
                  <a:pt x="865704" y="2651219"/>
                </a:cubicBezTo>
                <a:cubicBezTo>
                  <a:pt x="861250" y="2654782"/>
                  <a:pt x="854883" y="2654826"/>
                  <a:pt x="849472" y="2656629"/>
                </a:cubicBezTo>
                <a:cubicBezTo>
                  <a:pt x="833240" y="2654826"/>
                  <a:pt x="817108" y="2651219"/>
                  <a:pt x="800776" y="2651219"/>
                </a:cubicBezTo>
                <a:cubicBezTo>
                  <a:pt x="788643" y="2651219"/>
                  <a:pt x="780582" y="2658878"/>
                  <a:pt x="773723" y="2667451"/>
                </a:cubicBezTo>
                <a:cubicBezTo>
                  <a:pt x="769661" y="2672529"/>
                  <a:pt x="767499" y="2679085"/>
                  <a:pt x="762901" y="2683683"/>
                </a:cubicBezTo>
                <a:cubicBezTo>
                  <a:pt x="756187" y="2690397"/>
                  <a:pt x="734246" y="2704590"/>
                  <a:pt x="725027" y="2710736"/>
                </a:cubicBezTo>
                <a:cubicBezTo>
                  <a:pt x="730438" y="2714343"/>
                  <a:pt x="739203" y="2715388"/>
                  <a:pt x="741259" y="2721557"/>
                </a:cubicBezTo>
                <a:cubicBezTo>
                  <a:pt x="742391" y="2724954"/>
                  <a:pt x="732120" y="2754383"/>
                  <a:pt x="730437" y="2759432"/>
                </a:cubicBezTo>
                <a:cubicBezTo>
                  <a:pt x="732241" y="2764843"/>
                  <a:pt x="734729" y="2770071"/>
                  <a:pt x="735848" y="2775664"/>
                </a:cubicBezTo>
                <a:cubicBezTo>
                  <a:pt x="738349" y="2788169"/>
                  <a:pt x="733607" y="2803336"/>
                  <a:pt x="741259" y="2813538"/>
                </a:cubicBezTo>
                <a:cubicBezTo>
                  <a:pt x="746777" y="2820895"/>
                  <a:pt x="759294" y="2817145"/>
                  <a:pt x="768312" y="2818949"/>
                </a:cubicBezTo>
                <a:cubicBezTo>
                  <a:pt x="777270" y="2824921"/>
                  <a:pt x="793030" y="2830629"/>
                  <a:pt x="789955" y="2846002"/>
                </a:cubicBezTo>
                <a:cubicBezTo>
                  <a:pt x="788954" y="2851004"/>
                  <a:pt x="782740" y="2853216"/>
                  <a:pt x="779133" y="2856823"/>
                </a:cubicBezTo>
                <a:cubicBezTo>
                  <a:pt x="770115" y="2855020"/>
                  <a:pt x="760119" y="2855879"/>
                  <a:pt x="752080" y="2851413"/>
                </a:cubicBezTo>
                <a:cubicBezTo>
                  <a:pt x="743161" y="2846458"/>
                  <a:pt x="730437" y="2829770"/>
                  <a:pt x="730437" y="2829770"/>
                </a:cubicBezTo>
                <a:cubicBezTo>
                  <a:pt x="697882" y="2833840"/>
                  <a:pt x="687792" y="2826105"/>
                  <a:pt x="670920" y="2851413"/>
                </a:cubicBezTo>
                <a:cubicBezTo>
                  <a:pt x="667756" y="2856158"/>
                  <a:pt x="667313" y="2862234"/>
                  <a:pt x="665510" y="2867645"/>
                </a:cubicBezTo>
                <a:cubicBezTo>
                  <a:pt x="640260" y="2865841"/>
                  <a:pt x="614853" y="2858889"/>
                  <a:pt x="589761" y="2862234"/>
                </a:cubicBezTo>
                <a:cubicBezTo>
                  <a:pt x="584108" y="2862988"/>
                  <a:pt x="588383" y="2874433"/>
                  <a:pt x="584350" y="2878466"/>
                </a:cubicBezTo>
                <a:cubicBezTo>
                  <a:pt x="581761" y="2881055"/>
                  <a:pt x="546665" y="2889240"/>
                  <a:pt x="546475" y="2889287"/>
                </a:cubicBezTo>
                <a:cubicBezTo>
                  <a:pt x="548279" y="2894698"/>
                  <a:pt x="547853" y="2901486"/>
                  <a:pt x="551886" y="2905519"/>
                </a:cubicBezTo>
                <a:cubicBezTo>
                  <a:pt x="555919" y="2909552"/>
                  <a:pt x="568118" y="2905227"/>
                  <a:pt x="568118" y="2910930"/>
                </a:cubicBezTo>
                <a:cubicBezTo>
                  <a:pt x="568118" y="2916535"/>
                  <a:pt x="531363" y="2942610"/>
                  <a:pt x="530243" y="2943394"/>
                </a:cubicBezTo>
                <a:cubicBezTo>
                  <a:pt x="519588" y="2950852"/>
                  <a:pt x="508600" y="2957822"/>
                  <a:pt x="497779" y="2965036"/>
                </a:cubicBezTo>
                <a:cubicBezTo>
                  <a:pt x="484096" y="2974158"/>
                  <a:pt x="481321" y="2978068"/>
                  <a:pt x="465316" y="2981268"/>
                </a:cubicBezTo>
                <a:cubicBezTo>
                  <a:pt x="461779" y="2981975"/>
                  <a:pt x="458101" y="2981268"/>
                  <a:pt x="454494" y="2981268"/>
                </a:cubicBezTo>
              </a:path>
            </a:pathLst>
          </a:cu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9" name="Straight Arrow Connector 48"/>
          <p:cNvCxnSpPr/>
          <p:nvPr/>
        </p:nvCxnSpPr>
        <p:spPr>
          <a:xfrm>
            <a:off x="5516305" y="1790925"/>
            <a:ext cx="1494095" cy="7923"/>
          </a:xfrm>
          <a:prstGeom prst="straightConnector1">
            <a:avLst/>
          </a:prstGeom>
          <a:ln w="19050">
            <a:solidFill>
              <a:srgbClr val="0D30DD"/>
            </a:solidFill>
            <a:tailEnd type="arrow"/>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a:off x="5516305" y="1798848"/>
            <a:ext cx="7476" cy="3713470"/>
          </a:xfrm>
          <a:prstGeom prst="straightConnector1">
            <a:avLst/>
          </a:prstGeom>
          <a:ln w="19050">
            <a:solidFill>
              <a:srgbClr val="0D30DD"/>
            </a:solidFill>
            <a:tailEnd type="arrow"/>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a:off x="7017876" y="1798848"/>
            <a:ext cx="14952" cy="3713470"/>
          </a:xfrm>
          <a:prstGeom prst="straightConnector1">
            <a:avLst/>
          </a:prstGeom>
          <a:ln w="19050">
            <a:solidFill>
              <a:srgbClr val="0D30DD"/>
            </a:solidFill>
            <a:tailEnd type="arrow"/>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a:off x="5523781" y="5512318"/>
            <a:ext cx="1509047" cy="0"/>
          </a:xfrm>
          <a:prstGeom prst="straightConnector1">
            <a:avLst/>
          </a:prstGeom>
          <a:ln w="19050">
            <a:solidFill>
              <a:srgbClr val="0D30DD"/>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40489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47"/>
                                        </p:tgtEl>
                                        <p:attrNameLst>
                                          <p:attrName>style.visibility</p:attrName>
                                        </p:attrNameLst>
                                      </p:cBhvr>
                                      <p:to>
                                        <p:strVal val="visible"/>
                                      </p:to>
                                    </p:set>
                                    <p:animEffect transition="in" filter="randombar(horizontal)">
                                      <p:cBhvr>
                                        <p:cTn id="15" dur="500"/>
                                        <p:tgtEl>
                                          <p:spTgt spid="47"/>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46"/>
                                        </p:tgtEl>
                                        <p:attrNameLst>
                                          <p:attrName>style.visibility</p:attrName>
                                        </p:attrNameLst>
                                      </p:cBhvr>
                                      <p:to>
                                        <p:strVal val="visible"/>
                                      </p:to>
                                    </p:set>
                                    <p:animEffect transition="in" filter="randombar(horizontal)">
                                      <p:cBhvr>
                                        <p:cTn id="18" dur="500"/>
                                        <p:tgtEl>
                                          <p:spTgt spid="46"/>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48"/>
                                        </p:tgtEl>
                                        <p:attrNameLst>
                                          <p:attrName>style.visibility</p:attrName>
                                        </p:attrNameLst>
                                      </p:cBhvr>
                                      <p:to>
                                        <p:strVal val="visible"/>
                                      </p:to>
                                    </p:set>
                                    <p:animEffect transition="in" filter="randombar(horizontal)">
                                      <p:cBhvr>
                                        <p:cTn id="21" dur="500"/>
                                        <p:tgtEl>
                                          <p:spTgt spid="48"/>
                                        </p:tgtEl>
                                      </p:cBhvr>
                                    </p:animEffect>
                                  </p:childTnLst>
                                </p:cTn>
                              </p:par>
                              <p:par>
                                <p:cTn id="22" presetID="14" presetClass="entr" presetSubtype="10" fill="hold" nodeType="withEffect">
                                  <p:stCondLst>
                                    <p:cond delay="0"/>
                                  </p:stCondLst>
                                  <p:childTnLst>
                                    <p:set>
                                      <p:cBhvr>
                                        <p:cTn id="23" dur="1" fill="hold">
                                          <p:stCondLst>
                                            <p:cond delay="0"/>
                                          </p:stCondLst>
                                        </p:cTn>
                                        <p:tgtEl>
                                          <p:spTgt spid="45"/>
                                        </p:tgtEl>
                                        <p:attrNameLst>
                                          <p:attrName>style.visibility</p:attrName>
                                        </p:attrNameLst>
                                      </p:cBhvr>
                                      <p:to>
                                        <p:strVal val="visible"/>
                                      </p:to>
                                    </p:set>
                                    <p:animEffect transition="in" filter="randombar(horizontal)">
                                      <p:cBhvr>
                                        <p:cTn id="24" dur="500"/>
                                        <p:tgtEl>
                                          <p:spTgt spid="4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randombar(horizontal)">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7" dur="500"/>
                                        <p:tgtEl>
                                          <p:spTgt spid="3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49"/>
                                        </p:tgtEl>
                                        <p:attrNameLst>
                                          <p:attrName>style.visibility</p:attrName>
                                        </p:attrNameLst>
                                      </p:cBhvr>
                                      <p:to>
                                        <p:strVal val="visible"/>
                                      </p:to>
                                    </p:set>
                                    <p:animEffect transition="in" filter="barn(inVertical)">
                                      <p:cBhvr>
                                        <p:cTn id="42" dur="500"/>
                                        <p:tgtEl>
                                          <p:spTgt spid="49"/>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54"/>
                                        </p:tgtEl>
                                        <p:attrNameLst>
                                          <p:attrName>style.visibility</p:attrName>
                                        </p:attrNameLst>
                                      </p:cBhvr>
                                      <p:to>
                                        <p:strVal val="visible"/>
                                      </p:to>
                                    </p:set>
                                    <p:animEffect transition="in" filter="barn(inVertical)">
                                      <p:cBhvr>
                                        <p:cTn id="47" dur="500"/>
                                        <p:tgtEl>
                                          <p:spTgt spid="54"/>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52"/>
                                        </p:tgtEl>
                                        <p:attrNameLst>
                                          <p:attrName>style.visibility</p:attrName>
                                        </p:attrNameLst>
                                      </p:cBhvr>
                                      <p:to>
                                        <p:strVal val="visible"/>
                                      </p:to>
                                    </p:set>
                                    <p:animEffect transition="in" filter="barn(inVertical)">
                                      <p:cBhvr>
                                        <p:cTn id="52" dur="500"/>
                                        <p:tgtEl>
                                          <p:spTgt spid="52"/>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51"/>
                                        </p:tgtEl>
                                        <p:attrNameLst>
                                          <p:attrName>style.visibility</p:attrName>
                                        </p:attrNameLst>
                                      </p:cBhvr>
                                      <p:to>
                                        <p:strVal val="visible"/>
                                      </p:to>
                                    </p:set>
                                    <p:animEffect transition="in" filter="barn(inVertical)">
                                      <p:cBhvr>
                                        <p:cTn id="57" dur="500"/>
                                        <p:tgtEl>
                                          <p:spTgt spid="51"/>
                                        </p:tgtEl>
                                      </p:cBhvr>
                                    </p:animEffect>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nodeType="clickEffect">
                                  <p:stCondLst>
                                    <p:cond delay="0"/>
                                  </p:stCondLst>
                                  <p:childTnLst>
                                    <p:set>
                                      <p:cBhvr>
                                        <p:cTn id="61"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62"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46" grpId="0" animBg="1"/>
      <p:bldP spid="47" grpId="0" animBg="1"/>
      <p:bldP spid="4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2735" y="353094"/>
            <a:ext cx="4391548" cy="369332"/>
          </a:xfrm>
          <a:prstGeom prst="rect">
            <a:avLst/>
          </a:prstGeom>
          <a:noFill/>
        </p:spPr>
        <p:txBody>
          <a:bodyPr wrap="square" rtlCol="0">
            <a:spAutoFit/>
          </a:bodyPr>
          <a:lstStyle/>
          <a:p>
            <a:r>
              <a:rPr lang="en-US" b="1" dirty="0">
                <a:latin typeface="Times New Roman" pitchFamily="18" charset="0"/>
                <a:cs typeface="Times New Roman" pitchFamily="18" charset="0"/>
              </a:rPr>
              <a:t>1</a:t>
            </a:r>
            <a:r>
              <a:rPr lang="en-US" b="1" dirty="0" smtClean="0">
                <a:latin typeface="Times New Roman" pitchFamily="18" charset="0"/>
                <a:cs typeface="Times New Roman" pitchFamily="18" charset="0"/>
              </a:rPr>
              <a:t>. VỊ TRÍ VÀ GIỚI HẠN LÃNH THỔ</a:t>
            </a:r>
            <a:endParaRPr lang="en-US" b="1" dirty="0">
              <a:latin typeface="Times New Roman" pitchFamily="18" charset="0"/>
              <a:cs typeface="Times New Roman" pitchFamily="18" charset="0"/>
            </a:endParaRPr>
          </a:p>
        </p:txBody>
      </p:sp>
      <p:pic>
        <p:nvPicPr>
          <p:cNvPr id="6" name="Picture 5" descr="13422_1255260365_tridung44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7837" y="1144378"/>
            <a:ext cx="4326549" cy="5713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
        <p:nvSpPr>
          <p:cNvPr id="2" name="Oval 1"/>
          <p:cNvSpPr/>
          <p:nvPr/>
        </p:nvSpPr>
        <p:spPr>
          <a:xfrm>
            <a:off x="5326792" y="5271753"/>
            <a:ext cx="143046" cy="14304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3733800" y="1107888"/>
            <a:ext cx="143046" cy="14304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598306" y="1511121"/>
            <a:ext cx="143046" cy="14304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3506274" y="6669111"/>
            <a:ext cx="143046" cy="14304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p:cNvGrpSpPr/>
          <p:nvPr/>
        </p:nvGrpSpPr>
        <p:grpSpPr>
          <a:xfrm>
            <a:off x="7022412" y="839253"/>
            <a:ext cx="2011419" cy="2438744"/>
            <a:chOff x="7022412" y="839253"/>
            <a:chExt cx="2011419" cy="2438744"/>
          </a:xfrm>
        </p:grpSpPr>
        <p:pic>
          <p:nvPicPr>
            <p:cNvPr id="3081" name="Picture 9" descr="C:\Users\Administrator\Desktop\Bai giang PP-Dia 8\Du-lich-ha-giang-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22412" y="839253"/>
              <a:ext cx="2011419" cy="136152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022412" y="2200779"/>
              <a:ext cx="2000525" cy="1077218"/>
            </a:xfrm>
            <a:prstGeom prst="rect">
              <a:avLst/>
            </a:prstGeom>
            <a:noFill/>
          </p:spPr>
          <p:txBody>
            <a:bodyPr wrap="square" rtlCol="0">
              <a:spAutoFit/>
            </a:bodyPr>
            <a:lstStyle/>
            <a:p>
              <a:pPr algn="ctr"/>
              <a:r>
                <a:rPr lang="en-US" sz="1600" b="1" dirty="0" smtClean="0"/>
                <a:t>23</a:t>
              </a:r>
              <a:r>
                <a:rPr lang="en-US" sz="1600" b="1" baseline="30000" dirty="0" smtClean="0"/>
                <a:t>0</a:t>
              </a:r>
              <a:r>
                <a:rPr lang="en-US" sz="1600" b="1" dirty="0" smtClean="0"/>
                <a:t>23’B, 105</a:t>
              </a:r>
              <a:r>
                <a:rPr lang="en-US" sz="1600" b="1" baseline="30000" dirty="0" smtClean="0"/>
                <a:t>0</a:t>
              </a:r>
              <a:r>
                <a:rPr lang="en-US" sz="1600" b="1" dirty="0" smtClean="0"/>
                <a:t>20’Đ</a:t>
              </a:r>
            </a:p>
            <a:p>
              <a:pPr algn="just"/>
              <a:r>
                <a:rPr lang="en-US" sz="1600" b="1" dirty="0" smtClean="0"/>
                <a:t>(</a:t>
              </a:r>
              <a:r>
                <a:rPr lang="en-US" sz="1600" b="1" dirty="0" err="1" smtClean="0"/>
                <a:t>Xã</a:t>
              </a:r>
              <a:r>
                <a:rPr lang="en-US" sz="1600" b="1" dirty="0" smtClean="0"/>
                <a:t> </a:t>
              </a:r>
              <a:r>
                <a:rPr lang="en-US" sz="1600" b="1" dirty="0" err="1" smtClean="0"/>
                <a:t>Lũng</a:t>
              </a:r>
              <a:r>
                <a:rPr lang="en-US" sz="1600" b="1" dirty="0" smtClean="0"/>
                <a:t> </a:t>
              </a:r>
              <a:r>
                <a:rPr lang="en-US" sz="1600" b="1" dirty="0" err="1" smtClean="0"/>
                <a:t>Cú</a:t>
              </a:r>
              <a:r>
                <a:rPr lang="en-US" sz="1600" b="1" dirty="0" smtClean="0"/>
                <a:t>, </a:t>
              </a:r>
              <a:r>
                <a:rPr lang="en-US" sz="1600" b="1" dirty="0" err="1"/>
                <a:t>h</a:t>
              </a:r>
              <a:r>
                <a:rPr lang="en-US" sz="1600" b="1" dirty="0" err="1" smtClean="0"/>
                <a:t>uyện</a:t>
              </a:r>
              <a:r>
                <a:rPr lang="en-US" sz="1600" b="1" dirty="0" smtClean="0"/>
                <a:t> </a:t>
              </a:r>
              <a:r>
                <a:rPr lang="en-US" sz="1600" b="1" dirty="0" err="1" smtClean="0"/>
                <a:t>Đồng</a:t>
              </a:r>
              <a:r>
                <a:rPr lang="en-US" sz="1600" b="1" dirty="0" smtClean="0"/>
                <a:t> </a:t>
              </a:r>
              <a:r>
                <a:rPr lang="en-US" sz="1600" b="1" dirty="0" err="1" smtClean="0"/>
                <a:t>Văn</a:t>
              </a:r>
              <a:r>
                <a:rPr lang="en-US" sz="1600" b="1" dirty="0" smtClean="0"/>
                <a:t>, </a:t>
              </a:r>
              <a:r>
                <a:rPr lang="en-US" sz="1600" b="1" dirty="0" err="1"/>
                <a:t>t</a:t>
              </a:r>
              <a:r>
                <a:rPr lang="en-US" sz="1600" b="1" dirty="0" err="1" smtClean="0"/>
                <a:t>ỉnh</a:t>
              </a:r>
              <a:r>
                <a:rPr lang="en-US" sz="1600" b="1" dirty="0" smtClean="0"/>
                <a:t> </a:t>
              </a:r>
              <a:r>
                <a:rPr lang="en-US" sz="1600" b="1" dirty="0" err="1" smtClean="0"/>
                <a:t>Hà</a:t>
              </a:r>
              <a:r>
                <a:rPr lang="en-US" sz="1600" b="1" dirty="0" smtClean="0"/>
                <a:t> </a:t>
              </a:r>
              <a:r>
                <a:rPr lang="en-US" sz="1600" b="1" dirty="0" err="1" smtClean="0"/>
                <a:t>Giang</a:t>
              </a:r>
              <a:r>
                <a:rPr lang="en-US" sz="1600" b="1" dirty="0" smtClean="0"/>
                <a:t>).</a:t>
              </a:r>
              <a:endParaRPr lang="en-US" sz="1600" b="1" dirty="0"/>
            </a:p>
          </p:txBody>
        </p:sp>
      </p:grpSp>
      <p:grpSp>
        <p:nvGrpSpPr>
          <p:cNvPr id="16" name="Group 15"/>
          <p:cNvGrpSpPr/>
          <p:nvPr/>
        </p:nvGrpSpPr>
        <p:grpSpPr>
          <a:xfrm>
            <a:off x="7022411" y="4113595"/>
            <a:ext cx="2000526" cy="2671355"/>
            <a:chOff x="7022411" y="4113595"/>
            <a:chExt cx="2000526" cy="2671355"/>
          </a:xfrm>
        </p:grpSpPr>
        <p:pic>
          <p:nvPicPr>
            <p:cNvPr id="3080" name="Picture 8" descr="C:\Users\Administrator\Desktop\Bai giang PP-Dia 8\mui-doi-diem-cuc-dong.jpg"/>
            <p:cNvPicPr>
              <a:picLocks noChangeAspect="1" noChangeArrowheads="1"/>
            </p:cNvPicPr>
            <p:nvPr/>
          </p:nvPicPr>
          <p:blipFill rotWithShape="1">
            <a:blip r:embed="rId4">
              <a:extLst>
                <a:ext uri="{28A0092B-C50C-407E-A947-70E740481C1C}">
                  <a14:useLocalDpi xmlns:a14="http://schemas.microsoft.com/office/drawing/2010/main" val="0"/>
                </a:ext>
              </a:extLst>
            </a:blip>
            <a:srcRect r="29705"/>
            <a:stretch/>
          </p:blipFill>
          <p:spPr bwMode="auto">
            <a:xfrm>
              <a:off x="7022412" y="4113595"/>
              <a:ext cx="2000525" cy="1601834"/>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7022411" y="5707732"/>
              <a:ext cx="2000525" cy="1077218"/>
            </a:xfrm>
            <a:prstGeom prst="rect">
              <a:avLst/>
            </a:prstGeom>
            <a:noFill/>
          </p:spPr>
          <p:txBody>
            <a:bodyPr wrap="square" rtlCol="0">
              <a:spAutoFit/>
            </a:bodyPr>
            <a:lstStyle/>
            <a:p>
              <a:pPr algn="ctr"/>
              <a:r>
                <a:rPr lang="en-US" sz="1600" b="1" dirty="0"/>
                <a:t>12</a:t>
              </a:r>
              <a:r>
                <a:rPr lang="en-US" sz="1600" b="1" baseline="30000" dirty="0"/>
                <a:t>0</a:t>
              </a:r>
              <a:r>
                <a:rPr lang="en-US" sz="1600" b="1" dirty="0"/>
                <a:t>40’B, 109</a:t>
              </a:r>
              <a:r>
                <a:rPr lang="en-US" sz="1600" b="1" baseline="30000" dirty="0"/>
                <a:t>0</a:t>
              </a:r>
              <a:r>
                <a:rPr lang="en-US" sz="1600" b="1" dirty="0"/>
                <a:t>24’Đ</a:t>
              </a:r>
            </a:p>
            <a:p>
              <a:pPr algn="just"/>
              <a:r>
                <a:rPr lang="en-US" sz="1600" b="1" dirty="0"/>
                <a:t>(</a:t>
              </a:r>
              <a:r>
                <a:rPr lang="en-US" sz="1600" b="1" dirty="0" err="1"/>
                <a:t>Xã</a:t>
              </a:r>
              <a:r>
                <a:rPr lang="en-US" sz="1600" b="1" dirty="0"/>
                <a:t> </a:t>
              </a:r>
              <a:r>
                <a:rPr lang="en-US" sz="1600" b="1" dirty="0" err="1"/>
                <a:t>Vạn</a:t>
              </a:r>
              <a:r>
                <a:rPr lang="en-US" sz="1600" b="1" dirty="0"/>
                <a:t> </a:t>
              </a:r>
              <a:r>
                <a:rPr lang="en-US" sz="1600" b="1" dirty="0" err="1"/>
                <a:t>Thạnh</a:t>
              </a:r>
              <a:r>
                <a:rPr lang="en-US" sz="1600" b="1" dirty="0"/>
                <a:t>, </a:t>
              </a:r>
              <a:r>
                <a:rPr lang="en-US" sz="1600" b="1" dirty="0" err="1"/>
                <a:t>huyện</a:t>
              </a:r>
              <a:r>
                <a:rPr lang="en-US" sz="1600" b="1" dirty="0"/>
                <a:t> </a:t>
              </a:r>
              <a:r>
                <a:rPr lang="en-US" sz="1600" b="1" dirty="0" err="1"/>
                <a:t>Vạn</a:t>
              </a:r>
              <a:r>
                <a:rPr lang="en-US" sz="1600" b="1" dirty="0"/>
                <a:t> </a:t>
              </a:r>
              <a:r>
                <a:rPr lang="en-US" sz="1600" b="1" dirty="0" err="1"/>
                <a:t>Ninh</a:t>
              </a:r>
              <a:r>
                <a:rPr lang="en-US" sz="1600" b="1" dirty="0"/>
                <a:t>, </a:t>
              </a:r>
              <a:r>
                <a:rPr lang="en-US" sz="1600" b="1" dirty="0" err="1"/>
                <a:t>tỉnh</a:t>
              </a:r>
              <a:r>
                <a:rPr lang="en-US" sz="1600" b="1" dirty="0"/>
                <a:t> </a:t>
              </a:r>
              <a:r>
                <a:rPr lang="en-US" sz="1600" b="1" dirty="0" err="1"/>
                <a:t>Khánh</a:t>
              </a:r>
              <a:r>
                <a:rPr lang="en-US" sz="1600" b="1" dirty="0"/>
                <a:t> </a:t>
              </a:r>
              <a:r>
                <a:rPr lang="en-US" sz="1600" b="1" dirty="0" err="1"/>
                <a:t>hòa</a:t>
              </a:r>
              <a:r>
                <a:rPr lang="en-US" sz="1600" b="1" dirty="0" smtClean="0"/>
                <a:t>).</a:t>
              </a:r>
              <a:endParaRPr lang="en-US" sz="1600" b="1" dirty="0"/>
            </a:p>
          </p:txBody>
        </p:sp>
      </p:grpSp>
      <p:grpSp>
        <p:nvGrpSpPr>
          <p:cNvPr id="13" name="Group 12"/>
          <p:cNvGrpSpPr/>
          <p:nvPr/>
        </p:nvGrpSpPr>
        <p:grpSpPr>
          <a:xfrm>
            <a:off x="-1" y="709547"/>
            <a:ext cx="2551467" cy="3033156"/>
            <a:chOff x="-1" y="709547"/>
            <a:chExt cx="2551467" cy="3033156"/>
          </a:xfrm>
        </p:grpSpPr>
        <p:pic>
          <p:nvPicPr>
            <p:cNvPr id="3074" name="Picture 2" descr="a-pa-chai1"/>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2260"/>
            <a:stretch/>
          </p:blipFill>
          <p:spPr bwMode="auto">
            <a:xfrm>
              <a:off x="321971" y="709547"/>
              <a:ext cx="1926537" cy="2227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p:cNvSpPr txBox="1"/>
            <p:nvPr/>
          </p:nvSpPr>
          <p:spPr>
            <a:xfrm>
              <a:off x="-1" y="2911706"/>
              <a:ext cx="2551467" cy="830997"/>
            </a:xfrm>
            <a:prstGeom prst="rect">
              <a:avLst/>
            </a:prstGeom>
            <a:noFill/>
          </p:spPr>
          <p:txBody>
            <a:bodyPr wrap="square" rtlCol="0">
              <a:spAutoFit/>
            </a:bodyPr>
            <a:lstStyle/>
            <a:p>
              <a:pPr algn="ctr"/>
              <a:r>
                <a:rPr lang="en-US" sz="1600" b="1" dirty="0" smtClean="0"/>
                <a:t>22</a:t>
              </a:r>
              <a:r>
                <a:rPr lang="en-US" sz="1600" b="1" baseline="30000" dirty="0" smtClean="0"/>
                <a:t>0</a:t>
              </a:r>
              <a:r>
                <a:rPr lang="en-US" sz="1600" b="1" dirty="0" smtClean="0"/>
                <a:t>22’B, 102</a:t>
              </a:r>
              <a:r>
                <a:rPr lang="en-US" sz="1600" b="1" baseline="30000" dirty="0" smtClean="0"/>
                <a:t>0</a:t>
              </a:r>
              <a:r>
                <a:rPr lang="en-US" sz="1600" b="1" dirty="0" smtClean="0"/>
                <a:t>10’Đ</a:t>
              </a:r>
            </a:p>
            <a:p>
              <a:pPr algn="just"/>
              <a:r>
                <a:rPr lang="en-US" sz="1600" b="1" dirty="0" smtClean="0"/>
                <a:t>(</a:t>
              </a:r>
              <a:r>
                <a:rPr lang="en-US" sz="1600" b="1" dirty="0" err="1" smtClean="0"/>
                <a:t>Xã</a:t>
              </a:r>
              <a:r>
                <a:rPr lang="en-US" sz="1600" b="1" dirty="0" smtClean="0"/>
                <a:t> </a:t>
              </a:r>
              <a:r>
                <a:rPr lang="en-US" sz="1600" b="1" dirty="0" err="1"/>
                <a:t>S</a:t>
              </a:r>
              <a:r>
                <a:rPr lang="en-US" sz="1600" b="1" dirty="0" err="1" smtClean="0"/>
                <a:t>ín</a:t>
              </a:r>
              <a:r>
                <a:rPr lang="en-US" sz="1600" b="1" dirty="0" smtClean="0"/>
                <a:t> </a:t>
              </a:r>
              <a:r>
                <a:rPr lang="en-US" sz="1600" b="1" dirty="0" err="1" smtClean="0"/>
                <a:t>Thầu</a:t>
              </a:r>
              <a:r>
                <a:rPr lang="en-US" sz="1600" b="1" dirty="0" smtClean="0"/>
                <a:t>, </a:t>
              </a:r>
              <a:r>
                <a:rPr lang="en-US" sz="1600" b="1" dirty="0" err="1"/>
                <a:t>h</a:t>
              </a:r>
              <a:r>
                <a:rPr lang="en-US" sz="1600" b="1" dirty="0" err="1" smtClean="0"/>
                <a:t>uyện</a:t>
              </a:r>
              <a:r>
                <a:rPr lang="en-US" sz="1600" b="1" dirty="0" smtClean="0"/>
                <a:t> </a:t>
              </a:r>
              <a:r>
                <a:rPr lang="en-US" sz="1600" b="1" dirty="0" err="1" smtClean="0"/>
                <a:t>Mường</a:t>
              </a:r>
              <a:r>
                <a:rPr lang="en-US" sz="1600" b="1" dirty="0" smtClean="0"/>
                <a:t> </a:t>
              </a:r>
              <a:r>
                <a:rPr lang="en-US" sz="1600" b="1" dirty="0" err="1" smtClean="0"/>
                <a:t>Nhé</a:t>
              </a:r>
              <a:r>
                <a:rPr lang="en-US" sz="1600" b="1" dirty="0" smtClean="0"/>
                <a:t>, </a:t>
              </a:r>
              <a:r>
                <a:rPr lang="en-US" sz="1600" b="1" dirty="0" err="1"/>
                <a:t>t</a:t>
              </a:r>
              <a:r>
                <a:rPr lang="en-US" sz="1600" b="1" dirty="0" err="1" smtClean="0"/>
                <a:t>ỉnh</a:t>
              </a:r>
              <a:r>
                <a:rPr lang="en-US" sz="1600" b="1" dirty="0" smtClean="0"/>
                <a:t> </a:t>
              </a:r>
              <a:r>
                <a:rPr lang="en-US" sz="1600" b="1" dirty="0" err="1" smtClean="0"/>
                <a:t>Điện</a:t>
              </a:r>
              <a:r>
                <a:rPr lang="en-US" sz="1600" b="1" dirty="0" smtClean="0"/>
                <a:t> </a:t>
              </a:r>
              <a:r>
                <a:rPr lang="en-US" sz="1600" b="1" dirty="0" err="1" smtClean="0"/>
                <a:t>Biên</a:t>
              </a:r>
              <a:r>
                <a:rPr lang="en-US" sz="1600" b="1" dirty="0" smtClean="0"/>
                <a:t>).</a:t>
              </a:r>
              <a:endParaRPr lang="en-US" sz="1600" b="1" dirty="0"/>
            </a:p>
          </p:txBody>
        </p:sp>
      </p:grpSp>
      <p:grpSp>
        <p:nvGrpSpPr>
          <p:cNvPr id="14" name="Group 13"/>
          <p:cNvGrpSpPr/>
          <p:nvPr/>
        </p:nvGrpSpPr>
        <p:grpSpPr>
          <a:xfrm>
            <a:off x="46839" y="3760630"/>
            <a:ext cx="2551467" cy="3097370"/>
            <a:chOff x="46839" y="3760630"/>
            <a:chExt cx="2551467" cy="3097370"/>
          </a:xfrm>
        </p:grpSpPr>
        <p:pic>
          <p:nvPicPr>
            <p:cNvPr id="3078" name="Picture 6" descr="images1360374_CSTT"/>
            <p:cNvPicPr>
              <a:picLocks noChangeAspect="1" noChangeArrowheads="1"/>
            </p:cNvPicPr>
            <p:nvPr/>
          </p:nvPicPr>
          <p:blipFill rotWithShape="1">
            <a:blip r:embed="rId6">
              <a:extLst>
                <a:ext uri="{28A0092B-C50C-407E-A947-70E740481C1C}">
                  <a14:useLocalDpi xmlns:a14="http://schemas.microsoft.com/office/drawing/2010/main" val="0"/>
                </a:ext>
              </a:extLst>
            </a:blip>
            <a:srcRect l="2374" t="11030" b="4172"/>
            <a:stretch/>
          </p:blipFill>
          <p:spPr bwMode="auto">
            <a:xfrm>
              <a:off x="243996" y="3760630"/>
              <a:ext cx="2004513" cy="2318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22"/>
            <p:cNvSpPr txBox="1"/>
            <p:nvPr/>
          </p:nvSpPr>
          <p:spPr>
            <a:xfrm>
              <a:off x="46839" y="6027003"/>
              <a:ext cx="2551467" cy="830997"/>
            </a:xfrm>
            <a:prstGeom prst="rect">
              <a:avLst/>
            </a:prstGeom>
            <a:noFill/>
          </p:spPr>
          <p:txBody>
            <a:bodyPr wrap="square" rtlCol="0">
              <a:spAutoFit/>
            </a:bodyPr>
            <a:lstStyle/>
            <a:p>
              <a:pPr algn="ctr"/>
              <a:r>
                <a:rPr lang="en-US" sz="1600" b="1" dirty="0"/>
                <a:t>8</a:t>
              </a:r>
              <a:r>
                <a:rPr lang="en-US" sz="1600" b="1" baseline="30000" dirty="0"/>
                <a:t>0</a:t>
              </a:r>
              <a:r>
                <a:rPr lang="en-US" sz="1600" b="1" dirty="0"/>
                <a:t>34’B, 104</a:t>
              </a:r>
              <a:r>
                <a:rPr lang="en-US" sz="1600" b="1" baseline="30000" dirty="0"/>
                <a:t>0</a:t>
              </a:r>
              <a:r>
                <a:rPr lang="en-US" sz="1600" b="1" dirty="0"/>
                <a:t>40’Đ</a:t>
              </a:r>
            </a:p>
            <a:p>
              <a:pPr algn="just"/>
              <a:r>
                <a:rPr lang="en-US" sz="1600" b="1" dirty="0"/>
                <a:t>(</a:t>
              </a:r>
              <a:r>
                <a:rPr lang="en-US" sz="1600" b="1" dirty="0" err="1"/>
                <a:t>Xã</a:t>
              </a:r>
              <a:r>
                <a:rPr lang="en-US" sz="1600" b="1" dirty="0"/>
                <a:t> </a:t>
              </a:r>
              <a:r>
                <a:rPr lang="en-US" sz="1600" b="1" dirty="0" err="1"/>
                <a:t>Đất</a:t>
              </a:r>
              <a:r>
                <a:rPr lang="en-US" sz="1600" b="1" dirty="0"/>
                <a:t> </a:t>
              </a:r>
              <a:r>
                <a:rPr lang="en-US" sz="1600" b="1" dirty="0" err="1"/>
                <a:t>mũi</a:t>
              </a:r>
              <a:r>
                <a:rPr lang="en-US" sz="1600" b="1" dirty="0"/>
                <a:t>, </a:t>
              </a:r>
              <a:r>
                <a:rPr lang="en-US" sz="1600" b="1" dirty="0" err="1"/>
                <a:t>huyện</a:t>
              </a:r>
              <a:r>
                <a:rPr lang="en-US" sz="1600" b="1" dirty="0"/>
                <a:t> </a:t>
              </a:r>
              <a:r>
                <a:rPr lang="en-US" sz="1600" b="1" dirty="0" err="1"/>
                <a:t>Ngọc</a:t>
              </a:r>
              <a:r>
                <a:rPr lang="en-US" sz="1600" b="1" dirty="0"/>
                <a:t> </a:t>
              </a:r>
              <a:r>
                <a:rPr lang="en-US" sz="1600" b="1" dirty="0" err="1"/>
                <a:t>Hiển</a:t>
              </a:r>
              <a:r>
                <a:rPr lang="en-US" sz="1600" b="1" dirty="0"/>
                <a:t>, </a:t>
              </a:r>
              <a:r>
                <a:rPr lang="en-US" sz="1600" b="1" dirty="0" err="1"/>
                <a:t>tỉnh</a:t>
              </a:r>
              <a:r>
                <a:rPr lang="en-US" sz="1600" b="1" dirty="0"/>
                <a:t> </a:t>
              </a:r>
              <a:r>
                <a:rPr lang="en-US" sz="1600" b="1" dirty="0" err="1"/>
                <a:t>Cà</a:t>
              </a:r>
              <a:r>
                <a:rPr lang="en-US" sz="1600" b="1" dirty="0"/>
                <a:t> Mau</a:t>
              </a:r>
              <a:r>
                <a:rPr lang="en-US" sz="1600" b="1" dirty="0" smtClean="0"/>
                <a:t>).</a:t>
              </a:r>
              <a:endParaRPr lang="en-US" sz="1600" b="1" dirty="0"/>
            </a:p>
          </p:txBody>
        </p:sp>
      </p:grpSp>
      <p:sp>
        <p:nvSpPr>
          <p:cNvPr id="12" name="TextBox 11"/>
          <p:cNvSpPr txBox="1"/>
          <p:nvPr/>
        </p:nvSpPr>
        <p:spPr>
          <a:xfrm>
            <a:off x="2506320" y="628829"/>
            <a:ext cx="2286000" cy="369332"/>
          </a:xfrm>
          <a:prstGeom prst="rect">
            <a:avLst/>
          </a:prstGeom>
          <a:noFill/>
        </p:spPr>
        <p:txBody>
          <a:bodyPr wrap="square" rtlCol="0">
            <a:spAutoFit/>
          </a:bodyPr>
          <a:lstStyle/>
          <a:p>
            <a:r>
              <a:rPr lang="en-US" b="1" dirty="0" smtClean="0"/>
              <a:t>a) </a:t>
            </a:r>
            <a:r>
              <a:rPr lang="en-US" b="1" dirty="0" err="1" smtClean="0"/>
              <a:t>Phần</a:t>
            </a:r>
            <a:r>
              <a:rPr lang="en-US" b="1" dirty="0" smtClean="0"/>
              <a:t> </a:t>
            </a:r>
            <a:r>
              <a:rPr lang="en-US" b="1" dirty="0" err="1" smtClean="0"/>
              <a:t>đất</a:t>
            </a:r>
            <a:r>
              <a:rPr lang="en-US" b="1" dirty="0" smtClean="0"/>
              <a:t> </a:t>
            </a:r>
            <a:r>
              <a:rPr lang="en-US" b="1" dirty="0" err="1" smtClean="0"/>
              <a:t>liền</a:t>
            </a:r>
            <a:r>
              <a:rPr lang="en-US" b="1" dirty="0" smtClean="0"/>
              <a:t>:</a:t>
            </a:r>
            <a:endParaRPr lang="en-US" b="1" dirty="0"/>
          </a:p>
        </p:txBody>
      </p:sp>
      <p:cxnSp>
        <p:nvCxnSpPr>
          <p:cNvPr id="18" name="Straight Arrow Connector 17"/>
          <p:cNvCxnSpPr>
            <a:stCxn id="3080" idx="1"/>
            <a:endCxn id="2" idx="7"/>
          </p:cNvCxnSpPr>
          <p:nvPr/>
        </p:nvCxnSpPr>
        <p:spPr>
          <a:xfrm flipH="1">
            <a:off x="5448889" y="4914512"/>
            <a:ext cx="1573523" cy="37819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3081" idx="1"/>
            <a:endCxn id="9" idx="6"/>
          </p:cNvCxnSpPr>
          <p:nvPr/>
        </p:nvCxnSpPr>
        <p:spPr>
          <a:xfrm flipH="1" flipV="1">
            <a:off x="3876846" y="1179411"/>
            <a:ext cx="3145566" cy="34060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3074" idx="3"/>
            <a:endCxn id="10" idx="3"/>
          </p:cNvCxnSpPr>
          <p:nvPr/>
        </p:nvCxnSpPr>
        <p:spPr>
          <a:xfrm flipV="1">
            <a:off x="2248508" y="1633218"/>
            <a:ext cx="370747" cy="1902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3078" idx="3"/>
            <a:endCxn id="11" idx="2"/>
          </p:cNvCxnSpPr>
          <p:nvPr/>
        </p:nvCxnSpPr>
        <p:spPr>
          <a:xfrm>
            <a:off x="2248509" y="4919772"/>
            <a:ext cx="1257765" cy="1820862"/>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a:off x="-115911" y="-24685"/>
            <a:ext cx="9296399" cy="430887"/>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2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Tiết</a:t>
            </a:r>
            <a:r>
              <a:rPr lang="en-US" sz="2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 27-Bài 23: VỊ TRÍ, GIỚI HẠN, HÌNH DẠNG LÃNH THỔ VIỆT NAM</a:t>
            </a:r>
            <a:endParaRPr lang="en-US" sz="2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375390906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repeatCount="1000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par>
                                <p:cTn id="11" presetID="10"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repeatCount="1000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0" presetClass="entr" presetSubtype="0"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500"/>
                                        <p:tgtEl>
                                          <p:spTgt spid="28"/>
                                        </p:tgtEl>
                                      </p:cBhvr>
                                    </p:animEffect>
                                  </p:childTnLst>
                                </p:cTn>
                              </p:par>
                              <p:par>
                                <p:cTn id="22" presetID="10" presetClass="entr" presetSubtype="0"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cTn>
                              </p:par>
                              <p:par>
                                <p:cTn id="30" presetID="10" presetClass="entr" presetSubtype="0" fill="hold" nodeType="with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500"/>
                                        <p:tgtEl>
                                          <p:spTgt spid="26"/>
                                        </p:tgtEl>
                                      </p:cBhvr>
                                    </p:animEffect>
                                  </p:childTnLst>
                                </p:cTn>
                              </p:par>
                              <p:par>
                                <p:cTn id="33" presetID="10" presetClass="entr" presetSubtype="0" repeatCount="1000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repeatCount="10000" fill="hold" grpId="0" nodeType="click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fade">
                                      <p:cBhvr>
                                        <p:cTn id="40" dur="500"/>
                                        <p:tgtEl>
                                          <p:spTgt spid="2"/>
                                        </p:tgtEl>
                                      </p:cBhvr>
                                    </p:animEffect>
                                  </p:childTnLst>
                                </p:cTn>
                              </p:par>
                              <p:par>
                                <p:cTn id="41" presetID="10" presetClass="entr" presetSubtype="0" fill="hold" nodeType="with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500"/>
                                        <p:tgtEl>
                                          <p:spTgt spid="18"/>
                                        </p:tgtEl>
                                      </p:cBhvr>
                                    </p:animEffect>
                                  </p:childTnLst>
                                </p:cTn>
                              </p:par>
                              <p:par>
                                <p:cTn id="44" presetID="10" presetClass="entr" presetSubtype="0" fill="hold" nodeType="with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0"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256260" y="1115343"/>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VỊ TRÍ ĐỊA </a:t>
            </a:r>
            <a:r>
              <a:rPr lang="en-US" sz="2400" b="1" dirty="0" smtClean="0">
                <a:solidFill>
                  <a:srgbClr val="0D30DD"/>
                </a:solidFill>
                <a:latin typeface="Cambria" pitchFamily="18" charset="0"/>
              </a:rPr>
              <a:t>LÍ</a:t>
            </a:r>
            <a:endParaRPr lang="en-US" sz="2400" b="1" dirty="0">
              <a:solidFill>
                <a:srgbClr val="0D30DD"/>
              </a:solidFill>
              <a:latin typeface="Cambria" pitchFamily="18" charset="0"/>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88505" y="1567510"/>
            <a:ext cx="6792509" cy="3048000"/>
          </a:xfrm>
          <a:prstGeom prst="wedgeRoundRectCallout">
            <a:avLst>
              <a:gd name="adj1" fmla="val 47932"/>
              <a:gd name="adj2" fmla="val 66563"/>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solidFill>
                <a:srgbClr val="FF0000"/>
              </a:solidFill>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95861" y="1737799"/>
            <a:ext cx="6553198" cy="2877711"/>
          </a:xfrm>
          <a:prstGeom prst="rect">
            <a:avLst/>
          </a:prstGeom>
        </p:spPr>
        <p:txBody>
          <a:bodyPr wrap="square">
            <a:spAutoFit/>
          </a:bodyPr>
          <a:lstStyle/>
          <a:p>
            <a:pPr algn="just">
              <a:spcBef>
                <a:spcPts val="600"/>
              </a:spcBef>
              <a:spcAft>
                <a:spcPts val="0"/>
              </a:spcAft>
            </a:pPr>
            <a:r>
              <a:rPr lang="nl-NL" sz="2300" dirty="0">
                <a:latin typeface="Cambria" pitchFamily="18" charset="0"/>
                <a:ea typeface="Cambria" pitchFamily="18" charset="0"/>
                <a:cs typeface="Times New Roman"/>
              </a:rPr>
              <a:t>- </a:t>
            </a:r>
            <a:r>
              <a:rPr lang="nl-NL" sz="2300" b="1" i="1" dirty="0">
                <a:solidFill>
                  <a:srgbClr val="FF0000"/>
                </a:solidFill>
                <a:latin typeface="Cambria" pitchFamily="18" charset="0"/>
                <a:ea typeface="Cambria" pitchFamily="18" charset="0"/>
                <a:cs typeface="Times New Roman"/>
              </a:rPr>
              <a:t>Việt Nam nằm ở rìa </a:t>
            </a:r>
            <a:r>
              <a:rPr lang="nl-NL" sz="2300" b="1" i="1" dirty="0" smtClean="0">
                <a:solidFill>
                  <a:srgbClr val="FF0000"/>
                </a:solidFill>
                <a:latin typeface="Cambria" pitchFamily="18" charset="0"/>
                <a:ea typeface="Cambria" pitchFamily="18" charset="0"/>
                <a:cs typeface="Times New Roman"/>
              </a:rPr>
              <a:t>phía đông </a:t>
            </a:r>
            <a:r>
              <a:rPr lang="nl-NL" sz="2300" b="1" i="1" dirty="0">
                <a:solidFill>
                  <a:srgbClr val="FF0000"/>
                </a:solidFill>
                <a:latin typeface="Cambria" pitchFamily="18" charset="0"/>
                <a:ea typeface="Cambria" pitchFamily="18" charset="0"/>
                <a:cs typeface="Times New Roman"/>
              </a:rPr>
              <a:t>của bán đảo Đông Dương, gần trung tâm khu vực Đông Nam Á.</a:t>
            </a:r>
            <a:endParaRPr lang="en-US" sz="2300" b="1" i="1" dirty="0">
              <a:solidFill>
                <a:srgbClr val="FF0000"/>
              </a:solidFill>
              <a:latin typeface="Cambria" pitchFamily="18" charset="0"/>
              <a:ea typeface="Cambria" pitchFamily="18" charset="0"/>
            </a:endParaRPr>
          </a:p>
          <a:p>
            <a:pPr algn="just">
              <a:spcBef>
                <a:spcPts val="600"/>
              </a:spcBef>
              <a:spcAft>
                <a:spcPts val="0"/>
              </a:spcAft>
            </a:pPr>
            <a:r>
              <a:rPr lang="nl-NL" sz="2300" b="1" i="1" dirty="0">
                <a:solidFill>
                  <a:srgbClr val="FF0000"/>
                </a:solidFill>
                <a:latin typeface="Cambria" pitchFamily="18" charset="0"/>
                <a:ea typeface="Cambria" pitchFamily="18" charset="0"/>
                <a:cs typeface="Times New Roman"/>
              </a:rPr>
              <a:t>- Tiếp giáp: </a:t>
            </a:r>
            <a:endParaRPr lang="en-US" sz="2300" b="1" i="1" dirty="0">
              <a:solidFill>
                <a:srgbClr val="FF0000"/>
              </a:solidFill>
              <a:latin typeface="Cambria" pitchFamily="18" charset="0"/>
              <a:ea typeface="Cambria" pitchFamily="18" charset="0"/>
            </a:endParaRPr>
          </a:p>
          <a:p>
            <a:pPr algn="just">
              <a:spcBef>
                <a:spcPts val="600"/>
              </a:spcBef>
              <a:spcAft>
                <a:spcPts val="0"/>
              </a:spcAft>
            </a:pPr>
            <a:r>
              <a:rPr lang="nl-NL" sz="2300" b="1" i="1" dirty="0">
                <a:solidFill>
                  <a:srgbClr val="FF0000"/>
                </a:solidFill>
                <a:latin typeface="Cambria" pitchFamily="18" charset="0"/>
                <a:ea typeface="Cambria" pitchFamily="18" charset="0"/>
                <a:cs typeface="Times New Roman"/>
              </a:rPr>
              <a:t>+ Phía bắc giáp: Trung Quốc</a:t>
            </a:r>
            <a:r>
              <a:rPr lang="nl-NL" sz="2300" b="1" i="1" dirty="0" smtClean="0">
                <a:solidFill>
                  <a:srgbClr val="FF0000"/>
                </a:solidFill>
                <a:latin typeface="Cambria" pitchFamily="18" charset="0"/>
                <a:ea typeface="Cambria" pitchFamily="18" charset="0"/>
                <a:cs typeface="Times New Roman"/>
              </a:rPr>
              <a:t>.</a:t>
            </a:r>
            <a:endParaRPr lang="en-US" sz="2300" b="1" i="1" dirty="0" smtClean="0">
              <a:solidFill>
                <a:srgbClr val="FF0000"/>
              </a:solidFill>
              <a:latin typeface="Cambria" pitchFamily="18" charset="0"/>
              <a:ea typeface="Cambria" pitchFamily="18" charset="0"/>
            </a:endParaRPr>
          </a:p>
          <a:p>
            <a:pPr algn="just">
              <a:spcBef>
                <a:spcPts val="600"/>
              </a:spcBef>
              <a:spcAft>
                <a:spcPts val="0"/>
              </a:spcAft>
            </a:pPr>
            <a:r>
              <a:rPr lang="nl-NL" sz="2300" b="1" i="1" dirty="0" smtClean="0">
                <a:solidFill>
                  <a:srgbClr val="FF0000"/>
                </a:solidFill>
                <a:latin typeface="Cambria" pitchFamily="18" charset="0"/>
                <a:ea typeface="Cambria" pitchFamily="18" charset="0"/>
                <a:cs typeface="Times New Roman"/>
              </a:rPr>
              <a:t>+ </a:t>
            </a:r>
            <a:r>
              <a:rPr lang="nl-NL" sz="2300" b="1" i="1" dirty="0">
                <a:solidFill>
                  <a:srgbClr val="FF0000"/>
                </a:solidFill>
                <a:latin typeface="Cambria" pitchFamily="18" charset="0"/>
                <a:ea typeface="Cambria" pitchFamily="18" charset="0"/>
                <a:cs typeface="Times New Roman"/>
              </a:rPr>
              <a:t>Phía tây giáp Lào và Campuchia</a:t>
            </a:r>
            <a:r>
              <a:rPr lang="nl-NL" sz="2300" b="1" i="1" dirty="0" smtClean="0">
                <a:solidFill>
                  <a:srgbClr val="FF0000"/>
                </a:solidFill>
                <a:latin typeface="Cambria" pitchFamily="18" charset="0"/>
                <a:ea typeface="Cambria" pitchFamily="18" charset="0"/>
                <a:cs typeface="Times New Roman"/>
              </a:rPr>
              <a:t>.</a:t>
            </a:r>
            <a:endParaRPr lang="en-US" sz="2300" b="1" i="1" dirty="0" smtClean="0">
              <a:solidFill>
                <a:srgbClr val="FF0000"/>
              </a:solidFill>
              <a:latin typeface="Cambria" pitchFamily="18" charset="0"/>
              <a:ea typeface="Cambria" pitchFamily="18" charset="0"/>
            </a:endParaRPr>
          </a:p>
          <a:p>
            <a:pPr algn="just">
              <a:spcBef>
                <a:spcPts val="600"/>
              </a:spcBef>
              <a:spcAft>
                <a:spcPts val="0"/>
              </a:spcAft>
            </a:pPr>
            <a:r>
              <a:rPr lang="nl-NL" sz="2300" b="1" i="1" dirty="0" smtClean="0">
                <a:solidFill>
                  <a:srgbClr val="FF0000"/>
                </a:solidFill>
                <a:latin typeface="Cambria" pitchFamily="18" charset="0"/>
                <a:ea typeface="Cambria" pitchFamily="18" charset="0"/>
              </a:rPr>
              <a:t>+ </a:t>
            </a:r>
            <a:r>
              <a:rPr lang="nl-NL" sz="2300" b="1" i="1" dirty="0">
                <a:solidFill>
                  <a:srgbClr val="FF0000"/>
                </a:solidFill>
                <a:latin typeface="Cambria" pitchFamily="18" charset="0"/>
                <a:ea typeface="Cambria" pitchFamily="18" charset="0"/>
              </a:rPr>
              <a:t>Phía đông và nam giáp Biển Đông.</a:t>
            </a:r>
            <a:endParaRPr lang="en-US" sz="2300" b="1" i="1" dirty="0">
              <a:solidFill>
                <a:srgbClr val="FF0000"/>
              </a:solidFill>
              <a:effectLst/>
              <a:latin typeface="Cambria" pitchFamily="18" charset="0"/>
              <a:ea typeface="Cambria" pitchFamily="18" charset="0"/>
            </a:endParaRPr>
          </a:p>
        </p:txBody>
      </p:sp>
      <p:pic>
        <p:nvPicPr>
          <p:cNvPr id="20" name="Picture 19" descr="ban tay"/>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flipH="1">
            <a:off x="2438400" y="5181600"/>
            <a:ext cx="1459430" cy="120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722396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44" dur="500"/>
                                        <p:tgtEl>
                                          <p:spTgt spid="35">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5">
                                            <p:txEl>
                                              <p:pRg st="4" end="4"/>
                                            </p:txEl>
                                          </p:spTgt>
                                        </p:tgtEl>
                                        <p:attrNameLst>
                                          <p:attrName>style.visibility</p:attrName>
                                        </p:attrNameLst>
                                      </p:cBhvr>
                                      <p:to>
                                        <p:strVal val="visible"/>
                                      </p:to>
                                    </p:set>
                                    <p:animEffect transition="in" filter="randombar(horizontal)">
                                      <p:cBhvr>
                                        <p:cTn id="49" dur="500"/>
                                        <p:tgtEl>
                                          <p:spTgt spid="35">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nodeType="clickEffect">
                                  <p:stCondLst>
                                    <p:cond delay="0"/>
                                  </p:stCondLst>
                                  <p:childTnLst>
                                    <p:set>
                                      <p:cBhvr>
                                        <p:cTn id="53" dur="1" fill="hold">
                                          <p:stCondLst>
                                            <p:cond delay="0"/>
                                          </p:stCondLst>
                                        </p:cTn>
                                        <p:tgtEl>
                                          <p:spTgt spid="20"/>
                                        </p:tgtEl>
                                        <p:attrNameLst>
                                          <p:attrName>style.visibility</p:attrName>
                                        </p:attrNameLst>
                                      </p:cBhvr>
                                      <p:to>
                                        <p:strVal val="visible"/>
                                      </p:to>
                                    </p:set>
                                    <p:anim calcmode="lin" valueType="num">
                                      <p:cBhvr additive="base">
                                        <p:cTn id="54" dur="500" fill="hold"/>
                                        <p:tgtEl>
                                          <p:spTgt spid="20"/>
                                        </p:tgtEl>
                                        <p:attrNameLst>
                                          <p:attrName>ppt_x</p:attrName>
                                        </p:attrNameLst>
                                      </p:cBhvr>
                                      <p:tavLst>
                                        <p:tav tm="0">
                                          <p:val>
                                            <p:strVal val="#ppt_x"/>
                                          </p:val>
                                        </p:tav>
                                        <p:tav tm="100000">
                                          <p:val>
                                            <p:strVal val="#ppt_x"/>
                                          </p:val>
                                        </p:tav>
                                      </p:tavLst>
                                    </p:anim>
                                    <p:anim calcmode="lin" valueType="num">
                                      <p:cBhvr additive="base">
                                        <p:cTn id="55"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6041</TotalTime>
  <Words>2366</Words>
  <Application>Microsoft Office PowerPoint</Application>
  <PresentationFormat>On-screen Show (4:3)</PresentationFormat>
  <Paragraphs>241</Paragraphs>
  <Slides>28</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Arial</vt:lpstr>
      <vt:lpstr>Calibri</vt:lpstr>
      <vt:lpstr>Cambria</vt:lpstr>
      <vt:lpstr>Open Sans</vt:lpstr>
      <vt:lpstr>Times New Roman</vt:lpstr>
      <vt:lpstr>Office Theme</vt:lpstr>
      <vt:lpstr>KHỞI ĐỘNG</vt:lpstr>
      <vt:lpstr>VỊ TRÍ ĐỊA LÍ VÀ PHẠM VI LÃNH THỔ VIỆT NAM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THỜI TIẾT, KHÍ HẬU</dc:title>
  <dc:creator>ASUSS</dc:creator>
  <cp:lastModifiedBy>Chu Thi Truc</cp:lastModifiedBy>
  <cp:revision>436</cp:revision>
  <dcterms:created xsi:type="dcterms:W3CDTF">2016-02-15T14:28:12Z</dcterms:created>
  <dcterms:modified xsi:type="dcterms:W3CDTF">2024-09-18T02:17:03Z</dcterms:modified>
</cp:coreProperties>
</file>