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8"/>
  </p:notesMasterIdLst>
  <p:sldIdLst>
    <p:sldId id="258" r:id="rId4"/>
    <p:sldId id="291" r:id="rId5"/>
    <p:sldId id="261" r:id="rId6"/>
    <p:sldId id="286" r:id="rId7"/>
    <p:sldId id="269" r:id="rId8"/>
    <p:sldId id="287" r:id="rId9"/>
    <p:sldId id="288" r:id="rId10"/>
    <p:sldId id="289" r:id="rId11"/>
    <p:sldId id="262" r:id="rId12"/>
    <p:sldId id="264" r:id="rId13"/>
    <p:sldId id="266" r:id="rId14"/>
    <p:sldId id="285" r:id="rId15"/>
    <p:sldId id="283" r:id="rId16"/>
    <p:sldId id="268" r:id="rId17"/>
    <p:sldId id="290" r:id="rId18"/>
    <p:sldId id="270" r:id="rId19"/>
    <p:sldId id="271" r:id="rId20"/>
    <p:sldId id="282" r:id="rId21"/>
    <p:sldId id="281" r:id="rId22"/>
    <p:sldId id="274" r:id="rId23"/>
    <p:sldId id="275" r:id="rId24"/>
    <p:sldId id="276" r:id="rId25"/>
    <p:sldId id="277" r:id="rId26"/>
    <p:sldId id="27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84970" autoAdjust="0"/>
  </p:normalViewPr>
  <p:slideViewPr>
    <p:cSldViewPr snapToGrid="0">
      <p:cViewPr varScale="1">
        <p:scale>
          <a:sx n="58" d="100"/>
          <a:sy n="58" d="100"/>
        </p:scale>
        <p:origin x="796" y="3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9/26/2024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889832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236062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4</a:t>
            </a:fld>
            <a:endParaRPr lang="en-US"/>
          </a:p>
        </p:txBody>
      </p:sp>
    </p:spTree>
    <p:extLst>
      <p:ext uri="{BB962C8B-B14F-4D97-AF65-F5344CB8AC3E}">
        <p14:creationId xmlns:p14="http://schemas.microsoft.com/office/powerpoint/2010/main" val="642105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6</a:t>
            </a:fld>
            <a:endParaRPr lang="en-US"/>
          </a:p>
        </p:txBody>
      </p:sp>
    </p:spTree>
    <p:extLst>
      <p:ext uri="{BB962C8B-B14F-4D97-AF65-F5344CB8AC3E}">
        <p14:creationId xmlns:p14="http://schemas.microsoft.com/office/powerpoint/2010/main" val="3589250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9/26/2024</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755044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2024/9/26</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2024/9/26</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2024/9/26</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2024/9/26</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2024/9/26</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9/26/2024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9/26/2024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9/26/2024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9/26/2024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9/26/2024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9/26/2024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8"/>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7"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2024/9/26</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1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6.xml"/><Relationship Id="rId7" Type="http://schemas.microsoft.com/office/2007/relationships/hdphoto" Target="../media/hdphoto4.wdp"/><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6.xml"/><Relationship Id="rId7" Type="http://schemas.microsoft.com/office/2007/relationships/hdphoto" Target="../media/hdphoto4.wdp"/><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15.png"/><Relationship Id="rId11" Type="http://schemas.openxmlformats.org/officeDocument/2006/relationships/image" Target="../media/image17.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9" name="TextBox 18"/>
          <p:cNvSpPr txBox="1"/>
          <p:nvPr/>
        </p:nvSpPr>
        <p:spPr>
          <a:xfrm>
            <a:off x="-38959" y="1069340"/>
            <a:ext cx="11306629" cy="3785652"/>
          </a:xfrm>
          <a:prstGeom prst="rect">
            <a:avLst/>
          </a:prstGeom>
          <a:noFill/>
          <a:ln>
            <a:noFill/>
          </a:ln>
        </p:spPr>
        <p:txBody>
          <a:bodyPr wrap="square" rtlCol="0">
            <a:spAutoFit/>
          </a:bodyPr>
          <a:lstStyle/>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CHƯƠNG 1: BẢN ĐỒ. PHƯƠNG TIỆN THỂ HIỆN TRÁI ĐẤT</a:t>
            </a:r>
          </a:p>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TIẾT 2+3- BÀI 1:</a:t>
            </a:r>
          </a:p>
          <a:p>
            <a:pPr algn="ctr"/>
            <a:r>
              <a:rPr lang="en-US" sz="4800" b="1"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rPr>
              <a:t> </a:t>
            </a: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HỆ THỐNG KINH VĨ TUYẾN. </a:t>
            </a:r>
          </a:p>
          <a:p>
            <a:pPr algn="ctr"/>
            <a:r>
              <a:rPr lang="en-US" sz="4800" b="1"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2352591" y="5430330"/>
            <a:ext cx="6350456" cy="707886"/>
          </a:xfrm>
          <a:prstGeom prst="rect">
            <a:avLst/>
          </a:prstGeom>
        </p:spPr>
        <p:txBody>
          <a:bodyPr wrap="none">
            <a:spAutoFit/>
          </a:bodyPr>
          <a:lstStyle/>
          <a:p>
            <a:pPr lvl="0"/>
            <a:r>
              <a:rPr lang="en-US" sz="4000" b="1">
                <a:ln w="15875">
                  <a:solidFill>
                    <a:srgbClr val="44546A">
                      <a:lumMod val="40000"/>
                      <a:lumOff val="60000"/>
                    </a:srgbClr>
                  </a:solidFill>
                </a:ln>
                <a:solidFill>
                  <a:schemeClr val="bg1"/>
                </a:solidFill>
                <a:latin typeface="Times New Roman" panose="02020603050405020304" pitchFamily="18" charset="0"/>
                <a:cs typeface="Times New Roman" panose="02020603050405020304" pitchFamily="18" charset="0"/>
              </a:rPr>
              <a:t>Giáo viên</a:t>
            </a:r>
            <a:r>
              <a:rPr lang="en-US" sz="4000" b="1" smtClean="0">
                <a:ln w="15875">
                  <a:solidFill>
                    <a:srgbClr val="44546A">
                      <a:lumMod val="40000"/>
                      <a:lumOff val="60000"/>
                    </a:srgbClr>
                  </a:solidFill>
                </a:ln>
                <a:solidFill>
                  <a:schemeClr val="bg1"/>
                </a:solidFill>
                <a:latin typeface="Times New Roman" panose="02020603050405020304" pitchFamily="18" charset="0"/>
                <a:cs typeface="Times New Roman" panose="02020603050405020304" pitchFamily="18" charset="0"/>
              </a:rPr>
              <a:t>: CHU THỊ TRÚC</a:t>
            </a:r>
            <a:endParaRPr lang="en-US" sz="4000" b="1">
              <a:ln w="15875">
                <a:solidFill>
                  <a:srgbClr val="44546A">
                    <a:lumMod val="40000"/>
                    <a:lumOff val="60000"/>
                  </a:srgbClr>
                </a:solid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 presetClass="mediacall" presetSubtype="0" fill="hold" nodeType="withEffect">
                                  <p:stCondLst>
                                    <p:cond delay="1000"/>
                                  </p:stCondLst>
                                  <p:childTnLst>
                                    <p:cmd type="call" cmd="playFrom(0.0)">
                                      <p:cBhvr>
                                        <p:cTn id="22"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3" repeatCount="indefinite" fill="hold" display="0">
                  <p:stCondLst>
                    <p:cond delay="indefinite"/>
                  </p:stCondLst>
                  <p:endCondLst>
                    <p:cond evt="onStopAudio" delay="0">
                      <p:tgtEl>
                        <p:sldTgt/>
                      </p:tgtEl>
                    </p:cond>
                  </p:endCondLst>
                </p:cTn>
                <p:tgtEl>
                  <p:spTgt spid="25"/>
                </p:tgtEl>
              </p:cMediaNode>
            </p:audio>
            <p:audio>
              <p:cMediaNode vol="100000">
                <p:cTn id="24"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454026"/>
            <a:ext cx="10070343" cy="763376"/>
            <a:chOff x="994820" y="358199"/>
            <a:chExt cx="9138915" cy="763376"/>
          </a:xfrm>
        </p:grpSpPr>
        <p:grpSp>
          <p:nvGrpSpPr>
            <p:cNvPr id="93" name="组合 92"/>
            <p:cNvGrpSpPr/>
            <p:nvPr/>
          </p:nvGrpSpPr>
          <p:grpSpPr>
            <a:xfrm>
              <a:off x="994820" y="453262"/>
              <a:ext cx="9138915" cy="668313"/>
              <a:chOff x="3532280" y="5208142"/>
              <a:chExt cx="9138915" cy="668313"/>
            </a:xfrm>
          </p:grpSpPr>
          <p:sp>
            <p:nvSpPr>
              <p:cNvPr id="95" name="Freeform 34"/>
              <p:cNvSpPr>
                <a:spLocks noEditPoints="1"/>
              </p:cNvSpPr>
              <p:nvPr/>
            </p:nvSpPr>
            <p:spPr bwMode="auto">
              <a:xfrm>
                <a:off x="11877801" y="5208142"/>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74510" y="358199"/>
              <a:ext cx="5992356" cy="584775"/>
            </a:xfrm>
            <a:prstGeom prst="rect">
              <a:avLst/>
            </a:prstGeom>
            <a:noFill/>
          </p:spPr>
          <p:txBody>
            <a:bodyPr wrap="none" rtlCol="0">
              <a:spAutoFit/>
            </a:bodyPr>
            <a:lstStyle/>
            <a:p>
              <a:r>
                <a:rPr lang="en-US" altLang="zh-CN" sz="3200" b="1"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b="1"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7636" y="1008452"/>
            <a:ext cx="6935023" cy="546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Rectangle 96"/>
          <p:cNvSpPr/>
          <p:nvPr/>
        </p:nvSpPr>
        <p:spPr>
          <a:xfrm>
            <a:off x="543626" y="1579662"/>
            <a:ext cx="4370119" cy="2074414"/>
          </a:xfrm>
          <a:prstGeom prst="rect">
            <a:avLst/>
          </a:prstGeom>
        </p:spPr>
        <p:txBody>
          <a:bodyPr wrap="square">
            <a:spAutoFit/>
          </a:bodyPr>
          <a:lstStyle/>
          <a:p>
            <a:pPr algn="just">
              <a:lnSpc>
                <a:spcPct val="115000"/>
              </a:lnSpc>
              <a:spcAft>
                <a:spcPts val="1000"/>
              </a:spcAft>
            </a:pPr>
            <a:r>
              <a:rPr lang="en-US" sz="2800" b="1">
                <a:solidFill>
                  <a:schemeClr val="bg1"/>
                </a:solidFill>
                <a:latin typeface="Times New Roman" pitchFamily="18" charset="0"/>
                <a:ea typeface="Calibri"/>
                <a:cs typeface="Times New Roman" pitchFamily="18" charset="0"/>
              </a:rPr>
              <a:t>Quan sát hình 2 và đọc thông tin trong mục 1, em hãy</a:t>
            </a:r>
            <a:r>
              <a:rPr lang="en-US" sz="2800" b="1" smtClean="0">
                <a:solidFill>
                  <a:schemeClr val="bg1"/>
                </a:solidFill>
                <a:latin typeface="Times New Roman" pitchFamily="18" charset="0"/>
                <a:ea typeface="Calibri"/>
                <a:cs typeface="Times New Roman" pitchFamily="18" charset="0"/>
              </a:rPr>
              <a:t>: HOÀN THÀNH PHIẾU HT SAU</a:t>
            </a:r>
            <a:endParaRPr lang="en-US" sz="2800">
              <a:solidFill>
                <a:schemeClr val="bg1"/>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564959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582778"/>
            <a:ext cx="8716486" cy="653097"/>
            <a:chOff x="994820" y="468478"/>
            <a:chExt cx="7910280" cy="653097"/>
          </a:xfrm>
        </p:grpSpPr>
        <p:grpSp>
          <p:nvGrpSpPr>
            <p:cNvPr id="93" name="组合 92"/>
            <p:cNvGrpSpPr/>
            <p:nvPr/>
          </p:nvGrpSpPr>
          <p:grpSpPr>
            <a:xfrm>
              <a:off x="994820" y="593890"/>
              <a:ext cx="7910280" cy="527685"/>
              <a:chOff x="3532280" y="5348770"/>
              <a:chExt cx="7910280" cy="527685"/>
            </a:xfrm>
          </p:grpSpPr>
          <p:sp>
            <p:nvSpPr>
              <p:cNvPr id="95" name="Freeform 34"/>
              <p:cNvSpPr>
                <a:spLocks noEditPoints="1"/>
              </p:cNvSpPr>
              <p:nvPr/>
            </p:nvSpPr>
            <p:spPr bwMode="auto">
              <a:xfrm>
                <a:off x="10649166" y="534877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36569" y="468478"/>
              <a:ext cx="5992356" cy="584775"/>
            </a:xfrm>
            <a:prstGeom prst="rect">
              <a:avLst/>
            </a:prstGeom>
            <a:noFill/>
          </p:spPr>
          <p:txBody>
            <a:bodyPr wrap="none" rtlCol="0">
              <a:spAutoFit/>
            </a:bodyPr>
            <a:lstStyle/>
            <a:p>
              <a:r>
                <a:rPr lang="en-US" altLang="zh-CN" sz="3200" b="1" smtClean="0">
                  <a:solidFill>
                    <a:prstClr val="white"/>
                  </a:solidFill>
                  <a:latin typeface="汉仪喵魂体W" panose="00020600040101010101" pitchFamily="18" charset="-122"/>
                  <a:ea typeface="汉仪喵魂体W" panose="00020600040101010101" pitchFamily="18" charset="-122"/>
                </a:rPr>
                <a:t>1. Hệ thống kinh, vĩ </a:t>
              </a:r>
              <a:r>
                <a:rPr lang="en-US" altLang="zh-CN" sz="3200" smtClean="0">
                  <a:solidFill>
                    <a:prstClr val="white"/>
                  </a:solidFill>
                  <a:latin typeface="汉仪喵魂体W" panose="00020600040101010101" pitchFamily="18" charset="-122"/>
                  <a:ea typeface="汉仪喵魂体W" panose="00020600040101010101" pitchFamily="18" charset="-122"/>
                </a:rPr>
                <a:t>tuyến</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0769" y="1341913"/>
            <a:ext cx="6590805" cy="526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Table 1"/>
          <p:cNvGraphicFramePr>
            <a:graphicFrameLocks noGrp="1"/>
          </p:cNvGraphicFramePr>
          <p:nvPr>
            <p:extLst>
              <p:ext uri="{D42A27DB-BD31-4B8C-83A1-F6EECF244321}">
                <p14:modId xmlns:p14="http://schemas.microsoft.com/office/powerpoint/2010/main" val="187056582"/>
              </p:ext>
            </p:extLst>
          </p:nvPr>
        </p:nvGraphicFramePr>
        <p:xfrm>
          <a:off x="359562" y="1881968"/>
          <a:ext cx="4651825" cy="4637584"/>
        </p:xfrm>
        <a:graphic>
          <a:graphicData uri="http://schemas.openxmlformats.org/drawingml/2006/table">
            <a:tbl>
              <a:tblPr firstRow="1" firstCol="1" bandRow="1"/>
              <a:tblGrid>
                <a:gridCol w="2325431">
                  <a:extLst>
                    <a:ext uri="{9D8B030D-6E8A-4147-A177-3AD203B41FA5}">
                      <a16:colId xmlns:a16="http://schemas.microsoft.com/office/drawing/2014/main" val="20000"/>
                    </a:ext>
                  </a:extLst>
                </a:gridCol>
                <a:gridCol w="2326394">
                  <a:extLst>
                    <a:ext uri="{9D8B030D-6E8A-4147-A177-3AD203B41FA5}">
                      <a16:colId xmlns:a16="http://schemas.microsoft.com/office/drawing/2014/main" val="20001"/>
                    </a:ext>
                  </a:extLst>
                </a:gridCol>
              </a:tblGrid>
              <a:tr h="421599">
                <a:tc>
                  <a:txBody>
                    <a:bodyPr/>
                    <a:lstStyle/>
                    <a:p>
                      <a:pPr algn="ctr">
                        <a:lnSpc>
                          <a:spcPct val="115000"/>
                        </a:lnSpc>
                        <a:spcAft>
                          <a:spcPts val="0"/>
                        </a:spcAft>
                      </a:pPr>
                      <a:r>
                        <a:rPr lang="en-US" sz="2000" b="1">
                          <a:solidFill>
                            <a:schemeClr val="bg1"/>
                          </a:solidFill>
                          <a:effectLst/>
                          <a:latin typeface="Times New Roman"/>
                          <a:ea typeface="Calibri"/>
                          <a:cs typeface="Times New Roman"/>
                        </a:rPr>
                        <a:t>Kinh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2000" b="1">
                          <a:solidFill>
                            <a:schemeClr val="bg1"/>
                          </a:solidFill>
                          <a:effectLst/>
                          <a:latin typeface="Times New Roman"/>
                          <a:ea typeface="Calibri"/>
                          <a:cs typeface="Times New Roman"/>
                        </a:rPr>
                        <a:t>Vĩ tuyến</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Khái niệm:.....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gốc:.....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gốc:.....</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Tây:.....</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Bắc:.....</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KT Đông:.....</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VT Nam:.....</a:t>
                      </a:r>
                      <a:endParaRPr lang="en-US" sz="2000" b="1">
                        <a:solidFill>
                          <a:schemeClr val="bg1"/>
                        </a:solidFill>
                        <a:effectLst/>
                        <a:latin typeface="Calibri"/>
                        <a:ea typeface="Calibri"/>
                        <a:cs typeface="Times New Roman"/>
                      </a:endParaRPr>
                    </a:p>
                    <a:p>
                      <a:pPr algn="just">
                        <a:lnSpc>
                          <a:spcPct val="115000"/>
                        </a:lnSpc>
                        <a:spcAft>
                          <a:spcPts val="0"/>
                        </a:spcAft>
                      </a:pPr>
                      <a:r>
                        <a:rPr lang="en-US" sz="2000" b="1" i="1">
                          <a:solidFill>
                            <a:schemeClr val="bg1"/>
                          </a:solidFill>
                          <a:effectLst/>
                          <a:latin typeface="Times New Roman"/>
                          <a:ea typeface="Calibri"/>
                          <a:cs typeface="Times New Roman"/>
                        </a:rPr>
                        <a:t> </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843197">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KT:.....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2000" b="1" i="1">
                          <a:solidFill>
                            <a:schemeClr val="bg1"/>
                          </a:solidFill>
                          <a:effectLst/>
                          <a:latin typeface="Times New Roman"/>
                          <a:ea typeface="Calibri"/>
                          <a:cs typeface="Times New Roman"/>
                        </a:rPr>
                        <a:t>So sánh độ dài các đường VT:.....</a:t>
                      </a:r>
                      <a:endParaRPr lang="en-US" sz="2000" b="1">
                        <a:solidFill>
                          <a:schemeClr val="bg1"/>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3" name="Rectangle 1"/>
          <p:cNvSpPr>
            <a:spLocks noChangeArrowheads="1"/>
          </p:cNvSpPr>
          <p:nvPr/>
        </p:nvSpPr>
        <p:spPr bwMode="auto">
          <a:xfrm>
            <a:off x="676913" y="1403468"/>
            <a:ext cx="35269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smtClean="0">
                <a:ln>
                  <a:noFill/>
                </a:ln>
                <a:solidFill>
                  <a:schemeClr val="bg1"/>
                </a:solidFill>
                <a:effectLst/>
                <a:latin typeface="Times New Roman" pitchFamily="18" charset="0"/>
                <a:ea typeface="Calibri" pitchFamily="34" charset="0"/>
                <a:cs typeface="Times New Roman" pitchFamily="18" charset="0"/>
              </a:rPr>
              <a:t>PHIẾU HỌC TẬP SỐ 1</a:t>
            </a:r>
            <a:endParaRPr kumimoji="0" lang="en-US" sz="2400" b="1" i="0" u="none" strike="noStrike" cap="none" normalizeH="0" baseline="0" smtClean="0">
              <a:ln>
                <a:noFill/>
              </a:ln>
              <a:solidFill>
                <a:schemeClr val="bg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765908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59C5D4C-0FCB-48CE-9905-18AA704B62EB}"/>
              </a:ext>
            </a:extLst>
          </p:cNvPr>
          <p:cNvSpPr/>
          <p:nvPr/>
        </p:nvSpPr>
        <p:spPr>
          <a:xfrm>
            <a:off x="973229" y="71120"/>
            <a:ext cx="6049925" cy="73192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a:latin typeface="Arial" panose="020B0604020202020204" pitchFamily="34" charset="0"/>
                <a:cs typeface="Arial" panose="020B0604020202020204" pitchFamily="34" charset="0"/>
              </a:rPr>
              <a:t> Hệ thống kinh, vĩ tuyến</a:t>
            </a:r>
            <a:endParaRPr lang="en-US" sz="4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4739B9E-C354-43E8-BA9F-DC9236E5280D}"/>
              </a:ext>
            </a:extLst>
          </p:cNvPr>
          <p:cNvSpPr txBox="1"/>
          <p:nvPr/>
        </p:nvSpPr>
        <p:spPr>
          <a:xfrm>
            <a:off x="71120" y="10160"/>
            <a:ext cx="884160" cy="847598"/>
          </a:xfrm>
          <a:custGeom>
            <a:avLst/>
            <a:gdLst/>
            <a:ahLst/>
            <a:cxnLst/>
            <a:rect l="l" t="t" r="r" b="b"/>
            <a:pathLst>
              <a:path w="1084522" h="1066326">
                <a:moveTo>
                  <a:pt x="536617" y="304445"/>
                </a:moveTo>
                <a:cubicBezTo>
                  <a:pt x="527092" y="331036"/>
                  <a:pt x="509530" y="354303"/>
                  <a:pt x="483931" y="374246"/>
                </a:cubicBezTo>
                <a:cubicBezTo>
                  <a:pt x="458333" y="394188"/>
                  <a:pt x="434620" y="407732"/>
                  <a:pt x="412792" y="414876"/>
                </a:cubicBezTo>
                <a:lnTo>
                  <a:pt x="412792" y="490778"/>
                </a:lnTo>
                <a:cubicBezTo>
                  <a:pt x="454265" y="477086"/>
                  <a:pt x="490281" y="455952"/>
                  <a:pt x="520841" y="427377"/>
                </a:cubicBezTo>
                <a:lnTo>
                  <a:pt x="520841" y="742595"/>
                </a:lnTo>
                <a:lnTo>
                  <a:pt x="604482" y="742595"/>
                </a:lnTo>
                <a:lnTo>
                  <a:pt x="604482" y="304445"/>
                </a:lnTo>
                <a:close/>
                <a:moveTo>
                  <a:pt x="542261" y="0"/>
                </a:moveTo>
                <a:cubicBezTo>
                  <a:pt x="841743" y="0"/>
                  <a:pt x="1084522" y="238705"/>
                  <a:pt x="1084522" y="533163"/>
                </a:cubicBezTo>
                <a:cubicBezTo>
                  <a:pt x="1084522" y="827621"/>
                  <a:pt x="841743" y="1066326"/>
                  <a:pt x="542261" y="1066326"/>
                </a:cubicBezTo>
                <a:cubicBezTo>
                  <a:pt x="242779" y="1066326"/>
                  <a:pt x="0" y="827621"/>
                  <a:pt x="0" y="533163"/>
                </a:cubicBezTo>
                <a:cubicBezTo>
                  <a:pt x="0" y="238705"/>
                  <a:pt x="242779" y="0"/>
                  <a:pt x="542261" y="0"/>
                </a:cubicBezTo>
                <a:close/>
              </a:path>
            </a:pathLst>
          </a:custGeom>
          <a:solidFill>
            <a:srgbClr val="00B0F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800" b="1">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0A87B99-D094-4575-847F-D5615FC526E3}"/>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l="39417" t="26667" r="19750" b="22815"/>
          <a:stretch/>
        </p:blipFill>
        <p:spPr>
          <a:xfrm>
            <a:off x="3328466" y="912683"/>
            <a:ext cx="8501086" cy="5916061"/>
          </a:xfrm>
          <a:prstGeom prst="rect">
            <a:avLst/>
          </a:prstGeom>
        </p:spPr>
      </p:pic>
      <p:sp>
        <p:nvSpPr>
          <p:cNvPr id="4" name="Rectangle 3">
            <a:extLst>
              <a:ext uri="{FF2B5EF4-FFF2-40B4-BE49-F238E27FC236}">
                <a16:creationId xmlns:a16="http://schemas.microsoft.com/office/drawing/2014/main" id="{766D599B-09D2-4ACC-891C-1CB2EFA1569B}"/>
              </a:ext>
            </a:extLst>
          </p:cNvPr>
          <p:cNvSpPr/>
          <p:nvPr/>
        </p:nvSpPr>
        <p:spPr>
          <a:xfrm>
            <a:off x="3328466" y="6305107"/>
            <a:ext cx="8501086" cy="52363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i="1">
                <a:solidFill>
                  <a:srgbClr val="0070C0"/>
                </a:solidFill>
                <a:latin typeface="Arial" panose="020B0604020202020204" pitchFamily="34" charset="0"/>
                <a:cs typeface="Arial" panose="020B0604020202020204" pitchFamily="34" charset="0"/>
              </a:rPr>
              <a:t>Hình 2. Các đ</a:t>
            </a:r>
            <a:r>
              <a:rPr lang="vi-VN" sz="2600" i="1">
                <a:solidFill>
                  <a:srgbClr val="0070C0"/>
                </a:solidFill>
                <a:latin typeface="Arial" panose="020B0604020202020204" pitchFamily="34" charset="0"/>
                <a:cs typeface="Arial" panose="020B0604020202020204" pitchFamily="34" charset="0"/>
              </a:rPr>
              <a:t>ư</a:t>
            </a:r>
            <a:r>
              <a:rPr lang="en-US" sz="2600" i="1">
                <a:solidFill>
                  <a:srgbClr val="0070C0"/>
                </a:solidFill>
                <a:latin typeface="Arial" panose="020B0604020202020204" pitchFamily="34" charset="0"/>
                <a:cs typeface="Arial" panose="020B0604020202020204" pitchFamily="34" charset="0"/>
              </a:rPr>
              <a:t>ờng kinh tuyến, vĩ tuyến trên quả Địa cầu</a:t>
            </a:r>
          </a:p>
        </p:txBody>
      </p:sp>
      <p:pic>
        <p:nvPicPr>
          <p:cNvPr id="9" name="Picture 8">
            <a:extLst>
              <a:ext uri="{FF2B5EF4-FFF2-40B4-BE49-F238E27FC236}">
                <a16:creationId xmlns:a16="http://schemas.microsoft.com/office/drawing/2014/main" id="{359AC38B-DE98-4F35-9D8E-A4F3E7761F8C}"/>
              </a:ext>
            </a:extLst>
          </p:cNvPr>
          <p:cNvPicPr>
            <a:picLocks noChangeAspect="1"/>
          </p:cNvPicPr>
          <p:nvPr/>
        </p:nvPicPr>
        <p:blipFill rotWithShape="1">
          <a:blip r:embed="rId4"/>
          <a:srcRect l="25333" t="37186" r="66750" b="53475"/>
          <a:stretch/>
        </p:blipFill>
        <p:spPr>
          <a:xfrm>
            <a:off x="0" y="857758"/>
            <a:ext cx="1277316" cy="847597"/>
          </a:xfrm>
          <a:prstGeom prst="rect">
            <a:avLst/>
          </a:prstGeom>
        </p:spPr>
      </p:pic>
      <p:sp>
        <p:nvSpPr>
          <p:cNvPr id="6" name="TextBox 5">
            <a:extLst>
              <a:ext uri="{FF2B5EF4-FFF2-40B4-BE49-F238E27FC236}">
                <a16:creationId xmlns:a16="http://schemas.microsoft.com/office/drawing/2014/main" id="{5F9C4183-3038-4FDC-A810-9AE8FD293BDF}"/>
              </a:ext>
            </a:extLst>
          </p:cNvPr>
          <p:cNvSpPr txBox="1"/>
          <p:nvPr/>
        </p:nvSpPr>
        <p:spPr>
          <a:xfrm>
            <a:off x="71119" y="2167116"/>
            <a:ext cx="3150545" cy="2092881"/>
          </a:xfrm>
          <a:prstGeom prst="rect">
            <a:avLst/>
          </a:prstGeom>
          <a:noFill/>
        </p:spPr>
        <p:txBody>
          <a:bodyPr wrap="square" rtlCol="0">
            <a:spAutoFit/>
          </a:bodyPr>
          <a:lstStyle/>
          <a:p>
            <a:pPr algn="ctr"/>
            <a:r>
              <a:rPr lang="en-US" sz="2800" b="1">
                <a:solidFill>
                  <a:srgbClr val="FF0000"/>
                </a:solidFill>
                <a:latin typeface="Arial" panose="020B0604020202020204" pitchFamily="34" charset="0"/>
                <a:cs typeface="Arial" panose="020B0604020202020204" pitchFamily="34" charset="0"/>
              </a:rPr>
              <a:t>Hãy xác định đ</a:t>
            </a:r>
            <a:r>
              <a:rPr lang="vi-VN" sz="2800" b="1">
                <a:solidFill>
                  <a:srgbClr val="FF0000"/>
                </a:solidFill>
                <a:latin typeface="Arial" panose="020B0604020202020204" pitchFamily="34" charset="0"/>
                <a:cs typeface="Arial" panose="020B0604020202020204" pitchFamily="34" charset="0"/>
              </a:rPr>
              <a:t>ư</a:t>
            </a:r>
            <a:r>
              <a:rPr lang="en-US" sz="2800" b="1">
                <a:solidFill>
                  <a:srgbClr val="FF0000"/>
                </a:solidFill>
                <a:latin typeface="Arial" panose="020B0604020202020204" pitchFamily="34" charset="0"/>
                <a:cs typeface="Arial" panose="020B0604020202020204" pitchFamily="34" charset="0"/>
              </a:rPr>
              <a:t>ờng</a:t>
            </a:r>
          </a:p>
          <a:p>
            <a:pPr algn="ctr"/>
            <a:r>
              <a:rPr lang="en-US" sz="2800" b="1">
                <a:solidFill>
                  <a:srgbClr val="FF0000"/>
                </a:solidFill>
                <a:latin typeface="Arial" panose="020B0604020202020204" pitchFamily="34" charset="0"/>
                <a:cs typeface="Arial" panose="020B0604020202020204" pitchFamily="34" charset="0"/>
              </a:rPr>
              <a:t> kinh tuyến gốc</a:t>
            </a:r>
          </a:p>
          <a:p>
            <a:pPr algn="ctr"/>
            <a:r>
              <a:rPr lang="en-US" sz="2800" b="1">
                <a:solidFill>
                  <a:srgbClr val="FF0000"/>
                </a:solidFill>
                <a:latin typeface="Arial" panose="020B0604020202020204" pitchFamily="34" charset="0"/>
                <a:cs typeface="Arial" panose="020B0604020202020204" pitchFamily="34" charset="0"/>
              </a:rPr>
              <a:t> và vĩ tuyến gốc?</a:t>
            </a:r>
          </a:p>
          <a:p>
            <a:endParaRPr lang="en-US"/>
          </a:p>
        </p:txBody>
      </p:sp>
      <p:sp>
        <p:nvSpPr>
          <p:cNvPr id="10" name="TextBox 9">
            <a:extLst>
              <a:ext uri="{FF2B5EF4-FFF2-40B4-BE49-F238E27FC236}">
                <a16:creationId xmlns:a16="http://schemas.microsoft.com/office/drawing/2014/main" id="{F1A6E1DB-4BB8-4F33-AC52-E744C10AE950}"/>
              </a:ext>
            </a:extLst>
          </p:cNvPr>
          <p:cNvSpPr txBox="1"/>
          <p:nvPr/>
        </p:nvSpPr>
        <p:spPr>
          <a:xfrm>
            <a:off x="213037" y="2009553"/>
            <a:ext cx="3255456" cy="2246769"/>
          </a:xfrm>
          <a:prstGeom prst="rect">
            <a:avLst/>
          </a:prstGeom>
          <a:no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Thế nào là </a:t>
            </a:r>
          </a:p>
          <a:p>
            <a:r>
              <a:rPr lang="en-US" sz="2800" b="1">
                <a:solidFill>
                  <a:srgbClr val="FF0000"/>
                </a:solidFill>
                <a:latin typeface="Arial" panose="020B0604020202020204" pitchFamily="34" charset="0"/>
                <a:cs typeface="Arial" panose="020B0604020202020204" pitchFamily="34" charset="0"/>
              </a:rPr>
              <a:t>kinh tuyến tây, kinh tuyến đông, vĩ </a:t>
            </a:r>
            <a:r>
              <a:rPr lang="en-US" sz="2800" b="1" smtClean="0">
                <a:solidFill>
                  <a:srgbClr val="FF0000"/>
                </a:solidFill>
                <a:latin typeface="Arial" panose="020B0604020202020204" pitchFamily="34" charset="0"/>
                <a:cs typeface="Arial" panose="020B0604020202020204" pitchFamily="34" charset="0"/>
              </a:rPr>
              <a:t>tuyến </a:t>
            </a:r>
            <a:r>
              <a:rPr lang="en-US" sz="2800" b="1">
                <a:solidFill>
                  <a:srgbClr val="FF0000"/>
                </a:solidFill>
                <a:latin typeface="Arial" panose="020B0604020202020204" pitchFamily="34" charset="0"/>
                <a:cs typeface="Arial" panose="020B0604020202020204" pitchFamily="34" charset="0"/>
              </a:rPr>
              <a:t>bắc, </a:t>
            </a:r>
          </a:p>
          <a:p>
            <a:r>
              <a:rPr lang="en-US" sz="2800" b="1">
                <a:solidFill>
                  <a:srgbClr val="FF0000"/>
                </a:solidFill>
                <a:latin typeface="Arial" panose="020B0604020202020204" pitchFamily="34" charset="0"/>
                <a:cs typeface="Arial" panose="020B0604020202020204" pitchFamily="34" charset="0"/>
              </a:rPr>
              <a:t>vĩ </a:t>
            </a:r>
            <a:r>
              <a:rPr lang="en-US" sz="2800" b="1" smtClean="0">
                <a:solidFill>
                  <a:srgbClr val="FF0000"/>
                </a:solidFill>
                <a:latin typeface="Arial" panose="020B0604020202020204" pitchFamily="34" charset="0"/>
                <a:cs typeface="Arial" panose="020B0604020202020204" pitchFamily="34" charset="0"/>
              </a:rPr>
              <a:t>tuyến </a:t>
            </a:r>
            <a:r>
              <a:rPr lang="en-US" sz="2800" b="1">
                <a:solidFill>
                  <a:srgbClr val="FF0000"/>
                </a:solidFill>
                <a:latin typeface="Arial" panose="020B0604020202020204" pitchFamily="34" charset="0"/>
                <a:cs typeface="Arial" panose="020B0604020202020204" pitchFamily="34" charset="0"/>
              </a:rPr>
              <a:t>nam?</a:t>
            </a:r>
          </a:p>
        </p:txBody>
      </p:sp>
      <p:cxnSp>
        <p:nvCxnSpPr>
          <p:cNvPr id="12" name="Straight Connector 11">
            <a:extLst>
              <a:ext uri="{FF2B5EF4-FFF2-40B4-BE49-F238E27FC236}">
                <a16:creationId xmlns:a16="http://schemas.microsoft.com/office/drawing/2014/main" id="{8AC766A3-C8D0-4F07-8185-D8661EFAA148}"/>
              </a:ext>
            </a:extLst>
          </p:cNvPr>
          <p:cNvCxnSpPr>
            <a:cxnSpLocks/>
          </p:cNvCxnSpPr>
          <p:nvPr/>
        </p:nvCxnSpPr>
        <p:spPr>
          <a:xfrm>
            <a:off x="7094863" y="2082188"/>
            <a:ext cx="33208" cy="3918054"/>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1" name="Freeform: Shape 10">
            <a:extLst>
              <a:ext uri="{FF2B5EF4-FFF2-40B4-BE49-F238E27FC236}">
                <a16:creationId xmlns:a16="http://schemas.microsoft.com/office/drawing/2014/main" id="{91CB41CF-74BC-472E-8CA7-D881C8714B9E}"/>
              </a:ext>
            </a:extLst>
          </p:cNvPr>
          <p:cNvSpPr/>
          <p:nvPr/>
        </p:nvSpPr>
        <p:spPr>
          <a:xfrm>
            <a:off x="4774019" y="3806456"/>
            <a:ext cx="4763386" cy="1329070"/>
          </a:xfrm>
          <a:custGeom>
            <a:avLst/>
            <a:gdLst>
              <a:gd name="connsiteX0" fmla="*/ 0 w 4763386"/>
              <a:gd name="connsiteY0" fmla="*/ 0 h 1329070"/>
              <a:gd name="connsiteX1" fmla="*/ 233916 w 4763386"/>
              <a:gd name="connsiteY1" fmla="*/ 552893 h 1329070"/>
              <a:gd name="connsiteX2" fmla="*/ 733646 w 4763386"/>
              <a:gd name="connsiteY2" fmla="*/ 967563 h 1329070"/>
              <a:gd name="connsiteX3" fmla="*/ 1371600 w 4763386"/>
              <a:gd name="connsiteY3" fmla="*/ 1233377 h 1329070"/>
              <a:gd name="connsiteX4" fmla="*/ 2381693 w 4763386"/>
              <a:gd name="connsiteY4" fmla="*/ 1329070 h 1329070"/>
              <a:gd name="connsiteX5" fmla="*/ 3200400 w 4763386"/>
              <a:gd name="connsiteY5" fmla="*/ 1233377 h 1329070"/>
              <a:gd name="connsiteX6" fmla="*/ 3912781 w 4763386"/>
              <a:gd name="connsiteY6" fmla="*/ 988828 h 1329070"/>
              <a:gd name="connsiteX7" fmla="*/ 4614530 w 4763386"/>
              <a:gd name="connsiteY7" fmla="*/ 361507 h 1329070"/>
              <a:gd name="connsiteX8" fmla="*/ 4763386 w 4763386"/>
              <a:gd name="connsiteY8" fmla="*/ 21265 h 1329070"/>
              <a:gd name="connsiteX9" fmla="*/ 4763386 w 4763386"/>
              <a:gd name="connsiteY9" fmla="*/ 21265 h 13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63386" h="1329070">
                <a:moveTo>
                  <a:pt x="0" y="0"/>
                </a:moveTo>
                <a:cubicBezTo>
                  <a:pt x="55821" y="195816"/>
                  <a:pt x="111642" y="391633"/>
                  <a:pt x="233916" y="552893"/>
                </a:cubicBezTo>
                <a:cubicBezTo>
                  <a:pt x="356190" y="714153"/>
                  <a:pt x="544032" y="854149"/>
                  <a:pt x="733646" y="967563"/>
                </a:cubicBezTo>
                <a:cubicBezTo>
                  <a:pt x="923260" y="1080977"/>
                  <a:pt x="1096926" y="1173126"/>
                  <a:pt x="1371600" y="1233377"/>
                </a:cubicBezTo>
                <a:cubicBezTo>
                  <a:pt x="1646274" y="1293628"/>
                  <a:pt x="2076893" y="1329070"/>
                  <a:pt x="2381693" y="1329070"/>
                </a:cubicBezTo>
                <a:cubicBezTo>
                  <a:pt x="2686493" y="1329070"/>
                  <a:pt x="2945219" y="1290084"/>
                  <a:pt x="3200400" y="1233377"/>
                </a:cubicBezTo>
                <a:cubicBezTo>
                  <a:pt x="3455581" y="1176670"/>
                  <a:pt x="3677093" y="1134140"/>
                  <a:pt x="3912781" y="988828"/>
                </a:cubicBezTo>
                <a:cubicBezTo>
                  <a:pt x="4148469" y="843516"/>
                  <a:pt x="4472763" y="522768"/>
                  <a:pt x="4614530" y="361507"/>
                </a:cubicBezTo>
                <a:cubicBezTo>
                  <a:pt x="4756298" y="200247"/>
                  <a:pt x="4763386" y="21265"/>
                  <a:pt x="4763386" y="21265"/>
                </a:cubicBezTo>
                <a:lnTo>
                  <a:pt x="4763386" y="21265"/>
                </a:lnTo>
              </a:path>
            </a:pathLst>
          </a:custGeom>
          <a:ln w="28575">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5675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wipe(left)">
                                      <p:cBhvr>
                                        <p:cTn id="23" dur="500"/>
                                        <p:tgtEl>
                                          <p:spTgt spid="6">
                                            <p:txEl>
                                              <p:pRg st="1" end="1"/>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wipe(left)">
                                      <p:cBhvr>
                                        <p:cTn id="26" dur="500"/>
                                        <p:tgtEl>
                                          <p:spTgt spid="6">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6">
                                            <p:txEl>
                                              <p:pRg st="0" end="0"/>
                                            </p:txEl>
                                          </p:spTgt>
                                        </p:tgtEl>
                                      </p:cBhvr>
                                    </p:animEffect>
                                    <p:set>
                                      <p:cBhvr>
                                        <p:cTn id="31" dur="1" fill="hold">
                                          <p:stCondLst>
                                            <p:cond delay="499"/>
                                          </p:stCondLst>
                                        </p:cTn>
                                        <p:tgtEl>
                                          <p:spTgt spid="6">
                                            <p:txEl>
                                              <p:pRg st="0" end="0"/>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6">
                                            <p:txEl>
                                              <p:pRg st="1" end="1"/>
                                            </p:txEl>
                                          </p:spTgt>
                                        </p:tgtEl>
                                      </p:cBhvr>
                                    </p:animEffect>
                                    <p:set>
                                      <p:cBhvr>
                                        <p:cTn id="34" dur="1" fill="hold">
                                          <p:stCondLst>
                                            <p:cond delay="499"/>
                                          </p:stCondLst>
                                        </p:cTn>
                                        <p:tgtEl>
                                          <p:spTgt spid="6">
                                            <p:txEl>
                                              <p:pRg st="1" end="1"/>
                                            </p:txEl>
                                          </p:spTgt>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6">
                                            <p:txEl>
                                              <p:pRg st="2" end="2"/>
                                            </p:txEl>
                                          </p:spTgt>
                                        </p:tgtEl>
                                      </p:cBhvr>
                                    </p:animEffect>
                                    <p:set>
                                      <p:cBhvr>
                                        <p:cTn id="37" dur="1" fill="hold">
                                          <p:stCondLst>
                                            <p:cond delay="499"/>
                                          </p:stCondLst>
                                        </p:cTn>
                                        <p:tgtEl>
                                          <p:spTgt spid="6">
                                            <p:txEl>
                                              <p:pRg st="2" end="2"/>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wipe(left)">
                                      <p:cBhvr>
                                        <p:cTn id="52" dur="500"/>
                                        <p:tgtEl>
                                          <p:spTgt spid="10">
                                            <p:txEl>
                                              <p:pRg st="0" end="0"/>
                                            </p:txEl>
                                          </p:spTgt>
                                        </p:tgtEl>
                                      </p:cBhvr>
                                    </p:animEffect>
                                  </p:childTnLst>
                                </p:cTn>
                              </p:par>
                              <p:par>
                                <p:cTn id="53" presetID="22" presetClass="entr" presetSubtype="8" fill="hold" nodeType="with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animEffect transition="in" filter="wipe(left)">
                                      <p:cBhvr>
                                        <p:cTn id="55" dur="500"/>
                                        <p:tgtEl>
                                          <p:spTgt spid="10">
                                            <p:txEl>
                                              <p:pRg st="1" end="1"/>
                                            </p:txEl>
                                          </p:spTgt>
                                        </p:tgtEl>
                                      </p:cBhvr>
                                    </p:animEffect>
                                  </p:childTnLst>
                                </p:cTn>
                              </p:par>
                              <p:par>
                                <p:cTn id="56" presetID="22" presetClass="entr" presetSubtype="8" fill="hold" nodeType="withEffect">
                                  <p:stCondLst>
                                    <p:cond delay="0"/>
                                  </p:stCondLst>
                                  <p:childTnLst>
                                    <p:set>
                                      <p:cBhvr>
                                        <p:cTn id="57" dur="1" fill="hold">
                                          <p:stCondLst>
                                            <p:cond delay="0"/>
                                          </p:stCondLst>
                                        </p:cTn>
                                        <p:tgtEl>
                                          <p:spTgt spid="10">
                                            <p:txEl>
                                              <p:pRg st="2" end="2"/>
                                            </p:txEl>
                                          </p:spTgt>
                                        </p:tgtEl>
                                        <p:attrNameLst>
                                          <p:attrName>style.visibility</p:attrName>
                                        </p:attrNameLst>
                                      </p:cBhvr>
                                      <p:to>
                                        <p:strVal val="visible"/>
                                      </p:to>
                                    </p:set>
                                    <p:animEffect transition="in" filter="wipe(left)">
                                      <p:cBhvr>
                                        <p:cTn id="58"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build="allAtOnce"/>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4E63D593-DE15-4B45-AF7D-C9E071CAC853}"/>
              </a:ext>
            </a:extLst>
          </p:cNvPr>
          <p:cNvSpPr txBox="1"/>
          <p:nvPr/>
        </p:nvSpPr>
        <p:spPr>
          <a:xfrm>
            <a:off x="45340" y="554828"/>
            <a:ext cx="6001835" cy="461665"/>
          </a:xfrm>
          <a:prstGeom prst="rect">
            <a:avLst/>
          </a:prstGeom>
          <a:solidFill>
            <a:schemeClr val="accent4">
              <a:lumMod val="40000"/>
              <a:lumOff val="60000"/>
            </a:schemeClr>
          </a:solidFill>
        </p:spPr>
        <p:txBody>
          <a:bodyPr wrap="square">
            <a:spAutoFit/>
          </a:bodyPr>
          <a:lstStyle/>
          <a:p>
            <a:pPr algn="just" eaLnBrk="1" hangingPunct="1">
              <a:buClrTx/>
            </a:pPr>
            <a:r>
              <a:rPr lang="en-US" altLang="en-US" sz="2400" b="1" dirty="0">
                <a:solidFill>
                  <a:srgbClr val="002060"/>
                </a:solidFill>
                <a:latin typeface="#9Slide03 SVN-PF Din Text Pro C" panose="02000506020000020004" pitchFamily="2" charset="0"/>
              </a:rPr>
              <a:t>So </a:t>
            </a:r>
            <a:r>
              <a:rPr lang="en-US" altLang="en-US" sz="2400" b="1" dirty="0" err="1">
                <a:solidFill>
                  <a:srgbClr val="002060"/>
                </a:solidFill>
                <a:latin typeface="#9Slide03 SVN-PF Din Text Pro C" panose="02000506020000020004" pitchFamily="2" charset="0"/>
              </a:rPr>
              <a:t>sánh</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độ</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dài</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giữa</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các</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kinh</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tuyến</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với</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nhau</a:t>
            </a:r>
            <a:r>
              <a:rPr lang="en-US" altLang="en-US" sz="2400" b="1" dirty="0">
                <a:solidFill>
                  <a:srgbClr val="002060"/>
                </a:solidFill>
                <a:latin typeface="#9Slide03 SVN-PF Din Text Pro C" panose="02000506020000020004" pitchFamily="2" charset="0"/>
              </a:rPr>
              <a:t>? </a:t>
            </a:r>
          </a:p>
        </p:txBody>
      </p:sp>
      <p:sp>
        <p:nvSpPr>
          <p:cNvPr id="20" name="TextBox 19">
            <a:extLst>
              <a:ext uri="{FF2B5EF4-FFF2-40B4-BE49-F238E27FC236}">
                <a16:creationId xmlns:a16="http://schemas.microsoft.com/office/drawing/2014/main" id="{C9DEB08C-EBD0-4FFC-BC76-35B95E4020A8}"/>
              </a:ext>
            </a:extLst>
          </p:cNvPr>
          <p:cNvSpPr txBox="1"/>
          <p:nvPr/>
        </p:nvSpPr>
        <p:spPr>
          <a:xfrm>
            <a:off x="6243141" y="554828"/>
            <a:ext cx="5455539" cy="461665"/>
          </a:xfrm>
          <a:prstGeom prst="rect">
            <a:avLst/>
          </a:prstGeom>
          <a:solidFill>
            <a:schemeClr val="accent4">
              <a:lumMod val="40000"/>
              <a:lumOff val="60000"/>
            </a:schemeClr>
          </a:solidFill>
        </p:spPr>
        <p:txBody>
          <a:bodyPr wrap="square">
            <a:spAutoFit/>
          </a:bodyPr>
          <a:lstStyle/>
          <a:p>
            <a:pPr algn="just" eaLnBrk="1" hangingPunct="1">
              <a:buClrTx/>
            </a:pPr>
            <a:r>
              <a:rPr lang="en-US" altLang="en-US" sz="2400" b="1" dirty="0">
                <a:solidFill>
                  <a:srgbClr val="002060"/>
                </a:solidFill>
                <a:latin typeface="#9Slide03 SVN-PF Din Text Pro C" panose="02000506020000020004" pitchFamily="2" charset="0"/>
              </a:rPr>
              <a:t>So </a:t>
            </a:r>
            <a:r>
              <a:rPr lang="en-US" altLang="en-US" sz="2400" b="1" dirty="0" err="1">
                <a:solidFill>
                  <a:srgbClr val="002060"/>
                </a:solidFill>
                <a:latin typeface="#9Slide03 SVN-PF Din Text Pro C" panose="02000506020000020004" pitchFamily="2" charset="0"/>
              </a:rPr>
              <a:t>sánh</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độ</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dài</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giữa</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các</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vĩ</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tuyến</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với</a:t>
            </a:r>
            <a:r>
              <a:rPr lang="en-US" altLang="en-US" sz="2400" b="1" dirty="0">
                <a:solidFill>
                  <a:srgbClr val="002060"/>
                </a:solidFill>
                <a:latin typeface="#9Slide03 SVN-PF Din Text Pro C" panose="02000506020000020004" pitchFamily="2" charset="0"/>
              </a:rPr>
              <a:t> </a:t>
            </a:r>
            <a:r>
              <a:rPr lang="en-US" altLang="en-US" sz="2400" b="1" dirty="0" err="1">
                <a:solidFill>
                  <a:srgbClr val="002060"/>
                </a:solidFill>
                <a:latin typeface="#9Slide03 SVN-PF Din Text Pro C" panose="02000506020000020004" pitchFamily="2" charset="0"/>
              </a:rPr>
              <a:t>nhau</a:t>
            </a:r>
            <a:r>
              <a:rPr lang="en-US" altLang="en-US" sz="2400" b="1" dirty="0">
                <a:solidFill>
                  <a:srgbClr val="002060"/>
                </a:solidFill>
                <a:latin typeface="#9Slide03 SVN-PF Din Text Pro C" panose="02000506020000020004" pitchFamily="2" charset="0"/>
              </a:rPr>
              <a:t>? </a:t>
            </a:r>
          </a:p>
        </p:txBody>
      </p:sp>
      <p:sp>
        <p:nvSpPr>
          <p:cNvPr id="33" name="TextBox 32">
            <a:extLst>
              <a:ext uri="{FF2B5EF4-FFF2-40B4-BE49-F238E27FC236}">
                <a16:creationId xmlns:a16="http://schemas.microsoft.com/office/drawing/2014/main" id="{3D9ED9D9-7BBA-4114-A17D-745515340AF9}"/>
              </a:ext>
            </a:extLst>
          </p:cNvPr>
          <p:cNvSpPr txBox="1"/>
          <p:nvPr/>
        </p:nvSpPr>
        <p:spPr>
          <a:xfrm>
            <a:off x="444385" y="5004712"/>
            <a:ext cx="5153650" cy="553998"/>
          </a:xfrm>
          <a:prstGeom prst="rect">
            <a:avLst/>
          </a:prstGeom>
          <a:noFill/>
        </p:spPr>
        <p:txBody>
          <a:bodyPr wrap="square">
            <a:spAutoFit/>
          </a:bodyPr>
          <a:lstStyle/>
          <a:p>
            <a:pPr algn="just" eaLnBrk="1" hangingPunct="1">
              <a:buClrTx/>
            </a:pPr>
            <a:r>
              <a:rPr lang="en-US" altLang="en-US" sz="3000" b="1" dirty="0">
                <a:solidFill>
                  <a:srgbClr val="0070C0"/>
                </a:solidFill>
                <a:latin typeface="#9Slide03 SVN-PF Din Text Pro C" panose="02000506020000020004" pitchFamily="2" charset="0"/>
                <a:sym typeface="Wingdings" panose="05000000000000000000" pitchFamily="2" charset="2"/>
              </a:rPr>
              <a:t> </a:t>
            </a:r>
            <a:r>
              <a:rPr lang="en-US" altLang="en-US" sz="3000" b="1" dirty="0" err="1">
                <a:solidFill>
                  <a:srgbClr val="0070C0"/>
                </a:solidFill>
                <a:latin typeface="#9Slide03 SVN-PF Din Text Pro C" panose="02000506020000020004" pitchFamily="2" charset="0"/>
              </a:rPr>
              <a:t>Các</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kinh</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tuyến</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có</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độ</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dài</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bằng</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nhau</a:t>
            </a:r>
            <a:r>
              <a:rPr lang="en-US" altLang="en-US" sz="3000" b="1" dirty="0">
                <a:solidFill>
                  <a:srgbClr val="0070C0"/>
                </a:solidFill>
                <a:latin typeface="#9Slide03 SVN-PF Din Text Pro C" panose="02000506020000020004" pitchFamily="2" charset="0"/>
              </a:rPr>
              <a:t>.</a:t>
            </a:r>
          </a:p>
        </p:txBody>
      </p:sp>
      <p:sp>
        <p:nvSpPr>
          <p:cNvPr id="34" name="TextBox 33">
            <a:extLst>
              <a:ext uri="{FF2B5EF4-FFF2-40B4-BE49-F238E27FC236}">
                <a16:creationId xmlns:a16="http://schemas.microsoft.com/office/drawing/2014/main" id="{B5B8E211-DF3A-466F-A620-F85F01E8C7A7}"/>
              </a:ext>
            </a:extLst>
          </p:cNvPr>
          <p:cNvSpPr txBox="1"/>
          <p:nvPr/>
        </p:nvSpPr>
        <p:spPr>
          <a:xfrm>
            <a:off x="6593966" y="4812087"/>
            <a:ext cx="4728326" cy="1754326"/>
          </a:xfrm>
          <a:prstGeom prst="rect">
            <a:avLst/>
          </a:prstGeom>
          <a:noFill/>
        </p:spPr>
        <p:txBody>
          <a:bodyPr wrap="square">
            <a:spAutoFit/>
          </a:bodyPr>
          <a:lstStyle/>
          <a:p>
            <a:pPr algn="ctr" eaLnBrk="1" hangingPunct="1">
              <a:buClrTx/>
            </a:pPr>
            <a:r>
              <a:rPr lang="en-US" altLang="en-US" sz="3000" b="1" dirty="0">
                <a:solidFill>
                  <a:srgbClr val="0070C0"/>
                </a:solidFill>
                <a:latin typeface="#9Slide03 SVN-PF Din Text Pro C" panose="02000506020000020004" pitchFamily="2" charset="0"/>
                <a:sym typeface="Wingdings" panose="05000000000000000000" pitchFamily="2" charset="2"/>
              </a:rPr>
              <a:t> </a:t>
            </a:r>
            <a:r>
              <a:rPr lang="en-US" altLang="en-US" sz="3000" b="1" dirty="0" err="1">
                <a:solidFill>
                  <a:srgbClr val="0070C0"/>
                </a:solidFill>
                <a:latin typeface="#9Slide03 SVN-PF Din Text Pro C" panose="02000506020000020004" pitchFamily="2" charset="0"/>
              </a:rPr>
              <a:t>Các</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vĩ</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tuyến</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có</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độ</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dài</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khác</a:t>
            </a:r>
            <a:r>
              <a:rPr lang="en-US" altLang="en-US" sz="3000" b="1" dirty="0">
                <a:solidFill>
                  <a:srgbClr val="0070C0"/>
                </a:solidFill>
                <a:latin typeface="#9Slide03 SVN-PF Din Text Pro C" panose="02000506020000020004" pitchFamily="2" charset="0"/>
              </a:rPr>
              <a:t> </a:t>
            </a:r>
            <a:r>
              <a:rPr lang="en-US" altLang="en-US" sz="3000" b="1" dirty="0" err="1">
                <a:solidFill>
                  <a:srgbClr val="0070C0"/>
                </a:solidFill>
                <a:latin typeface="#9Slide03 SVN-PF Din Text Pro C" panose="02000506020000020004" pitchFamily="2" charset="0"/>
              </a:rPr>
              <a:t>nhau</a:t>
            </a:r>
            <a:r>
              <a:rPr lang="en-US" altLang="en-US" sz="3000" b="1" dirty="0">
                <a:solidFill>
                  <a:srgbClr val="0070C0"/>
                </a:solidFill>
                <a:latin typeface="#9Slide03 SVN-PF Din Text Pro C" panose="02000506020000020004" pitchFamily="2" charset="0"/>
              </a:rPr>
              <a:t>. </a:t>
            </a:r>
            <a:r>
              <a:rPr lang="en-US" altLang="en-US" sz="2400" b="1" dirty="0">
                <a:latin typeface="#9Slide03 SVN-PF Din Text Pro C" panose="02000506020000020004" pitchFamily="2" charset="0"/>
              </a:rPr>
              <a:t>(</a:t>
            </a:r>
            <a:r>
              <a:rPr lang="en-US" altLang="en-US" sz="2400" b="1" dirty="0" err="1">
                <a:solidFill>
                  <a:srgbClr val="FFFF00"/>
                </a:solidFill>
                <a:latin typeface="#9Slide03 SVN-PF Din Text Pro C" panose="02000506020000020004" pitchFamily="2" charset="0"/>
              </a:rPr>
              <a:t>Vĩ</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tuyến</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lớn</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nhất</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là</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đường</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xích</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đạo</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càng</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về</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cực</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các</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vòng</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vĩ</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tuyến</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càng</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ngắn</a:t>
            </a:r>
            <a:r>
              <a:rPr lang="en-US" altLang="en-US" sz="2400" b="1" dirty="0">
                <a:solidFill>
                  <a:srgbClr val="FFFF00"/>
                </a:solidFill>
                <a:latin typeface="#9Slide03 SVN-PF Din Text Pro C" panose="02000506020000020004" pitchFamily="2" charset="0"/>
              </a:rPr>
              <a:t> </a:t>
            </a:r>
            <a:r>
              <a:rPr lang="en-US" altLang="en-US" sz="2400" b="1" dirty="0" err="1">
                <a:solidFill>
                  <a:srgbClr val="FFFF00"/>
                </a:solidFill>
                <a:latin typeface="#9Slide03 SVN-PF Din Text Pro C" panose="02000506020000020004" pitchFamily="2" charset="0"/>
              </a:rPr>
              <a:t>dần</a:t>
            </a:r>
            <a:r>
              <a:rPr lang="en-US" altLang="en-US" sz="2400" b="1" dirty="0">
                <a:solidFill>
                  <a:srgbClr val="FFFF00"/>
                </a:solidFill>
                <a:latin typeface="#9Slide03 SVN-PF Din Text Pro C" panose="02000506020000020004" pitchFamily="2" charset="0"/>
              </a:rPr>
              <a:t>)</a:t>
            </a:r>
            <a:endParaRPr lang="en-US" altLang="en-US" sz="2800" b="1" dirty="0">
              <a:solidFill>
                <a:srgbClr val="FFFF00"/>
              </a:solidFill>
              <a:latin typeface="#9Slide03 SVN-PF Din Text Pro C" panose="02000506020000020004" pitchFamily="2" charset="0"/>
            </a:endParaRPr>
          </a:p>
        </p:txBody>
      </p:sp>
      <p:cxnSp>
        <p:nvCxnSpPr>
          <p:cNvPr id="36" name="Straight Connector 35">
            <a:extLst>
              <a:ext uri="{FF2B5EF4-FFF2-40B4-BE49-F238E27FC236}">
                <a16:creationId xmlns:a16="http://schemas.microsoft.com/office/drawing/2014/main" id="{8FCB1AC1-8883-4104-BC7C-A2F14514FB74}"/>
              </a:ext>
            </a:extLst>
          </p:cNvPr>
          <p:cNvCxnSpPr>
            <a:cxnSpLocks/>
          </p:cNvCxnSpPr>
          <p:nvPr/>
        </p:nvCxnSpPr>
        <p:spPr>
          <a:xfrm>
            <a:off x="6096000" y="988142"/>
            <a:ext cx="0" cy="586985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8194" name="Picture 2" descr="Kinh độ, vĩ độ là gì? Kinh độ và vĩ độ của Việt Nam">
            <a:extLst>
              <a:ext uri="{FF2B5EF4-FFF2-40B4-BE49-F238E27FC236}">
                <a16:creationId xmlns:a16="http://schemas.microsoft.com/office/drawing/2014/main" id="{9E9282D9-3B09-4D78-A513-77924EA82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773" y="1372135"/>
            <a:ext cx="4586274" cy="3332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Ghi kinh độ và vĩ độ – wikiHow">
            <a:extLst>
              <a:ext uri="{FF2B5EF4-FFF2-40B4-BE49-F238E27FC236}">
                <a16:creationId xmlns:a16="http://schemas.microsoft.com/office/drawing/2014/main" id="{E1B9986F-E097-4C63-AF72-A00871BE18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65"/>
          <a:stretch/>
        </p:blipFill>
        <p:spPr bwMode="auto">
          <a:xfrm>
            <a:off x="528192" y="1372135"/>
            <a:ext cx="4986036" cy="3439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36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8194"/>
                                        </p:tgtEl>
                                        <p:attrNameLst>
                                          <p:attrName>style.visibility</p:attrName>
                                        </p:attrNameLst>
                                      </p:cBhvr>
                                      <p:to>
                                        <p:strVal val="visible"/>
                                      </p:to>
                                    </p:set>
                                    <p:animEffect transition="in" filter="barn(inVertical)">
                                      <p:cBhvr>
                                        <p:cTn id="25" dur="500"/>
                                        <p:tgtEl>
                                          <p:spTgt spid="819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animBg="1"/>
      <p:bldP spid="33"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70446" y="-56563"/>
            <a:ext cx="10585021" cy="635188"/>
            <a:chOff x="994820" y="565387"/>
            <a:chExt cx="9605990" cy="635188"/>
          </a:xfrm>
        </p:grpSpPr>
        <p:grpSp>
          <p:nvGrpSpPr>
            <p:cNvPr id="93" name="组合 92"/>
            <p:cNvGrpSpPr/>
            <p:nvPr/>
          </p:nvGrpSpPr>
          <p:grpSpPr>
            <a:xfrm>
              <a:off x="994820" y="720459"/>
              <a:ext cx="9605990" cy="480116"/>
              <a:chOff x="3532280" y="5475339"/>
              <a:chExt cx="9605990" cy="480116"/>
            </a:xfrm>
          </p:grpSpPr>
          <p:sp>
            <p:nvSpPr>
              <p:cNvPr id="95" name="Freeform 34"/>
              <p:cNvSpPr>
                <a:spLocks noEditPoints="1"/>
              </p:cNvSpPr>
              <p:nvPr/>
            </p:nvSpPr>
            <p:spPr bwMode="auto">
              <a:xfrm>
                <a:off x="12344876" y="5496092"/>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46697" y="565387"/>
              <a:ext cx="5992356" cy="584775"/>
            </a:xfrm>
            <a:prstGeom prst="rect">
              <a:avLst/>
            </a:prstGeom>
            <a:noFill/>
          </p:spPr>
          <p:txBody>
            <a:bodyPr wrap="none" rtlCol="0">
              <a:spAutoFit/>
            </a:bodyPr>
            <a:lstStyle/>
            <a:p>
              <a:r>
                <a:rPr lang="en-US" altLang="zh-CN" sz="3200" b="1"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b="1" dirty="0">
                <a:solidFill>
                  <a:prstClr val="white"/>
                </a:solidFill>
                <a:latin typeface="汉仪喵魂体W" panose="00020600040101010101" pitchFamily="18" charset="-122"/>
                <a:ea typeface="汉仪喵魂体W" panose="00020600040101010101" pitchFamily="18" charset="-122"/>
              </a:endParaRPr>
            </a:p>
          </p:txBody>
        </p:sp>
      </p:grpSp>
      <p:graphicFrame>
        <p:nvGraphicFramePr>
          <p:cNvPr id="6" name="Table 5"/>
          <p:cNvGraphicFramePr>
            <a:graphicFrameLocks noGrp="1"/>
          </p:cNvGraphicFramePr>
          <p:nvPr>
            <p:extLst>
              <p:ext uri="{D42A27DB-BD31-4B8C-83A1-F6EECF244321}">
                <p14:modId xmlns:p14="http://schemas.microsoft.com/office/powerpoint/2010/main" val="1565591027"/>
              </p:ext>
            </p:extLst>
          </p:nvPr>
        </p:nvGraphicFramePr>
        <p:xfrm>
          <a:off x="188660" y="727834"/>
          <a:ext cx="11640508" cy="5740244"/>
        </p:xfrm>
        <a:graphic>
          <a:graphicData uri="http://schemas.openxmlformats.org/drawingml/2006/table">
            <a:tbl>
              <a:tblPr firstRow="1" bandRow="1">
                <a:tableStyleId>{F5AB1C69-6EDB-4FF4-983F-18BD219EF322}</a:tableStyleId>
              </a:tblPr>
              <a:tblGrid>
                <a:gridCol w="2057119">
                  <a:extLst>
                    <a:ext uri="{9D8B030D-6E8A-4147-A177-3AD203B41FA5}">
                      <a16:colId xmlns:a16="http://schemas.microsoft.com/office/drawing/2014/main" val="20000"/>
                    </a:ext>
                  </a:extLst>
                </a:gridCol>
                <a:gridCol w="3763135">
                  <a:extLst>
                    <a:ext uri="{9D8B030D-6E8A-4147-A177-3AD203B41FA5}">
                      <a16:colId xmlns:a16="http://schemas.microsoft.com/office/drawing/2014/main" val="20001"/>
                    </a:ext>
                  </a:extLst>
                </a:gridCol>
                <a:gridCol w="2020148">
                  <a:extLst>
                    <a:ext uri="{9D8B030D-6E8A-4147-A177-3AD203B41FA5}">
                      <a16:colId xmlns:a16="http://schemas.microsoft.com/office/drawing/2014/main" val="20002"/>
                    </a:ext>
                  </a:extLst>
                </a:gridCol>
                <a:gridCol w="3800106">
                  <a:extLst>
                    <a:ext uri="{9D8B030D-6E8A-4147-A177-3AD203B41FA5}">
                      <a16:colId xmlns:a16="http://schemas.microsoft.com/office/drawing/2014/main" val="20003"/>
                    </a:ext>
                  </a:extLst>
                </a:gridCol>
              </a:tblGrid>
              <a:tr h="840701">
                <a:tc gridSpan="2">
                  <a:txBody>
                    <a:bodyPr/>
                    <a:lstStyle/>
                    <a:p>
                      <a:pPr algn="ctr"/>
                      <a:r>
                        <a:rPr lang="en-US" sz="2400" smtClean="0">
                          <a:solidFill>
                            <a:schemeClr val="bg1"/>
                          </a:solidFill>
                          <a:latin typeface="Times New Roman" pitchFamily="18" charset="0"/>
                          <a:cs typeface="Times New Roman" pitchFamily="18" charset="0"/>
                        </a:rPr>
                        <a:t>Kinh</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tc gridSpan="2">
                  <a:txBody>
                    <a:bodyPr/>
                    <a:lstStyle/>
                    <a:p>
                      <a:pPr algn="ctr"/>
                      <a:r>
                        <a:rPr lang="en-US" sz="2400" smtClean="0">
                          <a:solidFill>
                            <a:schemeClr val="bg1"/>
                          </a:solidFill>
                          <a:latin typeface="Times New Roman" pitchFamily="18" charset="0"/>
                          <a:cs typeface="Times New Roman" pitchFamily="18" charset="0"/>
                        </a:rPr>
                        <a:t>Vĩ</a:t>
                      </a:r>
                      <a:r>
                        <a:rPr lang="en-US" sz="2400" baseline="0" smtClean="0">
                          <a:solidFill>
                            <a:schemeClr val="bg1"/>
                          </a:solidFill>
                          <a:latin typeface="Times New Roman" pitchFamily="18" charset="0"/>
                          <a:cs typeface="Times New Roman" pitchFamily="18" charset="0"/>
                        </a:rPr>
                        <a:t> tuyến</a:t>
                      </a:r>
                      <a:endParaRPr lang="en-US" sz="2400">
                        <a:solidFill>
                          <a:schemeClr val="bg1"/>
                        </a:solidFill>
                        <a:latin typeface="Times New Roman" pitchFamily="18" charset="0"/>
                        <a:cs typeface="Times New Roman" pitchFamily="18" charset="0"/>
                      </a:endParaRPr>
                    </a:p>
                  </a:txBody>
                  <a:tcPr>
                    <a:solidFill>
                      <a:schemeClr val="bg2">
                        <a:lumMod val="25000"/>
                      </a:schemeClr>
                    </a:solidFill>
                  </a:tcPr>
                </a:tc>
                <a:tc hMerge="1">
                  <a:txBody>
                    <a:bodyPr/>
                    <a:lstStyle/>
                    <a:p>
                      <a:endParaRPr lang="en-US"/>
                    </a:p>
                  </a:txBody>
                  <a:tcPr/>
                </a:tc>
                <a:extLst>
                  <a:ext uri="{0D108BD9-81ED-4DB2-BD59-A6C34878D82A}">
                    <a16:rowId xmlns:a16="http://schemas.microsoft.com/office/drawing/2014/main" val="10000"/>
                  </a:ext>
                </a:extLst>
              </a:tr>
              <a:tr h="840701">
                <a:tc>
                  <a:txBody>
                    <a:bodyPr/>
                    <a:lstStyle/>
                    <a:p>
                      <a:r>
                        <a:rPr lang="en-US" sz="2400" b="1" smtClean="0">
                          <a:solidFill>
                            <a:srgbClr val="FFFF00"/>
                          </a:solidFill>
                          <a:latin typeface="Times New Roman" pitchFamily="18" charset="0"/>
                          <a:cs typeface="Times New Roman" pitchFamily="18" charset="0"/>
                        </a:rPr>
                        <a:t>Khái niệm: </a:t>
                      </a:r>
                      <a:endParaRPr lang="en-US" sz="2400" b="1">
                        <a:solidFill>
                          <a:srgbClr val="FFFF00"/>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b="1" smtClean="0">
                          <a:solidFill>
                            <a:srgbClr val="FFFF00"/>
                          </a:solidFill>
                          <a:latin typeface="Times New Roman" pitchFamily="18" charset="0"/>
                          <a:cs typeface="Times New Roman" pitchFamily="18" charset="0"/>
                        </a:rPr>
                        <a:t>Khái niệm:</a:t>
                      </a:r>
                    </a:p>
                    <a:p>
                      <a:endParaRPr lang="en-US" sz="2400" b="1" smtClean="0">
                        <a:solidFill>
                          <a:srgbClr val="FFFF00"/>
                        </a:solidFill>
                        <a:latin typeface="Times New Roman" pitchFamily="18" charset="0"/>
                        <a:cs typeface="Times New Roman" pitchFamily="18" charset="0"/>
                      </a:endParaRPr>
                    </a:p>
                    <a:p>
                      <a:endParaRPr lang="en-US" sz="2400" b="1">
                        <a:solidFill>
                          <a:srgbClr val="FFFF00"/>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1"/>
                  </a:ext>
                </a:extLst>
              </a:tr>
              <a:tr h="840701">
                <a:tc>
                  <a:txBody>
                    <a:bodyPr/>
                    <a:lstStyle/>
                    <a:p>
                      <a:r>
                        <a:rPr lang="en-US" sz="2400" b="1" smtClean="0">
                          <a:solidFill>
                            <a:srgbClr val="FFFF00"/>
                          </a:solidFill>
                          <a:latin typeface="Times New Roman" pitchFamily="18" charset="0"/>
                          <a:cs typeface="Times New Roman" pitchFamily="18" charset="0"/>
                        </a:rPr>
                        <a:t>KT gốc: </a:t>
                      </a:r>
                      <a:endParaRPr lang="en-US" sz="2400" b="1">
                        <a:solidFill>
                          <a:srgbClr val="FFFF00"/>
                        </a:solidFill>
                        <a:latin typeface="Times New Roman" pitchFamily="18" charset="0"/>
                        <a:cs typeface="Times New Roman" pitchFamily="18" charset="0"/>
                      </a:endParaRPr>
                    </a:p>
                  </a:txBody>
                  <a:tcPr>
                    <a:solidFill>
                      <a:schemeClr val="bg2">
                        <a:lumMod val="25000"/>
                      </a:schemeClr>
                    </a:solidFill>
                  </a:tcPr>
                </a:tc>
                <a:tc>
                  <a:txBody>
                    <a:bodyPr/>
                    <a:lstStyle/>
                    <a:p>
                      <a:endParaRPr lang="vi-VN" sz="2400" i="1" smtClean="0">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b="1" smtClean="0">
                          <a:solidFill>
                            <a:srgbClr val="FFFF00"/>
                          </a:solidFill>
                          <a:latin typeface="Times New Roman" pitchFamily="18" charset="0"/>
                          <a:cs typeface="Times New Roman" pitchFamily="18" charset="0"/>
                        </a:rPr>
                        <a:t>VT gốc: </a:t>
                      </a:r>
                      <a:endParaRPr lang="en-US" sz="2400" b="1">
                        <a:solidFill>
                          <a:srgbClr val="FFFF00"/>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extLst>
                  <a:ext uri="{0D108BD9-81ED-4DB2-BD59-A6C34878D82A}">
                    <a16:rowId xmlns:a16="http://schemas.microsoft.com/office/drawing/2014/main" val="10002"/>
                  </a:ext>
                </a:extLst>
              </a:tr>
              <a:tr h="840701">
                <a:tc>
                  <a:txBody>
                    <a:bodyPr/>
                    <a:lstStyle/>
                    <a:p>
                      <a:r>
                        <a:rPr lang="en-US" sz="2400" b="1" smtClean="0">
                          <a:solidFill>
                            <a:srgbClr val="FFFF00"/>
                          </a:solidFill>
                          <a:latin typeface="Times New Roman" pitchFamily="18" charset="0"/>
                          <a:cs typeface="Times New Roman" pitchFamily="18" charset="0"/>
                        </a:rPr>
                        <a:t>KT Tây: </a:t>
                      </a:r>
                      <a:endParaRPr lang="en-US" sz="2400" b="1">
                        <a:solidFill>
                          <a:srgbClr val="FFFF00"/>
                        </a:solidFill>
                        <a:latin typeface="Times New Roman" pitchFamily="18" charset="0"/>
                        <a:cs typeface="Times New Roman" pitchFamily="18" charset="0"/>
                      </a:endParaRPr>
                    </a:p>
                  </a:txBody>
                  <a:tcPr>
                    <a:solidFill>
                      <a:schemeClr val="bg2">
                        <a:lumMod val="25000"/>
                      </a:schemeClr>
                    </a:solidFill>
                  </a:tcPr>
                </a:tc>
                <a:tc>
                  <a:txBody>
                    <a:bodyPr/>
                    <a:lstStyle/>
                    <a:p>
                      <a:endParaRPr lang="en-US" sz="2400" i="1">
                        <a:solidFill>
                          <a:schemeClr val="bg1"/>
                        </a:solidFill>
                        <a:latin typeface="Times New Roman" pitchFamily="18" charset="0"/>
                        <a:cs typeface="Times New Roman" pitchFamily="18" charset="0"/>
                      </a:endParaRPr>
                    </a:p>
                  </a:txBody>
                  <a:tcPr>
                    <a:solidFill>
                      <a:schemeClr val="bg2">
                        <a:lumMod val="25000"/>
                      </a:schemeClr>
                    </a:solidFill>
                  </a:tcPr>
                </a:tc>
                <a:tc>
                  <a:txBody>
                    <a:bodyPr/>
                    <a:lstStyle/>
                    <a:p>
                      <a:r>
                        <a:rPr lang="en-US" sz="2400" b="1" smtClean="0">
                          <a:solidFill>
                            <a:srgbClr val="FFFF00"/>
                          </a:solidFill>
                          <a:latin typeface="Times New Roman" pitchFamily="18" charset="0"/>
                          <a:cs typeface="Times New Roman" pitchFamily="18" charset="0"/>
                        </a:rPr>
                        <a:t>VT Bắc: </a:t>
                      </a:r>
                      <a:endParaRPr lang="en-US" sz="2400" b="1">
                        <a:solidFill>
                          <a:srgbClr val="FFFF00"/>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3"/>
                  </a:ext>
                </a:extLst>
              </a:tr>
              <a:tr h="840701">
                <a:tc>
                  <a:txBody>
                    <a:bodyPr/>
                    <a:lstStyle/>
                    <a:p>
                      <a:r>
                        <a:rPr lang="en-US" sz="2400" b="1" smtClean="0">
                          <a:solidFill>
                            <a:srgbClr val="FFFF00"/>
                          </a:solidFill>
                          <a:latin typeface="Times New Roman" pitchFamily="18" charset="0"/>
                          <a:cs typeface="Times New Roman" pitchFamily="18" charset="0"/>
                        </a:rPr>
                        <a:t>KT Đông: </a:t>
                      </a:r>
                      <a:endParaRPr lang="en-US" sz="2400" b="1">
                        <a:solidFill>
                          <a:srgbClr val="FFFF00"/>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en-US" sz="2400" b="1" smtClean="0">
                          <a:solidFill>
                            <a:srgbClr val="FFFF00"/>
                          </a:solidFill>
                          <a:latin typeface="Times New Roman" pitchFamily="18" charset="0"/>
                          <a:cs typeface="Times New Roman" pitchFamily="18" charset="0"/>
                        </a:rPr>
                        <a:t>VT Nam: </a:t>
                      </a:r>
                      <a:endParaRPr lang="en-US" sz="2400" b="1">
                        <a:solidFill>
                          <a:srgbClr val="FFFF00"/>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4"/>
                  </a:ext>
                </a:extLst>
              </a:tr>
              <a:tr h="965328">
                <a:tc>
                  <a:txBody>
                    <a:bodyPr/>
                    <a:lstStyle/>
                    <a:p>
                      <a:r>
                        <a:rPr lang="vi-VN" sz="2400" b="1" smtClean="0">
                          <a:solidFill>
                            <a:srgbClr val="FFFF00"/>
                          </a:solidFill>
                          <a:latin typeface="Times New Roman" pitchFamily="18" charset="0"/>
                          <a:cs typeface="Times New Roman" pitchFamily="18" charset="0"/>
                        </a:rPr>
                        <a:t>So sánh độ dài các đường KT: </a:t>
                      </a:r>
                      <a:endParaRPr lang="en-US" sz="2400" b="1">
                        <a:solidFill>
                          <a:srgbClr val="FFFF00"/>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tc>
                  <a:txBody>
                    <a:bodyPr/>
                    <a:lstStyle/>
                    <a:p>
                      <a:r>
                        <a:rPr lang="vi-VN" sz="2400" b="1" smtClean="0">
                          <a:solidFill>
                            <a:srgbClr val="FFFF00"/>
                          </a:solidFill>
                          <a:latin typeface="Times New Roman" pitchFamily="18" charset="0"/>
                          <a:cs typeface="Times New Roman" pitchFamily="18" charset="0"/>
                        </a:rPr>
                        <a:t>So sánh độ dài các đường VT: </a:t>
                      </a:r>
                      <a:endParaRPr lang="en-US" sz="2400" b="1">
                        <a:solidFill>
                          <a:srgbClr val="FFFF00"/>
                        </a:solidFill>
                        <a:latin typeface="Times New Roman" pitchFamily="18" charset="0"/>
                        <a:cs typeface="Times New Roman" pitchFamily="18" charset="0"/>
                      </a:endParaRPr>
                    </a:p>
                  </a:txBody>
                  <a:tcPr>
                    <a:solidFill>
                      <a:schemeClr val="bg2">
                        <a:lumMod val="25000"/>
                      </a:schemeClr>
                    </a:solidFill>
                  </a:tcPr>
                </a:tc>
                <a:tc>
                  <a:txBody>
                    <a:bodyPr/>
                    <a:lstStyle/>
                    <a:p>
                      <a:pPr marL="0" marR="0" lvl="0" indent="0" algn="just" defTabSz="914400" rtl="0" eaLnBrk="1" fontAlgn="auto" latinLnBrk="0" hangingPunct="1">
                        <a:lnSpc>
                          <a:spcPct val="115000"/>
                        </a:lnSpc>
                        <a:spcBef>
                          <a:spcPts val="0"/>
                        </a:spcBef>
                        <a:spcAft>
                          <a:spcPts val="0"/>
                        </a:spcAft>
                        <a:buClrTx/>
                        <a:buSzTx/>
                        <a:buFontTx/>
                        <a:buNone/>
                        <a:tabLst/>
                        <a:defRPr/>
                      </a:pPr>
                      <a:endParaRPr kumimoji="0" lang="en-US" sz="2400" b="0" i="1" u="none" strike="noStrike" kern="1200" cap="none" spc="0" normalizeH="0" baseline="0" noProof="0" smtClean="0">
                        <a:ln>
                          <a:noFill/>
                        </a:ln>
                        <a:solidFill>
                          <a:prstClr val="white"/>
                        </a:solidFill>
                        <a:effectLst/>
                        <a:uLnTx/>
                        <a:uFillTx/>
                        <a:latin typeface="Times New Roman" pitchFamily="18" charset="0"/>
                        <a:ea typeface="Calibri"/>
                        <a:cs typeface="Times New Roman" pitchFamily="18" charset="0"/>
                      </a:endParaRPr>
                    </a:p>
                  </a:txBody>
                  <a:tcPr>
                    <a:solidFill>
                      <a:schemeClr val="bg2">
                        <a:lumMod val="25000"/>
                      </a:schemeClr>
                    </a:solidFill>
                  </a:tcPr>
                </a:tc>
                <a:extLst>
                  <a:ext uri="{0D108BD9-81ED-4DB2-BD59-A6C34878D82A}">
                    <a16:rowId xmlns:a16="http://schemas.microsoft.com/office/drawing/2014/main" val="10005"/>
                  </a:ext>
                </a:extLst>
              </a:tr>
            </a:tbl>
          </a:graphicData>
        </a:graphic>
      </p:graphicFrame>
      <p:sp>
        <p:nvSpPr>
          <p:cNvPr id="7" name="TextBox 6"/>
          <p:cNvSpPr txBox="1"/>
          <p:nvPr/>
        </p:nvSpPr>
        <p:spPr>
          <a:xfrm>
            <a:off x="2363192" y="1638798"/>
            <a:ext cx="3657597" cy="1200329"/>
          </a:xfrm>
          <a:prstGeom prst="rect">
            <a:avLst/>
          </a:prstGeom>
          <a:noFill/>
        </p:spPr>
        <p:txBody>
          <a:bodyPr wrap="square" rtlCol="0">
            <a:spAutoFit/>
          </a:bodyPr>
          <a:lstStyle/>
          <a:p>
            <a:pPr lvl="0" algn="just"/>
            <a:r>
              <a:rPr lang="vi-VN" sz="2400" b="1" i="1">
                <a:solidFill>
                  <a:prstClr val="white"/>
                </a:solidFill>
                <a:latin typeface="Times New Roman" pitchFamily="18" charset="0"/>
                <a:cs typeface="Times New Roman" pitchFamily="18" charset="0"/>
              </a:rPr>
              <a:t>KT là nửa đường tròn nối 2 cực trên bề mặt quả Địa Cầu</a:t>
            </a:r>
          </a:p>
        </p:txBody>
      </p:sp>
      <p:sp>
        <p:nvSpPr>
          <p:cNvPr id="8" name="TextBox 7"/>
          <p:cNvSpPr txBox="1"/>
          <p:nvPr/>
        </p:nvSpPr>
        <p:spPr>
          <a:xfrm>
            <a:off x="2363192" y="2766959"/>
            <a:ext cx="3645722" cy="830997"/>
          </a:xfrm>
          <a:prstGeom prst="rect">
            <a:avLst/>
          </a:prstGeom>
          <a:noFill/>
        </p:spPr>
        <p:txBody>
          <a:bodyPr wrap="square" rtlCol="0">
            <a:spAutoFit/>
          </a:bodyPr>
          <a:lstStyle/>
          <a:p>
            <a:pPr lvl="0" algn="just"/>
            <a:r>
              <a:rPr lang="nl-NL" sz="2400" b="1" i="1">
                <a:solidFill>
                  <a:prstClr val="white"/>
                </a:solidFill>
                <a:latin typeface="Times New Roman" pitchFamily="18" charset="0"/>
                <a:ea typeface="Calibri"/>
                <a:cs typeface="Times New Roman" pitchFamily="18" charset="0"/>
              </a:rPr>
              <a:t>0</a:t>
            </a:r>
            <a:r>
              <a:rPr lang="nl-NL" sz="2400" b="1" i="1" baseline="30000">
                <a:solidFill>
                  <a:prstClr val="white"/>
                </a:solidFill>
                <a:latin typeface="Times New Roman" pitchFamily="18" charset="0"/>
                <a:ea typeface="Calibri"/>
                <a:cs typeface="Times New Roman" pitchFamily="18" charset="0"/>
              </a:rPr>
              <a:t>0</a:t>
            </a:r>
            <a:r>
              <a:rPr lang="vi-VN" sz="2400" b="1" i="1">
                <a:solidFill>
                  <a:prstClr val="white"/>
                </a:solidFill>
                <a:latin typeface="Times New Roman" pitchFamily="18" charset="0"/>
                <a:cs typeface="Times New Roman" pitchFamily="18" charset="0"/>
              </a:rPr>
              <a:t> (đi qua đài thiên văn Grin-uých, Anh)</a:t>
            </a:r>
          </a:p>
        </p:txBody>
      </p:sp>
      <p:sp>
        <p:nvSpPr>
          <p:cNvPr id="9" name="TextBox 8"/>
          <p:cNvSpPr txBox="1"/>
          <p:nvPr/>
        </p:nvSpPr>
        <p:spPr>
          <a:xfrm>
            <a:off x="2375067" y="3610106"/>
            <a:ext cx="3645722" cy="830997"/>
          </a:xfrm>
          <a:prstGeom prst="rect">
            <a:avLst/>
          </a:prstGeom>
          <a:noFill/>
        </p:spPr>
        <p:txBody>
          <a:bodyPr wrap="square" rtlCol="0">
            <a:spAutoFit/>
          </a:bodyPr>
          <a:lstStyle/>
          <a:p>
            <a:pPr lvl="0" algn="just"/>
            <a:r>
              <a:rPr lang="en-US" sz="2400" b="1" i="1">
                <a:solidFill>
                  <a:prstClr val="white"/>
                </a:solidFill>
                <a:latin typeface="Times New Roman" pitchFamily="18" charset="0"/>
                <a:ea typeface="Calibri"/>
                <a:cs typeface="Times New Roman" pitchFamily="18" charset="0"/>
              </a:rPr>
              <a:t>những KT nằm bên trái KT gốc</a:t>
            </a:r>
            <a:endParaRPr lang="en-US" sz="2400" b="1" i="1">
              <a:solidFill>
                <a:prstClr val="white"/>
              </a:solidFill>
              <a:latin typeface="Times New Roman" pitchFamily="18" charset="0"/>
              <a:cs typeface="Times New Roman" pitchFamily="18" charset="0"/>
            </a:endParaRPr>
          </a:p>
        </p:txBody>
      </p:sp>
      <p:sp>
        <p:nvSpPr>
          <p:cNvPr id="10" name="TextBox 9"/>
          <p:cNvSpPr txBox="1"/>
          <p:nvPr/>
        </p:nvSpPr>
        <p:spPr>
          <a:xfrm>
            <a:off x="2351317" y="4382008"/>
            <a:ext cx="3657597" cy="941796"/>
          </a:xfrm>
          <a:prstGeom prst="rect">
            <a:avLst/>
          </a:prstGeom>
          <a:noFill/>
        </p:spPr>
        <p:txBody>
          <a:bodyPr wrap="square" rtlCol="0">
            <a:spAutoFit/>
          </a:bodyPr>
          <a:lstStyle/>
          <a:p>
            <a:pPr lvl="0" algn="just">
              <a:lnSpc>
                <a:spcPct val="115000"/>
              </a:lnSpc>
              <a:defRPr/>
            </a:pPr>
            <a:r>
              <a:rPr lang="en-US" sz="2400" b="1" i="1">
                <a:solidFill>
                  <a:prstClr val="white"/>
                </a:solidFill>
                <a:latin typeface="Times New Roman" pitchFamily="18" charset="0"/>
                <a:ea typeface="Calibri"/>
                <a:cs typeface="Times New Roman" pitchFamily="18" charset="0"/>
              </a:rPr>
              <a:t>những KT nằm bên phải KT gốc</a:t>
            </a:r>
          </a:p>
        </p:txBody>
      </p:sp>
      <p:sp>
        <p:nvSpPr>
          <p:cNvPr id="11" name="TextBox 10"/>
          <p:cNvSpPr txBox="1"/>
          <p:nvPr/>
        </p:nvSpPr>
        <p:spPr>
          <a:xfrm>
            <a:off x="2363192" y="5237030"/>
            <a:ext cx="3645722" cy="483017"/>
          </a:xfrm>
          <a:prstGeom prst="rect">
            <a:avLst/>
          </a:prstGeom>
          <a:noFill/>
        </p:spPr>
        <p:txBody>
          <a:bodyPr wrap="square" rtlCol="0">
            <a:spAutoFit/>
          </a:bodyPr>
          <a:lstStyle/>
          <a:p>
            <a:pPr lvl="0" algn="just">
              <a:lnSpc>
                <a:spcPct val="115000"/>
              </a:lnSpc>
              <a:defRPr/>
            </a:pPr>
            <a:r>
              <a:rPr lang="en-US" sz="2400" b="1" i="1">
                <a:solidFill>
                  <a:prstClr val="white"/>
                </a:solidFill>
                <a:latin typeface="Times New Roman" pitchFamily="18" charset="0"/>
                <a:ea typeface="Calibri"/>
                <a:cs typeface="Times New Roman" pitchFamily="18" charset="0"/>
              </a:rPr>
              <a:t>bằng nhau</a:t>
            </a:r>
          </a:p>
        </p:txBody>
      </p:sp>
      <p:sp>
        <p:nvSpPr>
          <p:cNvPr id="12" name="TextBox 11"/>
          <p:cNvSpPr txBox="1"/>
          <p:nvPr/>
        </p:nvSpPr>
        <p:spPr>
          <a:xfrm>
            <a:off x="8134597" y="1484423"/>
            <a:ext cx="3740728" cy="1366528"/>
          </a:xfrm>
          <a:prstGeom prst="rect">
            <a:avLst/>
          </a:prstGeom>
          <a:noFill/>
        </p:spPr>
        <p:txBody>
          <a:bodyPr wrap="square" rtlCol="0">
            <a:spAutoFit/>
          </a:bodyPr>
          <a:lstStyle/>
          <a:p>
            <a:pPr lvl="0" algn="just">
              <a:lnSpc>
                <a:spcPct val="115000"/>
              </a:lnSpc>
              <a:defRPr/>
            </a:pPr>
            <a:r>
              <a:rPr lang="en-US" sz="2400" b="1" i="1">
                <a:solidFill>
                  <a:prstClr val="white"/>
                </a:solidFill>
                <a:latin typeface="Times New Roman" pitchFamily="18" charset="0"/>
                <a:ea typeface="Calibri"/>
                <a:cs typeface="Times New Roman" pitchFamily="18" charset="0"/>
              </a:rPr>
              <a:t>VT là vòng tròn bao quanh quả Địa Cầu và vuông góc với KT</a:t>
            </a:r>
          </a:p>
        </p:txBody>
      </p:sp>
      <p:sp>
        <p:nvSpPr>
          <p:cNvPr id="13" name="TextBox 12"/>
          <p:cNvSpPr txBox="1"/>
          <p:nvPr/>
        </p:nvSpPr>
        <p:spPr>
          <a:xfrm>
            <a:off x="8087100" y="2766959"/>
            <a:ext cx="3325091" cy="461665"/>
          </a:xfrm>
          <a:prstGeom prst="rect">
            <a:avLst/>
          </a:prstGeom>
          <a:noFill/>
        </p:spPr>
        <p:txBody>
          <a:bodyPr wrap="square" rtlCol="0">
            <a:spAutoFit/>
          </a:bodyPr>
          <a:lstStyle/>
          <a:p>
            <a:pPr lvl="0" algn="just"/>
            <a:r>
              <a:rPr lang="nl-NL" sz="2400" b="1" i="1">
                <a:solidFill>
                  <a:prstClr val="white"/>
                </a:solidFill>
                <a:latin typeface="Times New Roman" pitchFamily="18" charset="0"/>
                <a:ea typeface="Calibri"/>
                <a:cs typeface="Times New Roman" pitchFamily="18" charset="0"/>
              </a:rPr>
              <a:t>0</a:t>
            </a:r>
            <a:r>
              <a:rPr lang="nl-NL" sz="2400" b="1" i="1" baseline="30000">
                <a:solidFill>
                  <a:prstClr val="white"/>
                </a:solidFill>
                <a:latin typeface="Times New Roman" pitchFamily="18" charset="0"/>
                <a:ea typeface="Calibri"/>
                <a:cs typeface="Times New Roman" pitchFamily="18" charset="0"/>
              </a:rPr>
              <a:t>0 </a:t>
            </a:r>
            <a:r>
              <a:rPr lang="nl-NL" sz="2400" b="1" i="1">
                <a:solidFill>
                  <a:prstClr val="white"/>
                </a:solidFill>
                <a:latin typeface="Times New Roman" pitchFamily="18" charset="0"/>
                <a:ea typeface="Calibri"/>
                <a:cs typeface="Times New Roman" pitchFamily="18" charset="0"/>
              </a:rPr>
              <a:t>(xích đạo)</a:t>
            </a:r>
            <a:endParaRPr lang="en-US" sz="2400" b="1" i="1">
              <a:solidFill>
                <a:prstClr val="white"/>
              </a:solidFill>
              <a:latin typeface="Times New Roman" pitchFamily="18" charset="0"/>
              <a:cs typeface="Times New Roman" pitchFamily="18" charset="0"/>
            </a:endParaRPr>
          </a:p>
        </p:txBody>
      </p:sp>
      <p:sp>
        <p:nvSpPr>
          <p:cNvPr id="14" name="TextBox 13"/>
          <p:cNvSpPr txBox="1"/>
          <p:nvPr/>
        </p:nvSpPr>
        <p:spPr>
          <a:xfrm>
            <a:off x="8110847" y="3538581"/>
            <a:ext cx="3740728" cy="941796"/>
          </a:xfrm>
          <a:prstGeom prst="rect">
            <a:avLst/>
          </a:prstGeom>
          <a:noFill/>
        </p:spPr>
        <p:txBody>
          <a:bodyPr wrap="square" rtlCol="0">
            <a:spAutoFit/>
          </a:bodyPr>
          <a:lstStyle/>
          <a:p>
            <a:pPr lvl="0" algn="just">
              <a:lnSpc>
                <a:spcPct val="115000"/>
              </a:lnSpc>
              <a:defRPr/>
            </a:pPr>
            <a:r>
              <a:rPr lang="en-US" sz="2400" b="1" i="1">
                <a:solidFill>
                  <a:prstClr val="white"/>
                </a:solidFill>
                <a:latin typeface="Times New Roman" pitchFamily="18" charset="0"/>
                <a:ea typeface="Calibri"/>
                <a:cs typeface="Times New Roman" pitchFamily="18" charset="0"/>
              </a:rPr>
              <a:t>những vĩ tuyến nằm từ xích đạo đến cực Bắc</a:t>
            </a:r>
          </a:p>
        </p:txBody>
      </p:sp>
      <p:sp>
        <p:nvSpPr>
          <p:cNvPr id="15" name="TextBox 14"/>
          <p:cNvSpPr txBox="1"/>
          <p:nvPr/>
        </p:nvSpPr>
        <p:spPr>
          <a:xfrm>
            <a:off x="8146476" y="4417633"/>
            <a:ext cx="3728849" cy="941796"/>
          </a:xfrm>
          <a:prstGeom prst="rect">
            <a:avLst/>
          </a:prstGeom>
          <a:noFill/>
        </p:spPr>
        <p:txBody>
          <a:bodyPr wrap="square" rtlCol="0">
            <a:spAutoFit/>
          </a:bodyPr>
          <a:lstStyle/>
          <a:p>
            <a:pPr lvl="0" algn="just">
              <a:lnSpc>
                <a:spcPct val="115000"/>
              </a:lnSpc>
              <a:defRPr/>
            </a:pPr>
            <a:r>
              <a:rPr lang="en-US" sz="2400" b="1" i="1">
                <a:solidFill>
                  <a:prstClr val="white"/>
                </a:solidFill>
                <a:latin typeface="Times New Roman" pitchFamily="18" charset="0"/>
                <a:ea typeface="Calibri"/>
                <a:cs typeface="Times New Roman" pitchFamily="18" charset="0"/>
              </a:rPr>
              <a:t>những vĩ tuyến nằm từ xích đạo đến cực Nam</a:t>
            </a:r>
          </a:p>
        </p:txBody>
      </p:sp>
      <p:sp>
        <p:nvSpPr>
          <p:cNvPr id="16" name="TextBox 15"/>
          <p:cNvSpPr txBox="1"/>
          <p:nvPr/>
        </p:nvSpPr>
        <p:spPr>
          <a:xfrm>
            <a:off x="8134602" y="5296405"/>
            <a:ext cx="3740723" cy="941796"/>
          </a:xfrm>
          <a:prstGeom prst="rect">
            <a:avLst/>
          </a:prstGeom>
          <a:noFill/>
        </p:spPr>
        <p:txBody>
          <a:bodyPr wrap="square" rtlCol="0">
            <a:spAutoFit/>
          </a:bodyPr>
          <a:lstStyle/>
          <a:p>
            <a:pPr lvl="0" algn="just">
              <a:lnSpc>
                <a:spcPct val="115000"/>
              </a:lnSpc>
              <a:defRPr/>
            </a:pPr>
            <a:r>
              <a:rPr lang="en-US" sz="2400" b="1" i="1">
                <a:solidFill>
                  <a:prstClr val="white"/>
                </a:solidFill>
                <a:latin typeface="Times New Roman" pitchFamily="18" charset="0"/>
                <a:ea typeface="Calibri"/>
                <a:cs typeface="Times New Roman" pitchFamily="18" charset="0"/>
              </a:rPr>
              <a:t>giảm dần từ xích đạo về 2 cực</a:t>
            </a:r>
          </a:p>
        </p:txBody>
      </p:sp>
    </p:spTree>
    <p:extLst>
      <p:ext uri="{BB962C8B-B14F-4D97-AF65-F5344CB8AC3E}">
        <p14:creationId xmlns:p14="http://schemas.microsoft.com/office/powerpoint/2010/main" val="883070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circle(in)">
                                      <p:cBhvr>
                                        <p:cTn id="34" dur="20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circle(in)">
                                      <p:cBhvr>
                                        <p:cTn id="39" dur="2000"/>
                                        <p:tgtEl>
                                          <p:spTgt spid="11"/>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E3CAEE-B02C-45CE-A268-8EF14680C928}"/>
              </a:ext>
            </a:extLst>
          </p:cNvPr>
          <p:cNvSpPr txBox="1"/>
          <p:nvPr/>
        </p:nvSpPr>
        <p:spPr>
          <a:xfrm>
            <a:off x="785410" y="811691"/>
            <a:ext cx="10732335" cy="523220"/>
          </a:xfrm>
          <a:prstGeom prst="rect">
            <a:avLst/>
          </a:prstGeom>
          <a:noFill/>
        </p:spPr>
        <p:txBody>
          <a:bodyPr wrap="square" rtlCol="0">
            <a:spAutoFit/>
          </a:bodyPr>
          <a:lstStyle/>
          <a:p>
            <a:r>
              <a:rPr lang="vi-VN" sz="2800" b="1">
                <a:solidFill>
                  <a:srgbClr val="FFFF00"/>
                </a:solidFill>
                <a:ea typeface="Cambria" panose="02040503050406030204" pitchFamily="18" charset="0"/>
                <a:cs typeface="Cambria" panose="02040503050406030204" pitchFamily="18" charset="0"/>
              </a:rPr>
              <a:t>Ghép nối </a:t>
            </a:r>
            <a:r>
              <a:rPr lang="en-US" sz="2800" b="1">
                <a:solidFill>
                  <a:srgbClr val="FFFF00"/>
                </a:solidFill>
                <a:ea typeface="Cambria" panose="02040503050406030204" pitchFamily="18" charset="0"/>
                <a:cs typeface="Cambria" panose="02040503050406030204" pitchFamily="18" charset="0"/>
              </a:rPr>
              <a:t>các ô bên trái với các ô bên phải sao cho phù hợp</a:t>
            </a:r>
            <a:endParaRPr lang="en-US" sz="2800">
              <a:solidFill>
                <a:srgbClr val="FFFF00"/>
              </a:solidFill>
            </a:endParaRPr>
          </a:p>
        </p:txBody>
      </p:sp>
      <p:sp>
        <p:nvSpPr>
          <p:cNvPr id="5" name="Rectangle: Rounded Corners 4">
            <a:extLst>
              <a:ext uri="{FF2B5EF4-FFF2-40B4-BE49-F238E27FC236}">
                <a16:creationId xmlns:a16="http://schemas.microsoft.com/office/drawing/2014/main" id="{7A1B88DE-8315-48E0-A7EF-46BBE99AD336}"/>
              </a:ext>
            </a:extLst>
          </p:cNvPr>
          <p:cNvSpPr/>
          <p:nvPr/>
        </p:nvSpPr>
        <p:spPr>
          <a:xfrm>
            <a:off x="3629891" y="132968"/>
            <a:ext cx="3698240" cy="56970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 TÔI TÀI NĂNG</a:t>
            </a:r>
            <a:endParaRPr lang="en-US" sz="2800" b="1" dirty="0">
              <a:latin typeface="Arial" panose="020B0604020202020204" pitchFamily="34" charset="0"/>
              <a:cs typeface="Arial" panose="020B0604020202020204" pitchFamily="34" charset="0"/>
            </a:endParaRPr>
          </a:p>
        </p:txBody>
      </p:sp>
      <p:graphicFrame>
        <p:nvGraphicFramePr>
          <p:cNvPr id="10" name="Table 7">
            <a:extLst>
              <a:ext uri="{FF2B5EF4-FFF2-40B4-BE49-F238E27FC236}">
                <a16:creationId xmlns:a16="http://schemas.microsoft.com/office/drawing/2014/main" id="{63AFC154-16A5-428D-A1E4-1AA6F62B9BEB}"/>
              </a:ext>
            </a:extLst>
          </p:cNvPr>
          <p:cNvGraphicFramePr>
            <a:graphicFrameLocks noGrp="1"/>
          </p:cNvGraphicFramePr>
          <p:nvPr>
            <p:extLst>
              <p:ext uri="{D42A27DB-BD31-4B8C-83A1-F6EECF244321}">
                <p14:modId xmlns:p14="http://schemas.microsoft.com/office/powerpoint/2010/main" val="1814290679"/>
              </p:ext>
            </p:extLst>
          </p:nvPr>
        </p:nvGraphicFramePr>
        <p:xfrm>
          <a:off x="600364" y="1772902"/>
          <a:ext cx="2640676" cy="457200"/>
        </p:xfrm>
        <a:graphic>
          <a:graphicData uri="http://schemas.openxmlformats.org/drawingml/2006/table">
            <a:tbl>
              <a:tblPr firstRow="1" bandRow="1">
                <a:tableStyleId>{5C22544A-7EE6-4342-B048-85BDC9FD1C3A}</a:tableStyleId>
              </a:tblPr>
              <a:tblGrid>
                <a:gridCol w="2640676">
                  <a:extLst>
                    <a:ext uri="{9D8B030D-6E8A-4147-A177-3AD203B41FA5}">
                      <a16:colId xmlns:a16="http://schemas.microsoft.com/office/drawing/2014/main" val="535580066"/>
                    </a:ext>
                  </a:extLst>
                </a:gridCol>
              </a:tblGrid>
              <a:tr h="448867">
                <a:tc>
                  <a:txBody>
                    <a:bodyPr/>
                    <a:lstStyle/>
                    <a:p>
                      <a:r>
                        <a:rPr lang="en-US" sz="2400">
                          <a:solidFill>
                            <a:srgbClr val="0070C0"/>
                          </a:solidFill>
                          <a:latin typeface="Arial" panose="020B0604020202020204" pitchFamily="34" charset="0"/>
                          <a:cs typeface="Arial" panose="020B0604020202020204" pitchFamily="34" charset="0"/>
                        </a:rPr>
                        <a:t>1. Kinh tuyến</a:t>
                      </a:r>
                    </a:p>
                  </a:txBody>
                  <a:tcPr>
                    <a:solidFill>
                      <a:schemeClr val="accent2">
                        <a:lumMod val="20000"/>
                        <a:lumOff val="80000"/>
                      </a:schemeClr>
                    </a:solidFill>
                  </a:tcPr>
                </a:tc>
                <a:extLst>
                  <a:ext uri="{0D108BD9-81ED-4DB2-BD59-A6C34878D82A}">
                    <a16:rowId xmlns:a16="http://schemas.microsoft.com/office/drawing/2014/main" val="1091138533"/>
                  </a:ext>
                </a:extLst>
              </a:tr>
            </a:tbl>
          </a:graphicData>
        </a:graphic>
      </p:graphicFrame>
      <p:graphicFrame>
        <p:nvGraphicFramePr>
          <p:cNvPr id="11" name="Table 7">
            <a:extLst>
              <a:ext uri="{FF2B5EF4-FFF2-40B4-BE49-F238E27FC236}">
                <a16:creationId xmlns:a16="http://schemas.microsoft.com/office/drawing/2014/main" id="{7EA14B66-BECB-4C38-AE86-54CFC43B7E80}"/>
              </a:ext>
            </a:extLst>
          </p:cNvPr>
          <p:cNvGraphicFramePr>
            <a:graphicFrameLocks noGrp="1"/>
          </p:cNvGraphicFramePr>
          <p:nvPr>
            <p:extLst>
              <p:ext uri="{D42A27DB-BD31-4B8C-83A1-F6EECF244321}">
                <p14:modId xmlns:p14="http://schemas.microsoft.com/office/powerpoint/2010/main" val="1882059028"/>
              </p:ext>
            </p:extLst>
          </p:nvPr>
        </p:nvGraphicFramePr>
        <p:xfrm>
          <a:off x="600364" y="2665242"/>
          <a:ext cx="2650836" cy="457200"/>
        </p:xfrm>
        <a:graphic>
          <a:graphicData uri="http://schemas.openxmlformats.org/drawingml/2006/table">
            <a:tbl>
              <a:tblPr firstRow="1" bandRow="1">
                <a:tableStyleId>{5C22544A-7EE6-4342-B048-85BDC9FD1C3A}</a:tableStyleId>
              </a:tblPr>
              <a:tblGrid>
                <a:gridCol w="2650836">
                  <a:extLst>
                    <a:ext uri="{9D8B030D-6E8A-4147-A177-3AD203B41FA5}">
                      <a16:colId xmlns:a16="http://schemas.microsoft.com/office/drawing/2014/main" val="535580066"/>
                    </a:ext>
                  </a:extLst>
                </a:gridCol>
              </a:tblGrid>
              <a:tr h="409413">
                <a:tc>
                  <a:txBody>
                    <a:bodyPr/>
                    <a:lstStyle/>
                    <a:p>
                      <a:r>
                        <a:rPr lang="en-US" sz="2400">
                          <a:solidFill>
                            <a:srgbClr val="0070C0"/>
                          </a:solidFill>
                          <a:latin typeface="Arial" panose="020B0604020202020204" pitchFamily="34" charset="0"/>
                          <a:cs typeface="Arial" panose="020B0604020202020204" pitchFamily="34" charset="0"/>
                        </a:rPr>
                        <a:t>2. Vĩ tuyến gốc</a:t>
                      </a:r>
                    </a:p>
                  </a:txBody>
                  <a:tcPr>
                    <a:solidFill>
                      <a:schemeClr val="accent2">
                        <a:lumMod val="20000"/>
                        <a:lumOff val="80000"/>
                      </a:schemeClr>
                    </a:solidFill>
                  </a:tcPr>
                </a:tc>
                <a:extLst>
                  <a:ext uri="{0D108BD9-81ED-4DB2-BD59-A6C34878D82A}">
                    <a16:rowId xmlns:a16="http://schemas.microsoft.com/office/drawing/2014/main" val="1091138533"/>
                  </a:ext>
                </a:extLst>
              </a:tr>
            </a:tbl>
          </a:graphicData>
        </a:graphic>
      </p:graphicFrame>
      <p:graphicFrame>
        <p:nvGraphicFramePr>
          <p:cNvPr id="12" name="Table 7">
            <a:extLst>
              <a:ext uri="{FF2B5EF4-FFF2-40B4-BE49-F238E27FC236}">
                <a16:creationId xmlns:a16="http://schemas.microsoft.com/office/drawing/2014/main" id="{FF29D4C1-3F85-4608-986C-47341CB4438F}"/>
              </a:ext>
            </a:extLst>
          </p:cNvPr>
          <p:cNvGraphicFramePr>
            <a:graphicFrameLocks noGrp="1"/>
          </p:cNvGraphicFramePr>
          <p:nvPr>
            <p:extLst>
              <p:ext uri="{D42A27DB-BD31-4B8C-83A1-F6EECF244321}">
                <p14:modId xmlns:p14="http://schemas.microsoft.com/office/powerpoint/2010/main" val="1167044458"/>
              </p:ext>
            </p:extLst>
          </p:nvPr>
        </p:nvGraphicFramePr>
        <p:xfrm>
          <a:off x="600364" y="3539798"/>
          <a:ext cx="2650836" cy="457200"/>
        </p:xfrm>
        <a:graphic>
          <a:graphicData uri="http://schemas.openxmlformats.org/drawingml/2006/table">
            <a:tbl>
              <a:tblPr firstRow="1" bandRow="1">
                <a:tableStyleId>{5C22544A-7EE6-4342-B048-85BDC9FD1C3A}</a:tableStyleId>
              </a:tblPr>
              <a:tblGrid>
                <a:gridCol w="2650836">
                  <a:extLst>
                    <a:ext uri="{9D8B030D-6E8A-4147-A177-3AD203B41FA5}">
                      <a16:colId xmlns:a16="http://schemas.microsoft.com/office/drawing/2014/main" val="535580066"/>
                    </a:ext>
                  </a:extLst>
                </a:gridCol>
              </a:tblGrid>
              <a:tr h="416296">
                <a:tc>
                  <a:txBody>
                    <a:bodyPr/>
                    <a:lstStyle/>
                    <a:p>
                      <a:r>
                        <a:rPr lang="en-US" sz="2400">
                          <a:solidFill>
                            <a:srgbClr val="0070C0"/>
                          </a:solidFill>
                          <a:latin typeface="Arial" panose="020B0604020202020204" pitchFamily="34" charset="0"/>
                          <a:cs typeface="Arial" panose="020B0604020202020204" pitchFamily="34" charset="0"/>
                        </a:rPr>
                        <a:t>3. Bán cầu bắc</a:t>
                      </a:r>
                    </a:p>
                  </a:txBody>
                  <a:tcPr>
                    <a:solidFill>
                      <a:schemeClr val="accent2">
                        <a:lumMod val="20000"/>
                        <a:lumOff val="80000"/>
                      </a:schemeClr>
                    </a:solidFill>
                  </a:tcPr>
                </a:tc>
                <a:extLst>
                  <a:ext uri="{0D108BD9-81ED-4DB2-BD59-A6C34878D82A}">
                    <a16:rowId xmlns:a16="http://schemas.microsoft.com/office/drawing/2014/main" val="1091138533"/>
                  </a:ext>
                </a:extLst>
              </a:tr>
            </a:tbl>
          </a:graphicData>
        </a:graphic>
      </p:graphicFrame>
      <p:graphicFrame>
        <p:nvGraphicFramePr>
          <p:cNvPr id="13" name="Table 7">
            <a:extLst>
              <a:ext uri="{FF2B5EF4-FFF2-40B4-BE49-F238E27FC236}">
                <a16:creationId xmlns:a16="http://schemas.microsoft.com/office/drawing/2014/main" id="{420C36D9-06EE-49F7-B488-68C1A948016A}"/>
              </a:ext>
            </a:extLst>
          </p:cNvPr>
          <p:cNvGraphicFramePr>
            <a:graphicFrameLocks noGrp="1"/>
          </p:cNvGraphicFramePr>
          <p:nvPr>
            <p:extLst>
              <p:ext uri="{D42A27DB-BD31-4B8C-83A1-F6EECF244321}">
                <p14:modId xmlns:p14="http://schemas.microsoft.com/office/powerpoint/2010/main" val="3752800804"/>
              </p:ext>
            </p:extLst>
          </p:nvPr>
        </p:nvGraphicFramePr>
        <p:xfrm>
          <a:off x="600364" y="4361385"/>
          <a:ext cx="2650836" cy="457200"/>
        </p:xfrm>
        <a:graphic>
          <a:graphicData uri="http://schemas.openxmlformats.org/drawingml/2006/table">
            <a:tbl>
              <a:tblPr firstRow="1" bandRow="1">
                <a:tableStyleId>{5C22544A-7EE6-4342-B048-85BDC9FD1C3A}</a:tableStyleId>
              </a:tblPr>
              <a:tblGrid>
                <a:gridCol w="2650836">
                  <a:extLst>
                    <a:ext uri="{9D8B030D-6E8A-4147-A177-3AD203B41FA5}">
                      <a16:colId xmlns:a16="http://schemas.microsoft.com/office/drawing/2014/main" val="535580066"/>
                    </a:ext>
                  </a:extLst>
                </a:gridCol>
              </a:tblGrid>
              <a:tr h="412706">
                <a:tc>
                  <a:txBody>
                    <a:bodyPr/>
                    <a:lstStyle/>
                    <a:p>
                      <a:r>
                        <a:rPr lang="en-US" sz="2400">
                          <a:solidFill>
                            <a:srgbClr val="0070C0"/>
                          </a:solidFill>
                          <a:latin typeface="Arial" panose="020B0604020202020204" pitchFamily="34" charset="0"/>
                          <a:cs typeface="Arial" panose="020B0604020202020204" pitchFamily="34" charset="0"/>
                        </a:rPr>
                        <a:t>4. Bán cầu nam</a:t>
                      </a:r>
                    </a:p>
                  </a:txBody>
                  <a:tcPr>
                    <a:solidFill>
                      <a:schemeClr val="accent2">
                        <a:lumMod val="20000"/>
                        <a:lumOff val="80000"/>
                      </a:schemeClr>
                    </a:solidFill>
                  </a:tcPr>
                </a:tc>
                <a:extLst>
                  <a:ext uri="{0D108BD9-81ED-4DB2-BD59-A6C34878D82A}">
                    <a16:rowId xmlns:a16="http://schemas.microsoft.com/office/drawing/2014/main" val="1091138533"/>
                  </a:ext>
                </a:extLst>
              </a:tr>
            </a:tbl>
          </a:graphicData>
        </a:graphic>
      </p:graphicFrame>
      <p:graphicFrame>
        <p:nvGraphicFramePr>
          <p:cNvPr id="22" name="Table 7">
            <a:extLst>
              <a:ext uri="{FF2B5EF4-FFF2-40B4-BE49-F238E27FC236}">
                <a16:creationId xmlns:a16="http://schemas.microsoft.com/office/drawing/2014/main" id="{6B126622-7427-4661-864C-86FE8C851524}"/>
              </a:ext>
            </a:extLst>
          </p:cNvPr>
          <p:cNvGraphicFramePr>
            <a:graphicFrameLocks noGrp="1"/>
          </p:cNvGraphicFramePr>
          <p:nvPr>
            <p:extLst>
              <p:ext uri="{D42A27DB-BD31-4B8C-83A1-F6EECF244321}">
                <p14:modId xmlns:p14="http://schemas.microsoft.com/office/powerpoint/2010/main" val="4106492939"/>
              </p:ext>
            </p:extLst>
          </p:nvPr>
        </p:nvGraphicFramePr>
        <p:xfrm>
          <a:off x="4572000" y="1503547"/>
          <a:ext cx="7296727" cy="822960"/>
        </p:xfrm>
        <a:graphic>
          <a:graphicData uri="http://schemas.openxmlformats.org/drawingml/2006/table">
            <a:tbl>
              <a:tblPr firstRow="1" bandRow="1">
                <a:tableStyleId>{5C22544A-7EE6-4342-B048-85BDC9FD1C3A}</a:tableStyleId>
              </a:tblPr>
              <a:tblGrid>
                <a:gridCol w="7296727">
                  <a:extLst>
                    <a:ext uri="{9D8B030D-6E8A-4147-A177-3AD203B41FA5}">
                      <a16:colId xmlns:a16="http://schemas.microsoft.com/office/drawing/2014/main" val="535580066"/>
                    </a:ext>
                  </a:extLst>
                </a:gridCol>
              </a:tblGrid>
              <a:tr h="776467">
                <a:tc>
                  <a:txBody>
                    <a:bodyPr/>
                    <a:lstStyle/>
                    <a:p>
                      <a:r>
                        <a:rPr lang="en-US" sz="2400">
                          <a:solidFill>
                            <a:srgbClr val="0070C0"/>
                          </a:solidFill>
                          <a:latin typeface="Arial" panose="020B0604020202020204" pitchFamily="34" charset="0"/>
                          <a:cs typeface="Arial" panose="020B0604020202020204" pitchFamily="34" charset="0"/>
                        </a:rPr>
                        <a:t>a. Là xích đạo chia quả Địa Cầu thành 2 nửa cầu: nửa cầu Bắc và nửa cầu Nam.</a:t>
                      </a:r>
                    </a:p>
                  </a:txBody>
                  <a:tcPr>
                    <a:solidFill>
                      <a:schemeClr val="accent4">
                        <a:lumMod val="40000"/>
                        <a:lumOff val="60000"/>
                      </a:schemeClr>
                    </a:solidFill>
                  </a:tcPr>
                </a:tc>
                <a:extLst>
                  <a:ext uri="{0D108BD9-81ED-4DB2-BD59-A6C34878D82A}">
                    <a16:rowId xmlns:a16="http://schemas.microsoft.com/office/drawing/2014/main" val="1091138533"/>
                  </a:ext>
                </a:extLst>
              </a:tr>
            </a:tbl>
          </a:graphicData>
        </a:graphic>
      </p:graphicFrame>
      <p:graphicFrame>
        <p:nvGraphicFramePr>
          <p:cNvPr id="28" name="Table 7">
            <a:extLst>
              <a:ext uri="{FF2B5EF4-FFF2-40B4-BE49-F238E27FC236}">
                <a16:creationId xmlns:a16="http://schemas.microsoft.com/office/drawing/2014/main" id="{6D78C4AA-1B4B-4543-BD1B-0D48FA210435}"/>
              </a:ext>
            </a:extLst>
          </p:cNvPr>
          <p:cNvGraphicFramePr>
            <a:graphicFrameLocks noGrp="1"/>
          </p:cNvGraphicFramePr>
          <p:nvPr>
            <p:extLst>
              <p:ext uri="{D42A27DB-BD31-4B8C-83A1-F6EECF244321}">
                <p14:modId xmlns:p14="http://schemas.microsoft.com/office/powerpoint/2010/main" val="3777223605"/>
              </p:ext>
            </p:extLst>
          </p:nvPr>
        </p:nvGraphicFramePr>
        <p:xfrm>
          <a:off x="4572000" y="2665241"/>
          <a:ext cx="7296727" cy="822961"/>
        </p:xfrm>
        <a:graphic>
          <a:graphicData uri="http://schemas.openxmlformats.org/drawingml/2006/table">
            <a:tbl>
              <a:tblPr firstRow="1" bandRow="1">
                <a:tableStyleId>{5C22544A-7EE6-4342-B048-85BDC9FD1C3A}</a:tableStyleId>
              </a:tblPr>
              <a:tblGrid>
                <a:gridCol w="7296727">
                  <a:extLst>
                    <a:ext uri="{9D8B030D-6E8A-4147-A177-3AD203B41FA5}">
                      <a16:colId xmlns:a16="http://schemas.microsoft.com/office/drawing/2014/main" val="535580066"/>
                    </a:ext>
                  </a:extLst>
                </a:gridCol>
              </a:tblGrid>
              <a:tr h="822961">
                <a:tc>
                  <a:txBody>
                    <a:bodyPr/>
                    <a:lstStyle/>
                    <a:p>
                      <a:r>
                        <a:rPr lang="en-US" sz="2400">
                          <a:solidFill>
                            <a:srgbClr val="0070C0"/>
                          </a:solidFill>
                          <a:latin typeface="Arial" panose="020B0604020202020204" pitchFamily="34" charset="0"/>
                          <a:cs typeface="Arial" panose="020B0604020202020204" pitchFamily="34" charset="0"/>
                        </a:rPr>
                        <a:t>b. Là các đ</a:t>
                      </a:r>
                      <a:r>
                        <a:rPr lang="vi-VN" sz="2400">
                          <a:solidFill>
                            <a:srgbClr val="0070C0"/>
                          </a:solidFill>
                          <a:latin typeface="Arial" panose="020B0604020202020204" pitchFamily="34" charset="0"/>
                          <a:cs typeface="Arial" panose="020B0604020202020204" pitchFamily="34" charset="0"/>
                        </a:rPr>
                        <a:t>ư</a:t>
                      </a:r>
                      <a:r>
                        <a:rPr lang="en-US" sz="2400">
                          <a:solidFill>
                            <a:srgbClr val="0070C0"/>
                          </a:solidFill>
                          <a:latin typeface="Arial" panose="020B0604020202020204" pitchFamily="34" charset="0"/>
                          <a:cs typeface="Arial" panose="020B0604020202020204" pitchFamily="34" charset="0"/>
                        </a:rPr>
                        <a:t>ờng nối cực bắc và cực nam trên quả Địa cầu.</a:t>
                      </a:r>
                    </a:p>
                  </a:txBody>
                  <a:tcPr>
                    <a:solidFill>
                      <a:schemeClr val="accent4">
                        <a:lumMod val="40000"/>
                        <a:lumOff val="60000"/>
                      </a:schemeClr>
                    </a:solidFill>
                  </a:tcPr>
                </a:tc>
                <a:extLst>
                  <a:ext uri="{0D108BD9-81ED-4DB2-BD59-A6C34878D82A}">
                    <a16:rowId xmlns:a16="http://schemas.microsoft.com/office/drawing/2014/main" val="1091138533"/>
                  </a:ext>
                </a:extLst>
              </a:tr>
            </a:tbl>
          </a:graphicData>
        </a:graphic>
      </p:graphicFrame>
      <p:graphicFrame>
        <p:nvGraphicFramePr>
          <p:cNvPr id="29" name="Table 7">
            <a:extLst>
              <a:ext uri="{FF2B5EF4-FFF2-40B4-BE49-F238E27FC236}">
                <a16:creationId xmlns:a16="http://schemas.microsoft.com/office/drawing/2014/main" id="{86C8B818-DCED-4FA3-81AF-B248DDA9B54D}"/>
              </a:ext>
            </a:extLst>
          </p:cNvPr>
          <p:cNvGraphicFramePr>
            <a:graphicFrameLocks noGrp="1"/>
          </p:cNvGraphicFramePr>
          <p:nvPr>
            <p:extLst>
              <p:ext uri="{D42A27DB-BD31-4B8C-83A1-F6EECF244321}">
                <p14:modId xmlns:p14="http://schemas.microsoft.com/office/powerpoint/2010/main" val="1063482766"/>
              </p:ext>
            </p:extLst>
          </p:nvPr>
        </p:nvGraphicFramePr>
        <p:xfrm>
          <a:off x="4572000" y="4614275"/>
          <a:ext cx="7296727" cy="822960"/>
        </p:xfrm>
        <a:graphic>
          <a:graphicData uri="http://schemas.openxmlformats.org/drawingml/2006/table">
            <a:tbl>
              <a:tblPr firstRow="1" bandRow="1">
                <a:tableStyleId>{5C22544A-7EE6-4342-B048-85BDC9FD1C3A}</a:tableStyleId>
              </a:tblPr>
              <a:tblGrid>
                <a:gridCol w="7296727">
                  <a:extLst>
                    <a:ext uri="{9D8B030D-6E8A-4147-A177-3AD203B41FA5}">
                      <a16:colId xmlns:a16="http://schemas.microsoft.com/office/drawing/2014/main" val="535580066"/>
                    </a:ext>
                  </a:extLst>
                </a:gridCol>
              </a:tblGrid>
              <a:tr h="8187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0070C0"/>
                          </a:solidFill>
                          <a:latin typeface="Arial" panose="020B0604020202020204" pitchFamily="34" charset="0"/>
                          <a:cs typeface="Arial" panose="020B0604020202020204" pitchFamily="34" charset="0"/>
                        </a:rPr>
                        <a:t>d. Đ</a:t>
                      </a:r>
                      <a:r>
                        <a:rPr lang="vi-VN" sz="2400">
                          <a:solidFill>
                            <a:srgbClr val="0070C0"/>
                          </a:solidFill>
                          <a:latin typeface="Arial" panose="020B0604020202020204" pitchFamily="34" charset="0"/>
                          <a:cs typeface="Arial" panose="020B0604020202020204" pitchFamily="34" charset="0"/>
                        </a:rPr>
                        <a:t>ư</a:t>
                      </a:r>
                      <a:r>
                        <a:rPr lang="en-US" sz="2400">
                          <a:solidFill>
                            <a:srgbClr val="0070C0"/>
                          </a:solidFill>
                          <a:latin typeface="Arial" panose="020B0604020202020204" pitchFamily="34" charset="0"/>
                          <a:cs typeface="Arial" panose="020B0604020202020204" pitchFamily="34" charset="0"/>
                        </a:rPr>
                        <a:t>ợc đánh số </a:t>
                      </a:r>
                      <a:r>
                        <a:rPr lang="pt-BR" sz="2400" b="1" kern="1200">
                          <a:solidFill>
                            <a:srgbClr val="0070C0"/>
                          </a:solidFill>
                          <a:effectLst/>
                          <a:latin typeface="Arial" panose="020B0604020202020204" pitchFamily="34" charset="0"/>
                          <a:ea typeface="+mn-ea"/>
                          <a:cs typeface="Arial" panose="020B0604020202020204" pitchFamily="34" charset="0"/>
                        </a:rPr>
                        <a:t>0</a:t>
                      </a:r>
                      <a:r>
                        <a:rPr lang="pt-BR" sz="2400" b="1" kern="1200" baseline="30000">
                          <a:solidFill>
                            <a:srgbClr val="0070C0"/>
                          </a:solidFill>
                          <a:effectLst/>
                          <a:latin typeface="Arial" panose="020B0604020202020204" pitchFamily="34" charset="0"/>
                          <a:ea typeface="+mn-ea"/>
                          <a:cs typeface="Arial" panose="020B0604020202020204" pitchFamily="34" charset="0"/>
                        </a:rPr>
                        <a:t>0 </a:t>
                      </a:r>
                      <a:r>
                        <a:rPr lang="en-US" sz="2400">
                          <a:solidFill>
                            <a:srgbClr val="0070C0"/>
                          </a:solidFill>
                          <a:latin typeface="Arial" panose="020B0604020202020204" pitchFamily="34" charset="0"/>
                          <a:cs typeface="Arial" panose="020B0604020202020204" pitchFamily="34" charset="0"/>
                        </a:rPr>
                        <a:t>đi qua đài thiên văn</a:t>
                      </a:r>
                    </a:p>
                    <a:p>
                      <a:pPr marL="0" indent="0">
                        <a:buNone/>
                      </a:pPr>
                      <a:r>
                        <a:rPr lang="en-US" sz="2400">
                          <a:solidFill>
                            <a:srgbClr val="0070C0"/>
                          </a:solidFill>
                          <a:latin typeface="Arial" panose="020B0604020202020204" pitchFamily="34" charset="0"/>
                          <a:cs typeface="Arial" panose="020B0604020202020204" pitchFamily="34" charset="0"/>
                        </a:rPr>
                        <a:t> Grin-uých ở ngoại ô thủ đô Lôn Đôn (Anh).</a:t>
                      </a:r>
                    </a:p>
                  </a:txBody>
                  <a:tcPr>
                    <a:solidFill>
                      <a:schemeClr val="accent4">
                        <a:lumMod val="40000"/>
                        <a:lumOff val="60000"/>
                      </a:schemeClr>
                    </a:solidFill>
                  </a:tcPr>
                </a:tc>
                <a:extLst>
                  <a:ext uri="{0D108BD9-81ED-4DB2-BD59-A6C34878D82A}">
                    <a16:rowId xmlns:a16="http://schemas.microsoft.com/office/drawing/2014/main" val="1091138533"/>
                  </a:ext>
                </a:extLst>
              </a:tr>
            </a:tbl>
          </a:graphicData>
        </a:graphic>
      </p:graphicFrame>
      <p:graphicFrame>
        <p:nvGraphicFramePr>
          <p:cNvPr id="30" name="Table 7">
            <a:extLst>
              <a:ext uri="{FF2B5EF4-FFF2-40B4-BE49-F238E27FC236}">
                <a16:creationId xmlns:a16="http://schemas.microsoft.com/office/drawing/2014/main" id="{814648F1-22A7-4BC2-A5CD-0480C44A8293}"/>
              </a:ext>
            </a:extLst>
          </p:cNvPr>
          <p:cNvGraphicFramePr>
            <a:graphicFrameLocks noGrp="1"/>
          </p:cNvGraphicFramePr>
          <p:nvPr>
            <p:extLst>
              <p:ext uri="{D42A27DB-BD31-4B8C-83A1-F6EECF244321}">
                <p14:modId xmlns:p14="http://schemas.microsoft.com/office/powerpoint/2010/main" val="1439754043"/>
              </p:ext>
            </p:extLst>
          </p:nvPr>
        </p:nvGraphicFramePr>
        <p:xfrm>
          <a:off x="4572000" y="5800636"/>
          <a:ext cx="7296727" cy="457200"/>
        </p:xfrm>
        <a:graphic>
          <a:graphicData uri="http://schemas.openxmlformats.org/drawingml/2006/table">
            <a:tbl>
              <a:tblPr firstRow="1" bandRow="1">
                <a:tableStyleId>{5C22544A-7EE6-4342-B048-85BDC9FD1C3A}</a:tableStyleId>
              </a:tblPr>
              <a:tblGrid>
                <a:gridCol w="7296727">
                  <a:extLst>
                    <a:ext uri="{9D8B030D-6E8A-4147-A177-3AD203B41FA5}">
                      <a16:colId xmlns:a16="http://schemas.microsoft.com/office/drawing/2014/main" val="535580066"/>
                    </a:ext>
                  </a:extLst>
                </a:gridCol>
              </a:tblGrid>
              <a:tr h="437199">
                <a:tc>
                  <a:txBody>
                    <a:bodyPr/>
                    <a:lstStyle/>
                    <a:p>
                      <a:r>
                        <a:rPr lang="en-US" sz="2400">
                          <a:solidFill>
                            <a:srgbClr val="0070C0"/>
                          </a:solidFill>
                          <a:latin typeface="Arial" panose="020B0604020202020204" pitchFamily="34" charset="0"/>
                          <a:cs typeface="Arial" panose="020B0604020202020204" pitchFamily="34" charset="0"/>
                        </a:rPr>
                        <a:t>e. Là nửa cầu nằm phía </a:t>
                      </a:r>
                      <a:r>
                        <a:rPr lang="en-US" sz="2400" smtClean="0">
                          <a:solidFill>
                            <a:srgbClr val="0070C0"/>
                          </a:solidFill>
                          <a:latin typeface="Arial" panose="020B0604020202020204" pitchFamily="34" charset="0"/>
                          <a:cs typeface="Arial" panose="020B0604020202020204" pitchFamily="34" charset="0"/>
                        </a:rPr>
                        <a:t>bắc </a:t>
                      </a:r>
                      <a:r>
                        <a:rPr lang="en-US" sz="2400">
                          <a:solidFill>
                            <a:srgbClr val="0070C0"/>
                          </a:solidFill>
                          <a:latin typeface="Arial" panose="020B0604020202020204" pitchFamily="34" charset="0"/>
                          <a:cs typeface="Arial" panose="020B0604020202020204" pitchFamily="34" charset="0"/>
                        </a:rPr>
                        <a:t>xích đạo.</a:t>
                      </a:r>
                    </a:p>
                  </a:txBody>
                  <a:tcPr>
                    <a:solidFill>
                      <a:schemeClr val="accent4">
                        <a:lumMod val="40000"/>
                        <a:lumOff val="60000"/>
                      </a:schemeClr>
                    </a:solidFill>
                  </a:tcPr>
                </a:tc>
                <a:extLst>
                  <a:ext uri="{0D108BD9-81ED-4DB2-BD59-A6C34878D82A}">
                    <a16:rowId xmlns:a16="http://schemas.microsoft.com/office/drawing/2014/main" val="1091138533"/>
                  </a:ext>
                </a:extLst>
              </a:tr>
            </a:tbl>
          </a:graphicData>
        </a:graphic>
      </p:graphicFrame>
      <p:graphicFrame>
        <p:nvGraphicFramePr>
          <p:cNvPr id="31" name="Table 7">
            <a:extLst>
              <a:ext uri="{FF2B5EF4-FFF2-40B4-BE49-F238E27FC236}">
                <a16:creationId xmlns:a16="http://schemas.microsoft.com/office/drawing/2014/main" id="{597C9334-3D23-492E-9A0E-5A950ABFE255}"/>
              </a:ext>
            </a:extLst>
          </p:cNvPr>
          <p:cNvGraphicFramePr>
            <a:graphicFrameLocks noGrp="1"/>
          </p:cNvGraphicFramePr>
          <p:nvPr>
            <p:extLst>
              <p:ext uri="{D42A27DB-BD31-4B8C-83A1-F6EECF244321}">
                <p14:modId xmlns:p14="http://schemas.microsoft.com/office/powerpoint/2010/main" val="3510109910"/>
              </p:ext>
            </p:extLst>
          </p:nvPr>
        </p:nvGraphicFramePr>
        <p:xfrm>
          <a:off x="555106" y="5132490"/>
          <a:ext cx="2650836" cy="822960"/>
        </p:xfrm>
        <a:graphic>
          <a:graphicData uri="http://schemas.openxmlformats.org/drawingml/2006/table">
            <a:tbl>
              <a:tblPr firstRow="1" bandRow="1">
                <a:tableStyleId>{5C22544A-7EE6-4342-B048-85BDC9FD1C3A}</a:tableStyleId>
              </a:tblPr>
              <a:tblGrid>
                <a:gridCol w="2650836">
                  <a:extLst>
                    <a:ext uri="{9D8B030D-6E8A-4147-A177-3AD203B41FA5}">
                      <a16:colId xmlns:a16="http://schemas.microsoft.com/office/drawing/2014/main" val="535580066"/>
                    </a:ext>
                  </a:extLst>
                </a:gridCol>
              </a:tblGrid>
              <a:tr h="489170">
                <a:tc>
                  <a:txBody>
                    <a:bodyPr/>
                    <a:lstStyle/>
                    <a:p>
                      <a:r>
                        <a:rPr lang="en-US" sz="2400">
                          <a:solidFill>
                            <a:srgbClr val="0070C0"/>
                          </a:solidFill>
                          <a:latin typeface="Arial" panose="020B0604020202020204" pitchFamily="34" charset="0"/>
                          <a:cs typeface="Arial" panose="020B0604020202020204" pitchFamily="34" charset="0"/>
                        </a:rPr>
                        <a:t>5. Kinh tuyến gốc</a:t>
                      </a:r>
                    </a:p>
                  </a:txBody>
                  <a:tcPr>
                    <a:solidFill>
                      <a:schemeClr val="accent2">
                        <a:lumMod val="20000"/>
                        <a:lumOff val="80000"/>
                      </a:schemeClr>
                    </a:solidFill>
                  </a:tcPr>
                </a:tc>
                <a:extLst>
                  <a:ext uri="{0D108BD9-81ED-4DB2-BD59-A6C34878D82A}">
                    <a16:rowId xmlns:a16="http://schemas.microsoft.com/office/drawing/2014/main" val="1091138533"/>
                  </a:ext>
                </a:extLst>
              </a:tr>
            </a:tbl>
          </a:graphicData>
        </a:graphic>
      </p:graphicFrame>
      <p:graphicFrame>
        <p:nvGraphicFramePr>
          <p:cNvPr id="32" name="Table 7">
            <a:extLst>
              <a:ext uri="{FF2B5EF4-FFF2-40B4-BE49-F238E27FC236}">
                <a16:creationId xmlns:a16="http://schemas.microsoft.com/office/drawing/2014/main" id="{6D812088-1C79-44D5-ABD9-39C935FD439B}"/>
              </a:ext>
            </a:extLst>
          </p:cNvPr>
          <p:cNvGraphicFramePr>
            <a:graphicFrameLocks noGrp="1"/>
          </p:cNvGraphicFramePr>
          <p:nvPr>
            <p:extLst>
              <p:ext uri="{D42A27DB-BD31-4B8C-83A1-F6EECF244321}">
                <p14:modId xmlns:p14="http://schemas.microsoft.com/office/powerpoint/2010/main" val="897921898"/>
              </p:ext>
            </p:extLst>
          </p:nvPr>
        </p:nvGraphicFramePr>
        <p:xfrm>
          <a:off x="4572000" y="3826774"/>
          <a:ext cx="7296727" cy="473651"/>
        </p:xfrm>
        <a:graphic>
          <a:graphicData uri="http://schemas.openxmlformats.org/drawingml/2006/table">
            <a:tbl>
              <a:tblPr firstRow="1" bandRow="1">
                <a:tableStyleId>{5C22544A-7EE6-4342-B048-85BDC9FD1C3A}</a:tableStyleId>
              </a:tblPr>
              <a:tblGrid>
                <a:gridCol w="7296727">
                  <a:extLst>
                    <a:ext uri="{9D8B030D-6E8A-4147-A177-3AD203B41FA5}">
                      <a16:colId xmlns:a16="http://schemas.microsoft.com/office/drawing/2014/main" val="535580066"/>
                    </a:ext>
                  </a:extLst>
                </a:gridCol>
              </a:tblGrid>
              <a:tr h="473651">
                <a:tc>
                  <a:txBody>
                    <a:bodyPr/>
                    <a:lstStyle/>
                    <a:p>
                      <a:r>
                        <a:rPr lang="en-US" sz="2400">
                          <a:solidFill>
                            <a:srgbClr val="0070C0"/>
                          </a:solidFill>
                          <a:latin typeface="Arial" panose="020B0604020202020204" pitchFamily="34" charset="0"/>
                          <a:cs typeface="Arial" panose="020B0604020202020204" pitchFamily="34" charset="0"/>
                        </a:rPr>
                        <a:t>c. Là nửa cầu nằm phía nam xích đạo.</a:t>
                      </a:r>
                    </a:p>
                  </a:txBody>
                  <a:tcPr>
                    <a:solidFill>
                      <a:schemeClr val="accent4">
                        <a:lumMod val="40000"/>
                        <a:lumOff val="60000"/>
                      </a:schemeClr>
                    </a:solidFill>
                  </a:tcPr>
                </a:tc>
                <a:extLst>
                  <a:ext uri="{0D108BD9-81ED-4DB2-BD59-A6C34878D82A}">
                    <a16:rowId xmlns:a16="http://schemas.microsoft.com/office/drawing/2014/main" val="1091138533"/>
                  </a:ext>
                </a:extLst>
              </a:tr>
            </a:tbl>
          </a:graphicData>
        </a:graphic>
      </p:graphicFrame>
      <p:cxnSp>
        <p:nvCxnSpPr>
          <p:cNvPr id="34" name="Straight Arrow Connector 33">
            <a:extLst>
              <a:ext uri="{FF2B5EF4-FFF2-40B4-BE49-F238E27FC236}">
                <a16:creationId xmlns:a16="http://schemas.microsoft.com/office/drawing/2014/main" id="{8E1A8D5D-4C89-4545-A191-78BABDC9C92A}"/>
              </a:ext>
            </a:extLst>
          </p:cNvPr>
          <p:cNvCxnSpPr/>
          <p:nvPr/>
        </p:nvCxnSpPr>
        <p:spPr>
          <a:xfrm>
            <a:off x="3241040" y="1929495"/>
            <a:ext cx="1249680" cy="138266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5" name="Straight Arrow Connector 34">
            <a:extLst>
              <a:ext uri="{FF2B5EF4-FFF2-40B4-BE49-F238E27FC236}">
                <a16:creationId xmlns:a16="http://schemas.microsoft.com/office/drawing/2014/main" id="{C1675838-F80E-4369-BE3E-DDB970DDDA0F}"/>
              </a:ext>
            </a:extLst>
          </p:cNvPr>
          <p:cNvCxnSpPr>
            <a:cxnSpLocks/>
            <a:endCxn id="22" idx="1"/>
          </p:cNvCxnSpPr>
          <p:nvPr/>
        </p:nvCxnSpPr>
        <p:spPr>
          <a:xfrm flipV="1">
            <a:off x="3215640" y="1929495"/>
            <a:ext cx="1356360" cy="103441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7" name="Straight Arrow Connector 36">
            <a:extLst>
              <a:ext uri="{FF2B5EF4-FFF2-40B4-BE49-F238E27FC236}">
                <a16:creationId xmlns:a16="http://schemas.microsoft.com/office/drawing/2014/main" id="{D8CA5C56-2691-4315-92CE-0D8DB49313A9}"/>
              </a:ext>
            </a:extLst>
          </p:cNvPr>
          <p:cNvCxnSpPr>
            <a:cxnSpLocks/>
          </p:cNvCxnSpPr>
          <p:nvPr/>
        </p:nvCxnSpPr>
        <p:spPr>
          <a:xfrm flipV="1">
            <a:off x="3215640" y="4927600"/>
            <a:ext cx="1275080" cy="47221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39" name="Straight Arrow Connector 38">
            <a:extLst>
              <a:ext uri="{FF2B5EF4-FFF2-40B4-BE49-F238E27FC236}">
                <a16:creationId xmlns:a16="http://schemas.microsoft.com/office/drawing/2014/main" id="{9F061738-D9E9-4B13-929D-AD18AB4D0D7B}"/>
              </a:ext>
            </a:extLst>
          </p:cNvPr>
          <p:cNvCxnSpPr>
            <a:cxnSpLocks/>
          </p:cNvCxnSpPr>
          <p:nvPr/>
        </p:nvCxnSpPr>
        <p:spPr>
          <a:xfrm>
            <a:off x="3251200" y="3788454"/>
            <a:ext cx="1320800" cy="228174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41">
            <a:extLst>
              <a:ext uri="{FF2B5EF4-FFF2-40B4-BE49-F238E27FC236}">
                <a16:creationId xmlns:a16="http://schemas.microsoft.com/office/drawing/2014/main" id="{F3373A92-B016-4835-9724-D10A08353B9C}"/>
              </a:ext>
            </a:extLst>
          </p:cNvPr>
          <p:cNvCxnSpPr>
            <a:cxnSpLocks/>
            <a:endCxn id="32" idx="1"/>
          </p:cNvCxnSpPr>
          <p:nvPr/>
        </p:nvCxnSpPr>
        <p:spPr>
          <a:xfrm flipV="1">
            <a:off x="3322320" y="4102305"/>
            <a:ext cx="1249680" cy="62807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45" name="TextBox 44">
            <a:extLst>
              <a:ext uri="{FF2B5EF4-FFF2-40B4-BE49-F238E27FC236}">
                <a16:creationId xmlns:a16="http://schemas.microsoft.com/office/drawing/2014/main" id="{D27A37A7-4AD7-4127-8DCC-D477FAA2FDDF}"/>
              </a:ext>
            </a:extLst>
          </p:cNvPr>
          <p:cNvSpPr txBox="1"/>
          <p:nvPr/>
        </p:nvSpPr>
        <p:spPr>
          <a:xfrm>
            <a:off x="267855" y="6070196"/>
            <a:ext cx="2184400" cy="461665"/>
          </a:xfrm>
          <a:prstGeom prst="rect">
            <a:avLst/>
          </a:prstGeom>
          <a:noFill/>
        </p:spPr>
        <p:txBody>
          <a:bodyPr wrap="square" rtlCol="0">
            <a:spAutoFit/>
          </a:bodyPr>
          <a:lstStyle/>
          <a:p>
            <a:r>
              <a:rPr lang="en-US" sz="2400" b="1">
                <a:solidFill>
                  <a:srgbClr val="FF0000"/>
                </a:solidFill>
                <a:latin typeface="Arial" panose="020B0604020202020204" pitchFamily="34" charset="0"/>
                <a:cs typeface="Arial" panose="020B0604020202020204" pitchFamily="34" charset="0"/>
              </a:rPr>
              <a:t>Đáp án: </a:t>
            </a:r>
          </a:p>
        </p:txBody>
      </p:sp>
      <p:sp>
        <p:nvSpPr>
          <p:cNvPr id="46" name="TextBox 45">
            <a:extLst>
              <a:ext uri="{FF2B5EF4-FFF2-40B4-BE49-F238E27FC236}">
                <a16:creationId xmlns:a16="http://schemas.microsoft.com/office/drawing/2014/main" id="{1F1BCA63-A2C5-4173-948C-8DA17BDB9619}"/>
              </a:ext>
            </a:extLst>
          </p:cNvPr>
          <p:cNvSpPr txBox="1"/>
          <p:nvPr/>
        </p:nvSpPr>
        <p:spPr>
          <a:xfrm>
            <a:off x="1510146" y="6082104"/>
            <a:ext cx="6278880" cy="461665"/>
          </a:xfrm>
          <a:prstGeom prst="rect">
            <a:avLst/>
          </a:prstGeom>
          <a:noFill/>
        </p:spPr>
        <p:txBody>
          <a:bodyPr wrap="square" rtlCol="0">
            <a:spAutoFit/>
          </a:bodyPr>
          <a:lstStyle/>
          <a:p>
            <a:r>
              <a:rPr lang="en-US" sz="2400" b="1">
                <a:solidFill>
                  <a:srgbClr val="FF0000"/>
                </a:solidFill>
                <a:latin typeface="Arial" panose="020B0604020202020204" pitchFamily="34" charset="0"/>
                <a:cs typeface="Arial" panose="020B0604020202020204" pitchFamily="34" charset="0"/>
              </a:rPr>
              <a:t>1 - b, 2 - c, 3 - e, 4 – c, 5 - d</a:t>
            </a:r>
          </a:p>
        </p:txBody>
      </p:sp>
    </p:spTree>
    <p:extLst>
      <p:ext uri="{BB962C8B-B14F-4D97-AF65-F5344CB8AC3E}">
        <p14:creationId xmlns:p14="http://schemas.microsoft.com/office/powerpoint/2010/main" val="364649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up)">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up)">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down)">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5">
                                            <p:txEl>
                                              <p:pRg st="0" end="0"/>
                                            </p:txEl>
                                          </p:spTgt>
                                        </p:tgtEl>
                                        <p:attrNameLst>
                                          <p:attrName>style.visibility</p:attrName>
                                        </p:attrNameLst>
                                      </p:cBhvr>
                                      <p:to>
                                        <p:strVal val="visible"/>
                                      </p:to>
                                    </p:set>
                                    <p:animEffect transition="in" filter="barn(inVertical)">
                                      <p:cBhvr>
                                        <p:cTn id="37" dur="500"/>
                                        <p:tgtEl>
                                          <p:spTgt spid="45">
                                            <p:txEl>
                                              <p:pRg st="0" end="0"/>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46">
                                            <p:txEl>
                                              <p:pRg st="0" end="0"/>
                                            </p:txEl>
                                          </p:spTgt>
                                        </p:tgtEl>
                                        <p:attrNameLst>
                                          <p:attrName>style.visibility</p:attrName>
                                        </p:attrNameLst>
                                      </p:cBhvr>
                                      <p:to>
                                        <p:strVal val="visible"/>
                                      </p:to>
                                    </p:set>
                                    <p:anim calcmode="lin" valueType="num">
                                      <p:cBhvr>
                                        <p:cTn id="40" dur="5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46">
                                            <p:txEl>
                                              <p:pRg st="0" end="0"/>
                                            </p:txEl>
                                          </p:spTgt>
                                        </p:tgtEl>
                                        <p:attrNameLst>
                                          <p:attrName>ppt_h</p:attrName>
                                        </p:attrNameLst>
                                      </p:cBhvr>
                                      <p:tavLst>
                                        <p:tav tm="0">
                                          <p:val>
                                            <p:fltVal val="0"/>
                                          </p:val>
                                        </p:tav>
                                        <p:tav tm="100000">
                                          <p:val>
                                            <p:strVal val="#ppt_h"/>
                                          </p:val>
                                        </p:tav>
                                      </p:tavLst>
                                    </p:anim>
                                    <p:animEffect transition="in" filter="fade">
                                      <p:cBhvr>
                                        <p:cTn id="42" dur="500"/>
                                        <p:tgtEl>
                                          <p:spTgt spid="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3169952" y="2632794"/>
            <a:ext cx="8577990" cy="584775"/>
          </a:xfrm>
          <a:prstGeom prst="rect">
            <a:avLst/>
          </a:prstGeom>
          <a:noFill/>
        </p:spPr>
        <p:txBody>
          <a:bodyPr wrap="none" rtlCol="0">
            <a:spAutoFit/>
          </a:bodyPr>
          <a:lstStyle/>
          <a:p>
            <a:pPr algn="ctr"/>
            <a:r>
              <a:rPr lang="en-US" altLang="zh-CN" sz="3200" b="1" smtClean="0">
                <a:solidFill>
                  <a:prstClr val="white"/>
                </a:solidFill>
                <a:latin typeface="汉仪喵魂体W" panose="00020600040101010101" pitchFamily="18" charset="-122"/>
                <a:ea typeface="汉仪喵魂体W" panose="00020600040101010101" pitchFamily="18" charset="-122"/>
              </a:rPr>
              <a:t>2. Kinh độ, vĩ độ và tọa độ địa lí</a:t>
            </a:r>
            <a:endParaRPr lang="zh-CN" altLang="en-US" sz="3200" b="1">
              <a:solidFill>
                <a:prstClr val="white"/>
              </a:solidFill>
              <a:latin typeface="汉仪喵魂体W" panose="00020600040101010101" pitchFamily="18" charset="-122"/>
              <a:ea typeface="汉仪喵魂体W" panose="00020600040101010101" pitchFamily="18" charset="-122"/>
            </a:endParaRPr>
          </a:p>
        </p:txBody>
      </p:sp>
      <p:grpSp>
        <p:nvGrpSpPr>
          <p:cNvPr id="19" name="Group 15"/>
          <p:cNvGrpSpPr>
            <a:grpSpLocks noChangeAspect="1"/>
          </p:cNvGrpSpPr>
          <p:nvPr/>
        </p:nvGrpSpPr>
        <p:grpSpPr bwMode="auto">
          <a:xfrm>
            <a:off x="928402" y="1983288"/>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2150972" y="492210"/>
            <a:ext cx="8459368" cy="1200329"/>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3600" b="1" smtClean="0">
                <a:solidFill>
                  <a:srgbClr val="FFE88B"/>
                </a:solidFill>
                <a:latin typeface="汉仪喵魂体W" panose="00020600040101010101" pitchFamily="18" charset="-122"/>
                <a:ea typeface="汉仪喵魂体W" panose="00020600040101010101" pitchFamily="18" charset="-122"/>
              </a:rPr>
              <a:t>TỌA ĐỘ ĐỊA LÍ</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456044"/>
            <a:ext cx="10858596" cy="779831"/>
            <a:chOff x="994820" y="341744"/>
            <a:chExt cx="8059490" cy="779831"/>
          </a:xfrm>
        </p:grpSpPr>
        <p:grpSp>
          <p:nvGrpSpPr>
            <p:cNvPr id="93" name="组合 92"/>
            <p:cNvGrpSpPr/>
            <p:nvPr/>
          </p:nvGrpSpPr>
          <p:grpSpPr>
            <a:xfrm>
              <a:off x="994820" y="550487"/>
              <a:ext cx="8059490" cy="571088"/>
              <a:chOff x="3532280" y="5305367"/>
              <a:chExt cx="8059490" cy="571088"/>
            </a:xfrm>
          </p:grpSpPr>
          <p:sp>
            <p:nvSpPr>
              <p:cNvPr id="95" name="Freeform 34"/>
              <p:cNvSpPr>
                <a:spLocks noEditPoints="1"/>
              </p:cNvSpPr>
              <p:nvPr/>
            </p:nvSpPr>
            <p:spPr bwMode="auto">
              <a:xfrm>
                <a:off x="10798376" y="5305367"/>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36012" y="341744"/>
              <a:ext cx="6366773" cy="584775"/>
            </a:xfrm>
            <a:prstGeom prst="rect">
              <a:avLst/>
            </a:prstGeom>
            <a:noFill/>
          </p:spPr>
          <p:txBody>
            <a:bodyPr wrap="none" rtlCol="0">
              <a:spAutoFit/>
            </a:bodyPr>
            <a:lstStyle/>
            <a:p>
              <a:r>
                <a:rPr lang="en-US" altLang="zh-CN" sz="3200" b="1">
                  <a:solidFill>
                    <a:prstClr val="white"/>
                  </a:solidFill>
                  <a:latin typeface="汉仪喵魂体W" panose="00020600040101010101" pitchFamily="18" charset="-122"/>
                  <a:ea typeface="汉仪喵魂体W" panose="00020600040101010101" pitchFamily="18" charset="-122"/>
                </a:rPr>
                <a:t>2</a:t>
              </a:r>
              <a:r>
                <a:rPr lang="en-US" altLang="zh-CN" sz="3200" b="1" smtClean="0">
                  <a:solidFill>
                    <a:prstClr val="white"/>
                  </a:solidFill>
                  <a:latin typeface="汉仪喵魂体W" panose="00020600040101010101" pitchFamily="18" charset="-122"/>
                  <a:ea typeface="汉仪喵魂体W" panose="00020600040101010101" pitchFamily="18" charset="-122"/>
                </a:rPr>
                <a:t>. Kinh độ, vĩ độ và tọa độ địa lí</a:t>
              </a:r>
              <a:endParaRPr lang="zh-CN" altLang="en-US" sz="3200" b="1"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91883" y="1566895"/>
            <a:ext cx="6020792" cy="4808496"/>
          </a:xfrm>
          <a:prstGeom prst="rect">
            <a:avLst/>
          </a:prstGeom>
          <a:noFill/>
        </p:spPr>
        <p:txBody>
          <a:bodyPr wrap="square" rtlCol="0">
            <a:spAutoFit/>
          </a:bodyPr>
          <a:lstStyle/>
          <a:p>
            <a:pPr algn="just">
              <a:lnSpc>
                <a:spcPct val="115000"/>
              </a:lnSpc>
              <a:spcAft>
                <a:spcPts val="1000"/>
              </a:spcAft>
            </a:pPr>
            <a:r>
              <a:rPr lang="en-US" sz="3600" b="1">
                <a:solidFill>
                  <a:schemeClr val="bg1"/>
                </a:solidFill>
                <a:latin typeface="Times New Roman"/>
                <a:ea typeface="Calibri"/>
                <a:cs typeface="Times New Roman"/>
              </a:rPr>
              <a:t>Quan sát hình 4 và đọc thông tin trong mục 2, em hãy:</a:t>
            </a:r>
            <a:endParaRPr lang="en-US" sz="2800">
              <a:solidFill>
                <a:schemeClr val="bg1"/>
              </a:solidFill>
              <a:latin typeface="Calibri"/>
              <a:ea typeface="Calibri"/>
              <a:cs typeface="Times New Roman"/>
            </a:endParaRPr>
          </a:p>
          <a:p>
            <a:pPr algn="just">
              <a:lnSpc>
                <a:spcPct val="115000"/>
              </a:lnSpc>
              <a:spcAft>
                <a:spcPts val="1000"/>
              </a:spcAft>
            </a:pPr>
            <a:r>
              <a:rPr lang="en-US" sz="3600" b="1">
                <a:solidFill>
                  <a:schemeClr val="bg1"/>
                </a:solidFill>
                <a:latin typeface="Times New Roman"/>
                <a:ea typeface="Calibri"/>
                <a:cs typeface="Times New Roman"/>
              </a:rPr>
              <a:t>1. Nêu khái niệm: kinh độ, vĩ độ, tọa độ địa lí của một điểm.</a:t>
            </a:r>
            <a:endParaRPr lang="en-US" sz="2800">
              <a:solidFill>
                <a:schemeClr val="bg1"/>
              </a:solidFill>
              <a:latin typeface="Calibri"/>
              <a:ea typeface="Calibri"/>
              <a:cs typeface="Times New Roman"/>
            </a:endParaRPr>
          </a:p>
          <a:p>
            <a:pPr algn="just">
              <a:lnSpc>
                <a:spcPct val="115000"/>
              </a:lnSpc>
              <a:spcAft>
                <a:spcPts val="1000"/>
              </a:spcAft>
            </a:pPr>
            <a:r>
              <a:rPr lang="en-US" sz="3600" b="1">
                <a:solidFill>
                  <a:schemeClr val="bg1"/>
                </a:solidFill>
                <a:latin typeface="Times New Roman"/>
                <a:ea typeface="Calibri"/>
                <a:cs typeface="Times New Roman"/>
              </a:rPr>
              <a:t>2. Xác định tọa độ địa lí của các điểm A, B, C trên hình 4</a:t>
            </a:r>
            <a:endParaRPr lang="en-US" sz="2800">
              <a:solidFill>
                <a:schemeClr val="bg1"/>
              </a:solidFill>
              <a:effectLst/>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14071" y="1328890"/>
            <a:ext cx="5239345" cy="5193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117"/>
          <p:cNvSpPr>
            <a:spLocks noChangeShapeType="1"/>
          </p:cNvSpPr>
          <p:nvPr/>
        </p:nvSpPr>
        <p:spPr bwMode="auto">
          <a:xfrm flipH="1">
            <a:off x="6451600" y="1905000"/>
            <a:ext cx="0" cy="426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3" name="Line 118"/>
          <p:cNvSpPr>
            <a:spLocks noChangeShapeType="1"/>
          </p:cNvSpPr>
          <p:nvPr/>
        </p:nvSpPr>
        <p:spPr bwMode="auto">
          <a:xfrm>
            <a:off x="5613400" y="3124200"/>
            <a:ext cx="4953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4" name="Line 119"/>
          <p:cNvSpPr>
            <a:spLocks noChangeShapeType="1"/>
          </p:cNvSpPr>
          <p:nvPr/>
        </p:nvSpPr>
        <p:spPr bwMode="auto">
          <a:xfrm>
            <a:off x="6451600" y="29718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4" name="Line 120"/>
          <p:cNvSpPr>
            <a:spLocks noChangeShapeType="1"/>
          </p:cNvSpPr>
          <p:nvPr/>
        </p:nvSpPr>
        <p:spPr bwMode="auto">
          <a:xfrm>
            <a:off x="6451600" y="1981200"/>
            <a:ext cx="0" cy="4191000"/>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5" name="Line 121"/>
          <p:cNvSpPr>
            <a:spLocks noChangeShapeType="1"/>
          </p:cNvSpPr>
          <p:nvPr/>
        </p:nvSpPr>
        <p:spPr bwMode="auto">
          <a:xfrm flipH="1">
            <a:off x="5613400" y="3124200"/>
            <a:ext cx="4953000" cy="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7" name="Line 122"/>
          <p:cNvSpPr>
            <a:spLocks noChangeShapeType="1"/>
          </p:cNvSpPr>
          <p:nvPr/>
        </p:nvSpPr>
        <p:spPr bwMode="auto">
          <a:xfrm flipH="1">
            <a:off x="5842000" y="18065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8" name="Line 123"/>
          <p:cNvSpPr>
            <a:spLocks noChangeShapeType="1"/>
          </p:cNvSpPr>
          <p:nvPr/>
        </p:nvSpPr>
        <p:spPr bwMode="auto">
          <a:xfrm flipH="1">
            <a:off x="7089775"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124"/>
          <p:cNvSpPr>
            <a:spLocks noChangeShapeType="1"/>
          </p:cNvSpPr>
          <p:nvPr/>
        </p:nvSpPr>
        <p:spPr bwMode="auto">
          <a:xfrm flipH="1">
            <a:off x="7729538" y="1656279"/>
            <a:ext cx="0" cy="4385746"/>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125"/>
          <p:cNvSpPr>
            <a:spLocks noChangeShapeType="1"/>
          </p:cNvSpPr>
          <p:nvPr/>
        </p:nvSpPr>
        <p:spPr bwMode="auto">
          <a:xfrm flipH="1">
            <a:off x="8396288"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Line 126"/>
          <p:cNvSpPr>
            <a:spLocks noChangeShapeType="1"/>
          </p:cNvSpPr>
          <p:nvPr/>
        </p:nvSpPr>
        <p:spPr bwMode="auto">
          <a:xfrm flipH="1">
            <a:off x="9020175"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2" name="Line 127"/>
          <p:cNvSpPr>
            <a:spLocks noChangeShapeType="1"/>
          </p:cNvSpPr>
          <p:nvPr/>
        </p:nvSpPr>
        <p:spPr bwMode="auto">
          <a:xfrm flipH="1">
            <a:off x="9702800"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3" name="Line 128"/>
          <p:cNvSpPr>
            <a:spLocks noChangeShapeType="1"/>
          </p:cNvSpPr>
          <p:nvPr/>
        </p:nvSpPr>
        <p:spPr bwMode="auto">
          <a:xfrm>
            <a:off x="5616576" y="3802063"/>
            <a:ext cx="5102225"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4" name="Line 129"/>
          <p:cNvSpPr>
            <a:spLocks noChangeShapeType="1"/>
          </p:cNvSpPr>
          <p:nvPr/>
        </p:nvSpPr>
        <p:spPr bwMode="auto">
          <a:xfrm>
            <a:off x="5689601" y="24368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5" name="Line 130"/>
          <p:cNvSpPr>
            <a:spLocks noChangeShapeType="1"/>
          </p:cNvSpPr>
          <p:nvPr/>
        </p:nvSpPr>
        <p:spPr bwMode="auto">
          <a:xfrm>
            <a:off x="5588001" y="44561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6" name="Line 131"/>
          <p:cNvSpPr>
            <a:spLocks noChangeShapeType="1"/>
          </p:cNvSpPr>
          <p:nvPr/>
        </p:nvSpPr>
        <p:spPr bwMode="auto">
          <a:xfrm>
            <a:off x="5588001" y="5094288"/>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7" name="Line 132"/>
          <p:cNvSpPr>
            <a:spLocks noChangeShapeType="1"/>
          </p:cNvSpPr>
          <p:nvPr/>
        </p:nvSpPr>
        <p:spPr bwMode="auto">
          <a:xfrm>
            <a:off x="5559426" y="5746750"/>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8" name="Text Box 133"/>
          <p:cNvSpPr txBox="1">
            <a:spLocks noChangeArrowheads="1"/>
          </p:cNvSpPr>
          <p:nvPr/>
        </p:nvSpPr>
        <p:spPr bwMode="auto">
          <a:xfrm>
            <a:off x="5091113" y="3595688"/>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0</a:t>
            </a:r>
            <a:endParaRPr lang="en-US" altLang="en-US" sz="1800" b="1">
              <a:solidFill>
                <a:srgbClr val="0000FF"/>
              </a:solidFill>
              <a:latin typeface="Calibri" panose="020F0502020204030204" pitchFamily="34" charset="0"/>
            </a:endParaRPr>
          </a:p>
        </p:txBody>
      </p:sp>
      <p:sp>
        <p:nvSpPr>
          <p:cNvPr id="20499" name="Text Box 134"/>
          <p:cNvSpPr txBox="1">
            <a:spLocks noChangeArrowheads="1"/>
          </p:cNvSpPr>
          <p:nvPr/>
        </p:nvSpPr>
        <p:spPr bwMode="auto">
          <a:xfrm>
            <a:off x="7426325" y="6034088"/>
            <a:ext cx="423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o</a:t>
            </a:r>
            <a:endParaRPr lang="en-US" altLang="en-US" sz="1800" b="1">
              <a:solidFill>
                <a:srgbClr val="0000FF"/>
              </a:solidFill>
              <a:latin typeface="Calibri" panose="020F0502020204030204" pitchFamily="34" charset="0"/>
            </a:endParaRPr>
          </a:p>
        </p:txBody>
      </p:sp>
      <p:sp>
        <p:nvSpPr>
          <p:cNvPr id="20500" name="Line 135"/>
          <p:cNvSpPr>
            <a:spLocks noChangeShapeType="1"/>
          </p:cNvSpPr>
          <p:nvPr/>
        </p:nvSpPr>
        <p:spPr bwMode="auto">
          <a:xfrm flipH="1">
            <a:off x="10385425" y="18827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1" name="Text Box 137"/>
          <p:cNvSpPr txBox="1">
            <a:spLocks noChangeArrowheads="1"/>
          </p:cNvSpPr>
          <p:nvPr/>
        </p:nvSpPr>
        <p:spPr bwMode="auto">
          <a:xfrm>
            <a:off x="6097588" y="2783327"/>
            <a:ext cx="303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00FF"/>
                </a:solidFill>
                <a:latin typeface="#9Slide03 SVN-PF Din Text Pro C" panose="02000506020000020004" pitchFamily="2" charset="0"/>
              </a:rPr>
              <a:t>C</a:t>
            </a:r>
          </a:p>
        </p:txBody>
      </p:sp>
      <p:sp>
        <p:nvSpPr>
          <p:cNvPr id="20503" name="Text Box 138"/>
          <p:cNvSpPr txBox="1">
            <a:spLocks noChangeArrowheads="1"/>
          </p:cNvSpPr>
          <p:nvPr/>
        </p:nvSpPr>
        <p:spPr bwMode="auto">
          <a:xfrm>
            <a:off x="5080001" y="28194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4" name="Text Box 139"/>
          <p:cNvSpPr txBox="1">
            <a:spLocks noChangeArrowheads="1"/>
          </p:cNvSpPr>
          <p:nvPr/>
        </p:nvSpPr>
        <p:spPr bwMode="auto">
          <a:xfrm>
            <a:off x="5521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latin typeface="Calibri" panose="020F0502020204030204" pitchFamily="34" charset="0"/>
              </a:rPr>
              <a:t>30</a:t>
            </a:r>
            <a:r>
              <a:rPr lang="en-US" altLang="en-US" sz="1800" b="1" baseline="30000" dirty="0">
                <a:latin typeface="Calibri" panose="020F0502020204030204" pitchFamily="34" charset="0"/>
              </a:rPr>
              <a:t>o</a:t>
            </a:r>
            <a:endParaRPr lang="en-US" altLang="en-US" sz="1800" b="1" dirty="0">
              <a:latin typeface="Calibri" panose="020F0502020204030204" pitchFamily="34" charset="0"/>
            </a:endParaRPr>
          </a:p>
        </p:txBody>
      </p:sp>
      <p:sp>
        <p:nvSpPr>
          <p:cNvPr id="20505" name="Text Box 140"/>
          <p:cNvSpPr txBox="1">
            <a:spLocks noChangeArrowheads="1"/>
          </p:cNvSpPr>
          <p:nvPr/>
        </p:nvSpPr>
        <p:spPr bwMode="auto">
          <a:xfrm>
            <a:off x="6207126" y="1449388"/>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6" name="Text Box 141"/>
          <p:cNvSpPr txBox="1">
            <a:spLocks noChangeArrowheads="1"/>
          </p:cNvSpPr>
          <p:nvPr/>
        </p:nvSpPr>
        <p:spPr bwMode="auto">
          <a:xfrm>
            <a:off x="7045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7" name="Text Box 142"/>
          <p:cNvSpPr txBox="1">
            <a:spLocks noChangeArrowheads="1"/>
          </p:cNvSpPr>
          <p:nvPr/>
        </p:nvSpPr>
        <p:spPr bwMode="auto">
          <a:xfrm>
            <a:off x="8120064" y="153035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8" name="Text Box 143"/>
          <p:cNvSpPr txBox="1">
            <a:spLocks noChangeArrowheads="1"/>
          </p:cNvSpPr>
          <p:nvPr/>
        </p:nvSpPr>
        <p:spPr bwMode="auto">
          <a:xfrm>
            <a:off x="8818564"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9" name="Text Box 144"/>
          <p:cNvSpPr txBox="1">
            <a:spLocks noChangeArrowheads="1"/>
          </p:cNvSpPr>
          <p:nvPr/>
        </p:nvSpPr>
        <p:spPr bwMode="auto">
          <a:xfrm>
            <a:off x="9499601"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0" name="Text Box 145"/>
          <p:cNvSpPr txBox="1">
            <a:spLocks noChangeArrowheads="1"/>
          </p:cNvSpPr>
          <p:nvPr/>
        </p:nvSpPr>
        <p:spPr bwMode="auto">
          <a:xfrm>
            <a:off x="10185400" y="1524001"/>
            <a:ext cx="63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40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6" name="Line 151"/>
          <p:cNvSpPr>
            <a:spLocks noChangeShapeType="1"/>
          </p:cNvSpPr>
          <p:nvPr/>
        </p:nvSpPr>
        <p:spPr bwMode="auto">
          <a:xfrm>
            <a:off x="6451600" y="1981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7" name="Line 152"/>
          <p:cNvSpPr>
            <a:spLocks noChangeShapeType="1"/>
          </p:cNvSpPr>
          <p:nvPr/>
        </p:nvSpPr>
        <p:spPr bwMode="auto">
          <a:xfrm>
            <a:off x="6451600" y="2286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8" name="Line 153"/>
          <p:cNvSpPr>
            <a:spLocks noChangeShapeType="1"/>
          </p:cNvSpPr>
          <p:nvPr/>
        </p:nvSpPr>
        <p:spPr bwMode="auto">
          <a:xfrm>
            <a:off x="6451600" y="2514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9" name="Line 154"/>
          <p:cNvSpPr>
            <a:spLocks noChangeShapeType="1"/>
          </p:cNvSpPr>
          <p:nvPr/>
        </p:nvSpPr>
        <p:spPr bwMode="auto">
          <a:xfrm>
            <a:off x="6451600" y="2667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0" name="Line 155"/>
          <p:cNvSpPr>
            <a:spLocks noChangeShapeType="1"/>
          </p:cNvSpPr>
          <p:nvPr/>
        </p:nvSpPr>
        <p:spPr bwMode="auto">
          <a:xfrm flipV="1">
            <a:off x="6451600" y="19050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0" name="AutoShape 156"/>
          <p:cNvSpPr>
            <a:spLocks/>
          </p:cNvSpPr>
          <p:nvPr/>
        </p:nvSpPr>
        <p:spPr bwMode="auto">
          <a:xfrm rot="-5400000">
            <a:off x="6908800" y="2209800"/>
            <a:ext cx="304800" cy="1219200"/>
          </a:xfrm>
          <a:prstGeom prst="rightBrace">
            <a:avLst>
              <a:gd name="adj1" fmla="val 33333"/>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1" name="Text Box 157"/>
          <p:cNvSpPr txBox="1">
            <a:spLocks noChangeArrowheads="1"/>
          </p:cNvSpPr>
          <p:nvPr/>
        </p:nvSpPr>
        <p:spPr bwMode="auto">
          <a:xfrm>
            <a:off x="6756400" y="236696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20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2" name="AutoShape 158"/>
          <p:cNvSpPr>
            <a:spLocks/>
          </p:cNvSpPr>
          <p:nvPr/>
        </p:nvSpPr>
        <p:spPr bwMode="auto">
          <a:xfrm rot="-159653">
            <a:off x="6451600" y="3125788"/>
            <a:ext cx="228600" cy="609600"/>
          </a:xfrm>
          <a:prstGeom prst="rightBrace">
            <a:avLst>
              <a:gd name="adj1" fmla="val 22222"/>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3" name="Text Box 159"/>
          <p:cNvSpPr txBox="1">
            <a:spLocks noChangeArrowheads="1"/>
          </p:cNvSpPr>
          <p:nvPr/>
        </p:nvSpPr>
        <p:spPr bwMode="auto">
          <a:xfrm>
            <a:off x="6604000" y="323691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10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4" name="AutoShape 160"/>
          <p:cNvSpPr>
            <a:spLocks noChangeArrowheads="1"/>
          </p:cNvSpPr>
          <p:nvPr/>
        </p:nvSpPr>
        <p:spPr bwMode="auto">
          <a:xfrm>
            <a:off x="6375400" y="3033713"/>
            <a:ext cx="152400" cy="144462"/>
          </a:xfrm>
          <a:prstGeom prst="star8">
            <a:avLst>
              <a:gd name="adj" fmla="val 3825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20527" name="Text Box 172"/>
          <p:cNvSpPr txBox="1">
            <a:spLocks noChangeArrowheads="1"/>
          </p:cNvSpPr>
          <p:nvPr/>
        </p:nvSpPr>
        <p:spPr bwMode="auto">
          <a:xfrm>
            <a:off x="5105400" y="2209800"/>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0</a:t>
            </a:r>
            <a:endParaRPr lang="en-US" altLang="en-US" sz="1800" b="1">
              <a:latin typeface="Calibri" panose="020F0502020204030204" pitchFamily="34" charset="0"/>
            </a:endParaRPr>
          </a:p>
        </p:txBody>
      </p:sp>
      <p:sp>
        <p:nvSpPr>
          <p:cNvPr id="20528" name="Text Box 173"/>
          <p:cNvSpPr txBox="1">
            <a:spLocks noChangeArrowheads="1"/>
          </p:cNvSpPr>
          <p:nvPr/>
        </p:nvSpPr>
        <p:spPr bwMode="auto">
          <a:xfrm>
            <a:off x="5030789" y="41910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29" name="Text Box 174"/>
          <p:cNvSpPr txBox="1">
            <a:spLocks noChangeArrowheads="1"/>
          </p:cNvSpPr>
          <p:nvPr/>
        </p:nvSpPr>
        <p:spPr bwMode="auto">
          <a:xfrm>
            <a:off x="5030789" y="4876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0" name="Text Box 175"/>
          <p:cNvSpPr txBox="1">
            <a:spLocks noChangeArrowheads="1"/>
          </p:cNvSpPr>
          <p:nvPr/>
        </p:nvSpPr>
        <p:spPr bwMode="auto">
          <a:xfrm>
            <a:off x="5106989" y="5638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2" name="Text Box 181"/>
          <p:cNvSpPr txBox="1">
            <a:spLocks noChangeArrowheads="1"/>
          </p:cNvSpPr>
          <p:nvPr/>
        </p:nvSpPr>
        <p:spPr bwMode="auto">
          <a:xfrm>
            <a:off x="9906000" y="1143001"/>
            <a:ext cx="381836"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Đ</a:t>
            </a:r>
          </a:p>
        </p:txBody>
      </p:sp>
      <p:sp>
        <p:nvSpPr>
          <p:cNvPr id="20533" name="Text Box 182"/>
          <p:cNvSpPr txBox="1">
            <a:spLocks noChangeArrowheads="1"/>
          </p:cNvSpPr>
          <p:nvPr/>
        </p:nvSpPr>
        <p:spPr bwMode="auto">
          <a:xfrm>
            <a:off x="6722862" y="1010654"/>
            <a:ext cx="336952"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T</a:t>
            </a:r>
          </a:p>
        </p:txBody>
      </p:sp>
      <p:sp>
        <p:nvSpPr>
          <p:cNvPr id="20534" name="Text Box 183"/>
          <p:cNvSpPr txBox="1">
            <a:spLocks noChangeArrowheads="1"/>
          </p:cNvSpPr>
          <p:nvPr/>
        </p:nvSpPr>
        <p:spPr bwMode="auto">
          <a:xfrm>
            <a:off x="5061937" y="1707357"/>
            <a:ext cx="357790"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B</a:t>
            </a:r>
          </a:p>
        </p:txBody>
      </p:sp>
      <p:sp>
        <p:nvSpPr>
          <p:cNvPr id="20535" name="Text Box 184"/>
          <p:cNvSpPr txBox="1">
            <a:spLocks noChangeArrowheads="1"/>
          </p:cNvSpPr>
          <p:nvPr/>
        </p:nvSpPr>
        <p:spPr bwMode="auto">
          <a:xfrm>
            <a:off x="5105400" y="5181601"/>
            <a:ext cx="386644"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N</a:t>
            </a:r>
          </a:p>
        </p:txBody>
      </p:sp>
      <p:sp>
        <p:nvSpPr>
          <p:cNvPr id="73" name="Lưu đồ: Điểm Kết Thúc 147">
            <a:extLst>
              <a:ext uri="{FF2B5EF4-FFF2-40B4-BE49-F238E27FC236}">
                <a16:creationId xmlns:a16="http://schemas.microsoft.com/office/drawing/2014/main" id="{33884687-9B92-4CB5-B174-457A22D9F53A}"/>
              </a:ext>
            </a:extLst>
          </p:cNvPr>
          <p:cNvSpPr/>
          <p:nvPr/>
        </p:nvSpPr>
        <p:spPr>
          <a:xfrm>
            <a:off x="280057" y="-13254"/>
            <a:ext cx="11263558" cy="770936"/>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b="1" smtClean="0">
                <a:solidFill>
                  <a:prstClr val="white"/>
                </a:solidFill>
                <a:latin typeface="汉仪喵魂体W" panose="00020600040101010101" pitchFamily="18" charset="-122"/>
                <a:ea typeface="汉仪喵魂体W" panose="00020600040101010101" pitchFamily="18" charset="-122"/>
              </a:rPr>
              <a:t>2.</a:t>
            </a:r>
            <a:r>
              <a:rPr lang="en-US" altLang="zh-CN" sz="5400" b="1" smtClean="0">
                <a:solidFill>
                  <a:prstClr val="white"/>
                </a:solidFill>
                <a:latin typeface="汉仪喵魂体W" panose="00020600040101010101" pitchFamily="18" charset="-122"/>
                <a:ea typeface="汉仪喵魂体W" panose="00020600040101010101" pitchFamily="18" charset="-122"/>
              </a:rPr>
              <a:t> </a:t>
            </a:r>
            <a:r>
              <a:rPr lang="en-US" altLang="zh-CN" sz="3600" b="1" smtClean="0">
                <a:solidFill>
                  <a:prstClr val="white"/>
                </a:solidFill>
                <a:latin typeface="汉仪喵魂体W" panose="00020600040101010101" pitchFamily="18" charset="-122"/>
                <a:ea typeface="汉仪喵魂体W" panose="00020600040101010101" pitchFamily="18" charset="-122"/>
              </a:rPr>
              <a:t>Kinh </a:t>
            </a:r>
            <a:r>
              <a:rPr lang="en-US" altLang="zh-CN" sz="3600" b="1">
                <a:solidFill>
                  <a:prstClr val="white"/>
                </a:solidFill>
                <a:latin typeface="汉仪喵魂体W" panose="00020600040101010101" pitchFamily="18" charset="-122"/>
                <a:ea typeface="汉仪喵魂体W" panose="00020600040101010101" pitchFamily="18" charset="-122"/>
              </a:rPr>
              <a:t>độ, vĩ độ và tọa độ địa lí</a:t>
            </a:r>
            <a:endParaRPr lang="zh-CN" altLang="en-US" sz="3600" b="1" dirty="0">
              <a:solidFill>
                <a:prstClr val="white"/>
              </a:solidFill>
              <a:latin typeface="汉仪喵魂体W" panose="00020600040101010101" pitchFamily="18" charset="-122"/>
              <a:ea typeface="汉仪喵魂体W" panose="00020600040101010101" pitchFamily="18" charset="-122"/>
            </a:endParaRPr>
          </a:p>
        </p:txBody>
      </p:sp>
      <p:sp>
        <p:nvSpPr>
          <p:cNvPr id="71" name="Rectangle 185">
            <a:extLst>
              <a:ext uri="{FF2B5EF4-FFF2-40B4-BE49-F238E27FC236}">
                <a16:creationId xmlns:a16="http://schemas.microsoft.com/office/drawing/2014/main" id="{7AB6EC89-01C3-4167-9E18-A90E489362B5}"/>
              </a:ext>
            </a:extLst>
          </p:cNvPr>
          <p:cNvSpPr>
            <a:spLocks noChangeArrowheads="1"/>
          </p:cNvSpPr>
          <p:nvPr/>
        </p:nvSpPr>
        <p:spPr bwMode="auto">
          <a:xfrm>
            <a:off x="132918" y="993186"/>
            <a:ext cx="465803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2800" dirty="0">
                <a:latin typeface="#9Slide03 SVN-PF Din Text Pro C" panose="02000506020000020004" pitchFamily="2" charset="0"/>
              </a:rPr>
              <a:t> </a:t>
            </a:r>
            <a:r>
              <a:rPr lang="en-US" altLang="en-US" sz="2800" dirty="0">
                <a:solidFill>
                  <a:srgbClr val="FFFF00"/>
                </a:solidFill>
                <a:latin typeface="#9Slide03 SVN-PF Din Text Pro C" panose="02000506020000020004" pitchFamily="2" charset="0"/>
              </a:rPr>
              <a:t>-</a:t>
            </a:r>
            <a:r>
              <a:rPr lang="en-US" altLang="en-US" sz="2800" dirty="0">
                <a:latin typeface="#9Slide03 SVN-PF Din Text Pro C" panose="02000506020000020004" pitchFamily="2" charset="0"/>
              </a:rPr>
              <a:t> </a:t>
            </a:r>
            <a:r>
              <a:rPr lang="en-US" altLang="en-US" sz="2800" u="sng" dirty="0" err="1">
                <a:solidFill>
                  <a:srgbClr val="FFFF00"/>
                </a:solidFill>
                <a:latin typeface="#9Slide03 SVN-PF Din Text Pro C" panose="02000506020000020004" pitchFamily="2" charset="0"/>
              </a:rPr>
              <a:t>Kinh</a:t>
            </a:r>
            <a:r>
              <a:rPr lang="en-US" altLang="en-US" sz="2800" u="sng" dirty="0">
                <a:solidFill>
                  <a:srgbClr val="FFFF00"/>
                </a:solidFill>
                <a:latin typeface="#9Slide03 SVN-PF Din Text Pro C" panose="02000506020000020004" pitchFamily="2" charset="0"/>
              </a:rPr>
              <a:t> </a:t>
            </a:r>
            <a:r>
              <a:rPr lang="en-US" altLang="en-US" sz="2800" u="sng" dirty="0" err="1">
                <a:solidFill>
                  <a:srgbClr val="FFFF00"/>
                </a:solidFill>
                <a:latin typeface="#9Slide03 SVN-PF Din Text Pro C" panose="02000506020000020004" pitchFamily="2" charset="0"/>
              </a:rPr>
              <a:t>độ</a:t>
            </a:r>
            <a:r>
              <a:rPr lang="en-US" altLang="en-US" sz="2800">
                <a:solidFill>
                  <a:srgbClr val="FFFF00"/>
                </a:solidFill>
                <a:latin typeface="#9Slide03 SVN-PF Din Text Pro C" panose="02000506020000020004" pitchFamily="2" charset="0"/>
              </a:rPr>
              <a:t>: </a:t>
            </a:r>
            <a:r>
              <a:rPr lang="en-US" altLang="en-US" sz="2800" smtClean="0">
                <a:solidFill>
                  <a:srgbClr val="FFFF00"/>
                </a:solidFill>
                <a:latin typeface="#9Slide03 SVN-PF Din Text Pro C" panose="02000506020000020004" pitchFamily="2" charset="0"/>
              </a:rPr>
              <a:t>Là khoảng </a:t>
            </a:r>
            <a:r>
              <a:rPr lang="en-US" altLang="en-US" sz="2800" dirty="0" err="1">
                <a:solidFill>
                  <a:srgbClr val="FFFF00"/>
                </a:solidFill>
                <a:latin typeface="#9Slide03 SVN-PF Din Text Pro C" panose="02000506020000020004" pitchFamily="2" charset="0"/>
              </a:rPr>
              <a:t>cách</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tính</a:t>
            </a:r>
            <a:r>
              <a:rPr lang="en-US" altLang="en-US" sz="2800" dirty="0">
                <a:solidFill>
                  <a:srgbClr val="FFFF00"/>
                </a:solidFill>
                <a:latin typeface="#9Slide03 SVN-PF Din Text Pro C" panose="02000506020000020004" pitchFamily="2" charset="0"/>
              </a:rPr>
              <a:t> </a:t>
            </a:r>
            <a:r>
              <a:rPr lang="en-US" altLang="en-US" sz="2800" err="1">
                <a:solidFill>
                  <a:srgbClr val="FFFF00"/>
                </a:solidFill>
                <a:latin typeface="#9Slide03 SVN-PF Din Text Pro C" panose="02000506020000020004" pitchFamily="2" charset="0"/>
              </a:rPr>
              <a:t>bằng</a:t>
            </a:r>
            <a:r>
              <a:rPr lang="en-US" altLang="en-US" sz="2800">
                <a:solidFill>
                  <a:srgbClr val="FFFF00"/>
                </a:solidFill>
                <a:latin typeface="#9Slide03 SVN-PF Din Text Pro C" panose="02000506020000020004" pitchFamily="2" charset="0"/>
              </a:rPr>
              <a:t> </a:t>
            </a:r>
            <a:r>
              <a:rPr lang="en-US" altLang="en-US" sz="2800" smtClean="0">
                <a:solidFill>
                  <a:srgbClr val="FFFF00"/>
                </a:solidFill>
                <a:latin typeface="#9Slide03 SVN-PF Din Text Pro C" panose="02000506020000020004" pitchFamily="2" charset="0"/>
              </a:rPr>
              <a:t>số độ </a:t>
            </a:r>
            <a:r>
              <a:rPr lang="en-US" altLang="en-US" sz="2800" dirty="0" err="1">
                <a:solidFill>
                  <a:srgbClr val="FFFF00"/>
                </a:solidFill>
                <a:latin typeface="#9Slide03 SVN-PF Din Text Pro C" panose="02000506020000020004" pitchFamily="2" charset="0"/>
              </a:rPr>
              <a:t>từ</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kinh</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tuyến</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gốc</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đến</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kinh</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tuyến</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đi</a:t>
            </a:r>
            <a:r>
              <a:rPr lang="en-US" altLang="en-US" sz="2800" dirty="0">
                <a:solidFill>
                  <a:srgbClr val="FFFF00"/>
                </a:solidFill>
                <a:latin typeface="#9Slide03 SVN-PF Din Text Pro C" panose="02000506020000020004" pitchFamily="2" charset="0"/>
              </a:rPr>
              <a:t> qua </a:t>
            </a:r>
            <a:r>
              <a:rPr lang="en-US" altLang="en-US" sz="2800" dirty="0" err="1">
                <a:solidFill>
                  <a:srgbClr val="FFFF00"/>
                </a:solidFill>
                <a:latin typeface="#9Slide03 SVN-PF Din Text Pro C" panose="02000506020000020004" pitchFamily="2" charset="0"/>
              </a:rPr>
              <a:t>điểm</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đó</a:t>
            </a:r>
            <a:r>
              <a:rPr lang="en-US" altLang="en-US" sz="2800" dirty="0">
                <a:solidFill>
                  <a:srgbClr val="FFFF00"/>
                </a:solidFill>
                <a:latin typeface="#9Slide03 SVN-PF Din Text Pro C" panose="02000506020000020004" pitchFamily="2" charset="0"/>
              </a:rPr>
              <a:t>.</a:t>
            </a:r>
          </a:p>
        </p:txBody>
      </p:sp>
      <p:sp>
        <p:nvSpPr>
          <p:cNvPr id="75" name="Rectangle 186">
            <a:extLst>
              <a:ext uri="{FF2B5EF4-FFF2-40B4-BE49-F238E27FC236}">
                <a16:creationId xmlns:a16="http://schemas.microsoft.com/office/drawing/2014/main" id="{66C45ACD-AA8F-4906-A1BD-A716AF548B22}"/>
              </a:ext>
            </a:extLst>
          </p:cNvPr>
          <p:cNvSpPr>
            <a:spLocks noChangeArrowheads="1"/>
          </p:cNvSpPr>
          <p:nvPr/>
        </p:nvSpPr>
        <p:spPr bwMode="auto">
          <a:xfrm>
            <a:off x="58584" y="3516380"/>
            <a:ext cx="46580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dirty="0">
                <a:latin typeface="#9Slide03 SVN-PF Din Text Pro C" panose="02000506020000020004" pitchFamily="2" charset="0"/>
              </a:rPr>
              <a:t> </a:t>
            </a:r>
            <a:r>
              <a:rPr lang="en-US" altLang="en-US" sz="2800" u="sng" dirty="0">
                <a:solidFill>
                  <a:srgbClr val="FFFF00"/>
                </a:solidFill>
                <a:latin typeface="#9Slide03 SVN-PF Din Text Pro C" panose="02000506020000020004" pitchFamily="2" charset="0"/>
              </a:rPr>
              <a:t>- </a:t>
            </a:r>
            <a:r>
              <a:rPr lang="en-US" altLang="en-US" sz="2800" u="sng" dirty="0" err="1">
                <a:solidFill>
                  <a:srgbClr val="FFFF00"/>
                </a:solidFill>
                <a:latin typeface="#9Slide03 SVN-PF Din Text Pro C" panose="02000506020000020004" pitchFamily="2" charset="0"/>
              </a:rPr>
              <a:t>Tọa</a:t>
            </a:r>
            <a:r>
              <a:rPr lang="en-US" altLang="en-US" sz="2800" u="sng" dirty="0">
                <a:solidFill>
                  <a:srgbClr val="FFFF00"/>
                </a:solidFill>
                <a:latin typeface="#9Slide03 SVN-PF Din Text Pro C" panose="02000506020000020004" pitchFamily="2" charset="0"/>
              </a:rPr>
              <a:t> </a:t>
            </a:r>
            <a:r>
              <a:rPr lang="en-US" altLang="en-US" sz="2800" u="sng" dirty="0" err="1">
                <a:solidFill>
                  <a:srgbClr val="FFFF00"/>
                </a:solidFill>
                <a:latin typeface="#9Slide03 SVN-PF Din Text Pro C" panose="02000506020000020004" pitchFamily="2" charset="0"/>
              </a:rPr>
              <a:t>độ</a:t>
            </a:r>
            <a:r>
              <a:rPr lang="en-US" altLang="en-US" sz="2800" u="sng" dirty="0">
                <a:solidFill>
                  <a:srgbClr val="FFFF00"/>
                </a:solidFill>
                <a:latin typeface="#9Slide03 SVN-PF Din Text Pro C" panose="02000506020000020004" pitchFamily="2" charset="0"/>
              </a:rPr>
              <a:t> </a:t>
            </a:r>
            <a:r>
              <a:rPr lang="en-US" altLang="en-US" sz="2800" u="sng" dirty="0" err="1">
                <a:solidFill>
                  <a:srgbClr val="FFFF00"/>
                </a:solidFill>
                <a:latin typeface="#9Slide03 SVN-PF Din Text Pro C" panose="02000506020000020004" pitchFamily="2" charset="0"/>
              </a:rPr>
              <a:t>địa</a:t>
            </a:r>
            <a:r>
              <a:rPr lang="en-US" altLang="en-US" sz="2800" u="sng" dirty="0">
                <a:solidFill>
                  <a:srgbClr val="FFFF00"/>
                </a:solidFill>
                <a:latin typeface="#9Slide03 SVN-PF Din Text Pro C" panose="02000506020000020004" pitchFamily="2" charset="0"/>
              </a:rPr>
              <a:t> </a:t>
            </a:r>
            <a:r>
              <a:rPr lang="en-US" altLang="en-US" sz="2800" u="sng" dirty="0" err="1">
                <a:solidFill>
                  <a:srgbClr val="FFFF00"/>
                </a:solidFill>
                <a:latin typeface="#9Slide03 SVN-PF Din Text Pro C" panose="02000506020000020004" pitchFamily="2" charset="0"/>
              </a:rPr>
              <a:t>lý</a:t>
            </a:r>
            <a:r>
              <a:rPr lang="en-US" altLang="en-US" sz="2800" u="sng"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là</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kinh</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độ</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và</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vĩ</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độ</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của</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điểm</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đó</a:t>
            </a:r>
            <a:r>
              <a:rPr lang="en-US" altLang="en-US" sz="2800" dirty="0">
                <a:solidFill>
                  <a:srgbClr val="FFFF00"/>
                </a:solidFill>
                <a:latin typeface="#9Slide03 SVN-PF Din Text Pro C" panose="02000506020000020004" pitchFamily="2" charset="0"/>
              </a:rPr>
              <a:t>.</a:t>
            </a:r>
          </a:p>
        </p:txBody>
      </p:sp>
      <p:sp>
        <p:nvSpPr>
          <p:cNvPr id="79" name="Rectangle 187">
            <a:extLst>
              <a:ext uri="{FF2B5EF4-FFF2-40B4-BE49-F238E27FC236}">
                <a16:creationId xmlns:a16="http://schemas.microsoft.com/office/drawing/2014/main" id="{51B920F7-A555-454F-BA7C-1A79DAE930C7}"/>
              </a:ext>
            </a:extLst>
          </p:cNvPr>
          <p:cNvSpPr>
            <a:spLocks noChangeArrowheads="1"/>
          </p:cNvSpPr>
          <p:nvPr/>
        </p:nvSpPr>
        <p:spPr bwMode="auto">
          <a:xfrm>
            <a:off x="74891" y="2259241"/>
            <a:ext cx="465803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en-US" altLang="en-US" sz="2800" dirty="0">
                <a:latin typeface="#9Slide03 SVN-PF Din Text Pro C" panose="02000506020000020004" pitchFamily="2" charset="0"/>
              </a:rPr>
              <a:t> </a:t>
            </a:r>
            <a:r>
              <a:rPr lang="en-US" altLang="en-US" sz="2800" dirty="0">
                <a:solidFill>
                  <a:srgbClr val="FFFF00"/>
                </a:solidFill>
                <a:latin typeface="#9Slide03 SVN-PF Din Text Pro C" panose="02000506020000020004" pitchFamily="2" charset="0"/>
              </a:rPr>
              <a:t>-</a:t>
            </a:r>
            <a:r>
              <a:rPr lang="en-US" altLang="en-US" sz="2800" dirty="0">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Vĩ</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độ</a:t>
            </a:r>
            <a:r>
              <a:rPr lang="en-US" altLang="en-US" sz="2800">
                <a:solidFill>
                  <a:srgbClr val="FFFF00"/>
                </a:solidFill>
                <a:latin typeface="#9Slide03 SVN-PF Din Text Pro C" panose="02000506020000020004" pitchFamily="2" charset="0"/>
              </a:rPr>
              <a:t>: </a:t>
            </a:r>
            <a:r>
              <a:rPr lang="en-US" altLang="en-US" sz="2800" smtClean="0">
                <a:solidFill>
                  <a:srgbClr val="FFFF00"/>
                </a:solidFill>
                <a:latin typeface="#9Slide03 SVN-PF Din Text Pro C" panose="02000506020000020004" pitchFamily="2" charset="0"/>
              </a:rPr>
              <a:t>Là khoảng </a:t>
            </a:r>
            <a:r>
              <a:rPr lang="en-US" altLang="en-US" sz="2800" dirty="0" err="1">
                <a:solidFill>
                  <a:srgbClr val="FFFF00"/>
                </a:solidFill>
                <a:latin typeface="#9Slide03 SVN-PF Din Text Pro C" panose="02000506020000020004" pitchFamily="2" charset="0"/>
              </a:rPr>
              <a:t>cách</a:t>
            </a:r>
            <a:r>
              <a:rPr lang="en-US" altLang="en-US" sz="2800" dirty="0">
                <a:solidFill>
                  <a:srgbClr val="FFFF00"/>
                </a:solidFill>
                <a:latin typeface="#9Slide03 SVN-PF Din Text Pro C" panose="02000506020000020004" pitchFamily="2" charset="0"/>
              </a:rPr>
              <a:t> </a:t>
            </a:r>
            <a:r>
              <a:rPr lang="en-US" altLang="en-US" sz="2800" err="1">
                <a:solidFill>
                  <a:srgbClr val="FFFF00"/>
                </a:solidFill>
                <a:latin typeface="#9Slide03 SVN-PF Din Text Pro C" panose="02000506020000020004" pitchFamily="2" charset="0"/>
              </a:rPr>
              <a:t>tính</a:t>
            </a:r>
            <a:r>
              <a:rPr lang="en-US" altLang="en-US" sz="2800">
                <a:solidFill>
                  <a:srgbClr val="FFFF00"/>
                </a:solidFill>
                <a:latin typeface="#9Slide03 SVN-PF Din Text Pro C" panose="02000506020000020004" pitchFamily="2" charset="0"/>
              </a:rPr>
              <a:t> </a:t>
            </a:r>
            <a:r>
              <a:rPr lang="en-US" altLang="en-US" sz="2800" smtClean="0">
                <a:solidFill>
                  <a:srgbClr val="FFFF00"/>
                </a:solidFill>
                <a:latin typeface="#9Slide03 SVN-PF Din Text Pro C" panose="02000506020000020004" pitchFamily="2" charset="0"/>
              </a:rPr>
              <a:t>bằng số </a:t>
            </a:r>
            <a:r>
              <a:rPr lang="en-US" altLang="en-US" sz="2800" dirty="0" err="1">
                <a:solidFill>
                  <a:srgbClr val="FFFF00"/>
                </a:solidFill>
                <a:latin typeface="#9Slide03 SVN-PF Din Text Pro C" panose="02000506020000020004" pitchFamily="2" charset="0"/>
              </a:rPr>
              <a:t>độ</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từ</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vĩ</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tuyến</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gốc</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đến</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vĩ</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tuyến</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đi</a:t>
            </a:r>
            <a:r>
              <a:rPr lang="en-US" altLang="en-US" sz="2800" dirty="0">
                <a:solidFill>
                  <a:srgbClr val="FFFF00"/>
                </a:solidFill>
                <a:latin typeface="#9Slide03 SVN-PF Din Text Pro C" panose="02000506020000020004" pitchFamily="2" charset="0"/>
              </a:rPr>
              <a:t> qua </a:t>
            </a:r>
            <a:r>
              <a:rPr lang="en-US" altLang="en-US" sz="2800" dirty="0" err="1">
                <a:solidFill>
                  <a:srgbClr val="FFFF00"/>
                </a:solidFill>
                <a:latin typeface="#9Slide03 SVN-PF Din Text Pro C" panose="02000506020000020004" pitchFamily="2" charset="0"/>
              </a:rPr>
              <a:t>điểm</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đó</a:t>
            </a:r>
            <a:r>
              <a:rPr lang="en-US" altLang="en-US" sz="2800" dirty="0">
                <a:solidFill>
                  <a:srgbClr val="FFFF00"/>
                </a:solidFill>
                <a:latin typeface="#9Slide03 SVN-PF Din Text Pro C" panose="02000506020000020004" pitchFamily="2" charset="0"/>
              </a:rPr>
              <a:t>. </a:t>
            </a:r>
          </a:p>
        </p:txBody>
      </p:sp>
      <p:sp>
        <p:nvSpPr>
          <p:cNvPr id="81" name="Rectangle 188">
            <a:extLst>
              <a:ext uri="{FF2B5EF4-FFF2-40B4-BE49-F238E27FC236}">
                <a16:creationId xmlns:a16="http://schemas.microsoft.com/office/drawing/2014/main" id="{CC6B7E43-4DD4-4DFB-9E90-46891F2861AE}"/>
              </a:ext>
            </a:extLst>
          </p:cNvPr>
          <p:cNvSpPr>
            <a:spLocks noChangeArrowheads="1"/>
          </p:cNvSpPr>
          <p:nvPr/>
        </p:nvSpPr>
        <p:spPr bwMode="auto">
          <a:xfrm>
            <a:off x="60380" y="4470487"/>
            <a:ext cx="476154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800" dirty="0">
                <a:latin typeface="#9Slide03 SVN-PF Din Text Pro C" panose="02000506020000020004" pitchFamily="2" charset="0"/>
              </a:rPr>
              <a:t> </a:t>
            </a:r>
            <a:r>
              <a:rPr lang="en-US" altLang="en-US" sz="2800" dirty="0">
                <a:solidFill>
                  <a:srgbClr val="FFFF00"/>
                </a:solidFill>
                <a:latin typeface="#9Slide03 SVN-PF Din Text Pro C" panose="02000506020000020004" pitchFamily="2" charset="0"/>
              </a:rPr>
              <a:t>-</a:t>
            </a:r>
            <a:r>
              <a:rPr lang="en-US" altLang="en-US" sz="2800" dirty="0">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Cách</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viết</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ghi</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vĩ</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độ</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trước</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trên</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kinh</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độ</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sau</a:t>
            </a:r>
            <a:r>
              <a:rPr lang="en-US" altLang="en-US" sz="2800" dirty="0">
                <a:solidFill>
                  <a:srgbClr val="FFFF00"/>
                </a:solidFill>
                <a:latin typeface="#9Slide03 SVN-PF Din Text Pro C" panose="02000506020000020004" pitchFamily="2" charset="0"/>
              </a:rPr>
              <a:t> (</a:t>
            </a:r>
            <a:r>
              <a:rPr lang="en-US" altLang="en-US" sz="2800" dirty="0" err="1">
                <a:solidFill>
                  <a:srgbClr val="FFFF00"/>
                </a:solidFill>
                <a:latin typeface="#9Slide03 SVN-PF Din Text Pro C" panose="02000506020000020004" pitchFamily="2" charset="0"/>
              </a:rPr>
              <a:t>dưới</a:t>
            </a:r>
            <a:r>
              <a:rPr lang="en-US" altLang="en-US" sz="2800" dirty="0">
                <a:solidFill>
                  <a:srgbClr val="FFFF00"/>
                </a:solidFill>
                <a:latin typeface="#9Slide03 SVN-PF Din Text Pro C" panose="02000506020000020004" pitchFamily="2" charset="0"/>
              </a:rPr>
              <a:t>).</a:t>
            </a:r>
          </a:p>
        </p:txBody>
      </p:sp>
      <p:grpSp>
        <p:nvGrpSpPr>
          <p:cNvPr id="82" name="Group 167">
            <a:extLst>
              <a:ext uri="{FF2B5EF4-FFF2-40B4-BE49-F238E27FC236}">
                <a16:creationId xmlns:a16="http://schemas.microsoft.com/office/drawing/2014/main" id="{D732A894-C282-4B13-828C-18B6DDC78AEA}"/>
              </a:ext>
            </a:extLst>
          </p:cNvPr>
          <p:cNvGrpSpPr>
            <a:grpSpLocks/>
          </p:cNvGrpSpPr>
          <p:nvPr/>
        </p:nvGrpSpPr>
        <p:grpSpPr bwMode="auto">
          <a:xfrm>
            <a:off x="280056" y="5257799"/>
            <a:ext cx="1774796" cy="1458914"/>
            <a:chOff x="264" y="2232"/>
            <a:chExt cx="823" cy="919"/>
          </a:xfrm>
        </p:grpSpPr>
        <p:sp>
          <p:nvSpPr>
            <p:cNvPr id="83" name="Rectangle 168">
              <a:hlinkClick r:id="rId2" action="ppaction://hlinksldjump"/>
              <a:extLst>
                <a:ext uri="{FF2B5EF4-FFF2-40B4-BE49-F238E27FC236}">
                  <a16:creationId xmlns:a16="http://schemas.microsoft.com/office/drawing/2014/main" id="{883118A0-6F35-423A-A312-11D58ADBC370}"/>
                </a:ext>
              </a:extLst>
            </p:cNvPr>
            <p:cNvSpPr>
              <a:spLocks noChangeArrowheads="1"/>
            </p:cNvSpPr>
            <p:nvPr/>
          </p:nvSpPr>
          <p:spPr bwMode="auto">
            <a:xfrm>
              <a:off x="264" y="2232"/>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FFFF00"/>
                  </a:solidFill>
                  <a:latin typeface="#9Slide03 SVN-PF Din Text Pro C" panose="02000506020000020004" pitchFamily="2" charset="0"/>
                </a:rPr>
                <a:t>C</a:t>
              </a:r>
            </a:p>
          </p:txBody>
        </p:sp>
        <p:sp>
          <p:nvSpPr>
            <p:cNvPr id="84" name="AutoShape 169">
              <a:extLst>
                <a:ext uri="{FF2B5EF4-FFF2-40B4-BE49-F238E27FC236}">
                  <a16:creationId xmlns:a16="http://schemas.microsoft.com/office/drawing/2014/main" id="{F56981AE-2B15-4A86-99DD-9841CF83C51F}"/>
                </a:ext>
              </a:extLst>
            </p:cNvPr>
            <p:cNvSpPr>
              <a:spLocks/>
            </p:cNvSpPr>
            <p:nvPr/>
          </p:nvSpPr>
          <p:spPr bwMode="auto">
            <a:xfrm>
              <a:off x="513" y="2438"/>
              <a:ext cx="96" cy="576"/>
            </a:xfrm>
            <a:prstGeom prst="leftBrace">
              <a:avLst>
                <a:gd name="adj1" fmla="val 50000"/>
                <a:gd name="adj2" fmla="val 50000"/>
              </a:avLst>
            </a:prstGeom>
            <a:noFill/>
            <a:ln w="28575">
              <a:solidFill>
                <a:srgbClr val="33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9Slide03 SVN-PF Din Text Pro C" panose="02000506020000020004" pitchFamily="2" charset="0"/>
              </a:endParaRPr>
            </a:p>
          </p:txBody>
        </p:sp>
        <p:sp>
          <p:nvSpPr>
            <p:cNvPr id="85" name="Text Box 170">
              <a:extLst>
                <a:ext uri="{FF2B5EF4-FFF2-40B4-BE49-F238E27FC236}">
                  <a16:creationId xmlns:a16="http://schemas.microsoft.com/office/drawing/2014/main" id="{1CE3770F-235F-4277-AB26-B73675BEC728}"/>
                </a:ext>
              </a:extLst>
            </p:cNvPr>
            <p:cNvSpPr txBox="1">
              <a:spLocks noChangeArrowheads="1"/>
            </p:cNvSpPr>
            <p:nvPr/>
          </p:nvSpPr>
          <p:spPr bwMode="auto">
            <a:xfrm>
              <a:off x="650" y="2301"/>
              <a:ext cx="43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FFFF00"/>
                  </a:solidFill>
                  <a:latin typeface="#9Slide03 SVN-PF Din Text Pro C" panose="02000506020000020004" pitchFamily="2" charset="0"/>
                </a:rPr>
                <a:t>10</a:t>
              </a:r>
              <a:r>
                <a:rPr lang="en-US" altLang="en-US" baseline="30000" dirty="0">
                  <a:solidFill>
                    <a:srgbClr val="FFFF00"/>
                  </a:solidFill>
                  <a:latin typeface="#9Slide03 SVN-PF Din Text Pro C" panose="02000506020000020004" pitchFamily="2" charset="0"/>
                </a:rPr>
                <a:t>o</a:t>
              </a:r>
              <a:r>
                <a:rPr lang="en-US" altLang="en-US" dirty="0">
                  <a:solidFill>
                    <a:srgbClr val="FFFF00"/>
                  </a:solidFill>
                  <a:latin typeface="#9Slide03 SVN-PF Din Text Pro C" panose="02000506020000020004" pitchFamily="2" charset="0"/>
                </a:rPr>
                <a:t>B</a:t>
              </a:r>
            </a:p>
          </p:txBody>
        </p:sp>
        <p:sp>
          <p:nvSpPr>
            <p:cNvPr id="86" name="Text Box 171">
              <a:extLst>
                <a:ext uri="{FF2B5EF4-FFF2-40B4-BE49-F238E27FC236}">
                  <a16:creationId xmlns:a16="http://schemas.microsoft.com/office/drawing/2014/main" id="{8DDB49A2-471A-44B0-A23D-C85D33CE07AC}"/>
                </a:ext>
              </a:extLst>
            </p:cNvPr>
            <p:cNvSpPr txBox="1">
              <a:spLocks noChangeArrowheads="1"/>
            </p:cNvSpPr>
            <p:nvPr/>
          </p:nvSpPr>
          <p:spPr bwMode="auto">
            <a:xfrm>
              <a:off x="659" y="2783"/>
              <a:ext cx="41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FFFF00"/>
                  </a:solidFill>
                  <a:latin typeface="#9Slide03 SVN-PF Din Text Pro C" panose="02000506020000020004" pitchFamily="2" charset="0"/>
                </a:rPr>
                <a:t>20</a:t>
              </a:r>
              <a:r>
                <a:rPr lang="en-US" altLang="en-US" baseline="30000" dirty="0">
                  <a:solidFill>
                    <a:srgbClr val="FFFF00"/>
                  </a:solidFill>
                  <a:latin typeface="#9Slide03 SVN-PF Din Text Pro C" panose="02000506020000020004" pitchFamily="2" charset="0"/>
                </a:rPr>
                <a:t>o</a:t>
              </a:r>
              <a:r>
                <a:rPr lang="en-US" altLang="en-US" dirty="0">
                  <a:solidFill>
                    <a:srgbClr val="FFFF00"/>
                  </a:solidFill>
                  <a:latin typeface="#9Slide03 SVN-PF Din Text Pro C" panose="02000506020000020004" pitchFamily="2" charset="0"/>
                </a:rPr>
                <a:t>T</a:t>
              </a:r>
            </a:p>
          </p:txBody>
        </p:sp>
      </p:grpSp>
      <p:sp>
        <p:nvSpPr>
          <p:cNvPr id="87" name="TextBox 86">
            <a:extLst>
              <a:ext uri="{FF2B5EF4-FFF2-40B4-BE49-F238E27FC236}">
                <a16:creationId xmlns:a16="http://schemas.microsoft.com/office/drawing/2014/main" id="{E4A4AC64-17D7-4163-85C3-FBFA495F74FC}"/>
              </a:ext>
            </a:extLst>
          </p:cNvPr>
          <p:cNvSpPr txBox="1"/>
          <p:nvPr/>
        </p:nvSpPr>
        <p:spPr>
          <a:xfrm>
            <a:off x="2035969" y="5749637"/>
            <a:ext cx="2890046" cy="584775"/>
          </a:xfrm>
          <a:prstGeom prst="rect">
            <a:avLst/>
          </a:prstGeom>
          <a:noFill/>
        </p:spPr>
        <p:txBody>
          <a:bodyPr wrap="square">
            <a:spAutoFit/>
          </a:bodyPr>
          <a:lstStyle/>
          <a:p>
            <a:r>
              <a:rPr lang="en-US" altLang="en-US" sz="3200" dirty="0">
                <a:latin typeface="#9Slide03 SVN-PF Din Text Pro C" panose="02000506020000020004" pitchFamily="2" charset="0"/>
              </a:rPr>
              <a:t> </a:t>
            </a:r>
            <a:r>
              <a:rPr lang="en-US" altLang="en-US" sz="3200" dirty="0">
                <a:solidFill>
                  <a:srgbClr val="FFFF00"/>
                </a:solidFill>
                <a:latin typeface="#9Slide03 SVN-PF Din Text Pro C" panose="02000506020000020004" pitchFamily="2" charset="0"/>
              </a:rPr>
              <a:t>C ( 10</a:t>
            </a:r>
            <a:r>
              <a:rPr lang="en-US" altLang="en-US" sz="3200" baseline="30000" dirty="0">
                <a:solidFill>
                  <a:srgbClr val="FFFF00"/>
                </a:solidFill>
                <a:latin typeface="#9Slide03 SVN-PF Din Text Pro C" panose="02000506020000020004" pitchFamily="2" charset="0"/>
              </a:rPr>
              <a:t>0</a:t>
            </a:r>
            <a:r>
              <a:rPr lang="en-US" altLang="en-US" sz="3200" dirty="0">
                <a:solidFill>
                  <a:srgbClr val="FFFF00"/>
                </a:solidFill>
                <a:latin typeface="#9Slide03 SVN-PF Din Text Pro C" panose="02000506020000020004" pitchFamily="2" charset="0"/>
              </a:rPr>
              <a:t>B, 20</a:t>
            </a:r>
            <a:r>
              <a:rPr lang="en-US" altLang="en-US" sz="3200" baseline="30000" dirty="0">
                <a:solidFill>
                  <a:srgbClr val="FFFF00"/>
                </a:solidFill>
                <a:latin typeface="#9Slide03 SVN-PF Din Text Pro C" panose="02000506020000020004" pitchFamily="2" charset="0"/>
              </a:rPr>
              <a:t>0</a:t>
            </a:r>
            <a:r>
              <a:rPr lang="en-US" altLang="en-US" sz="3200" dirty="0">
                <a:solidFill>
                  <a:srgbClr val="FFFF00"/>
                </a:solidFill>
                <a:latin typeface="#9Slide03 SVN-PF Din Text Pro C" panose="02000506020000020004" pitchFamily="2" charset="0"/>
              </a:rPr>
              <a:t>T </a:t>
            </a:r>
            <a:r>
              <a:rPr lang="en-US" altLang="en-US" sz="3200" dirty="0">
                <a:latin typeface="#9Slide03 SVN-PF Din Text Pro C" panose="02000506020000020004" pitchFamily="2" charset="0"/>
              </a:rPr>
              <a:t>)</a:t>
            </a:r>
            <a:endParaRPr lang="en-US" sz="3200" dirty="0">
              <a:latin typeface="#9Slide03 SVN-PF Din Text Pro C" panose="02000506020000020004" pitchFamily="2" charset="0"/>
            </a:endParaRPr>
          </a:p>
        </p:txBody>
      </p:sp>
      <p:cxnSp>
        <p:nvCxnSpPr>
          <p:cNvPr id="89" name="Straight Connector 88">
            <a:extLst>
              <a:ext uri="{FF2B5EF4-FFF2-40B4-BE49-F238E27FC236}">
                <a16:creationId xmlns:a16="http://schemas.microsoft.com/office/drawing/2014/main" id="{F0B42C49-3899-4A8B-8F6B-D085A3A0D694}"/>
              </a:ext>
            </a:extLst>
          </p:cNvPr>
          <p:cNvCxnSpPr>
            <a:cxnSpLocks/>
          </p:cNvCxnSpPr>
          <p:nvPr/>
        </p:nvCxnSpPr>
        <p:spPr>
          <a:xfrm>
            <a:off x="4852596" y="967146"/>
            <a:ext cx="0" cy="586985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90" name="Picture 4" descr="Hình ảnh Quả Cầu Tràn Dầu, Clipart Toàn Cầu, Tốt, 溢流 miễn phí tải tập tin  PNG PSDComment và Vector">
            <a:extLst>
              <a:ext uri="{FF2B5EF4-FFF2-40B4-BE49-F238E27FC236}">
                <a16:creationId xmlns:a16="http://schemas.microsoft.com/office/drawing/2014/main" id="{830E3C46-3F13-47A3-ADF4-41F95611A47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5703" t="11595" r="15457" b="9082"/>
          <a:stretch/>
        </p:blipFill>
        <p:spPr bwMode="auto">
          <a:xfrm>
            <a:off x="10397712" y="4320491"/>
            <a:ext cx="1861375" cy="2509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9037941"/>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04"/>
                                        </p:tgtEl>
                                        <p:attrNameLst>
                                          <p:attrName>style.visibility</p:attrName>
                                        </p:attrNameLst>
                                      </p:cBhvr>
                                      <p:to>
                                        <p:strVal val="visible"/>
                                      </p:to>
                                    </p:set>
                                    <p:animEffect transition="in" filter="blinds(horizontal)">
                                      <p:cBhvr>
                                        <p:cTn id="7" dur="500"/>
                                        <p:tgtEl>
                                          <p:spTgt spid="6304"/>
                                        </p:tgtEl>
                                      </p:cBhvr>
                                    </p:animEffect>
                                  </p:childTnLst>
                                </p:cTn>
                              </p:par>
                              <p:par>
                                <p:cTn id="8" presetID="22" presetClass="emph" presetSubtype="0" repeatCount="indefinite" fill="hold" grpId="1" nodeType="withEffect">
                                  <p:stCondLst>
                                    <p:cond delay="0"/>
                                  </p:stCondLst>
                                  <p:childTnLst>
                                    <p:animClr clrSpc="hsl" dir="cw">
                                      <p:cBhvr override="childStyle">
                                        <p:cTn id="9" dur="500" fill="hold"/>
                                        <p:tgtEl>
                                          <p:spTgt spid="6304"/>
                                        </p:tgtEl>
                                        <p:attrNameLst>
                                          <p:attrName>style.color</p:attrName>
                                        </p:attrNameLst>
                                      </p:cBhvr>
                                      <p:by>
                                        <p:hsl h="-7200000" s="0" l="0"/>
                                      </p:by>
                                    </p:animClr>
                                    <p:animClr clrSpc="hsl" dir="cw">
                                      <p:cBhvr>
                                        <p:cTn id="10" dur="500" fill="hold"/>
                                        <p:tgtEl>
                                          <p:spTgt spid="6304"/>
                                        </p:tgtEl>
                                        <p:attrNameLst>
                                          <p:attrName>fillcolor</p:attrName>
                                        </p:attrNameLst>
                                      </p:cBhvr>
                                      <p:by>
                                        <p:hsl h="-7200000" s="0" l="0"/>
                                      </p:by>
                                    </p:animClr>
                                    <p:animClr clrSpc="hsl" dir="cw">
                                      <p:cBhvr>
                                        <p:cTn id="11" dur="500" fill="hold"/>
                                        <p:tgtEl>
                                          <p:spTgt spid="6304"/>
                                        </p:tgtEl>
                                        <p:attrNameLst>
                                          <p:attrName>stroke.color</p:attrName>
                                        </p:attrNameLst>
                                      </p:cBhvr>
                                      <p:by>
                                        <p:hsl h="-7200000" s="0" l="0"/>
                                      </p:by>
                                    </p:animClr>
                                    <p:set>
                                      <p:cBhvr>
                                        <p:cTn id="12" dur="500" fill="hold"/>
                                        <p:tgtEl>
                                          <p:spTgt spid="6304"/>
                                        </p:tgtEl>
                                        <p:attrNameLst>
                                          <p:attrName>fill.type</p:attrName>
                                        </p:attrNameLst>
                                      </p:cBhvr>
                                      <p:to>
                                        <p:strVal val="solid"/>
                                      </p:to>
                                    </p:set>
                                  </p:childTnLst>
                                </p:cTn>
                              </p:par>
                              <p:par>
                                <p:cTn id="13" presetID="3" presetClass="entr" presetSubtype="10" fill="hold" grpId="0" nodeType="withEffect">
                                  <p:stCondLst>
                                    <p:cond delay="0"/>
                                  </p:stCondLst>
                                  <p:childTnLst>
                                    <p:set>
                                      <p:cBhvr>
                                        <p:cTn id="14" dur="1" fill="hold">
                                          <p:stCondLst>
                                            <p:cond delay="0"/>
                                          </p:stCondLst>
                                        </p:cTn>
                                        <p:tgtEl>
                                          <p:spTgt spid="6281"/>
                                        </p:tgtEl>
                                        <p:attrNameLst>
                                          <p:attrName>style.visibility</p:attrName>
                                        </p:attrNameLst>
                                      </p:cBhvr>
                                      <p:to>
                                        <p:strVal val="visible"/>
                                      </p:to>
                                    </p:set>
                                    <p:animEffect transition="in" filter="blinds(horizontal)">
                                      <p:cBhvr>
                                        <p:cTn id="15" dur="500"/>
                                        <p:tgtEl>
                                          <p:spTgt spid="62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repeatCount="10000" fill="hold" grpId="0" nodeType="clickEffect">
                                  <p:stCondLst>
                                    <p:cond delay="0"/>
                                  </p:stCondLst>
                                  <p:childTnLst>
                                    <p:set>
                                      <p:cBhvr>
                                        <p:cTn id="19" dur="1" fill="hold">
                                          <p:stCondLst>
                                            <p:cond delay="0"/>
                                          </p:stCondLst>
                                        </p:cTn>
                                        <p:tgtEl>
                                          <p:spTgt spid="6264"/>
                                        </p:tgtEl>
                                        <p:attrNameLst>
                                          <p:attrName>style.visibility</p:attrName>
                                        </p:attrNameLst>
                                      </p:cBhvr>
                                      <p:to>
                                        <p:strVal val="visible"/>
                                      </p:to>
                                    </p:set>
                                    <p:animEffect transition="in" filter="wipe(down)">
                                      <p:cBhvr>
                                        <p:cTn id="20" dur="500"/>
                                        <p:tgtEl>
                                          <p:spTgt spid="626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301"/>
                                        </p:tgtEl>
                                        <p:attrNameLst>
                                          <p:attrName>style.visibility</p:attrName>
                                        </p:attrNameLst>
                                      </p:cBhvr>
                                      <p:to>
                                        <p:strVal val="visible"/>
                                      </p:to>
                                    </p:set>
                                    <p:animEffect transition="in" filter="blinds(horizontal)">
                                      <p:cBhvr>
                                        <p:cTn id="25" dur="500"/>
                                        <p:tgtEl>
                                          <p:spTgt spid="630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300"/>
                                        </p:tgtEl>
                                        <p:attrNameLst>
                                          <p:attrName>style.visibility</p:attrName>
                                        </p:attrNameLst>
                                      </p:cBhvr>
                                      <p:to>
                                        <p:strVal val="visible"/>
                                      </p:to>
                                    </p:set>
                                    <p:animEffect transition="in" filter="blinds(horizontal)">
                                      <p:cBhvr>
                                        <p:cTn id="28" dur="500"/>
                                        <p:tgtEl>
                                          <p:spTgt spid="630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repeatCount="10000" fill="hold" grpId="0" nodeType="clickEffect">
                                  <p:stCondLst>
                                    <p:cond delay="0"/>
                                  </p:stCondLst>
                                  <p:childTnLst>
                                    <p:set>
                                      <p:cBhvr>
                                        <p:cTn id="32" dur="1" fill="hold">
                                          <p:stCondLst>
                                            <p:cond delay="0"/>
                                          </p:stCondLst>
                                        </p:cTn>
                                        <p:tgtEl>
                                          <p:spTgt spid="6265"/>
                                        </p:tgtEl>
                                        <p:attrNameLst>
                                          <p:attrName>style.visibility</p:attrName>
                                        </p:attrNameLst>
                                      </p:cBhvr>
                                      <p:to>
                                        <p:strVal val="visible"/>
                                      </p:to>
                                    </p:set>
                                    <p:animEffect transition="in" filter="wipe(left)">
                                      <p:cBhvr>
                                        <p:cTn id="33" dur="500"/>
                                        <p:tgtEl>
                                          <p:spTgt spid="626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302"/>
                                        </p:tgtEl>
                                        <p:attrNameLst>
                                          <p:attrName>style.visibility</p:attrName>
                                        </p:attrNameLst>
                                      </p:cBhvr>
                                      <p:to>
                                        <p:strVal val="visible"/>
                                      </p:to>
                                    </p:set>
                                    <p:animEffect transition="in" filter="blinds(horizontal)">
                                      <p:cBhvr>
                                        <p:cTn id="38" dur="500"/>
                                        <p:tgtEl>
                                          <p:spTgt spid="6302"/>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6303"/>
                                        </p:tgtEl>
                                        <p:attrNameLst>
                                          <p:attrName>style.visibility</p:attrName>
                                        </p:attrNameLst>
                                      </p:cBhvr>
                                      <p:to>
                                        <p:strVal val="visible"/>
                                      </p:to>
                                    </p:set>
                                    <p:animEffect transition="in" filter="blinds(horizontal)">
                                      <p:cBhvr>
                                        <p:cTn id="41" dur="500"/>
                                        <p:tgtEl>
                                          <p:spTgt spid="6303"/>
                                        </p:tgtEl>
                                      </p:cBhvr>
                                    </p:animEffect>
                                  </p:childTnLst>
                                </p:cTn>
                              </p:par>
                            </p:childTnLst>
                          </p:cTn>
                        </p:par>
                        <p:par>
                          <p:cTn id="42" fill="hold" nodeType="afterGroup">
                            <p:stCondLst>
                              <p:cond delay="500"/>
                            </p:stCondLst>
                            <p:childTnLst>
                              <p:par>
                                <p:cTn id="43" presetID="3" presetClass="exit" presetSubtype="10" fill="hold" grpId="1" nodeType="afterEffect">
                                  <p:stCondLst>
                                    <p:cond delay="0"/>
                                  </p:stCondLst>
                                  <p:childTnLst>
                                    <p:animEffect transition="out" filter="blinds(horizontal)">
                                      <p:cBhvr>
                                        <p:cTn id="44" dur="500"/>
                                        <p:tgtEl>
                                          <p:spTgt spid="6265"/>
                                        </p:tgtEl>
                                      </p:cBhvr>
                                    </p:animEffect>
                                    <p:set>
                                      <p:cBhvr>
                                        <p:cTn id="45" dur="1" fill="hold">
                                          <p:stCondLst>
                                            <p:cond delay="499"/>
                                          </p:stCondLst>
                                        </p:cTn>
                                        <p:tgtEl>
                                          <p:spTgt spid="6265"/>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6264"/>
                                        </p:tgtEl>
                                      </p:cBhvr>
                                    </p:animEffect>
                                    <p:set>
                                      <p:cBhvr>
                                        <p:cTn id="48" dur="1" fill="hold">
                                          <p:stCondLst>
                                            <p:cond delay="499"/>
                                          </p:stCondLst>
                                        </p:cTn>
                                        <p:tgtEl>
                                          <p:spTgt spid="626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diamond(in)">
                                      <p:cBhvr>
                                        <p:cTn id="53" dur="20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diamond(in)">
                                      <p:cBhvr>
                                        <p:cTn id="58" dur="2000"/>
                                        <p:tgtEl>
                                          <p:spTgt spid="79"/>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75"/>
                                        </p:tgtEl>
                                        <p:attrNameLst>
                                          <p:attrName>style.visibility</p:attrName>
                                        </p:attrNameLst>
                                      </p:cBhvr>
                                      <p:to>
                                        <p:strVal val="visible"/>
                                      </p:to>
                                    </p:set>
                                    <p:animEffect transition="in" filter="diamond(in)">
                                      <p:cBhvr>
                                        <p:cTn id="63" dur="2000"/>
                                        <p:tgtEl>
                                          <p:spTgt spid="75"/>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diamond(in)">
                                      <p:cBhvr>
                                        <p:cTn id="68" dur="2000"/>
                                        <p:tgtEl>
                                          <p:spTgt spid="8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barn(inVertical)">
                                      <p:cBhvr>
                                        <p:cTn id="73" dur="500"/>
                                        <p:tgtEl>
                                          <p:spTgt spid="82"/>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87"/>
                                        </p:tgtEl>
                                        <p:attrNameLst>
                                          <p:attrName>style.visibility</p:attrName>
                                        </p:attrNameLst>
                                      </p:cBhvr>
                                      <p:to>
                                        <p:strVal val="visible"/>
                                      </p:to>
                                    </p:set>
                                    <p:animEffect transition="in" filter="barn(inVertical)">
                                      <p:cBhvr>
                                        <p:cTn id="7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4" grpId="0" animBg="1"/>
      <p:bldP spid="6264" grpId="1" animBg="1"/>
      <p:bldP spid="6265" grpId="0" animBg="1"/>
      <p:bldP spid="6265" grpId="1" animBg="1"/>
      <p:bldP spid="6281" grpId="0"/>
      <p:bldP spid="6300" grpId="0" animBg="1"/>
      <p:bldP spid="6301" grpId="0"/>
      <p:bldP spid="6302" grpId="0" animBg="1"/>
      <p:bldP spid="6303" grpId="0"/>
      <p:bldP spid="6304" grpId="0" animBg="1"/>
      <p:bldP spid="6304" grpId="1" animBg="1"/>
      <p:bldP spid="71" grpId="0"/>
      <p:bldP spid="75" grpId="0"/>
      <p:bldP spid="79" grpId="0"/>
      <p:bldP spid="81" grpId="0"/>
      <p:bldP spid="8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1720" y="427476"/>
            <a:ext cx="5745479" cy="603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26820" y="3215640"/>
            <a:ext cx="2971800" cy="1770741"/>
          </a:xfrm>
          <a:prstGeom prst="rect">
            <a:avLst/>
          </a:prstGeom>
        </p:spPr>
        <p:txBody>
          <a:bodyPr wrap="square">
            <a:spAutoFit/>
          </a:bodyPr>
          <a:lstStyle/>
          <a:p>
            <a:pPr algn="just">
              <a:lnSpc>
                <a:spcPct val="115000"/>
              </a:lnSpc>
              <a:spcAft>
                <a:spcPts val="1000"/>
              </a:spcAft>
            </a:pPr>
            <a:r>
              <a:rPr lang="nl-NL" b="1" smtClean="0">
                <a:solidFill>
                  <a:schemeClr val="bg1"/>
                </a:solidFill>
                <a:latin typeface="Times New Roman"/>
                <a:ea typeface="Calibri"/>
                <a:cs typeface="Times New Roman"/>
              </a:rPr>
              <a:t>     </a:t>
            </a:r>
            <a:r>
              <a:rPr lang="nl-NL" sz="2800" b="1" smtClean="0">
                <a:solidFill>
                  <a:schemeClr val="bg1"/>
                </a:solidFill>
                <a:latin typeface="Times New Roman"/>
                <a:ea typeface="Calibri"/>
                <a:cs typeface="Times New Roman"/>
              </a:rPr>
              <a:t>A </a:t>
            </a:r>
            <a:r>
              <a:rPr lang="nl-NL" sz="2800" b="1">
                <a:solidFill>
                  <a:schemeClr val="bg1"/>
                </a:solidFill>
                <a:latin typeface="Times New Roman"/>
                <a:ea typeface="Calibri"/>
                <a:cs typeface="Times New Roman"/>
              </a:rPr>
              <a:t>(120</a:t>
            </a:r>
            <a:r>
              <a:rPr lang="nl-NL" sz="2800" b="1" baseline="30000">
                <a:solidFill>
                  <a:schemeClr val="bg1"/>
                </a:solidFill>
                <a:latin typeface="Times New Roman"/>
                <a:ea typeface="Calibri"/>
                <a:cs typeface="Times New Roman"/>
              </a:rPr>
              <a:t>0 </a:t>
            </a:r>
            <a:r>
              <a:rPr lang="nl-NL" sz="2800" b="1">
                <a:solidFill>
                  <a:schemeClr val="bg1"/>
                </a:solidFill>
                <a:latin typeface="Times New Roman"/>
                <a:ea typeface="Calibri"/>
                <a:cs typeface="Times New Roman"/>
              </a:rPr>
              <a:t>Đ, 60</a:t>
            </a:r>
            <a:r>
              <a:rPr lang="nl-NL" sz="2800" b="1" baseline="30000">
                <a:solidFill>
                  <a:schemeClr val="bg1"/>
                </a:solidFill>
                <a:latin typeface="Times New Roman"/>
                <a:ea typeface="Calibri"/>
                <a:cs typeface="Times New Roman"/>
              </a:rPr>
              <a:t>0</a:t>
            </a:r>
            <a:r>
              <a:rPr lang="nl-NL" sz="2800" b="1">
                <a:solidFill>
                  <a:schemeClr val="bg1"/>
                </a:solidFill>
                <a:latin typeface="Times New Roman"/>
                <a:ea typeface="Calibri"/>
                <a:cs typeface="Times New Roman"/>
              </a:rPr>
              <a:t>B</a:t>
            </a:r>
            <a:r>
              <a:rPr lang="nl-NL" sz="2800" b="1" smtClean="0">
                <a:solidFill>
                  <a:schemeClr val="bg1"/>
                </a:solidFill>
                <a:latin typeface="Times New Roman"/>
                <a:ea typeface="Calibri"/>
                <a:cs typeface="Times New Roman"/>
              </a:rPr>
              <a:t>)</a:t>
            </a:r>
            <a:endParaRPr lang="en-US" sz="2800" b="1" smtClean="0">
              <a:solidFill>
                <a:schemeClr val="bg1"/>
              </a:solidFill>
              <a:latin typeface="Calibri"/>
              <a:ea typeface="Calibri"/>
              <a:cs typeface="Times New Roman"/>
            </a:endParaRPr>
          </a:p>
          <a:p>
            <a:pPr algn="just">
              <a:lnSpc>
                <a:spcPct val="115000"/>
              </a:lnSpc>
              <a:spcAft>
                <a:spcPts val="1000"/>
              </a:spcAft>
            </a:pPr>
            <a:r>
              <a:rPr lang="nl-NL" sz="2800" b="1" smtClean="0">
                <a:solidFill>
                  <a:schemeClr val="bg1"/>
                </a:solidFill>
                <a:latin typeface="Times New Roman"/>
                <a:ea typeface="Calibri"/>
                <a:cs typeface="Times New Roman"/>
              </a:rPr>
              <a:t>   </a:t>
            </a:r>
            <a:r>
              <a:rPr lang="nl-NL" sz="2800" b="1">
                <a:solidFill>
                  <a:schemeClr val="bg1"/>
                </a:solidFill>
                <a:latin typeface="Times New Roman"/>
                <a:ea typeface="Calibri"/>
                <a:cs typeface="Times New Roman"/>
              </a:rPr>
              <a:t>B (60</a:t>
            </a:r>
            <a:r>
              <a:rPr lang="nl-NL" sz="2800" b="1" baseline="30000">
                <a:solidFill>
                  <a:schemeClr val="bg1"/>
                </a:solidFill>
                <a:latin typeface="Times New Roman"/>
                <a:ea typeface="Calibri"/>
                <a:cs typeface="Times New Roman"/>
              </a:rPr>
              <a:t>0</a:t>
            </a:r>
            <a:r>
              <a:rPr lang="nl-NL" sz="2800" b="1">
                <a:solidFill>
                  <a:schemeClr val="bg1"/>
                </a:solidFill>
                <a:latin typeface="Times New Roman"/>
                <a:ea typeface="Calibri"/>
                <a:cs typeface="Times New Roman"/>
              </a:rPr>
              <a:t>Đ, </a:t>
            </a:r>
            <a:r>
              <a:rPr lang="nl-NL" sz="2800" b="1" smtClean="0">
                <a:solidFill>
                  <a:schemeClr val="bg1"/>
                </a:solidFill>
                <a:latin typeface="Times New Roman"/>
                <a:ea typeface="Calibri"/>
                <a:cs typeface="Times New Roman"/>
              </a:rPr>
              <a:t>30</a:t>
            </a:r>
            <a:r>
              <a:rPr lang="nl-NL" sz="2800" b="1" baseline="30000" smtClean="0">
                <a:solidFill>
                  <a:schemeClr val="bg1"/>
                </a:solidFill>
                <a:latin typeface="Times New Roman"/>
                <a:ea typeface="Calibri"/>
                <a:cs typeface="Times New Roman"/>
              </a:rPr>
              <a:t>0</a:t>
            </a:r>
            <a:r>
              <a:rPr lang="nl-NL" sz="2800" b="1" smtClean="0">
                <a:solidFill>
                  <a:schemeClr val="bg1"/>
                </a:solidFill>
                <a:latin typeface="Times New Roman"/>
                <a:ea typeface="Calibri"/>
                <a:cs typeface="Times New Roman"/>
              </a:rPr>
              <a:t>B)</a:t>
            </a:r>
            <a:endParaRPr lang="en-US" sz="2800" b="1" smtClean="0">
              <a:solidFill>
                <a:schemeClr val="bg1"/>
              </a:solidFill>
              <a:latin typeface="Calibri"/>
              <a:ea typeface="Calibri"/>
              <a:cs typeface="Times New Roman"/>
            </a:endParaRPr>
          </a:p>
          <a:p>
            <a:r>
              <a:rPr lang="nl-NL" sz="2800" b="1" smtClean="0">
                <a:solidFill>
                  <a:schemeClr val="bg1"/>
                </a:solidFill>
                <a:latin typeface="Times New Roman"/>
                <a:ea typeface="Calibri"/>
              </a:rPr>
              <a:t>   C (90</a:t>
            </a:r>
            <a:r>
              <a:rPr lang="nl-NL" sz="2800" b="1" baseline="30000" smtClean="0">
                <a:solidFill>
                  <a:schemeClr val="bg1"/>
                </a:solidFill>
                <a:latin typeface="Times New Roman"/>
                <a:ea typeface="Calibri"/>
              </a:rPr>
              <a:t>0</a:t>
            </a:r>
            <a:r>
              <a:rPr lang="nl-NL" sz="2800" b="1" smtClean="0">
                <a:solidFill>
                  <a:schemeClr val="bg1"/>
                </a:solidFill>
                <a:latin typeface="Times New Roman"/>
                <a:ea typeface="Calibri"/>
              </a:rPr>
              <a:t>Đ, 30</a:t>
            </a:r>
            <a:r>
              <a:rPr lang="nl-NL" sz="2800" b="1" baseline="30000" smtClean="0">
                <a:solidFill>
                  <a:schemeClr val="bg1"/>
                </a:solidFill>
                <a:latin typeface="Times New Roman"/>
                <a:ea typeface="Calibri"/>
              </a:rPr>
              <a:t>0</a:t>
            </a:r>
            <a:r>
              <a:rPr lang="nl-NL" sz="2800" b="1" smtClean="0">
                <a:solidFill>
                  <a:schemeClr val="bg1"/>
                </a:solidFill>
                <a:latin typeface="Times New Roman"/>
                <a:ea typeface="Calibri"/>
              </a:rPr>
              <a:t>N)</a:t>
            </a:r>
            <a:endParaRPr lang="en-US" sz="2800" b="1">
              <a:solidFill>
                <a:schemeClr val="bg1"/>
              </a:solidFill>
              <a:latin typeface="Calibri"/>
              <a:ea typeface="Calibri"/>
              <a:cs typeface="Times New Roman"/>
            </a:endParaRPr>
          </a:p>
        </p:txBody>
      </p:sp>
      <p:sp>
        <p:nvSpPr>
          <p:cNvPr id="14" name="Rectangle 13"/>
          <p:cNvSpPr/>
          <p:nvPr/>
        </p:nvSpPr>
        <p:spPr>
          <a:xfrm>
            <a:off x="754380" y="1310640"/>
            <a:ext cx="4472940" cy="1154162"/>
          </a:xfrm>
          <a:prstGeom prst="rect">
            <a:avLst/>
          </a:prstGeom>
        </p:spPr>
        <p:txBody>
          <a:bodyPr wrap="square">
            <a:spAutoFit/>
          </a:bodyPr>
          <a:lstStyle/>
          <a:p>
            <a:pPr algn="just">
              <a:lnSpc>
                <a:spcPct val="115000"/>
              </a:lnSpc>
              <a:spcAft>
                <a:spcPts val="1000"/>
              </a:spcAft>
            </a:pPr>
            <a:r>
              <a:rPr lang="nl-NL" b="1" smtClean="0">
                <a:solidFill>
                  <a:schemeClr val="bg1"/>
                </a:solidFill>
                <a:latin typeface="Times New Roman"/>
                <a:ea typeface="Calibri"/>
                <a:cs typeface="Times New Roman"/>
              </a:rPr>
              <a:t> </a:t>
            </a:r>
            <a:r>
              <a:rPr lang="nl-NL" sz="3200" b="1" smtClean="0">
                <a:solidFill>
                  <a:schemeClr val="bg1"/>
                </a:solidFill>
                <a:latin typeface="Times New Roman"/>
                <a:ea typeface="Calibri"/>
                <a:cs typeface="Times New Roman"/>
              </a:rPr>
              <a:t>Vận dụng: </a:t>
            </a:r>
            <a:r>
              <a:rPr lang="nl-NL" sz="2800" b="1" smtClean="0">
                <a:solidFill>
                  <a:schemeClr val="bg1"/>
                </a:solidFill>
                <a:latin typeface="Times New Roman"/>
                <a:ea typeface="Calibri"/>
                <a:cs typeface="Times New Roman"/>
              </a:rPr>
              <a:t>Tìm tọa độ địa lý của các điểm : A, B, </a:t>
            </a:r>
            <a:r>
              <a:rPr lang="nl-NL" sz="2800" b="1" smtClean="0">
                <a:solidFill>
                  <a:schemeClr val="bg1"/>
                </a:solidFill>
                <a:latin typeface="Times New Roman"/>
                <a:ea typeface="Calibri"/>
              </a:rPr>
              <a:t>C</a:t>
            </a:r>
            <a:endParaRPr lang="en-US" sz="2800" b="1">
              <a:solidFill>
                <a:schemeClr val="bg1"/>
              </a:solidFill>
              <a:latin typeface="Calibri"/>
              <a:ea typeface="Calibri"/>
              <a:cs typeface="Times New Roman"/>
            </a:endParaRPr>
          </a:p>
        </p:txBody>
      </p:sp>
    </p:spTree>
    <p:extLst>
      <p:ext uri="{BB962C8B-B14F-4D97-AF65-F5344CB8AC3E}">
        <p14:creationId xmlns:p14="http://schemas.microsoft.com/office/powerpoint/2010/main" val="915563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additive="base">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2709" y="1081874"/>
            <a:ext cx="10598227" cy="3477875"/>
          </a:xfrm>
          <a:prstGeom prst="rect">
            <a:avLst/>
          </a:prstGeom>
        </p:spPr>
        <p:txBody>
          <a:bodyPr wrap="square">
            <a:spAutoFit/>
          </a:bodyPr>
          <a:lstStyle/>
          <a:p>
            <a:pPr algn="ctr"/>
            <a:r>
              <a:rPr lang="en-US" sz="4400" b="1">
                <a:ln w="15875">
                  <a:solidFill>
                    <a:schemeClr val="tx2">
                      <a:lumMod val="40000"/>
                      <a:lumOff val="60000"/>
                    </a:schemeClr>
                  </a:solidFill>
                </a:ln>
                <a:latin typeface="Times New Roman" panose="02020603050405020304" pitchFamily="18" charset="0"/>
                <a:cs typeface="Times New Roman" panose="02020603050405020304" pitchFamily="18" charset="0"/>
              </a:rPr>
              <a:t>CHƯƠNG 1: BẢN ĐỒ. PHƯƠNG TIỆN THỂ HIỆN TRÁI ĐẤT</a:t>
            </a:r>
          </a:p>
          <a:p>
            <a:pPr algn="ctr"/>
            <a:r>
              <a:rPr lang="en-US" sz="4400" b="1">
                <a:ln w="15875">
                  <a:solidFill>
                    <a:schemeClr val="tx2">
                      <a:lumMod val="40000"/>
                      <a:lumOff val="60000"/>
                    </a:schemeClr>
                  </a:solidFill>
                </a:ln>
                <a:latin typeface="Times New Roman" panose="02020603050405020304" pitchFamily="18" charset="0"/>
                <a:cs typeface="Times New Roman" panose="02020603050405020304" pitchFamily="18" charset="0"/>
              </a:rPr>
              <a:t>TIẾT </a:t>
            </a:r>
            <a:r>
              <a:rPr lang="en-US" sz="4400" b="1" smtClean="0">
                <a:ln w="15875">
                  <a:solidFill>
                    <a:schemeClr val="tx2">
                      <a:lumMod val="40000"/>
                      <a:lumOff val="60000"/>
                    </a:schemeClr>
                  </a:solidFill>
                </a:ln>
                <a:latin typeface="Times New Roman" panose="02020603050405020304" pitchFamily="18" charset="0"/>
                <a:cs typeface="Times New Roman" panose="02020603050405020304" pitchFamily="18" charset="0"/>
              </a:rPr>
              <a:t>2</a:t>
            </a:r>
            <a:r>
              <a:rPr lang="en-US" sz="4400" b="1">
                <a:ln w="15875">
                  <a:solidFill>
                    <a:schemeClr val="tx2">
                      <a:lumMod val="40000"/>
                      <a:lumOff val="60000"/>
                    </a:schemeClr>
                  </a:solidFill>
                </a:ln>
                <a:latin typeface="Times New Roman" panose="02020603050405020304" pitchFamily="18" charset="0"/>
                <a:cs typeface="Times New Roman" panose="02020603050405020304" pitchFamily="18" charset="0"/>
              </a:rPr>
              <a:t> </a:t>
            </a:r>
            <a:r>
              <a:rPr lang="en-US" sz="4400" b="1" smtClean="0">
                <a:ln w="15875">
                  <a:solidFill>
                    <a:schemeClr val="tx2">
                      <a:lumMod val="40000"/>
                      <a:lumOff val="60000"/>
                    </a:schemeClr>
                  </a:solidFill>
                </a:ln>
                <a:latin typeface="Times New Roman" panose="02020603050405020304" pitchFamily="18" charset="0"/>
                <a:cs typeface="Times New Roman" panose="02020603050405020304" pitchFamily="18" charset="0"/>
              </a:rPr>
              <a:t>- </a:t>
            </a:r>
            <a:r>
              <a:rPr lang="en-US" sz="4400" b="1">
                <a:ln w="15875">
                  <a:solidFill>
                    <a:schemeClr val="tx2">
                      <a:lumMod val="40000"/>
                      <a:lumOff val="60000"/>
                    </a:schemeClr>
                  </a:solidFill>
                </a:ln>
                <a:latin typeface="Times New Roman" panose="02020603050405020304" pitchFamily="18" charset="0"/>
                <a:cs typeface="Times New Roman" panose="02020603050405020304" pitchFamily="18" charset="0"/>
              </a:rPr>
              <a:t>BÀI 1:</a:t>
            </a:r>
          </a:p>
          <a:p>
            <a:pPr algn="ctr"/>
            <a:r>
              <a:rPr lang="en-US" sz="4400" b="1">
                <a:ln w="15875">
                  <a:solidFill>
                    <a:schemeClr val="tx2">
                      <a:lumMod val="40000"/>
                      <a:lumOff val="60000"/>
                    </a:schemeClr>
                  </a:solidFill>
                </a:ln>
                <a:latin typeface="Times New Roman" panose="02020603050405020304" pitchFamily="18" charset="0"/>
                <a:cs typeface="Times New Roman" panose="02020603050405020304" pitchFamily="18" charset="0"/>
              </a:rPr>
              <a:t> HỆ THỐNG KINH VĨ TUYẾN. </a:t>
            </a:r>
          </a:p>
          <a:p>
            <a:pPr algn="ctr"/>
            <a:r>
              <a:rPr lang="en-US" sz="4400" b="1">
                <a:ln w="15875">
                  <a:solidFill>
                    <a:schemeClr val="tx2">
                      <a:lumMod val="40000"/>
                      <a:lumOff val="60000"/>
                    </a:schemeClr>
                  </a:solidFill>
                </a:ln>
                <a:latin typeface="Times New Roman" panose="02020603050405020304" pitchFamily="18" charset="0"/>
                <a:cs typeface="Times New Roman" panose="02020603050405020304" pitchFamily="18" charset="0"/>
              </a:rPr>
              <a:t>TỌA ĐỘ ĐỊA LÍ</a:t>
            </a:r>
          </a:p>
        </p:txBody>
      </p:sp>
    </p:spTree>
    <p:extLst>
      <p:ext uri="{BB962C8B-B14F-4D97-AF65-F5344CB8AC3E}">
        <p14:creationId xmlns:p14="http://schemas.microsoft.com/office/powerpoint/2010/main" val="1139799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1083374"/>
          </a:xfrm>
          <a:prstGeom prst="rect">
            <a:avLst/>
          </a:prstGeom>
        </p:spPr>
        <p:txBody>
          <a:bodyPr wrap="square">
            <a:spAutoFit/>
          </a:bodyPr>
          <a:lstStyle/>
          <a:p>
            <a:pPr algn="just">
              <a:lnSpc>
                <a:spcPct val="115000"/>
              </a:lnSpc>
              <a:spcAft>
                <a:spcPts val="0"/>
              </a:spcAft>
            </a:pPr>
            <a:r>
              <a:rPr lang="en-US" sz="2800" b="1" smtClean="0">
                <a:solidFill>
                  <a:srgbClr val="FF0000"/>
                </a:solidFill>
                <a:latin typeface="Times New Roman"/>
                <a:ea typeface="Calibri"/>
                <a:cs typeface="Times New Roman"/>
              </a:rPr>
              <a:t>Bài tập 1</a:t>
            </a:r>
            <a:r>
              <a:rPr lang="en-US" sz="2800" b="1">
                <a:solidFill>
                  <a:srgbClr val="FF0000"/>
                </a:solidFill>
                <a:latin typeface="Times New Roman"/>
                <a:ea typeface="Calibri"/>
                <a:cs typeface="Times New Roman"/>
              </a:rPr>
              <a:t>. </a:t>
            </a:r>
            <a:r>
              <a:rPr lang="en-US" sz="2800" b="1">
                <a:solidFill>
                  <a:schemeClr val="bg1"/>
                </a:solidFill>
                <a:latin typeface="Times New Roman"/>
                <a:ea typeface="Calibri"/>
                <a:cs typeface="Times New Roman"/>
              </a:rPr>
              <a:t>Cho biết nếu vẽ các đường kinh tuyến, vĩ tuyến cách nhau </a:t>
            </a:r>
            <a:r>
              <a:rPr lang="nl-NL" sz="2800" b="1">
                <a:solidFill>
                  <a:schemeClr val="bg1"/>
                </a:solidFill>
                <a:latin typeface="Times New Roman"/>
                <a:ea typeface="Calibri"/>
                <a:cs typeface="Times New Roman"/>
              </a:rPr>
              <a:t>1</a:t>
            </a:r>
            <a:r>
              <a:rPr lang="nl-NL" sz="2800" b="1" baseline="30000">
                <a:solidFill>
                  <a:schemeClr val="bg1"/>
                </a:solidFill>
                <a:latin typeface="Times New Roman"/>
                <a:ea typeface="Calibri"/>
                <a:cs typeface="Times New Roman"/>
              </a:rPr>
              <a:t>0</a:t>
            </a:r>
            <a:r>
              <a:rPr lang="nl-NL" sz="2800" b="1">
                <a:solidFill>
                  <a:schemeClr val="bg1"/>
                </a:solidFill>
                <a:latin typeface="Times New Roman"/>
                <a:ea typeface="Calibri"/>
                <a:cs typeface="Times New Roman"/>
              </a:rPr>
              <a:t> thì trên quả địa cầu có bao nhiêu kinh tuyến, vĩ tuyến.</a:t>
            </a:r>
            <a:endParaRPr lang="en-US" sz="2800" b="1">
              <a:solidFill>
                <a:schemeClr val="bg1"/>
              </a:solidFill>
              <a:effectLst/>
              <a:latin typeface="Calibri"/>
              <a:ea typeface="Calibri"/>
              <a:cs typeface="Times New Roman"/>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046" y="2006930"/>
            <a:ext cx="5668047" cy="4525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 name="Rectangle 97"/>
          <p:cNvSpPr/>
          <p:nvPr/>
        </p:nvSpPr>
        <p:spPr>
          <a:xfrm>
            <a:off x="389195" y="2262696"/>
            <a:ext cx="5676251" cy="3065455"/>
          </a:xfrm>
          <a:prstGeom prst="rect">
            <a:avLst/>
          </a:prstGeom>
        </p:spPr>
        <p:txBody>
          <a:bodyPr wrap="square">
            <a:spAutoFit/>
          </a:bodyPr>
          <a:lstStyle/>
          <a:p>
            <a:pPr algn="just">
              <a:lnSpc>
                <a:spcPct val="115000"/>
              </a:lnSpc>
              <a:spcAft>
                <a:spcPts val="0"/>
              </a:spcAft>
            </a:pPr>
            <a:r>
              <a:rPr lang="en-US" sz="2400" i="1">
                <a:solidFill>
                  <a:schemeClr val="bg1"/>
                </a:solidFill>
                <a:latin typeface="Times New Roman" pitchFamily="18" charset="0"/>
                <a:ea typeface="Calibri"/>
                <a:cs typeface="Times New Roman" pitchFamily="18" charset="0"/>
              </a:rPr>
              <a:t>- 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kinh tuyến thì có 360 kinh tuyến.</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 </a:t>
            </a:r>
            <a:r>
              <a:rPr lang="en-US" sz="2400" i="1">
                <a:solidFill>
                  <a:schemeClr val="bg1"/>
                </a:solidFill>
                <a:latin typeface="Times New Roman" pitchFamily="18" charset="0"/>
                <a:ea typeface="Calibri"/>
                <a:cs typeface="Times New Roman" pitchFamily="18" charset="0"/>
              </a:rPr>
              <a:t>Nếu cách nhau </a:t>
            </a:r>
            <a:r>
              <a:rPr lang="nl-NL" sz="2400" i="1">
                <a:solidFill>
                  <a:schemeClr val="bg1"/>
                </a:solidFill>
                <a:latin typeface="Times New Roman" pitchFamily="18" charset="0"/>
                <a:ea typeface="Calibri"/>
                <a:cs typeface="Times New Roman" pitchFamily="18" charset="0"/>
              </a:rPr>
              <a:t>1</a:t>
            </a:r>
            <a:r>
              <a:rPr lang="nl-NL" sz="2400" i="1" baseline="30000">
                <a:solidFill>
                  <a:schemeClr val="bg1"/>
                </a:solidFill>
                <a:latin typeface="Times New Roman" pitchFamily="18" charset="0"/>
                <a:ea typeface="Calibri"/>
                <a:cs typeface="Times New Roman" pitchFamily="18" charset="0"/>
              </a:rPr>
              <a:t>0</a:t>
            </a:r>
            <a:r>
              <a:rPr lang="nl-NL" sz="2400" i="1">
                <a:solidFill>
                  <a:schemeClr val="bg1"/>
                </a:solidFill>
                <a:latin typeface="Times New Roman" pitchFamily="18" charset="0"/>
                <a:ea typeface="Calibri"/>
                <a:cs typeface="Times New Roman" pitchFamily="18" charset="0"/>
              </a:rPr>
              <a:t>, ta vẽ 1 vĩ tuyến thì có:</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Bắc</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+ 90 vĩ tuyến Nam</a:t>
            </a:r>
            <a:endParaRPr lang="en-US" sz="2400" i="1">
              <a:solidFill>
                <a:schemeClr val="bg1"/>
              </a:solidFill>
              <a:latin typeface="Times New Roman" pitchFamily="18" charset="0"/>
              <a:ea typeface="Calibri"/>
              <a:cs typeface="Times New Roman" pitchFamily="18" charset="0"/>
            </a:endParaRPr>
          </a:p>
          <a:p>
            <a:pPr indent="457200" algn="just">
              <a:lnSpc>
                <a:spcPct val="115000"/>
              </a:lnSpc>
              <a:spcAft>
                <a:spcPts val="0"/>
              </a:spcAft>
            </a:pPr>
            <a:r>
              <a:rPr lang="nl-NL" sz="2400" i="1">
                <a:solidFill>
                  <a:schemeClr val="bg1"/>
                </a:solidFill>
                <a:latin typeface="Times New Roman" pitchFamily="18" charset="0"/>
                <a:ea typeface="Calibri"/>
                <a:cs typeface="Times New Roman" pitchFamily="18" charset="0"/>
              </a:rPr>
              <a:t>+ Vĩ tuyến 0</a:t>
            </a:r>
            <a:r>
              <a:rPr lang="nl-NL" sz="2400" i="1" baseline="30000">
                <a:solidFill>
                  <a:schemeClr val="bg1"/>
                </a:solidFill>
                <a:latin typeface="Times New Roman" pitchFamily="18" charset="0"/>
                <a:ea typeface="Calibri"/>
                <a:cs typeface="Times New Roman" pitchFamily="18" charset="0"/>
              </a:rPr>
              <a:t>0</a:t>
            </a:r>
            <a:endParaRPr lang="en-US" sz="2400" i="1">
              <a:solidFill>
                <a:schemeClr val="bg1"/>
              </a:solidFill>
              <a:latin typeface="Times New Roman" pitchFamily="18" charset="0"/>
              <a:ea typeface="Calibri"/>
              <a:cs typeface="Times New Roman" pitchFamily="18" charset="0"/>
            </a:endParaRPr>
          </a:p>
          <a:p>
            <a:pPr algn="just">
              <a:lnSpc>
                <a:spcPct val="115000"/>
              </a:lnSpc>
              <a:spcAft>
                <a:spcPts val="0"/>
              </a:spcAft>
            </a:pPr>
            <a:r>
              <a:rPr lang="nl-NL" sz="2400" i="1">
                <a:solidFill>
                  <a:schemeClr val="bg1"/>
                </a:solidFill>
                <a:latin typeface="Times New Roman" pitchFamily="18" charset="0"/>
                <a:ea typeface="Calibri"/>
                <a:cs typeface="Times New Roman" pitchFamily="18" charset="0"/>
              </a:rPr>
              <a:t>--&gt; Vậy có tất cả 181 vĩ tuyến</a:t>
            </a:r>
            <a:endParaRPr lang="en-US" sz="2400" i="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randombar(horizontal)">
                                      <p:cBhvr>
                                        <p:cTn id="15"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9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0342" y="962373"/>
            <a:ext cx="7678572" cy="5592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848726" y="1489875"/>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a:t>
            </a:r>
            <a:r>
              <a:rPr lang="en-US" sz="2800" b="1" smtClean="0">
                <a:solidFill>
                  <a:srgbClr val="FF0000"/>
                </a:solidFill>
                <a:latin typeface="Times New Roman"/>
                <a:ea typeface="Calibri"/>
                <a:cs typeface="Times New Roman"/>
              </a:rPr>
              <a:t>2. </a:t>
            </a:r>
            <a:endParaRPr lang="en-US"/>
          </a:p>
        </p:txBody>
      </p:sp>
      <p:sp>
        <p:nvSpPr>
          <p:cNvPr id="14" name="Rectangle 13"/>
          <p:cNvSpPr/>
          <p:nvPr/>
        </p:nvSpPr>
        <p:spPr>
          <a:xfrm>
            <a:off x="772046" y="2311080"/>
            <a:ext cx="3075443" cy="2357568"/>
          </a:xfrm>
          <a:prstGeom prst="rect">
            <a:avLst/>
          </a:prstGeom>
        </p:spPr>
        <p:txBody>
          <a:bodyPr wrap="square">
            <a:spAutoFit/>
          </a:bodyPr>
          <a:lstStyle/>
          <a:p>
            <a:pPr lvl="0" algn="just">
              <a:lnSpc>
                <a:spcPct val="115000"/>
              </a:lnSpc>
              <a:spcAft>
                <a:spcPts val="600"/>
              </a:spcAft>
            </a:pPr>
            <a:r>
              <a:rPr lang="nl-NL" sz="2400" b="1">
                <a:solidFill>
                  <a:prstClr val="white"/>
                </a:solidFill>
                <a:latin typeface="Times New Roman"/>
                <a:ea typeface="Calibri"/>
                <a:cs typeface="Times New Roman"/>
              </a:rPr>
              <a:t>A </a:t>
            </a:r>
            <a:r>
              <a:rPr lang="nl-NL" sz="2400" b="1" smtClean="0">
                <a:solidFill>
                  <a:prstClr val="white"/>
                </a:solidFill>
                <a:latin typeface="Times New Roman"/>
                <a:ea typeface="Calibri"/>
                <a:cs typeface="Times New Roman"/>
              </a:rPr>
              <a:t>(30</a:t>
            </a:r>
            <a:r>
              <a:rPr lang="nl-NL" sz="2400" b="1" baseline="30000" smtClean="0">
                <a:solidFill>
                  <a:prstClr val="white"/>
                </a:solidFill>
                <a:latin typeface="Times New Roman"/>
                <a:ea typeface="Calibri"/>
                <a:cs typeface="Times New Roman"/>
              </a:rPr>
              <a:t>0 </a:t>
            </a:r>
            <a:r>
              <a:rPr lang="nl-NL" sz="2400" b="1" smtClean="0">
                <a:solidFill>
                  <a:prstClr val="white"/>
                </a:solidFill>
                <a:latin typeface="Times New Roman"/>
                <a:ea typeface="Calibri"/>
                <a:cs typeface="Times New Roman"/>
              </a:rPr>
              <a:t>Đ, 30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B</a:t>
            </a:r>
            <a:r>
              <a:rPr lang="nl-NL" sz="2400" b="1">
                <a:solidFill>
                  <a:prstClr val="white"/>
                </a:solidFill>
                <a:latin typeface="Times New Roman"/>
                <a:ea typeface="Calibri"/>
                <a:cs typeface="Times New Roman"/>
              </a:rPr>
              <a:t>)</a:t>
            </a:r>
            <a:endParaRPr lang="en-US" sz="2400" b="1">
              <a:solidFill>
                <a:prstClr val="white"/>
              </a:solidFill>
              <a:latin typeface="Calibri"/>
              <a:ea typeface="Calibri"/>
              <a:cs typeface="Times New Roman"/>
            </a:endParaRPr>
          </a:p>
          <a:p>
            <a:pPr lvl="0" algn="just">
              <a:lnSpc>
                <a:spcPct val="115000"/>
              </a:lnSpc>
              <a:spcAft>
                <a:spcPts val="600"/>
              </a:spcAft>
            </a:pPr>
            <a:r>
              <a:rPr lang="nl-NL" sz="2400" b="1" smtClean="0">
                <a:solidFill>
                  <a:prstClr val="white"/>
                </a:solidFill>
                <a:latin typeface="Times New Roman"/>
                <a:ea typeface="Calibri"/>
                <a:cs typeface="Times New Roman"/>
              </a:rPr>
              <a:t>B (0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  20</a:t>
            </a:r>
            <a:r>
              <a:rPr lang="nl-NL" sz="2400" b="1" baseline="30000" smtClean="0">
                <a:solidFill>
                  <a:prstClr val="white"/>
                </a:solidFill>
                <a:latin typeface="Times New Roman"/>
                <a:ea typeface="Calibri"/>
                <a:cs typeface="Times New Roman"/>
              </a:rPr>
              <a:t>0</a:t>
            </a:r>
            <a:r>
              <a:rPr lang="nl-NL" sz="2400" b="1" smtClean="0">
                <a:solidFill>
                  <a:prstClr val="white"/>
                </a:solidFill>
                <a:latin typeface="Times New Roman"/>
                <a:ea typeface="Calibri"/>
                <a:cs typeface="Times New Roman"/>
              </a:rPr>
              <a:t>B</a:t>
            </a:r>
            <a:r>
              <a:rPr lang="nl-NL" sz="2400" b="1">
                <a:solidFill>
                  <a:prstClr val="white"/>
                </a:solidFill>
                <a:latin typeface="Times New Roman"/>
                <a:ea typeface="Calibri"/>
                <a:cs typeface="Times New Roman"/>
              </a:rPr>
              <a:t>)</a:t>
            </a:r>
            <a:endParaRPr lang="en-US" sz="2400" b="1">
              <a:solidFill>
                <a:prstClr val="white"/>
              </a:solidFill>
              <a:latin typeface="Calibri"/>
              <a:ea typeface="Calibri"/>
              <a:cs typeface="Times New Roman"/>
            </a:endParaRPr>
          </a:p>
          <a:p>
            <a:pPr lvl="0">
              <a:spcAft>
                <a:spcPts val="600"/>
              </a:spcAft>
            </a:pPr>
            <a:r>
              <a:rPr lang="nl-NL" sz="2400" b="1" smtClean="0">
                <a:solidFill>
                  <a:prstClr val="white"/>
                </a:solidFill>
                <a:latin typeface="Times New Roman"/>
                <a:ea typeface="Calibri"/>
              </a:rPr>
              <a:t>C (20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Đ</a:t>
            </a:r>
            <a:r>
              <a:rPr lang="nl-NL" sz="2400" b="1">
                <a:solidFill>
                  <a:prstClr val="white"/>
                </a:solidFill>
                <a:latin typeface="Times New Roman"/>
                <a:ea typeface="Calibri"/>
              </a:rPr>
              <a:t>, 30</a:t>
            </a:r>
            <a:r>
              <a:rPr lang="nl-NL" sz="2400" b="1" baseline="30000">
                <a:solidFill>
                  <a:prstClr val="white"/>
                </a:solidFill>
                <a:latin typeface="Times New Roman"/>
                <a:ea typeface="Calibri"/>
              </a:rPr>
              <a:t>0</a:t>
            </a:r>
            <a:r>
              <a:rPr lang="nl-NL" sz="2400" b="1">
                <a:solidFill>
                  <a:prstClr val="white"/>
                </a:solidFill>
                <a:latin typeface="Times New Roman"/>
                <a:ea typeface="Calibri"/>
              </a:rPr>
              <a:t>N</a:t>
            </a:r>
            <a:r>
              <a:rPr lang="nl-NL" sz="2400" b="1" smtClean="0">
                <a:solidFill>
                  <a:prstClr val="white"/>
                </a:solidFill>
                <a:latin typeface="Times New Roman"/>
                <a:ea typeface="Calibri"/>
              </a:rPr>
              <a:t>)</a:t>
            </a:r>
          </a:p>
          <a:p>
            <a:pPr lvl="0">
              <a:spcAft>
                <a:spcPts val="600"/>
              </a:spcAft>
            </a:pPr>
            <a:r>
              <a:rPr lang="nl-NL" sz="2400" b="1" smtClean="0">
                <a:solidFill>
                  <a:prstClr val="white"/>
                </a:solidFill>
                <a:latin typeface="Times New Roman"/>
                <a:ea typeface="Calibri"/>
              </a:rPr>
              <a:t>D </a:t>
            </a:r>
            <a:r>
              <a:rPr lang="nl-NL" sz="2400" b="1">
                <a:solidFill>
                  <a:prstClr val="white"/>
                </a:solidFill>
                <a:latin typeface="Times New Roman"/>
                <a:ea typeface="Calibri"/>
              </a:rPr>
              <a:t>(</a:t>
            </a:r>
            <a:r>
              <a:rPr lang="nl-NL" sz="2400" b="1" smtClean="0">
                <a:solidFill>
                  <a:prstClr val="white"/>
                </a:solidFill>
                <a:latin typeface="Times New Roman"/>
                <a:ea typeface="Calibri"/>
              </a:rPr>
              <a:t>20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T, 10</a:t>
            </a:r>
            <a:r>
              <a:rPr lang="nl-NL" sz="2400" b="1" baseline="30000" smtClean="0">
                <a:solidFill>
                  <a:prstClr val="white"/>
                </a:solidFill>
                <a:latin typeface="Times New Roman"/>
                <a:ea typeface="Calibri"/>
              </a:rPr>
              <a:t>0</a:t>
            </a:r>
            <a:r>
              <a:rPr lang="nl-NL" sz="2400" b="1">
                <a:solidFill>
                  <a:prstClr val="white"/>
                </a:solidFill>
                <a:latin typeface="Times New Roman"/>
                <a:ea typeface="Calibri"/>
              </a:rPr>
              <a:t>B</a:t>
            </a:r>
            <a:r>
              <a:rPr lang="nl-NL" sz="2400" b="1" smtClean="0">
                <a:solidFill>
                  <a:prstClr val="white"/>
                </a:solidFill>
                <a:latin typeface="Times New Roman"/>
                <a:ea typeface="Calibri"/>
              </a:rPr>
              <a:t>)</a:t>
            </a:r>
            <a:endParaRPr lang="nl-NL" sz="2400" b="1">
              <a:solidFill>
                <a:prstClr val="white"/>
              </a:solidFill>
              <a:latin typeface="Times New Roman"/>
              <a:ea typeface="Calibri"/>
            </a:endParaRPr>
          </a:p>
          <a:p>
            <a:pPr lvl="0">
              <a:spcAft>
                <a:spcPts val="600"/>
              </a:spcAft>
            </a:pPr>
            <a:r>
              <a:rPr lang="nl-NL" sz="2400" b="1" smtClean="0">
                <a:solidFill>
                  <a:prstClr val="white"/>
                </a:solidFill>
                <a:latin typeface="Times New Roman"/>
                <a:ea typeface="Calibri"/>
              </a:rPr>
              <a:t>E (30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T, 10</a:t>
            </a:r>
            <a:r>
              <a:rPr lang="nl-NL" sz="2400" b="1" baseline="30000" smtClean="0">
                <a:solidFill>
                  <a:prstClr val="white"/>
                </a:solidFill>
                <a:latin typeface="Times New Roman"/>
                <a:ea typeface="Calibri"/>
              </a:rPr>
              <a:t>0</a:t>
            </a:r>
            <a:r>
              <a:rPr lang="nl-NL" sz="2400" b="1" smtClean="0">
                <a:solidFill>
                  <a:prstClr val="white"/>
                </a:solidFill>
                <a:latin typeface="Times New Roman"/>
                <a:ea typeface="Calibri"/>
              </a:rPr>
              <a:t>N)</a:t>
            </a:r>
            <a:endParaRPr lang="nl-NL" sz="2400" b="1">
              <a:solidFill>
                <a:prstClr val="white"/>
              </a:solidFill>
              <a:latin typeface="Times New Roman"/>
              <a:ea typeface="Calibri"/>
            </a:endParaRPr>
          </a:p>
        </p:txBody>
      </p:sp>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randombar(horizontal)">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circle(in)">
                                      <p:cBhvr>
                                        <p:cTn id="20" dur="20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4">
                                            <p:txEl>
                                              <p:pRg st="1" end="1"/>
                                            </p:txEl>
                                          </p:spTgt>
                                        </p:tgtEl>
                                        <p:attrNameLst>
                                          <p:attrName>style.visibility</p:attrName>
                                        </p:attrNameLst>
                                      </p:cBhvr>
                                      <p:to>
                                        <p:strVal val="visible"/>
                                      </p:to>
                                    </p:set>
                                    <p:animEffect transition="in" filter="circle(in)">
                                      <p:cBhvr>
                                        <p:cTn id="25" dur="2000"/>
                                        <p:tgtEl>
                                          <p:spTgt spid="1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4">
                                            <p:txEl>
                                              <p:pRg st="2" end="2"/>
                                            </p:txEl>
                                          </p:spTgt>
                                        </p:tgtEl>
                                        <p:attrNameLst>
                                          <p:attrName>style.visibility</p:attrName>
                                        </p:attrNameLst>
                                      </p:cBhvr>
                                      <p:to>
                                        <p:strVal val="visible"/>
                                      </p:to>
                                    </p:set>
                                    <p:animEffect transition="in" filter="circle(in)">
                                      <p:cBhvr>
                                        <p:cTn id="30" dur="2000"/>
                                        <p:tgtEl>
                                          <p:spTgt spid="1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4">
                                            <p:txEl>
                                              <p:pRg st="3" end="3"/>
                                            </p:txEl>
                                          </p:spTgt>
                                        </p:tgtEl>
                                        <p:attrNameLst>
                                          <p:attrName>style.visibility</p:attrName>
                                        </p:attrNameLst>
                                      </p:cBhvr>
                                      <p:to>
                                        <p:strVal val="visible"/>
                                      </p:to>
                                    </p:set>
                                    <p:animEffect transition="in" filter="circle(in)">
                                      <p:cBhvr>
                                        <p:cTn id="35" dur="2000"/>
                                        <p:tgtEl>
                                          <p:spTgt spid="1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14">
                                            <p:txEl>
                                              <p:pRg st="4" end="4"/>
                                            </p:txEl>
                                          </p:spTgt>
                                        </p:tgtEl>
                                        <p:attrNameLst>
                                          <p:attrName>style.visibility</p:attrName>
                                        </p:attrNameLst>
                                      </p:cBhvr>
                                      <p:to>
                                        <p:strVal val="visible"/>
                                      </p:to>
                                    </p:set>
                                    <p:animEffect transition="in" filter="circle(in)">
                                      <p:cBhvr>
                                        <p:cTn id="40" dur="20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1047934" y="1666931"/>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3</a:t>
            </a:r>
            <a:r>
              <a:rPr lang="en-US" sz="2800" b="1" smtClean="0">
                <a:solidFill>
                  <a:srgbClr val="FF0000"/>
                </a:solidFill>
                <a:latin typeface="Times New Roman"/>
                <a:ea typeface="Calibri"/>
                <a:cs typeface="Times New Roman"/>
              </a:rPr>
              <a:t>. </a:t>
            </a:r>
            <a:endParaRPr lang="en-US">
              <a:solidFill>
                <a:prstClr val="black"/>
              </a:solidFill>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248" y="1095133"/>
            <a:ext cx="7592074" cy="543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89195" y="2692909"/>
            <a:ext cx="3491078" cy="2569934"/>
          </a:xfrm>
          <a:prstGeom prst="rect">
            <a:avLst/>
          </a:prstGeom>
        </p:spPr>
        <p:txBody>
          <a:bodyPr wrap="square">
            <a:spAutoFit/>
          </a:bodyPr>
          <a:lstStyle/>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(1) Vòng cực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(2) Chí tuyến bắc</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(3) Xích đạo</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(4) Chí tuyến nam</a:t>
            </a:r>
          </a:p>
          <a:p>
            <a:pPr marL="457200" algn="just">
              <a:lnSpc>
                <a:spcPct val="115000"/>
              </a:lnSpc>
              <a:spcAft>
                <a:spcPts val="0"/>
              </a:spcAft>
            </a:pPr>
            <a:r>
              <a:rPr lang="en-US" sz="2800" b="1">
                <a:solidFill>
                  <a:schemeClr val="bg1"/>
                </a:solidFill>
                <a:latin typeface="Times New Roman" pitchFamily="18" charset="0"/>
                <a:ea typeface="Calibri"/>
                <a:cs typeface="Times New Roman" pitchFamily="18" charset="0"/>
              </a:rPr>
              <a:t>(5) Vòng cực nam</a:t>
            </a:r>
            <a:endParaRPr lang="en-US" sz="2800" b="1">
              <a:solidFill>
                <a:schemeClr val="bg1"/>
              </a:solidFill>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54658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circle(in)">
                                      <p:cBhvr>
                                        <p:cTn id="10" dur="2000"/>
                                        <p:tgtEl>
                                          <p:spTgt spid="1229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circle(in)">
                                      <p:cBhvr>
                                        <p:cTn id="21" dur="2000"/>
                                        <p:tgtEl>
                                          <p:spTgt spid="3">
                                            <p:txEl>
                                              <p:pRg st="2" end="2"/>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circle(in)">
                                      <p:cBhvr>
                                        <p:cTn id="24" dur="2000"/>
                                        <p:tgtEl>
                                          <p:spTgt spid="3">
                                            <p:txEl>
                                              <p:pRg st="3" end="3"/>
                                            </p:txEl>
                                          </p:spTgt>
                                        </p:tgtEl>
                                      </p:cBhvr>
                                    </p:animEffect>
                                  </p:childTnLst>
                                </p:cTn>
                              </p:par>
                              <p:par>
                                <p:cTn id="25" presetID="6" presetClass="entr" presetSubtype="16"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ircle(in)">
                                      <p:cBhvr>
                                        <p:cTn id="2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1616204" y="1625211"/>
            <a:ext cx="8917209" cy="3207032"/>
          </a:xfrm>
          <a:prstGeom prst="rect">
            <a:avLst/>
          </a:prstGeom>
        </p:spPr>
        <p:txBody>
          <a:bodyPr wrap="square">
            <a:spAutoFit/>
          </a:bodyPr>
          <a:lstStyle/>
          <a:p>
            <a:pPr indent="457200" algn="ctr">
              <a:lnSpc>
                <a:spcPct val="115000"/>
              </a:lnSpc>
              <a:spcAft>
                <a:spcPts val="0"/>
              </a:spcAft>
            </a:pPr>
            <a:r>
              <a:rPr lang="en-US" sz="4400" b="1">
                <a:solidFill>
                  <a:srgbClr val="00B0F0"/>
                </a:solidFill>
                <a:latin typeface="Times New Roman"/>
                <a:ea typeface="Calibri"/>
                <a:cs typeface="Times New Roman"/>
              </a:rPr>
              <a:t>Tra cứu thông tin, ghi tọa độ địa lí các điểm cực (Bắc, Nam, Đông, Tây) trên phần đất liền nước ta</a:t>
            </a:r>
            <a:r>
              <a:rPr lang="en-US" sz="4400" b="1" smtClean="0">
                <a:solidFill>
                  <a:srgbClr val="00B0F0"/>
                </a:solidFill>
                <a:latin typeface="Times New Roman"/>
                <a:ea typeface="Calibri"/>
                <a:cs typeface="Times New Roman"/>
              </a:rPr>
              <a:t>.</a:t>
            </a:r>
          </a:p>
          <a:p>
            <a:pPr indent="457200" algn="ctr">
              <a:lnSpc>
                <a:spcPct val="115000"/>
              </a:lnSpc>
              <a:spcAft>
                <a:spcPts val="0"/>
              </a:spcAft>
            </a:pPr>
            <a:endParaRPr lang="en-US" sz="4400">
              <a:solidFill>
                <a:srgbClr val="00B0F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435651" y="2256209"/>
              <a:ext cx="1274708" cy="830997"/>
            </a:xfrm>
            <a:prstGeom prst="rect">
              <a:avLst/>
            </a:prstGeom>
            <a:noFill/>
          </p:spPr>
          <p:txBody>
            <a:bodyPr wrap="none" rtlCol="0">
              <a:spAutoFit/>
            </a:bodyPr>
            <a:lstStyle/>
            <a:p>
              <a:r>
                <a:rPr lang="en-US" altLang="zh-CN" sz="4800"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Lớp</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545751" y="1967332"/>
            <a:ext cx="1354086" cy="1168595"/>
            <a:chOff x="6545751" y="1967332"/>
            <a:chExt cx="1354086"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740123" y="2175921"/>
              <a:ext cx="971741" cy="830997"/>
            </a:xfrm>
            <a:prstGeom prst="rect">
              <a:avLst/>
            </a:prstGeom>
          </p:spPr>
          <p:txBody>
            <a:bodyPr wrap="none">
              <a:spAutoFit/>
            </a:bodyPr>
            <a:lstStyle/>
            <a:p>
              <a:r>
                <a:rPr lang="en-US" altLang="zh-CN" sz="4800"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Cả</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18059" y="1199873"/>
            <a:ext cx="10335252" cy="5307429"/>
            <a:chOff x="3246438" y="1068388"/>
            <a:chExt cx="5711825" cy="4678363"/>
          </a:xfrm>
          <a:solidFill>
            <a:schemeClr val="bg1"/>
          </a:solidFill>
        </p:grpSpPr>
        <p:sp>
          <p:nvSpPr>
            <p:cNvPr id="3" name="Freeform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 name="Freeform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 name="Freeform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 name="Freeform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 name="Freeform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 name="Freeform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 name="Freeform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nvGrpSpPr>
            <p:cNvPr id="10" name="组合 9"/>
            <p:cNvGrpSpPr/>
            <p:nvPr/>
          </p:nvGrpSpPr>
          <p:grpSpPr>
            <a:xfrm>
              <a:off x="3517901" y="1225551"/>
              <a:ext cx="5260975" cy="4090987"/>
              <a:chOff x="3517901" y="1225551"/>
              <a:chExt cx="5260975" cy="4090987"/>
            </a:xfrm>
            <a:grpFill/>
          </p:grpSpPr>
          <p:sp>
            <p:nvSpPr>
              <p:cNvPr id="11" name="Freeform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2" name="Freeform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3" name="Freeform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4" name="Freeform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5" name="Freeform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6" name="Freeform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7" name="Freeform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8" name="Freeform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19" name="Freeform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0" name="Freeform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1" name="Freeform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2" name="Freeform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3" name="Freeform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4" name="Freeform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5" name="Freeform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6" name="Freeform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7" name="Freeform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8" name="Freeform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29" name="Freeform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0" name="Freeform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1" name="Freeform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2" name="Freeform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3" name="Freeform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4" name="Freeform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5" name="Freeform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6" name="Freeform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7" name="Freeform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8" name="Freeform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39" name="Freeform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0" name="Freeform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1" name="Freeform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2" name="Freeform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3" name="Freeform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4" name="Freeform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5" name="Freeform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6" name="Freeform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7" name="Freeform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8" name="Freeform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49" name="Freeform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0" name="Freeform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1" name="Freeform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2" name="Freeform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3" name="Freeform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4" name="Freeform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5" name="Freeform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6" name="Freeform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7" name="Freeform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8" name="Freeform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59" name="Freeform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0" name="Freeform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1" name="Freeform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2" name="Freeform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3" name="Freeform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4" name="Freeform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5" name="Freeform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6" name="Freeform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7" name="Freeform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8" name="Freeform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69" name="Freeform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0" name="Freeform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1" name="Freeform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2" name="Freeform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3" name="Freeform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4" name="Freeform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5" name="Freeform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6" name="Freeform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7" name="Freeform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8" name="Freeform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79" name="Freeform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0" name="Freeform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1" name="Freeform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2" name="Freeform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3" name="Freeform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4" name="Freeform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5" name="Freeform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6" name="Freeform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7" name="Freeform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8" name="Freeform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89" name="Freeform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0" name="Freeform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sp>
            <p:nvSpPr>
              <p:cNvPr id="91" name="Freeform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w="9525">
                <a:noFill/>
                <a:round/>
              </a:ln>
              <a:extLst/>
            </p:spPr>
            <p:txBody>
              <a:bodyPr vert="horz" wrap="square" lIns="91440" tIns="45720" rIns="91440" bIns="45720" numCol="1" anchor="t" anchorCtr="0" compatLnSpc="1"/>
              <a:lstStyle/>
              <a:p>
                <a:endParaRPr lang="zh-CN" altLang="en-US" sz="2400">
                  <a:solidFill>
                    <a:prstClr val="black"/>
                  </a:solidFill>
                  <a:latin typeface="方正静蕾简体" panose="02000000000000000000" pitchFamily="2" charset="-122"/>
                  <a:ea typeface="方正静蕾简体" panose="02000000000000000000" pitchFamily="2" charset="-122"/>
                </a:endParaRPr>
              </a:p>
            </p:txBody>
          </p:sp>
        </p:grpSp>
      </p:grpSp>
      <p:grpSp>
        <p:nvGrpSpPr>
          <p:cNvPr id="92" name="组合 91"/>
          <p:cNvGrpSpPr/>
          <p:nvPr/>
        </p:nvGrpSpPr>
        <p:grpSpPr>
          <a:xfrm>
            <a:off x="994820" y="610692"/>
            <a:ext cx="3731017" cy="769441"/>
            <a:chOff x="994820" y="4963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96392"/>
              <a:ext cx="3493281" cy="769441"/>
            </a:xfrm>
            <a:prstGeom prst="rect">
              <a:avLst/>
            </a:prstGeom>
            <a:noFill/>
          </p:spPr>
          <p:txBody>
            <a:bodyPr wrap="none" rtlCol="0">
              <a:spAutoFit/>
            </a:bodyPr>
            <a:lstStyle/>
            <a:p>
              <a:r>
                <a:rPr lang="en-US" altLang="zh-CN" sz="4400" b="1" smtClean="0">
                  <a:solidFill>
                    <a:schemeClr val="bg1"/>
                  </a:solidFill>
                  <a:latin typeface="汉仪喵魂体W" panose="00020600040101010101" pitchFamily="18" charset="-122"/>
                  <a:ea typeface="汉仪喵魂体W" panose="00020600040101010101" pitchFamily="18" charset="-122"/>
                </a:rPr>
                <a:t>MỞ ĐẦU</a:t>
              </a:r>
              <a:endParaRPr lang="zh-CN" altLang="en-US" sz="4400" b="1" dirty="0">
                <a:solidFill>
                  <a:schemeClr val="bg1"/>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1179811" y="2213813"/>
            <a:ext cx="7419664" cy="3194721"/>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2800" b="1" i="1" smtClean="0">
                <a:solidFill>
                  <a:schemeClr val="bg1"/>
                </a:solidFill>
                <a:latin typeface="汉仪喵魂体W" panose="00020600040101010101" pitchFamily="18" charset="-122"/>
                <a:ea typeface="汉仪喵魂体W" panose="00020600040101010101" pitchFamily="18" charset="-122"/>
              </a:rPr>
              <a:t>Ngày nay, các con tàu ra khơi đều có gắn các thiết bị định vị để thông báo vị trí của con tàu. Vậy dựa vào đâu để người ta xác định được vị trí của con tàu khi đang lênh đênh trên biển?</a:t>
            </a:r>
            <a:endParaRPr lang="zh-CN" altLang="en-US" sz="2800" b="1" i="1" dirty="0">
              <a:solidFill>
                <a:schemeClr val="bg1"/>
              </a:solidFill>
              <a:latin typeface="汉仪喵魂体W" panose="00020600040101010101" pitchFamily="18" charset="-122"/>
              <a:ea typeface="汉仪喵魂体W" panose="00020600040101010101" pitchFamily="18" charset="-122"/>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22993" y="180797"/>
            <a:ext cx="3354954" cy="3020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circle(in)">
                                      <p:cBhvr>
                                        <p:cTn id="10" dur="20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0A711E6-F004-408C-BCC8-1B4BA1A6672A}"/>
              </a:ext>
            </a:extLst>
          </p:cNvPr>
          <p:cNvGrpSpPr/>
          <p:nvPr/>
        </p:nvGrpSpPr>
        <p:grpSpPr>
          <a:xfrm>
            <a:off x="1101917" y="615108"/>
            <a:ext cx="9353457" cy="1049240"/>
            <a:chOff x="1271917" y="56437"/>
            <a:chExt cx="9371974" cy="1392367"/>
          </a:xfrm>
        </p:grpSpPr>
        <p:sp>
          <p:nvSpPr>
            <p:cNvPr id="12" name="Flowchart: Terminator 11">
              <a:extLst>
                <a:ext uri="{FF2B5EF4-FFF2-40B4-BE49-F238E27FC236}">
                  <a16:creationId xmlns:a16="http://schemas.microsoft.com/office/drawing/2014/main" id="{A122B7F3-7E5E-4DB5-A97D-DDD0DFE00D65}"/>
                </a:ext>
              </a:extLst>
            </p:cNvPr>
            <p:cNvSpPr/>
            <p:nvPr/>
          </p:nvSpPr>
          <p:spPr>
            <a:xfrm>
              <a:off x="2445113" y="176711"/>
              <a:ext cx="8198778" cy="1151820"/>
            </a:xfrm>
            <a:prstGeom prst="flowChartTerminator">
              <a:avLst/>
            </a:prstGeom>
            <a:solidFill>
              <a:srgbClr val="37B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VN-PF Din Text Pro C" panose="02000506020000020004" pitchFamily="2" charset="0"/>
                </a:rPr>
                <a:t>NỘI DUNG CHÍNH</a:t>
              </a:r>
            </a:p>
          </p:txBody>
        </p:sp>
        <p:sp>
          <p:nvSpPr>
            <p:cNvPr id="15" name="Oval 14">
              <a:extLst>
                <a:ext uri="{FF2B5EF4-FFF2-40B4-BE49-F238E27FC236}">
                  <a16:creationId xmlns:a16="http://schemas.microsoft.com/office/drawing/2014/main" id="{297D1653-2833-49F0-9B5E-5149A0E812B3}"/>
                </a:ext>
              </a:extLst>
            </p:cNvPr>
            <p:cNvSpPr/>
            <p:nvPr/>
          </p:nvSpPr>
          <p:spPr>
            <a:xfrm>
              <a:off x="1271917" y="56437"/>
              <a:ext cx="1587488" cy="139236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VN-PF Din Text Pro C" panose="02000506020000020004" pitchFamily="2" charset="0"/>
                  <a:cs typeface="Arial" panose="020B0604020202020204" pitchFamily="34" charset="0"/>
                </a:rPr>
                <a:t>Bài</a:t>
              </a:r>
              <a:r>
                <a:rPr lang="en-US" sz="2800" b="1" dirty="0">
                  <a:solidFill>
                    <a:schemeClr val="tx1"/>
                  </a:solidFill>
                  <a:latin typeface="#9Slide03 SVN-PF Din Text Pro C" panose="02000506020000020004" pitchFamily="2" charset="0"/>
                  <a:cs typeface="Arial" panose="020B0604020202020204" pitchFamily="34" charset="0"/>
                </a:rPr>
                <a:t> 1</a:t>
              </a:r>
            </a:p>
          </p:txBody>
        </p:sp>
      </p:grpSp>
      <p:sp>
        <p:nvSpPr>
          <p:cNvPr id="27" name="Lưu đồ: Điểm Kết Thúc 147">
            <a:extLst>
              <a:ext uri="{FF2B5EF4-FFF2-40B4-BE49-F238E27FC236}">
                <a16:creationId xmlns:a16="http://schemas.microsoft.com/office/drawing/2014/main" id="{8F8739C1-CE0B-4E89-9F9F-11720B3E7998}"/>
              </a:ext>
            </a:extLst>
          </p:cNvPr>
          <p:cNvSpPr/>
          <p:nvPr/>
        </p:nvSpPr>
        <p:spPr>
          <a:xfrm>
            <a:off x="121046" y="2154504"/>
            <a:ext cx="3831969" cy="1849624"/>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latin typeface="Times New Roman" pitchFamily="18" charset="0"/>
                <a:cs typeface="Times New Roman" pitchFamily="18" charset="0"/>
              </a:rPr>
              <a:t>Hệ</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thống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kinh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vĩ</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tuyến</a:t>
            </a:r>
            <a:endParaRPr lang="en-US" sz="3200" b="1" dirty="0">
              <a:solidFill>
                <a:schemeClr val="bg1"/>
              </a:solidFill>
              <a:latin typeface="Times New Roman" pitchFamily="18" charset="0"/>
              <a:cs typeface="Times New Roman" pitchFamily="18" charset="0"/>
            </a:endParaRPr>
          </a:p>
        </p:txBody>
      </p:sp>
      <p:sp>
        <p:nvSpPr>
          <p:cNvPr id="17" name="Lưu đồ: Điểm Kết Thúc 147">
            <a:extLst>
              <a:ext uri="{FF2B5EF4-FFF2-40B4-BE49-F238E27FC236}">
                <a16:creationId xmlns:a16="http://schemas.microsoft.com/office/drawing/2014/main" id="{E811D9EE-FD52-4105-A44D-D4832D87D015}"/>
              </a:ext>
            </a:extLst>
          </p:cNvPr>
          <p:cNvSpPr/>
          <p:nvPr/>
        </p:nvSpPr>
        <p:spPr>
          <a:xfrm>
            <a:off x="4160928" y="2154504"/>
            <a:ext cx="3831969" cy="1849624"/>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latin typeface="Times New Roman" pitchFamily="18" charset="0"/>
                <a:cs typeface="Times New Roman" pitchFamily="18" charset="0"/>
              </a:rPr>
              <a:t>Kinh</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độ</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vĩ</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độ</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và</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tọa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độ</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địa</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9Slide05 Cimochi" panose="02000504060000020004" pitchFamily="2" charset="-34"/>
                <a:cs typeface="#9Slide05 Cimochi" panose="02000504060000020004" pitchFamily="2" charset="-34"/>
              </a:rPr>
              <a:t>lí</a:t>
            </a:r>
            <a:r>
              <a:rPr lang="en-US" sz="3200" b="1" dirty="0">
                <a:solidFill>
                  <a:schemeClr val="bg1"/>
                </a:solidFill>
                <a:latin typeface="#9Slide05 Cimochi" panose="02000504060000020004" pitchFamily="2" charset="-34"/>
                <a:cs typeface="#9Slide05 Cimochi" panose="02000504060000020004" pitchFamily="2" charset="-34"/>
              </a:rPr>
              <a:t>.</a:t>
            </a:r>
          </a:p>
        </p:txBody>
      </p:sp>
      <p:sp>
        <p:nvSpPr>
          <p:cNvPr id="20" name="Lưu đồ: Điểm Kết Thúc 147">
            <a:extLst>
              <a:ext uri="{FF2B5EF4-FFF2-40B4-BE49-F238E27FC236}">
                <a16:creationId xmlns:a16="http://schemas.microsoft.com/office/drawing/2014/main" id="{8729F160-0626-4E85-ADD4-E3AF3A129E84}"/>
              </a:ext>
            </a:extLst>
          </p:cNvPr>
          <p:cNvSpPr/>
          <p:nvPr/>
        </p:nvSpPr>
        <p:spPr>
          <a:xfrm>
            <a:off x="8200810" y="2154504"/>
            <a:ext cx="3831969" cy="1849624"/>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bg1"/>
                </a:solidFill>
                <a:latin typeface="Times New Roman" pitchFamily="18" charset="0"/>
                <a:cs typeface="Times New Roman" pitchFamily="18" charset="0"/>
              </a:rPr>
              <a:t>Luyện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tập</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Vận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dụng</a:t>
            </a:r>
            <a:endParaRPr lang="en-US" sz="3200" b="1" dirty="0">
              <a:solidFill>
                <a:schemeClr val="bg1"/>
              </a:solidFill>
              <a:latin typeface="Times New Roman" pitchFamily="18" charset="0"/>
              <a:cs typeface="Times New Roman" pitchFamily="18" charset="0"/>
            </a:endParaRPr>
          </a:p>
        </p:txBody>
      </p:sp>
      <p:sp>
        <p:nvSpPr>
          <p:cNvPr id="21" name="Oval 20">
            <a:extLst>
              <a:ext uri="{FF2B5EF4-FFF2-40B4-BE49-F238E27FC236}">
                <a16:creationId xmlns:a16="http://schemas.microsoft.com/office/drawing/2014/main" id="{631C2FDD-0D1E-4F65-9968-EDA7BD16D0A4}"/>
              </a:ext>
            </a:extLst>
          </p:cNvPr>
          <p:cNvSpPr/>
          <p:nvPr/>
        </p:nvSpPr>
        <p:spPr>
          <a:xfrm>
            <a:off x="1677714" y="1829837"/>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Brannboll Ny" panose="02000000000000000000" pitchFamily="2" charset="0"/>
                <a:cs typeface="Arial" panose="020B0604020202020204" pitchFamily="34" charset="0"/>
              </a:rPr>
              <a:t>1</a:t>
            </a:r>
          </a:p>
        </p:txBody>
      </p:sp>
      <p:sp>
        <p:nvSpPr>
          <p:cNvPr id="22" name="Oval 21">
            <a:extLst>
              <a:ext uri="{FF2B5EF4-FFF2-40B4-BE49-F238E27FC236}">
                <a16:creationId xmlns:a16="http://schemas.microsoft.com/office/drawing/2014/main" id="{950B4B8F-12ED-476A-A843-D2CB7045A48B}"/>
              </a:ext>
            </a:extLst>
          </p:cNvPr>
          <p:cNvSpPr/>
          <p:nvPr/>
        </p:nvSpPr>
        <p:spPr>
          <a:xfrm>
            <a:off x="5778646" y="1747759"/>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Brannboll Ny" panose="02000000000000000000" pitchFamily="2" charset="0"/>
                <a:cs typeface="Arial" panose="020B0604020202020204" pitchFamily="34" charset="0"/>
              </a:rPr>
              <a:t>2</a:t>
            </a:r>
          </a:p>
        </p:txBody>
      </p:sp>
      <p:sp>
        <p:nvSpPr>
          <p:cNvPr id="29" name="Oval 28">
            <a:extLst>
              <a:ext uri="{FF2B5EF4-FFF2-40B4-BE49-F238E27FC236}">
                <a16:creationId xmlns:a16="http://schemas.microsoft.com/office/drawing/2014/main" id="{596CBE3F-331B-48A3-9265-30F141D4301C}"/>
              </a:ext>
            </a:extLst>
          </p:cNvPr>
          <p:cNvSpPr/>
          <p:nvPr/>
        </p:nvSpPr>
        <p:spPr>
          <a:xfrm>
            <a:off x="9841201" y="1747759"/>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9Slide05 Brannboll Ny" panose="02000000000000000000" pitchFamily="2" charset="0"/>
                <a:cs typeface="Arial" panose="020B0604020202020204" pitchFamily="34" charset="0"/>
              </a:rPr>
              <a:t>3</a:t>
            </a:r>
          </a:p>
        </p:txBody>
      </p:sp>
      <p:pic>
        <p:nvPicPr>
          <p:cNvPr id="1030" name="Picture 6" descr="Địa lý 6) Bài 1: Vị trí, hình dạng và kích thước của trái đất | THCS Nguyễn  Huệ">
            <a:extLst>
              <a:ext uri="{FF2B5EF4-FFF2-40B4-BE49-F238E27FC236}">
                <a16:creationId xmlns:a16="http://schemas.microsoft.com/office/drawing/2014/main" id="{C09E5EF8-35D2-448A-859A-1F896E7979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785" y="4207599"/>
            <a:ext cx="3642573" cy="18977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Quả Cầu Tràn Dầu, Clipart Toàn Cầu, Tốt, 溢流 miễn phí tải tập tin  PNG PSDComment và Vector">
            <a:extLst>
              <a:ext uri="{FF2B5EF4-FFF2-40B4-BE49-F238E27FC236}">
                <a16:creationId xmlns:a16="http://schemas.microsoft.com/office/drawing/2014/main" id="{609FADD2-52CD-438B-B6B5-CF408FE97E0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5703" t="11595" r="15457" b="9082"/>
          <a:stretch/>
        </p:blipFill>
        <p:spPr bwMode="auto">
          <a:xfrm>
            <a:off x="5223706" y="4171915"/>
            <a:ext cx="1861375" cy="25093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Ì SAO NÊN CHO TRẺ HỌC TIẾNG NHẬT NGAY TỪ NHỎ">
            <a:extLst>
              <a:ext uri="{FF2B5EF4-FFF2-40B4-BE49-F238E27FC236}">
                <a16:creationId xmlns:a16="http://schemas.microsoft.com/office/drawing/2014/main" id="{BBA2460C-C63B-4FA5-ADA3-E37A19B57A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409" t="18518" r="13364"/>
          <a:stretch/>
        </p:blipFill>
        <p:spPr bwMode="auto">
          <a:xfrm>
            <a:off x="8647887" y="4449012"/>
            <a:ext cx="3053341" cy="195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1561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7"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2721576" y="2264454"/>
            <a:ext cx="8978741" cy="769441"/>
          </a:xfrm>
          <a:prstGeom prst="rect">
            <a:avLst/>
          </a:prstGeom>
          <a:noFill/>
        </p:spPr>
        <p:txBody>
          <a:bodyPr wrap="none" rtlCol="0">
            <a:spAutoFit/>
          </a:bodyPr>
          <a:lstStyle/>
          <a:p>
            <a:pPr algn="ctr"/>
            <a:r>
              <a:rPr lang="en-US" altLang="zh-CN" sz="4400" b="1"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4400" b="1" dirty="0">
              <a:solidFill>
                <a:prstClr val="white"/>
              </a:solidFill>
              <a:latin typeface="汉仪喵魂体W" panose="00020600040101010101" pitchFamily="18" charset="-122"/>
              <a:ea typeface="汉仪喵魂体W" panose="00020600040101010101" pitchFamily="18" charset="-122"/>
            </a:endParaRPr>
          </a:p>
        </p:txBody>
      </p:sp>
      <p:grpSp>
        <p:nvGrpSpPr>
          <p:cNvPr id="19" name="Group 15"/>
          <p:cNvGrpSpPr>
            <a:grpSpLocks noChangeAspect="1"/>
          </p:cNvGrpSpPr>
          <p:nvPr/>
        </p:nvGrpSpPr>
        <p:grpSpPr bwMode="auto">
          <a:xfrm>
            <a:off x="527651" y="1386566"/>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1363898" y="492210"/>
            <a:ext cx="10033517" cy="1323439"/>
          </a:xfrm>
          <a:prstGeom prst="rect">
            <a:avLst/>
          </a:prstGeom>
          <a:noFill/>
        </p:spPr>
        <p:txBody>
          <a:bodyPr wrap="none" rtlCol="0">
            <a:spAutoFit/>
          </a:bodyPr>
          <a:lstStyle/>
          <a:p>
            <a:pPr algn="ctr"/>
            <a:r>
              <a:rPr lang="en-US" altLang="zh-CN" sz="4000" b="1" smtClean="0">
                <a:solidFill>
                  <a:srgbClr val="FFE88B"/>
                </a:solidFill>
                <a:latin typeface="汉仪喵魂体W" panose="00020600040101010101" pitchFamily="18" charset="-122"/>
                <a:ea typeface="汉仪喵魂体W" panose="00020600040101010101" pitchFamily="18" charset="-122"/>
              </a:rPr>
              <a:t>BÀI 1: HỆ THỐNG KINH, VĨ TUYẾN. </a:t>
            </a:r>
          </a:p>
          <a:p>
            <a:pPr algn="ctr"/>
            <a:r>
              <a:rPr lang="en-US" altLang="zh-CN" sz="4000" b="1" smtClean="0">
                <a:solidFill>
                  <a:srgbClr val="FFE88B"/>
                </a:solidFill>
                <a:latin typeface="汉仪喵魂体W" panose="00020600040101010101" pitchFamily="18" charset="-122"/>
                <a:ea typeface="汉仪喵魂体W" panose="00020600040101010101" pitchFamily="18" charset="-122"/>
              </a:rPr>
              <a:t>TỌA ĐỘ ĐỊA LÍ</a:t>
            </a:r>
            <a:endParaRPr lang="zh-CN" altLang="en-US" sz="40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F717289-1E76-48ED-9C32-6BF148DAB4B2}"/>
              </a:ext>
            </a:extLst>
          </p:cNvPr>
          <p:cNvGrpSpPr/>
          <p:nvPr/>
        </p:nvGrpSpPr>
        <p:grpSpPr>
          <a:xfrm>
            <a:off x="2385455" y="0"/>
            <a:ext cx="7879423" cy="988142"/>
            <a:chOff x="2385455" y="0"/>
            <a:chExt cx="7879423" cy="988142"/>
          </a:xfrm>
        </p:grpSpPr>
        <p:sp>
          <p:nvSpPr>
            <p:cNvPr id="4" name="Lưu đồ: Điểm Kết Thúc 147">
              <a:extLst>
                <a:ext uri="{FF2B5EF4-FFF2-40B4-BE49-F238E27FC236}">
                  <a16:creationId xmlns:a16="http://schemas.microsoft.com/office/drawing/2014/main" id="{8241EFF1-7BCE-40E9-B684-C464CAAAB43A}"/>
                </a:ext>
              </a:extLst>
            </p:cNvPr>
            <p:cNvSpPr/>
            <p:nvPr/>
          </p:nvSpPr>
          <p:spPr>
            <a:xfrm>
              <a:off x="2385455" y="0"/>
              <a:ext cx="7879423"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FF00"/>
                  </a:solidFill>
                  <a:latin typeface="#9Slide03 SVN-PF Din Text Pro C" panose="02000506020000020004" pitchFamily="2" charset="0"/>
                </a:rPr>
                <a:t> </a:t>
              </a:r>
              <a:r>
                <a:rPr lang="en-US" sz="3200" b="1" dirty="0">
                  <a:solidFill>
                    <a:srgbClr val="FFFF00"/>
                  </a:solidFill>
                  <a:latin typeface="Times New Roman" pitchFamily="18" charset="0"/>
                  <a:cs typeface="Times New Roman" pitchFamily="18" charset="0"/>
                </a:rPr>
                <a:t>HỆ THỐNG KINH VĨ TUYẾN</a:t>
              </a:r>
            </a:p>
          </p:txBody>
        </p:sp>
        <p:sp>
          <p:nvSpPr>
            <p:cNvPr id="5" name="Oval 4">
              <a:extLst>
                <a:ext uri="{FF2B5EF4-FFF2-40B4-BE49-F238E27FC236}">
                  <a16:creationId xmlns:a16="http://schemas.microsoft.com/office/drawing/2014/main" id="{B935A062-47B7-42BB-BB7B-714029B5C449}"/>
                </a:ext>
              </a:extLst>
            </p:cNvPr>
            <p:cNvSpPr/>
            <p:nvPr/>
          </p:nvSpPr>
          <p:spPr>
            <a:xfrm>
              <a:off x="2385455" y="0"/>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VN-PF Din Text Pro C" panose="02000506020000020004" pitchFamily="2" charset="0"/>
                  <a:cs typeface="Arial" panose="020B0604020202020204" pitchFamily="34" charset="0"/>
                </a:rPr>
                <a:t>1</a:t>
              </a:r>
            </a:p>
          </p:txBody>
        </p:sp>
      </p:grpSp>
      <p:sp>
        <p:nvSpPr>
          <p:cNvPr id="16" name="Rectangle 15">
            <a:extLst>
              <a:ext uri="{FF2B5EF4-FFF2-40B4-BE49-F238E27FC236}">
                <a16:creationId xmlns:a16="http://schemas.microsoft.com/office/drawing/2014/main" id="{D56ACAF3-F494-41BD-83A9-88ACEBA875B3}"/>
              </a:ext>
            </a:extLst>
          </p:cNvPr>
          <p:cNvSpPr/>
          <p:nvPr/>
        </p:nvSpPr>
        <p:spPr>
          <a:xfrm>
            <a:off x="2181573" y="592761"/>
            <a:ext cx="8287186" cy="1200329"/>
          </a:xfrm>
          <a:prstGeom prst="rect">
            <a:avLst/>
          </a:prstGeom>
          <a:noFill/>
        </p:spPr>
        <p:txBody>
          <a:bodyPr wrap="square" lIns="91440" tIns="45720" rIns="91440" bIns="45720">
            <a:spAutoFit/>
          </a:bodyPr>
          <a:lstStyle/>
          <a:p>
            <a:pPr algn="ctr"/>
            <a:r>
              <a:rPr lang="en-US" sz="72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4000" b="1" dirty="0" err="1">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itchFamily="18" charset="0"/>
                <a:cs typeface="Times New Roman" pitchFamily="18" charset="0"/>
              </a:rPr>
              <a:t>Trò</a:t>
            </a:r>
            <a:r>
              <a:rPr lang="en-US" sz="40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itchFamily="18" charset="0"/>
                <a:cs typeface="Times New Roman" pitchFamily="18" charset="0"/>
              </a:rPr>
              <a:t> </a:t>
            </a:r>
            <a:r>
              <a:rPr lang="en-US" sz="4000" b="1" dirty="0" err="1">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itchFamily="18" charset="0"/>
                <a:cs typeface="Times New Roman" pitchFamily="18" charset="0"/>
              </a:rPr>
              <a:t>chơi</a:t>
            </a:r>
            <a:r>
              <a:rPr lang="en-US" sz="40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itchFamily="18" charset="0"/>
                <a:cs typeface="Times New Roman" pitchFamily="18" charset="0"/>
              </a:rPr>
              <a:t>: </a:t>
            </a:r>
            <a:r>
              <a:rPr lang="en-US" sz="4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TRÍ NHỚ SIÊU PHÀM</a:t>
            </a:r>
            <a:endParaRPr lang="en-US" sz="4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pic>
        <p:nvPicPr>
          <p:cNvPr id="4100" name="Picture 4" descr="Những phương pháp rèn luyện trí nhớ hiệu quả - JobsGO Blog">
            <a:extLst>
              <a:ext uri="{FF2B5EF4-FFF2-40B4-BE49-F238E27FC236}">
                <a16:creationId xmlns:a16="http://schemas.microsoft.com/office/drawing/2014/main" id="{8DDC11DA-9357-470A-8BEE-7B3214DEC6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20" b="89744" l="4667" r="99000">
                        <a14:foregroundMark x1="16000" y1="24359" x2="16000" y2="24359"/>
                        <a14:foregroundMark x1="26667" y1="21795" x2="8667" y2="22222"/>
                        <a14:foregroundMark x1="17667" y1="32051" x2="17667" y2="46154"/>
                        <a14:foregroundMark x1="17667" y1="46154" x2="16667" y2="30769"/>
                        <a14:foregroundMark x1="16667" y1="30769" x2="8667" y2="41026"/>
                        <a14:foregroundMark x1="8667" y1="41026" x2="10000" y2="41880"/>
                        <a14:foregroundMark x1="32000" y1="21368" x2="43000" y2="20513"/>
                        <a14:foregroundMark x1="43000" y1="20513" x2="33333" y2="23504"/>
                        <a14:foregroundMark x1="33333" y1="23504" x2="33333" y2="23932"/>
                        <a14:foregroundMark x1="54333" y1="15812" x2="54333" y2="13248"/>
                        <a14:foregroundMark x1="55000" y1="8974" x2="64333" y2="20940"/>
                        <a14:foregroundMark x1="64333" y1="20940" x2="53000" y2="16239"/>
                        <a14:foregroundMark x1="53000" y1="16239" x2="53333" y2="11966"/>
                        <a14:foregroundMark x1="60667" y1="14103" x2="54333" y2="21368"/>
                        <a14:foregroundMark x1="77000" y1="14530" x2="65000" y2="24359"/>
                        <a14:foregroundMark x1="65000" y1="24359" x2="75333" y2="23932"/>
                        <a14:foregroundMark x1="75333" y1="23932" x2="75667" y2="14103"/>
                        <a14:foregroundMark x1="77333" y1="34188" x2="87333" y2="26923"/>
                        <a14:foregroundMark x1="87333" y1="26923" x2="81000" y2="46154"/>
                        <a14:foregroundMark x1="81000" y1="46154" x2="76333" y2="30769"/>
                        <a14:foregroundMark x1="79667" y1="48718" x2="91667" y2="34615"/>
                        <a14:foregroundMark x1="91667" y1="34615" x2="93667" y2="24359"/>
                        <a14:foregroundMark x1="91000" y1="46581" x2="84667" y2="59829"/>
                        <a14:foregroundMark x1="84667" y1="59829" x2="76667" y2="65385"/>
                        <a14:foregroundMark x1="92667" y1="44872" x2="93667" y2="58120"/>
                        <a14:foregroundMark x1="93667" y1="58120" x2="79667" y2="67094"/>
                        <a14:foregroundMark x1="76667" y1="71795" x2="90333" y2="83761"/>
                        <a14:foregroundMark x1="90333" y1="83761" x2="86667" y2="73932"/>
                        <a14:foregroundMark x1="94000" y1="42735" x2="93000" y2="56838"/>
                        <a14:foregroundMark x1="93000" y1="56838" x2="84333" y2="64103"/>
                        <a14:foregroundMark x1="86000" y1="61111" x2="97000" y2="50855"/>
                        <a14:foregroundMark x1="97000" y1="50855" x2="96333" y2="45726"/>
                        <a14:foregroundMark x1="89000" y1="86325" x2="89333" y2="79487"/>
                        <a14:foregroundMark x1="92000" y1="82479" x2="95000" y2="87179"/>
                        <a14:foregroundMark x1="96000" y1="88034" x2="99333" y2="89744"/>
                        <a14:foregroundMark x1="90000" y1="32479" x2="91000" y2="31624"/>
                        <a14:foregroundMark x1="91333" y1="30342" x2="91333" y2="30342"/>
                        <a14:foregroundMark x1="88667" y1="30342" x2="88667" y2="30342"/>
                        <a14:foregroundMark x1="89667" y1="29060" x2="89667" y2="29060"/>
                        <a14:foregroundMark x1="90333" y1="28205" x2="90333" y2="28205"/>
                        <a14:foregroundMark x1="77000" y1="42308" x2="77000" y2="41026"/>
                        <a14:foregroundMark x1="76333" y1="38889" x2="76333" y2="38889"/>
                        <a14:foregroundMark x1="65667" y1="25214" x2="65667" y2="25214"/>
                        <a14:foregroundMark x1="65667" y1="27778" x2="69000" y2="27778"/>
                        <a14:foregroundMark x1="70667" y1="28632" x2="70667" y2="28632"/>
                        <a14:foregroundMark x1="39333" y1="16667" x2="39333" y2="16667"/>
                        <a14:foregroundMark x1="39000" y1="15385" x2="39000" y2="15385"/>
                        <a14:foregroundMark x1="38667" y1="14957" x2="38667" y2="14957"/>
                        <a14:foregroundMark x1="32667" y1="15812" x2="32667" y2="15812"/>
                        <a14:foregroundMark x1="30667" y1="14103" x2="30667" y2="14103"/>
                        <a14:foregroundMark x1="30000" y1="12821" x2="31333" y2="11538"/>
                        <a14:foregroundMark x1="34667" y1="10684" x2="34667" y2="10684"/>
                        <a14:foregroundMark x1="35667" y1="10684" x2="35667" y2="10684"/>
                        <a14:foregroundMark x1="37000" y1="11966" x2="37000" y2="11966"/>
                        <a14:foregroundMark x1="63667" y1="12393" x2="64667" y2="14103"/>
                        <a14:foregroundMark x1="65000" y1="14530" x2="65000" y2="14530"/>
                        <a14:foregroundMark x1="60667" y1="23504" x2="60667" y2="23504"/>
                        <a14:foregroundMark x1="59333" y1="23504" x2="58000" y2="23504"/>
                        <a14:foregroundMark x1="56000" y1="22222" x2="56000" y2="22222"/>
                        <a14:foregroundMark x1="56000" y1="22222" x2="56000" y2="22222"/>
                        <a14:foregroundMark x1="22667" y1="41880" x2="22667" y2="41880"/>
                        <a14:foregroundMark x1="22333" y1="37607" x2="21667" y2="30769"/>
                        <a14:foregroundMark x1="21667" y1="30342" x2="21333" y2="30342"/>
                        <a14:foregroundMark x1="20667" y1="30342" x2="20667" y2="30342"/>
                        <a14:foregroundMark x1="18333" y1="28632" x2="18333" y2="28632"/>
                        <a14:foregroundMark x1="16333" y1="28632" x2="16333" y2="28632"/>
                        <a14:foregroundMark x1="13667" y1="45726" x2="13667" y2="45726"/>
                        <a14:foregroundMark x1="15333" y1="42735" x2="19333" y2="42308"/>
                        <a14:foregroundMark x1="20000" y1="41880" x2="22000" y2="40598"/>
                        <a14:foregroundMark x1="22333" y1="39744" x2="22333" y2="39744"/>
                        <a14:foregroundMark x1="15333" y1="41453" x2="15333" y2="41453"/>
                        <a14:foregroundMark x1="14000" y1="41453" x2="14000" y2="41453"/>
                        <a14:foregroundMark x1="14000" y1="41453" x2="14000" y2="41453"/>
                        <a14:foregroundMark x1="13000" y1="55128" x2="13000" y2="55128"/>
                        <a14:foregroundMark x1="12333" y1="53846" x2="11333" y2="51282"/>
                        <a14:foregroundMark x1="10667" y1="49145" x2="10667" y2="49145"/>
                        <a14:foregroundMark x1="10333" y1="48718" x2="10333" y2="48718"/>
                        <a14:foregroundMark x1="10000" y1="48291" x2="9333" y2="48291"/>
                        <a14:foregroundMark x1="9000" y1="48291" x2="9000" y2="48291"/>
                        <a14:foregroundMark x1="4667" y1="43590" x2="4667" y2="43590"/>
                        <a14:foregroundMark x1="5333" y1="47436" x2="5333" y2="47436"/>
                        <a14:foregroundMark x1="14333" y1="59402" x2="15333" y2="59402"/>
                        <a14:foregroundMark x1="15333" y1="59402" x2="15333" y2="59402"/>
                        <a14:foregroundMark x1="16667" y1="60684" x2="16667" y2="60684"/>
                        <a14:foregroundMark x1="94333" y1="32479" x2="94333" y2="32479"/>
                        <a14:foregroundMark x1="93667" y1="27778" x2="93667" y2="27778"/>
                        <a14:foregroundMark x1="92333" y1="24359" x2="92333" y2="24359"/>
                        <a14:foregroundMark x1="93333" y1="23504" x2="93333" y2="23504"/>
                        <a14:foregroundMark x1="14333" y1="20085" x2="16667" y2="20085"/>
                        <a14:foregroundMark x1="19333" y1="20085" x2="19667" y2="20085"/>
                        <a14:foregroundMark x1="21333" y1="20085" x2="22333" y2="20085"/>
                        <a14:foregroundMark x1="23333" y1="20085" x2="24333" y2="20085"/>
                        <a14:foregroundMark x1="25667" y1="19658" x2="25667" y2="19658"/>
                      </a14:backgroundRemoval>
                    </a14:imgEffect>
                  </a14:imgLayer>
                </a14:imgProps>
              </a:ext>
              <a:ext uri="{28A0092B-C50C-407E-A947-70E740481C1C}">
                <a14:useLocalDpi xmlns:a14="http://schemas.microsoft.com/office/drawing/2010/main" val="0"/>
              </a:ext>
            </a:extLst>
          </a:blip>
          <a:srcRect/>
          <a:stretch>
            <a:fillRect/>
          </a:stretch>
        </p:blipFill>
        <p:spPr bwMode="auto">
          <a:xfrm>
            <a:off x="6766571" y="2238890"/>
            <a:ext cx="4660855" cy="44007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694AC81-A13B-4AC2-9F98-1C1424E94975}"/>
              </a:ext>
            </a:extLst>
          </p:cNvPr>
          <p:cNvSpPr txBox="1"/>
          <p:nvPr/>
        </p:nvSpPr>
        <p:spPr>
          <a:xfrm>
            <a:off x="762210" y="2845853"/>
            <a:ext cx="5120797" cy="1920526"/>
          </a:xfrm>
          <a:prstGeom prst="rect">
            <a:avLst/>
          </a:prstGeom>
          <a:solidFill>
            <a:schemeClr val="accent5">
              <a:lumMod val="20000"/>
              <a:lumOff val="80000"/>
            </a:schemeClr>
          </a:solidFill>
          <a:ln>
            <a:solidFill>
              <a:schemeClr val="tx1"/>
            </a:solid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600" dirty="0" err="1">
                <a:latin typeface="Times New Roman" pitchFamily="18" charset="0"/>
                <a:cs typeface="Times New Roman" pitchFamily="18" charset="0"/>
              </a:rPr>
              <a:t>Ghi</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nhớ</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chú</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thích</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của</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hình</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ảnh</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hiện</a:t>
            </a:r>
            <a:r>
              <a:rPr lang="en-US" altLang="en-US" sz="3600" dirty="0">
                <a:latin typeface="Times New Roman" pitchFamily="18" charset="0"/>
                <a:cs typeface="Times New Roman" pitchFamily="18" charset="0"/>
              </a:rPr>
              <a:t> ra </a:t>
            </a:r>
            <a:r>
              <a:rPr lang="en-US" altLang="en-US" sz="3600" dirty="0" err="1">
                <a:latin typeface="Times New Roman" pitchFamily="18" charset="0"/>
                <a:cs typeface="Times New Roman" pitchFamily="18" charset="0"/>
              </a:rPr>
              <a:t>trên</a:t>
            </a:r>
            <a:r>
              <a:rPr lang="en-US" altLang="en-US" sz="3600" dirty="0">
                <a:latin typeface="Times New Roman" pitchFamily="18" charset="0"/>
                <a:cs typeface="Times New Roman" pitchFamily="18" charset="0"/>
              </a:rPr>
              <a:t> slide </a:t>
            </a:r>
            <a:r>
              <a:rPr lang="en-US" altLang="en-US" sz="3600" dirty="0" err="1">
                <a:latin typeface="Times New Roman" pitchFamily="18" charset="0"/>
                <a:cs typeface="Times New Roman" pitchFamily="18" charset="0"/>
              </a:rPr>
              <a:t>trong</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thời</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gian</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cố</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định</a:t>
            </a:r>
            <a:r>
              <a:rPr lang="en-US" altLang="en-US" sz="3600" dirty="0">
                <a:latin typeface="#9Slide03 SVN-PF Din Text Pro C" panose="02000506020000020004" pitchFamily="2" charset="0"/>
              </a:rPr>
              <a:t>.</a:t>
            </a:r>
          </a:p>
        </p:txBody>
      </p:sp>
      <p:sp>
        <p:nvSpPr>
          <p:cNvPr id="24" name="TextBox 23">
            <a:extLst>
              <a:ext uri="{FF2B5EF4-FFF2-40B4-BE49-F238E27FC236}">
                <a16:creationId xmlns:a16="http://schemas.microsoft.com/office/drawing/2014/main" id="{E648D752-BF5C-4466-86C9-578981A27C92}"/>
              </a:ext>
            </a:extLst>
          </p:cNvPr>
          <p:cNvSpPr txBox="1"/>
          <p:nvPr/>
        </p:nvSpPr>
        <p:spPr>
          <a:xfrm>
            <a:off x="762210" y="4877314"/>
            <a:ext cx="5129611" cy="1311128"/>
          </a:xfrm>
          <a:prstGeom prst="rect">
            <a:avLst/>
          </a:prstGeom>
          <a:solidFill>
            <a:schemeClr val="accent5">
              <a:lumMod val="20000"/>
              <a:lumOff val="80000"/>
            </a:schemeClr>
          </a:solidFill>
          <a:ln>
            <a:solidFill>
              <a:schemeClr val="tx1"/>
            </a:solid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3600" dirty="0">
                <a:latin typeface="Times New Roman" pitchFamily="18" charset="0"/>
                <a:cs typeface="Times New Roman" pitchFamily="18" charset="0"/>
              </a:rPr>
              <a:t>HS </a:t>
            </a:r>
            <a:r>
              <a:rPr lang="en-US" altLang="en-US" sz="3600" dirty="0" err="1">
                <a:latin typeface="Times New Roman" pitchFamily="18" charset="0"/>
                <a:cs typeface="Times New Roman" pitchFamily="18" charset="0"/>
              </a:rPr>
              <a:t>nào</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nhớ</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được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nhiều</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hơn</a:t>
            </a:r>
            <a:r>
              <a:rPr lang="en-US" altLang="en-US" sz="3600" dirty="0">
                <a:latin typeface="Times New Roman" pitchFamily="18" charset="0"/>
                <a:cs typeface="Times New Roman" pitchFamily="18" charset="0"/>
              </a:rPr>
              <a:t> </a:t>
            </a:r>
            <a:r>
              <a:rPr lang="en-US" altLang="en-US" sz="3600" dirty="0">
                <a:latin typeface="Times New Roman" pitchFamily="18" charset="0"/>
                <a:cs typeface="Times New Roman" pitchFamily="18" charset="0"/>
                <a:sym typeface="Wingdings" panose="05000000000000000000" pitchFamily="2" charset="2"/>
              </a:rPr>
              <a:t> </a:t>
            </a:r>
            <a:r>
              <a:rPr lang="en-US" altLang="en-US" sz="3600" dirty="0" err="1">
                <a:latin typeface="Times New Roman" pitchFamily="18" charset="0"/>
                <a:cs typeface="Times New Roman" pitchFamily="18" charset="0"/>
                <a:sym typeface="Wingdings" panose="05000000000000000000" pitchFamily="2" charset="2"/>
              </a:rPr>
              <a:t>chiến</a:t>
            </a:r>
            <a:r>
              <a:rPr lang="en-US" altLang="en-US" sz="3600" dirty="0">
                <a:latin typeface="Times New Roman" pitchFamily="18" charset="0"/>
                <a:cs typeface="Times New Roman" pitchFamily="18" charset="0"/>
                <a:sym typeface="Wingdings" panose="05000000000000000000" pitchFamily="2" charset="2"/>
              </a:rPr>
              <a:t> </a:t>
            </a:r>
            <a:r>
              <a:rPr lang="en-US" altLang="en-US" sz="3600" dirty="0" err="1">
                <a:latin typeface="Times New Roman" pitchFamily="18" charset="0"/>
                <a:cs typeface="Times New Roman" pitchFamily="18" charset="0"/>
                <a:sym typeface="Wingdings" panose="05000000000000000000" pitchFamily="2" charset="2"/>
              </a:rPr>
              <a:t>thắng</a:t>
            </a:r>
            <a:r>
              <a:rPr lang="en-US" altLang="en-US" sz="3600" dirty="0">
                <a:latin typeface="Times New Roman" pitchFamily="18" charset="0"/>
                <a:cs typeface="Times New Roman" pitchFamily="18" charset="0"/>
                <a:sym typeface="Wingdings" panose="05000000000000000000" pitchFamily="2" charset="2"/>
              </a:rPr>
              <a:t>.</a:t>
            </a:r>
            <a:endParaRPr lang="en-US" altLang="en-US" sz="3600" dirty="0">
              <a:latin typeface="Times New Roman" pitchFamily="18" charset="0"/>
              <a:cs typeface="Times New Roman" pitchFamily="18" charset="0"/>
            </a:endParaRPr>
          </a:p>
        </p:txBody>
      </p:sp>
      <p:sp>
        <p:nvSpPr>
          <p:cNvPr id="25" name="Flowchart: Terminator 24">
            <a:extLst>
              <a:ext uri="{FF2B5EF4-FFF2-40B4-BE49-F238E27FC236}">
                <a16:creationId xmlns:a16="http://schemas.microsoft.com/office/drawing/2014/main" id="{140B8A36-A0ED-4B23-A6A1-17A4730CCBF6}"/>
              </a:ext>
            </a:extLst>
          </p:cNvPr>
          <p:cNvSpPr/>
          <p:nvPr/>
        </p:nvSpPr>
        <p:spPr>
          <a:xfrm>
            <a:off x="1225225" y="1979551"/>
            <a:ext cx="3038502" cy="755367"/>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itchFamily="18" charset="0"/>
                <a:cs typeface="Times New Roman" pitchFamily="18" charset="0"/>
              </a:rPr>
              <a:t>Luật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chơi</a:t>
            </a:r>
            <a:r>
              <a:rPr lang="en-US" sz="3600" b="1" dirty="0">
                <a:latin typeface="Times New Roman" pitchFamily="18" charset="0"/>
                <a:cs typeface="Times New Roman" pitchFamily="18" charset="0"/>
              </a:rPr>
              <a:t>:</a:t>
            </a:r>
          </a:p>
        </p:txBody>
      </p:sp>
      <p:pic>
        <p:nvPicPr>
          <p:cNvPr id="4102" name="Picture 6" descr="Giới thiệu - CTN Law Firm [VN]">
            <a:extLst>
              <a:ext uri="{FF2B5EF4-FFF2-40B4-BE49-F238E27FC236}">
                <a16:creationId xmlns:a16="http://schemas.microsoft.com/office/drawing/2014/main" id="{58769AAE-1F14-4358-8961-2D259173AA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660" y="1735940"/>
            <a:ext cx="1109913" cy="110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5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barn(inVertical)">
                                      <p:cBhvr>
                                        <p:cTn id="22" dur="500"/>
                                        <p:tgtEl>
                                          <p:spTgt spid="410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6F8C29-6281-4CE2-B2F3-16C50CB0A56A}"/>
              </a:ext>
            </a:extLst>
          </p:cNvPr>
          <p:cNvGrpSpPr/>
          <p:nvPr/>
        </p:nvGrpSpPr>
        <p:grpSpPr>
          <a:xfrm>
            <a:off x="344898" y="1154932"/>
            <a:ext cx="3578488" cy="3239031"/>
            <a:chOff x="2942119" y="3879624"/>
            <a:chExt cx="3578488" cy="3239031"/>
          </a:xfrm>
        </p:grpSpPr>
        <p:sp>
          <p:nvSpPr>
            <p:cNvPr id="7" name="TextBox 6">
              <a:extLst>
                <a:ext uri="{FF2B5EF4-FFF2-40B4-BE49-F238E27FC236}">
                  <a16:creationId xmlns:a16="http://schemas.microsoft.com/office/drawing/2014/main" id="{AEEF8788-B109-4C3A-86F4-8B0AB626282D}"/>
                </a:ext>
              </a:extLst>
            </p:cNvPr>
            <p:cNvSpPr txBox="1"/>
            <p:nvPr/>
          </p:nvSpPr>
          <p:spPr>
            <a:xfrm>
              <a:off x="2942119" y="4502554"/>
              <a:ext cx="3578488" cy="2616101"/>
            </a:xfrm>
            <a:prstGeom prst="rect">
              <a:avLst/>
            </a:prstGeom>
            <a:gradFill flip="none" rotWithShape="1">
              <a:gsLst>
                <a:gs pos="0">
                  <a:srgbClr val="4FC6E0">
                    <a:tint val="66000"/>
                    <a:satMod val="160000"/>
                  </a:srgbClr>
                </a:gs>
                <a:gs pos="50000">
                  <a:srgbClr val="4FC6E0">
                    <a:tint val="44500"/>
                    <a:satMod val="160000"/>
                  </a:srgbClr>
                </a:gs>
                <a:gs pos="100000">
                  <a:srgbClr val="4FC6E0">
                    <a:tint val="23500"/>
                    <a:satMod val="160000"/>
                  </a:srgbClr>
                </a:gs>
              </a:gsLst>
              <a:lin ang="0" scaled="1"/>
              <a:tileRect/>
            </a:gradFill>
            <a:ln>
              <a:solidFill>
                <a:schemeClr val="tx1"/>
              </a:solidFill>
              <a:prstDash val="sysDot"/>
            </a:ln>
          </p:spPr>
          <p:txBody>
            <a:bodyPr wrap="square">
              <a:spAutoFit/>
            </a:bodyPr>
            <a:lstStyle/>
            <a:p>
              <a:pPr algn="just">
                <a:defRPr/>
              </a:pPr>
              <a:endParaRPr lang="en-US" sz="2400" dirty="0">
                <a:latin typeface="Times New Roman" panose="02020603050405020304" pitchFamily="18" charset="0"/>
                <a:cs typeface="Times New Roman" panose="02020603050405020304" pitchFamily="18" charset="0"/>
              </a:endParaRPr>
            </a:p>
            <a:p>
              <a:pPr algn="just">
                <a:defRPr/>
              </a:pPr>
              <a:r>
                <a:rPr lang="en-US" sz="2800" dirty="0">
                  <a:latin typeface="Times New Roman" panose="02020603050405020304" pitchFamily="18" charset="0"/>
                  <a:cs typeface="Times New Roman" panose="02020603050405020304" pitchFamily="18" charset="0"/>
                </a:rPr>
                <a:t>Quan </a:t>
              </a:r>
              <a:r>
                <a:rPr lang="en-US" sz="2800" dirty="0" err="1">
                  <a:latin typeface="Times New Roman" panose="02020603050405020304" pitchFamily="18" charset="0"/>
                  <a:cs typeface="Times New Roman" panose="02020603050405020304" pitchFamily="18" charset="0"/>
                </a:rPr>
                <a:t>sát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tuyến</a:t>
              </a:r>
              <a:r>
                <a:rPr lang="en-US" sz="2800" dirty="0">
                  <a:latin typeface="Times New Roman" panose="02020603050405020304" pitchFamily="18" charset="0"/>
                  <a:cs typeface="Times New Roman" panose="02020603050405020304" pitchFamily="18" charset="0"/>
                </a:rPr>
                <a:t>).</a:t>
              </a:r>
            </a:p>
          </p:txBody>
        </p:sp>
        <p:sp>
          <p:nvSpPr>
            <p:cNvPr id="8" name="Flowchart: Terminator 7">
              <a:extLst>
                <a:ext uri="{FF2B5EF4-FFF2-40B4-BE49-F238E27FC236}">
                  <a16:creationId xmlns:a16="http://schemas.microsoft.com/office/drawing/2014/main" id="{F5739BFE-E2F6-4C61-9F35-A0BDEAD5D893}"/>
                </a:ext>
              </a:extLst>
            </p:cNvPr>
            <p:cNvSpPr/>
            <p:nvPr/>
          </p:nvSpPr>
          <p:spPr>
            <a:xfrm>
              <a:off x="3342389" y="3879624"/>
              <a:ext cx="3038502" cy="537328"/>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vụ</a:t>
              </a:r>
              <a:r>
                <a:rPr lang="vi-VN" sz="2400" b="1"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C0502AE-5658-4CEE-96B3-BC6EFE8B1D4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960515" y="3911398"/>
              <a:ext cx="1207481" cy="1207481"/>
            </a:xfrm>
            <a:prstGeom prst="rect">
              <a:avLst/>
            </a:prstGeom>
          </p:spPr>
        </p:pic>
      </p:grpSp>
      <p:sp>
        <p:nvSpPr>
          <p:cNvPr id="10" name="Rectangle 9">
            <a:extLst>
              <a:ext uri="{FF2B5EF4-FFF2-40B4-BE49-F238E27FC236}">
                <a16:creationId xmlns:a16="http://schemas.microsoft.com/office/drawing/2014/main" id="{5012428E-DB91-402A-9A50-19405DFC048B}"/>
              </a:ext>
            </a:extLst>
          </p:cNvPr>
          <p:cNvSpPr/>
          <p:nvPr/>
        </p:nvSpPr>
        <p:spPr>
          <a:xfrm>
            <a:off x="3259391" y="123359"/>
            <a:ext cx="5966141"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TRÍ NHỚ SIÊU PHÀM</a:t>
            </a:r>
            <a:endParaRPr lang="en-US" sz="28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E9D0FA63-819D-4CB9-8EDB-36437D9A8D79}"/>
              </a:ext>
            </a:extLst>
          </p:cNvPr>
          <p:cNvCxnSpPr>
            <a:cxnSpLocks/>
          </p:cNvCxnSpPr>
          <p:nvPr/>
        </p:nvCxnSpPr>
        <p:spPr>
          <a:xfrm>
            <a:off x="0" y="809465"/>
            <a:ext cx="1213184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889FD9-AAD6-40F9-BE34-15EA4365869C}"/>
              </a:ext>
            </a:extLst>
          </p:cNvPr>
          <p:cNvSpPr txBox="1"/>
          <p:nvPr/>
        </p:nvSpPr>
        <p:spPr>
          <a:xfrm>
            <a:off x="1110347" y="4388095"/>
            <a:ext cx="2543102" cy="498598"/>
          </a:xfrm>
          <a:prstGeom prst="rect">
            <a:avLst/>
          </a:prstGeom>
          <a:no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400" dirty="0" err="1">
                <a:latin typeface="Times New Roman" panose="02020603050405020304" pitchFamily="18" charset="0"/>
                <a:cs typeface="Times New Roman" panose="02020603050405020304" pitchFamily="18" charset="0"/>
              </a:rPr>
              <a:t>Thời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gian</a:t>
            </a:r>
            <a:r>
              <a:rPr lang="en-US" altLang="en-US" sz="2400" dirty="0">
                <a:latin typeface="Times New Roman" panose="02020603050405020304" pitchFamily="18" charset="0"/>
                <a:cs typeface="Times New Roman" panose="02020603050405020304" pitchFamily="18" charset="0"/>
              </a:rPr>
              <a:t>: </a:t>
            </a:r>
            <a:r>
              <a:rPr lang="en-US" altLang="en-US" sz="2400" dirty="0">
                <a:solidFill>
                  <a:srgbClr val="0070C0"/>
                </a:solidFill>
                <a:latin typeface="Times New Roman" panose="02020603050405020304" pitchFamily="18" charset="0"/>
                <a:cs typeface="Times New Roman" panose="02020603050405020304" pitchFamily="18" charset="0"/>
              </a:rPr>
              <a:t>1</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phút</a:t>
            </a:r>
            <a:endParaRPr lang="en-US" altLang="en-US" sz="2400" dirty="0">
              <a:latin typeface="Times New Roman" panose="02020603050405020304" pitchFamily="18" charset="0"/>
              <a:cs typeface="Times New Roman" panose="02020603050405020304" pitchFamily="18" charset="0"/>
            </a:endParaRPr>
          </a:p>
        </p:txBody>
      </p:sp>
      <p:pic>
        <p:nvPicPr>
          <p:cNvPr id="15" name="Picture 4" descr="Alarm Clock Of Circular Shape Free Icon - Time Icon - Free Transparent PNG  Clipart Images Download">
            <a:extLst>
              <a:ext uri="{FF2B5EF4-FFF2-40B4-BE49-F238E27FC236}">
                <a16:creationId xmlns:a16="http://schemas.microsoft.com/office/drawing/2014/main" id="{5F45653C-C267-4C29-912B-663ADB455D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81" b="93255" l="10000" r="90000">
                        <a14:foregroundMark x1="29286" y1="14334" x2="29286" y2="14334"/>
                        <a14:foregroundMark x1="73571" y1="14165" x2="73571" y2="14165"/>
                        <a14:foregroundMark x1="52143" y1="54300" x2="52143" y2="54300"/>
                        <a14:foregroundMark x1="46667" y1="44351" x2="46667" y2="44351"/>
                        <a14:foregroundMark x1="52857" y1="92411" x2="52857" y2="92411"/>
                        <a14:foregroundMark x1="29524" y1="93255" x2="29524" y2="93255"/>
                      </a14:backgroundRemoval>
                    </a14:imgEffect>
                  </a14:imgLayer>
                </a14:imgProps>
              </a:ext>
              <a:ext uri="{28A0092B-C50C-407E-A947-70E740481C1C}">
                <a14:useLocalDpi xmlns:a14="http://schemas.microsoft.com/office/drawing/2010/main" val="0"/>
              </a:ext>
            </a:extLst>
          </a:blip>
          <a:srcRect l="20814" r="16286"/>
          <a:stretch/>
        </p:blipFill>
        <p:spPr bwMode="auto">
          <a:xfrm>
            <a:off x="148190" y="4175717"/>
            <a:ext cx="962157" cy="1079872"/>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76BCCD53-0016-4B48-95B0-06BC6D2576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5544" y="646580"/>
            <a:ext cx="7966296" cy="61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Đồng hồ đếm ngược 5 phút - 5 Minutes">
            <a:hlinkClick r:id="" action="ppaction://media"/>
            <a:extLst>
              <a:ext uri="{FF2B5EF4-FFF2-40B4-BE49-F238E27FC236}">
                <a16:creationId xmlns:a16="http://schemas.microsoft.com/office/drawing/2014/main" id="{D1B804F4-D9D2-464B-AD90-F9F87F52A79D}"/>
              </a:ext>
            </a:extLst>
          </p:cNvPr>
          <p:cNvPicPr>
            <a:picLocks noChangeAspect="1"/>
          </p:cNvPicPr>
          <p:nvPr>
            <a:videoFile r:link="rId1"/>
            <p:extLst>
              <p:ext uri="{DAA4B4D4-6D71-4841-9C94-3DE7FCFB9230}">
                <p14:media xmlns:p14="http://schemas.microsoft.com/office/powerpoint/2010/main" r:embed="rId2">
                  <p14:trim st="240202"/>
                </p14:media>
              </p:ext>
            </p:extLst>
          </p:nvPr>
        </p:nvPicPr>
        <p:blipFill>
          <a:blip r:embed="rId9"/>
          <a:stretch>
            <a:fillRect/>
          </a:stretch>
        </p:blipFill>
        <p:spPr>
          <a:xfrm>
            <a:off x="503003" y="4985119"/>
            <a:ext cx="2244078" cy="1520611"/>
          </a:xfrm>
          <a:prstGeom prst="rect">
            <a:avLst/>
          </a:prstGeom>
        </p:spPr>
      </p:pic>
    </p:spTree>
    <p:extLst>
      <p:ext uri="{BB962C8B-B14F-4D97-AF65-F5344CB8AC3E}">
        <p14:creationId xmlns:p14="http://schemas.microsoft.com/office/powerpoint/2010/main" val="33820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21"/>
                                        </p:tgtEl>
                                        <p:attrNameLst>
                                          <p:attrName>style.visibility</p:attrName>
                                        </p:attrNameLst>
                                      </p:cBhvr>
                                      <p:to>
                                        <p:strVal val="visible"/>
                                      </p:to>
                                    </p:set>
                                    <p:animEffect transition="in" filter="fade">
                                      <p:cBhvr>
                                        <p:cTn id="24" dur="1000"/>
                                        <p:tgtEl>
                                          <p:spTgt spid="5121"/>
                                        </p:tgtEl>
                                      </p:cBhvr>
                                    </p:animEffect>
                                    <p:anim calcmode="lin" valueType="num">
                                      <p:cBhvr>
                                        <p:cTn id="25" dur="1000" fill="hold"/>
                                        <p:tgtEl>
                                          <p:spTgt spid="5121"/>
                                        </p:tgtEl>
                                        <p:attrNameLst>
                                          <p:attrName>ppt_x</p:attrName>
                                        </p:attrNameLst>
                                      </p:cBhvr>
                                      <p:tavLst>
                                        <p:tav tm="0">
                                          <p:val>
                                            <p:strVal val="#ppt_x"/>
                                          </p:val>
                                        </p:tav>
                                        <p:tav tm="100000">
                                          <p:val>
                                            <p:strVal val="#ppt_x"/>
                                          </p:val>
                                        </p:tav>
                                      </p:tavLst>
                                    </p:anim>
                                    <p:anim calcmode="lin" valueType="num">
                                      <p:cBhvr>
                                        <p:cTn id="26" dur="1000" fill="hold"/>
                                        <p:tgtEl>
                                          <p:spTgt spid="51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7"/>
                </p:tgtEl>
              </p:cMediaNode>
            </p:video>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6F8C29-6281-4CE2-B2F3-16C50CB0A56A}"/>
              </a:ext>
            </a:extLst>
          </p:cNvPr>
          <p:cNvGrpSpPr/>
          <p:nvPr/>
        </p:nvGrpSpPr>
        <p:grpSpPr>
          <a:xfrm>
            <a:off x="212649" y="958551"/>
            <a:ext cx="3578488" cy="1914595"/>
            <a:chOff x="2942119" y="3911398"/>
            <a:chExt cx="3578488" cy="1914595"/>
          </a:xfrm>
        </p:grpSpPr>
        <p:sp>
          <p:nvSpPr>
            <p:cNvPr id="7" name="TextBox 6">
              <a:extLst>
                <a:ext uri="{FF2B5EF4-FFF2-40B4-BE49-F238E27FC236}">
                  <a16:creationId xmlns:a16="http://schemas.microsoft.com/office/drawing/2014/main" id="{AEEF8788-B109-4C3A-86F4-8B0AB626282D}"/>
                </a:ext>
              </a:extLst>
            </p:cNvPr>
            <p:cNvSpPr txBox="1"/>
            <p:nvPr/>
          </p:nvSpPr>
          <p:spPr>
            <a:xfrm>
              <a:off x="2942119" y="4502554"/>
              <a:ext cx="3578488" cy="1323439"/>
            </a:xfrm>
            <a:prstGeom prst="rect">
              <a:avLst/>
            </a:prstGeom>
            <a:solidFill>
              <a:schemeClr val="accent4">
                <a:lumMod val="20000"/>
                <a:lumOff val="80000"/>
              </a:schemeClr>
            </a:solidFill>
            <a:ln>
              <a:solidFill>
                <a:schemeClr val="tx1"/>
              </a:solidFill>
              <a:prstDash val="sysDot"/>
            </a:ln>
          </p:spPr>
          <p:txBody>
            <a:bodyPr wrap="square">
              <a:spAutoFit/>
            </a:bodyPr>
            <a:lstStyle/>
            <a:p>
              <a:pPr algn="just">
                <a:defRPr/>
              </a:pPr>
              <a:endParaRPr lang="en-US" sz="2000" dirty="0">
                <a:latin typeface="Times New Roman" panose="02020603050405020304" pitchFamily="18" charset="0"/>
                <a:cs typeface="Times New Roman" pitchFamily="18" charset="0"/>
              </a:endParaRPr>
            </a:p>
            <a:p>
              <a:pPr algn="just">
                <a:defRPr/>
              </a:pPr>
              <a:r>
                <a:rPr lang="en-US" sz="2000" dirty="0" err="1">
                  <a:latin typeface="Times New Roman" pitchFamily="18" charset="0"/>
                  <a:cs typeface="Times New Roman" pitchFamily="18" charset="0"/>
                </a:rPr>
                <a:t>Ghi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vào</a:t>
              </a:r>
              <a:r>
                <a:rPr lang="en-US" sz="2000" dirty="0">
                  <a:latin typeface="Times New Roman" pitchFamily="18" charset="0"/>
                  <a:cs typeface="Times New Roman" pitchFamily="18" charset="0"/>
                </a:rPr>
                <a:t> ô Chat </a:t>
              </a:r>
              <a:r>
                <a:rPr lang="en-US" sz="2000" dirty="0" err="1">
                  <a:latin typeface="Times New Roman" pitchFamily="18" charset="0"/>
                  <a:cs typeface="Times New Roman" pitchFamily="18" charset="0"/>
                </a:rPr>
                <a:t>tên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tuyến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tương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ứng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các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số</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hình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trong</a:t>
              </a:r>
              <a:r>
                <a:rPr lang="en-US" sz="2000" dirty="0">
                  <a:latin typeface="Times New Roman" pitchFamily="18" charset="0"/>
                  <a:cs typeface="Times New Roman" pitchFamily="18" charset="0"/>
                </a:rPr>
                <a:t> 1 </a:t>
              </a:r>
              <a:r>
                <a:rPr lang="en-US" sz="2000" dirty="0" err="1">
                  <a:latin typeface="Times New Roman" pitchFamily="18" charset="0"/>
                  <a:cs typeface="Times New Roman" pitchFamily="18" charset="0"/>
                </a:rPr>
                <a:t>phút</a:t>
              </a:r>
              <a:r>
                <a:rPr lang="en-US" sz="2000" dirty="0">
                  <a:latin typeface="Times New Roman" pitchFamily="18" charset="0"/>
                  <a:cs typeface="Times New Roman" pitchFamily="18" charset="0"/>
                </a:rPr>
                <a:t>.</a:t>
              </a:r>
            </a:p>
          </p:txBody>
        </p:sp>
        <p:sp>
          <p:nvSpPr>
            <p:cNvPr id="8" name="Flowchart: Terminator 7">
              <a:extLst>
                <a:ext uri="{FF2B5EF4-FFF2-40B4-BE49-F238E27FC236}">
                  <a16:creationId xmlns:a16="http://schemas.microsoft.com/office/drawing/2014/main" id="{F5739BFE-E2F6-4C61-9F35-A0BDEAD5D893}"/>
                </a:ext>
              </a:extLst>
            </p:cNvPr>
            <p:cNvSpPr/>
            <p:nvPr/>
          </p:nvSpPr>
          <p:spPr>
            <a:xfrm>
              <a:off x="3293228" y="4233890"/>
              <a:ext cx="3038502" cy="537328"/>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Nhiệm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vụ</a:t>
              </a:r>
              <a:r>
                <a:rPr lang="vi-VN" sz="2000" b="1" dirty="0">
                  <a:latin typeface="Times New Roman" panose="02020603050405020304" pitchFamily="18" charset="0"/>
                  <a:cs typeface="Times New Roman" panose="02020603050405020304" pitchFamily="18" charset="0"/>
                </a:rPr>
                <a:t> </a:t>
              </a:r>
              <a:endParaRPr lang="en-US" sz="20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DC0502AE-5658-4CEE-96B3-BC6EFE8B1D4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960515" y="3911398"/>
              <a:ext cx="1207481" cy="1207481"/>
            </a:xfrm>
            <a:prstGeom prst="rect">
              <a:avLst/>
            </a:prstGeom>
          </p:spPr>
        </p:pic>
      </p:grpSp>
      <p:pic>
        <p:nvPicPr>
          <p:cNvPr id="15" name="Picture 4" descr="Alarm Clock Of Circular Shape Free Icon - Time Icon - Free Transparent PNG  Clipart Images Download">
            <a:extLst>
              <a:ext uri="{FF2B5EF4-FFF2-40B4-BE49-F238E27FC236}">
                <a16:creationId xmlns:a16="http://schemas.microsoft.com/office/drawing/2014/main" id="{5F45653C-C267-4C29-912B-663ADB455D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81" b="93255" l="10000" r="90000">
                        <a14:foregroundMark x1="29286" y1="14334" x2="29286" y2="14334"/>
                        <a14:foregroundMark x1="73571" y1="14165" x2="73571" y2="14165"/>
                        <a14:foregroundMark x1="52143" y1="54300" x2="52143" y2="54300"/>
                        <a14:foregroundMark x1="46667" y1="44351" x2="46667" y2="44351"/>
                        <a14:foregroundMark x1="52857" y1="92411" x2="52857" y2="92411"/>
                        <a14:foregroundMark x1="29524" y1="93255" x2="29524" y2="93255"/>
                      </a14:backgroundRemoval>
                    </a14:imgEffect>
                  </a14:imgLayer>
                </a14:imgProps>
              </a:ext>
              <a:ext uri="{28A0092B-C50C-407E-A947-70E740481C1C}">
                <a14:useLocalDpi xmlns:a14="http://schemas.microsoft.com/office/drawing/2010/main" val="0"/>
              </a:ext>
            </a:extLst>
          </a:blip>
          <a:srcRect l="20814" r="16286"/>
          <a:stretch/>
        </p:blipFill>
        <p:spPr bwMode="auto">
          <a:xfrm>
            <a:off x="212067" y="5148665"/>
            <a:ext cx="962157" cy="932240"/>
          </a:xfrm>
          <a:prstGeom prst="rect">
            <a:avLst/>
          </a:prstGeom>
          <a:noFill/>
          <a:extLst>
            <a:ext uri="{909E8E84-426E-40DD-AFC4-6F175D3DCCD1}">
              <a14:hiddenFill xmlns:a14="http://schemas.microsoft.com/office/drawing/2010/main">
                <a:solidFill>
                  <a:srgbClr val="FFFFFF"/>
                </a:solidFill>
              </a14:hiddenFill>
            </a:ext>
          </a:extLst>
        </p:spPr>
      </p:pic>
      <p:pic>
        <p:nvPicPr>
          <p:cNvPr id="6146" name="Graphic 1">
            <a:extLst>
              <a:ext uri="{FF2B5EF4-FFF2-40B4-BE49-F238E27FC236}">
                <a16:creationId xmlns:a16="http://schemas.microsoft.com/office/drawing/2014/main" id="{51EEB5CD-97F5-4E8F-B42E-AE73778400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166" r="12194" b="-18"/>
          <a:stretch/>
        </p:blipFill>
        <p:spPr bwMode="auto">
          <a:xfrm>
            <a:off x="3846528" y="958551"/>
            <a:ext cx="8294416" cy="579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78A25FE-2A2E-4773-A68B-701EB2FF4B29}"/>
              </a:ext>
            </a:extLst>
          </p:cNvPr>
          <p:cNvSpPr txBox="1"/>
          <p:nvPr/>
        </p:nvSpPr>
        <p:spPr>
          <a:xfrm>
            <a:off x="1085988" y="3818087"/>
            <a:ext cx="2644726" cy="769441"/>
          </a:xfrm>
          <a:prstGeom prst="rect">
            <a:avLst/>
          </a:prstGeom>
          <a:noFill/>
        </p:spPr>
        <p:txBody>
          <a:bodyPr wrap="square">
            <a:spAutoFit/>
          </a:bodyPr>
          <a:lstStyle/>
          <a:p>
            <a:pPr marL="0" indent="0" algn="ctr">
              <a:lnSpc>
                <a:spcPct val="110000"/>
              </a:lnSpc>
              <a:spcBef>
                <a:spcPts val="0"/>
              </a:spcBef>
              <a:buFont typeface="Times New Roman" panose="02020603050405020304" pitchFamily="18" charset="0"/>
              <a:buNone/>
            </a:pPr>
            <a:r>
              <a:rPr lang="en-US" altLang="en-US" sz="2000" b="1" dirty="0">
                <a:solidFill>
                  <a:srgbClr val="FFFF00"/>
                </a:solidFill>
                <a:latin typeface="Times New Roman" panose="02020603050405020304" pitchFamily="18" charset="0"/>
                <a:cs typeface="Times New Roman" pitchFamily="18" charset="0"/>
              </a:rPr>
              <a:t>2 HS </a:t>
            </a:r>
            <a:r>
              <a:rPr lang="en-US" altLang="en-US" sz="2000" b="1" dirty="0" err="1">
                <a:solidFill>
                  <a:srgbClr val="FFFF00"/>
                </a:solidFill>
                <a:latin typeface="Times New Roman" pitchFamily="18" charset="0"/>
                <a:cs typeface="Times New Roman" pitchFamily="18" charset="0"/>
              </a:rPr>
              <a:t>nhanh</a:t>
            </a:r>
            <a:r>
              <a:rPr lang="en-US" altLang="en-US" sz="2000" b="1" dirty="0">
                <a:solidFill>
                  <a:srgbClr val="FFFF00"/>
                </a:solidFill>
                <a:latin typeface="Times New Roman" pitchFamily="18" charset="0"/>
                <a:cs typeface="Times New Roman" pitchFamily="18" charset="0"/>
              </a:rPr>
              <a:t> </a:t>
            </a:r>
            <a:r>
              <a:rPr lang="en-US" altLang="en-US" sz="2000" b="1" dirty="0" err="1">
                <a:solidFill>
                  <a:srgbClr val="FFFF00"/>
                </a:solidFill>
                <a:latin typeface="Times New Roman" pitchFamily="18" charset="0"/>
                <a:cs typeface="Times New Roman" pitchFamily="18" charset="0"/>
              </a:rPr>
              <a:t>và</a:t>
            </a:r>
            <a:r>
              <a:rPr lang="en-US" altLang="en-US" sz="2000" b="1" dirty="0">
                <a:solidFill>
                  <a:srgbClr val="FFFF00"/>
                </a:solidFill>
                <a:latin typeface="Times New Roman" pitchFamily="18" charset="0"/>
                <a:cs typeface="Times New Roman" pitchFamily="18" charset="0"/>
              </a:rPr>
              <a:t> </a:t>
            </a:r>
            <a:r>
              <a:rPr lang="en-US" altLang="en-US" sz="2000" b="1" dirty="0" err="1">
                <a:solidFill>
                  <a:srgbClr val="FFFF00"/>
                </a:solidFill>
                <a:latin typeface="Times New Roman" pitchFamily="18" charset="0"/>
                <a:cs typeface="Times New Roman" pitchFamily="18" charset="0"/>
              </a:rPr>
              <a:t>đúng</a:t>
            </a:r>
            <a:r>
              <a:rPr lang="en-US" altLang="en-US" sz="2000" b="1" dirty="0">
                <a:solidFill>
                  <a:srgbClr val="FFFF00"/>
                </a:solidFill>
                <a:latin typeface="Times New Roman" pitchFamily="18" charset="0"/>
                <a:cs typeface="Times New Roman" pitchFamily="18" charset="0"/>
              </a:rPr>
              <a:t> </a:t>
            </a:r>
            <a:r>
              <a:rPr lang="en-US" altLang="en-US" sz="2000" b="1" dirty="0" err="1">
                <a:solidFill>
                  <a:srgbClr val="FFFF00"/>
                </a:solidFill>
                <a:latin typeface="Times New Roman" pitchFamily="18" charset="0"/>
                <a:cs typeface="Times New Roman" pitchFamily="18" charset="0"/>
              </a:rPr>
              <a:t>nhất</a:t>
            </a:r>
            <a:r>
              <a:rPr lang="en-US" altLang="en-US" sz="2000" b="1" dirty="0" err="1">
                <a:solidFill>
                  <a:srgbClr val="FFFF00"/>
                </a:solidFill>
                <a:latin typeface="Times New Roman" pitchFamily="18" charset="0"/>
                <a:cs typeface="Times New Roman" pitchFamily="18" charset="0"/>
                <a:sym typeface="Wingdings" panose="05000000000000000000" pitchFamily="2" charset="2"/>
              </a:rPr>
              <a:t>điểm</a:t>
            </a:r>
            <a:r>
              <a:rPr lang="en-US" altLang="en-US" sz="2000" b="1" dirty="0">
                <a:solidFill>
                  <a:srgbClr val="FFFF00"/>
                </a:solidFill>
                <a:latin typeface="Times New Roman" pitchFamily="18" charset="0"/>
                <a:cs typeface="Times New Roman" pitchFamily="18" charset="0"/>
                <a:sym typeface="Wingdings" panose="05000000000000000000" pitchFamily="2" charset="2"/>
              </a:rPr>
              <a:t> </a:t>
            </a:r>
            <a:r>
              <a:rPr lang="en-US" altLang="en-US" sz="2000" b="1" dirty="0" err="1">
                <a:solidFill>
                  <a:srgbClr val="FFFF00"/>
                </a:solidFill>
                <a:latin typeface="Times New Roman" pitchFamily="18" charset="0"/>
                <a:cs typeface="Times New Roman" pitchFamily="18" charset="0"/>
                <a:sym typeface="Wingdings" panose="05000000000000000000" pitchFamily="2" charset="2"/>
              </a:rPr>
              <a:t>cộng</a:t>
            </a:r>
            <a:endParaRPr lang="en-US" altLang="en-US" sz="2000" b="1" dirty="0">
              <a:solidFill>
                <a:srgbClr val="FFFF00"/>
              </a:solidFill>
              <a:latin typeface="Times New Roman" pitchFamily="18" charset="0"/>
              <a:cs typeface="Times New Roman" pitchFamily="18" charset="0"/>
            </a:endParaRPr>
          </a:p>
        </p:txBody>
      </p:sp>
      <p:pic>
        <p:nvPicPr>
          <p:cNvPr id="6148" name="Picture 4" descr="Like - icon like in flat style like icon thumb up Vector Image">
            <a:extLst>
              <a:ext uri="{FF2B5EF4-FFF2-40B4-BE49-F238E27FC236}">
                <a16:creationId xmlns:a16="http://schemas.microsoft.com/office/drawing/2014/main" id="{EE4BEA82-239D-4870-873D-486A56EA8289}"/>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36500" y1="53357" x2="36500" y2="53357"/>
                      </a14:backgroundRemoval>
                    </a14:imgEffect>
                  </a14:imgLayer>
                </a14:imgProps>
              </a:ext>
              <a:ext uri="{28A0092B-C50C-407E-A947-70E740481C1C}">
                <a14:useLocalDpi xmlns:a14="http://schemas.microsoft.com/office/drawing/2010/main" val="0"/>
              </a:ext>
            </a:extLst>
          </a:blip>
          <a:srcRect l="20666" t="7429" r="22238" b="31692"/>
          <a:stretch/>
        </p:blipFill>
        <p:spPr bwMode="auto">
          <a:xfrm>
            <a:off x="109339" y="3613387"/>
            <a:ext cx="1076012" cy="97414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8D853EB-76D6-4847-93EE-A9110E231BED}"/>
              </a:ext>
            </a:extLst>
          </p:cNvPr>
          <p:cNvSpPr/>
          <p:nvPr/>
        </p:nvSpPr>
        <p:spPr>
          <a:xfrm>
            <a:off x="3220062" y="151361"/>
            <a:ext cx="5966141" cy="584775"/>
          </a:xfrm>
          <a:prstGeom prst="rect">
            <a:avLst/>
          </a:prstGeom>
          <a:noFill/>
        </p:spPr>
        <p:txBody>
          <a:bodyPr wrap="square" lIns="91440" tIns="45720" rIns="91440" bIns="45720">
            <a:spAutoFit/>
          </a:bodyPr>
          <a:lstStyle/>
          <a:p>
            <a:pPr algn="ctr"/>
            <a:r>
              <a:rPr lang="en-US" sz="32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itchFamily="18" charset="0"/>
              </a:rPr>
              <a:t>TRÍ NHỚ SIÊU PHÀM</a:t>
            </a:r>
            <a:endParaRPr lang="en-US" sz="32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cxnSp>
        <p:nvCxnSpPr>
          <p:cNvPr id="18" name="Straight Connector 17">
            <a:extLst>
              <a:ext uri="{FF2B5EF4-FFF2-40B4-BE49-F238E27FC236}">
                <a16:creationId xmlns:a16="http://schemas.microsoft.com/office/drawing/2014/main" id="{E9F40716-9DFE-4832-90C3-FDB6A7D23D5E}"/>
              </a:ext>
            </a:extLst>
          </p:cNvPr>
          <p:cNvCxnSpPr>
            <a:cxnSpLocks/>
          </p:cNvCxnSpPr>
          <p:nvPr/>
        </p:nvCxnSpPr>
        <p:spPr>
          <a:xfrm>
            <a:off x="0" y="809465"/>
            <a:ext cx="1213184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F9C4405-437D-4DE0-BF87-69186348AFDB}"/>
              </a:ext>
            </a:extLst>
          </p:cNvPr>
          <p:cNvSpPr txBox="1"/>
          <p:nvPr/>
        </p:nvSpPr>
        <p:spPr>
          <a:xfrm>
            <a:off x="5263091" y="1079163"/>
            <a:ext cx="2253409" cy="43088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dirty="0">
                <a:solidFill>
                  <a:srgbClr val="FF0000"/>
                </a:solidFill>
                <a:latin typeface="Times New Roman" panose="02020603050405020304" pitchFamily="18" charset="0"/>
                <a:cs typeface="Times New Roman" panose="02020603050405020304" pitchFamily="18" charset="0"/>
              </a:rPr>
              <a:t>1. </a:t>
            </a:r>
            <a:r>
              <a:rPr lang="en-US" altLang="en-US" sz="2000" dirty="0" err="1">
                <a:solidFill>
                  <a:srgbClr val="FF0000"/>
                </a:solidFill>
                <a:latin typeface="Times New Roman" panose="02020603050405020304" pitchFamily="18" charset="0"/>
                <a:cs typeface="Times New Roman" panose="02020603050405020304" pitchFamily="18" charset="0"/>
              </a:rPr>
              <a:t>Kinh</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tuyến</a:t>
            </a:r>
            <a:r>
              <a:rPr lang="en-US" altLang="en-US" sz="2000" dirty="0">
                <a:solidFill>
                  <a:srgbClr val="FF0000"/>
                </a:solidFill>
                <a:latin typeface="Times New Roman" panose="02020603050405020304" pitchFamily="18" charset="0"/>
                <a:cs typeface="Times New Roman" panose="02020603050405020304" pitchFamily="18" charset="0"/>
              </a:rPr>
              <a:t> 180</a:t>
            </a:r>
            <a:r>
              <a:rPr lang="en-US" altLang="en-US" sz="2000" baseline="30000" dirty="0">
                <a:solidFill>
                  <a:srgbClr val="FF0000"/>
                </a:solidFill>
                <a:latin typeface="Times New Roman" panose="02020603050405020304" pitchFamily="18" charset="0"/>
                <a:cs typeface="Times New Roman" panose="02020603050405020304" pitchFamily="18" charset="0"/>
              </a:rPr>
              <a:t>0</a:t>
            </a:r>
          </a:p>
        </p:txBody>
      </p:sp>
      <p:sp>
        <p:nvSpPr>
          <p:cNvPr id="21" name="TextBox 20">
            <a:extLst>
              <a:ext uri="{FF2B5EF4-FFF2-40B4-BE49-F238E27FC236}">
                <a16:creationId xmlns:a16="http://schemas.microsoft.com/office/drawing/2014/main" id="{A19A923C-6D3D-4F20-8258-74AFCED65FA4}"/>
              </a:ext>
            </a:extLst>
          </p:cNvPr>
          <p:cNvSpPr txBox="1"/>
          <p:nvPr/>
        </p:nvSpPr>
        <p:spPr>
          <a:xfrm>
            <a:off x="4168031" y="1610205"/>
            <a:ext cx="2253409" cy="43088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dirty="0">
                <a:solidFill>
                  <a:srgbClr val="FF0000"/>
                </a:solidFill>
                <a:latin typeface="Times New Roman" panose="02020603050405020304" pitchFamily="18" charset="0"/>
                <a:cs typeface="Times New Roman" panose="02020603050405020304" pitchFamily="18" charset="0"/>
              </a:rPr>
              <a:t>2. </a:t>
            </a:r>
            <a:r>
              <a:rPr lang="en-US" altLang="en-US" sz="2000" dirty="0" err="1">
                <a:solidFill>
                  <a:srgbClr val="FF0000"/>
                </a:solidFill>
                <a:latin typeface="Times New Roman" panose="02020603050405020304" pitchFamily="18" charset="0"/>
                <a:cs typeface="Times New Roman" panose="02020603050405020304" pitchFamily="18" charset="0"/>
              </a:rPr>
              <a:t>Kinh</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tuyến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tây</a:t>
            </a:r>
            <a:endParaRPr lang="en-US" altLang="en-US" sz="2000" baseline="30000" dirty="0">
              <a:solidFill>
                <a:srgbClr val="FF000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5D6BCCFB-806A-4389-ACC2-057E526B9C46}"/>
              </a:ext>
            </a:extLst>
          </p:cNvPr>
          <p:cNvSpPr txBox="1"/>
          <p:nvPr/>
        </p:nvSpPr>
        <p:spPr>
          <a:xfrm>
            <a:off x="3791137" y="4717778"/>
            <a:ext cx="1934531" cy="43088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dirty="0">
                <a:solidFill>
                  <a:srgbClr val="FF0000"/>
                </a:solidFill>
                <a:latin typeface="Times New Roman" panose="02020603050405020304" pitchFamily="18" charset="0"/>
                <a:cs typeface="Times New Roman" panose="02020603050405020304" pitchFamily="18" charset="0"/>
              </a:rPr>
              <a:t>5. </a:t>
            </a:r>
            <a:r>
              <a:rPr lang="en-US" altLang="en-US" sz="2000" dirty="0" err="1">
                <a:solidFill>
                  <a:srgbClr val="FF0000"/>
                </a:solidFill>
                <a:latin typeface="Times New Roman" panose="02020603050405020304" pitchFamily="18" charset="0"/>
                <a:cs typeface="Times New Roman" panose="02020603050405020304" pitchFamily="18" charset="0"/>
              </a:rPr>
              <a:t>Vĩ</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tuyến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nam</a:t>
            </a:r>
            <a:endParaRPr lang="en-US" altLang="en-US" sz="2000" baseline="30000" dirty="0">
              <a:solidFill>
                <a:srgbClr val="FF000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104B5D7-D631-4BDD-A7B2-84496985D0FD}"/>
              </a:ext>
            </a:extLst>
          </p:cNvPr>
          <p:cNvSpPr txBox="1"/>
          <p:nvPr/>
        </p:nvSpPr>
        <p:spPr>
          <a:xfrm>
            <a:off x="9439292" y="1403485"/>
            <a:ext cx="2253409" cy="43088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dirty="0">
                <a:solidFill>
                  <a:srgbClr val="FF0000"/>
                </a:solidFill>
                <a:latin typeface="Times New Roman" panose="02020603050405020304" pitchFamily="18" charset="0"/>
                <a:cs typeface="Times New Roman" panose="02020603050405020304" pitchFamily="18" charset="0"/>
              </a:rPr>
              <a:t>3. </a:t>
            </a:r>
            <a:r>
              <a:rPr lang="en-US" altLang="en-US" sz="2000" dirty="0" err="1">
                <a:solidFill>
                  <a:srgbClr val="FF0000"/>
                </a:solidFill>
                <a:latin typeface="Times New Roman" panose="02020603050405020304" pitchFamily="18" charset="0"/>
                <a:cs typeface="Times New Roman" panose="02020603050405020304" pitchFamily="18" charset="0"/>
              </a:rPr>
              <a:t>Kinh</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tuyến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đông</a:t>
            </a:r>
            <a:endParaRPr lang="en-US" altLang="en-US" sz="2000" baseline="30000" dirty="0">
              <a:solidFill>
                <a:srgbClr val="FF0000"/>
              </a:solidFill>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ED1B017F-D503-49D3-8A30-314100FB930F}"/>
              </a:ext>
            </a:extLst>
          </p:cNvPr>
          <p:cNvSpPr txBox="1"/>
          <p:nvPr/>
        </p:nvSpPr>
        <p:spPr>
          <a:xfrm>
            <a:off x="9876190" y="2043463"/>
            <a:ext cx="1934531" cy="43088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dirty="0">
                <a:solidFill>
                  <a:srgbClr val="FF0000"/>
                </a:solidFill>
                <a:latin typeface="Times New Roman" panose="02020603050405020304" pitchFamily="18" charset="0"/>
                <a:cs typeface="Times New Roman" panose="02020603050405020304" pitchFamily="18" charset="0"/>
              </a:rPr>
              <a:t>4. </a:t>
            </a:r>
            <a:r>
              <a:rPr lang="en-US" altLang="en-US" sz="2000" dirty="0" err="1">
                <a:solidFill>
                  <a:srgbClr val="FF0000"/>
                </a:solidFill>
                <a:latin typeface="Times New Roman" panose="02020603050405020304" pitchFamily="18" charset="0"/>
                <a:cs typeface="Times New Roman" panose="02020603050405020304" pitchFamily="18" charset="0"/>
              </a:rPr>
              <a:t>Vĩ</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tuyến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bắc</a:t>
            </a:r>
            <a:endParaRPr lang="en-US" altLang="en-US" sz="2000" baseline="30000" dirty="0">
              <a:solidFill>
                <a:srgbClr val="FF00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907179B9-72D6-4F9C-AE91-05606AEFA085}"/>
              </a:ext>
            </a:extLst>
          </p:cNvPr>
          <p:cNvSpPr txBox="1"/>
          <p:nvPr/>
        </p:nvSpPr>
        <p:spPr>
          <a:xfrm>
            <a:off x="9688614" y="5693837"/>
            <a:ext cx="2253409" cy="430887"/>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dirty="0">
                <a:solidFill>
                  <a:srgbClr val="FF0000"/>
                </a:solidFill>
                <a:latin typeface="Times New Roman" panose="02020603050405020304" pitchFamily="18" charset="0"/>
                <a:cs typeface="Times New Roman" panose="02020603050405020304" pitchFamily="18" charset="0"/>
              </a:rPr>
              <a:t>7. </a:t>
            </a:r>
            <a:r>
              <a:rPr lang="en-US" altLang="en-US" sz="2000" dirty="0" err="1">
                <a:solidFill>
                  <a:srgbClr val="FF0000"/>
                </a:solidFill>
                <a:latin typeface="Times New Roman" panose="02020603050405020304" pitchFamily="18" charset="0"/>
                <a:cs typeface="Times New Roman" panose="02020603050405020304" pitchFamily="18" charset="0"/>
              </a:rPr>
              <a:t>Kinh</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tuyến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gốc</a:t>
            </a:r>
            <a:endParaRPr lang="en-US" altLang="en-US" sz="2000" baseline="30000" dirty="0">
              <a:solidFill>
                <a:srgbClr val="FF000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3BC5C847-496D-446B-AE18-B858520ADA7D}"/>
              </a:ext>
            </a:extLst>
          </p:cNvPr>
          <p:cNvSpPr txBox="1"/>
          <p:nvPr/>
        </p:nvSpPr>
        <p:spPr>
          <a:xfrm>
            <a:off x="9721085" y="4849853"/>
            <a:ext cx="2475250" cy="769441"/>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000" dirty="0">
                <a:solidFill>
                  <a:srgbClr val="FF0000"/>
                </a:solidFill>
                <a:latin typeface="Times New Roman" panose="02020603050405020304" pitchFamily="18" charset="0"/>
                <a:cs typeface="Times New Roman" panose="02020603050405020304" pitchFamily="18" charset="0"/>
              </a:rPr>
              <a:t>6. </a:t>
            </a:r>
            <a:r>
              <a:rPr lang="en-US" altLang="en-US" sz="2000" dirty="0" err="1">
                <a:solidFill>
                  <a:srgbClr val="FF0000"/>
                </a:solidFill>
                <a:latin typeface="Times New Roman" panose="02020603050405020304" pitchFamily="18" charset="0"/>
                <a:cs typeface="Times New Roman" panose="02020603050405020304" pitchFamily="18" charset="0"/>
              </a:rPr>
              <a:t>Xích</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đạo-Vĩ</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tuyến</a:t>
            </a:r>
            <a:r>
              <a:rPr lang="en-US" altLang="en-US" sz="2000" dirty="0">
                <a:solidFill>
                  <a:srgbClr val="FF0000"/>
                </a:solidFill>
                <a:latin typeface="Times New Roman" panose="02020603050405020304" pitchFamily="18" charset="0"/>
                <a:cs typeface="Times New Roman" panose="02020603050405020304" pitchFamily="18" charset="0"/>
              </a:rPr>
              <a:t> </a:t>
            </a:r>
            <a:r>
              <a:rPr lang="en-US" altLang="en-US" sz="2000" dirty="0" err="1">
                <a:solidFill>
                  <a:srgbClr val="FF0000"/>
                </a:solidFill>
                <a:latin typeface="Times New Roman" panose="02020603050405020304" pitchFamily="18" charset="0"/>
                <a:cs typeface="Times New Roman" panose="02020603050405020304" pitchFamily="18" charset="0"/>
              </a:rPr>
              <a:t>gốc</a:t>
            </a:r>
            <a:endParaRPr lang="en-US" altLang="en-US" sz="2000" baseline="30000" dirty="0">
              <a:solidFill>
                <a:srgbClr val="FF0000"/>
              </a:solidFill>
              <a:latin typeface="Times New Roman" panose="02020603050405020304" pitchFamily="18" charset="0"/>
              <a:cs typeface="Times New Roman" panose="02020603050405020304" pitchFamily="18" charset="0"/>
            </a:endParaRPr>
          </a:p>
        </p:txBody>
      </p:sp>
      <p:pic>
        <p:nvPicPr>
          <p:cNvPr id="27" name="Đồng hồ đếm ngược 5 phút - 5 Minutes">
            <a:hlinkClick r:id="" action="ppaction://media"/>
            <a:extLst>
              <a:ext uri="{FF2B5EF4-FFF2-40B4-BE49-F238E27FC236}">
                <a16:creationId xmlns:a16="http://schemas.microsoft.com/office/drawing/2014/main" id="{48E5607A-D8CB-43F4-9DE4-DE97F9059568}"/>
              </a:ext>
            </a:extLst>
          </p:cNvPr>
          <p:cNvPicPr>
            <a:picLocks noChangeAspect="1"/>
          </p:cNvPicPr>
          <p:nvPr>
            <a:videoFile r:link="rId1"/>
            <p:extLst>
              <p:ext uri="{DAA4B4D4-6D71-4841-9C94-3DE7FCFB9230}">
                <p14:media xmlns:p14="http://schemas.microsoft.com/office/powerpoint/2010/main" r:embed="rId2">
                  <p14:trim st="240204"/>
                </p14:media>
              </p:ext>
            </p:extLst>
          </p:nvPr>
        </p:nvPicPr>
        <p:blipFill>
          <a:blip r:embed="rId11"/>
          <a:stretch>
            <a:fillRect/>
          </a:stretch>
        </p:blipFill>
        <p:spPr>
          <a:xfrm>
            <a:off x="1290038" y="4830640"/>
            <a:ext cx="2244078" cy="1520611"/>
          </a:xfrm>
          <a:prstGeom prst="rect">
            <a:avLst/>
          </a:prstGeom>
        </p:spPr>
      </p:pic>
    </p:spTree>
    <p:extLst>
      <p:ext uri="{BB962C8B-B14F-4D97-AF65-F5344CB8AC3E}">
        <p14:creationId xmlns:p14="http://schemas.microsoft.com/office/powerpoint/2010/main" val="74598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6148"/>
                                        </p:tgtEl>
                                        <p:attrNameLst>
                                          <p:attrName>style.visibility</p:attrName>
                                        </p:attrNameLst>
                                      </p:cBhvr>
                                      <p:to>
                                        <p:strVal val="visible"/>
                                      </p:to>
                                    </p:set>
                                    <p:animEffect transition="in" filter="barn(inVertical)">
                                      <p:cBhvr>
                                        <p:cTn id="16" dur="500"/>
                                        <p:tgtEl>
                                          <p:spTgt spid="614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barn(inVertical)">
                                      <p:cBhvr>
                                        <p:cTn id="21" dur="500"/>
                                        <p:tgtEl>
                                          <p:spTgt spid="614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fill="hold" display="0">
                  <p:stCondLst>
                    <p:cond delay="indefinite"/>
                  </p:stCondLst>
                </p:cTn>
                <p:tgtEl>
                  <p:spTgt spid="27"/>
                </p:tgtEl>
              </p:cMediaNode>
            </p:video>
          </p:childTnLst>
        </p:cTn>
      </p:par>
    </p:tnLst>
    <p:bldLst>
      <p:bldP spid="12" grpId="0"/>
      <p:bldP spid="19" grpId="0" animBg="1"/>
      <p:bldP spid="21" grpId="0" animBg="1"/>
      <p:bldP spid="22" grpId="0" animBg="1"/>
      <p:bldP spid="23"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548794"/>
            <a:ext cx="8740305" cy="687081"/>
            <a:chOff x="994820" y="434494"/>
            <a:chExt cx="7931896" cy="687081"/>
          </a:xfrm>
        </p:grpSpPr>
        <p:grpSp>
          <p:nvGrpSpPr>
            <p:cNvPr id="93" name="组合 92"/>
            <p:cNvGrpSpPr/>
            <p:nvPr/>
          </p:nvGrpSpPr>
          <p:grpSpPr>
            <a:xfrm>
              <a:off x="994820" y="434494"/>
              <a:ext cx="7931896" cy="687081"/>
              <a:chOff x="3532280" y="5189374"/>
              <a:chExt cx="7931896" cy="687081"/>
            </a:xfrm>
          </p:grpSpPr>
          <p:sp>
            <p:nvSpPr>
              <p:cNvPr id="95" name="Freeform 34"/>
              <p:cNvSpPr>
                <a:spLocks noEditPoints="1"/>
              </p:cNvSpPr>
              <p:nvPr/>
            </p:nvSpPr>
            <p:spPr bwMode="auto">
              <a:xfrm>
                <a:off x="10670782" y="5189374"/>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85771" y="469400"/>
              <a:ext cx="5992356" cy="584775"/>
            </a:xfrm>
            <a:prstGeom prst="rect">
              <a:avLst/>
            </a:prstGeom>
            <a:noFill/>
          </p:spPr>
          <p:txBody>
            <a:bodyPr wrap="none" rtlCol="0">
              <a:spAutoFit/>
            </a:bodyPr>
            <a:lstStyle/>
            <a:p>
              <a:r>
                <a:rPr lang="en-US" altLang="zh-CN" sz="3200" b="1" smtClean="0">
                  <a:solidFill>
                    <a:prstClr val="white"/>
                  </a:solidFill>
                  <a:latin typeface="汉仪喵魂体W" panose="00020600040101010101" pitchFamily="18" charset="-122"/>
                  <a:ea typeface="汉仪喵魂体W" panose="00020600040101010101" pitchFamily="18" charset="-122"/>
                </a:rPr>
                <a:t>1. Hệ thống kinh, vĩ tuyến</a:t>
              </a:r>
              <a:endParaRPr lang="zh-CN" altLang="en-US" sz="3200" b="1" dirty="0">
                <a:solidFill>
                  <a:prstClr val="white"/>
                </a:solidFill>
                <a:latin typeface="汉仪喵魂体W" panose="00020600040101010101" pitchFamily="18" charset="-122"/>
                <a:ea typeface="汉仪喵魂体W" panose="00020600040101010101" pitchFamily="18" charset="-122"/>
              </a:endParaRPr>
            </a:p>
          </p:txBody>
        </p:sp>
      </p:grpSp>
      <p:sp>
        <p:nvSpPr>
          <p:cNvPr id="102" name="矩形 101"/>
          <p:cNvSpPr/>
          <p:nvPr/>
        </p:nvSpPr>
        <p:spPr>
          <a:xfrm>
            <a:off x="609463" y="1419534"/>
            <a:ext cx="5378294" cy="3046988"/>
          </a:xfrm>
          <a:prstGeom prst="rect">
            <a:avLst/>
          </a:prstGeom>
        </p:spPr>
        <p:txBody>
          <a:bodyPr wrap="square">
            <a:spAutoFit/>
            <a:scene3d>
              <a:camera prst="orthographicFront"/>
              <a:lightRig rig="threePt" dir="t"/>
            </a:scene3d>
            <a:sp3d contourW="12700"/>
          </a:bodyPr>
          <a:lstStyle/>
          <a:p>
            <a:pPr algn="just">
              <a:lnSpc>
                <a:spcPct val="120000"/>
              </a:lnSpc>
            </a:pPr>
            <a:r>
              <a:rPr lang="en-US" altLang="zh-CN" sz="3200" b="1" i="1" smtClean="0">
                <a:solidFill>
                  <a:prstClr val="white"/>
                </a:solidFill>
                <a:latin typeface="Times New Roman" pitchFamily="18" charset="0"/>
                <a:ea typeface="汉仪喵魂体W" panose="00020600040101010101" pitchFamily="18" charset="-122"/>
                <a:cs typeface="Times New Roman" pitchFamily="18" charset="0"/>
              </a:rPr>
              <a:t>Quả Địa Cầu là mô hình thu nhỏ của Trái Đất. Trên quả Địa Cầu, có thể hiện cực Bắc, cực Nam và hệ thống kinh, vĩ tuyến.</a:t>
            </a:r>
            <a:endParaRPr lang="zh-CN" altLang="en-US" sz="3200" b="1" i="1" dirty="0">
              <a:solidFill>
                <a:prstClr val="white"/>
              </a:solidFill>
              <a:latin typeface="Times New Roman" pitchFamily="18" charset="0"/>
              <a:ea typeface="汉仪喵魂体W" panose="00020600040101010101" pitchFamily="18" charset="-122"/>
              <a:cs typeface="Times New Roman"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0947" y="1181555"/>
            <a:ext cx="5296876" cy="529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TextBox 103"/>
          <p:cNvSpPr txBox="1"/>
          <p:nvPr/>
        </p:nvSpPr>
        <p:spPr>
          <a:xfrm>
            <a:off x="432983" y="4650181"/>
            <a:ext cx="6198437" cy="1200329"/>
          </a:xfrm>
          <a:prstGeom prst="rect">
            <a:avLst/>
          </a:prstGeom>
          <a:noFill/>
        </p:spPr>
        <p:txBody>
          <a:bodyPr wrap="square" rtlCol="0">
            <a:spAutoFit/>
          </a:bodyPr>
          <a:lstStyle/>
          <a:p>
            <a:pPr algn="just"/>
            <a:r>
              <a:rPr lang="en-US" sz="3600" b="1">
                <a:solidFill>
                  <a:srgbClr val="0070C0"/>
                </a:solidFill>
                <a:latin typeface="Times New Roman"/>
                <a:ea typeface="Calibri"/>
              </a:rPr>
              <a:t>? </a:t>
            </a:r>
            <a:r>
              <a:rPr lang="en-US" sz="3600" b="1">
                <a:solidFill>
                  <a:srgbClr val="FF0000"/>
                </a:solidFill>
                <a:latin typeface="Times New Roman"/>
                <a:ea typeface="Calibri"/>
              </a:rPr>
              <a:t>Em hãy nhận xét về hình dạng quả Địa </a:t>
            </a:r>
            <a:r>
              <a:rPr lang="en-US" sz="3600" b="1" smtClean="0">
                <a:solidFill>
                  <a:srgbClr val="FF0000"/>
                </a:solidFill>
                <a:latin typeface="Times New Roman"/>
                <a:ea typeface="Calibri"/>
              </a:rPr>
              <a:t>Cầu</a:t>
            </a:r>
            <a:endParaRPr lang="en-US" sz="360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843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circle(in)">
                                      <p:cBhvr>
                                        <p:cTn id="7" dur="2000"/>
                                        <p:tgtEl>
                                          <p:spTgt spid="10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circle(in)">
                                      <p:cBhvr>
                                        <p:cTn id="12"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TotalTime>
  <Words>1336</Words>
  <Application>Microsoft Office PowerPoint</Application>
  <PresentationFormat>Widescreen</PresentationFormat>
  <Paragraphs>204</Paragraphs>
  <Slides>24</Slides>
  <Notes>17</Notes>
  <HiddenSlides>0</HiddenSlides>
  <MMClips>4</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24</vt:i4>
      </vt:variant>
    </vt:vector>
  </HeadingPairs>
  <TitlesOfParts>
    <vt:vector size="41" baseType="lpstr">
      <vt:lpstr>微软雅黑</vt:lpstr>
      <vt:lpstr>宋体</vt:lpstr>
      <vt:lpstr>#9Slide03 SVN-PF Din Text Pro C</vt:lpstr>
      <vt:lpstr>#9Slide05 Brannboll Ny</vt:lpstr>
      <vt:lpstr>#9Slide05 Cimochi</vt:lpstr>
      <vt:lpstr>Arial</vt:lpstr>
      <vt:lpstr>Calibri</vt:lpstr>
      <vt:lpstr>Calibri Light</vt:lpstr>
      <vt:lpstr>Cambria</vt:lpstr>
      <vt:lpstr>Times New Roman</vt:lpstr>
      <vt:lpstr>Wingdings</vt:lpstr>
      <vt:lpstr>方正少儿简体</vt:lpstr>
      <vt:lpstr>方正静蕾简体</vt:lpstr>
      <vt:lpstr>汉仪喵魂体W</vt: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Chu Thi Truc</cp:lastModifiedBy>
  <cp:revision>70</cp:revision>
  <dcterms:created xsi:type="dcterms:W3CDTF">2020-11-02T15:38:20Z</dcterms:created>
  <dcterms:modified xsi:type="dcterms:W3CDTF">2024-09-26T02:09:07Z</dcterms:modified>
</cp:coreProperties>
</file>