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26"/>
  </p:notesMasterIdLst>
  <p:sldIdLst>
    <p:sldId id="308" r:id="rId2"/>
    <p:sldId id="295" r:id="rId3"/>
    <p:sldId id="257" r:id="rId4"/>
    <p:sldId id="258" r:id="rId5"/>
    <p:sldId id="259" r:id="rId6"/>
    <p:sldId id="280" r:id="rId7"/>
    <p:sldId id="297" r:id="rId8"/>
    <p:sldId id="288" r:id="rId9"/>
    <p:sldId id="290" r:id="rId10"/>
    <p:sldId id="291" r:id="rId11"/>
    <p:sldId id="292" r:id="rId12"/>
    <p:sldId id="293" r:id="rId13"/>
    <p:sldId id="298" r:id="rId14"/>
    <p:sldId id="263" r:id="rId15"/>
    <p:sldId id="309" r:id="rId16"/>
    <p:sldId id="327" r:id="rId17"/>
    <p:sldId id="325" r:id="rId18"/>
    <p:sldId id="324" r:id="rId19"/>
    <p:sldId id="301" r:id="rId20"/>
    <p:sldId id="300" r:id="rId21"/>
    <p:sldId id="311" r:id="rId22"/>
    <p:sldId id="316" r:id="rId23"/>
    <p:sldId id="270" r:id="rId24"/>
    <p:sldId id="272" r:id="rId25"/>
  </p:sldIdLst>
  <p:sldSz cx="9144000" cy="5143500" type="screen16x9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7F3C06"/>
    <a:srgbClr val="6E3405"/>
    <a:srgbClr val="66338A"/>
    <a:srgbClr val="522277"/>
    <a:srgbClr val="DE37B2"/>
    <a:srgbClr val="980E1A"/>
    <a:srgbClr val="F74A28"/>
    <a:srgbClr val="F3330D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40" autoAdjust="0"/>
    <p:restoredTop sz="94536"/>
  </p:normalViewPr>
  <p:slideViewPr>
    <p:cSldViewPr>
      <p:cViewPr varScale="1">
        <p:scale>
          <a:sx n="92" d="100"/>
          <a:sy n="92" d="100"/>
        </p:scale>
        <p:origin x="684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7344A8-FE89-524C-B5B9-79AD9B63B269}" type="datetimeFigureOut">
              <a:rPr lang="en-VN" smtClean="0"/>
              <a:t>09/10/2024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C3E71F-FDF2-BF41-A717-1309E8BD656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60371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C3E71F-FDF2-BF41-A717-1309E8BD656A}" type="slidenum">
              <a:rPr lang="en-VN" smtClean="0"/>
              <a:t>9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98668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CDC6C-AD6B-2C45-8971-79DF5D13E7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53E13B-F709-C844-92D9-DA94AE8E87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8E9E9C-BEF8-AD4F-A451-0BA85927D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CDA77B-3D94-8747-898C-57C3B9B15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621B69-1C9E-8946-A40F-D0388820B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124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09996-A578-3C41-80C6-BFAFCB087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3B4E1E-DE8C-094D-ACD5-39E890676F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2AC05-FE02-684A-AD0B-6AABB9A59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A969A0-0157-9D4F-8450-821B15F79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CA7EC3-8067-1A44-8F6A-9D26E45DC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484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805449-3579-1849-9569-DF0670BEE6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FF472E-49C0-FE47-90F8-2628820227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5137E7-1F85-9F49-B3A8-474BD4C4D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6C90DD-66F3-AA4A-8C78-342F02E62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A9819-5A76-6946-A61F-60B5AF0E3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193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59F37-5B05-CE4E-886B-D4E9BE0B0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7FD51-6563-E640-82CD-404DBF9973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809F95-E201-9B43-8E3D-D1019FD22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F8BA3B-3575-F14F-B551-73432BFA2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88684C-6C15-0D45-87C5-DCB6CEEAB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682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CD9C3-FC04-0F4E-860B-659D747F5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39937A-26AA-DF49-993F-BF178ACBE9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44117C-6E55-5246-BC0A-829C64AA7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D670E9-666D-7E49-82B7-6C65840E8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110705-0466-EE4E-A392-59AC35A67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082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E8FC0-9B27-DC48-B6EE-67FCC11F5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9F7390-F8FB-F945-8F71-3542E87239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9117C-0FC1-FB45-819D-0BE455504D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D443FD-2F74-7F4A-8E0F-D9B0C9D08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DE3485-313D-3045-887E-BF9C4E60F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B31719-6BFF-6948-AFB3-D9FD896B3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1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D5FE3-10FB-2741-9368-D9C90BAAA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1D3454-3A42-114F-BFFA-5B5064B777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217C07-EC7D-284A-BBB8-F79DC8DE65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EBD56D-018A-784A-912E-52FA8585B2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4AE96C-8B85-044A-A327-6E620100D5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B016B0-1B07-4E42-A195-0E087483C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4DE4A6-9F89-0040-AA71-CB0A4DA91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8CA52A-95C1-B94A-B224-96B0D653C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992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C28C2-44AE-0B4A-B238-F70E2CBFD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149593-D80B-9945-9C2E-2881D53E9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04545B-3418-EF44-9135-6CED7E0F2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EC5CEC-F096-294E-A554-35018B924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885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DE2BA8-0417-E14F-A281-491C3485E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8BC437-6F2A-6E4D-9F81-BD853B6F9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CB9F0-D666-504E-A093-3277A6907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385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D0E67-2422-834D-8E9B-B8C584EF5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E3B700-61E4-A546-983F-57E1EA9E0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33410C-BBA7-9E44-B4A0-CB3A15A93D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A05BF-95C6-FB40-AB36-199C38695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AC3E2E-6C5C-0643-93FE-A5FF3F22C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FD17FF-0945-8245-8931-C542CA72B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632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85EDF-4008-5448-8B92-4802BEF18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E9A487-A94A-DB40-ADC6-6903CD2557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459E83-194C-0841-9600-2A700637B7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9642BB-1E49-5949-A129-FDD9BA069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DE8B77-D4F2-6F4F-A4A0-73AF8D6C1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957968-17A9-6043-B157-EB2C47F34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823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42CC63-9A1F-B84C-916B-A9B3E12AF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D6CE7F-DF76-FB41-9D40-D91B16993E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458BF4-EA2E-2F46-A197-F7B46BCDBD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7069B-D26C-407B-B587-35C0B345E23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392F01-4B5B-0F48-951F-578011FB9C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AA743D-F93C-0143-B4FB-53F00E09B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545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93177" y="3775331"/>
            <a:ext cx="33316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VL Abraham Lincoln" pitchFamily="50" charset="0"/>
                <a:cs typeface="Arial" panose="020B0604020202020204" pitchFamily="34" charset="0"/>
              </a:rPr>
              <a:t>GV: ………………………….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79322" y="4076640"/>
            <a:ext cx="36070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VL Abraham Lincoln" pitchFamily="50" charset="0"/>
                <a:cs typeface="Arial" panose="020B0604020202020204" pitchFamily="34" charset="0"/>
              </a:rPr>
              <a:t>TRƯỜNG ……………………..</a:t>
            </a:r>
          </a:p>
        </p:txBody>
      </p:sp>
      <p:sp>
        <p:nvSpPr>
          <p:cNvPr id="10" name="Rectangle 9"/>
          <p:cNvSpPr/>
          <p:nvPr/>
        </p:nvSpPr>
        <p:spPr>
          <a:xfrm flipV="1">
            <a:off x="0" y="3333753"/>
            <a:ext cx="7086601" cy="45719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flipV="1">
            <a:off x="1524000" y="3440431"/>
            <a:ext cx="7620000" cy="45719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5726" t="35344" r="20351" b="38614"/>
          <a:stretch/>
        </p:blipFill>
        <p:spPr>
          <a:xfrm>
            <a:off x="624786" y="597369"/>
            <a:ext cx="7893050" cy="2631017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95672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9600" y="2114550"/>
            <a:ext cx="42569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phác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can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cục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</a:t>
            </a:r>
          </a:p>
          <a:p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vi-VN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2" t="16401" r="683" b="5695"/>
          <a:stretch/>
        </p:blipFill>
        <p:spPr>
          <a:xfrm rot="16200000">
            <a:off x="5438030" y="514349"/>
            <a:ext cx="2971801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0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54026" y="1962150"/>
            <a:ext cx="38893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Điều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chỉnh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,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vẽ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thêm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cảnh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phù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hợp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rõ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ý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tưởng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sáng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tạo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57467" y="457487"/>
            <a:ext cx="3705226" cy="47333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4027" y="1962150"/>
            <a:ext cx="38893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Điều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chỉnh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,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vẽ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thêm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cảnh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phù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hợp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rõ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ý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tưởng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sáng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tạo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57468" y="457487"/>
            <a:ext cx="3705226" cy="473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27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14400" y="1581150"/>
            <a:ext cx="332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4.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6" t="5926" r="7901" b="6666"/>
          <a:stretch/>
        </p:blipFill>
        <p:spPr>
          <a:xfrm rot="16200000">
            <a:off x="4648201" y="-19051"/>
            <a:ext cx="3428999" cy="480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718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304800" y="133350"/>
            <a:ext cx="8862446" cy="609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9600" y="216753"/>
            <a:ext cx="88392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2. CÁCH XÂY DỰNG BỐ CỤC TRANH TỪ TƯ LIỆU KÍ HỌA </a:t>
            </a:r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38200" y="2038350"/>
            <a:ext cx="77194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</a:rPr>
              <a:t>Sử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dụng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tư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liệu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kí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họa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dáng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người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có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thể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sắp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xếp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tạo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được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bố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cục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tranh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theo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đề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tài</a:t>
            </a:r>
            <a:r>
              <a:rPr lang="en-US" sz="3200" b="1" dirty="0">
                <a:solidFill>
                  <a:srgbClr val="C00000"/>
                </a:solidFill>
              </a:rPr>
              <a:t>.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228600" y="1035201"/>
            <a:ext cx="609600" cy="445434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10542" t="17708" r="57833" b="59376"/>
          <a:stretch/>
        </p:blipFill>
        <p:spPr>
          <a:xfrm>
            <a:off x="863600" y="819150"/>
            <a:ext cx="1828800" cy="74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59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0" y="133349"/>
            <a:ext cx="9144000" cy="895545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58750" y="33279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00050" y="282446"/>
            <a:ext cx="87023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3. VẼ TRANH TỪ TƯ LIỆU KÍ HỌA DÁNG NGƯỜI ĐÃ CHUẨN BỊ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22300" y="1663808"/>
            <a:ext cx="8229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trưng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bày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kí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họa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chuẩn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Lựa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chọn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kí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họa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phù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hợp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ý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tưởng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vẽ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hướng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dẫn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7862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3126542" y="414491"/>
            <a:ext cx="3367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TRANH THAM KHẢO</a:t>
            </a:r>
          </a:p>
        </p:txBody>
      </p:sp>
      <p:sp>
        <p:nvSpPr>
          <p:cNvPr id="11" name="Oval 10"/>
          <p:cNvSpPr/>
          <p:nvPr/>
        </p:nvSpPr>
        <p:spPr>
          <a:xfrm>
            <a:off x="1942516" y="4324350"/>
            <a:ext cx="425578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</a:t>
            </a:r>
          </a:p>
        </p:txBody>
      </p:sp>
      <p:sp>
        <p:nvSpPr>
          <p:cNvPr id="12" name="Oval 11"/>
          <p:cNvSpPr/>
          <p:nvPr/>
        </p:nvSpPr>
        <p:spPr>
          <a:xfrm>
            <a:off x="6478366" y="4292560"/>
            <a:ext cx="425577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</a:t>
            </a:r>
          </a:p>
        </p:txBody>
      </p:sp>
      <p:pic>
        <p:nvPicPr>
          <p:cNvPr id="20481" name="Picture 1" descr="page46image36241040">
            <a:extLst>
              <a:ext uri="{FF2B5EF4-FFF2-40B4-BE49-F238E27FC236}">
                <a16:creationId xmlns:a16="http://schemas.microsoft.com/office/drawing/2014/main" id="{510C6273-4F87-7449-BAE9-CDA972199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64218" y="-4845050"/>
            <a:ext cx="45719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A59FA8-142A-8641-AB4D-1A409053613A}"/>
              </a:ext>
            </a:extLst>
          </p:cNvPr>
          <p:cNvSpPr txBox="1"/>
          <p:nvPr/>
        </p:nvSpPr>
        <p:spPr>
          <a:xfrm>
            <a:off x="2183363" y="33123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" t="14445" r="6543" b="23333"/>
          <a:stretch/>
        </p:blipFill>
        <p:spPr>
          <a:xfrm rot="16200000">
            <a:off x="711003" y="879501"/>
            <a:ext cx="3095498" cy="34072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033748"/>
            <a:ext cx="4267200" cy="3097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547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3126542" y="179761"/>
            <a:ext cx="3367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TRANH THAM KHẢO</a:t>
            </a:r>
          </a:p>
        </p:txBody>
      </p:sp>
      <p:sp>
        <p:nvSpPr>
          <p:cNvPr id="12" name="Oval 11"/>
          <p:cNvSpPr/>
          <p:nvPr/>
        </p:nvSpPr>
        <p:spPr>
          <a:xfrm>
            <a:off x="5092180" y="4577612"/>
            <a:ext cx="425577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3</a:t>
            </a:r>
          </a:p>
        </p:txBody>
      </p:sp>
      <p:pic>
        <p:nvPicPr>
          <p:cNvPr id="20481" name="Picture 1" descr="page46image36241040">
            <a:extLst>
              <a:ext uri="{FF2B5EF4-FFF2-40B4-BE49-F238E27FC236}">
                <a16:creationId xmlns:a16="http://schemas.microsoft.com/office/drawing/2014/main" id="{510C6273-4F87-7449-BAE9-CDA972199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64218" y="-4845050"/>
            <a:ext cx="45719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A59FA8-142A-8641-AB4D-1A409053613A}"/>
              </a:ext>
            </a:extLst>
          </p:cNvPr>
          <p:cNvSpPr txBox="1"/>
          <p:nvPr/>
        </p:nvSpPr>
        <p:spPr>
          <a:xfrm>
            <a:off x="2183363" y="33123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362" y="849135"/>
            <a:ext cx="5817637" cy="366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1927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9B53A-565A-AE47-8A7E-5DA0B07D9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75047"/>
            <a:ext cx="9372600" cy="994172"/>
          </a:xfrm>
        </p:spPr>
        <p:txBody>
          <a:bodyPr>
            <a:normAutofit/>
          </a:bodyPr>
          <a:lstStyle/>
          <a:p>
            <a:r>
              <a:rPr lang="en-VN" sz="2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VN" sz="2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DỤNG TƯ LIỆU KÍ HỌA TRONG BỐ CỤC TRANH </a:t>
            </a:r>
            <a:r>
              <a:rPr lang="en-VN" sz="2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VN" sz="2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VN" sz="25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941CF46-E5B4-FE45-9311-AAE72BD2A852}"/>
              </a:ext>
            </a:extLst>
          </p:cNvPr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BC0EF5-B03B-6942-84B4-F2D839BC306F}"/>
              </a:ext>
            </a:extLst>
          </p:cNvPr>
          <p:cNvSpPr txBox="1"/>
          <p:nvPr/>
        </p:nvSpPr>
        <p:spPr>
          <a:xfrm>
            <a:off x="1238031" y="1887642"/>
            <a:ext cx="7905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3. VẼ TRANH TỪ TƯ LIỆU KÍ HỌA DÁNG NGƯỜI ĐÃ CHUẨN BỊ  (</a:t>
            </a:r>
            <a:r>
              <a:rPr lang="en-US" sz="24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D1CD24-C10D-7346-ABDA-507248A2B75D}"/>
              </a:ext>
            </a:extLst>
          </p:cNvPr>
          <p:cNvSpPr txBox="1"/>
          <p:nvPr/>
        </p:nvSpPr>
        <p:spPr>
          <a:xfrm>
            <a:off x="1238031" y="2615846"/>
            <a:ext cx="59465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4. TRƯNG BÀY SẢN PHẨM VÀ CHIA SẺ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410614-1796-124E-9409-30DE29E21272}"/>
              </a:ext>
            </a:extLst>
          </p:cNvPr>
          <p:cNvSpPr txBox="1"/>
          <p:nvPr/>
        </p:nvSpPr>
        <p:spPr>
          <a:xfrm>
            <a:off x="1250830" y="3012817"/>
            <a:ext cx="7264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5. TÌM HIỂU THÊM CÁCH BỐ CỤC NHÓM NGƯỜI TRONG TRANH CỦA HỌA SĨ </a:t>
            </a:r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9AE8B5E7-4563-7843-A016-4D5C7498ADC5}"/>
              </a:ext>
            </a:extLst>
          </p:cNvPr>
          <p:cNvSpPr/>
          <p:nvPr/>
        </p:nvSpPr>
        <p:spPr>
          <a:xfrm>
            <a:off x="-70931" y="1739480"/>
            <a:ext cx="1212532" cy="1918199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00"/>
                </a:solidFill>
              </a:rPr>
              <a:t>TIẾT</a:t>
            </a:r>
          </a:p>
          <a:p>
            <a:pPr algn="ctr"/>
            <a:r>
              <a:rPr lang="en-US" sz="2800" b="1" dirty="0">
                <a:solidFill>
                  <a:srgbClr val="00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13359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0" y="155477"/>
            <a:ext cx="9144000" cy="895545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02324" y="438148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7CA7DE-3AF8-9E44-A1FB-D5AC1C949850}"/>
              </a:ext>
            </a:extLst>
          </p:cNvPr>
          <p:cNvSpPr txBox="1"/>
          <p:nvPr/>
        </p:nvSpPr>
        <p:spPr>
          <a:xfrm>
            <a:off x="685800" y="181096"/>
            <a:ext cx="876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3. VẼ TRANH TỪ TƯ LIỆU KÍ HỌA DÁNG NGƯỜI ĐÃ CHUẨN BỊ (</a:t>
            </a:r>
            <a:r>
              <a:rPr lang="en-US" sz="24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2400" b="1" dirty="0">
              <a:solidFill>
                <a:srgbClr val="980E1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41270D-050F-B14D-B539-8CD1D559C5DF}"/>
              </a:ext>
            </a:extLst>
          </p:cNvPr>
          <p:cNvSpPr txBox="1"/>
          <p:nvPr/>
        </p:nvSpPr>
        <p:spPr>
          <a:xfrm>
            <a:off x="1219200" y="1637647"/>
            <a:ext cx="7239000" cy="288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b="1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- Nhớ lại các hoạt động đã thực hiện ở tiết học trước.</a:t>
            </a:r>
            <a:endParaRPr lang="en-VN" sz="2800" b="1" dirty="0">
              <a:solidFill>
                <a:srgbClr val="C00000"/>
              </a:solidFill>
              <a:effectLst/>
              <a:ea typeface="Times New Roman" panose="02020603050405020304" pitchFamily="18" charset="0"/>
            </a:endParaRPr>
          </a:p>
          <a:p>
            <a:r>
              <a:rPr lang="vi-VN" sz="2800" b="1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- Rút kinh nghiệm, thực hành tiếp để </a:t>
            </a:r>
            <a:r>
              <a:rPr lang="vi-VN" sz="2800" b="1" dirty="0">
                <a:solidFill>
                  <a:srgbClr val="C00000"/>
                </a:solidFill>
              </a:rPr>
              <a:t>chỉnh sửa </a:t>
            </a:r>
            <a:r>
              <a:rPr lang="vi-VN" sz="2800" b="1" dirty="0">
                <a:solidFill>
                  <a:schemeClr val="accent4">
                    <a:lumMod val="50000"/>
                  </a:schemeClr>
                </a:solidFill>
              </a:rPr>
              <a:t>và hoàn thiện </a:t>
            </a:r>
            <a:r>
              <a:rPr lang="en-US" sz="2800" b="1" dirty="0" err="1">
                <a:solidFill>
                  <a:srgbClr val="C00000"/>
                </a:solidFill>
              </a:rPr>
              <a:t>bài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vẽ</a:t>
            </a:r>
            <a:r>
              <a:rPr lang="vi-VN" sz="2800" b="1" dirty="0">
                <a:solidFill>
                  <a:srgbClr val="C00000"/>
                </a:solidFill>
              </a:rPr>
              <a:t> cho phù hợp </a:t>
            </a:r>
            <a:r>
              <a:rPr lang="en-US" sz="2800" b="1" dirty="0" err="1">
                <a:solidFill>
                  <a:srgbClr val="C00000"/>
                </a:solidFill>
              </a:rPr>
              <a:t>với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tư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liệu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kí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họa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dáng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người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đã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chuẩn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bị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</a:rPr>
              <a:t>và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</a:rPr>
              <a:t>ý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</a:rPr>
              <a:t>tưởng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</a:rPr>
              <a:t>bố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</a:rPr>
              <a:t>cục</a:t>
            </a:r>
            <a:r>
              <a:rPr lang="vi-VN" sz="2800" b="1" dirty="0">
                <a:solidFill>
                  <a:srgbClr val="C00000"/>
                </a:solidFill>
              </a:rPr>
              <a:t>.</a:t>
            </a:r>
            <a:endParaRPr lang="en-U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9881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304801" y="133350"/>
            <a:ext cx="9300713" cy="609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9600" y="216753"/>
            <a:ext cx="8839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4. TRƯNG BÀY SẢN PHẨM VÀ CHIA SẺ</a:t>
            </a:r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77522" y="1504950"/>
            <a:ext cx="83851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vi-VN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vi-VN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+ 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vi-VN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97046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849665" y="2041825"/>
            <a:ext cx="59700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1. VẼ KÍ HỌA DÁNG NGƯỜI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98617" y="2841265"/>
            <a:ext cx="6328977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2. </a:t>
            </a:r>
            <a:r>
              <a:rPr lang="en-US" sz="3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SỬ DỤNG TƯ LIỆU KÍ HỌA</a:t>
            </a:r>
          </a:p>
          <a:p>
            <a:r>
              <a:rPr lang="en-US" sz="3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TRONG BỐ CỤC TRANH</a:t>
            </a:r>
          </a:p>
        </p:txBody>
      </p:sp>
      <p:sp>
        <p:nvSpPr>
          <p:cNvPr id="3" name="Right Arrow 2"/>
          <p:cNvSpPr/>
          <p:nvPr/>
        </p:nvSpPr>
        <p:spPr>
          <a:xfrm>
            <a:off x="12699" y="2038350"/>
            <a:ext cx="1556823" cy="609600"/>
          </a:xfrm>
          <a:prstGeom prst="rightArrow">
            <a:avLst>
              <a:gd name="adj1" fmla="val 84711"/>
              <a:gd name="adj2" fmla="val 29828"/>
            </a:avLst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-1" y="2841265"/>
            <a:ext cx="1556823" cy="609600"/>
          </a:xfrm>
          <a:prstGeom prst="rightArrow">
            <a:avLst>
              <a:gd name="adj1" fmla="val 84711"/>
              <a:gd name="adj2" fmla="val 29828"/>
            </a:avLst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84F5D5-7681-894C-B513-32428FF2272F}"/>
              </a:ext>
            </a:extLst>
          </p:cNvPr>
          <p:cNvSpPr txBox="1"/>
          <p:nvPr/>
        </p:nvSpPr>
        <p:spPr>
          <a:xfrm>
            <a:off x="420306" y="610022"/>
            <a:ext cx="8723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ĐỀ: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TƯ LIỆU THỰC TẾ VÀ SÁNG TÁC</a:t>
            </a:r>
            <a:endParaRPr lang="en-VN" sz="32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71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3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304800" y="133349"/>
            <a:ext cx="8915400" cy="833989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18074" y="197898"/>
            <a:ext cx="78925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5. TÌM HIỂU THÊM CÁCH BỐ CỤC NHÓM NGƯỜI TRONG TRANH CỦA HỌA SĨ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0050" y="2181946"/>
            <a:ext cx="86487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+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+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+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lvl="1" algn="ctr"/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228600" y="1212720"/>
            <a:ext cx="609600" cy="445434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10761" t="22917" r="45900" b="48958"/>
          <a:stretch/>
        </p:blipFill>
        <p:spPr>
          <a:xfrm>
            <a:off x="876300" y="1123950"/>
            <a:ext cx="1943100" cy="61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827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895600" y="261975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13 -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khoa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18889" r="8518" b="45556"/>
          <a:stretch/>
        </p:blipFill>
        <p:spPr>
          <a:xfrm>
            <a:off x="457200" y="1123950"/>
            <a:ext cx="3581400" cy="274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" t="7037" r="4834" b="14445"/>
          <a:stretch/>
        </p:blipFill>
        <p:spPr>
          <a:xfrm>
            <a:off x="4267200" y="790154"/>
            <a:ext cx="4714463" cy="337657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908422" y="4242985"/>
            <a:ext cx="3528506" cy="523220"/>
            <a:chOff x="4908422" y="4242985"/>
            <a:chExt cx="3528506" cy="523220"/>
          </a:xfrm>
        </p:grpSpPr>
        <p:sp>
          <p:nvSpPr>
            <p:cNvPr id="10" name="Oval 9"/>
            <p:cNvSpPr/>
            <p:nvPr/>
          </p:nvSpPr>
          <p:spPr>
            <a:xfrm>
              <a:off x="4908422" y="4325576"/>
              <a:ext cx="425578" cy="38612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2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7EC5B7C-E284-E64D-888E-3E02ADD0D9B5}"/>
                </a:ext>
              </a:extLst>
            </p:cNvPr>
            <p:cNvSpPr txBox="1"/>
            <p:nvPr/>
          </p:nvSpPr>
          <p:spPr>
            <a:xfrm>
              <a:off x="5334000" y="4242985"/>
              <a:ext cx="3102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err="1" smtClean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Đào</a:t>
              </a:r>
              <a:r>
                <a:rPr lang="en-US" sz="1400" b="1" dirty="0" smtClean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b="1" dirty="0" err="1" smtClean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Quốc</a:t>
              </a:r>
              <a:r>
                <a:rPr lang="en-US" sz="1400" b="1" dirty="0" smtClean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b="1" dirty="0" err="1" smtClean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Huy</a:t>
              </a:r>
              <a:r>
                <a:rPr lang="en-US" sz="1400" b="1" dirty="0" smtClean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1400" b="1" dirty="0" err="1" smtClean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Đô</a:t>
              </a:r>
              <a:r>
                <a:rPr lang="en-US" sz="1400" b="1" dirty="0" smtClean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b="1" dirty="0" err="1" smtClean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thị</a:t>
              </a:r>
              <a:r>
                <a:rPr lang="en-US" sz="1400" b="1" dirty="0" smtClean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b="1" dirty="0" err="1" smtClean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ảo</a:t>
              </a:r>
              <a:r>
                <a:rPr lang="en-US" sz="1400" b="1" dirty="0" smtClean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2010, </a:t>
              </a:r>
              <a:r>
                <a:rPr lang="en-US" sz="1400" b="1" dirty="0" err="1" smtClean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sơn</a:t>
              </a:r>
              <a:r>
                <a:rPr lang="en-US" sz="1400" b="1" dirty="0" smtClean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b="1" dirty="0" err="1" smtClean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dầu</a:t>
              </a:r>
              <a:r>
                <a:rPr lang="en-US" sz="1400" b="1" dirty="0" smtClean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158cm*215cm.</a:t>
              </a:r>
              <a:endParaRPr lang="en-US" sz="14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57200" y="3981375"/>
            <a:ext cx="3364720" cy="523220"/>
            <a:chOff x="457200" y="3981375"/>
            <a:chExt cx="3364720" cy="523220"/>
          </a:xfrm>
        </p:grpSpPr>
        <p:sp>
          <p:nvSpPr>
            <p:cNvPr id="9" name="Oval 8"/>
            <p:cNvSpPr/>
            <p:nvPr/>
          </p:nvSpPr>
          <p:spPr>
            <a:xfrm>
              <a:off x="457200" y="4049922"/>
              <a:ext cx="425578" cy="38612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26D5FB3-ACD2-CC45-A5A5-07E86EF2E11C}"/>
                </a:ext>
              </a:extLst>
            </p:cNvPr>
            <p:cNvSpPr txBox="1"/>
            <p:nvPr/>
          </p:nvSpPr>
          <p:spPr>
            <a:xfrm>
              <a:off x="882778" y="3981375"/>
              <a:ext cx="29391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Vũ </a:t>
              </a:r>
              <a:r>
                <a:rPr lang="en-US" sz="1400" b="1" dirty="0" err="1" smtClean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Đình</a:t>
              </a:r>
              <a:r>
                <a:rPr lang="en-US" sz="1400" b="1" dirty="0" smtClean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b="1" dirty="0" err="1" smtClean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Tuấn</a:t>
              </a:r>
              <a:r>
                <a:rPr lang="en-US" sz="1400" b="1" dirty="0" smtClean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1400" b="1" dirty="0" err="1" smtClean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Tháng</a:t>
              </a:r>
              <a:r>
                <a:rPr lang="en-US" sz="1400" b="1" dirty="0" smtClean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b="1" dirty="0" err="1" smtClean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Giêng</a:t>
              </a:r>
              <a:r>
                <a:rPr lang="en-US" sz="1400" b="1" dirty="0" smtClean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2002, </a:t>
              </a:r>
              <a:r>
                <a:rPr lang="en-US" sz="1400" b="1" dirty="0" err="1" smtClean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khắc</a:t>
              </a:r>
              <a:r>
                <a:rPr lang="en-US" sz="1400" b="1" dirty="0" smtClean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b="1" dirty="0" err="1" smtClean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gỗ</a:t>
              </a:r>
              <a:r>
                <a:rPr lang="en-US" sz="1400" b="1" dirty="0" smtClean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, 78cm*138,4cm .</a:t>
              </a:r>
              <a:endParaRPr lang="en-US" sz="14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526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0" y="133349"/>
            <a:ext cx="8686800" cy="833989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197898"/>
            <a:ext cx="792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5. TÌM HIỂU THÊM CÁCH BỐ CỤC NHÓM NGƯỜI TRONG TRANH CỦA HỌA SĨ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19807" y="2123895"/>
            <a:ext cx="822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228600" y="1059516"/>
            <a:ext cx="609600" cy="445434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10542" t="17708" r="57833" b="59376"/>
          <a:stretch/>
        </p:blipFill>
        <p:spPr>
          <a:xfrm>
            <a:off x="914400" y="990745"/>
            <a:ext cx="1828800" cy="60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100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304800" y="133350"/>
            <a:ext cx="5486400" cy="609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18074" y="197898"/>
            <a:ext cx="36166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CỦNG CỐ - DẶN DÒ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1500" y="1200150"/>
            <a:ext cx="83439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”</a:t>
            </a:r>
            <a:endParaRPr lang="en-US" sz="2400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khoa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9 - CTST 1,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chép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tập.</a:t>
            </a:r>
            <a:endParaRPr lang="en-US" sz="2400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GV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HS.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HS.</a:t>
            </a:r>
          </a:p>
        </p:txBody>
      </p:sp>
    </p:spTree>
    <p:extLst>
      <p:ext uri="{BB962C8B-B14F-4D97-AF65-F5344CB8AC3E}">
        <p14:creationId xmlns:p14="http://schemas.microsoft.com/office/powerpoint/2010/main" val="11997759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083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85750"/>
            <a:ext cx="4572000" cy="453709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276600" y="2168664"/>
            <a:ext cx="32142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TẠM BIỆT !</a:t>
            </a:r>
          </a:p>
        </p:txBody>
      </p:sp>
    </p:spTree>
    <p:extLst>
      <p:ext uri="{BB962C8B-B14F-4D97-AF65-F5344CB8AC3E}">
        <p14:creationId xmlns:p14="http://schemas.microsoft.com/office/powerpoint/2010/main" val="99422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flipV="1">
            <a:off x="24245" y="4674872"/>
            <a:ext cx="7086601" cy="45719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1548245" y="4781550"/>
            <a:ext cx="7620000" cy="45719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0907FF-EFDB-2543-A1AB-597DCE983451}"/>
              </a:ext>
            </a:extLst>
          </p:cNvPr>
          <p:cNvSpPr txBox="1"/>
          <p:nvPr/>
        </p:nvSpPr>
        <p:spPr>
          <a:xfrm>
            <a:off x="2233293" y="895350"/>
            <a:ext cx="693495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b="1" dirty="0">
                <a:solidFill>
                  <a:schemeClr val="accent1">
                    <a:lumMod val="50000"/>
                  </a:schemeClr>
                </a:solidFill>
              </a:rPr>
              <a:t>Chủ đề: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TƯ LIỆU THỰC TẾ VÀ SÁNG TÁC</a:t>
            </a:r>
            <a:endParaRPr lang="en-VN" sz="32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en-VN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6633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VN" sz="2800" b="1" dirty="0">
                <a:solidFill>
                  <a:srgbClr val="6633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800" b="1" dirty="0">
                <a:solidFill>
                  <a:srgbClr val="6633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VN" sz="2800" b="1" dirty="0">
                <a:solidFill>
                  <a:srgbClr val="6633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b="1" dirty="0">
                <a:solidFill>
                  <a:srgbClr val="6633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SỬ DỤNG TƯ LIỆU KÍ HỌA TRONG BỐ CỤC TRANH </a:t>
            </a:r>
            <a:endParaRPr lang="en-VN" sz="2800" b="1" dirty="0">
              <a:solidFill>
                <a:srgbClr val="6633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18888" r="8518" b="47037"/>
          <a:stretch/>
        </p:blipFill>
        <p:spPr>
          <a:xfrm>
            <a:off x="109641" y="1834068"/>
            <a:ext cx="2877207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5788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441132" y="882806"/>
            <a:ext cx="731721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1. QUAN SÁT - NHẬN THỨC VỀ DÁNG HOẠT ĐỘNG CỦA CON NGƯỜI</a:t>
            </a:r>
          </a:p>
          <a:p>
            <a:pPr marL="457200" indent="-457200">
              <a:buAutoNum type="arabicPeriod"/>
            </a:pPr>
            <a:endParaRPr lang="en-US" sz="22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41132" y="1737549"/>
            <a:ext cx="74773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2. CÁCH XÂY DỰNG BỐ CỤC TRANH TỪ TƯ LIỆU KÍ HỌA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41132" y="2371694"/>
            <a:ext cx="78222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3. VẼ TRANH TỪ TƯ LIỆU KÍ HỌA DÁNG NGƯỜI ĐÃ CHUẨN BỊ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74172" y="4029861"/>
            <a:ext cx="57648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4. TRƯNG BÀY SẢN PHẨM VÀ CHIA SẺ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74172" y="4471529"/>
            <a:ext cx="71689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5. TÌM HIỂU THÊM CÁCH BỐ CỤC NHÓM NGƯỜI TRONG </a:t>
            </a:r>
          </a:p>
          <a:p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TRANH CỦA HỌA SĨ</a:t>
            </a:r>
          </a:p>
        </p:txBody>
      </p:sp>
      <p:sp>
        <p:nvSpPr>
          <p:cNvPr id="3" name="Right Arrow 2"/>
          <p:cNvSpPr/>
          <p:nvPr/>
        </p:nvSpPr>
        <p:spPr>
          <a:xfrm>
            <a:off x="0" y="1042701"/>
            <a:ext cx="1212532" cy="1773090"/>
          </a:xfrm>
          <a:prstGeom prst="rightArrow">
            <a:avLst>
              <a:gd name="adj1" fmla="val 84711"/>
              <a:gd name="adj2" fmla="val 29828"/>
            </a:avLst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TIẾT</a:t>
            </a:r>
          </a:p>
          <a:p>
            <a:pPr algn="ctr"/>
            <a:r>
              <a:rPr lang="en-US" sz="2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0" y="3287357"/>
            <a:ext cx="1212532" cy="1798993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TIẾT</a:t>
            </a:r>
          </a:p>
          <a:p>
            <a:pPr algn="ctr"/>
            <a:r>
              <a:rPr lang="en-US" sz="2000" b="1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74172" y="3293738"/>
            <a:ext cx="7444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3. VẼ TRANH TỪ TƯ LIỆU KÍ HỌA DÁNG NGƯỜI ĐÃ CHUẨN BỊ (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2000" b="1" dirty="0">
              <a:solidFill>
                <a:srgbClr val="7F3C0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949C5D-5B6E-654F-849D-6ED056C718A9}"/>
              </a:ext>
            </a:extLst>
          </p:cNvPr>
          <p:cNvSpPr txBox="1"/>
          <p:nvPr/>
        </p:nvSpPr>
        <p:spPr>
          <a:xfrm>
            <a:off x="228600" y="149823"/>
            <a:ext cx="9271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VN" sz="2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DỤNG TƯ LIỆU KÍ HỌA TRONG BỐ CỤC TRANH</a:t>
            </a:r>
            <a:endParaRPr lang="en-VN" sz="25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527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  <p:bldP spid="12" grpId="0"/>
      <p:bldP spid="3" grpId="0" animBg="1"/>
      <p:bldP spid="16" grpId="0" animBg="1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304800" y="133349"/>
            <a:ext cx="9296400" cy="953869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5800" y="189923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1. QUAN SÁT - NHẬN THỨC VỀ DÁNG HOẠT ĐỘNG CỦA CON NGƯỜI </a:t>
            </a: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33400" y="2481358"/>
            <a:ext cx="8763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i="1" dirty="0">
                <a:solidFill>
                  <a:srgbClr val="C00000"/>
                </a:solidFill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400" y="1983599"/>
            <a:ext cx="78011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EM HÃY QUAN SÁT HÌNH VÀ CHO BIẾT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228600" y="1356934"/>
            <a:ext cx="609600" cy="445434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761" t="22917" r="45900" b="48958"/>
          <a:stretch/>
        </p:blipFill>
        <p:spPr>
          <a:xfrm>
            <a:off x="876300" y="1268164"/>
            <a:ext cx="1943100" cy="61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166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959433" y="4616515"/>
            <a:ext cx="7600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Giờ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895600" y="84102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10 -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khoa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6" y="576830"/>
            <a:ext cx="7072734" cy="393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9742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304800" y="133349"/>
            <a:ext cx="8458200" cy="953869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5800" y="189923"/>
            <a:ext cx="739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1. QUAN SÁT - NHẬN THỨC VỀ TỈ LỆ CHIỀU CAO CỦA NGƯỜI</a:t>
            </a: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2297490"/>
            <a:ext cx="8534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vi-VN" sz="2400" b="1" dirty="0">
                <a:solidFill>
                  <a:srgbClr val="C00000"/>
                </a:solidFill>
              </a:rPr>
              <a:t>Có rất </a:t>
            </a:r>
            <a:r>
              <a:rPr lang="en-US" sz="2400" b="1" dirty="0" err="1">
                <a:solidFill>
                  <a:srgbClr val="C00000"/>
                </a:solidFill>
              </a:rPr>
              <a:t>nhiều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hoạt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động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vui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chơi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bổ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ích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diễn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ra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sân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trường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vào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giờ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ra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chơi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như</a:t>
            </a:r>
            <a:r>
              <a:rPr lang="en-US" sz="2400" b="1" dirty="0">
                <a:solidFill>
                  <a:srgbClr val="C00000"/>
                </a:solidFill>
              </a:rPr>
              <a:t> , </a:t>
            </a:r>
            <a:r>
              <a:rPr lang="en-US" sz="2400" b="1" dirty="0" err="1">
                <a:solidFill>
                  <a:srgbClr val="C00000"/>
                </a:solidFill>
              </a:rPr>
              <a:t>nhảy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dây</a:t>
            </a:r>
            <a:r>
              <a:rPr lang="en-US" sz="2400" b="1" dirty="0">
                <a:solidFill>
                  <a:srgbClr val="C00000"/>
                </a:solidFill>
              </a:rPr>
              <a:t>, </a:t>
            </a:r>
            <a:r>
              <a:rPr lang="en-US" sz="2400" b="1" dirty="0" err="1">
                <a:solidFill>
                  <a:srgbClr val="C00000"/>
                </a:solidFill>
              </a:rPr>
              <a:t>chơi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cầu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lông</a:t>
            </a:r>
            <a:r>
              <a:rPr lang="en-US" sz="2400" b="1" dirty="0">
                <a:solidFill>
                  <a:srgbClr val="C00000"/>
                </a:solidFill>
              </a:rPr>
              <a:t> , </a:t>
            </a:r>
            <a:r>
              <a:rPr lang="en-US" sz="2400" b="1" dirty="0" err="1">
                <a:solidFill>
                  <a:srgbClr val="C00000"/>
                </a:solidFill>
              </a:rPr>
              <a:t>đá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cầu</a:t>
            </a:r>
            <a:r>
              <a:rPr lang="en-US" sz="2400" b="1" dirty="0">
                <a:solidFill>
                  <a:srgbClr val="C00000"/>
                </a:solidFill>
              </a:rPr>
              <a:t>, </a:t>
            </a:r>
            <a:r>
              <a:rPr lang="en-US" sz="2400" b="1" dirty="0" err="1">
                <a:solidFill>
                  <a:srgbClr val="C00000"/>
                </a:solidFill>
              </a:rPr>
              <a:t>chơi</a:t>
            </a:r>
            <a:r>
              <a:rPr lang="en-US" sz="2400" b="1" dirty="0">
                <a:solidFill>
                  <a:srgbClr val="C00000"/>
                </a:solidFill>
              </a:rPr>
              <a:t> ô </a:t>
            </a:r>
            <a:r>
              <a:rPr lang="en-US" sz="2400" b="1" dirty="0" err="1">
                <a:solidFill>
                  <a:srgbClr val="C00000"/>
                </a:solidFill>
              </a:rPr>
              <a:t>ăn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quan</a:t>
            </a:r>
            <a:r>
              <a:rPr lang="en-US" sz="2400" b="1" dirty="0">
                <a:solidFill>
                  <a:srgbClr val="C00000"/>
                </a:solidFill>
              </a:rPr>
              <a:t>,…</a:t>
            </a:r>
            <a:r>
              <a:rPr lang="en-US" sz="2400" b="1" dirty="0" err="1">
                <a:solidFill>
                  <a:srgbClr val="C00000"/>
                </a:solidFill>
              </a:rPr>
              <a:t>Các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hoạt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động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vui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chơi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đó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giúp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chúng</a:t>
            </a:r>
            <a:r>
              <a:rPr lang="en-US" sz="2400" b="1" dirty="0">
                <a:solidFill>
                  <a:srgbClr val="C00000"/>
                </a:solidFill>
              </a:rPr>
              <a:t> ta </a:t>
            </a:r>
            <a:r>
              <a:rPr lang="en-US" sz="2400" b="1" dirty="0" err="1">
                <a:solidFill>
                  <a:srgbClr val="C00000"/>
                </a:solidFill>
              </a:rPr>
              <a:t>được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nghĩ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ngơi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thư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giãn</a:t>
            </a:r>
            <a:r>
              <a:rPr lang="en-US" sz="2400" b="1" dirty="0">
                <a:solidFill>
                  <a:srgbClr val="C00000"/>
                </a:solidFill>
              </a:rPr>
              <a:t>, </a:t>
            </a:r>
            <a:r>
              <a:rPr lang="en-US" sz="2400" b="1" dirty="0" err="1">
                <a:solidFill>
                  <a:srgbClr val="C00000"/>
                </a:solidFill>
              </a:rPr>
              <a:t>có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tinh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thần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thoải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mái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sau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mỗi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tiết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học</a:t>
            </a:r>
            <a:r>
              <a:rPr lang="en-US" sz="2400" b="1" dirty="0">
                <a:solidFill>
                  <a:srgbClr val="C00000"/>
                </a:solidFill>
              </a:rPr>
              <a:t>, </a:t>
            </a:r>
            <a:r>
              <a:rPr lang="en-US" sz="2400" b="1" dirty="0" err="1">
                <a:solidFill>
                  <a:srgbClr val="C00000"/>
                </a:solidFill>
              </a:rPr>
              <a:t>tạo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nét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đẹp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văn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hóa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cho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mỗi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nhà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trường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và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gợi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cảm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hứng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để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sáng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tạo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nên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những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tác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phẩm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nghệ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thuật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về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trường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lớp</a:t>
            </a:r>
            <a:r>
              <a:rPr lang="en-US" sz="2400" b="1" dirty="0">
                <a:solidFill>
                  <a:srgbClr val="C00000"/>
                </a:solidFill>
              </a:rPr>
              <a:t>, </a:t>
            </a:r>
            <a:r>
              <a:rPr lang="en-US" sz="2400" b="1" dirty="0" err="1">
                <a:solidFill>
                  <a:srgbClr val="C00000"/>
                </a:solidFill>
              </a:rPr>
              <a:t>thầy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cô</a:t>
            </a:r>
            <a:r>
              <a:rPr lang="en-US" sz="2400" b="1" dirty="0">
                <a:solidFill>
                  <a:srgbClr val="C00000"/>
                </a:solidFill>
              </a:rPr>
              <a:t>, </a:t>
            </a:r>
            <a:r>
              <a:rPr lang="en-US" sz="2400" b="1" dirty="0" err="1">
                <a:solidFill>
                  <a:srgbClr val="C00000"/>
                </a:solidFill>
              </a:rPr>
              <a:t>bạn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bè</a:t>
            </a:r>
            <a:r>
              <a:rPr lang="vi-VN" sz="2400" b="1" dirty="0">
                <a:solidFill>
                  <a:srgbClr val="C00000"/>
                </a:solidFill>
              </a:rPr>
              <a:t>.</a:t>
            </a:r>
            <a:endParaRPr lang="en-US" sz="24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228600" y="1533581"/>
            <a:ext cx="609600" cy="445434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10542" t="17708" r="57833" b="59376"/>
          <a:stretch/>
        </p:blipFill>
        <p:spPr>
          <a:xfrm>
            <a:off x="914400" y="1407970"/>
            <a:ext cx="1828800" cy="58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160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304801" y="133350"/>
            <a:ext cx="9448801" cy="609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9600" y="216753"/>
            <a:ext cx="8839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2. CÁCH XÂY DỰNG BỐ CỤC TRANH TỪ TƯ LIỆU KÍ HỌA </a:t>
            </a:r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84654" y="860425"/>
            <a:ext cx="83894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chỉ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xây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dựng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bố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cục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tư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liệu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kí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họa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gợi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ý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BD52DD6-3083-3044-9C70-EF1315344D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27" y="1842075"/>
            <a:ext cx="1887124" cy="14065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FCD23D-E95F-F240-A6B4-A09A20FB44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63163" y="3276144"/>
            <a:ext cx="1887124" cy="14153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795943E-ED58-B240-9E9D-131A9D83E4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5" t="7037" r="4568" b="17408"/>
          <a:stretch/>
        </p:blipFill>
        <p:spPr>
          <a:xfrm rot="16200000">
            <a:off x="2149576" y="2469611"/>
            <a:ext cx="1242885" cy="14272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8299854-9DF5-654F-A77C-4CE113F95CE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2" t="16401" r="683" b="5695"/>
          <a:stretch/>
        </p:blipFill>
        <p:spPr>
          <a:xfrm rot="16200000">
            <a:off x="4030988" y="1457625"/>
            <a:ext cx="1695360" cy="23474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391C814-0FAF-C047-B3FD-BDA50D368A9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4"/>
          <a:stretch/>
        </p:blipFill>
        <p:spPr>
          <a:xfrm rot="16200000">
            <a:off x="4030987" y="3099582"/>
            <a:ext cx="1695362" cy="23924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0B0FCF-FACB-5240-910A-17ECAB3F87B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6" t="5926" r="7901" b="6666"/>
          <a:stretch/>
        </p:blipFill>
        <p:spPr>
          <a:xfrm rot="16200000">
            <a:off x="6954901" y="1949379"/>
            <a:ext cx="1695362" cy="237350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6C15279-360A-4941-8A91-091CA7C6C487}"/>
              </a:ext>
            </a:extLst>
          </p:cNvPr>
          <p:cNvSpPr/>
          <p:nvPr/>
        </p:nvSpPr>
        <p:spPr>
          <a:xfrm>
            <a:off x="2300489" y="4283075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VN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DBDB17C-55CA-C646-89E1-E15FF809B72F}"/>
              </a:ext>
            </a:extLst>
          </p:cNvPr>
          <p:cNvSpPr/>
          <p:nvPr/>
        </p:nvSpPr>
        <p:spPr>
          <a:xfrm>
            <a:off x="5968749" y="2887664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VN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DB0A77D-76C4-5C4C-8032-E3068703C271}"/>
              </a:ext>
            </a:extLst>
          </p:cNvPr>
          <p:cNvSpPr/>
          <p:nvPr/>
        </p:nvSpPr>
        <p:spPr>
          <a:xfrm>
            <a:off x="5987156" y="4640818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VN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F68F6F3-3B15-ED4E-B77D-0B6E3A54923C}"/>
              </a:ext>
            </a:extLst>
          </p:cNvPr>
          <p:cNvSpPr/>
          <p:nvPr/>
        </p:nvSpPr>
        <p:spPr>
          <a:xfrm>
            <a:off x="7802582" y="4080273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VN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BD52DD6-3083-3044-9C70-EF1315344D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28" y="1842075"/>
            <a:ext cx="1887124" cy="14065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CFCD23D-E95F-F240-A6B4-A09A20FB44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63164" y="3276144"/>
            <a:ext cx="1887124" cy="141534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795943E-ED58-B240-9E9D-131A9D83E4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5" t="7037" r="4568" b="17408"/>
          <a:stretch/>
        </p:blipFill>
        <p:spPr>
          <a:xfrm rot="16200000">
            <a:off x="2149577" y="2469611"/>
            <a:ext cx="1242885" cy="142723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8299854-9DF5-654F-A77C-4CE113F95CE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2" t="16401" r="683" b="5695"/>
          <a:stretch/>
        </p:blipFill>
        <p:spPr>
          <a:xfrm rot="16200000">
            <a:off x="4030989" y="1457625"/>
            <a:ext cx="1695360" cy="234742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391C814-0FAF-C047-B3FD-BDA50D368A9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4"/>
          <a:stretch/>
        </p:blipFill>
        <p:spPr>
          <a:xfrm rot="16200000">
            <a:off x="4030988" y="3099582"/>
            <a:ext cx="1695362" cy="239247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F0B0FCF-FACB-5240-910A-17ECAB3F87B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6" t="5926" r="7901" b="6666"/>
          <a:stretch/>
        </p:blipFill>
        <p:spPr>
          <a:xfrm rot="16200000">
            <a:off x="6954902" y="1949379"/>
            <a:ext cx="1695362" cy="2373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032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82928" y="1733550"/>
            <a:ext cx="38997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1.Lựa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chọn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kí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họa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nhóm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phù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hợp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ý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tưởng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sáng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tạo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.</a:t>
            </a:r>
            <a:endParaRPr lang="vi-VN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753" y="166523"/>
            <a:ext cx="3011810" cy="22528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073577" y="2536276"/>
            <a:ext cx="3022600" cy="22669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5" t="7037" r="4568" b="17408"/>
          <a:stretch/>
        </p:blipFill>
        <p:spPr>
          <a:xfrm rot="16200000">
            <a:off x="7005637" y="1585909"/>
            <a:ext cx="1990725" cy="228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588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2602</TotalTime>
  <Words>1026</Words>
  <Application>Microsoft Office PowerPoint</Application>
  <PresentationFormat>On-screen Show (16:9)</PresentationFormat>
  <Paragraphs>89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VL Abraham Lincoln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2. SỬ DỤNG TƯ LIỆU KÍ HỌA TRONG BỐ CỤC TRANH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 NGUYEN</dc:creator>
  <cp:lastModifiedBy>Administrator</cp:lastModifiedBy>
  <cp:revision>158</cp:revision>
  <dcterms:created xsi:type="dcterms:W3CDTF">2021-09-23T13:57:15Z</dcterms:created>
  <dcterms:modified xsi:type="dcterms:W3CDTF">2024-09-10T09:07:35Z</dcterms:modified>
</cp:coreProperties>
</file>