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264" r:id="rId4"/>
    <p:sldId id="257" r:id="rId5"/>
    <p:sldId id="259" r:id="rId6"/>
    <p:sldId id="262" r:id="rId7"/>
    <p:sldId id="261" r:id="rId8"/>
    <p:sldId id="258" r:id="rId9"/>
    <p:sldId id="265" r:id="rId10"/>
    <p:sldId id="266" r:id="rId11"/>
    <p:sldId id="268" r:id="rId12"/>
    <p:sldId id="270" r:id="rId13"/>
    <p:sldId id="272" r:id="rId14"/>
    <p:sldId id="274" r:id="rId15"/>
    <p:sldId id="276" r:id="rId16"/>
    <p:sldId id="277" r:id="rId17"/>
    <p:sldId id="278" r:id="rId18"/>
    <p:sldId id="281" r:id="rId19"/>
    <p:sldId id="282" r:id="rId20"/>
    <p:sldId id="283" r:id="rId21"/>
    <p:sldId id="279" r:id="rId22"/>
    <p:sldId id="275" r:id="rId23"/>
    <p:sldId id="286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12192000" cy="6858000"/>
  <p:notesSz cx="6858000" cy="9144000"/>
  <p:embeddedFontLst>
    <p:embeddedFont>
      <p:font typeface="iCiel Bambola" panose="02000000000000000000" pitchFamily="2" charset="0"/>
      <p:regular r:id="rId39"/>
    </p:embeddedFont>
    <p:embeddedFont>
      <p:font typeface="iCiel Crocante" panose="02000000000000000000" pitchFamily="2" charset="0"/>
      <p:regular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iCiel Altus" pitchFamily="2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99FF99"/>
    <a:srgbClr val="66FF99"/>
    <a:srgbClr val="CCFF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318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0710D-846A-412B-8DA6-850C736B35D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F68E5-3FD9-4039-9B84-1177DB28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2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716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02497-BD4B-452B-BCC5-848349A65E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2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8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2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1AE034-55BD-47AC-B977-5C8AB0C66C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586E-F215-45A1-9684-FEC838D129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6EE823-488F-4B39-B610-F35ECF917A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26525-7840-473D-AC4A-66A9D700B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6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96652-37D1-4B55-8749-7C80F5BF93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3AE13-C730-4361-B7C8-E8BB2EBD2A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7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28DF8-6F83-49E4-9EEF-862956F212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83DB-5FDF-425C-8205-351E141A80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7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889DC-AA43-4785-8ECC-D792F55AB9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E6F33-FE0A-4B21-9E43-4FB2F47558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1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CF008-FFDD-426A-A650-E819A437173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2AB9DF-9FB2-4098-BAE6-0B76A2EA35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85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D0E44-8012-45A2-B723-B09B6101C61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B537D-6FB0-4954-ABC1-9A39E8730C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65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F89C3-3435-425B-9FC6-654687DA061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C78A4-E9EB-401B-9ED2-E48C563190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2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94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FE44F-9AFD-4BBF-A15B-2B35DFEAF2A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3992-254F-447A-9B69-3412149CB7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11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DAC2D-777F-4637-97EA-9855EAC4A6D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A4EA5-4E9B-4F8A-AD1D-A2C1567BD1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3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EAED3-F376-4437-A775-11671B68BDE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E2C6E-7D42-4986-A7E3-2E0E426A68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96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CBD288-A5E0-4981-9088-B5D2A2B7EE2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657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6FEF6-6F9A-49BA-8150-BE0E50D375E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554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488E4-AFCE-4227-80C2-803F32C2134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0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B28A7-8463-45B0-A509-16CED0CDDA0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090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84806-C213-4A24-B68C-5D8158002CE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773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7FE84-A7CD-4283-AB1A-022AB6EDA71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497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CA5DF-15F8-40A5-BFBE-3A6035AFDDB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79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51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AB7AB-E0D4-45C2-93B8-A5AD813C6A3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62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F6FA0-CE02-43FD-9F43-3A8E3FE1F46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133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3C40D-CE61-499F-A729-F10E49BBE56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322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494AB-8BB5-4CC6-9C46-651D707BF64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2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5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9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5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E796-D760-482D-8571-F82B73CCBDE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1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0706A-06E5-4553-92D5-081536171E4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0BF58-5E66-4DC3-876A-2F4F0B2A96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3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C7AE3-4CE9-47B4-BD10-D92967EF09D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18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999+ Hình nền Powerpoint đẹp, đơn giản nhưng ấn tượ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 bwMode="auto">
          <a:xfrm>
            <a:off x="0" y="0"/>
            <a:ext cx="12192000" cy="70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86738" y="364554"/>
            <a:ext cx="7612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Lại</a:t>
            </a:r>
            <a:r>
              <a:rPr kumimoji="0" lang="en-US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bài</a:t>
            </a:r>
            <a:r>
              <a:rPr kumimoji="0" lang="en-US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viếng</a:t>
            </a:r>
            <a:r>
              <a:rPr kumimoji="0" lang="en-US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Vũ</a:t>
            </a:r>
            <a:r>
              <a:rPr kumimoji="0" lang="en-US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Thị</a:t>
            </a:r>
            <a:endParaRPr kumimoji="0" lang="en-US" alt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Bambola" panose="02000000000000000000" pitchFamily="2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33358" y="1122363"/>
            <a:ext cx="833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Nghi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ngút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đầu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ghềnh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tỏa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khói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hương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,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Miếu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ai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như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miếu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vợ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chàng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Trương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.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Bóng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đèn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dầu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nhẫn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đừng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nghe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trẻ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,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Cung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nước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chi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cho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lụy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đến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nàng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.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Chứng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quả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đã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đôi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vầng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nhật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nguyệt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,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Giải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oan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chẳng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lọ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mấy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đàn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tràng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.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Qua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đây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bàn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bạc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mà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chơi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vậy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,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Khá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trách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chàng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Trương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khéo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phũ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phàng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.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			                                   -</a:t>
            </a:r>
            <a:r>
              <a:rPr kumimoji="0" lang="en-US" altLang="en-US" sz="3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Lê</a:t>
            </a:r>
            <a:r>
              <a:rPr kumimoji="0" lang="en-US" altLang="en-US" sz="3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Thánh</a:t>
            </a:r>
            <a:r>
              <a:rPr kumimoji="0" lang="en-US" altLang="en-US" sz="3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Tông</a:t>
            </a:r>
            <a:r>
              <a:rPr kumimoji="0" lang="en-US" altLang="en-US" sz="3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Ciel Bambola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6201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các cách mở bài cho tác phẩm &quot;Chuyện người con gái Na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996" y="2703473"/>
            <a:ext cx="5478521" cy="3523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781024" y="0"/>
            <a:ext cx="1119922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9259" y="731676"/>
            <a:ext cx="5846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</a:p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Người con gái Nam Xương - Website của Trường THCS Mạc Đĩnh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868">
            <a:off x="7149602" y="2362926"/>
            <a:ext cx="3874812" cy="3874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46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12192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81188" y="561975"/>
            <a:ext cx="1828800" cy="1752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/>
            </a:endParaRPr>
          </a:p>
        </p:txBody>
      </p:sp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3962400" y="1190626"/>
            <a:ext cx="2286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NƯƠNG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6" name="TextBox 6"/>
          <p:cNvSpPr txBox="1">
            <a:spLocks noChangeArrowheads="1"/>
          </p:cNvSpPr>
          <p:nvPr/>
        </p:nvSpPr>
        <p:spPr bwMode="auto">
          <a:xfrm>
            <a:off x="8743951" y="1471614"/>
            <a:ext cx="16113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altLang="en-US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7" name="TextBox 7"/>
          <p:cNvSpPr txBox="1">
            <a:spLocks noChangeArrowheads="1"/>
          </p:cNvSpPr>
          <p:nvPr/>
        </p:nvSpPr>
        <p:spPr bwMode="auto">
          <a:xfrm>
            <a:off x="7086600" y="1465264"/>
            <a:ext cx="1601788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</a:t>
            </a:r>
            <a:endParaRPr lang="en-US" altLang="en-US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715000" y="1981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7600" y="1981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200342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1" name="TextBox 12"/>
          <p:cNvSpPr txBox="1">
            <a:spLocks noChangeArrowheads="1"/>
          </p:cNvSpPr>
          <p:nvPr/>
        </p:nvSpPr>
        <p:spPr bwMode="auto">
          <a:xfrm>
            <a:off x="5969000" y="2055814"/>
            <a:ext cx="1244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2" name="TextBox 13"/>
          <p:cNvSpPr txBox="1">
            <a:spLocks noChangeArrowheads="1"/>
          </p:cNvSpPr>
          <p:nvPr/>
        </p:nvSpPr>
        <p:spPr bwMode="auto">
          <a:xfrm>
            <a:off x="7607300" y="2055814"/>
            <a:ext cx="1244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3" name="TextBox 14"/>
          <p:cNvSpPr txBox="1">
            <a:spLocks noChangeArrowheads="1"/>
          </p:cNvSpPr>
          <p:nvPr/>
        </p:nvSpPr>
        <p:spPr bwMode="auto">
          <a:xfrm>
            <a:off x="9188451" y="2063750"/>
            <a:ext cx="12430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thêm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14" y="2543175"/>
            <a:ext cx="4008255" cy="408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1899" y="2640014"/>
            <a:ext cx="8040101" cy="208438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51899" y="4895850"/>
            <a:ext cx="8040101" cy="1733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9492" y="2667796"/>
            <a:ext cx="21590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5" name="AutoShape 12" descr="Hair Logo png download - 512*512 - Free Transparent Moustache png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51899" y="2641601"/>
            <a:ext cx="8040101" cy="50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949" name="TextBox 24"/>
          <p:cNvSpPr txBox="1">
            <a:spLocks noChangeArrowheads="1"/>
          </p:cNvSpPr>
          <p:nvPr/>
        </p:nvSpPr>
        <p:spPr bwMode="auto">
          <a:xfrm>
            <a:off x="4845050" y="2732088"/>
            <a:ext cx="718439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bài viết                  Ảnh/ video               Phát trực tiếp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0" name="Picture 16" descr="Máy ảnh Kiểu Nét Vẽ Bản đồ Các Vector Biểu Tượng, Nền, Đen., Nú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2288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1" name="Picture 18" descr="Bút Màu đen Biểu Tượng Dòng, Vẽ, Biên Tập., Bút Vector và PNG với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034">
            <a:off x="4551363" y="26066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2" name="Picture 20" descr="Máy Quay Các Vector Biểu Tượng, Thiết Kế., Phẳng, Hình Vector và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252253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3968" y="3205226"/>
            <a:ext cx="44202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4" name="TextBox 37"/>
          <p:cNvSpPr txBox="1">
            <a:spLocks noChangeArrowheads="1"/>
          </p:cNvSpPr>
          <p:nvPr/>
        </p:nvSpPr>
        <p:spPr bwMode="auto">
          <a:xfrm>
            <a:off x="4931410" y="4941860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DỮ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51899" y="5313364"/>
            <a:ext cx="8040101" cy="131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70775" y="4841082"/>
            <a:ext cx="720725" cy="67151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11649" y="5564188"/>
            <a:ext cx="8550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giới thiệu vừa cụ thể, vừa khái quát.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Vũ Nương là người con gái toàn bích.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1024" y="0"/>
            <a:ext cx="1119922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49" y="3466836"/>
            <a:ext cx="40270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400"/>
              <a:tabLst>
                <a:tab pos="168910" algn="l"/>
              </a:tabLst>
            </a:pPr>
            <a:r>
              <a:rPr lang="en-US" sz="32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          :</a:t>
            </a:r>
            <a:r>
              <a:rPr lang="en-US" sz="3200" i="1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i="1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2230" lvl="0" indent="-342900">
              <a:spcBef>
                <a:spcPts val="1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4625" algn="l"/>
              </a:tabLst>
            </a:pPr>
            <a:endParaRPr lang="en-US" sz="3200" i="1" spc="-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2230" lvl="0" algn="just">
              <a:spcBef>
                <a:spcPts val="10"/>
              </a:spcBef>
              <a:spcAft>
                <a:spcPts val="0"/>
              </a:spcAft>
              <a:buSzPts val="1400"/>
              <a:tabLst>
                <a:tab pos="174625" algn="l"/>
              </a:tabLst>
            </a:pPr>
            <a:r>
              <a:rPr lang="en-US" sz="32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       : </a:t>
            </a:r>
            <a:r>
              <a:rPr lang="en-US" sz="32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200" i="1" spc="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32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i="1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4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spc="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4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i="1" spc="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i="1" spc="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3200" i="1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i="1" spc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on Free Download And - Nature Icon Transparent PNG - 1600x1600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6" y="3162558"/>
            <a:ext cx="1043856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ss is Always More: The Spa Face - Wellness Medical Voyage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0" r="14123" b="16933"/>
          <a:stretch/>
        </p:blipFill>
        <p:spPr bwMode="auto">
          <a:xfrm>
            <a:off x="595706" y="4276966"/>
            <a:ext cx="874712" cy="70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dding icon cartoon graphic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4"/>
          <a:stretch/>
        </p:blipFill>
        <p:spPr bwMode="auto">
          <a:xfrm>
            <a:off x="4221193" y="3362266"/>
            <a:ext cx="819891" cy="117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1181" y="3689524"/>
            <a:ext cx="7216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Tô đậm vẻ đẹp của nhân vật.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81954" grpId="0"/>
      <p:bldP spid="41" grpId="0" animBg="1"/>
      <p:bldP spid="29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60 hình nền Powerpoint dạng giấy cổ rấ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669" y="365760"/>
            <a:ext cx="111992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>
              <a:lnSpc>
                <a:spcPct val="130000"/>
              </a:lnSpc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gian: 7 phút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920" y="2386167"/>
            <a:ext cx="1143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Nương đã được đặt vào những tình huống, mối quan hệ nào để thể hiện vẻ đẹp của mình?</a:t>
            </a:r>
          </a:p>
          <a:p>
            <a:pPr marL="742950" indent="-742950">
              <a:buAutoNum type="arabicPeriod"/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đó, trình bày vẻ đẹp của nhân vật.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1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2237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Vẻ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đẹp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đức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hạnh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của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Vũ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</a:rPr>
              <a:t>Nương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Bambola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8184" y="1602400"/>
            <a:ext cx="6483815" cy="5255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32" y="1609862"/>
            <a:ext cx="5787672" cy="524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633" y="1017625"/>
            <a:ext cx="5787673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cuộc sống vợ chồng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33" y="1897116"/>
            <a:ext cx="48851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 chồng có tính đa nghi.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Luôn giữ gìn khuôn phép.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 để lúc nào phải thất hòa.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=&gt; Khéo léo, đúng mực. Luôn chăm lo cho hạnh phúc gia đình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7033" y="1020640"/>
            <a:ext cx="648208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Khi tiễn chồng đi lính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1040" y="1706621"/>
            <a:ext cx="62673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“...chẳng dám mong đeo được ấn phong hầu,... chỉ mong ngày về mang theo được hai chữ bình yên...”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Giọng điệu tha thiết, đằm thắm, sử dụng điển tích “mùa dưa chín quá kì”.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Không ham hiển vinh, cảm thông trước nỗi gian nan của chồng.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Thể hiện khát vọng chính đáng.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Coi trọng khát khao hạnh phúc gia đình.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4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13" y="0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633" y="707886"/>
            <a:ext cx="1223574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Khi xa chồng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33" y="1292661"/>
            <a:ext cx="4087847" cy="55653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89189" y="1292660"/>
            <a:ext cx="4087847" cy="556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1266" y="1292661"/>
            <a:ext cx="4087847" cy="55653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608" y="1292661"/>
            <a:ext cx="409582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4608" y="1877436"/>
            <a:ext cx="42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38430" lvl="0" indent="-342900" algn="just">
              <a:lnSpc>
                <a:spcPct val="10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16535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400" i="1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i="1" spc="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'‘.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4608" y="3077765"/>
            <a:ext cx="42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272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13995" algn="l"/>
              </a:tabLst>
            </a:pPr>
            <a:r>
              <a:rPr lang="en-US" sz="24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i="1" spc="1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4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i="1" spc="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4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9483" y="5414488"/>
            <a:ext cx="3827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ẳ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6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820" y="4598881"/>
            <a:ext cx="392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29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spc="28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spc="10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400" spc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1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spc="9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spc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10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9187" y="1299904"/>
            <a:ext cx="407395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84320" y="1865112"/>
            <a:ext cx="405694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thang,</a:t>
            </a:r>
            <a:r>
              <a:rPr lang="en-US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spc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9905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400" spc="10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509905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2201" y="1292659"/>
            <a:ext cx="407395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56716" y="1847707"/>
            <a:ext cx="4056946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ven.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" grpId="0" animBg="1"/>
      <p:bldP spid="23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ền Hình Thiết Kế Nội Thất Cổ - Ảnh miễn phí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Black And White Illustration Of Elegant Woman. Royalty Free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24381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2725" y="884459"/>
            <a:ext cx="4894163" cy="10109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736" y="1678504"/>
            <a:ext cx="5149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1281" y="3128073"/>
            <a:ext cx="4894163" cy="10109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736" y="4066778"/>
            <a:ext cx="68816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2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571500" indent="-571500" algn="just">
              <a:buFontTx/>
              <a:buChar char="-"/>
            </a:pP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81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  <p:bldP spid="11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6" y="81023"/>
            <a:ext cx="12076254" cy="6776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ieu phu nam xuo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44" y="1136618"/>
            <a:ext cx="5798916" cy="579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742" y="337777"/>
            <a:ext cx="11199222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727048" y="1469984"/>
            <a:ext cx="3854370" cy="2338087"/>
          </a:xfrm>
          <a:prstGeom prst="cloudCallout">
            <a:avLst>
              <a:gd name="adj1" fmla="val 44235"/>
              <a:gd name="adj2" fmla="val 669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hay!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262" y="5310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thieu phu nam xu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9500" y1="15000" x2="86000" y2="52500"/>
                        <a14:foregroundMark x1="3000" y1="88500" x2="49000" y2="94500"/>
                        <a14:foregroundMark x1="65500" y1="82500" x2="70000" y2="86500"/>
                        <a14:foregroundMark x1="53000" y1="83500" x2="52500" y2="88500"/>
                        <a14:foregroundMark x1="78500" y1="75000" x2="74000" y2="85000"/>
                        <a14:foregroundMark x1="87000" y1="76500" x2="87000" y2="86000"/>
                        <a14:foregroundMark x1="55500" y1="25500" x2="58500" y2="23000"/>
                        <a14:backgroundMark x1="10500" y1="52000" x2="0" y2="66000"/>
                        <a14:backgroundMark x1="1000" y1="67000" x2="100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8441" y="2149331"/>
            <a:ext cx="3987862" cy="37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4871" y="746905"/>
            <a:ext cx="22605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1337" y="746905"/>
            <a:ext cx="198002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92" y="1587257"/>
            <a:ext cx="34148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28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spc="-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um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nhiếc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spc="12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Symbol" panose="05050102010706020507" pitchFamily="18" charset="2"/>
              <a:buChar char="Þ"/>
            </a:pPr>
            <a:r>
              <a:rPr lang="en-US" sz="2800" b="1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quáng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9625" y="1384148"/>
            <a:ext cx="6412375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i="1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3290" y="2950877"/>
            <a:ext cx="558871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“Nay</a:t>
            </a:r>
            <a:r>
              <a:rPr lang="en-US" sz="28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800" i="1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i="1" spc="-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i="1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i="1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193664" y="4669129"/>
            <a:ext cx="474562" cy="40511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35118" y="4310872"/>
            <a:ext cx="44099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spc="-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2800" spc="13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spc="-5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spc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9" grpId="0" animBg="1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ải hình ảnh thuy mac 235af12114c8eb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982" y="286837"/>
            <a:ext cx="1119922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 descr="Beautiful Woman Face And Hair Fashion Icon Royalty Free Clipart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2238" flipH="1">
            <a:off x="535387" y="-159110"/>
            <a:ext cx="2055978" cy="19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000" y="1486930"/>
            <a:ext cx="119380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67640" lvl="0" indent="-342900">
              <a:lnSpc>
                <a:spcPct val="11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51435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spc="1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spc="-1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50" marR="147955"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8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spc="28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spc="1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spc="1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1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9823" y="5529759"/>
            <a:ext cx="891462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749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270" y="1597306"/>
            <a:ext cx="117367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1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</a:p>
          <a:p>
            <a:pPr>
              <a:lnSpc>
                <a:spcPct val="110000"/>
              </a:lnSpc>
            </a:pP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“Ô hay!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ư?”.</a:t>
            </a:r>
          </a:p>
          <a:p>
            <a:pPr marL="571500" indent="-571500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05395" y="1053738"/>
            <a:ext cx="13028022" cy="214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GÁI</a:t>
            </a:r>
          </a:p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XƯƠNG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2926" y="505097"/>
            <a:ext cx="297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iCiel Bambola" panose="02000000000000000000" pitchFamily="2" charset="0"/>
              </a:rPr>
              <a:t>Văn</a:t>
            </a:r>
            <a:r>
              <a:rPr lang="en-US" sz="4800" dirty="0" smtClean="0">
                <a:solidFill>
                  <a:srgbClr val="002060"/>
                </a:solidFill>
                <a:latin typeface="iCiel Bambola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iCiel Bambola" panose="02000000000000000000" pitchFamily="2" charset="0"/>
              </a:rPr>
              <a:t>bản</a:t>
            </a:r>
            <a:r>
              <a:rPr lang="en-US" sz="4800" dirty="0" smtClean="0">
                <a:solidFill>
                  <a:srgbClr val="002060"/>
                </a:solidFill>
                <a:latin typeface="iCiel Bambola" panose="02000000000000000000" pitchFamily="2" charset="0"/>
              </a:rPr>
              <a:t>: </a:t>
            </a:r>
            <a:endParaRPr lang="en-US" sz="4800" dirty="0">
              <a:solidFill>
                <a:srgbClr val="002060"/>
              </a:solidFill>
              <a:latin typeface="iCiel Bambol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8971" y="3013501"/>
            <a:ext cx="4093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iCiel Bambola" panose="02000000000000000000" pitchFamily="2" charset="0"/>
              </a:rPr>
              <a:t>- </a:t>
            </a:r>
            <a:r>
              <a:rPr lang="en-US" sz="4800" dirty="0" err="1" smtClean="0">
                <a:solidFill>
                  <a:srgbClr val="002060"/>
                </a:solidFill>
                <a:latin typeface="iCiel Bambola" panose="02000000000000000000" pitchFamily="2" charset="0"/>
              </a:rPr>
              <a:t>Nguyễn</a:t>
            </a:r>
            <a:r>
              <a:rPr lang="en-US" sz="4800" dirty="0" smtClean="0">
                <a:solidFill>
                  <a:srgbClr val="002060"/>
                </a:solidFill>
                <a:latin typeface="iCiel Bambola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iCiel Bambola" panose="02000000000000000000" pitchFamily="2" charset="0"/>
              </a:rPr>
              <a:t>Dữ</a:t>
            </a:r>
            <a:r>
              <a:rPr lang="en-US" sz="4800" dirty="0" smtClean="0">
                <a:solidFill>
                  <a:srgbClr val="002060"/>
                </a:solidFill>
                <a:latin typeface="iCiel Bambola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iCiel Bambol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ình ảnh Thảo Luận Nhóm Học Cuộc Sống Cuộc Sống Học Tập, Cuộc Số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22" y="1972847"/>
            <a:ext cx="4560276" cy="45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1549" y="0"/>
            <a:ext cx="11199222" cy="155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Thảo luận nhóm</a:t>
            </a:r>
          </a:p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Thờ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gian: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phút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60" y="1692771"/>
            <a:ext cx="1183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ọc văn 9: PHÂN TÍCH Ý NGHĨA CHI TIẾT CHIẾC BÓNG TRONG &quot;CHUYỆ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429" l="0" r="92000">
                        <a14:foregroundMark x1="23143" y1="27143" x2="33429" y2="20286"/>
                        <a14:foregroundMark x1="34286" y1="68286" x2="54286" y2="83143"/>
                        <a14:foregroundMark x1="48000" y1="92571" x2="54857" y2="99143"/>
                        <a14:foregroundMark x1="36857" y1="97714" x2="36857" y2="99714"/>
                        <a14:foregroundMark x1="66857" y1="42286" x2="67143" y2="48000"/>
                        <a14:foregroundMark x1="2571" y1="64857" x2="14571" y2="66286"/>
                        <a14:foregroundMark x1="4000" y1="65143" x2="11714" y2="65143"/>
                        <a14:foregroundMark x1="91714" y1="63143" x2="92000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94" y="2350134"/>
            <a:ext cx="4507865" cy="45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869" y="101793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065" y="914323"/>
            <a:ext cx="19976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67748"/>
            <a:ext cx="4511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346710"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Chi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220" marR="346710"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spc="1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0625" y="914323"/>
            <a:ext cx="172354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5040" y="1665266"/>
            <a:ext cx="488696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spc="1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marR="142240"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spc="1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8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82" y="93797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" y="1555630"/>
            <a:ext cx="11623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spc="2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tram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" y="970855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560" y="3802399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560" y="4305894"/>
            <a:ext cx="114503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marR="25019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spc="1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97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ải hình ảnh thuy mac 245af12114f2ae6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1219200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342" y="147352"/>
            <a:ext cx="11199222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193488"/>
              </p:ext>
            </p:extLst>
          </p:nvPr>
        </p:nvGraphicFramePr>
        <p:xfrm>
          <a:off x="259622" y="1209977"/>
          <a:ext cx="11490960" cy="512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320">
                  <a:extLst>
                    <a:ext uri="{9D8B030D-6E8A-4147-A177-3AD203B41FA5}">
                      <a16:colId xmlns:a16="http://schemas.microsoft.com/office/drawing/2014/main" val="3910855962"/>
                    </a:ext>
                  </a:extLst>
                </a:gridCol>
                <a:gridCol w="3830320">
                  <a:extLst>
                    <a:ext uri="{9D8B030D-6E8A-4147-A177-3AD203B41FA5}">
                      <a16:colId xmlns:a16="http://schemas.microsoft.com/office/drawing/2014/main" val="2548467472"/>
                    </a:ext>
                  </a:extLst>
                </a:gridCol>
                <a:gridCol w="3830320">
                  <a:extLst>
                    <a:ext uri="{9D8B030D-6E8A-4147-A177-3AD203B41FA5}">
                      <a16:colId xmlns:a16="http://schemas.microsoft.com/office/drawing/2014/main" val="1861451921"/>
                    </a:ext>
                  </a:extLst>
                </a:gridCol>
              </a:tblGrid>
              <a:tr h="731775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86562"/>
                  </a:ext>
                </a:extLst>
              </a:tr>
              <a:tr h="364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448174"/>
                  </a:ext>
                </a:extLst>
              </a:tr>
              <a:tr h="3817956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703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70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Cổ Điển Đẹp Nhất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840" y="612844"/>
            <a:ext cx="1137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"Phan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9, NXBGD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2017)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giảng Chuyện người con gái Nam Xương - Ngữ văn 9 Đọc Tài Liệu by ĐỌC  TÀI L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73834"/>
            <a:ext cx="43148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7954" y="574145"/>
            <a:ext cx="9804287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1200" y="2624872"/>
            <a:ext cx="7051041" cy="17543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17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Ý nghĩa tranh thủy mặc là gì, bạn có biế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8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8302" y="775504"/>
            <a:ext cx="11555394" cy="11458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2. 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980" y="2199592"/>
            <a:ext cx="115553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Tranh thủy mặc đẹp nhất - Tranh vẽ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1533" y="199472"/>
            <a:ext cx="10647145" cy="709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3145" y="1871571"/>
            <a:ext cx="8503920" cy="2181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648" y="415177"/>
            <a:ext cx="11801856" cy="2456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648" y="3401586"/>
            <a:ext cx="11801856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."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24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ack And White Illustration Of Elegant Woman.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633" y="254336"/>
            <a:ext cx="11983345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" y="1411510"/>
            <a:ext cx="6571488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63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4"/>
          <p:cNvSpPr txBox="1">
            <a:spLocks noChangeArrowheads="1"/>
          </p:cNvSpPr>
          <p:nvPr/>
        </p:nvSpPr>
        <p:spPr bwMode="auto">
          <a:xfrm>
            <a:off x="5834566" y="404308"/>
            <a:ext cx="4137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MỤC TIÊU BÀI HỌC</a:t>
            </a:r>
          </a:p>
        </p:txBody>
      </p:sp>
      <p:grpSp>
        <p:nvGrpSpPr>
          <p:cNvPr id="70659" name="Group 12"/>
          <p:cNvGrpSpPr>
            <a:grpSpLocks/>
          </p:cNvGrpSpPr>
          <p:nvPr/>
        </p:nvGrpSpPr>
        <p:grpSpPr bwMode="auto">
          <a:xfrm>
            <a:off x="-156754" y="830389"/>
            <a:ext cx="12252960" cy="6013110"/>
            <a:chOff x="1365362" y="1190172"/>
            <a:chExt cx="6310086" cy="5366751"/>
          </a:xfrm>
        </p:grpSpPr>
        <p:grpSp>
          <p:nvGrpSpPr>
            <p:cNvPr id="70670" name="Group 10"/>
            <p:cNvGrpSpPr>
              <a:grpSpLocks/>
            </p:cNvGrpSpPr>
            <p:nvPr/>
          </p:nvGrpSpPr>
          <p:grpSpPr bwMode="auto">
            <a:xfrm>
              <a:off x="1365362" y="1190172"/>
              <a:ext cx="6310086" cy="1748660"/>
              <a:chOff x="1728357" y="1304449"/>
              <a:chExt cx="5477985" cy="1518067"/>
            </a:xfrm>
          </p:grpSpPr>
          <p:grpSp>
            <p:nvGrpSpPr>
              <p:cNvPr id="70689" name="Group 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94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286617" y="1454195"/>
                  <a:ext cx="4640119" cy="1251353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2392182" y="1560971"/>
                  <a:ext cx="4443254" cy="10299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90" name="Group 6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6" name="Right Triangle 5"/>
                <p:cNvSpPr/>
                <p:nvPr/>
              </p:nvSpPr>
              <p:spPr>
                <a:xfrm flipH="1">
                  <a:off x="2114479" y="2472466"/>
                  <a:ext cx="172138" cy="152350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Right Triangle 41"/>
                <p:cNvSpPr/>
                <p:nvPr/>
              </p:nvSpPr>
              <p:spPr>
                <a:xfrm flipH="1">
                  <a:off x="3449738" y="1304449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" name="Trapezoid 2"/>
                <p:cNvSpPr/>
                <p:nvPr/>
              </p:nvSpPr>
              <p:spPr>
                <a:xfrm rot="19191503">
                  <a:off x="1728357" y="1570085"/>
                  <a:ext cx="2000986" cy="464863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671" name="Group 46"/>
            <p:cNvGrpSpPr>
              <a:grpSpLocks/>
            </p:cNvGrpSpPr>
            <p:nvPr/>
          </p:nvGrpSpPr>
          <p:grpSpPr bwMode="auto">
            <a:xfrm>
              <a:off x="1365362" y="3004323"/>
              <a:ext cx="6310086" cy="1748660"/>
              <a:chOff x="1728357" y="1304449"/>
              <a:chExt cx="5477985" cy="1518067"/>
            </a:xfrm>
          </p:grpSpPr>
          <p:grpSp>
            <p:nvGrpSpPr>
              <p:cNvPr id="70681" name="Group 49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86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Rectangle 61"/>
                <p:cNvSpPr/>
                <p:nvPr/>
              </p:nvSpPr>
              <p:spPr>
                <a:xfrm>
                  <a:off x="2286617" y="1454859"/>
                  <a:ext cx="4640119" cy="1250051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2392182" y="1560332"/>
                  <a:ext cx="4443254" cy="102999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82" name="Group 50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52" name="Right Triangle 51"/>
                <p:cNvSpPr/>
                <p:nvPr/>
              </p:nvSpPr>
              <p:spPr>
                <a:xfrm flipH="1">
                  <a:off x="2114479" y="2471827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Right Triangle 52"/>
                <p:cNvSpPr/>
                <p:nvPr/>
              </p:nvSpPr>
              <p:spPr>
                <a:xfrm flipH="1">
                  <a:off x="3449738" y="1303811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Trapezoid 2"/>
                <p:cNvSpPr/>
                <p:nvPr/>
              </p:nvSpPr>
              <p:spPr>
                <a:xfrm rot="19191503">
                  <a:off x="1728357" y="1569447"/>
                  <a:ext cx="2000986" cy="463561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672" name="Group 63"/>
            <p:cNvGrpSpPr>
              <a:grpSpLocks/>
            </p:cNvGrpSpPr>
            <p:nvPr/>
          </p:nvGrpSpPr>
          <p:grpSpPr bwMode="auto">
            <a:xfrm>
              <a:off x="1365362" y="4808263"/>
              <a:ext cx="6310086" cy="1748660"/>
              <a:chOff x="1728357" y="1304449"/>
              <a:chExt cx="5477985" cy="1518067"/>
            </a:xfrm>
          </p:grpSpPr>
          <p:grpSp>
            <p:nvGrpSpPr>
              <p:cNvPr id="70673" name="Group 6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78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6" name="Rectangle 85"/>
                <p:cNvSpPr/>
                <p:nvPr/>
              </p:nvSpPr>
              <p:spPr>
                <a:xfrm>
                  <a:off x="2286617" y="1455272"/>
                  <a:ext cx="4640119" cy="1250051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392182" y="1560746"/>
                  <a:ext cx="4443254" cy="10299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74" name="Group 68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74" name="Right Triangle 73"/>
                <p:cNvSpPr/>
                <p:nvPr/>
              </p:nvSpPr>
              <p:spPr>
                <a:xfrm flipH="1">
                  <a:off x="2114479" y="2473543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9" name="Right Triangle 78"/>
                <p:cNvSpPr/>
                <p:nvPr/>
              </p:nvSpPr>
              <p:spPr>
                <a:xfrm flipH="1">
                  <a:off x="3449738" y="1304224"/>
                  <a:ext cx="172138" cy="152350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Trapezoid 2"/>
                <p:cNvSpPr/>
                <p:nvPr/>
              </p:nvSpPr>
              <p:spPr>
                <a:xfrm rot="19191503">
                  <a:off x="1728357" y="1571163"/>
                  <a:ext cx="2000986" cy="463561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8" name="5-Point Star 87"/>
          <p:cNvSpPr/>
          <p:nvPr/>
        </p:nvSpPr>
        <p:spPr bwMode="auto">
          <a:xfrm>
            <a:off x="10381068" y="3536113"/>
            <a:ext cx="814387" cy="601662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0312361" y="5736981"/>
            <a:ext cx="894458" cy="481792"/>
            <a:chOff x="5210175" y="2278856"/>
            <a:chExt cx="235744" cy="173831"/>
          </a:xfrm>
          <a:solidFill>
            <a:schemeClr val="tx2"/>
          </a:solidFill>
        </p:grpSpPr>
        <p:sp>
          <p:nvSpPr>
            <p:cNvPr id="90" name="Frame 89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330910" y="1650830"/>
            <a:ext cx="925627" cy="760328"/>
            <a:chOff x="4290008" y="4767262"/>
            <a:chExt cx="902113" cy="1014412"/>
          </a:xfrm>
          <a:solidFill>
            <a:schemeClr val="accent3"/>
          </a:solidFill>
        </p:grpSpPr>
        <p:sp>
          <p:nvSpPr>
            <p:cNvPr id="93" name="Freeform 92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4" name="Rectangle 103"/>
          <p:cNvSpPr>
            <a:spLocks noChangeArrowheads="1"/>
          </p:cNvSpPr>
          <p:nvPr/>
        </p:nvSpPr>
        <p:spPr bwMode="auto">
          <a:xfrm rot="-2473901">
            <a:off x="720006" y="1338763"/>
            <a:ext cx="265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KIẾN THỨC</a:t>
            </a: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 rot="-2473901">
            <a:off x="831460" y="3195651"/>
            <a:ext cx="264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KĨ NĂNG</a:t>
            </a: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 rot="-2473901">
            <a:off x="779003" y="5274156"/>
            <a:ext cx="264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THÁI ĐỘ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2484" y="1081048"/>
            <a:ext cx="81310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6360" lvl="0" algn="just">
              <a:spcAft>
                <a:spcPts val="0"/>
              </a:spcAft>
              <a:buSzPts val="1400"/>
              <a:tabLst>
                <a:tab pos="267970" algn="l"/>
              </a:tabLst>
            </a:pP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15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spc="15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17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120" lvl="0" algn="just">
              <a:spcAft>
                <a:spcPts val="0"/>
              </a:spcAft>
              <a:buSzPts val="1400"/>
              <a:tabLst>
                <a:tab pos="180340" algn="l"/>
              </a:tabLst>
            </a:pPr>
            <a:r>
              <a:rPr lang="en-US" sz="2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200" spc="2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spc="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spc="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spc="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200" spc="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spc="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spc="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spc="2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spc="4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120" lvl="0" algn="just">
              <a:spcAft>
                <a:spcPts val="0"/>
              </a:spcAft>
              <a:buSzPts val="1400"/>
              <a:tabLst>
                <a:tab pos="180340" algn="l"/>
              </a:tabLst>
            </a:pPr>
            <a:r>
              <a:rPr lang="en-US" sz="2200" spc="4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spc="2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7930" y="3142791"/>
            <a:ext cx="84088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0" lvl="0">
              <a:spcBef>
                <a:spcPts val="10"/>
              </a:spcBef>
              <a:spcAft>
                <a:spcPts val="0"/>
              </a:spcAft>
              <a:buSzPts val="1400"/>
              <a:tabLst>
                <a:tab pos="263525" algn="l"/>
              </a:tabLst>
            </a:pPr>
            <a:r>
              <a:rPr lang="en-US" sz="2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9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spc="26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76200" lvl="0">
              <a:spcBef>
                <a:spcPts val="10"/>
              </a:spcBef>
              <a:spcAft>
                <a:spcPts val="0"/>
              </a:spcAft>
              <a:buSzPts val="1400"/>
              <a:tabLst>
                <a:tab pos="263525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spc="16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4903" y="5501836"/>
            <a:ext cx="7107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127024"/>
      </p:ext>
    </p:extLst>
  </p:cSld>
  <p:clrMapOvr>
    <a:masterClrMapping/>
  </p:clrMapOvr>
  <p:transition spd="slow" advTm="33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4" grpId="0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những Background Powerpoint đẹp cho bày thuyết trình ấn tượng - Hình  Ảnh Đẹp HD | Hình ảnh,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" y="117693"/>
            <a:ext cx="108691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...“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ngửa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nhuốc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phỉ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nhổ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(Theo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chi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wnload hình nền background template powerpoint đẹp | VFO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8" y="0"/>
            <a:ext cx="11640186" cy="65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2947" y="492080"/>
            <a:ext cx="1104767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947" y="2040176"/>
            <a:ext cx="11047677" cy="344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than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(-).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96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76" y="109728"/>
            <a:ext cx="11472672" cy="16067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85520" y="3333881"/>
            <a:ext cx="6096000" cy="156165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song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phârm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song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son,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1376" y="1844466"/>
            <a:ext cx="11472672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nhiếc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" y="304800"/>
            <a:ext cx="11856720" cy="6093976"/>
          </a:xfrm>
          <a:prstGeom prst="rect">
            <a:avLst/>
          </a:prstGeom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song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nguyền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phârm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song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son,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54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" y="1305213"/>
            <a:ext cx="114604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chi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" y="2431675"/>
            <a:ext cx="1146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Phan Lang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Phan Lang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3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988422" y="1140822"/>
            <a:ext cx="102151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TRÌNH BÀY PHẦN CHUẨN BỊ BÀI Ở NHÀ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640477" y="2052733"/>
            <a:ext cx="8534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1. Tác giả: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biết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về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tác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giả</a:t>
            </a:r>
            <a:endParaRPr lang="en-US" alt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Tác phẩm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Xuất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xứ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kể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+ PTBĐ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Tóm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tắt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bản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99" y="2067636"/>
            <a:ext cx="5230799" cy="30338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4714049" y="1127970"/>
            <a:ext cx="275954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3958"/>
            <a:ext cx="42410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Quê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: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Thanh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Miện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Hải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Dương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iCiel Altus" pitchFamily="2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Sống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ở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thế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kỉ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XVI,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thế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lực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phong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kiến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tranh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giành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quyền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lực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Là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học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trò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giỏi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của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Trạng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Tình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Nguyễn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Bỉnh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Khiêm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Thi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đỗ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hương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cống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làm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quan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một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năm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rồi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xin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cáo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quan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về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quê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iCiel Altus" pitchFamily="2" charset="0"/>
            </a:endParaRPr>
          </a:p>
          <a:p>
            <a:pPr marL="457200" indent="-457200" algn="just">
              <a:buFontTx/>
              <a:buChar char="-"/>
            </a:pPr>
            <a:endParaRPr lang="en-US" sz="2800" b="1" dirty="0">
              <a:solidFill>
                <a:schemeClr val="accent2">
                  <a:lumMod val="75000"/>
                </a:schemeClr>
              </a:solidFill>
              <a:latin typeface="iCiel Altu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138" y="84451"/>
            <a:ext cx="1119922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GÁI NAM XƯƠNG </a:t>
            </a:r>
          </a:p>
        </p:txBody>
      </p:sp>
      <p:sp>
        <p:nvSpPr>
          <p:cNvPr id="10" name="Pentagon 9"/>
          <p:cNvSpPr/>
          <p:nvPr/>
        </p:nvSpPr>
        <p:spPr>
          <a:xfrm>
            <a:off x="139337" y="1071154"/>
            <a:ext cx="3831772" cy="52514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ĐỜI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8216536" y="1127970"/>
            <a:ext cx="3805645" cy="52514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NGIỆP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1107" y="1783958"/>
            <a:ext cx="4241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Sáng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thể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hiện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cái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nhìn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tích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cực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với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văn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học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dân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gian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trân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trọng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người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phụ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nữ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Sáng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tiêu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biểu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“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Truyền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kì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mạn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lục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”.</a:t>
            </a:r>
          </a:p>
          <a:p>
            <a:pPr marL="457200" indent="-457200" algn="just">
              <a:buFontTx/>
              <a:buChar char="-"/>
            </a:pPr>
            <a:endParaRPr lang="en-US" sz="2800" b="1" dirty="0">
              <a:solidFill>
                <a:schemeClr val="accent2">
                  <a:lumMod val="75000"/>
                </a:schemeClr>
              </a:solidFill>
              <a:latin typeface="iCiel Altu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0308" y="5161127"/>
            <a:ext cx="326571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iCiel Altus" pitchFamily="2" charset="0"/>
              </a:rPr>
              <a:t>NGUYỄN DỮ (THẾ KỈ XVI)</a:t>
            </a:r>
            <a:endParaRPr lang="en-US" sz="3200" b="1" dirty="0">
              <a:solidFill>
                <a:srgbClr val="C00000"/>
              </a:solidFill>
              <a:latin typeface="iCiel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57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 animBg="1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418"/>
            <a:ext cx="6061166" cy="6875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37063" y="-34247"/>
            <a:ext cx="6355590" cy="3370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8865" y="2776537"/>
            <a:ext cx="6368045" cy="4059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27578" y="2543321"/>
            <a:ext cx="940189" cy="480582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9599333">
            <a:off x="-1329634" y="335388"/>
            <a:ext cx="4107373" cy="5129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C00000"/>
                </a:solidFill>
                <a:latin typeface="iCiel Crocante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890" y="89779"/>
            <a:ext cx="407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Trích</a:t>
            </a:r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ruyền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537" y="3171160"/>
            <a:ext cx="57876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Khái</a:t>
            </a:r>
            <a:r>
              <a:rPr lang="en-US" sz="30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niệm</a:t>
            </a:r>
            <a:r>
              <a:rPr lang="en-US" sz="30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ghi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chép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tản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mạn</a:t>
            </a:r>
            <a:endParaRPr lang="en-US" sz="3000" dirty="0" smtClean="0">
              <a:solidFill>
                <a:srgbClr val="002060"/>
              </a:solidFill>
              <a:latin typeface="iCiel Altus" pitchFamily="2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những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điều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kì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lạ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lưu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truyền</a:t>
            </a:r>
            <a:r>
              <a:rPr lang="en-US" sz="3000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Chữ</a:t>
            </a:r>
            <a:r>
              <a:rPr lang="en-US" sz="30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viết</a:t>
            </a:r>
            <a:r>
              <a:rPr lang="en-US" sz="30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: </a:t>
            </a:r>
            <a:r>
              <a:rPr lang="en-US" sz="30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chữ</a:t>
            </a:r>
            <a:r>
              <a:rPr lang="en-US" sz="30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Hán</a:t>
            </a:r>
            <a:r>
              <a:rPr lang="en-US" sz="30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Đặc</a:t>
            </a:r>
            <a:r>
              <a:rPr lang="en-US" sz="30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điểm</a:t>
            </a:r>
            <a:r>
              <a:rPr lang="en-US" sz="30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Cốt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truyện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dân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gian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hoặc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dã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sử</a:t>
            </a:r>
            <a:endParaRPr lang="en-US" sz="2800" i="1" dirty="0" smtClean="0">
              <a:solidFill>
                <a:srgbClr val="002060"/>
              </a:solidFill>
              <a:latin typeface="iCiel Altus" pitchFamily="2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Nhân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vật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phụ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nữ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đức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hạnh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nhưng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bất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hạnh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Người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trí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thức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bất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mãn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thời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cuộc</a:t>
            </a:r>
            <a:r>
              <a:rPr lang="en-US" sz="2800" i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latin typeface="iCiel Altus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350" y="2524829"/>
            <a:ext cx="407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ook, open book, page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36" y="1242532"/>
            <a:ext cx="4152995" cy="12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82643" y="698596"/>
            <a:ext cx="504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Cốt</a:t>
            </a:r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08953" y="713685"/>
            <a:ext cx="1794503" cy="1147564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1474602" y="6351609"/>
            <a:ext cx="37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CỔ KÌ BÚT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42787" y="6501214"/>
            <a:ext cx="763265" cy="26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48866" y="-17418"/>
            <a:ext cx="6331984" cy="553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 + NGÔI KỂ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848865" y="578716"/>
            <a:ext cx="611838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</a:rPr>
              <a:t>PTBĐ </a:t>
            </a:r>
            <a:r>
              <a:rPr lang="en-US" sz="3200" b="1" dirty="0" err="1" smtClean="0">
                <a:solidFill>
                  <a:srgbClr val="002060"/>
                </a:solidFill>
                <a:latin typeface="iCiel Altus" pitchFamily="2" charset="0"/>
              </a:rPr>
              <a:t>chính</a:t>
            </a:r>
            <a:r>
              <a:rPr lang="en-US" sz="3200" dirty="0" smtClean="0">
                <a:solidFill>
                  <a:srgbClr val="002060"/>
                </a:solidFill>
                <a:latin typeface="iCiel Altus" pitchFamily="2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iCiel Altus" pitchFamily="2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iCiel Altus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iCiel Altus" pitchFamily="2" charset="0"/>
              </a:rPr>
              <a:t>sự</a:t>
            </a:r>
            <a:endParaRPr lang="en-US" sz="3200" dirty="0" smtClean="0">
              <a:solidFill>
                <a:srgbClr val="002060"/>
              </a:solidFill>
              <a:latin typeface="iCiel Altus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iCiel Altus" pitchFamily="2" charset="0"/>
              </a:rPr>
              <a:t>Ngôi</a:t>
            </a:r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iCiel Altus" pitchFamily="2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iCiel Altus" pitchFamily="2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iCiel Altus" pitchFamily="2" charset="0"/>
              </a:rPr>
              <a:t>Thứ</a:t>
            </a:r>
            <a:r>
              <a:rPr lang="en-US" sz="3200" dirty="0" smtClean="0">
                <a:solidFill>
                  <a:srgbClr val="002060"/>
                </a:solidFill>
                <a:latin typeface="iCiel Altus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iCiel Altus" pitchFamily="2" charset="0"/>
              </a:rPr>
              <a:t>ba</a:t>
            </a:r>
            <a:endParaRPr lang="en-US" sz="3200" dirty="0" smtClean="0">
              <a:solidFill>
                <a:srgbClr val="002060"/>
              </a:solidFill>
              <a:latin typeface="iCiel Altus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83616" y="1550455"/>
            <a:ext cx="5130623" cy="11541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vi-V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64808" y="2085344"/>
            <a:ext cx="169599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10319880" y="1142291"/>
            <a:ext cx="12034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iCiel Altus" pitchFamily="2" charset="0"/>
              </a:rPr>
              <a:t> </a:t>
            </a:r>
            <a:r>
              <a:rPr lang="en-US" sz="2400" b="1" dirty="0" err="1" smtClean="0">
                <a:latin typeface="iCiel Altus" pitchFamily="2" charset="0"/>
              </a:rPr>
              <a:t>Tác</a:t>
            </a:r>
            <a:r>
              <a:rPr lang="en-US" sz="2400" b="1" dirty="0" smtClean="0">
                <a:latin typeface="iCiel Altus" pitchFamily="2" charset="0"/>
              </a:rPr>
              <a:t> </a:t>
            </a:r>
            <a:r>
              <a:rPr lang="en-US" sz="2400" b="1" dirty="0" err="1" smtClean="0">
                <a:latin typeface="iCiel Altus" pitchFamily="2" charset="0"/>
              </a:rPr>
              <a:t>dụng</a:t>
            </a:r>
            <a:endParaRPr lang="en-US" sz="2400" dirty="0" smtClean="0">
              <a:latin typeface="iCiel Altus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9937182" y="4597711"/>
            <a:ext cx="4041284" cy="5129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0217" y="2833544"/>
            <a:ext cx="5908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dỗ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con,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ghen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nhiếc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Phẫn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uất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8" grpId="0"/>
      <p:bldP spid="20" grpId="0"/>
      <p:bldP spid="23" grpId="0"/>
      <p:bldP spid="24" grpId="0" animBg="1"/>
      <p:bldP spid="26" grpId="0" animBg="1"/>
      <p:bldP spid="25" grpId="0" animBg="1"/>
      <p:bldP spid="27" grpId="0" animBg="1"/>
      <p:bldP spid="30" grpId="0" animBg="1"/>
      <p:bldP spid="32" grpId="0" animBg="1"/>
      <p:bldP spid="33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trung quốc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66238" y="71055"/>
            <a:ext cx="110595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sánh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nét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mới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truyền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kì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lang="vi-VN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con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gái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am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Xương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cổ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lang="vi-VN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ợ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rương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12487"/>
              </p:ext>
            </p:extLst>
          </p:nvPr>
        </p:nvGraphicFramePr>
        <p:xfrm>
          <a:off x="218439" y="1180448"/>
          <a:ext cx="11755119" cy="5531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607">
                  <a:extLst>
                    <a:ext uri="{9D8B030D-6E8A-4147-A177-3AD203B41FA5}">
                      <a16:colId xmlns:a16="http://schemas.microsoft.com/office/drawing/2014/main" val="4154491279"/>
                    </a:ext>
                  </a:extLst>
                </a:gridCol>
                <a:gridCol w="4081484">
                  <a:extLst>
                    <a:ext uri="{9D8B030D-6E8A-4147-A177-3AD203B41FA5}">
                      <a16:colId xmlns:a16="http://schemas.microsoft.com/office/drawing/2014/main" val="3941032895"/>
                    </a:ext>
                  </a:extLst>
                </a:gridCol>
                <a:gridCol w="5732028">
                  <a:extLst>
                    <a:ext uri="{9D8B030D-6E8A-4147-A177-3AD203B41FA5}">
                      <a16:colId xmlns:a16="http://schemas.microsoft.com/office/drawing/2014/main" val="1154494152"/>
                    </a:ext>
                  </a:extLst>
                </a:gridCol>
              </a:tblGrid>
              <a:tr h="5432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02267"/>
                  </a:ext>
                </a:extLst>
              </a:tr>
              <a:tr h="88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05403"/>
                  </a:ext>
                </a:extLst>
              </a:tr>
              <a:tr h="1285546">
                <a:tc>
                  <a:txBody>
                    <a:bodyPr/>
                    <a:lstStyle/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chết của Vũ Nương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88306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</a:p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chiếc bóng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89931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+ Yếu tố kì ảo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5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trung quốc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66238" y="71055"/>
            <a:ext cx="110595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mới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truyền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kì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kumimoji="0" lang="vi-V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con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gái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am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Xương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cổ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ợ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rương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38979"/>
              </p:ext>
            </p:extLst>
          </p:nvPr>
        </p:nvGraphicFramePr>
        <p:xfrm>
          <a:off x="218439" y="1180448"/>
          <a:ext cx="11755119" cy="5677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607">
                  <a:extLst>
                    <a:ext uri="{9D8B030D-6E8A-4147-A177-3AD203B41FA5}">
                      <a16:colId xmlns:a16="http://schemas.microsoft.com/office/drawing/2014/main" val="4154491279"/>
                    </a:ext>
                  </a:extLst>
                </a:gridCol>
                <a:gridCol w="4081484">
                  <a:extLst>
                    <a:ext uri="{9D8B030D-6E8A-4147-A177-3AD203B41FA5}">
                      <a16:colId xmlns:a16="http://schemas.microsoft.com/office/drawing/2014/main" val="3941032895"/>
                    </a:ext>
                  </a:extLst>
                </a:gridCol>
                <a:gridCol w="5732028">
                  <a:extLst>
                    <a:ext uri="{9D8B030D-6E8A-4147-A177-3AD203B41FA5}">
                      <a16:colId xmlns:a16="http://schemas.microsoft.com/office/drawing/2014/main" val="1154494152"/>
                    </a:ext>
                  </a:extLst>
                </a:gridCol>
              </a:tblGrid>
              <a:tr h="5432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02267"/>
                  </a:ext>
                </a:extLst>
              </a:tr>
              <a:tr h="88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 mực, khuôn phép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05403"/>
                  </a:ext>
                </a:extLst>
              </a:tr>
              <a:tr h="1285546">
                <a:tc>
                  <a:txBody>
                    <a:bodyPr/>
                    <a:lstStyle/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chết của Vũ Nương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Nương tìm đến cái chết trong lúc hoảng loạn, bế tắc, tuyệt vọng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Nương chủ động tìm đến cái chết, trong trạng thái hoàn toàn bình tĩnh.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88306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chiếc bóng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2 lần, lần thứ nhất trong câu chuyện của hai mẹ con, hé lộ kết cục của nhân vật.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bỏ chi tiết chiếc bóng xuất hiện lần thứ nhất =&gt; Tạo sự hấp dẫn cho văn bản.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89931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+ Yếu tố kì ảo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nhận ra nỗi oan của vợ, hằng ngày ẵm con ra sông mà khóc. Về sau, lập miếu thờ cạnh sông.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mở, tạo ra câu chuyện dưới thủy cung đầy kì ảo. Trương Sinh lập đàn giải oan, Vũ Nương hiện lên thấp thoáng giữa dòng nhưng không trở về.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9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pt Mực Nền Phong Cách Trung Quốc, Mực Gió, Phong Cách Trung Quố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300" y="6249208"/>
            <a:ext cx="11199222" cy="46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C00000"/>
                </a:solidFill>
                <a:latin typeface="iCiel Crocante" panose="02000000000000000000" pitchFamily="2" charset="0"/>
              </a:rPr>
              <a:t>CHUYỆN NGƯỜI CON </a:t>
            </a:r>
            <a:r>
              <a:rPr lang="en-US" sz="2400" b="1" dirty="0" smtClean="0">
                <a:solidFill>
                  <a:srgbClr val="C00000"/>
                </a:solidFill>
                <a:latin typeface="iCiel Crocante" panose="02000000000000000000" pitchFamily="2" charset="0"/>
              </a:rPr>
              <a:t>GÁI </a:t>
            </a:r>
            <a:r>
              <a:rPr lang="en-US" sz="2400" b="1" dirty="0">
                <a:solidFill>
                  <a:srgbClr val="C00000"/>
                </a:solidFill>
                <a:latin typeface="iCiel Crocante" panose="02000000000000000000" pitchFamily="2" charset="0"/>
              </a:rPr>
              <a:t>NAM </a:t>
            </a:r>
            <a:r>
              <a:rPr lang="en-US" sz="2400" b="1" dirty="0" smtClean="0">
                <a:solidFill>
                  <a:srgbClr val="C00000"/>
                </a:solidFill>
                <a:latin typeface="iCiel Crocante" panose="02000000000000000000" pitchFamily="2" charset="0"/>
              </a:rPr>
              <a:t>XƯƠNG </a:t>
            </a:r>
            <a:r>
              <a:rPr lang="vi-VN" sz="2400" b="1" dirty="0" smtClean="0">
                <a:solidFill>
                  <a:srgbClr val="C00000"/>
                </a:solidFill>
                <a:latin typeface="iCiel Crocante" panose="02000000000000000000" pitchFamily="2" charset="0"/>
              </a:rPr>
              <a:t>– nguyễn dữ</a:t>
            </a:r>
            <a:endParaRPr lang="en-US" sz="2400" b="1" dirty="0">
              <a:solidFill>
                <a:srgbClr val="C00000"/>
              </a:solidFill>
              <a:latin typeface="iCiel Crocante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8147" y="370368"/>
            <a:ext cx="312136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Bố cục: 3 phần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187" y="1245446"/>
            <a:ext cx="11175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Phần 1</a:t>
            </a:r>
            <a:r>
              <a:rPr lang="vi-VN" sz="3600" dirty="0" smtClean="0">
                <a:latin typeface="+mj-lt"/>
              </a:rPr>
              <a:t>. Từ đầu đến “như đối với cha mẹ mình”: Cuộc hôn nhân và phẩm chất tốt đẹp của Vũ Nương.</a:t>
            </a:r>
          </a:p>
          <a:p>
            <a:pPr algn="just">
              <a:lnSpc>
                <a:spcPct val="120000"/>
              </a:lnSpc>
            </a:pPr>
            <a:r>
              <a:rPr lang="vi-VN" sz="3600" b="1" dirty="0" smtClean="0">
                <a:latin typeface="+mj-lt"/>
              </a:rPr>
              <a:t>- Phần 2</a:t>
            </a:r>
            <a:r>
              <a:rPr lang="vi-VN" sz="3600" dirty="0" smtClean="0">
                <a:latin typeface="+mj-lt"/>
              </a:rPr>
              <a:t>. Tiếp đến “nhưng việc trót đã qua rồi”: Nỗi oan khuất của Vũ Nương.</a:t>
            </a:r>
          </a:p>
          <a:p>
            <a:pPr algn="just">
              <a:lnSpc>
                <a:spcPct val="120000"/>
              </a:lnSpc>
            </a:pPr>
            <a:r>
              <a:rPr lang="vi-VN" sz="3600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Phần 3.</a:t>
            </a:r>
            <a:r>
              <a:rPr lang="vi-VN" sz="3600" dirty="0" smtClean="0">
                <a:latin typeface="+mj-lt"/>
              </a:rPr>
              <a:t> Còn lại: Vũ Nương được giải oan.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75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tiêu bài học"/>
  <p:tag name="ISPRING_SLIDE_INDENT_LEVEL" val="0"/>
  <p:tag name="GENSWF_ADVANCE_TIME" val="33.975"/>
  <p:tag name="TIMING" val="|5.138|10.268|11.311"/>
  <p:tag name="ISPRING_SLIDE_ID_2" val="{B3FFAA14-0C66-4BEC-BEA3-F4AC174E340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3664</Words>
  <Application>Microsoft Office PowerPoint</Application>
  <PresentationFormat>Widescreen</PresentationFormat>
  <Paragraphs>281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iCiel Bambola</vt:lpstr>
      <vt:lpstr>iCiel Crocante</vt:lpstr>
      <vt:lpstr>Arial</vt:lpstr>
      <vt:lpstr>Verdana</vt:lpstr>
      <vt:lpstr>Calibri Light</vt:lpstr>
      <vt:lpstr>Times New Roman</vt:lpstr>
      <vt:lpstr>Calibri</vt:lpstr>
      <vt:lpstr>iCiel Altus</vt:lpstr>
      <vt:lpstr>Symbol</vt:lpstr>
      <vt:lpstr>Office Theme</vt:lpstr>
      <vt:lpstr>4_Office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ĐẶNG LIÊN</dc:creator>
  <cp:lastModifiedBy>Admin</cp:lastModifiedBy>
  <cp:revision>74</cp:revision>
  <dcterms:created xsi:type="dcterms:W3CDTF">2020-08-21T01:24:28Z</dcterms:created>
  <dcterms:modified xsi:type="dcterms:W3CDTF">2021-05-04T04:19:31Z</dcterms:modified>
  <cp:contentStatus/>
</cp:coreProperties>
</file>