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9" r:id="rId2"/>
    <p:sldId id="284" r:id="rId3"/>
    <p:sldId id="258" r:id="rId4"/>
    <p:sldId id="266" r:id="rId5"/>
    <p:sldId id="262" r:id="rId6"/>
    <p:sldId id="291" r:id="rId7"/>
    <p:sldId id="263" r:id="rId8"/>
    <p:sldId id="309" r:id="rId9"/>
    <p:sldId id="310" r:id="rId10"/>
    <p:sldId id="261" r:id="rId11"/>
    <p:sldId id="260" r:id="rId12"/>
    <p:sldId id="305" r:id="rId13"/>
    <p:sldId id="312" r:id="rId14"/>
    <p:sldId id="307" r:id="rId15"/>
    <p:sldId id="295" r:id="rId16"/>
    <p:sldId id="296" r:id="rId17"/>
    <p:sldId id="306" r:id="rId18"/>
    <p:sldId id="301" r:id="rId19"/>
    <p:sldId id="302" r:id="rId20"/>
    <p:sldId id="308" r:id="rId21"/>
    <p:sldId id="300" r:id="rId22"/>
    <p:sldId id="298" r:id="rId23"/>
    <p:sldId id="304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426"/>
    <a:srgbClr val="FF3300"/>
    <a:srgbClr val="33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D05EF-8566-4DCF-9484-FCEB0677F37B}" type="datetimeFigureOut">
              <a:rPr lang="vi-VN"/>
              <a:pPr>
                <a:defRPr/>
              </a:pPr>
              <a:t>29/03/2023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CA723B-1E1B-4912-98FE-C145C3CDF43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6726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8B291C0D-3D11-41D5-9FEE-3F48390D3EC8}" type="slidenum">
              <a:rPr lang="en-US" altLang="vi-VN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SzPct val="45000"/>
              </a:pPr>
              <a:t>6</a:t>
            </a:fld>
            <a:endParaRPr lang="en-US" alt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399C8ADE-0856-46C2-A9B4-A5B135F65D97}" type="slidenum">
              <a:rPr lang="en-US" altLang="vi-VN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SzPct val="45000"/>
              </a:pPr>
              <a:t>18</a:t>
            </a:fld>
            <a:endParaRPr lang="en-US" alt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45000"/>
            </a:pPr>
            <a:fld id="{7096A47D-266C-4429-AE61-4FD8AFCF54D4}" type="slidenum">
              <a:rPr lang="en-US" altLang="vi-VN">
                <a:solidFill>
                  <a:srgbClr val="000000"/>
                </a:solidFill>
                <a:latin typeface="Times New Roman" pitchFamily="18" charset="0"/>
              </a:rPr>
              <a:pPr>
                <a:buSzPct val="45000"/>
              </a:pPr>
              <a:t>21</a:t>
            </a:fld>
            <a:endParaRPr lang="en-US" alt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092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092 w 5740"/>
                <a:gd name="T7" fmla="*/ 0 h 4316"/>
                <a:gd name="T8" fmla="*/ 6092 w 5740"/>
                <a:gd name="T9" fmla="*/ 0 h 4316"/>
                <a:gd name="T10" fmla="*/ 6092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8 w 382"/>
                  <a:gd name="T19" fmla="*/ 96 h 96"/>
                  <a:gd name="T20" fmla="*/ 282 w 382"/>
                  <a:gd name="T21" fmla="*/ 90 h 96"/>
                  <a:gd name="T22" fmla="*/ 330 w 382"/>
                  <a:gd name="T23" fmla="*/ 84 h 96"/>
                  <a:gd name="T24" fmla="*/ 371 w 382"/>
                  <a:gd name="T25" fmla="*/ 66 h 96"/>
                  <a:gd name="T26" fmla="*/ 401 w 382"/>
                  <a:gd name="T27" fmla="*/ 42 h 96"/>
                  <a:gd name="T28" fmla="*/ 395 w 382"/>
                  <a:gd name="T29" fmla="*/ 42 h 96"/>
                  <a:gd name="T30" fmla="*/ 365 w 382"/>
                  <a:gd name="T31" fmla="*/ 66 h 96"/>
                  <a:gd name="T32" fmla="*/ 324 w 382"/>
                  <a:gd name="T33" fmla="*/ 78 h 96"/>
                  <a:gd name="T34" fmla="*/ 282 w 382"/>
                  <a:gd name="T35" fmla="*/ 90 h 96"/>
                  <a:gd name="T36" fmla="*/ 228 w 382"/>
                  <a:gd name="T37" fmla="*/ 96 h 96"/>
                  <a:gd name="T38" fmla="*/ 22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8 w 185"/>
                  <a:gd name="T5" fmla="*/ 36 h 210"/>
                  <a:gd name="T6" fmla="*/ 174 w 185"/>
                  <a:gd name="T7" fmla="*/ 72 h 210"/>
                  <a:gd name="T8" fmla="*/ 180 w 185"/>
                  <a:gd name="T9" fmla="*/ 90 h 210"/>
                  <a:gd name="T10" fmla="*/ 186 w 185"/>
                  <a:gd name="T11" fmla="*/ 114 h 210"/>
                  <a:gd name="T12" fmla="*/ 180 w 185"/>
                  <a:gd name="T13" fmla="*/ 138 h 210"/>
                  <a:gd name="T14" fmla="*/ 168 w 185"/>
                  <a:gd name="T15" fmla="*/ 162 h 210"/>
                  <a:gd name="T16" fmla="*/ 138 w 185"/>
                  <a:gd name="T17" fmla="*/ 180 h 210"/>
                  <a:gd name="T18" fmla="*/ 90 w 185"/>
                  <a:gd name="T19" fmla="*/ 198 h 210"/>
                  <a:gd name="T20" fmla="*/ 115 w 185"/>
                  <a:gd name="T21" fmla="*/ 210 h 210"/>
                  <a:gd name="T22" fmla="*/ 150 w 185"/>
                  <a:gd name="T23" fmla="*/ 192 h 210"/>
                  <a:gd name="T24" fmla="*/ 180 w 185"/>
                  <a:gd name="T25" fmla="*/ 168 h 210"/>
                  <a:gd name="T26" fmla="*/ 198 w 185"/>
                  <a:gd name="T27" fmla="*/ 144 h 210"/>
                  <a:gd name="T28" fmla="*/ 204 w 185"/>
                  <a:gd name="T29" fmla="*/ 114 h 210"/>
                  <a:gd name="T30" fmla="*/ 198 w 185"/>
                  <a:gd name="T31" fmla="*/ 90 h 210"/>
                  <a:gd name="T32" fmla="*/ 192 w 185"/>
                  <a:gd name="T33" fmla="*/ 66 h 210"/>
                  <a:gd name="T34" fmla="*/ 174 w 185"/>
                  <a:gd name="T35" fmla="*/ 48 h 210"/>
                  <a:gd name="T36" fmla="*/ 15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E7151C-91AB-41D4-9F86-720512E21B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385654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7DB81-174C-4CEB-8CEA-9B4EF74ECD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184866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5A752-44D5-4537-A7BB-23B70A5115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92761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9A175-611C-4DD9-AE7F-E4D73731B6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51975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16573-2BBF-4922-BBD7-7E28000D93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04205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D5685-2EE1-4E56-BCB7-8CFEDF1A01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135178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09582-0560-4260-8F84-E01AF761BB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103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CC8AA-C89A-4B2E-9BC5-15BEC657D9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021985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5B588-EBEB-480D-A7FD-F5E1619957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346675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223E8-FDA5-4D85-A778-C751D1AB43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487890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0D88-4061-46F2-BA29-BD73967EBF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35041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A6FFC-CFD0-486D-A6F5-DB902C382B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32074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092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092 w 5740"/>
                <a:gd name="T7" fmla="*/ 0 h 4316"/>
                <a:gd name="T8" fmla="*/ 6092 w 5740"/>
                <a:gd name="T9" fmla="*/ 0 h 4316"/>
                <a:gd name="T10" fmla="*/ 6092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8 w 382"/>
                  <a:gd name="T19" fmla="*/ 96 h 96"/>
                  <a:gd name="T20" fmla="*/ 282 w 382"/>
                  <a:gd name="T21" fmla="*/ 90 h 96"/>
                  <a:gd name="T22" fmla="*/ 330 w 382"/>
                  <a:gd name="T23" fmla="*/ 84 h 96"/>
                  <a:gd name="T24" fmla="*/ 371 w 382"/>
                  <a:gd name="T25" fmla="*/ 66 h 96"/>
                  <a:gd name="T26" fmla="*/ 401 w 382"/>
                  <a:gd name="T27" fmla="*/ 42 h 96"/>
                  <a:gd name="T28" fmla="*/ 395 w 382"/>
                  <a:gd name="T29" fmla="*/ 42 h 96"/>
                  <a:gd name="T30" fmla="*/ 365 w 382"/>
                  <a:gd name="T31" fmla="*/ 66 h 96"/>
                  <a:gd name="T32" fmla="*/ 324 w 382"/>
                  <a:gd name="T33" fmla="*/ 78 h 96"/>
                  <a:gd name="T34" fmla="*/ 282 w 382"/>
                  <a:gd name="T35" fmla="*/ 90 h 96"/>
                  <a:gd name="T36" fmla="*/ 228 w 382"/>
                  <a:gd name="T37" fmla="*/ 96 h 96"/>
                  <a:gd name="T38" fmla="*/ 22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8 w 185"/>
                  <a:gd name="T5" fmla="*/ 36 h 210"/>
                  <a:gd name="T6" fmla="*/ 174 w 185"/>
                  <a:gd name="T7" fmla="*/ 72 h 210"/>
                  <a:gd name="T8" fmla="*/ 180 w 185"/>
                  <a:gd name="T9" fmla="*/ 90 h 210"/>
                  <a:gd name="T10" fmla="*/ 186 w 185"/>
                  <a:gd name="T11" fmla="*/ 114 h 210"/>
                  <a:gd name="T12" fmla="*/ 180 w 185"/>
                  <a:gd name="T13" fmla="*/ 138 h 210"/>
                  <a:gd name="T14" fmla="*/ 168 w 185"/>
                  <a:gd name="T15" fmla="*/ 162 h 210"/>
                  <a:gd name="T16" fmla="*/ 138 w 185"/>
                  <a:gd name="T17" fmla="*/ 180 h 210"/>
                  <a:gd name="T18" fmla="*/ 90 w 185"/>
                  <a:gd name="T19" fmla="*/ 198 h 210"/>
                  <a:gd name="T20" fmla="*/ 115 w 185"/>
                  <a:gd name="T21" fmla="*/ 210 h 210"/>
                  <a:gd name="T22" fmla="*/ 150 w 185"/>
                  <a:gd name="T23" fmla="*/ 192 h 210"/>
                  <a:gd name="T24" fmla="*/ 180 w 185"/>
                  <a:gd name="T25" fmla="*/ 168 h 210"/>
                  <a:gd name="T26" fmla="*/ 198 w 185"/>
                  <a:gd name="T27" fmla="*/ 144 h 210"/>
                  <a:gd name="T28" fmla="*/ 204 w 185"/>
                  <a:gd name="T29" fmla="*/ 114 h 210"/>
                  <a:gd name="T30" fmla="*/ 198 w 185"/>
                  <a:gd name="T31" fmla="*/ 90 h 210"/>
                  <a:gd name="T32" fmla="*/ 192 w 185"/>
                  <a:gd name="T33" fmla="*/ 66 h 210"/>
                  <a:gd name="T34" fmla="*/ 174 w 185"/>
                  <a:gd name="T35" fmla="*/ 48 h 210"/>
                  <a:gd name="T36" fmla="*/ 15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 smtClean="0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498FCF-FBB9-4410-A3A9-C5E1A3BE70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2000" r="12000" b="11333"/>
          <a:stretch>
            <a:fillRect/>
          </a:stretch>
        </p:blipFill>
        <p:spPr bwMode="auto">
          <a:xfrm>
            <a:off x="0" y="1905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1752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rance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1600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ermany-07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USA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152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" y="152400"/>
            <a:ext cx="906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9+10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 NƯỚC ANH, PHÁP, ĐỨC, MĨ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CUỐI THẾ KỈ XIX- ĐẦU THẾ KỈ XX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490663"/>
            <a:ext cx="89201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tabLst>
                <a:tab pos="-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tabLst>
                <a:tab pos="-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-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-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b="1" u="sng" dirty="0" smtClean="0">
                <a:latin typeface="Times New Roman" panose="02020603050405020304" pitchFamily="18" charset="0"/>
              </a:rPr>
              <a:t>2/</a:t>
            </a:r>
            <a:r>
              <a:rPr lang="en-US" altLang="vi-VN" sz="2800" b="1" u="sng" dirty="0" err="1" smtClean="0">
                <a:latin typeface="Times New Roman" panose="02020603050405020304" pitchFamily="18" charset="0"/>
              </a:rPr>
              <a:t>Pháp</a:t>
            </a:r>
            <a:r>
              <a:rPr lang="en-US" altLang="vi-VN" sz="2800" b="1" u="sng" dirty="0" smtClean="0">
                <a:latin typeface="Times New Roman" panose="02020603050405020304" pitchFamily="18" charset="0"/>
              </a:rPr>
              <a:t>:</a:t>
            </a:r>
            <a:endParaRPr lang="en-US" altLang="vi-VN" sz="28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b="1" u="sng" dirty="0" smtClean="0">
                <a:latin typeface="Times New Roman" panose="02020603050405020304" pitchFamily="18" charset="0"/>
              </a:rPr>
              <a:t> a. Kinh tế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Công nghiệp đứng thứ 4  thế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giới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Đầu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thế kỉ XX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công ti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độc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quyền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ra đời.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Pháp chú trọng cho nước ngoài vay lãi.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altLang="vi-VN" sz="28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-    Đặc điểm :  “Chủ nghĩa đế quốc cho vay lãi”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7150"/>
            <a:ext cx="9144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BÀI 6</a:t>
            </a:r>
            <a:r>
              <a:rPr lang="en-US" altLang="vi-V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CÁC  NƯỚC ANH,PHÁP,ĐỨC,MĨ CUỐI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THẾ KỈ XIX ĐẦU THẾ KỈ XX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66788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I/ Tình hình các nước Anh, Pháp, Đức, Mĩ.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2888" y="13573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2/Pháp:</a:t>
            </a:r>
            <a:endParaRPr lang="en-US" altLang="vi-VN" sz="2800" b="1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 a. Kinh tế</a:t>
            </a:r>
            <a:r>
              <a:rPr lang="en-US" altLang="vi-VN" sz="2800" b="1">
                <a:latin typeface="Times New Roman" pitchFamily="18" charset="0"/>
              </a:rPr>
              <a:t>: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4763"/>
            <a:ext cx="9144000" cy="8318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BÀI 6</a:t>
            </a:r>
            <a:r>
              <a:rPr lang="en-US" alt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CÁC  NƯỚC ANH,PHÁP,ĐỨC,MĨ CUỐI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THẾ KỈ XIX ĐẦU THẾ KỈ XX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8382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I/ Tình hình các nước Anh, Pháp, Đức, Mĩ.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229076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b. Chính trị: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88925" y="40386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Đối ngoại : Chạy đua vũ trang, xâm lược thuộc địa.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Đối nội: Theo thể chế cộng hòa, thi hành nhiều chính sách đàn áp nhân dân trong nước.</a:t>
            </a:r>
            <a:endParaRPr lang="en-US" altLang="vi-VN" sz="2800" b="1" u="sng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2000" r="12000" b="10001"/>
          <a:stretch>
            <a:fillRect/>
          </a:stretch>
        </p:blipFill>
        <p:spPr bwMode="auto">
          <a:xfrm>
            <a:off x="76200" y="76200"/>
            <a:ext cx="9144000" cy="68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Freeform 15"/>
          <p:cNvSpPr>
            <a:spLocks/>
          </p:cNvSpPr>
          <p:nvPr/>
        </p:nvSpPr>
        <p:spPr bwMode="auto">
          <a:xfrm>
            <a:off x="4816475" y="2397125"/>
            <a:ext cx="106363" cy="244475"/>
          </a:xfrm>
          <a:custGeom>
            <a:avLst/>
            <a:gdLst>
              <a:gd name="T0" fmla="*/ 2147483646 w 67"/>
              <a:gd name="T1" fmla="*/ 0 h 154"/>
              <a:gd name="T2" fmla="*/ 2147483646 w 67"/>
              <a:gd name="T3" fmla="*/ 2147483646 h 154"/>
              <a:gd name="T4" fmla="*/ 2147483646 w 67"/>
              <a:gd name="T5" fmla="*/ 2147483646 h 154"/>
              <a:gd name="T6" fmla="*/ 2147483646 w 67"/>
              <a:gd name="T7" fmla="*/ 2147483646 h 154"/>
              <a:gd name="T8" fmla="*/ 0 w 67"/>
              <a:gd name="T9" fmla="*/ 2147483646 h 154"/>
              <a:gd name="T10" fmla="*/ 2147483646 w 67"/>
              <a:gd name="T11" fmla="*/ 2147483646 h 154"/>
              <a:gd name="T12" fmla="*/ 2147483646 w 67"/>
              <a:gd name="T13" fmla="*/ 0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" h="154">
                <a:moveTo>
                  <a:pt x="12" y="0"/>
                </a:moveTo>
                <a:cubicBezTo>
                  <a:pt x="16" y="17"/>
                  <a:pt x="15" y="37"/>
                  <a:pt x="25" y="52"/>
                </a:cubicBezTo>
                <a:cubicBezTo>
                  <a:pt x="34" y="65"/>
                  <a:pt x="62" y="62"/>
                  <a:pt x="64" y="77"/>
                </a:cubicBezTo>
                <a:cubicBezTo>
                  <a:pt x="67" y="104"/>
                  <a:pt x="38" y="154"/>
                  <a:pt x="38" y="154"/>
                </a:cubicBezTo>
                <a:cubicBezTo>
                  <a:pt x="23" y="132"/>
                  <a:pt x="0" y="107"/>
                  <a:pt x="0" y="77"/>
                </a:cubicBezTo>
                <a:cubicBezTo>
                  <a:pt x="0" y="64"/>
                  <a:pt x="10" y="52"/>
                  <a:pt x="12" y="39"/>
                </a:cubicBezTo>
                <a:cubicBezTo>
                  <a:pt x="14" y="26"/>
                  <a:pt x="12" y="13"/>
                  <a:pt x="12" y="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17"/>
          <p:cNvSpPr>
            <a:spLocks/>
          </p:cNvSpPr>
          <p:nvPr/>
        </p:nvSpPr>
        <p:spPr bwMode="auto">
          <a:xfrm>
            <a:off x="5629275" y="3887788"/>
            <a:ext cx="219075" cy="460375"/>
          </a:xfrm>
          <a:custGeom>
            <a:avLst/>
            <a:gdLst>
              <a:gd name="T0" fmla="*/ 2147483646 w 138"/>
              <a:gd name="T1" fmla="*/ 2147483646 h 290"/>
              <a:gd name="T2" fmla="*/ 2147483646 w 138"/>
              <a:gd name="T3" fmla="*/ 2147483646 h 290"/>
              <a:gd name="T4" fmla="*/ 2147483646 w 138"/>
              <a:gd name="T5" fmla="*/ 2147483646 h 290"/>
              <a:gd name="T6" fmla="*/ 0 w 138"/>
              <a:gd name="T7" fmla="*/ 2147483646 h 290"/>
              <a:gd name="T8" fmla="*/ 2147483646 w 138"/>
              <a:gd name="T9" fmla="*/ 2147483646 h 290"/>
              <a:gd name="T10" fmla="*/ 2147483646 w 138"/>
              <a:gd name="T11" fmla="*/ 2147483646 h 290"/>
              <a:gd name="T12" fmla="*/ 2147483646 w 138"/>
              <a:gd name="T13" fmla="*/ 2147483646 h 290"/>
              <a:gd name="T14" fmla="*/ 2147483646 w 138"/>
              <a:gd name="T15" fmla="*/ 2147483646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290">
                <a:moveTo>
                  <a:pt x="115" y="9"/>
                </a:moveTo>
                <a:cubicBezTo>
                  <a:pt x="138" y="78"/>
                  <a:pt x="111" y="135"/>
                  <a:pt x="89" y="201"/>
                </a:cubicBezTo>
                <a:cubicBezTo>
                  <a:pt x="82" y="222"/>
                  <a:pt x="91" y="250"/>
                  <a:pt x="76" y="265"/>
                </a:cubicBezTo>
                <a:cubicBezTo>
                  <a:pt x="57" y="284"/>
                  <a:pt x="0" y="290"/>
                  <a:pt x="0" y="290"/>
                </a:cubicBezTo>
                <a:cubicBezTo>
                  <a:pt x="4" y="239"/>
                  <a:pt x="5" y="188"/>
                  <a:pt x="12" y="137"/>
                </a:cubicBezTo>
                <a:cubicBezTo>
                  <a:pt x="14" y="123"/>
                  <a:pt x="14" y="107"/>
                  <a:pt x="25" y="98"/>
                </a:cubicBezTo>
                <a:cubicBezTo>
                  <a:pt x="39" y="87"/>
                  <a:pt x="59" y="89"/>
                  <a:pt x="76" y="85"/>
                </a:cubicBezTo>
                <a:cubicBezTo>
                  <a:pt x="90" y="0"/>
                  <a:pt x="63" y="9"/>
                  <a:pt x="115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19"/>
          <p:cNvSpPr>
            <a:spLocks/>
          </p:cNvSpPr>
          <p:nvPr/>
        </p:nvSpPr>
        <p:spPr bwMode="auto">
          <a:xfrm>
            <a:off x="4429125" y="2417763"/>
            <a:ext cx="447675" cy="546100"/>
          </a:xfrm>
          <a:custGeom>
            <a:avLst/>
            <a:gdLst>
              <a:gd name="T0" fmla="*/ 2147483646 w 282"/>
              <a:gd name="T1" fmla="*/ 2147483646 h 344"/>
              <a:gd name="T2" fmla="*/ 2147483646 w 282"/>
              <a:gd name="T3" fmla="*/ 2147483646 h 344"/>
              <a:gd name="T4" fmla="*/ 2147483646 w 282"/>
              <a:gd name="T5" fmla="*/ 2147483646 h 344"/>
              <a:gd name="T6" fmla="*/ 2147483646 w 282"/>
              <a:gd name="T7" fmla="*/ 2147483646 h 344"/>
              <a:gd name="T8" fmla="*/ 2147483646 w 282"/>
              <a:gd name="T9" fmla="*/ 2147483646 h 344"/>
              <a:gd name="T10" fmla="*/ 0 w 282"/>
              <a:gd name="T11" fmla="*/ 2147483646 h 344"/>
              <a:gd name="T12" fmla="*/ 2147483646 w 282"/>
              <a:gd name="T13" fmla="*/ 2147483646 h 344"/>
              <a:gd name="T14" fmla="*/ 2147483646 w 282"/>
              <a:gd name="T15" fmla="*/ 0 h 344"/>
              <a:gd name="T16" fmla="*/ 2147483646 w 282"/>
              <a:gd name="T17" fmla="*/ 2147483646 h 344"/>
              <a:gd name="T18" fmla="*/ 2147483646 w 282"/>
              <a:gd name="T19" fmla="*/ 2147483646 h 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2" h="344">
                <a:moveTo>
                  <a:pt x="282" y="103"/>
                </a:moveTo>
                <a:cubicBezTo>
                  <a:pt x="261" y="166"/>
                  <a:pt x="256" y="203"/>
                  <a:pt x="269" y="269"/>
                </a:cubicBezTo>
                <a:cubicBezTo>
                  <a:pt x="261" y="282"/>
                  <a:pt x="256" y="298"/>
                  <a:pt x="244" y="307"/>
                </a:cubicBezTo>
                <a:cubicBezTo>
                  <a:pt x="197" y="344"/>
                  <a:pt x="202" y="305"/>
                  <a:pt x="167" y="282"/>
                </a:cubicBezTo>
                <a:cubicBezTo>
                  <a:pt x="156" y="274"/>
                  <a:pt x="141" y="273"/>
                  <a:pt x="128" y="269"/>
                </a:cubicBezTo>
                <a:cubicBezTo>
                  <a:pt x="86" y="241"/>
                  <a:pt x="42" y="220"/>
                  <a:pt x="0" y="192"/>
                </a:cubicBezTo>
                <a:cubicBezTo>
                  <a:pt x="22" y="129"/>
                  <a:pt x="41" y="131"/>
                  <a:pt x="103" y="115"/>
                </a:cubicBezTo>
                <a:cubicBezTo>
                  <a:pt x="125" y="50"/>
                  <a:pt x="153" y="22"/>
                  <a:pt x="218" y="0"/>
                </a:cubicBezTo>
                <a:cubicBezTo>
                  <a:pt x="227" y="13"/>
                  <a:pt x="239" y="24"/>
                  <a:pt x="244" y="39"/>
                </a:cubicBezTo>
                <a:cubicBezTo>
                  <a:pt x="271" y="112"/>
                  <a:pt x="229" y="103"/>
                  <a:pt x="282" y="103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20"/>
          <p:cNvSpPr>
            <a:spLocks/>
          </p:cNvSpPr>
          <p:nvPr/>
        </p:nvSpPr>
        <p:spPr bwMode="auto">
          <a:xfrm>
            <a:off x="4419600" y="2438400"/>
            <a:ext cx="307975" cy="309563"/>
          </a:xfrm>
          <a:custGeom>
            <a:avLst/>
            <a:gdLst>
              <a:gd name="T0" fmla="*/ 2147483646 w 194"/>
              <a:gd name="T1" fmla="*/ 0 h 195"/>
              <a:gd name="T2" fmla="*/ 2147483646 w 194"/>
              <a:gd name="T3" fmla="*/ 2147483646 h 195"/>
              <a:gd name="T4" fmla="*/ 2147483646 w 194"/>
              <a:gd name="T5" fmla="*/ 2147483646 h 195"/>
              <a:gd name="T6" fmla="*/ 2147483646 w 194"/>
              <a:gd name="T7" fmla="*/ 2147483646 h 195"/>
              <a:gd name="T8" fmla="*/ 2147483646 w 194"/>
              <a:gd name="T9" fmla="*/ 2147483646 h 195"/>
              <a:gd name="T10" fmla="*/ 2147483646 w 194"/>
              <a:gd name="T11" fmla="*/ 2147483646 h 195"/>
              <a:gd name="T12" fmla="*/ 2147483646 w 194"/>
              <a:gd name="T13" fmla="*/ 2147483646 h 195"/>
              <a:gd name="T14" fmla="*/ 2147483646 w 194"/>
              <a:gd name="T15" fmla="*/ 2147483646 h 195"/>
              <a:gd name="T16" fmla="*/ 2147483646 w 194"/>
              <a:gd name="T17" fmla="*/ 2147483646 h 195"/>
              <a:gd name="T18" fmla="*/ 2147483646 w 194"/>
              <a:gd name="T19" fmla="*/ 0 h 1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4" h="195">
                <a:moveTo>
                  <a:pt x="181" y="0"/>
                </a:moveTo>
                <a:cubicBezTo>
                  <a:pt x="177" y="13"/>
                  <a:pt x="181" y="34"/>
                  <a:pt x="168" y="39"/>
                </a:cubicBezTo>
                <a:cubicBezTo>
                  <a:pt x="152" y="46"/>
                  <a:pt x="135" y="26"/>
                  <a:pt x="117" y="26"/>
                </a:cubicBezTo>
                <a:cubicBezTo>
                  <a:pt x="95" y="26"/>
                  <a:pt x="74" y="35"/>
                  <a:pt x="53" y="39"/>
                </a:cubicBezTo>
                <a:cubicBezTo>
                  <a:pt x="20" y="87"/>
                  <a:pt x="0" y="104"/>
                  <a:pt x="15" y="180"/>
                </a:cubicBezTo>
                <a:cubicBezTo>
                  <a:pt x="18" y="195"/>
                  <a:pt x="26" y="148"/>
                  <a:pt x="40" y="141"/>
                </a:cubicBezTo>
                <a:cubicBezTo>
                  <a:pt x="63" y="129"/>
                  <a:pt x="91" y="132"/>
                  <a:pt x="117" y="128"/>
                </a:cubicBezTo>
                <a:cubicBezTo>
                  <a:pt x="145" y="46"/>
                  <a:pt x="106" y="126"/>
                  <a:pt x="168" y="77"/>
                </a:cubicBezTo>
                <a:cubicBezTo>
                  <a:pt x="180" y="67"/>
                  <a:pt x="185" y="52"/>
                  <a:pt x="194" y="39"/>
                </a:cubicBezTo>
                <a:cubicBezTo>
                  <a:pt x="96" y="6"/>
                  <a:pt x="90" y="18"/>
                  <a:pt x="181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25"/>
          <p:cNvSpPr>
            <a:spLocks/>
          </p:cNvSpPr>
          <p:nvPr/>
        </p:nvSpPr>
        <p:spPr bwMode="auto">
          <a:xfrm>
            <a:off x="6919913" y="2690813"/>
            <a:ext cx="342900" cy="644525"/>
          </a:xfrm>
          <a:custGeom>
            <a:avLst/>
            <a:gdLst>
              <a:gd name="T0" fmla="*/ 2147483646 w 216"/>
              <a:gd name="T1" fmla="*/ 2147483646 h 406"/>
              <a:gd name="T2" fmla="*/ 2147483646 w 216"/>
              <a:gd name="T3" fmla="*/ 2147483646 h 406"/>
              <a:gd name="T4" fmla="*/ 2147483646 w 216"/>
              <a:gd name="T5" fmla="*/ 2147483646 h 406"/>
              <a:gd name="T6" fmla="*/ 2147483646 w 216"/>
              <a:gd name="T7" fmla="*/ 2147483646 h 406"/>
              <a:gd name="T8" fmla="*/ 2147483646 w 216"/>
              <a:gd name="T9" fmla="*/ 2147483646 h 406"/>
              <a:gd name="T10" fmla="*/ 2147483646 w 216"/>
              <a:gd name="T11" fmla="*/ 2147483646 h 406"/>
              <a:gd name="T12" fmla="*/ 2147483646 w 216"/>
              <a:gd name="T13" fmla="*/ 2147483646 h 406"/>
              <a:gd name="T14" fmla="*/ 2147483646 w 216"/>
              <a:gd name="T15" fmla="*/ 2147483646 h 406"/>
              <a:gd name="T16" fmla="*/ 2147483646 w 216"/>
              <a:gd name="T17" fmla="*/ 2147483646 h 406"/>
              <a:gd name="T18" fmla="*/ 2147483646 w 216"/>
              <a:gd name="T19" fmla="*/ 2147483646 h 406"/>
              <a:gd name="T20" fmla="*/ 2147483646 w 216"/>
              <a:gd name="T21" fmla="*/ 2147483646 h 406"/>
              <a:gd name="T22" fmla="*/ 2147483646 w 216"/>
              <a:gd name="T23" fmla="*/ 2147483646 h 406"/>
              <a:gd name="T24" fmla="*/ 2147483646 w 216"/>
              <a:gd name="T25" fmla="*/ 2147483646 h 406"/>
              <a:gd name="T26" fmla="*/ 2147483646 w 216"/>
              <a:gd name="T27" fmla="*/ 2147483646 h 406"/>
              <a:gd name="T28" fmla="*/ 2147483646 w 216"/>
              <a:gd name="T29" fmla="*/ 2147483646 h 406"/>
              <a:gd name="T30" fmla="*/ 2147483646 w 216"/>
              <a:gd name="T31" fmla="*/ 2147483646 h 4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" h="406">
                <a:moveTo>
                  <a:pt x="147" y="97"/>
                </a:moveTo>
                <a:cubicBezTo>
                  <a:pt x="114" y="0"/>
                  <a:pt x="155" y="113"/>
                  <a:pt x="147" y="135"/>
                </a:cubicBezTo>
                <a:cubicBezTo>
                  <a:pt x="142" y="150"/>
                  <a:pt x="130" y="110"/>
                  <a:pt x="121" y="97"/>
                </a:cubicBezTo>
                <a:cubicBezTo>
                  <a:pt x="87" y="101"/>
                  <a:pt x="45" y="88"/>
                  <a:pt x="19" y="110"/>
                </a:cubicBezTo>
                <a:cubicBezTo>
                  <a:pt x="0" y="126"/>
                  <a:pt x="43" y="201"/>
                  <a:pt x="57" y="212"/>
                </a:cubicBezTo>
                <a:cubicBezTo>
                  <a:pt x="67" y="220"/>
                  <a:pt x="82" y="221"/>
                  <a:pt x="95" y="225"/>
                </a:cubicBezTo>
                <a:cubicBezTo>
                  <a:pt x="91" y="238"/>
                  <a:pt x="91" y="253"/>
                  <a:pt x="83" y="263"/>
                </a:cubicBezTo>
                <a:cubicBezTo>
                  <a:pt x="73" y="275"/>
                  <a:pt x="50" y="275"/>
                  <a:pt x="44" y="289"/>
                </a:cubicBezTo>
                <a:cubicBezTo>
                  <a:pt x="39" y="301"/>
                  <a:pt x="50" y="315"/>
                  <a:pt x="57" y="327"/>
                </a:cubicBezTo>
                <a:cubicBezTo>
                  <a:pt x="72" y="354"/>
                  <a:pt x="108" y="404"/>
                  <a:pt x="108" y="404"/>
                </a:cubicBezTo>
                <a:cubicBezTo>
                  <a:pt x="129" y="400"/>
                  <a:pt x="156" y="406"/>
                  <a:pt x="172" y="391"/>
                </a:cubicBezTo>
                <a:cubicBezTo>
                  <a:pt x="182" y="382"/>
                  <a:pt x="134" y="392"/>
                  <a:pt x="134" y="379"/>
                </a:cubicBezTo>
                <a:cubicBezTo>
                  <a:pt x="134" y="362"/>
                  <a:pt x="201" y="343"/>
                  <a:pt x="211" y="340"/>
                </a:cubicBezTo>
                <a:cubicBezTo>
                  <a:pt x="188" y="249"/>
                  <a:pt x="216" y="324"/>
                  <a:pt x="159" y="251"/>
                </a:cubicBezTo>
                <a:cubicBezTo>
                  <a:pt x="140" y="227"/>
                  <a:pt x="108" y="174"/>
                  <a:pt x="108" y="174"/>
                </a:cubicBezTo>
                <a:cubicBezTo>
                  <a:pt x="194" y="156"/>
                  <a:pt x="180" y="181"/>
                  <a:pt x="147" y="9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Freeform 26"/>
          <p:cNvSpPr>
            <a:spLocks/>
          </p:cNvSpPr>
          <p:nvPr/>
        </p:nvSpPr>
        <p:spPr bwMode="auto">
          <a:xfrm>
            <a:off x="4191000" y="2667000"/>
            <a:ext cx="1181100" cy="931863"/>
          </a:xfrm>
          <a:custGeom>
            <a:avLst/>
            <a:gdLst>
              <a:gd name="T0" fmla="*/ 2147483646 w 708"/>
              <a:gd name="T1" fmla="*/ 2147483646 h 500"/>
              <a:gd name="T2" fmla="*/ 2147483646 w 708"/>
              <a:gd name="T3" fmla="*/ 2147483646 h 500"/>
              <a:gd name="T4" fmla="*/ 2147483646 w 708"/>
              <a:gd name="T5" fmla="*/ 2147483646 h 500"/>
              <a:gd name="T6" fmla="*/ 0 w 708"/>
              <a:gd name="T7" fmla="*/ 2147483646 h 500"/>
              <a:gd name="T8" fmla="*/ 2147483646 w 708"/>
              <a:gd name="T9" fmla="*/ 2147483646 h 500"/>
              <a:gd name="T10" fmla="*/ 2147483646 w 708"/>
              <a:gd name="T11" fmla="*/ 2147483646 h 500"/>
              <a:gd name="T12" fmla="*/ 2147483646 w 708"/>
              <a:gd name="T13" fmla="*/ 2147483646 h 500"/>
              <a:gd name="T14" fmla="*/ 2147483646 w 708"/>
              <a:gd name="T15" fmla="*/ 2147483646 h 500"/>
              <a:gd name="T16" fmla="*/ 2147483646 w 708"/>
              <a:gd name="T17" fmla="*/ 2147483646 h 500"/>
              <a:gd name="T18" fmla="*/ 2147483646 w 708"/>
              <a:gd name="T19" fmla="*/ 2147483646 h 500"/>
              <a:gd name="T20" fmla="*/ 2147483646 w 708"/>
              <a:gd name="T21" fmla="*/ 2147483646 h 500"/>
              <a:gd name="T22" fmla="*/ 2147483646 w 708"/>
              <a:gd name="T23" fmla="*/ 2147483646 h 500"/>
              <a:gd name="T24" fmla="*/ 2147483646 w 708"/>
              <a:gd name="T25" fmla="*/ 2147483646 h 500"/>
              <a:gd name="T26" fmla="*/ 2147483646 w 708"/>
              <a:gd name="T27" fmla="*/ 2147483646 h 500"/>
              <a:gd name="T28" fmla="*/ 2147483646 w 708"/>
              <a:gd name="T29" fmla="*/ 2147483646 h 500"/>
              <a:gd name="T30" fmla="*/ 2147483646 w 708"/>
              <a:gd name="T31" fmla="*/ 2147483646 h 500"/>
              <a:gd name="T32" fmla="*/ 2147483646 w 708"/>
              <a:gd name="T33" fmla="*/ 2147483646 h 500"/>
              <a:gd name="T34" fmla="*/ 2147483646 w 708"/>
              <a:gd name="T35" fmla="*/ 2147483646 h 500"/>
              <a:gd name="T36" fmla="*/ 2147483646 w 708"/>
              <a:gd name="T37" fmla="*/ 2147483646 h 500"/>
              <a:gd name="T38" fmla="*/ 2147483646 w 708"/>
              <a:gd name="T39" fmla="*/ 2147483646 h 500"/>
              <a:gd name="T40" fmla="*/ 2147483646 w 708"/>
              <a:gd name="T41" fmla="*/ 2147483646 h 500"/>
              <a:gd name="T42" fmla="*/ 2147483646 w 708"/>
              <a:gd name="T43" fmla="*/ 2147483646 h 500"/>
              <a:gd name="T44" fmla="*/ 2147483646 w 708"/>
              <a:gd name="T45" fmla="*/ 2147483646 h 500"/>
              <a:gd name="T46" fmla="*/ 2147483646 w 708"/>
              <a:gd name="T47" fmla="*/ 2147483646 h 500"/>
              <a:gd name="T48" fmla="*/ 2147483646 w 708"/>
              <a:gd name="T49" fmla="*/ 2147483646 h 500"/>
              <a:gd name="T50" fmla="*/ 2147483646 w 708"/>
              <a:gd name="T51" fmla="*/ 2147483646 h 500"/>
              <a:gd name="T52" fmla="*/ 2147483646 w 708"/>
              <a:gd name="T53" fmla="*/ 2147483646 h 5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08" h="500">
                <a:moveTo>
                  <a:pt x="108" y="11"/>
                </a:moveTo>
                <a:cubicBezTo>
                  <a:pt x="32" y="36"/>
                  <a:pt x="108" y="0"/>
                  <a:pt x="60" y="83"/>
                </a:cubicBezTo>
                <a:cubicBezTo>
                  <a:pt x="53" y="96"/>
                  <a:pt x="36" y="99"/>
                  <a:pt x="24" y="107"/>
                </a:cubicBezTo>
                <a:cubicBezTo>
                  <a:pt x="16" y="119"/>
                  <a:pt x="0" y="129"/>
                  <a:pt x="0" y="143"/>
                </a:cubicBezTo>
                <a:cubicBezTo>
                  <a:pt x="0" y="168"/>
                  <a:pt x="24" y="215"/>
                  <a:pt x="24" y="215"/>
                </a:cubicBezTo>
                <a:cubicBezTo>
                  <a:pt x="43" y="384"/>
                  <a:pt x="8" y="277"/>
                  <a:pt x="72" y="359"/>
                </a:cubicBezTo>
                <a:cubicBezTo>
                  <a:pt x="90" y="382"/>
                  <a:pt x="120" y="431"/>
                  <a:pt x="120" y="431"/>
                </a:cubicBezTo>
                <a:cubicBezTo>
                  <a:pt x="128" y="419"/>
                  <a:pt x="140" y="409"/>
                  <a:pt x="144" y="395"/>
                </a:cubicBezTo>
                <a:cubicBezTo>
                  <a:pt x="152" y="368"/>
                  <a:pt x="136" y="331"/>
                  <a:pt x="156" y="311"/>
                </a:cubicBezTo>
                <a:cubicBezTo>
                  <a:pt x="170" y="297"/>
                  <a:pt x="196" y="319"/>
                  <a:pt x="216" y="323"/>
                </a:cubicBezTo>
                <a:cubicBezTo>
                  <a:pt x="220" y="335"/>
                  <a:pt x="225" y="347"/>
                  <a:pt x="228" y="359"/>
                </a:cubicBezTo>
                <a:cubicBezTo>
                  <a:pt x="233" y="375"/>
                  <a:pt x="226" y="399"/>
                  <a:pt x="240" y="407"/>
                </a:cubicBezTo>
                <a:cubicBezTo>
                  <a:pt x="254" y="415"/>
                  <a:pt x="272" y="399"/>
                  <a:pt x="288" y="395"/>
                </a:cubicBezTo>
                <a:cubicBezTo>
                  <a:pt x="306" y="237"/>
                  <a:pt x="293" y="271"/>
                  <a:pt x="456" y="287"/>
                </a:cubicBezTo>
                <a:cubicBezTo>
                  <a:pt x="480" y="360"/>
                  <a:pt x="444" y="387"/>
                  <a:pt x="384" y="407"/>
                </a:cubicBezTo>
                <a:cubicBezTo>
                  <a:pt x="400" y="487"/>
                  <a:pt x="398" y="500"/>
                  <a:pt x="480" y="479"/>
                </a:cubicBezTo>
                <a:cubicBezTo>
                  <a:pt x="554" y="430"/>
                  <a:pt x="567" y="445"/>
                  <a:pt x="672" y="455"/>
                </a:cubicBezTo>
                <a:cubicBezTo>
                  <a:pt x="684" y="451"/>
                  <a:pt x="708" y="456"/>
                  <a:pt x="708" y="443"/>
                </a:cubicBezTo>
                <a:cubicBezTo>
                  <a:pt x="708" y="429"/>
                  <a:pt x="681" y="430"/>
                  <a:pt x="672" y="419"/>
                </a:cubicBezTo>
                <a:cubicBezTo>
                  <a:pt x="664" y="409"/>
                  <a:pt x="666" y="394"/>
                  <a:pt x="660" y="383"/>
                </a:cubicBezTo>
                <a:cubicBezTo>
                  <a:pt x="640" y="343"/>
                  <a:pt x="636" y="347"/>
                  <a:pt x="600" y="323"/>
                </a:cubicBezTo>
                <a:cubicBezTo>
                  <a:pt x="561" y="264"/>
                  <a:pt x="574" y="212"/>
                  <a:pt x="612" y="155"/>
                </a:cubicBezTo>
                <a:cubicBezTo>
                  <a:pt x="556" y="99"/>
                  <a:pt x="486" y="84"/>
                  <a:pt x="408" y="71"/>
                </a:cubicBezTo>
                <a:cubicBezTo>
                  <a:pt x="388" y="75"/>
                  <a:pt x="366" y="73"/>
                  <a:pt x="348" y="83"/>
                </a:cubicBezTo>
                <a:cubicBezTo>
                  <a:pt x="285" y="119"/>
                  <a:pt x="366" y="133"/>
                  <a:pt x="288" y="107"/>
                </a:cubicBezTo>
                <a:cubicBezTo>
                  <a:pt x="245" y="64"/>
                  <a:pt x="202" y="30"/>
                  <a:pt x="144" y="11"/>
                </a:cubicBezTo>
                <a:cubicBezTo>
                  <a:pt x="104" y="24"/>
                  <a:pt x="108" y="36"/>
                  <a:pt x="108" y="1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28"/>
          <p:cNvSpPr txBox="1">
            <a:spLocks noChangeArrowheads="1"/>
          </p:cNvSpPr>
          <p:nvPr/>
        </p:nvSpPr>
        <p:spPr bwMode="auto">
          <a:xfrm>
            <a:off x="228600" y="298450"/>
            <a:ext cx="1676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ình bày những chuyển biến lớn và những đặc điểm nổi bật của các nước Pháp  trong giai đoạn cuối thế kỉ XIX - đầu thế kỉ XX? - Áo kiểu đ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426720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4" descr="Nhà thờ Đức Bà Paris - biểu tượng hơn 850 năm của nước Pháp | 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17638"/>
            <a:ext cx="4724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biểu tượng về nước Pháp</a:t>
            </a:r>
            <a:b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EAFVE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609600" y="1524000"/>
            <a:ext cx="784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9925" y="31750"/>
            <a:ext cx="4648200" cy="10969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BẠN CÙNG TIẾN: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1 phút</a:t>
            </a:r>
          </a:p>
          <a:p>
            <a:pPr>
              <a:defRPr/>
            </a:pP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60413" y="1176338"/>
            <a:ext cx="8269287" cy="2114550"/>
          </a:xfrm>
          <a:prstGeom prst="cloudCallout">
            <a:avLst>
              <a:gd name="adj1" fmla="val -31343"/>
              <a:gd name="adj2" fmla="val 103444"/>
            </a:avLst>
          </a:prstGeom>
          <a:gradFill rotWithShape="1">
            <a:gsLst>
              <a:gs pos="0">
                <a:srgbClr val="00FFFF"/>
              </a:gs>
              <a:gs pos="50000">
                <a:srgbClr val="F0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</a:t>
            </a: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 </a:t>
            </a:r>
            <a:r>
              <a:rPr lang="en-US" altLang="vi-VN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trọng đầu tư </a:t>
            </a: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 địa và chú trọng cho vay tiền thực chất là hình thức đầu tư thế nào</a:t>
            </a: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75" y="2578100"/>
            <a:ext cx="9144000" cy="286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3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*Điểm chung: </a:t>
            </a:r>
            <a:r>
              <a:rPr lang="en-US" altLang="vi-VN" sz="30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khẩu tư bản  (Đầu tư tiền ra nước ngoài nhằm thu lợi cao)</a:t>
            </a:r>
            <a:endParaRPr lang="en-US" altLang="vi-VN" sz="3000" i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3000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riêng: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vi-VN" sz="3000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bản Anh: Đầu tư vào thuộc địa.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30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 bản Pháp: Đầu tư cho các nước nghèo chậm tiến vay với lãi suất cao.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04800" y="17843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Câu 1: “Chủ nghĩa đế quốc thực dân” là đặc điểm của nước nào?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09800" y="3433763"/>
            <a:ext cx="1358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B. Pháp</a:t>
            </a:r>
          </a:p>
        </p:txBody>
      </p: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4057650" y="3429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C. Đức</a:t>
            </a:r>
          </a:p>
        </p:txBody>
      </p:sp>
      <p:sp>
        <p:nvSpPr>
          <p:cNvPr id="22538" name="Text Box 5"/>
          <p:cNvSpPr txBox="1">
            <a:spLocks noChangeArrowheads="1"/>
          </p:cNvSpPr>
          <p:nvPr/>
        </p:nvSpPr>
        <p:spPr bwMode="auto">
          <a:xfrm>
            <a:off x="6096000" y="3438525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D. Mĩ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A. Anh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-26988" y="-63500"/>
            <a:ext cx="3810001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Luyện tập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95288" y="47625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Câu 2: “Chủ nghĩa đế quốc cho vay lãi” là đặc điểm của nước nào?</a:t>
            </a:r>
            <a:endParaRPr lang="en-US" altLang="vi-VN" sz="2800" b="1" i="1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88950" y="1393825"/>
            <a:ext cx="12636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A. Anh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06625" y="1393825"/>
            <a:ext cx="13604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C. Pháp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418013" y="1449388"/>
            <a:ext cx="12842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B. Đức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553200" y="1465263"/>
            <a:ext cx="1293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D. Mĩ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88950" y="2251075"/>
            <a:ext cx="8596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>
                <a:latin typeface="Times New Roman" pitchFamily="18" charset="0"/>
                <a:cs typeface="Times New Roman" pitchFamily="18" charset="0"/>
              </a:rPr>
              <a:t>Điểm giống nhau trong chính sách đối ngoại của các nước Anh, Pháp cuối TK XIX – đầu TK XX là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488950" y="3330575"/>
            <a:ext cx="68913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Tập trung cho vay với lãi xuất cao.</a:t>
            </a:r>
          </a:p>
        </p:txBody>
      </p: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488950" y="4033838"/>
            <a:ext cx="68913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Củng cố nền chính trị ở nước thuộc địa.</a:t>
            </a:r>
          </a:p>
        </p:txBody>
      </p:sp>
      <p:sp>
        <p:nvSpPr>
          <p:cNvPr id="22538" name="Text Box 5"/>
          <p:cNvSpPr txBox="1">
            <a:spLocks noChangeArrowheads="1"/>
          </p:cNvSpPr>
          <p:nvPr/>
        </p:nvSpPr>
        <p:spPr bwMode="auto">
          <a:xfrm>
            <a:off x="495300" y="4719638"/>
            <a:ext cx="68913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Phát triển ngân hàng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8475" y="5430838"/>
            <a:ext cx="7858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 Đẩy mạnh xâm lược thuộc địa.</a:t>
            </a:r>
          </a:p>
        </p:txBody>
      </p:sp>
      <p:sp>
        <p:nvSpPr>
          <p:cNvPr id="22540" name="TextBox 1"/>
          <p:cNvSpPr txBox="1">
            <a:spLocks noChangeArrowheads="1"/>
          </p:cNvSpPr>
          <p:nvPr/>
        </p:nvSpPr>
        <p:spPr bwMode="auto">
          <a:xfrm>
            <a:off x="-26988" y="-63500"/>
            <a:ext cx="3810001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Luyện tập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4" grpId="0"/>
      <p:bldP spid="22533" grpId="0"/>
      <p:bldP spid="22534" grpId="0"/>
      <p:bldP spid="22535" grpId="0"/>
      <p:bldP spid="22536" grpId="0"/>
      <p:bldP spid="22537" grpId="0"/>
      <p:bldP spid="2253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95288" y="468313"/>
            <a:ext cx="79517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vi-VN" sz="2600" b="1" i="1">
                <a:latin typeface="Times New Roman" pitchFamily="18" charset="0"/>
                <a:cs typeface="Times New Roman" pitchFamily="18" charset="0"/>
              </a:rPr>
              <a:t>Câu 4. Sự tập trung sản xuất, hình thành các công ti độc quyền ở Pháp diễn ra mạnh mẽ trong ngành</a:t>
            </a:r>
            <a:endParaRPr lang="vi-VN" altLang="vi-VN" sz="2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A. Công nghiệp khai khoáng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B. Công nghiệp nặng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C. Ngân hàng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D. Công nghiệp - tài chính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-26988" y="-63500"/>
            <a:ext cx="3810001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Luyện tập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3281363"/>
            <a:ext cx="89154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600" b="1" i="1">
                <a:latin typeface="Times New Roman" pitchFamily="18" charset="0"/>
                <a:cs typeface="Times New Roman" pitchFamily="18" charset="0"/>
              </a:rPr>
              <a:t>Câu 5. Nguyên nhân quan trọng nhất khiến công nghiệp Pháp phát triển chậm lại là</a:t>
            </a:r>
            <a:endParaRPr lang="vi-VN" altLang="vi-VN" sz="26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A. Ảnh hưởng của chiến tranh Pháp - Phổ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B. Pháp chỉ chú trọng xuất cảng tư bản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C. Thị trường trong nước thu hẹp, sức mua ngày càng giảm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2600">
                <a:latin typeface="Times New Roman" pitchFamily="18" charset="0"/>
                <a:cs typeface="Times New Roman" pitchFamily="18" charset="0"/>
              </a:rPr>
              <a:t>D. Không quan tâm đầu tư phát triển công nghiệp trong nước.</a:t>
            </a:r>
            <a:endParaRPr lang="vi-VN" altLang="vi-VN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228600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FF0000"/>
                </a:solidFill>
              </a:rPr>
              <a:t>C</a:t>
            </a:r>
            <a:endParaRPr lang="vi-VN" altLang="vi-VN" sz="28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189413"/>
            <a:ext cx="547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altLang="vi-VN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7" name="Group 1"/>
          <p:cNvGraphicFramePr>
            <a:graphicFrameLocks noGrp="1"/>
          </p:cNvGraphicFramePr>
          <p:nvPr/>
        </p:nvGraphicFramePr>
        <p:xfrm>
          <a:off x="26988" y="541338"/>
          <a:ext cx="9150350" cy="6056312"/>
        </p:xfrm>
        <a:graphic>
          <a:graphicData uri="http://schemas.openxmlformats.org/drawingml/2006/table">
            <a:tbl>
              <a:tblPr/>
              <a:tblGrid>
                <a:gridCol w="1343891">
                  <a:extLst>
                    <a:ext uri="{9D8B030D-6E8A-4147-A177-3AD203B41FA5}">
                      <a16:colId xmlns:a16="http://schemas.microsoft.com/office/drawing/2014/main" xmlns="" val="3726306803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xmlns="" val="1101506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537037874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xmlns="" val="4227210934"/>
                    </a:ext>
                  </a:extLst>
                </a:gridCol>
              </a:tblGrid>
              <a:tr h="78759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Nội Dung</a:t>
                      </a:r>
                    </a:p>
                  </a:txBody>
                  <a:tcPr marL="90000" marR="90000" marT="83511" marB="4571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ANH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PHÁP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000" marR="90000" marT="96110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8468783"/>
                  </a:ext>
                </a:extLst>
              </a:tr>
              <a:tr h="232832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Kinh Tế</a:t>
                      </a:r>
                    </a:p>
                  </a:txBody>
                  <a:tcPr marL="90000" marR="90000" marT="83511" marB="4571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Công nghiệp phát triển chậm lại, đứng thứ ba thế giới.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Xuất hiện các công ti độc quyền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-Chú trọng đầu tư thuộc địa.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Công nghiệp phát triển chậm lại, đứng thứ tư thế giới.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Xuất hiện các công ti độc quyền.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Chú trọng cho vay tiền.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004574"/>
                  </a:ext>
                </a:extLst>
              </a:tr>
              <a:tr h="190484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Chính Trị</a:t>
                      </a:r>
                    </a:p>
                  </a:txBody>
                  <a:tcPr marL="90000" marR="90000" marT="83511" marB="4571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Chế độ quân chủ lập hiến.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Tăng cường chiến tranh xâm lược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Nhiều thuộc địa nhất thế giới.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Chế độ cộng hòa.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Tăng cường chiến tranh xâm lược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Times New Roman" panose="02020603050405020304" pitchFamily="18" charset="0"/>
                        <a:buChar char="-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Thuộc địa nhiều thứ hai thế giới.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0391529"/>
                  </a:ext>
                </a:extLst>
              </a:tr>
              <a:tr h="103555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Đặc Điểm</a:t>
                      </a:r>
                    </a:p>
                  </a:txBody>
                  <a:tcPr marL="90000" marR="90000" marT="83511" marB="45716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 “Chủ nghĩa đế quốc thực dân"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 “Chủ nghĩa đế quốc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cho vay lãi ”</a:t>
                      </a:r>
                    </a:p>
                  </a:txBody>
                  <a:tcPr marL="90000" marR="90000" marT="83511" marB="45716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56933"/>
                  </a:ext>
                </a:extLst>
              </a:tr>
            </a:tbl>
          </a:graphicData>
        </a:graphic>
      </p:graphicFrame>
      <p:sp>
        <p:nvSpPr>
          <p:cNvPr id="24601" name="TextBox 1"/>
          <p:cNvSpPr txBox="1">
            <a:spLocks noChangeArrowheads="1"/>
          </p:cNvSpPr>
          <p:nvPr/>
        </p:nvSpPr>
        <p:spPr bwMode="auto">
          <a:xfrm>
            <a:off x="0" y="0"/>
            <a:ext cx="63246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Vận dụng (cùng quan sát)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219200"/>
            <a:ext cx="8534400" cy="1524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Thảo luận nhóm 2 bàn 2 phút.</a:t>
            </a:r>
            <a:b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thế phát triển chung của hai nước Anh, Pháp cuối TK XIX đầu TK XX là gì?</a:t>
            </a:r>
            <a:r>
              <a:rPr lang="vi-VN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-26988" y="-63500"/>
            <a:ext cx="3810001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Vận dụng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ctagon 5"/>
          <p:cNvSpPr>
            <a:spLocks noChangeArrowheads="1"/>
          </p:cNvSpPr>
          <p:nvPr/>
        </p:nvSpPr>
        <p:spPr bwMode="auto">
          <a:xfrm>
            <a:off x="7315200" y="4540250"/>
            <a:ext cx="1295400" cy="7620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6600"/>
                </a:solidFill>
              </a:rPr>
              <a:t>2</a:t>
            </a:r>
            <a:endParaRPr lang="vi-VN" altLang="vi-VN">
              <a:solidFill>
                <a:srgbClr val="FF6600"/>
              </a:solidFill>
            </a:endParaRPr>
          </a:p>
        </p:txBody>
      </p:sp>
      <p:sp>
        <p:nvSpPr>
          <p:cNvPr id="7" name="Octagon 6"/>
          <p:cNvSpPr>
            <a:spLocks noChangeArrowheads="1"/>
          </p:cNvSpPr>
          <p:nvPr/>
        </p:nvSpPr>
        <p:spPr bwMode="auto">
          <a:xfrm>
            <a:off x="7315200" y="4508500"/>
            <a:ext cx="1295400" cy="7620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6600"/>
                </a:solidFill>
              </a:rPr>
              <a:t>1</a:t>
            </a:r>
            <a:endParaRPr lang="vi-VN" altLang="vi-VN">
              <a:solidFill>
                <a:srgbClr val="FF6600"/>
              </a:solidFill>
            </a:endParaRPr>
          </a:p>
        </p:txBody>
      </p:sp>
      <p:sp>
        <p:nvSpPr>
          <p:cNvPr id="8" name="Octagon 7"/>
          <p:cNvSpPr>
            <a:spLocks noChangeArrowheads="1"/>
          </p:cNvSpPr>
          <p:nvPr/>
        </p:nvSpPr>
        <p:spPr bwMode="auto">
          <a:xfrm>
            <a:off x="7315200" y="4508500"/>
            <a:ext cx="1295400" cy="7620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6600"/>
                </a:solidFill>
              </a:rPr>
              <a:t>0</a:t>
            </a:r>
            <a:endParaRPr lang="vi-VN" altLang="vi-VN">
              <a:solidFill>
                <a:srgbClr val="FF6600"/>
              </a:solidFill>
            </a:endParaRPr>
          </a:p>
        </p:txBody>
      </p:sp>
      <p:sp>
        <p:nvSpPr>
          <p:cNvPr id="9" name="Octagon 8"/>
          <p:cNvSpPr>
            <a:spLocks noChangeArrowheads="1"/>
          </p:cNvSpPr>
          <p:nvPr/>
        </p:nvSpPr>
        <p:spPr bwMode="auto">
          <a:xfrm>
            <a:off x="7315200" y="4540250"/>
            <a:ext cx="1295400" cy="7620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>
                <a:solidFill>
                  <a:srgbClr val="FF6600"/>
                </a:solidFill>
              </a:rPr>
              <a:t>Hết giờ</a:t>
            </a:r>
            <a:endParaRPr lang="vi-VN" altLang="vi-VN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Tm="1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9213" y="557213"/>
            <a:ext cx="9067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tabLst>
                <a:tab pos="4552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tabLst>
                <a:tab pos="4552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4552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5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  <a:endParaRPr lang="pt-BR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 : Tổ 1- 2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nước Anh về kinh tế, chính trị từ cuối thế kỷ XIX đầu thế kỷ XX ?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Nhóm 2 : Tổ 3 - 4.</a:t>
            </a: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Tình hình nước Pháp về kinh tế, chính trị từ cuối thế kỷ XIX đầu thế kỷ XX 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nhân:</a:t>
            </a: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khái niệm chủ nghĩa đế quốc, công ti độc quyền, xuất khẩu tư bản.</a:t>
            </a: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876800" y="0"/>
            <a:ext cx="424021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GIAO SẢN PHẨM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219200"/>
            <a:ext cx="8534400" cy="1524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Thảo luận nhóm 2 bàn 2 phút.</a:t>
            </a:r>
            <a:b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thế phát triển chung của hai nước Anh, Pháp cuối TK XIX đầu TK XX là gì?</a:t>
            </a:r>
            <a:r>
              <a:rPr lang="vi-VN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-26988" y="-63500"/>
            <a:ext cx="3810001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Vận dụng</a:t>
            </a:r>
            <a:endParaRPr lang="vi-VN" alt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4388" y="2743200"/>
            <a:ext cx="8305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Tx/>
              <a:buNone/>
            </a:pPr>
            <a:r>
              <a:rPr lang="en-US" altLang="vi-VN" b="1">
                <a:latin typeface="Times New Roman" pitchFamily="18" charset="0"/>
                <a:ea typeface="SimSun" pitchFamily="2" charset="-122"/>
              </a:rPr>
              <a:t>- Xuất hiện các công ti độc quyền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vi-VN" b="1">
                <a:latin typeface="Times New Roman" pitchFamily="18" charset="0"/>
                <a:ea typeface="SimSun" pitchFamily="2" charset="-122"/>
              </a:rPr>
              <a:t>- Tăng cường chiến tranh xâm lược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357688" y="0"/>
            <a:ext cx="4786312" cy="1878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VNI-Times" pitchFamily="2" charset="0"/>
                <a:ea typeface="SimSun" pitchFamily="2" charset="-122"/>
              </a:rPr>
              <a:t>Who are they?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VNI-Times" pitchFamily="2" charset="0"/>
                <a:ea typeface="SimSun" pitchFamily="2" charset="-122"/>
              </a:rPr>
              <a:t>Why do they do that?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884363"/>
            <a:ext cx="81883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057400"/>
            <a:ext cx="1123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52400" y="-15875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/>
              <a:t>Trò chơi: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/>
              <a:t>Thử tài phán đoán</a:t>
            </a:r>
          </a:p>
        </p:txBody>
      </p:sp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450850" y="1514475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/>
              <a:t>caricatures</a:t>
            </a:r>
            <a:endParaRPr lang="vi-VN" altLang="vi-VN" sz="1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00700" y="1012825"/>
            <a:ext cx="217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VNI-Times" pitchFamily="2" charset="0"/>
                <a:ea typeface="SimSun" pitchFamily="2" charset="-122"/>
              </a:rPr>
              <a:t>How are they?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94300" y="1333500"/>
            <a:ext cx="311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VNI-Times" pitchFamily="2" charset="0"/>
                <a:ea typeface="SimSun" pitchFamily="2" charset="-122"/>
              </a:rPr>
              <a:t>What are they doing?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9088" y="204788"/>
            <a:ext cx="289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VNI-Times" pitchFamily="2" charset="0"/>
                <a:ea typeface="SimSun" pitchFamily="2" charset="-122"/>
              </a:rPr>
              <a:t>When do they do it?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00700" y="696913"/>
            <a:ext cx="269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this?</a:t>
            </a:r>
            <a:endParaRPr lang="vi-VN" alt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30850"/>
            <a:ext cx="7772400" cy="838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altLang="vi-VN" b="1" dirty="0" smtClean="0">
                <a:solidFill>
                  <a:srgbClr val="FF0000"/>
                </a:solidFill>
              </a:rPr>
              <a:t>SƠ ĐỒ TƯ DUY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295400"/>
            <a:ext cx="9144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Anh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295400"/>
            <a:ext cx="9144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Pháp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16113"/>
            <a:ext cx="1239838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Kinh tế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038" y="1927225"/>
            <a:ext cx="1350962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Chính trị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84450"/>
            <a:ext cx="15240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CN thứ 3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49613"/>
            <a:ext cx="1960563" cy="8302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Công ti độc quyền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6425"/>
            <a:ext cx="2209800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SimSun" panose="02010600030101010101" pitchFamily="2" charset="-122"/>
              </a:rPr>
              <a:t>Chú trọng đầu tư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603500"/>
            <a:ext cx="1620838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Quân chủ lập hiến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6213" y="3803650"/>
            <a:ext cx="1855787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Xâm lược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916113"/>
            <a:ext cx="1219200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Kinh tế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1927225"/>
            <a:ext cx="1497013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Chính trị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603500"/>
            <a:ext cx="1517650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CN thứ 4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050" y="3221038"/>
            <a:ext cx="1835150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Công ti độc quyền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2025" y="3795713"/>
            <a:ext cx="1728788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Xâm lược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592388"/>
            <a:ext cx="1752600" cy="8302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Nền cộng hòa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343400"/>
            <a:ext cx="1766888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SimSun" panose="02010600030101010101" pitchFamily="2" charset="-122"/>
              </a:rPr>
              <a:t>Chú trọng cho vay lãi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2" name="Elbow Connector 21"/>
          <p:cNvCxnSpPr>
            <a:cxnSpLocks noChangeShapeType="1"/>
          </p:cNvCxnSpPr>
          <p:nvPr/>
        </p:nvCxnSpPr>
        <p:spPr bwMode="auto">
          <a:xfrm>
            <a:off x="7239000" y="1489075"/>
            <a:ext cx="685800" cy="4095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  <a:stCxn id="5" idx="1"/>
          </p:cNvCxnSpPr>
          <p:nvPr/>
        </p:nvCxnSpPr>
        <p:spPr bwMode="auto">
          <a:xfrm rot="10800000" flipV="1">
            <a:off x="5410200" y="1525588"/>
            <a:ext cx="9144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lbow Connector 26"/>
          <p:cNvCxnSpPr>
            <a:cxnSpLocks noChangeShapeType="1"/>
            <a:stCxn id="4" idx="3"/>
          </p:cNvCxnSpPr>
          <p:nvPr/>
        </p:nvCxnSpPr>
        <p:spPr bwMode="auto">
          <a:xfrm>
            <a:off x="2667000" y="1525588"/>
            <a:ext cx="7620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914400" y="1525588"/>
            <a:ext cx="8382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  <a:stCxn id="6" idx="2"/>
            <a:endCxn id="8" idx="0"/>
          </p:cNvCxnSpPr>
          <p:nvPr/>
        </p:nvCxnSpPr>
        <p:spPr bwMode="auto">
          <a:xfrm flipH="1">
            <a:off x="990600" y="2378075"/>
            <a:ext cx="11113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1011238" y="2971800"/>
            <a:ext cx="0" cy="249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  <a:stCxn id="9" idx="2"/>
          </p:cNvCxnSpPr>
          <p:nvPr/>
        </p:nvCxnSpPr>
        <p:spPr bwMode="auto">
          <a:xfrm>
            <a:off x="979488" y="4079875"/>
            <a:ext cx="11112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  <a:stCxn id="7" idx="2"/>
            <a:endCxn id="12" idx="0"/>
          </p:cNvCxnSpPr>
          <p:nvPr/>
        </p:nvCxnSpPr>
        <p:spPr bwMode="auto">
          <a:xfrm>
            <a:off x="3516313" y="2389188"/>
            <a:ext cx="38100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  <a:stCxn id="12" idx="2"/>
          </p:cNvCxnSpPr>
          <p:nvPr/>
        </p:nvCxnSpPr>
        <p:spPr bwMode="auto">
          <a:xfrm flipH="1">
            <a:off x="3516313" y="3433763"/>
            <a:ext cx="38100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stCxn id="14" idx="2"/>
          </p:cNvCxnSpPr>
          <p:nvPr/>
        </p:nvCxnSpPr>
        <p:spPr bwMode="auto">
          <a:xfrm>
            <a:off x="5715000" y="2378075"/>
            <a:ext cx="0" cy="171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  <a:stCxn id="16" idx="2"/>
          </p:cNvCxnSpPr>
          <p:nvPr/>
        </p:nvCxnSpPr>
        <p:spPr bwMode="auto">
          <a:xfrm flipH="1">
            <a:off x="5861050" y="3063875"/>
            <a:ext cx="3175" cy="157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  <a:stCxn id="17" idx="2"/>
            <a:endCxn id="20" idx="0"/>
          </p:cNvCxnSpPr>
          <p:nvPr/>
        </p:nvCxnSpPr>
        <p:spPr bwMode="auto">
          <a:xfrm flipH="1">
            <a:off x="5988050" y="4052888"/>
            <a:ext cx="28575" cy="290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  <a:stCxn id="15" idx="2"/>
          </p:cNvCxnSpPr>
          <p:nvPr/>
        </p:nvCxnSpPr>
        <p:spPr bwMode="auto">
          <a:xfrm>
            <a:off x="8291513" y="2389188"/>
            <a:ext cx="14287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  <a:stCxn id="19" idx="2"/>
          </p:cNvCxnSpPr>
          <p:nvPr/>
        </p:nvCxnSpPr>
        <p:spPr bwMode="auto">
          <a:xfrm>
            <a:off x="8115300" y="3422650"/>
            <a:ext cx="381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3754438" y="438150"/>
            <a:ext cx="1766887" cy="85725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Chủ nghĩa đế quốc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93" name="Elbow Connector 92"/>
          <p:cNvCxnSpPr>
            <a:cxnSpLocks noChangeShapeType="1"/>
            <a:stCxn id="54" idx="3"/>
            <a:endCxn id="5" idx="0"/>
          </p:cNvCxnSpPr>
          <p:nvPr/>
        </p:nvCxnSpPr>
        <p:spPr bwMode="auto">
          <a:xfrm>
            <a:off x="5521325" y="866775"/>
            <a:ext cx="1260475" cy="428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Elbow Connector 99"/>
          <p:cNvCxnSpPr>
            <a:cxnSpLocks noChangeShapeType="1"/>
            <a:stCxn id="54" idx="1"/>
            <a:endCxn id="4" idx="0"/>
          </p:cNvCxnSpPr>
          <p:nvPr/>
        </p:nvCxnSpPr>
        <p:spPr bwMode="auto">
          <a:xfrm rot="10800000" flipV="1">
            <a:off x="2209800" y="866775"/>
            <a:ext cx="1544638" cy="428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Elbow Connector 101"/>
          <p:cNvCxnSpPr>
            <a:cxnSpLocks noChangeShapeType="1"/>
          </p:cNvCxnSpPr>
          <p:nvPr/>
        </p:nvCxnSpPr>
        <p:spPr bwMode="auto">
          <a:xfrm flipV="1">
            <a:off x="5099050" y="163513"/>
            <a:ext cx="1377950" cy="2841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Elbow Connector 103"/>
          <p:cNvCxnSpPr>
            <a:cxnSpLocks noChangeShapeType="1"/>
          </p:cNvCxnSpPr>
          <p:nvPr/>
        </p:nvCxnSpPr>
        <p:spPr bwMode="auto">
          <a:xfrm rot="10800000">
            <a:off x="2667000" y="161925"/>
            <a:ext cx="1524000" cy="2968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1863725" y="122238"/>
            <a:ext cx="879475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Đức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27788" y="173038"/>
            <a:ext cx="811212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Mĩ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4" grpId="0" animBg="1"/>
      <p:bldP spid="109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30850"/>
            <a:ext cx="7772400" cy="838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altLang="vi-VN" b="1" dirty="0" smtClean="0">
                <a:solidFill>
                  <a:srgbClr val="FF0000"/>
                </a:solidFill>
              </a:rPr>
              <a:t>SƠ ĐỒ TƯ DUY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752600" y="1295400"/>
            <a:ext cx="9144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/>
              <a:t>Anh </a:t>
            </a:r>
            <a:endParaRPr lang="vi-VN" altLang="vi-VN" sz="240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24600" y="1295400"/>
            <a:ext cx="9144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/>
              <a:t>Pháp </a:t>
            </a:r>
            <a:endParaRPr lang="vi-VN" altLang="vi-VN" sz="2400"/>
          </a:p>
        </p:txBody>
      </p:sp>
      <p:sp>
        <p:nvSpPr>
          <p:cNvPr id="6" name="TextBox 5"/>
          <p:cNvSpPr txBox="1"/>
          <p:nvPr/>
        </p:nvSpPr>
        <p:spPr>
          <a:xfrm>
            <a:off x="381000" y="1916113"/>
            <a:ext cx="1239838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Kinh tế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038" y="1927225"/>
            <a:ext cx="1350962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Chính trị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84450"/>
            <a:ext cx="15240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CN thứ 3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49613"/>
            <a:ext cx="1960563" cy="8302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Công ti độc quyền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6425"/>
            <a:ext cx="2209800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SimSun" panose="02010600030101010101" pitchFamily="2" charset="-122"/>
              </a:rPr>
              <a:t>Chú trọng đầu tư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603500"/>
            <a:ext cx="1620838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Quân chủ lập hiến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6213" y="3803650"/>
            <a:ext cx="1855787" cy="8302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Xâm lược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1916113"/>
            <a:ext cx="1219200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Kinh tế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1927225"/>
            <a:ext cx="1497013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Chính trị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603500"/>
            <a:ext cx="1517650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CN thứ 4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050" y="3221038"/>
            <a:ext cx="1835150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Công ti độc quyền 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2025" y="3795713"/>
            <a:ext cx="1728788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Xâm lược thuộc địa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592388"/>
            <a:ext cx="1752600" cy="8302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Nền cộng hòa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343400"/>
            <a:ext cx="1766888" cy="8318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SimSun" panose="02010600030101010101" pitchFamily="2" charset="-122"/>
              </a:rPr>
              <a:t>Chú trọng cho vay lãi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1763" name="Elbow Connector 21"/>
          <p:cNvCxnSpPr>
            <a:cxnSpLocks noChangeShapeType="1"/>
          </p:cNvCxnSpPr>
          <p:nvPr/>
        </p:nvCxnSpPr>
        <p:spPr bwMode="auto">
          <a:xfrm>
            <a:off x="7239000" y="1489075"/>
            <a:ext cx="685800" cy="4095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Elbow Connector 23"/>
          <p:cNvCxnSpPr>
            <a:cxnSpLocks noChangeShapeType="1"/>
            <a:stCxn id="31748" idx="1"/>
          </p:cNvCxnSpPr>
          <p:nvPr/>
        </p:nvCxnSpPr>
        <p:spPr bwMode="auto">
          <a:xfrm rot="10800000" flipV="1">
            <a:off x="5410200" y="1525588"/>
            <a:ext cx="9144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Elbow Connector 26"/>
          <p:cNvCxnSpPr>
            <a:cxnSpLocks noChangeShapeType="1"/>
            <a:stCxn id="31747" idx="3"/>
          </p:cNvCxnSpPr>
          <p:nvPr/>
        </p:nvCxnSpPr>
        <p:spPr bwMode="auto">
          <a:xfrm>
            <a:off x="2667000" y="1525588"/>
            <a:ext cx="7620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6" name="Elbow Connector 29"/>
          <p:cNvCxnSpPr>
            <a:cxnSpLocks noChangeShapeType="1"/>
            <a:stCxn id="31747" idx="1"/>
          </p:cNvCxnSpPr>
          <p:nvPr/>
        </p:nvCxnSpPr>
        <p:spPr bwMode="auto">
          <a:xfrm rot="10800000" flipV="1">
            <a:off x="914400" y="1525588"/>
            <a:ext cx="838200" cy="3730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Straight Connector 31"/>
          <p:cNvCxnSpPr>
            <a:cxnSpLocks noChangeShapeType="1"/>
            <a:stCxn id="6" idx="2"/>
            <a:endCxn id="8" idx="0"/>
          </p:cNvCxnSpPr>
          <p:nvPr/>
        </p:nvCxnSpPr>
        <p:spPr bwMode="auto">
          <a:xfrm flipH="1">
            <a:off x="990600" y="2378075"/>
            <a:ext cx="11113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Straight Connector 33"/>
          <p:cNvCxnSpPr>
            <a:cxnSpLocks noChangeShapeType="1"/>
          </p:cNvCxnSpPr>
          <p:nvPr/>
        </p:nvCxnSpPr>
        <p:spPr bwMode="auto">
          <a:xfrm>
            <a:off x="1011238" y="2971800"/>
            <a:ext cx="0" cy="249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9" name="Straight Connector 35"/>
          <p:cNvCxnSpPr>
            <a:cxnSpLocks noChangeShapeType="1"/>
            <a:stCxn id="9" idx="2"/>
          </p:cNvCxnSpPr>
          <p:nvPr/>
        </p:nvCxnSpPr>
        <p:spPr bwMode="auto">
          <a:xfrm>
            <a:off x="979488" y="4079875"/>
            <a:ext cx="11112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Straight Connector 37"/>
          <p:cNvCxnSpPr>
            <a:cxnSpLocks noChangeShapeType="1"/>
            <a:stCxn id="7" idx="2"/>
            <a:endCxn id="12" idx="0"/>
          </p:cNvCxnSpPr>
          <p:nvPr/>
        </p:nvCxnSpPr>
        <p:spPr bwMode="auto">
          <a:xfrm>
            <a:off x="3516313" y="2389188"/>
            <a:ext cx="38100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Straight Connector 40"/>
          <p:cNvCxnSpPr>
            <a:cxnSpLocks noChangeShapeType="1"/>
            <a:stCxn id="12" idx="2"/>
          </p:cNvCxnSpPr>
          <p:nvPr/>
        </p:nvCxnSpPr>
        <p:spPr bwMode="auto">
          <a:xfrm flipH="1">
            <a:off x="3516313" y="3433763"/>
            <a:ext cx="38100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Straight Connector 42"/>
          <p:cNvCxnSpPr>
            <a:cxnSpLocks noChangeShapeType="1"/>
            <a:stCxn id="14" idx="2"/>
          </p:cNvCxnSpPr>
          <p:nvPr/>
        </p:nvCxnSpPr>
        <p:spPr bwMode="auto">
          <a:xfrm>
            <a:off x="5715000" y="2378075"/>
            <a:ext cx="0" cy="171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3" name="Straight Connector 45"/>
          <p:cNvCxnSpPr>
            <a:cxnSpLocks noChangeShapeType="1"/>
            <a:stCxn id="16" idx="2"/>
          </p:cNvCxnSpPr>
          <p:nvPr/>
        </p:nvCxnSpPr>
        <p:spPr bwMode="auto">
          <a:xfrm flipH="1">
            <a:off x="5861050" y="3063875"/>
            <a:ext cx="3175" cy="157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Straight Connector 48"/>
          <p:cNvCxnSpPr>
            <a:cxnSpLocks noChangeShapeType="1"/>
            <a:stCxn id="17" idx="2"/>
            <a:endCxn id="20" idx="0"/>
          </p:cNvCxnSpPr>
          <p:nvPr/>
        </p:nvCxnSpPr>
        <p:spPr bwMode="auto">
          <a:xfrm flipH="1">
            <a:off x="5988050" y="4052888"/>
            <a:ext cx="28575" cy="290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5" name="Straight Connector 50"/>
          <p:cNvCxnSpPr>
            <a:cxnSpLocks noChangeShapeType="1"/>
            <a:stCxn id="15" idx="2"/>
          </p:cNvCxnSpPr>
          <p:nvPr/>
        </p:nvCxnSpPr>
        <p:spPr bwMode="auto">
          <a:xfrm>
            <a:off x="8291513" y="2389188"/>
            <a:ext cx="14287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6" name="Straight Connector 52"/>
          <p:cNvCxnSpPr>
            <a:cxnSpLocks noChangeShapeType="1"/>
            <a:stCxn id="19" idx="2"/>
          </p:cNvCxnSpPr>
          <p:nvPr/>
        </p:nvCxnSpPr>
        <p:spPr bwMode="auto">
          <a:xfrm>
            <a:off x="8115300" y="3422650"/>
            <a:ext cx="381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7" name="Rounded Rectangle 53"/>
          <p:cNvSpPr>
            <a:spLocks noChangeArrowheads="1"/>
          </p:cNvSpPr>
          <p:nvPr/>
        </p:nvSpPr>
        <p:spPr bwMode="auto">
          <a:xfrm>
            <a:off x="3754438" y="438150"/>
            <a:ext cx="1766887" cy="8572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/>
              <a:t>Chủ nghĩa đế quốc</a:t>
            </a:r>
            <a:endParaRPr lang="vi-VN" altLang="vi-VN" sz="2400" b="1"/>
          </a:p>
        </p:txBody>
      </p:sp>
      <p:cxnSp>
        <p:nvCxnSpPr>
          <p:cNvPr id="31778" name="Elbow Connector 92"/>
          <p:cNvCxnSpPr>
            <a:cxnSpLocks noChangeShapeType="1"/>
            <a:stCxn id="31777" idx="3"/>
            <a:endCxn id="31748" idx="0"/>
          </p:cNvCxnSpPr>
          <p:nvPr/>
        </p:nvCxnSpPr>
        <p:spPr bwMode="auto">
          <a:xfrm>
            <a:off x="5521325" y="866775"/>
            <a:ext cx="1260475" cy="428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Elbow Connector 99"/>
          <p:cNvCxnSpPr>
            <a:cxnSpLocks noChangeShapeType="1"/>
            <a:stCxn id="31777" idx="1"/>
            <a:endCxn id="31747" idx="0"/>
          </p:cNvCxnSpPr>
          <p:nvPr/>
        </p:nvCxnSpPr>
        <p:spPr bwMode="auto">
          <a:xfrm rot="10800000" flipV="1">
            <a:off x="2209800" y="866775"/>
            <a:ext cx="1544638" cy="428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Elbow Connector 101"/>
          <p:cNvCxnSpPr>
            <a:cxnSpLocks noChangeShapeType="1"/>
          </p:cNvCxnSpPr>
          <p:nvPr/>
        </p:nvCxnSpPr>
        <p:spPr bwMode="auto">
          <a:xfrm flipV="1">
            <a:off x="5099050" y="163513"/>
            <a:ext cx="1377950" cy="2841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Elbow Connector 103"/>
          <p:cNvCxnSpPr>
            <a:cxnSpLocks noChangeShapeType="1"/>
          </p:cNvCxnSpPr>
          <p:nvPr/>
        </p:nvCxnSpPr>
        <p:spPr bwMode="auto">
          <a:xfrm rot="10800000">
            <a:off x="2667000" y="161925"/>
            <a:ext cx="1524000" cy="2968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TextBox 108"/>
          <p:cNvSpPr txBox="1">
            <a:spLocks noChangeArrowheads="1"/>
          </p:cNvSpPr>
          <p:nvPr/>
        </p:nvSpPr>
        <p:spPr bwMode="auto">
          <a:xfrm>
            <a:off x="1863725" y="122238"/>
            <a:ext cx="879475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/>
              <a:t>Đức</a:t>
            </a:r>
            <a:endParaRPr lang="vi-VN" altLang="vi-VN" sz="2400"/>
          </a:p>
        </p:txBody>
      </p:sp>
      <p:sp>
        <p:nvSpPr>
          <p:cNvPr id="31783" name="TextBox 109"/>
          <p:cNvSpPr txBox="1">
            <a:spLocks noChangeArrowheads="1"/>
          </p:cNvSpPr>
          <p:nvPr/>
        </p:nvSpPr>
        <p:spPr bwMode="auto">
          <a:xfrm>
            <a:off x="6427788" y="173038"/>
            <a:ext cx="811212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/>
              <a:t>Mĩ </a:t>
            </a:r>
            <a:endParaRPr lang="vi-VN" altLang="vi-V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41438"/>
            <a:ext cx="8505825" cy="3306762"/>
          </a:xfrm>
          <a:solidFill>
            <a:schemeClr val="tx1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Học bài và trả lời các câu hỏi trong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Chuẩn bị phần: Tình hình các nước Đức, Mĩ, phần II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Trả lời các câu hỏi sau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Đặc điểm của hai nước đế quốc Đức, Mĩ ?</a:t>
            </a:r>
          </a:p>
          <a:p>
            <a:pPr marL="0" indent="0">
              <a:buFont typeface="Arial" charset="0"/>
              <a:buNone/>
              <a:defRPr/>
            </a:pPr>
            <a:r>
              <a:rPr lang="vi-VN" sz="28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Những biểu hiện của sự phát triển nền công nghiệp Mĩ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446088" y="44450"/>
            <a:ext cx="8229600" cy="793750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– Giao nhiệm vụ học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4163" y="1335088"/>
            <a:ext cx="480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304641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04641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1. Anh</a:t>
            </a:r>
            <a:r>
              <a:rPr lang="en-US" altLang="vi-VN" sz="2800" b="1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a/Kinh tế </a:t>
            </a:r>
            <a:r>
              <a:rPr lang="en-US" altLang="vi-VN" sz="2800" b="1">
                <a:latin typeface="Times New Roman" pitchFamily="18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 Công nghiệp phát triển chậm, đứng thứ 3 thế giới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vi-VN" sz="2800" b="1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 Đứng đầu thế giới về xuất khẩu tư bản, thương mại và thuộc địa.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vi-VN" sz="2800" b="1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Đầu thế kỉ XX xuất hiện các công ti độc quyền.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9906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I/ Tình hình các nước Anh, Pháp, Đức, Mĩ.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5011738" y="1447800"/>
            <a:ext cx="0" cy="5410200"/>
          </a:xfrm>
          <a:prstGeom prst="line">
            <a:avLst/>
          </a:prstGeom>
          <a:noFill/>
          <a:ln w="57150">
            <a:pattFill prst="pct7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0" name="Picture 14" descr="Bieu do SL thep ANH_MI_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600200"/>
            <a:ext cx="419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ight Arrow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6172200"/>
            <a:ext cx="4572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200" name="Right Arrow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90600" y="6172200"/>
            <a:ext cx="4572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9" name="Picture 8" descr="imagesCAZEWV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543050"/>
            <a:ext cx="413226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1463" y="-82550"/>
            <a:ext cx="7881937" cy="2063750"/>
          </a:xfrm>
          <a:prstGeom prst="cloudCallout">
            <a:avLst>
              <a:gd name="adj1" fmla="val -31343"/>
              <a:gd name="adj2" fmla="val 103444"/>
            </a:avLst>
          </a:prstGeom>
          <a:gradFill rotWithShape="1">
            <a:gsLst>
              <a:gs pos="0">
                <a:srgbClr val="00FFFF"/>
              </a:gs>
              <a:gs pos="50000">
                <a:srgbClr val="F0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ti độc quyền chi phối nền kinh tế đất nước. Vậy em hiểu công ti độc quyền là như thế nào? 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1463" y="52388"/>
            <a:ext cx="8531225" cy="1533525"/>
          </a:xfrm>
          <a:prstGeom prst="cloudCallout">
            <a:avLst>
              <a:gd name="adj1" fmla="val -31343"/>
              <a:gd name="adj2" fmla="val 103444"/>
            </a:avLst>
          </a:prstGeom>
          <a:gradFill rotWithShape="1">
            <a:gsLst>
              <a:gs pos="0">
                <a:srgbClr val="00FFFF"/>
              </a:gs>
              <a:gs pos="50000">
                <a:srgbClr val="F0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hình thức tổ chức độc quyền có ở Việt Nam không? </a:t>
            </a:r>
            <a:r>
              <a:rPr lang="en-US" altLang="vi-VN" sz="2800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ví </a:t>
            </a:r>
            <a:r>
              <a:rPr lang="en-US" altLang="vi-VN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dụ?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7"/>
          <p:cNvGraphicFramePr>
            <a:graphicFrameLocks/>
          </p:cNvGraphicFramePr>
          <p:nvPr/>
        </p:nvGraphicFramePr>
        <p:xfrm>
          <a:off x="304800" y="1219200"/>
          <a:ext cx="8396289" cy="4645026"/>
        </p:xfrm>
        <a:graphic>
          <a:graphicData uri="http://schemas.openxmlformats.org/drawingml/2006/table">
            <a:tbl>
              <a:tblPr/>
              <a:tblGrid>
                <a:gridCol w="2798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ĐẦU TƯ SẢN XUẤT</a:t>
                      </a:r>
                    </a:p>
                  </a:txBody>
                  <a:tcPr marL="91432" marR="9143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TRONG NƯỚC</a:t>
                      </a:r>
                    </a:p>
                  </a:txBody>
                  <a:tcPr marL="91432" marR="91432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THUỘC ĐỊA</a:t>
                      </a:r>
                    </a:p>
                  </a:txBody>
                  <a:tcPr marL="91432" marR="91432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Nguyên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liệu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32" marR="9143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Nhập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ngoài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Tại chỗ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công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32" marR="9143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Trả lương cao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Trả lương thấp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hóa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32" marR="9143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Mang ra nước ngoài bán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Tiêu thụ tại chỗ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Lợi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nhuận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32" marR="9143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Thấp hơn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Cao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196" name="Text Box 268"/>
          <p:cNvSpPr txBox="1">
            <a:spLocks noChangeArrowheads="1"/>
          </p:cNvSpPr>
          <p:nvPr/>
        </p:nvSpPr>
        <p:spPr bwMode="auto">
          <a:xfrm>
            <a:off x="1447800" y="228600"/>
            <a:ext cx="70866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XUẤT </a:t>
            </a:r>
            <a:r>
              <a:rPr lang="en-US" altLang="vi-VN" sz="2400" b="1">
                <a:latin typeface="Times New Roman" pitchFamily="18" charset="0"/>
              </a:rPr>
              <a:t>KHẨU</a:t>
            </a:r>
            <a:r>
              <a:rPr lang="en-US" altLang="vi-VN" sz="2800" b="1">
                <a:latin typeface="Times New Roman" pitchFamily="18" charset="0"/>
              </a:rPr>
              <a:t> TƯ BẢN  CỦA TƯ SẢN ANH</a:t>
            </a:r>
          </a:p>
        </p:txBody>
      </p:sp>
      <p:sp>
        <p:nvSpPr>
          <p:cNvPr id="9245" name="Left Arrow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53400" y="6373813"/>
            <a:ext cx="520700" cy="484187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4763"/>
            <a:ext cx="9144000" cy="8318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6</a:t>
            </a:r>
            <a:r>
              <a:rPr lang="en-US" alt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CÁC  NƯỚC ANH,PHÁP,ĐỨC,MĨ CUỐI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THẾ KỈ XIX ĐẦU THẾ KỈ XX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304641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04641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1. Anh</a:t>
            </a:r>
            <a:r>
              <a:rPr lang="en-US" altLang="vi-VN" sz="2800" b="1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  a. Kinh tế: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 Công nghiệp phát triển chậm, đứng thứ 3 thế giới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- Đứng đầu thế giới về xuất khẩu tư bản, thương mại và thuộc địa…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Đầu thế kỉ XX xuất hiện các công ti độc quyền.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750888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I/ Tình hình các nước Anh, Pháp, Đức, Mĩ.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9243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96863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304641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04641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b. </a:t>
            </a:r>
            <a:r>
              <a:rPr lang="en-US" altLang="vi-VN" sz="2800" b="1" u="sng">
                <a:latin typeface="Times New Roman" pitchFamily="18" charset="0"/>
              </a:rPr>
              <a:t>Chính trị</a:t>
            </a:r>
            <a:r>
              <a:rPr lang="en-US" altLang="vi-VN" sz="2800" b="1">
                <a:latin typeface="Times New Roman" pitchFamily="18" charset="0"/>
              </a:rPr>
              <a:t> :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Chế độ Quân chủ lập hiến.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Đảng tự do và đảng bảo thủ thay nhau cầm quyền.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+ Đối nội : Thực hiện chính sách bảo vệ giai cấp tư sản.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+ Đối ngoại : Đẩy mạnh xâm chiếm thuộc địa...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2763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730500" y="5467350"/>
            <a:ext cx="4724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100000"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ea typeface="SimSun" pitchFamily="2" charset="-122"/>
              </a:rPr>
              <a:t>Hệ thống thuộc địa của Anh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09600" y="5930900"/>
            <a:ext cx="84582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SzPct val="100000"/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ea typeface="SimSun" pitchFamily="2" charset="-122"/>
              </a:rPr>
              <a:t>(Đến năm 1914, rộng: 33 triệu Km</a:t>
            </a:r>
            <a:r>
              <a:rPr lang="en-US" altLang="vi-VN" sz="2400" baseline="30000">
                <a:solidFill>
                  <a:srgbClr val="000000"/>
                </a:solidFill>
                <a:ea typeface="SimSun" pitchFamily="2" charset="-122"/>
              </a:rPr>
              <a:t>2</a:t>
            </a:r>
            <a:r>
              <a:rPr lang="en-US" altLang="vi-VN" sz="2400">
                <a:solidFill>
                  <a:srgbClr val="000000"/>
                </a:solidFill>
                <a:ea typeface="SimSun" pitchFamily="2" charset="-122"/>
              </a:rPr>
              <a:t> với 400 triệu người), bằng ¼ diện tích và ¼ dân số thế giới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7150"/>
            <a:ext cx="9144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BÀI 6</a:t>
            </a:r>
            <a:r>
              <a:rPr lang="en-US" altLang="vi-V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CÁC  NƯỚC ANH,PHÁP,ĐỨC,MĨ CUỐI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THẾ KỈ XIX ĐẦU THẾ KỈ XX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052513"/>
            <a:ext cx="8763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304641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04641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1. Anh</a:t>
            </a:r>
            <a:r>
              <a:rPr lang="en-US" altLang="vi-VN" sz="2800" b="1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   a</a:t>
            </a:r>
            <a:r>
              <a:rPr lang="en-US" altLang="vi-VN" sz="2800" b="1" u="sng">
                <a:latin typeface="Times New Roman" pitchFamily="18" charset="0"/>
              </a:rPr>
              <a:t>. Kinh tế </a:t>
            </a:r>
            <a:r>
              <a:rPr lang="en-US" altLang="vi-VN" sz="2800" b="1">
                <a:latin typeface="Times New Roman" pitchFamily="18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   Công nghiệp phát triển chậm lại, đứng thứ 3 thế giới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  Đứng đầu thế giới về xuất khẩu tư bản, thương mại và thuộc địa.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-   Đầu thế kỉ XX xuất hiện công ti độc quyền.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6858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u="sng">
                <a:latin typeface="Times New Roman" pitchFamily="18" charset="0"/>
              </a:rPr>
              <a:t>I/ Tình hình các nước Anh, Pháp, Đức, Mĩ.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3781425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96863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304641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04641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30464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b. </a:t>
            </a:r>
            <a:r>
              <a:rPr lang="en-US" altLang="vi-VN" sz="2800" b="1" u="sng">
                <a:latin typeface="Times New Roman" pitchFamily="18" charset="0"/>
              </a:rPr>
              <a:t>Chính trị</a:t>
            </a:r>
            <a:r>
              <a:rPr lang="en-US" altLang="vi-VN" sz="2800" b="1">
                <a:latin typeface="Times New Roman" pitchFamily="18" charset="0"/>
              </a:rPr>
              <a:t> :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Chế độ Quân chủ lập hiến.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800" b="1">
                <a:latin typeface="Times New Roman" pitchFamily="18" charset="0"/>
              </a:rPr>
              <a:t>Đảng tự do và bảo thủ cầm quyền.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 + Đối nội : Thực hiện chính sách bảo vệ giai cấp tư sản.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  + Đối ngoại : Đẩy mạnh xâm chiếm thuộc địa.  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19088" y="6188075"/>
            <a:ext cx="698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latin typeface="Times New Roman" pitchFamily="18" charset="0"/>
              </a:rPr>
              <a:t>* </a:t>
            </a:r>
            <a:r>
              <a:rPr lang="en-US" altLang="vi-VN" sz="2800" b="1" u="sng">
                <a:latin typeface="Times New Roman" pitchFamily="18" charset="0"/>
              </a:rPr>
              <a:t>Đặc điểm</a:t>
            </a:r>
            <a:r>
              <a:rPr lang="en-US" altLang="vi-VN" sz="2800" b="1">
                <a:latin typeface="Times New Roman" pitchFamily="18" charset="0"/>
              </a:rPr>
              <a:t> : “Chủ nghĩa đế quốc thực dân”.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nước Anh </a:t>
            </a:r>
            <a:b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XIX đầu thế kỉ XX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Kết quả hình ảnh cho nước anh cuối thế kỉ 19 đầu thế kỷ 20 | Nước anh, Hình  ảnh, Ảnh cướ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laodong.com.vn/Uploaded/svthuctap/2015_05_22/anh%2018_ZPX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1066800"/>
            <a:ext cx="4427538" cy="486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59309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vi-VN" sz="1800" i="1">
                <a:solidFill>
                  <a:srgbClr val="000000"/>
                </a:solidFill>
                <a:latin typeface="OpenSans"/>
              </a:rPr>
              <a:t>Một dòng motor taxi theo cấp bậc  ở Knightsbridge (1907)</a:t>
            </a:r>
            <a:endParaRPr lang="vi-VN" altLang="vi-VN" sz="1800"/>
          </a:p>
        </p:txBody>
      </p:sp>
      <p:pic>
        <p:nvPicPr>
          <p:cNvPr id="15364" name="Picture 2" descr="http://image.laodong.com.vn/Uploaded/svthuctap/2015_05_22/anh%205_WS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7244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419600" y="595788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vi-VN" sz="1800" i="1">
                <a:solidFill>
                  <a:srgbClr val="000000"/>
                </a:solidFill>
                <a:latin typeface="OpenSans"/>
              </a:rPr>
              <a:t> Giao thông bận rộn ở Piccadilly Circus ở London (1912)</a:t>
            </a:r>
            <a:endParaRPr lang="vi-VN" altLang="vi-VN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nước Anh </a:t>
            </a:r>
            <a:b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XIX đầu thế kỉ XX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1416</Words>
  <Application>Microsoft Office PowerPoint</Application>
  <PresentationFormat>On-screen Show (4:3)</PresentationFormat>
  <Paragraphs>220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Wingdings 2</vt:lpstr>
      <vt:lpstr>SimSun</vt:lpstr>
      <vt:lpstr>OpenSans</vt:lpstr>
      <vt:lpstr>VNI-Times</vt:lpstr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về nước Anh  cuối thế kỉ XIX đầu thế kỉ XX</vt:lpstr>
      <vt:lpstr>Hình ảnh về nước Anh  cuối thế kỉ XIX đầu thế kỉ XX</vt:lpstr>
      <vt:lpstr>PowerPoint Presentation</vt:lpstr>
      <vt:lpstr>PowerPoint Presentation</vt:lpstr>
      <vt:lpstr>PowerPoint Presentation</vt:lpstr>
      <vt:lpstr>Hình ảnh biểu tượng về nước Pháp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TƯ DUY</vt:lpstr>
      <vt:lpstr>SƠ ĐỒ TƯ DUY</vt:lpstr>
      <vt:lpstr>PowerPoint Presentation</vt:lpstr>
    </vt:vector>
  </TitlesOfParts>
  <Company>- PTN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thị Huệ</dc:creator>
  <cp:lastModifiedBy>Administrator</cp:lastModifiedBy>
  <cp:revision>191</cp:revision>
  <dcterms:created xsi:type="dcterms:W3CDTF">2009-11-22T02:19:12Z</dcterms:created>
  <dcterms:modified xsi:type="dcterms:W3CDTF">2023-03-29T03:02:24Z</dcterms:modified>
</cp:coreProperties>
</file>