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307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88" r:id="rId12"/>
    <p:sldId id="296" r:id="rId13"/>
    <p:sldId id="308" r:id="rId14"/>
    <p:sldId id="298" r:id="rId15"/>
    <p:sldId id="299" r:id="rId16"/>
    <p:sldId id="300" r:id="rId17"/>
    <p:sldId id="301" r:id="rId18"/>
    <p:sldId id="303" r:id="rId19"/>
    <p:sldId id="305" r:id="rId20"/>
    <p:sldId id="285" r:id="rId21"/>
    <p:sldId id="309" r:id="rId22"/>
    <p:sldId id="311" r:id="rId23"/>
    <p:sldId id="312" r:id="rId24"/>
    <p:sldId id="310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990000"/>
    <a:srgbClr val="FFFF99"/>
    <a:srgbClr val="FF99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4" autoAdjust="0"/>
    <p:restoredTop sz="90929"/>
  </p:normalViewPr>
  <p:slideViewPr>
    <p:cSldViewPr>
      <p:cViewPr varScale="1">
        <p:scale>
          <a:sx n="69" d="100"/>
          <a:sy n="69" d="100"/>
        </p:scale>
        <p:origin x="-13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56DB-CC50-4053-82E2-18A85A30C4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78779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C2220-A6E6-4F3E-AF9F-C69AB4FB84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9979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F2879-A85E-4FBC-97BC-F71D0F7C78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3530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FDAE6-244B-443C-B7A9-8D2D9E0E2C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16889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AACA1-930C-40BC-B596-CD91AFD22B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35100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E74A6-1318-4A09-B4C8-38ACEB10A5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48754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CCCFD-EED8-4EB0-843D-18EE9416F0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0661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27290-9992-4AB4-B025-F923552874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2777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9A1AB-7118-4CB7-ADA0-350A356EB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35559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43162-74EA-4C72-8B53-CAD9CABD1C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5478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142E9-1EEF-4278-A0DE-6E3B1735D6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24520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/>
            </a:lvl1pPr>
          </a:lstStyle>
          <a:p>
            <a:fld id="{E75D9FD6-7859-48C7-AB3A-969636043E2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5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18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 MĨ GIỮA HAI CUỘC CHIẾN TRANH THẾ GIỚI (1918 – 1939)</a:t>
            </a:r>
            <a:endParaRPr lang="vi-VN" dirty="0" smtClean="0"/>
          </a:p>
        </p:txBody>
      </p:sp>
      <p:pic>
        <p:nvPicPr>
          <p:cNvPr id="2051" name="Picture 2" descr="C:\Users\DNTu\Desktop\Statue_of_Liberty,_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19400"/>
            <a:ext cx="7993063" cy="365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Tình hình xã hội</a:t>
            </a:r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4191000" y="1447800"/>
            <a:ext cx="0" cy="5410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4191000" y="2362200"/>
            <a:ext cx="4953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52400" y="1676400"/>
            <a:ext cx="403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Nhân dân lao động bị bóc lột, thất nghiệp.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4343400" y="16002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</a:rPr>
              <a:t>Em có nhận xét gì qua những hình ảnh khác nhau của nước Mĩ?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2362200"/>
            <a:ext cx="287972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362200"/>
            <a:ext cx="14430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4687888"/>
            <a:ext cx="3579812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52400" y="2514600"/>
            <a:ext cx="403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Tồn tại nhiều bất công, phân biệt chủng tộc.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52400" y="335280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Phong trào công nhân phát triển. Tháng 5/1921, Đảng cộng sản Mỹ được thành lập.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utoUpdateAnimBg="0"/>
      <p:bldP spid="522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2057400"/>
            <a:ext cx="2438400" cy="2438400"/>
          </a:xfrm>
        </p:spPr>
        <p:txBody>
          <a:bodyPr/>
          <a:lstStyle/>
          <a:p>
            <a:pPr algn="just" eaLnBrk="1" hangingPunct="1"/>
            <a:r>
              <a:rPr lang="en-US" altLang="vi-VN" sz="2800" smtClean="0">
                <a:solidFill>
                  <a:srgbClr val="FF0000"/>
                </a:solidFill>
              </a:rPr>
              <a:t>Đảng cộng sản Mĩ được thành lập trong hoàn cảnh nào?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9700" y="2844800"/>
            <a:ext cx="8950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vi-VN" altLang="vi-VN" sz="2800" i="0">
              <a:solidFill>
                <a:srgbClr val="0000FF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3338"/>
            <a:ext cx="3911600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65088"/>
            <a:ext cx="20161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276600"/>
            <a:ext cx="6323012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1235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1. Khủng hoảng kinh tế 1929 - 1933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029200" y="1219200"/>
            <a:ext cx="0" cy="5638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029200" y="2590800"/>
            <a:ext cx="41148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" y="17526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Nguyên nhân: (Liên hệ bài 17)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181600" y="18288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Nguyên nhân của cuộc khủng hỏang kinh tế 1929 - 1933?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181600" y="2698750"/>
            <a:ext cx="381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ym typeface="Symbol" pitchFamily="18" charset="2"/>
              </a:rPr>
              <a:t>   Do sản xuất ồ ạt, chạy đua theo lợi nhuận trong những năm 1924 – 1929.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 descr="29-10-1929_thi_truong_chung_khoan_tan_vo_o_n_y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508375"/>
            <a:ext cx="32766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21" descr="b60e9309-4807-49db-83d7-88f38db0b31d_ngay%20htu%20nam%20den%20t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62000"/>
            <a:ext cx="32766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881063" y="228600"/>
            <a:ext cx="1560512" cy="4064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T</a:t>
            </a:r>
            <a:r>
              <a:rPr lang="vi-VN" altLang="en-US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ài chính</a:t>
            </a:r>
          </a:p>
        </p:txBody>
      </p:sp>
      <p:pic>
        <p:nvPicPr>
          <p:cNvPr id="20485" name="Picture 16" descr="Picture 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3125" b="3125"/>
          <a:stretch>
            <a:fillRect/>
          </a:stretch>
        </p:blipFill>
        <p:spPr bwMode="auto">
          <a:xfrm>
            <a:off x="3352800" y="735013"/>
            <a:ext cx="28194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7" descr="Cong_nhan_that_nghiep_sap_hang_dai_cho_tro_cap_thuc_pham_1928__trong_thoi_khung_hoang_kimh_te_the_gioi_1929-19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78213"/>
            <a:ext cx="28194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3657600" y="230188"/>
            <a:ext cx="1909763" cy="404812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Công</a:t>
            </a:r>
            <a:r>
              <a:rPr lang="en-US" altLang="vi-VN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 </a:t>
            </a:r>
            <a:r>
              <a:rPr lang="vi-VN" altLang="en-US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nghiệp</a:t>
            </a:r>
          </a:p>
        </p:txBody>
      </p:sp>
      <p:pic>
        <p:nvPicPr>
          <p:cNvPr id="20488" name="Picture 18" descr="Khung hoang kinh te 1929 - 19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819400" cy="2482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9" descr="Dat_canh_tac_bi_xoi_mon_o_mot_trang_trai_tai_bang_Alabama_nam_1935_trong_thoi_khung_hoang_kimh_te_the_gioi_1929-19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8194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2152650" cy="404813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Nông</a:t>
            </a:r>
            <a:r>
              <a:rPr lang="en-US" altLang="vi-VN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 </a:t>
            </a:r>
            <a:r>
              <a:rPr lang="vi-VN" altLang="en-US" sz="2000">
                <a:solidFill>
                  <a:schemeClr val="bg1"/>
                </a:solidFill>
                <a:latin typeface="Tahoma" pitchFamily="34" charset="0"/>
                <a:sym typeface="Tahoma" pitchFamily="34" charset="0"/>
              </a:rPr>
              <a:t>nghiệp</a:t>
            </a:r>
          </a:p>
        </p:txBody>
      </p:sp>
      <p:sp>
        <p:nvSpPr>
          <p:cNvPr id="20491" name="AutoShape 40"/>
          <p:cNvSpPr>
            <a:spLocks noChangeArrowheads="1"/>
          </p:cNvSpPr>
          <p:nvPr/>
        </p:nvSpPr>
        <p:spPr bwMode="auto">
          <a:xfrm>
            <a:off x="2819400" y="457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Calibri" pitchFamily="34" charset="0"/>
            </a:endParaRPr>
          </a:p>
        </p:txBody>
      </p:sp>
      <p:sp>
        <p:nvSpPr>
          <p:cNvPr id="20492" name="AutoShape 41"/>
          <p:cNvSpPr>
            <a:spLocks noChangeArrowheads="1"/>
          </p:cNvSpPr>
          <p:nvPr/>
        </p:nvSpPr>
        <p:spPr bwMode="auto">
          <a:xfrm>
            <a:off x="5791200" y="457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Calibri" pitchFamily="34" charset="0"/>
            </a:endParaRPr>
          </a:p>
        </p:txBody>
      </p:sp>
      <p:sp>
        <p:nvSpPr>
          <p:cNvPr id="20493" name="AutoShape 4"/>
          <p:cNvSpPr>
            <a:spLocks noChangeArrowheads="1"/>
          </p:cNvSpPr>
          <p:nvPr/>
        </p:nvSpPr>
        <p:spPr bwMode="auto">
          <a:xfrm>
            <a:off x="838200" y="5562600"/>
            <a:ext cx="8001000" cy="1295400"/>
          </a:xfrm>
          <a:prstGeom prst="cloudCallout">
            <a:avLst>
              <a:gd name="adj1" fmla="val -25208"/>
              <a:gd name="adj2" fmla="val 4816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>
                <a:latin typeface="Tahoma" pitchFamily="34" charset="0"/>
                <a:cs typeface="Times New Roman" pitchFamily="18" charset="0"/>
                <a:sym typeface="Wingdings" pitchFamily="2" charset="2"/>
              </a:rPr>
              <a:t>Theo em </a:t>
            </a:r>
            <a:r>
              <a:rPr lang="pt-BR" altLang="en-US" sz="2400">
                <a:latin typeface="Tahoma" pitchFamily="34" charset="0"/>
                <a:sym typeface="Tahoma" pitchFamily="34" charset="0"/>
              </a:rPr>
              <a:t> cuộc khủng hoảng kinh tế để lại hậu quả gì đối với nước Mỹ?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 autoUpdateAnimBg="0"/>
      <p:bldP spid="20487" grpId="0" bldLvl="0" animBg="1" autoUpdateAnimBg="0"/>
      <p:bldP spid="20490" grpId="0" bldLvl="0" animBg="1" autoUpdateAnimBg="0"/>
      <p:bldP spid="20491" grpId="0" bldLvl="0" animBg="1" autoUpdateAnimBg="0"/>
      <p:bldP spid="20492" grpId="0" bldLvl="0" animBg="1" autoUpdateAnimBg="0"/>
      <p:bldP spid="20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1158875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1. Khủng hoảng kinh tế 1929 - 1933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029200" y="1143000"/>
            <a:ext cx="0" cy="5715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2400" y="16764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Nguyên nhân: (Liên hệ bài 17)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257800" y="20574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Hậu quả của khủng hoảng đối với nước Mĩ?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181600" y="2895600"/>
            <a:ext cx="35052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ym typeface="Symbol" pitchFamily="18" charset="2"/>
              </a:rPr>
              <a:t>- Hàng nghìn ngân hàng, công ti công nghiệp và thương mại bị phá sản.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Năm 1932, sản xuất công nghiệp giảm 2 lần so với năm 1929.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Khoảng 75% nông dân bị phá sản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52400" y="213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Hậu quả: </a:t>
            </a:r>
          </a:p>
          <a:p>
            <a:pPr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52400" y="2590800"/>
            <a:ext cx="441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	Nền kinh tế - tài chính bị chấn động dữ dội, nạn thất nghiệp, nghèo đói lan tràn khắp nơi.</a:t>
            </a: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5029200" y="2895600"/>
            <a:ext cx="41148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utoUpdateAnimBg="0"/>
      <p:bldP spid="553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1. Khủng hoảng kinh tế 1929 - 1933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191000" y="1600200"/>
            <a:ext cx="0" cy="5257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" y="17526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Nguyên nhân: (Liên hệ bài 17)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343400" y="1981200"/>
            <a:ext cx="464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0" i="0">
                <a:solidFill>
                  <a:srgbClr val="FF0000"/>
                </a:solidFill>
              </a:rPr>
              <a:t>Gánh nặng của khủng hoảng chủ yếu đè nặng lên vai tầng lớp nào?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152400" y="220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Hậu quả: </a:t>
            </a:r>
          </a:p>
          <a:p>
            <a:pPr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52400" y="2667000"/>
            <a:ext cx="3886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	Nền kinh tế - tài chính bị chấn động dữ dội, nạn thất nghiệp, nghèo đói lan tràn khắp nơi.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Chính sách mới của Tổng thống Ph.Ru-dơ-ven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800600" y="1828800"/>
            <a:ext cx="0" cy="5029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5" name="Object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752600"/>
            <a:ext cx="42751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5105400" y="6003925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0" i="0">
                <a:solidFill>
                  <a:schemeClr val="bg1"/>
                </a:solidFill>
              </a:rPr>
              <a:t>Ph.Ru-dơ-ven, Tổng thống Mĩ từ</a:t>
            </a:r>
            <a:r>
              <a:rPr lang="en-US" altLang="vi-VN" sz="2000" b="0" i="0"/>
              <a:t> năm 1933 đến năm 1945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Chính sách mới của Tổng thống Ph.Ru-dơ-ven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1524000"/>
            <a:ext cx="0" cy="5334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48200" y="16002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Nội dung của </a:t>
            </a:r>
            <a:r>
              <a:rPr lang="en-US" altLang="vi-VN" sz="2400" i="0">
                <a:solidFill>
                  <a:srgbClr val="FF0000"/>
                </a:solidFill>
                <a:sym typeface="Symbol" pitchFamily="18" charset="2"/>
              </a:rPr>
              <a:t>Chính sách mới</a:t>
            </a: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" y="15240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Nội dung: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  <a:r>
              <a:rPr lang="en-US" altLang="vi-VN" sz="2400" b="0" i="0">
                <a:solidFill>
                  <a:srgbClr val="0000FF"/>
                </a:solidFill>
              </a:rPr>
              <a:t>(SGK, tr.95)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4495800" y="2286000"/>
            <a:ext cx="4648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28600" y="1981200"/>
            <a:ext cx="4191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Thực hiện các biện pháp nhằm giải quyết nạn thất nghiệp, phục hồi sự phát triển của các ngành kinh tế, tài chính.</a:t>
            </a:r>
          </a:p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Ban hành các đạo luật về phục hưng công nghiệp, nông nghiệp, ngân hàng.</a:t>
            </a:r>
          </a:p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Nhà nước kiểm soát chặt chẽ  kinh tế, xã hội.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Chính sách mới của Tổng thống Ph.Ru-dơ-ven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962400" y="1600200"/>
            <a:ext cx="0" cy="5257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52400" y="16002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Nội dung: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  <a:r>
              <a:rPr lang="en-US" altLang="vi-VN" sz="2400" b="0" i="0">
                <a:solidFill>
                  <a:srgbClr val="0000FF"/>
                </a:solidFill>
              </a:rPr>
              <a:t>(SGK, tr.95)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8600" y="2133600"/>
            <a:ext cx="36576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Thực hiện các biện pháp nhằm giải quyết nạn thất nghiệp, phục hồi sự phát triển của các ngành kinh tế, tài chính.</a:t>
            </a:r>
          </a:p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Ban hành các đạo luật về phục hưng công nghiệp, nông nghiệp, ngân hàng.</a:t>
            </a:r>
          </a:p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Nhà nước kiểm soát chặt chẽ  kinh tế, xã hội.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181475" y="8616950"/>
            <a:ext cx="57292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/>
              <a:t>H69. Bức tranh đương thời mô tả </a:t>
            </a:r>
            <a:r>
              <a:rPr lang="en-US" altLang="vi-VN" sz="2000" i="0"/>
              <a:t>Chính sách mới</a:t>
            </a:r>
            <a:br>
              <a:rPr lang="en-US" altLang="vi-VN" sz="2000" i="0"/>
            </a:br>
            <a:r>
              <a:rPr lang="en-US" altLang="vi-VN" sz="2000" b="0" i="0"/>
              <a:t>(Người khổng lồ tượng trưng cho Nhà nước.)</a:t>
            </a:r>
          </a:p>
        </p:txBody>
      </p:sp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11956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4038600" y="6096000"/>
            <a:ext cx="495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0" i="0"/>
              <a:t>H69. Bức tranh đương thời mô tả </a:t>
            </a:r>
            <a:r>
              <a:rPr lang="en-US" altLang="vi-VN" sz="1800" i="0"/>
              <a:t>Chính sách mới </a:t>
            </a:r>
            <a:r>
              <a:rPr lang="en-US" altLang="vi-VN" sz="1800" b="0" i="0"/>
              <a:t>(Người khổng lồ tượng trưng cho Nhà nước.)</a:t>
            </a:r>
          </a:p>
        </p:txBody>
      </p:sp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3962400" y="16002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>
                <a:solidFill>
                  <a:srgbClr val="FF0000"/>
                </a:solidFill>
              </a:rPr>
              <a:t>Em hãy quan sát, mô tả H69, xác định </a:t>
            </a:r>
            <a:r>
              <a:rPr lang="en-US" altLang="vi-VN" sz="2000" b="0">
                <a:solidFill>
                  <a:srgbClr val="FF0000"/>
                </a:solidFill>
              </a:rPr>
              <a:t>nội dung chủ yếu</a:t>
            </a:r>
            <a:r>
              <a:rPr lang="en-US" altLang="vi-VN" sz="2000" b="0" i="0">
                <a:solidFill>
                  <a:srgbClr val="FF0000"/>
                </a:solidFill>
              </a:rPr>
              <a:t> nhất của Chính sách mới?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3657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+ Nhà nước kiểm soát chặt chẽ  kinh tế, xã hội.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II. NƯỚC MĨ TRONG NHỮNG NĂM 1929 - 1939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Chính sách mới của Tổng thống Ph.Ru-dơ-ven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95800" y="1524000"/>
            <a:ext cx="0" cy="5334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648200" y="17526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  <a:sym typeface="Symbol" pitchFamily="18" charset="2"/>
              </a:rPr>
              <a:t>Tác dụng của </a:t>
            </a:r>
            <a:r>
              <a:rPr lang="en-US" altLang="vi-VN" sz="2400" i="0">
                <a:solidFill>
                  <a:srgbClr val="FF0000"/>
                </a:solidFill>
                <a:sym typeface="Symbol" pitchFamily="18" charset="2"/>
              </a:rPr>
              <a:t>Chính sách mới?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2400" y="1600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Nội dung: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  <a:r>
              <a:rPr lang="en-US" altLang="vi-VN" sz="2400" b="0" i="0">
                <a:solidFill>
                  <a:srgbClr val="0000FF"/>
                </a:solidFill>
              </a:rPr>
              <a:t>(SGK, tr.95)</a:t>
            </a:r>
            <a:r>
              <a:rPr lang="en-US" altLang="vi-VN" sz="2400" b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495800" y="2286000"/>
            <a:ext cx="4648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52400" y="2057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sym typeface="Symbol" pitchFamily="18" charset="2"/>
              </a:rPr>
              <a:t>- Tác dụng: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81000" y="25146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Đưa nước Mỹ thoát khỏi khủng hoảng.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Cứu nguy cho chủ nghĩa tư bản Mỹ.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Giải quyết phần nào khó khăn cho người lao động.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+ Góp phần duy trì chế độ dân chủ tư sản.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403225"/>
            <a:ext cx="6115050" cy="549275"/>
          </a:xfrm>
        </p:spPr>
        <p:txBody>
          <a:bodyPr/>
          <a:lstStyle/>
          <a:p>
            <a:pPr eaLnBrk="1" hangingPunct="1"/>
            <a:r>
              <a:rPr lang="en-US" altLang="vi-VN" sz="3200" b="1" smtClean="0">
                <a:solidFill>
                  <a:srgbClr val="0000FF"/>
                </a:solidFill>
              </a:rPr>
              <a:t>KIỂM TRA BÀI CŨ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03300"/>
            <a:ext cx="8534400" cy="977900"/>
          </a:xfrm>
        </p:spPr>
        <p:txBody>
          <a:bodyPr/>
          <a:lstStyle/>
          <a:p>
            <a:pPr eaLnBrk="1" hangingPunct="1"/>
            <a:r>
              <a:rPr lang="en-US" altLang="vi-VN" sz="2800" smtClean="0">
                <a:solidFill>
                  <a:srgbClr val="FF0000"/>
                </a:solidFill>
              </a:rPr>
              <a:t>Nguyên nhân, đặc điểm, hậu quả của cuộc khủng hoảng kinh tế thế giới 1929 – 1933?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46075" y="2136775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</a:rPr>
              <a:t>Nguyên nhân:</a:t>
            </a:r>
            <a:r>
              <a:rPr lang="en-US" altLang="vi-VN" sz="2800" b="0" i="0">
                <a:solidFill>
                  <a:srgbClr val="0000FF"/>
                </a:solidFill>
              </a:rPr>
              <a:t> Do sản xuất ồ ạt, chạy đua theo lợi nhuận trong những năm 1924 - 1929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47663" y="30734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</a:rPr>
              <a:t>Đăc điểm:</a:t>
            </a:r>
            <a:r>
              <a:rPr lang="en-US" altLang="vi-VN" sz="2800" b="0" i="0">
                <a:solidFill>
                  <a:srgbClr val="0000FF"/>
                </a:solidFill>
              </a:rPr>
              <a:t> Khủng hoảng “thừa”, lớn nhất, kéo dài nhất.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8938" y="3590925"/>
            <a:ext cx="8534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</a:rPr>
              <a:t>Hậu quả:</a:t>
            </a:r>
            <a:r>
              <a:rPr lang="en-US" altLang="vi-VN" sz="2800" b="0" i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vi-VN" sz="2800" b="0" i="0">
                <a:solidFill>
                  <a:srgbClr val="0000FF"/>
                </a:solidFill>
              </a:rPr>
              <a:t>Tàn phá nặng nề nền kinh tế các nước tư bản.</a:t>
            </a:r>
          </a:p>
          <a:p>
            <a:pPr eaLnBrk="1" hangingPunct="1">
              <a:buFontTx/>
              <a:buChar char="-"/>
            </a:pPr>
            <a:r>
              <a:rPr lang="en-US" altLang="vi-VN" sz="2800" b="0" i="0">
                <a:solidFill>
                  <a:srgbClr val="0000FF"/>
                </a:solidFill>
              </a:rPr>
              <a:t>Hàng trăm triệu người bị rơi vào tình trạng đói khổ.</a:t>
            </a:r>
          </a:p>
          <a:p>
            <a:pPr eaLnBrk="1" hangingPunct="1">
              <a:buFontTx/>
              <a:buChar char="-"/>
            </a:pPr>
            <a:r>
              <a:rPr lang="en-US" altLang="vi-VN" sz="2800" b="0" i="0">
                <a:solidFill>
                  <a:srgbClr val="0000FF"/>
                </a:solidFill>
              </a:rPr>
              <a:t>Chế độ phát xít được thiết lập ở một số nước (Đức, Italia, Nhật), đặt nhân loại đứng trước nguy cơ của một cuộc chiến tranh thế giới mới.</a:t>
            </a: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95400"/>
            <a:ext cx="5105400" cy="533400"/>
          </a:xfrm>
        </p:spPr>
        <p:txBody>
          <a:bodyPr/>
          <a:lstStyle/>
          <a:p>
            <a:pPr eaLnBrk="1" hangingPunct="1"/>
            <a:r>
              <a:rPr lang="en-US" altLang="vi-VN" sz="3200" b="1" smtClean="0">
                <a:solidFill>
                  <a:srgbClr val="FF0000"/>
                </a:solidFill>
              </a:rPr>
              <a:t>SƠ KẾT BÀI HỌC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28600" y="2209800"/>
            <a:ext cx="8610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0" i="0">
                <a:solidFill>
                  <a:srgbClr val="0000FF"/>
                </a:solidFill>
              </a:rPr>
              <a:t>1.Trong những năm 20 của thế kỉ XX, do có những nguyên nhân và điều kiện thuận lợi, nước Mĩ phát triển mạnh.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0" i="0">
                <a:solidFill>
                  <a:srgbClr val="0000FF"/>
                </a:solidFill>
              </a:rPr>
              <a:t>2. Mĩ không tránh khỏi khủng hoảng kinh tế (1929 - 1933).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0" i="0">
                <a:solidFill>
                  <a:srgbClr val="0000FF"/>
                </a:solidFill>
              </a:rPr>
              <a:t>3. Chính sách mới của Tổng thống Ph.Ru-dơ-ven đã cứu nguy cho nước Mĩ.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ổng thống Mỹ Barack Obama đề cao quan hệ với Việt Nam - Ảnh: Thục Minh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848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5425" y="5667375"/>
            <a:ext cx="8732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Thủ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tướng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Nguyễn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Tấn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Dũng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Tổng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thống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Mỹ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Tahoma" pitchFamily="34" charset="0"/>
              </a:rPr>
              <a:t> Barack Obama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7772400" cy="1143000"/>
          </a:xfrm>
        </p:spPr>
        <p:txBody>
          <a:bodyPr/>
          <a:lstStyle/>
          <a:p>
            <a:r>
              <a:rPr lang="en-US" altLang="en-US" sz="2800" b="1" i="1" smtClean="0"/>
              <a:t>Thủ tướng Nguyễn Xuân Phúc với Tổng thống Donald Trump</a:t>
            </a:r>
            <a:endParaRPr lang="vi-VN" altLang="en-US" sz="2800" b="1" i="1" smtClean="0"/>
          </a:p>
        </p:txBody>
      </p:sp>
      <p:pic>
        <p:nvPicPr>
          <p:cNvPr id="23555" name="Picture 2" descr="http://nghiencuuquocte.org/wp-content/uploads/2020/11/trump-V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5075"/>
            <a:ext cx="88392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ghiencuuquocte.org/wp-content/uploads/2020/09/bluew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7163" y="5562600"/>
            <a:ext cx="8839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b="0" i="0">
                <a:solidFill>
                  <a:srgbClr val="1A1A1A"/>
                </a:solidFill>
                <a:cs typeface="Times New Roman" pitchFamily="18" charset="0"/>
              </a:rPr>
              <a:t>T11 năm 2019, công ty AES Corp của Mỹ được giấy phép xây dựng khu liên hợp điện khí Sơn Mỹ 2, tỉnh Bình Thuận. </a:t>
            </a:r>
          </a:p>
          <a:p>
            <a:pPr algn="ctr"/>
            <a:r>
              <a:rPr lang="vi-VN" altLang="en-US" sz="2800" i="0">
                <a:solidFill>
                  <a:srgbClr val="FF0000"/>
                </a:solidFill>
                <a:cs typeface="Times New Roman" pitchFamily="18" charset="0"/>
              </a:rPr>
              <a:t>Hợp tác dầu khí Việt – Mỹ</a:t>
            </a:r>
            <a:endParaRPr lang="vi-VN" altLang="en-US" sz="280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1463"/>
            <a:ext cx="8229600" cy="1146175"/>
          </a:xfrm>
        </p:spPr>
        <p:txBody>
          <a:bodyPr lIns="91428" tIns="45713" rIns="91428" bIns="45713"/>
          <a:lstStyle/>
          <a:p>
            <a:pPr eaLnBrk="1" hangingPunct="1"/>
            <a:endParaRPr lang="vi-VN" altLang="vi-V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25900" cy="4525963"/>
          </a:xfrm>
        </p:spPr>
        <p:txBody>
          <a:bodyPr lIns="91428" tIns="45713" rIns="91428" bIns="45713"/>
          <a:lstStyle/>
          <a:p>
            <a:pPr defTabSz="912813" eaLnBrk="1" hangingPunct="1"/>
            <a:endParaRPr lang="vi-VN" altLang="vi-VN" sz="2700" smtClean="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090" tIns="37046" rIns="74090" bIns="37046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700">
                <a:latin typeface="VNI-Times" pitchFamily="2" charset="0"/>
              </a:endParaRPr>
            </a:p>
          </p:txBody>
        </p:sp>
        <p:sp>
          <p:nvSpPr>
            <p:cNvPr id="25616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090" tIns="37046" rIns="74090" bIns="37046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Arial" charset="0"/>
              </a:endParaRPr>
            </a:p>
          </p:txBody>
        </p:sp>
        <p:sp>
          <p:nvSpPr>
            <p:cNvPr id="25617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090" tIns="37046" rIns="74090" bIns="37046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300"/>
            </a:p>
          </p:txBody>
        </p:sp>
      </p:grp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5989638" y="5775325"/>
            <a:ext cx="2270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528" tIns="56263" rIns="112528" bIns="56263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/>
          </a:p>
        </p:txBody>
      </p:sp>
      <p:pic>
        <p:nvPicPr>
          <p:cNvPr id="25606" name="Picture 10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D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92263"/>
            <a:ext cx="397033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204_Nu-c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592263"/>
            <a:ext cx="37211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kham 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348163"/>
            <a:ext cx="39639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407988" y="979488"/>
            <a:ext cx="8416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8" tIns="56284" rIns="112568" bIns="5628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 biết gì về mối quan hệ giữa Mỹ và Việt Nam hiện nay?</a:t>
            </a:r>
          </a:p>
        </p:txBody>
      </p:sp>
      <p:pic>
        <p:nvPicPr>
          <p:cNvPr id="25611" name="Picture 15" descr="184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348163"/>
            <a:ext cx="3721100" cy="2346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73100" y="3040063"/>
            <a:ext cx="7797800" cy="16525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8" tIns="56284" rIns="112568" bIns="5628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Với tinh thần “Khép lại quá khứ, hướng đến tương lai”, “Hợp tác hai bên cùng có lợi”. Những năm gần đây mối quan hệ Việt – Mỹ đã có những tiến triển tốt. Cụ thể như: Nhiều hợp đồng kinh tế được ký kết; Giúp đỡ nạn nhân chất độc da cam; Tìm kiếm người Mĩ mất tích trong chiến tranh Việt Nam…</a:t>
            </a:r>
          </a:p>
        </p:txBody>
      </p:sp>
      <p:sp>
        <p:nvSpPr>
          <p:cNvPr id="25613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80475" y="0"/>
            <a:ext cx="265113" cy="422275"/>
          </a:xfrm>
          <a:prstGeom prst="actionButtonHome">
            <a:avLst/>
          </a:prstGeom>
          <a:solidFill>
            <a:srgbClr val="F3F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72" tIns="56336" rIns="112672" bIns="5633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000"/>
          </a:p>
        </p:txBody>
      </p:sp>
      <p:sp>
        <p:nvSpPr>
          <p:cNvPr id="25614" name="Rectangle 32"/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.VnTime" pitchFamily="34" charset="0"/>
              </a:rPr>
              <a:t>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52400"/>
            <a:ext cx="8943975" cy="381000"/>
          </a:xfrm>
        </p:spPr>
        <p:txBody>
          <a:bodyPr/>
          <a:lstStyle/>
          <a:p>
            <a:pPr eaLnBrk="1" hangingPunct="1"/>
            <a:r>
              <a:rPr lang="en-US" altLang="vi-VN" sz="2800" b="1" smtClean="0">
                <a:solidFill>
                  <a:srgbClr val="0000FF"/>
                </a:solidFill>
              </a:rPr>
              <a:t>CỦNG CỐ BÀI HỌC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696200" cy="83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vi-VN" sz="2400" smtClean="0">
                <a:solidFill>
                  <a:srgbClr val="FF0000"/>
                </a:solidFill>
              </a:rPr>
              <a:t>1) Em hãy xác định câu đúng (Đ), sai (S) về sự phát triển của nền kinh tế Mĩ trong những năm 20 của thế kỉ XX?</a:t>
            </a:r>
          </a:p>
        </p:txBody>
      </p:sp>
      <p:sp>
        <p:nvSpPr>
          <p:cNvPr id="26628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533400" y="1524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a. Sản lượng công nghiệp Mĩ chiếm 48% tổng sản lượng công nghiệp toàn thế giới (1928).</a:t>
            </a: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533400" y="2286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b. Dự trữ vàng chiếm 60% dự trữ vàng của thế giới (1928).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533400" y="2667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c. Sản lượng công nghiệp đứng đầu châu Âu (1923 - 1929)</a:t>
            </a: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533400" y="3124200"/>
            <a:ext cx="8229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d. Công nghiệp sản xuất ôtô, dầu lửa, thép đứng đầu thế giới.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52400" y="14874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52400" y="22288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52400" y="27289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52400" y="309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52400" y="35814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FF0000"/>
                </a:solidFill>
              </a:rPr>
              <a:t>2) Em hãy xác định Nội dung chủ yếu của </a:t>
            </a:r>
            <a:r>
              <a:rPr lang="en-US" altLang="vi-VN" i="0">
                <a:solidFill>
                  <a:srgbClr val="FF0000"/>
                </a:solidFill>
              </a:rPr>
              <a:t>Chính sách mới</a:t>
            </a:r>
            <a:r>
              <a:rPr lang="en-US" altLang="vi-VN" b="0" i="0">
                <a:solidFill>
                  <a:srgbClr val="FF0000"/>
                </a:solidFill>
              </a:rPr>
              <a:t> của Tổng thống Ph.Ru-dơ-ven??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57200" y="43434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 a. </a:t>
            </a:r>
            <a:r>
              <a:rPr lang="en-US" altLang="vi-VN" b="0" i="0">
                <a:solidFill>
                  <a:srgbClr val="0000FF"/>
                </a:solidFill>
                <a:sym typeface="Symbol" pitchFamily="18" charset="2"/>
              </a:rPr>
              <a:t>Thực hiện các biện pháp nhằm giải quyết nạn thất nghiệp, phục hồi sự phát triển của các ngành kinh tế, tài chính.</a:t>
            </a:r>
            <a:r>
              <a:rPr lang="en-US" altLang="vi-VN" b="0" i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7200" y="51054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 b. </a:t>
            </a:r>
            <a:r>
              <a:rPr lang="en-US" altLang="vi-VN" b="0" i="0">
                <a:solidFill>
                  <a:srgbClr val="0000FF"/>
                </a:solidFill>
                <a:sym typeface="Symbol" pitchFamily="18" charset="2"/>
              </a:rPr>
              <a:t>Ban hành các đạo luật về phục hưng công nghiệp, nông nghiệp, ngân hàng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57200" y="5867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 c. Nhà nước đóng vai trò kiểm soát đời sống kinh tế đất nước, can thiệp vào tất cả các lĩnh vực sản xuất và lưu thông.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81000" y="5867400"/>
            <a:ext cx="8382000" cy="7842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b="0" i="0">
                <a:solidFill>
                  <a:srgbClr val="0000FF"/>
                </a:solidFill>
              </a:rPr>
              <a:t>  c. Nhà nước đóng vai trò kiểm soát đời sống kinh tế đất nước, can thiệp vào tất cả các lĩnh vực sản xuất và lưu thông.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  <p:bldP spid="30738" grpId="0" autoUpdateAnimBg="0"/>
      <p:bldP spid="30739" grpId="0" autoUpdateAnimBg="0"/>
      <p:bldP spid="30740" grpId="0" autoUpdateAnimBg="0"/>
      <p:bldP spid="30741" grpId="0" autoUpdateAnimBg="0"/>
      <p:bldP spid="3074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57200"/>
            <a:ext cx="8943975" cy="533400"/>
          </a:xfrm>
        </p:spPr>
        <p:txBody>
          <a:bodyPr/>
          <a:lstStyle/>
          <a:p>
            <a:pPr eaLnBrk="1" hangingPunct="1"/>
            <a:r>
              <a:rPr lang="en-US" altLang="vi-VN" sz="2800" b="1" smtClean="0">
                <a:solidFill>
                  <a:srgbClr val="FF0000"/>
                </a:solidFill>
              </a:rPr>
              <a:t>CÔNG VIỆC VỀ NHÀ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39624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altLang="vi-VN" sz="2400" smtClean="0">
                <a:solidFill>
                  <a:srgbClr val="0000FF"/>
                </a:solidFill>
              </a:rPr>
              <a:t>1. Học bài (các câu hỏi SGK)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z="2400" smtClean="0">
                <a:solidFill>
                  <a:srgbClr val="0000FF"/>
                </a:solidFill>
              </a:rPr>
              <a:t>2. Làm bài tập 1, 2, 3- SGK, tr.95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z="2400" smtClean="0">
                <a:solidFill>
                  <a:srgbClr val="0000FF"/>
                </a:solidFill>
              </a:rPr>
              <a:t>3. Chuẩn bị bài mới: Bài 19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NHẬT BẢN GIỮA HAI CUỘC CHIẾN TRANH THẾ GIỚI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(1918 - 1939)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altLang="vi-VN" sz="2400" smtClean="0">
                <a:solidFill>
                  <a:srgbClr val="0000FF"/>
                </a:solidFill>
              </a:rPr>
              <a:t>Tình hình nước Nhật trong những năm 1918 – 1929.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altLang="vi-VN" sz="2400" smtClean="0">
                <a:solidFill>
                  <a:srgbClr val="0000FF"/>
                </a:solidFill>
              </a:rPr>
              <a:t>Vì sao giới cầm quyền Nhật tiến hành chiến tranh xâm lược, bành trướng ra bên ngoài?</a:t>
            </a:r>
          </a:p>
          <a:p>
            <a:pPr marL="609600" indent="-609600" algn="just" eaLnBrk="1" hangingPunct="1">
              <a:buFontTx/>
              <a:buChar char="-"/>
            </a:pPr>
            <a:r>
              <a:rPr lang="en-US" altLang="vi-VN" sz="2400" smtClean="0">
                <a:solidFill>
                  <a:srgbClr val="0000FF"/>
                </a:solidFill>
              </a:rPr>
              <a:t>Cuộc đấu tranh chống phát xít của nhân dân lao động Nhật.</a:t>
            </a:r>
          </a:p>
          <a:p>
            <a:pPr marL="609600" indent="-609600" algn="just" eaLnBrk="1" hangingPunct="1">
              <a:buFontTx/>
              <a:buNone/>
            </a:pPr>
            <a:endParaRPr lang="en-US" altLang="vi-VN" sz="2400" smtClean="0">
              <a:solidFill>
                <a:srgbClr val="0000FF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8" y="0"/>
            <a:ext cx="4773612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nét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Kỳ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</a:t>
            </a:r>
            <a:r>
              <a:rPr lang="en-US" dirty="0" err="1">
                <a:cs typeface="Times New Roman" pitchFamily="18" charset="0"/>
              </a:rPr>
              <a:t>Vị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địa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lí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Nằm</a:t>
            </a:r>
            <a:r>
              <a:rPr lang="en-US" dirty="0">
                <a:cs typeface="Times New Roman" pitchFamily="18" charset="0"/>
              </a:rPr>
              <a:t> ở </a:t>
            </a:r>
            <a:r>
              <a:rPr lang="en-US" dirty="0" err="1">
                <a:cs typeface="Times New Roman" pitchFamily="18" charset="0"/>
              </a:rPr>
              <a:t>khu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vực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Bắc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Mỹ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tiếp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Bắc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Tây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Bắc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Bình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Dương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nằm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giữa</a:t>
            </a:r>
            <a:r>
              <a:rPr lang="en-US" dirty="0">
                <a:cs typeface="Times New Roman" pitchFamily="18" charset="0"/>
              </a:rPr>
              <a:t> Canada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Mexico.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Diện tích: 9.631.420 km2 (đứng thứ 3 thế giới sau Liên bang Nga và Canada)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Dân số: 298.444.215 người (tính đến tháng 7/2006)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Ngôn ngữ: Tiếng Anh 82,1%, tiếng Tây Ban Nha 10,7%, các ngôn ngữ châu Á và đảo Thái Bình Dương 2,7% và các ngôn ngữ khác 0,7%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Đơn vị tiền tệ: Dollar (USD)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- Nhà lãnh đạo hiện nay: Tổng thống </a:t>
            </a:r>
            <a:r>
              <a:rPr lang="en-US" dirty="0">
                <a:cs typeface="Times New Roman" pitchFamily="18" charset="0"/>
              </a:rPr>
              <a:t>Donald Trump.</a:t>
            </a:r>
            <a:endParaRPr lang="vi-VN" dirty="0"/>
          </a:p>
        </p:txBody>
      </p:sp>
      <p:pic>
        <p:nvPicPr>
          <p:cNvPr id="4099" name="Picture 2" descr="C:\Users\DNTu\Desktop\lich-su-lop-10-bai-33-hinh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5888"/>
            <a:ext cx="41179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575175" y="5607050"/>
            <a:ext cx="4551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cs typeface="Times New Roman" pitchFamily="18" charset="0"/>
              </a:rPr>
              <a:t>Lược đồ các giai đoạn hình thành của nước Mĩ</a:t>
            </a:r>
            <a:endParaRPr lang="vi-VN" altLang="vi-VN" sz="240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57200"/>
            <a:ext cx="3228975" cy="533400"/>
          </a:xfrm>
        </p:spPr>
        <p:txBody>
          <a:bodyPr/>
          <a:lstStyle/>
          <a:p>
            <a:pPr algn="l" eaLnBrk="1" hangingPunct="1"/>
            <a:r>
              <a:rPr lang="en-US" altLang="vi-VN" sz="2400" b="1" i="1" smtClean="0">
                <a:solidFill>
                  <a:srgbClr val="0000FF"/>
                </a:solidFill>
              </a:rPr>
              <a:t>Tiết 27, bài 18</a:t>
            </a:r>
            <a:endParaRPr lang="en-US" altLang="vi-VN" sz="2400" b="1" smtClean="0">
              <a:solidFill>
                <a:srgbClr val="0000FF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93675" y="2362200"/>
            <a:ext cx="8950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I. NƯỚC MĨ TRONG THẬP NIÊN 20 CỦA THẾ KỈ XX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52400" y="3886200"/>
            <a:ext cx="792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II. NƯỚC MĨ TRONG NHỮNG NĂM 1929 - 1939 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2263" y="1219200"/>
            <a:ext cx="86106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vi-VN" sz="2400" b="1" smtClean="0">
                <a:solidFill>
                  <a:srgbClr val="FF0000"/>
                </a:solidFill>
              </a:rPr>
              <a:t>NƯỚC MĨ GIỮA HAI CUỘC CHIẾN TRANH THẾ GIỚI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vi-VN" sz="2400" b="1" smtClean="0">
                <a:solidFill>
                  <a:srgbClr val="FF0000"/>
                </a:solidFill>
              </a:rPr>
              <a:t>(1918 - 1939)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193675" y="2895600"/>
            <a:ext cx="3463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Tình hình kinh tế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93675" y="3352800"/>
            <a:ext cx="2930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2. Tình hình xã hội</a:t>
            </a: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228600" y="4343400"/>
            <a:ext cx="4953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Khủng hoảng kinh tế 1929-1933</a:t>
            </a: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228600" y="4800600"/>
            <a:ext cx="670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2. Chính sách mới của Tổng thống Ph. Ru-dơ-ven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3810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52400" y="1066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Tình hình kinh tế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2133600" y="6324600"/>
            <a:ext cx="510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/>
              <a:t>Bản đồ thế giới</a:t>
            </a:r>
          </a:p>
        </p:txBody>
      </p:sp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8305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3810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" y="1066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Tình hình kinh tế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609600" y="63246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/>
              <a:t>H65. Bãi đỗ xe ở Niu Óoc năm 1928</a:t>
            </a:r>
          </a:p>
        </p:txBody>
      </p:sp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0738"/>
            <a:ext cx="441960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082800"/>
            <a:ext cx="26416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4741863" y="6396038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/>
              <a:t>H66. Công nhân xây dựng cao ốc ở Mĩ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609600" y="1524000"/>
            <a:ext cx="80772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</a:rPr>
              <a:t>Em hãy quan sát, mô tả và cho biết  H65, H66 phản ánh điều gì?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3810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" y="1066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Tình hình kinh tế</a:t>
            </a: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4191000" y="1447800"/>
            <a:ext cx="0" cy="5410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4191000" y="2895600"/>
            <a:ext cx="4953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52400" y="1524000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- </a:t>
            </a:r>
            <a:r>
              <a:rPr lang="en-US" altLang="vi-VN" sz="2400" b="0" i="0">
                <a:solidFill>
                  <a:srgbClr val="0000FF"/>
                </a:solidFill>
              </a:rPr>
              <a:t>Kinh tế phát triển phồn thịnh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343400" y="15240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0" i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</a:rPr>
              <a:t>Qua số liệu dưới đây, em có nhận định gì vị trí kinh tế Mỹ trong thập  niên 20 của thế kỷ XX?</a:t>
            </a:r>
            <a:br>
              <a:rPr lang="en-US" altLang="vi-VN" sz="2400" b="0" i="0">
                <a:solidFill>
                  <a:srgbClr val="FF0000"/>
                </a:solidFill>
              </a:rPr>
            </a:br>
            <a:endParaRPr lang="en-US" altLang="vi-VN" sz="2400" b="0" i="0">
              <a:solidFill>
                <a:srgbClr val="FF0000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4343400" y="2959100"/>
            <a:ext cx="44196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ym typeface="Symbol" pitchFamily="18" charset="2"/>
              </a:rPr>
              <a:t>* </a:t>
            </a:r>
            <a:r>
              <a:rPr lang="en-US" altLang="vi-VN" sz="2400">
                <a:sym typeface="Symbol" pitchFamily="18" charset="2"/>
              </a:rPr>
              <a:t>Công nghiệp: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Trong những năm 1923 – 1929, sản lượng tăng 69%.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Chiếm 48% tổng sản lượng công nghiệp thế giới (1928).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Đứng đầu thế giới về sản xuất ôtô, dầu lửa, thép...</a:t>
            </a:r>
          </a:p>
          <a:p>
            <a:pPr algn="just" eaLnBrk="1" hangingPunct="1">
              <a:buFontTx/>
              <a:buNone/>
            </a:pPr>
            <a:r>
              <a:rPr lang="en-US" altLang="vi-VN" sz="2400" b="0" i="0">
                <a:sym typeface="Symbol" pitchFamily="18" charset="2"/>
              </a:rPr>
              <a:t>* </a:t>
            </a:r>
            <a:r>
              <a:rPr lang="en-US" altLang="vi-VN" sz="2400">
                <a:sym typeface="Symbol" pitchFamily="18" charset="2"/>
              </a:rPr>
              <a:t>Tài chính:</a:t>
            </a:r>
            <a:r>
              <a:rPr lang="en-US" altLang="vi-VN" sz="2400" b="0" i="0">
                <a:sym typeface="Symbol" pitchFamily="18" charset="2"/>
              </a:rPr>
              <a:t> Nắm 60% trữ lượng vàng của thế giới.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1981200"/>
            <a:ext cx="396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Mỹ trở thành trung tâm công nghiệp, thương mại, tài chính quốc tế.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utoUpdateAnimBg="0"/>
      <p:bldP spid="48143" grpId="0" autoUpdateAnimBg="0"/>
      <p:bldP spid="481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1143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1. Tình hình kinh tế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191000" y="1447800"/>
            <a:ext cx="0" cy="5410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191000" y="2438400"/>
            <a:ext cx="4953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400" y="1600200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</a:rPr>
              <a:t>- </a:t>
            </a:r>
            <a:r>
              <a:rPr lang="en-US" altLang="vi-VN" sz="2400" b="0" i="0">
                <a:solidFill>
                  <a:srgbClr val="0000FF"/>
                </a:solidFill>
              </a:rPr>
              <a:t>Kinh tế phát triển phồn thịnh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52400" y="2057400"/>
            <a:ext cx="396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Mỹ trở thành trung tâm công nghiệp, thương mại, tài chính quốc tế.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4191000" y="16002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</a:rPr>
              <a:t>	Nền kinh tế Mỹ phát triển như vậy là nhờ những nguyên nhân nào?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343400" y="2590800"/>
            <a:ext cx="43434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ym typeface="Symbol" pitchFamily="18" charset="2"/>
              </a:rPr>
              <a:t>- Cải tiến kĩ thuật.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Thực hiện phương pháp sản xuất dây chuyền.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Tăng cường độ lao động, bóc lột công nhân.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343400" y="4648200"/>
            <a:ext cx="42402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Tài nguyên phong phú.</a:t>
            </a:r>
          </a:p>
          <a:p>
            <a:pPr algn="just" eaLnBrk="1" hangingPunct="1">
              <a:buFontTx/>
              <a:buChar char="-"/>
            </a:pPr>
            <a:r>
              <a:rPr lang="en-US" altLang="vi-VN" sz="2400" b="0" i="0">
                <a:sym typeface="Symbol" pitchFamily="18" charset="2"/>
              </a:rPr>
              <a:t> Không bị chiến tranh tàn phá.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152400" y="3276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  <a:sym typeface="Symbol" pitchFamily="18" charset="2"/>
              </a:rPr>
              <a:t>* Nguyên nhân: (SGK, tr.93)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52400" y="3733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Tình hình xã hội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utoUpdateAnimBg="0"/>
      <p:bldP spid="49166" grpId="0" autoUpdateAnimBg="0"/>
      <p:bldP spid="491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FF0000"/>
                </a:solidFill>
              </a:rPr>
              <a:t>NƯỚC MĨ GIỮA HAI CUỘC CHIẾN TRANH THẾ GIỚI (1918 – 1939)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620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I. NƯỚC MĨ TRONG THẬP NIÊN 20 CỦA THẾ KỈ XX</a:t>
            </a:r>
          </a:p>
          <a:p>
            <a:pPr eaLnBrk="1" hangingPunct="1"/>
            <a:endParaRPr lang="en-US" altLang="vi-VN" sz="2400" smtClean="0"/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152400" y="1143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400" i="0">
                <a:solidFill>
                  <a:srgbClr val="0000FF"/>
                </a:solidFill>
                <a:sym typeface="Symbol" pitchFamily="18" charset="2"/>
              </a:rPr>
              <a:t> 2. Tình hình xã hội</a:t>
            </a: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343400" y="57912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0" i="0"/>
              <a:t>H67. Nhà ở của những người lao động Mĩ trong những năm 20</a:t>
            </a:r>
          </a:p>
        </p:txBody>
      </p:sp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4953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Rectangle 17"/>
          <p:cNvSpPr>
            <a:spLocks noChangeArrowheads="1"/>
          </p:cNvSpPr>
          <p:nvPr/>
        </p:nvSpPr>
        <p:spPr bwMode="auto">
          <a:xfrm>
            <a:off x="4343400" y="16764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FF0000"/>
                </a:solidFill>
              </a:rPr>
              <a:t>Em hãy quan sát, mô tả nơi ở của những người lao động Mĩ và rút ra nhận xét?</a:t>
            </a:r>
          </a:p>
        </p:txBody>
      </p:sp>
      <p:sp>
        <p:nvSpPr>
          <p:cNvPr id="10249" name="Line 18"/>
          <p:cNvSpPr>
            <a:spLocks noChangeShapeType="1"/>
          </p:cNvSpPr>
          <p:nvPr/>
        </p:nvSpPr>
        <p:spPr bwMode="auto">
          <a:xfrm>
            <a:off x="4191000" y="1143000"/>
            <a:ext cx="0" cy="5715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>
            <a:off x="4191000" y="2819400"/>
            <a:ext cx="4953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52400" y="1600200"/>
            <a:ext cx="403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0" i="0">
                <a:solidFill>
                  <a:srgbClr val="0000FF"/>
                </a:solidFill>
              </a:rPr>
              <a:t>- Nhân dân lao động bị bóc lột, thất nghiệp.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1977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Calibri</vt:lpstr>
      <vt:lpstr>Symbol</vt:lpstr>
      <vt:lpstr>Tahoma</vt:lpstr>
      <vt:lpstr>Wingdings</vt:lpstr>
      <vt:lpstr>VNI-Times</vt:lpstr>
      <vt:lpstr>.VnTime</vt:lpstr>
      <vt:lpstr>Default Design</vt:lpstr>
      <vt:lpstr>BÀI 18 NƯỚC MĨ GIỮA HAI CUỘC CHIẾN TRANH THẾ GIỚI (1918 – 1939)</vt:lpstr>
      <vt:lpstr>KIỂM TRA BÀI CŨ</vt:lpstr>
      <vt:lpstr>PowerPoint Presentation</vt:lpstr>
      <vt:lpstr>Tiết 27, bài 18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Đảng cộng sản Mĩ được thành lập trong hoàn cảnh nào?</vt:lpstr>
      <vt:lpstr>NƯỚC MĨ GIỮA HAI CUỘC CHIẾN TRANH THẾ GIỚI (1918 – 1939)</vt:lpstr>
      <vt:lpstr>PowerPoint Presentation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NƯỚC MĨ GIỮA HAI CUỘC CHIẾN TRANH THẾ GIỚI (1918 – 1939)</vt:lpstr>
      <vt:lpstr>SƠ KẾT BÀI HỌC </vt:lpstr>
      <vt:lpstr>PowerPoint Presentation</vt:lpstr>
      <vt:lpstr>Thủ tướng Nguyễn Xuân Phúc với Tổng thống Donald Trump</vt:lpstr>
      <vt:lpstr>PowerPoint Presentation</vt:lpstr>
      <vt:lpstr>PowerPoint Presentation</vt:lpstr>
      <vt:lpstr>CỦNG CỐ BÀI HỌC</vt:lpstr>
      <vt:lpstr>CÔNG VIỆC VỀ NHÀ</vt:lpstr>
    </vt:vector>
  </TitlesOfParts>
  <Company>TNH Co,Ltd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THÀNH PHỐ HUẾ TRƯỜNG PHỔ THÔNG THCS NGUYỄN CHÍ DIỂU</dc:title>
  <dc:creator>VI TINH TNH</dc:creator>
  <cp:lastModifiedBy>Administrator</cp:lastModifiedBy>
  <cp:revision>141</cp:revision>
  <dcterms:created xsi:type="dcterms:W3CDTF">2006-12-02T12:43:50Z</dcterms:created>
  <dcterms:modified xsi:type="dcterms:W3CDTF">2023-03-29T03:12:20Z</dcterms:modified>
</cp:coreProperties>
</file>