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7"/>
  </p:notesMasterIdLst>
  <p:sldIdLst>
    <p:sldId id="256" r:id="rId3"/>
    <p:sldId id="322" r:id="rId4"/>
    <p:sldId id="324" r:id="rId5"/>
    <p:sldId id="325" r:id="rId6"/>
    <p:sldId id="326" r:id="rId7"/>
    <p:sldId id="327" r:id="rId8"/>
    <p:sldId id="328" r:id="rId9"/>
    <p:sldId id="329" r:id="rId10"/>
    <p:sldId id="330" r:id="rId11"/>
    <p:sldId id="331" r:id="rId12"/>
    <p:sldId id="332" r:id="rId13"/>
    <p:sldId id="348" r:id="rId14"/>
    <p:sldId id="356" r:id="rId15"/>
    <p:sldId id="333" r:id="rId16"/>
    <p:sldId id="349" r:id="rId17"/>
    <p:sldId id="351" r:id="rId18"/>
    <p:sldId id="357" r:id="rId19"/>
    <p:sldId id="358" r:id="rId20"/>
    <p:sldId id="359" r:id="rId21"/>
    <p:sldId id="361" r:id="rId22"/>
    <p:sldId id="363" r:id="rId23"/>
    <p:sldId id="364" r:id="rId24"/>
    <p:sldId id="347"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DC68"/>
    <a:srgbClr val="990099"/>
    <a:srgbClr val="EEB500"/>
    <a:srgbClr val="476E2C"/>
    <a:srgbClr val="62FAD6"/>
    <a:srgbClr val="005BE2"/>
    <a:srgbClr val="0066FF"/>
    <a:srgbClr val="16641A"/>
    <a:srgbClr val="FFFFB3"/>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64" autoAdjust="0"/>
    <p:restoredTop sz="94660"/>
  </p:normalViewPr>
  <p:slideViewPr>
    <p:cSldViewPr snapToGrid="0">
      <p:cViewPr varScale="1">
        <p:scale>
          <a:sx n="68" d="100"/>
          <a:sy n="68" d="100"/>
        </p:scale>
        <p:origin x="53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800">
          <a:solidFill>
            <a:srgbClr val="0070C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7155389964151"/>
          <c:y val="0.13469502632925603"/>
          <c:w val="0.7012147885487825"/>
          <c:h val="0.75747816900245957"/>
        </c:manualLayout>
      </c:layout>
      <c:barChart>
        <c:barDir val="col"/>
        <c:grouping val="clustered"/>
        <c:varyColors val="0"/>
        <c:ser>
          <c:idx val="0"/>
          <c:order val="0"/>
          <c:tx>
            <c:strRef>
              <c:f>Sheet1!$B$1</c:f>
              <c:strCache>
                <c:ptCount val="1"/>
                <c:pt idx="0">
                  <c:v>Tháng 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accent5">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Cửa hàng 1</c:v>
                </c:pt>
                <c:pt idx="1">
                  <c:v>Cửa hàng 2</c:v>
                </c:pt>
                <c:pt idx="2">
                  <c:v>Cửa hàng 3</c:v>
                </c:pt>
              </c:strCache>
            </c:strRef>
          </c:cat>
          <c:val>
            <c:numRef>
              <c:f>Sheet1!$B$2:$B$4</c:f>
              <c:numCache>
                <c:formatCode>General</c:formatCode>
                <c:ptCount val="3"/>
                <c:pt idx="0">
                  <c:v>30</c:v>
                </c:pt>
                <c:pt idx="1">
                  <c:v>42</c:v>
                </c:pt>
                <c:pt idx="2">
                  <c:v>53</c:v>
                </c:pt>
              </c:numCache>
            </c:numRef>
          </c:val>
          <c:extLst>
            <c:ext xmlns:c16="http://schemas.microsoft.com/office/drawing/2014/chart" uri="{C3380CC4-5D6E-409C-BE32-E72D297353CC}">
              <c16:uniqueId val="{00000000-CE26-4B9F-802E-90F6FA966F1A}"/>
            </c:ext>
          </c:extLst>
        </c:ser>
        <c:ser>
          <c:idx val="1"/>
          <c:order val="1"/>
          <c:tx>
            <c:strRef>
              <c:f>Sheet1!$C$1</c:f>
              <c:strCache>
                <c:ptCount val="1"/>
                <c:pt idx="0">
                  <c:v>Tháng 6</c:v>
                </c:pt>
              </c:strCache>
            </c:strRef>
          </c:tx>
          <c:spPr>
            <a:solidFill>
              <a:srgbClr val="44DC68"/>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accent5">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Cửa hàng 1</c:v>
                </c:pt>
                <c:pt idx="1">
                  <c:v>Cửa hàng 2</c:v>
                </c:pt>
                <c:pt idx="2">
                  <c:v>Cửa hàng 3</c:v>
                </c:pt>
              </c:strCache>
            </c:strRef>
          </c:cat>
          <c:val>
            <c:numRef>
              <c:f>Sheet1!$C$2:$C$4</c:f>
              <c:numCache>
                <c:formatCode>General</c:formatCode>
                <c:ptCount val="3"/>
                <c:pt idx="0">
                  <c:v>47</c:v>
                </c:pt>
                <c:pt idx="1">
                  <c:v>71</c:v>
                </c:pt>
                <c:pt idx="2">
                  <c:v>88</c:v>
                </c:pt>
              </c:numCache>
            </c:numRef>
          </c:val>
          <c:extLst>
            <c:ext xmlns:c16="http://schemas.microsoft.com/office/drawing/2014/chart" uri="{C3380CC4-5D6E-409C-BE32-E72D297353CC}">
              <c16:uniqueId val="{00000001-CE26-4B9F-802E-90F6FA966F1A}"/>
            </c:ext>
          </c:extLst>
        </c:ser>
        <c:dLbls>
          <c:showLegendKey val="0"/>
          <c:showVal val="0"/>
          <c:showCatName val="0"/>
          <c:showSerName val="0"/>
          <c:showPercent val="0"/>
          <c:showBubbleSize val="0"/>
        </c:dLbls>
        <c:gapWidth val="253"/>
        <c:axId val="470397040"/>
        <c:axId val="470401632"/>
      </c:barChart>
      <c:catAx>
        <c:axId val="470397040"/>
        <c:scaling>
          <c:orientation val="minMax"/>
        </c:scaling>
        <c:delete val="0"/>
        <c:axPos val="b"/>
        <c:title>
          <c:tx>
            <c:rich>
              <a:bodyPr rot="0" spcFirstLastPara="1" vertOverflow="ellipsis" vert="horz" wrap="square" anchor="ctr" anchorCtr="1"/>
              <a:lstStyle/>
              <a:p>
                <a:pPr>
                  <a:defRPr sz="2800" b="0" i="1" u="none" strike="noStrike" kern="1200" baseline="0">
                    <a:solidFill>
                      <a:schemeClr val="accent5">
                        <a:lumMod val="50000"/>
                      </a:schemeClr>
                    </a:solidFill>
                    <a:latin typeface="+mn-lt"/>
                    <a:ea typeface="+mn-ea"/>
                    <a:cs typeface="+mn-cs"/>
                  </a:defRPr>
                </a:pPr>
                <a:r>
                  <a:rPr lang="en-US" i="1"/>
                  <a:t>Số ti vi</a:t>
                </a:r>
              </a:p>
              <a:p>
                <a:pPr>
                  <a:defRPr i="1"/>
                </a:pPr>
                <a:r>
                  <a:rPr lang="en-US" i="1"/>
                  <a:t>bán được</a:t>
                </a:r>
              </a:p>
            </c:rich>
          </c:tx>
          <c:layout>
            <c:manualLayout>
              <c:xMode val="edge"/>
              <c:yMode val="edge"/>
              <c:x val="4.188204620117849E-2"/>
              <c:y val="1.0937783720431171E-3"/>
            </c:manualLayout>
          </c:layout>
          <c:overlay val="0"/>
          <c:spPr>
            <a:noFill/>
            <a:ln>
              <a:noFill/>
            </a:ln>
            <a:effectLst/>
          </c:spPr>
          <c:txPr>
            <a:bodyPr rot="0" spcFirstLastPara="1" vertOverflow="ellipsis" vert="horz" wrap="square" anchor="ctr" anchorCtr="1"/>
            <a:lstStyle/>
            <a:p>
              <a:pPr>
                <a:defRPr sz="2800" b="0" i="1" u="none" strike="noStrike" kern="1200" baseline="0">
                  <a:solidFill>
                    <a:schemeClr val="accent5">
                      <a:lumMod val="50000"/>
                    </a:schemeClr>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chemeClr val="accent5">
                <a:lumMod val="50000"/>
              </a:schemeClr>
            </a:solidFill>
            <a:round/>
            <a:tailEnd type="triangle" w="med" len="lg"/>
          </a:ln>
          <a:effectLst/>
        </c:spPr>
        <c:txPr>
          <a:bodyPr rot="-60000000" spcFirstLastPara="1" vertOverflow="ellipsis" vert="horz" wrap="square" anchor="ctr" anchorCtr="1"/>
          <a:lstStyle/>
          <a:p>
            <a:pPr>
              <a:defRPr sz="2800" b="0" i="0" u="none" strike="noStrike" kern="1200" baseline="0">
                <a:solidFill>
                  <a:schemeClr val="accent5">
                    <a:lumMod val="50000"/>
                  </a:schemeClr>
                </a:solidFill>
                <a:latin typeface="+mn-lt"/>
                <a:ea typeface="+mn-ea"/>
                <a:cs typeface="+mn-cs"/>
              </a:defRPr>
            </a:pPr>
            <a:endParaRPr lang="en-US"/>
          </a:p>
        </c:txPr>
        <c:crossAx val="470401632"/>
        <c:crosses val="autoZero"/>
        <c:auto val="1"/>
        <c:lblAlgn val="ctr"/>
        <c:lblOffset val="100"/>
        <c:noMultiLvlLbl val="0"/>
      </c:catAx>
      <c:valAx>
        <c:axId val="470401632"/>
        <c:scaling>
          <c:orientation val="minMax"/>
          <c:max val="109.9"/>
          <c:min val="0"/>
        </c:scaling>
        <c:delete val="0"/>
        <c:axPos val="l"/>
        <c:title>
          <c:tx>
            <c:rich>
              <a:bodyPr rot="0" spcFirstLastPara="1" vertOverflow="ellipsis" wrap="square" anchor="ctr" anchorCtr="1"/>
              <a:lstStyle/>
              <a:p>
                <a:pPr>
                  <a:defRPr sz="2800" b="0" i="1" u="none" strike="noStrike" kern="1200" baseline="0">
                    <a:solidFill>
                      <a:schemeClr val="accent5">
                        <a:lumMod val="50000"/>
                      </a:schemeClr>
                    </a:solidFill>
                    <a:latin typeface="+mn-lt"/>
                    <a:ea typeface="+mn-ea"/>
                    <a:cs typeface="+mn-cs"/>
                  </a:defRPr>
                </a:pPr>
                <a:r>
                  <a:rPr lang="en-US" i="1"/>
                  <a:t>Cửa hàng</a:t>
                </a:r>
              </a:p>
            </c:rich>
          </c:tx>
          <c:layout>
            <c:manualLayout>
              <c:xMode val="edge"/>
              <c:yMode val="edge"/>
              <c:x val="0.82702643792042541"/>
              <c:y val="0.88657356509681573"/>
            </c:manualLayout>
          </c:layout>
          <c:overlay val="0"/>
          <c:spPr>
            <a:noFill/>
            <a:ln>
              <a:noFill/>
            </a:ln>
            <a:effectLst/>
          </c:spPr>
          <c:txPr>
            <a:bodyPr rot="0" spcFirstLastPara="1" vertOverflow="ellipsis" wrap="square" anchor="ctr" anchorCtr="1"/>
            <a:lstStyle/>
            <a:p>
              <a:pPr>
                <a:defRPr sz="2800" b="0" i="1" u="none" strike="noStrike" kern="1200" baseline="0">
                  <a:solidFill>
                    <a:schemeClr val="accent5">
                      <a:lumMod val="50000"/>
                    </a:schemeClr>
                  </a:solidFill>
                  <a:latin typeface="+mn-lt"/>
                  <a:ea typeface="+mn-ea"/>
                  <a:cs typeface="+mn-cs"/>
                </a:defRPr>
              </a:pPr>
              <a:endParaRPr lang="en-US"/>
            </a:p>
          </c:txPr>
        </c:title>
        <c:numFmt formatCode="General" sourceLinked="1"/>
        <c:majorTickMark val="none"/>
        <c:minorTickMark val="cross"/>
        <c:tickLblPos val="nextTo"/>
        <c:spPr>
          <a:noFill/>
          <a:ln w="38100">
            <a:solidFill>
              <a:schemeClr val="accent1">
                <a:shade val="50000"/>
              </a:schemeClr>
            </a:solidFill>
            <a:tailEnd type="triangle" w="med" len="lg"/>
          </a:ln>
          <a:effectLst/>
        </c:spPr>
        <c:txPr>
          <a:bodyPr rot="-60000000" spcFirstLastPara="1" vertOverflow="ellipsis" vert="horz" wrap="square" anchor="ctr" anchorCtr="1"/>
          <a:lstStyle/>
          <a:p>
            <a:pPr>
              <a:defRPr sz="2800" b="0" i="0" u="none" strike="noStrike" kern="1200" baseline="0">
                <a:solidFill>
                  <a:schemeClr val="accent5">
                    <a:lumMod val="50000"/>
                  </a:schemeClr>
                </a:solidFill>
                <a:latin typeface="+mn-lt"/>
                <a:ea typeface="+mn-ea"/>
                <a:cs typeface="+mn-cs"/>
              </a:defRPr>
            </a:pPr>
            <a:endParaRPr lang="en-US"/>
          </a:p>
        </c:txPr>
        <c:crossAx val="470397040"/>
        <c:crosses val="autoZero"/>
        <c:crossBetween val="between"/>
        <c:minorUnit val="10"/>
      </c:valAx>
      <c:spPr>
        <a:noFill/>
        <a:ln>
          <a:noFill/>
        </a:ln>
        <a:effectLst/>
      </c:spPr>
    </c:plotArea>
    <c:legend>
      <c:legendPos val="b"/>
      <c:layout>
        <c:manualLayout>
          <c:xMode val="edge"/>
          <c:yMode val="edge"/>
          <c:x val="0.26602273556864992"/>
          <c:y val="3.5170933821951508E-2"/>
          <c:w val="0.41607915732387757"/>
          <c:h val="0.10685980290199575"/>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accent5">
                  <a:lumMod val="50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800">
          <a:solidFill>
            <a:schemeClr val="accent5">
              <a:lumMod val="50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11653007659755"/>
          <c:y val="0.169362507571169"/>
          <c:w val="0.8664337066562332"/>
          <c:h val="0.72273513024513225"/>
        </c:manualLayout>
      </c:layout>
      <c:barChart>
        <c:barDir val="col"/>
        <c:grouping val="clustered"/>
        <c:varyColors val="0"/>
        <c:ser>
          <c:idx val="0"/>
          <c:order val="0"/>
          <c:tx>
            <c:strRef>
              <c:f>Sheet1!$B$1</c:f>
              <c:strCache>
                <c:ptCount val="1"/>
                <c:pt idx="0">
                  <c:v>Cửa hàng 1</c:v>
                </c:pt>
              </c:strCache>
            </c:strRef>
          </c:tx>
          <c:spPr>
            <a:solidFill>
              <a:srgbClr val="2CBC14"/>
            </a:solidFill>
            <a:ln>
              <a:noFill/>
            </a:ln>
            <a:effectLst/>
          </c:spPr>
          <c:invertIfNegative val="0"/>
          <c:cat>
            <c:strRef>
              <c:f>Sheet1!$A$2:$A$4</c:f>
              <c:strCache>
                <c:ptCount val="2"/>
                <c:pt idx="0">
                  <c:v>Ngày 1</c:v>
                </c:pt>
                <c:pt idx="1">
                  <c:v>ngày 2</c:v>
                </c:pt>
              </c:strCache>
            </c:strRef>
          </c:cat>
          <c:val>
            <c:numRef>
              <c:f>Sheet1!$B$2:$B$4</c:f>
              <c:numCache>
                <c:formatCode>General</c:formatCode>
                <c:ptCount val="3"/>
                <c:pt idx="0">
                  <c:v>6</c:v>
                </c:pt>
                <c:pt idx="1">
                  <c:v>8</c:v>
                </c:pt>
              </c:numCache>
            </c:numRef>
          </c:val>
          <c:extLst>
            <c:ext xmlns:c16="http://schemas.microsoft.com/office/drawing/2014/chart" uri="{C3380CC4-5D6E-409C-BE32-E72D297353CC}">
              <c16:uniqueId val="{00000000-0B3A-4731-A2CF-B89F126E12FC}"/>
            </c:ext>
          </c:extLst>
        </c:ser>
        <c:ser>
          <c:idx val="1"/>
          <c:order val="1"/>
          <c:tx>
            <c:strRef>
              <c:f>Sheet1!$C$1</c:f>
              <c:strCache>
                <c:ptCount val="1"/>
                <c:pt idx="0">
                  <c:v>Cửa hàng 2</c:v>
                </c:pt>
              </c:strCache>
            </c:strRef>
          </c:tx>
          <c:spPr>
            <a:solidFill>
              <a:srgbClr val="FF0000"/>
            </a:solidFill>
            <a:ln>
              <a:noFill/>
            </a:ln>
            <a:effectLst/>
          </c:spPr>
          <c:invertIfNegative val="0"/>
          <c:cat>
            <c:strRef>
              <c:f>Sheet1!$A$2:$A$4</c:f>
              <c:strCache>
                <c:ptCount val="2"/>
                <c:pt idx="0">
                  <c:v>Ngày 1</c:v>
                </c:pt>
                <c:pt idx="1">
                  <c:v>ngày 2</c:v>
                </c:pt>
              </c:strCache>
            </c:strRef>
          </c:cat>
          <c:val>
            <c:numRef>
              <c:f>Sheet1!$C$2:$C$4</c:f>
              <c:numCache>
                <c:formatCode>General</c:formatCode>
                <c:ptCount val="3"/>
                <c:pt idx="0">
                  <c:v>3</c:v>
                </c:pt>
                <c:pt idx="1">
                  <c:v>4</c:v>
                </c:pt>
              </c:numCache>
            </c:numRef>
          </c:val>
          <c:extLst>
            <c:ext xmlns:c16="http://schemas.microsoft.com/office/drawing/2014/chart" uri="{C3380CC4-5D6E-409C-BE32-E72D297353CC}">
              <c16:uniqueId val="{00000001-0B3A-4731-A2CF-B89F126E12FC}"/>
            </c:ext>
          </c:extLst>
        </c:ser>
        <c:dLbls>
          <c:showLegendKey val="0"/>
          <c:showVal val="0"/>
          <c:showCatName val="0"/>
          <c:showSerName val="0"/>
          <c:showPercent val="0"/>
          <c:showBubbleSize val="0"/>
        </c:dLbls>
        <c:gapWidth val="147"/>
        <c:axId val="518201408"/>
        <c:axId val="518201736"/>
      </c:barChart>
      <c:catAx>
        <c:axId val="518201408"/>
        <c:scaling>
          <c:orientation val="minMax"/>
        </c:scaling>
        <c:delete val="0"/>
        <c:axPos val="b"/>
        <c:title>
          <c:tx>
            <c:rich>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r>
                  <a:rPr lang="en-US" i="1"/>
                  <a:t>Số áo</a:t>
                </a:r>
              </a:p>
              <a:p>
                <a:pPr>
                  <a:defRPr i="1"/>
                </a:pPr>
                <a:r>
                  <a:rPr lang="en-US" i="1"/>
                  <a:t>bán được</a:t>
                </a:r>
              </a:p>
            </c:rich>
          </c:tx>
          <c:layout>
            <c:manualLayout>
              <c:xMode val="edge"/>
              <c:yMode val="edge"/>
              <c:x val="1.2649311693181465E-3"/>
              <c:y val="2.7031185359241792E-2"/>
            </c:manualLayout>
          </c:layout>
          <c:overlay val="0"/>
          <c:spPr>
            <a:noFill/>
            <a:ln>
              <a:noFill/>
            </a:ln>
            <a:effectLst/>
          </c:spPr>
          <c:txPr>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med" len="lg"/>
          </a:ln>
          <a:effectLst/>
        </c:spPr>
        <c:txPr>
          <a:bodyPr rot="-6000000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crossAx val="518201736"/>
        <c:crosses val="autoZero"/>
        <c:auto val="1"/>
        <c:lblAlgn val="ctr"/>
        <c:lblOffset val="100"/>
        <c:noMultiLvlLbl val="0"/>
      </c:catAx>
      <c:valAx>
        <c:axId val="518201736"/>
        <c:scaling>
          <c:orientation val="minMax"/>
          <c:max val="9.9"/>
          <c:min val="0"/>
        </c:scaling>
        <c:delete val="0"/>
        <c:axPos val="l"/>
        <c:majorGridlines>
          <c:spPr>
            <a:ln w="38100" cap="flat" cmpd="sng" algn="ctr">
              <a:solidFill>
                <a:schemeClr val="bg2">
                  <a:lumMod val="75000"/>
                </a:schemeClr>
              </a:solidFill>
              <a:round/>
            </a:ln>
            <a:effectLst/>
          </c:spPr>
        </c:majorGridlines>
        <c:minorGridlines>
          <c:spPr>
            <a:ln w="38100" cap="flat" cmpd="sng" algn="ctr">
              <a:solidFill>
                <a:schemeClr val="bg2">
                  <a:lumMod val="75000"/>
                </a:schemeClr>
              </a:solidFill>
              <a:round/>
            </a:ln>
            <a:effectLst/>
          </c:spPr>
        </c:minorGridlines>
        <c:title>
          <c:tx>
            <c:rich>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r>
                  <a:rPr lang="en-US" i="1"/>
                  <a:t>Ngày</a:t>
                </a:r>
              </a:p>
            </c:rich>
          </c:tx>
          <c:layout>
            <c:manualLayout>
              <c:xMode val="edge"/>
              <c:yMode val="edge"/>
              <c:x val="0.84819582334816845"/>
              <c:y val="0.90619528001677541"/>
            </c:manualLayout>
          </c:layout>
          <c:overlay val="0"/>
          <c:spPr>
            <a:noFill/>
            <a:ln>
              <a:noFill/>
            </a:ln>
            <a:effectLst/>
          </c:spPr>
          <c:txPr>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med" len="lg"/>
          </a:ln>
          <a:effectLst/>
        </c:spPr>
        <c:txPr>
          <a:bodyPr rot="-6000000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crossAx val="518201408"/>
        <c:crosses val="autoZero"/>
        <c:crossBetween val="between"/>
        <c:majorUnit val="2"/>
        <c:minorUnit val="1"/>
      </c:valAx>
      <c:spPr>
        <a:noFill/>
        <a:ln>
          <a:noFill/>
        </a:ln>
        <a:effectLst/>
      </c:spPr>
    </c:plotArea>
    <c:legend>
      <c:legendPos val="b"/>
      <c:layout>
        <c:manualLayout>
          <c:xMode val="edge"/>
          <c:yMode val="edge"/>
          <c:x val="0.41033893084792972"/>
          <c:y val="3.5065359852812575E-2"/>
          <c:w val="0.3820472440944882"/>
          <c:h val="0.13994427400697229"/>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800">
          <a:solidFill>
            <a:schemeClr val="accent1">
              <a:lumMod val="75000"/>
            </a:schemeClr>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11653007659755"/>
          <c:y val="0.169362507571169"/>
          <c:w val="0.8664337066562332"/>
          <c:h val="0.72273513024513225"/>
        </c:manualLayout>
      </c:layout>
      <c:barChart>
        <c:barDir val="col"/>
        <c:grouping val="clustered"/>
        <c:varyColors val="0"/>
        <c:ser>
          <c:idx val="0"/>
          <c:order val="0"/>
          <c:tx>
            <c:strRef>
              <c:f>Sheet1!$B$1</c:f>
              <c:strCache>
                <c:ptCount val="1"/>
                <c:pt idx="0">
                  <c:v>Cửa hàng 1</c:v>
                </c:pt>
              </c:strCache>
            </c:strRef>
          </c:tx>
          <c:spPr>
            <a:solidFill>
              <a:srgbClr val="2CBC14"/>
            </a:solidFill>
            <a:ln>
              <a:noFill/>
            </a:ln>
            <a:effectLst/>
          </c:spPr>
          <c:invertIfNegative val="0"/>
          <c:cat>
            <c:strRef>
              <c:f>Sheet1!$A$2:$A$4</c:f>
              <c:strCache>
                <c:ptCount val="2"/>
                <c:pt idx="0">
                  <c:v>Ngày 1</c:v>
                </c:pt>
                <c:pt idx="1">
                  <c:v>ngày 2</c:v>
                </c:pt>
              </c:strCache>
            </c:strRef>
          </c:cat>
          <c:val>
            <c:numRef>
              <c:f>Sheet1!$B$2:$B$4</c:f>
              <c:numCache>
                <c:formatCode>General</c:formatCode>
                <c:ptCount val="3"/>
                <c:pt idx="0">
                  <c:v>6</c:v>
                </c:pt>
                <c:pt idx="1">
                  <c:v>8</c:v>
                </c:pt>
              </c:numCache>
            </c:numRef>
          </c:val>
          <c:extLst>
            <c:ext xmlns:c16="http://schemas.microsoft.com/office/drawing/2014/chart" uri="{C3380CC4-5D6E-409C-BE32-E72D297353CC}">
              <c16:uniqueId val="{00000000-0B3A-4731-A2CF-B89F126E12FC}"/>
            </c:ext>
          </c:extLst>
        </c:ser>
        <c:ser>
          <c:idx val="1"/>
          <c:order val="1"/>
          <c:tx>
            <c:strRef>
              <c:f>Sheet1!$C$1</c:f>
              <c:strCache>
                <c:ptCount val="1"/>
                <c:pt idx="0">
                  <c:v>Cửa hàng 2</c:v>
                </c:pt>
              </c:strCache>
            </c:strRef>
          </c:tx>
          <c:spPr>
            <a:solidFill>
              <a:srgbClr val="FF0000"/>
            </a:solidFill>
            <a:ln>
              <a:noFill/>
            </a:ln>
            <a:effectLst/>
          </c:spPr>
          <c:invertIfNegative val="0"/>
          <c:cat>
            <c:strRef>
              <c:f>Sheet1!$A$2:$A$4</c:f>
              <c:strCache>
                <c:ptCount val="2"/>
                <c:pt idx="0">
                  <c:v>Ngày 1</c:v>
                </c:pt>
                <c:pt idx="1">
                  <c:v>ngày 2</c:v>
                </c:pt>
              </c:strCache>
            </c:strRef>
          </c:cat>
          <c:val>
            <c:numRef>
              <c:f>Sheet1!$C$2:$C$4</c:f>
              <c:numCache>
                <c:formatCode>General</c:formatCode>
                <c:ptCount val="3"/>
                <c:pt idx="0">
                  <c:v>3</c:v>
                </c:pt>
                <c:pt idx="1">
                  <c:v>4</c:v>
                </c:pt>
              </c:numCache>
            </c:numRef>
          </c:val>
          <c:extLst>
            <c:ext xmlns:c16="http://schemas.microsoft.com/office/drawing/2014/chart" uri="{C3380CC4-5D6E-409C-BE32-E72D297353CC}">
              <c16:uniqueId val="{00000001-0B3A-4731-A2CF-B89F126E12FC}"/>
            </c:ext>
          </c:extLst>
        </c:ser>
        <c:dLbls>
          <c:showLegendKey val="0"/>
          <c:showVal val="0"/>
          <c:showCatName val="0"/>
          <c:showSerName val="0"/>
          <c:showPercent val="0"/>
          <c:showBubbleSize val="0"/>
        </c:dLbls>
        <c:gapWidth val="147"/>
        <c:axId val="518201408"/>
        <c:axId val="518201736"/>
      </c:barChart>
      <c:catAx>
        <c:axId val="518201408"/>
        <c:scaling>
          <c:orientation val="minMax"/>
        </c:scaling>
        <c:delete val="0"/>
        <c:axPos val="b"/>
        <c:title>
          <c:tx>
            <c:rich>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r>
                  <a:rPr lang="en-US" i="1"/>
                  <a:t>Số áo</a:t>
                </a:r>
              </a:p>
              <a:p>
                <a:pPr>
                  <a:defRPr i="1"/>
                </a:pPr>
                <a:r>
                  <a:rPr lang="en-US" i="1"/>
                  <a:t>bán được</a:t>
                </a:r>
              </a:p>
            </c:rich>
          </c:tx>
          <c:layout>
            <c:manualLayout>
              <c:xMode val="edge"/>
              <c:yMode val="edge"/>
              <c:x val="1.2649311693181465E-3"/>
              <c:y val="2.7031185359241792E-2"/>
            </c:manualLayout>
          </c:layout>
          <c:overlay val="0"/>
          <c:spPr>
            <a:noFill/>
            <a:ln>
              <a:noFill/>
            </a:ln>
            <a:effectLst/>
          </c:spPr>
          <c:txPr>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med" len="lg"/>
          </a:ln>
          <a:effectLst/>
        </c:spPr>
        <c:txPr>
          <a:bodyPr rot="-6000000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crossAx val="518201736"/>
        <c:crosses val="autoZero"/>
        <c:auto val="1"/>
        <c:lblAlgn val="ctr"/>
        <c:lblOffset val="100"/>
        <c:noMultiLvlLbl val="0"/>
      </c:catAx>
      <c:valAx>
        <c:axId val="518201736"/>
        <c:scaling>
          <c:orientation val="minMax"/>
          <c:max val="9.9"/>
          <c:min val="0"/>
        </c:scaling>
        <c:delete val="0"/>
        <c:axPos val="l"/>
        <c:majorGridlines>
          <c:spPr>
            <a:ln w="38100" cap="flat" cmpd="sng" algn="ctr">
              <a:solidFill>
                <a:schemeClr val="bg2">
                  <a:lumMod val="75000"/>
                </a:schemeClr>
              </a:solidFill>
              <a:round/>
            </a:ln>
            <a:effectLst/>
          </c:spPr>
        </c:majorGridlines>
        <c:minorGridlines>
          <c:spPr>
            <a:ln w="38100" cap="flat" cmpd="sng" algn="ctr">
              <a:solidFill>
                <a:schemeClr val="bg2">
                  <a:lumMod val="75000"/>
                </a:schemeClr>
              </a:solidFill>
              <a:round/>
            </a:ln>
            <a:effectLst/>
          </c:spPr>
        </c:minorGridlines>
        <c:title>
          <c:tx>
            <c:rich>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r>
                  <a:rPr lang="en-US" i="1"/>
                  <a:t>Ngày</a:t>
                </a:r>
              </a:p>
            </c:rich>
          </c:tx>
          <c:layout>
            <c:manualLayout>
              <c:xMode val="edge"/>
              <c:yMode val="edge"/>
              <c:x val="0.84819582334816845"/>
              <c:y val="0.90619528001677541"/>
            </c:manualLayout>
          </c:layout>
          <c:overlay val="0"/>
          <c:spPr>
            <a:noFill/>
            <a:ln>
              <a:noFill/>
            </a:ln>
            <a:effectLst/>
          </c:spPr>
          <c:txPr>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med" len="lg"/>
          </a:ln>
          <a:effectLst/>
        </c:spPr>
        <c:txPr>
          <a:bodyPr rot="-6000000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crossAx val="518201408"/>
        <c:crosses val="autoZero"/>
        <c:crossBetween val="between"/>
        <c:majorUnit val="2"/>
        <c:minorUnit val="1"/>
      </c:valAx>
      <c:spPr>
        <a:noFill/>
        <a:ln>
          <a:noFill/>
        </a:ln>
        <a:effectLst/>
      </c:spPr>
    </c:plotArea>
    <c:legend>
      <c:legendPos val="b"/>
      <c:layout>
        <c:manualLayout>
          <c:xMode val="edge"/>
          <c:yMode val="edge"/>
          <c:x val="0.41033893084792972"/>
          <c:y val="3.5065359852812575E-2"/>
          <c:w val="0.3820472440944882"/>
          <c:h val="0.13994427400697229"/>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800">
          <a:solidFill>
            <a:schemeClr val="accent1">
              <a:lumMod val="7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EAFB0-4E25-4F9E-9F51-37A6A00DED0A}"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D7B84-BB9C-41D5-842F-91991E3BDCD3}" type="slidenum">
              <a:rPr lang="en-US" smtClean="0"/>
              <a:t>‹#›</a:t>
            </a:fld>
            <a:endParaRPr lang="en-US"/>
          </a:p>
        </p:txBody>
      </p:sp>
    </p:spTree>
    <p:extLst>
      <p:ext uri="{BB962C8B-B14F-4D97-AF65-F5344CB8AC3E}">
        <p14:creationId xmlns:p14="http://schemas.microsoft.com/office/powerpoint/2010/main" val="252283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84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6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94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402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087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501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697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673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346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91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31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22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73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25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02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37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62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69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2975069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198074035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9.xml"/><Relationship Id="rId7" Type="http://schemas.openxmlformats.org/officeDocument/2006/relationships/slide" Target="slide20.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7.xml"/><Relationship Id="rId4" Type="http://schemas.openxmlformats.org/officeDocument/2006/relationships/slide" Target="slide18.xml"/><Relationship Id="rId9" Type="http://schemas.openxmlformats.org/officeDocument/2006/relationships/slide" Target="slide22.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audio" Target="../media/audio1.wav"/><Relationship Id="rId5" Type="http://schemas.openxmlformats.org/officeDocument/2006/relationships/audio" Target="../media/audio4.wav"/><Relationship Id="rId10" Type="http://schemas.openxmlformats.org/officeDocument/2006/relationships/slide" Target="slide15.xml"/><Relationship Id="rId4" Type="http://schemas.openxmlformats.org/officeDocument/2006/relationships/audio" Target="../media/audio3.wav"/><Relationship Id="rId9" Type="http://schemas.openxmlformats.org/officeDocument/2006/relationships/slide" Target="slide1.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audio" Target="../media/audio1.wav"/><Relationship Id="rId5" Type="http://schemas.openxmlformats.org/officeDocument/2006/relationships/audio" Target="../media/audio5.wav"/><Relationship Id="rId10" Type="http://schemas.openxmlformats.org/officeDocument/2006/relationships/slide" Target="slide15.xml"/><Relationship Id="rId4" Type="http://schemas.openxmlformats.org/officeDocument/2006/relationships/audio" Target="../media/audio3.wav"/><Relationship Id="rId9" Type="http://schemas.openxmlformats.org/officeDocument/2006/relationships/slide" Target="slide1.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audio" Target="../media/audio1.wav"/><Relationship Id="rId5" Type="http://schemas.openxmlformats.org/officeDocument/2006/relationships/audio" Target="../media/audio5.wav"/><Relationship Id="rId10" Type="http://schemas.openxmlformats.org/officeDocument/2006/relationships/slide" Target="slide15.xml"/><Relationship Id="rId4" Type="http://schemas.openxmlformats.org/officeDocument/2006/relationships/audio" Target="../media/audio3.wav"/><Relationship Id="rId9" Type="http://schemas.openxmlformats.org/officeDocument/2006/relationships/slide" Target="slide1.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audio" Target="../media/audio1.wav"/><Relationship Id="rId5" Type="http://schemas.openxmlformats.org/officeDocument/2006/relationships/audio" Target="../media/audio4.wav"/><Relationship Id="rId10" Type="http://schemas.openxmlformats.org/officeDocument/2006/relationships/slide" Target="slide15.xml"/><Relationship Id="rId4" Type="http://schemas.openxmlformats.org/officeDocument/2006/relationships/audio" Target="../media/audio3.wav"/><Relationship Id="rId9" Type="http://schemas.openxmlformats.org/officeDocument/2006/relationships/slide" Target="slide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audio" Target="../media/audio1.wav"/><Relationship Id="rId5" Type="http://schemas.openxmlformats.org/officeDocument/2006/relationships/audio" Target="../media/audio4.wav"/><Relationship Id="rId10" Type="http://schemas.openxmlformats.org/officeDocument/2006/relationships/slide" Target="slide15.xml"/><Relationship Id="rId4" Type="http://schemas.openxmlformats.org/officeDocument/2006/relationships/audio" Target="../media/audio3.wav"/><Relationship Id="rId9" Type="http://schemas.openxmlformats.org/officeDocument/2006/relationships/slide" Target="slide1.xml"/></Relationships>
</file>

<file path=ppt/slides/_rels/slide2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audio2.wav"/><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audio" Target="../media/audio1.wav"/></Relationships>
</file>

<file path=ppt/slides/_rels/slide2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audio2.wav"/><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audio" Target="../media/audio1.wav"/></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a:spLocks noGrp="1"/>
          </p:cNvSpPr>
          <p:nvPr>
            <p:ph type="ctrTitle"/>
          </p:nvPr>
        </p:nvSpPr>
        <p:spPr>
          <a:xfrm>
            <a:off x="262360" y="2696953"/>
            <a:ext cx="11809826" cy="1407997"/>
          </a:xfrm>
        </p:spPr>
        <p:txBody>
          <a:bodyPr anchor="ctr">
            <a:noAutofit/>
          </a:bodyPr>
          <a:lstStyle/>
          <a:p>
            <a:r>
              <a:rPr lang="en-US" sz="5000" b="1">
                <a:solidFill>
                  <a:srgbClr val="FFFF00"/>
                </a:solidFill>
                <a:cs typeface="Times New Roman" panose="02020603050405020304" pitchFamily="18" charset="0"/>
              </a:rPr>
              <a:t>Biểu đồ cột kép (tiết 2)</a:t>
            </a:r>
            <a:endParaRPr lang="en-US" sz="5000" b="1" dirty="0">
              <a:solidFill>
                <a:srgbClr val="FFFF00"/>
              </a:solidFill>
              <a:cs typeface="Times New Roman" panose="02020603050405020304" pitchFamily="18" charset="0"/>
            </a:endParaRPr>
          </a:p>
        </p:txBody>
      </p:sp>
      <p:sp>
        <p:nvSpPr>
          <p:cNvPr id="6"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2053035" y="5012625"/>
            <a:ext cx="7949329" cy="746370"/>
          </a:xfrm>
        </p:spPr>
        <p:txBody>
          <a:bodyPr anchor="ctr">
            <a:normAutofit/>
          </a:bodyPr>
          <a:lstStyle/>
          <a:p>
            <a:r>
              <a:rPr lang="en-US" sz="2800" dirty="0" err="1">
                <a:solidFill>
                  <a:schemeClr val="bg1"/>
                </a:solidFill>
                <a:latin typeface="+mj-lt"/>
                <a:ea typeface="Tahoma" panose="020B0604030504040204" pitchFamily="34" charset="0"/>
                <a:cs typeface="Times New Roman" panose="02020603050405020304" pitchFamily="18" charset="0"/>
              </a:rPr>
              <a:t>Giáo</a:t>
            </a:r>
            <a:r>
              <a:rPr lang="en-US" sz="2800" dirty="0">
                <a:solidFill>
                  <a:schemeClr val="bg1"/>
                </a:solidFill>
                <a:latin typeface="+mj-lt"/>
                <a:ea typeface="Tahoma" panose="020B0604030504040204" pitchFamily="34" charset="0"/>
                <a:cs typeface="Times New Roman" panose="02020603050405020304" pitchFamily="18" charset="0"/>
              </a:rPr>
              <a:t> </a:t>
            </a:r>
            <a:r>
              <a:rPr lang="en-US" sz="2800" dirty="0" err="1">
                <a:solidFill>
                  <a:schemeClr val="bg1"/>
                </a:solidFill>
                <a:latin typeface="+mj-lt"/>
                <a:ea typeface="Tahoma" panose="020B0604030504040204" pitchFamily="34" charset="0"/>
                <a:cs typeface="Times New Roman" panose="02020603050405020304" pitchFamily="18" charset="0"/>
              </a:rPr>
              <a:t>viên</a:t>
            </a:r>
            <a:r>
              <a:rPr lang="en-US" sz="2800" dirty="0">
                <a:solidFill>
                  <a:schemeClr val="bg1"/>
                </a:solidFill>
                <a:latin typeface="+mj-lt"/>
                <a:ea typeface="Tahoma" panose="020B0604030504040204" pitchFamily="34" charset="0"/>
                <a:cs typeface="Times New Roman" panose="02020603050405020304" pitchFamily="18" charset="0"/>
              </a:rPr>
              <a:t>: </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85842" y="3883013"/>
            <a:ext cx="3194131" cy="3194131"/>
          </a:xfrm>
          <a:prstGeom prst="rect">
            <a:avLst/>
          </a:prstGeom>
        </p:spPr>
      </p:pic>
    </p:spTree>
    <p:extLst>
      <p:ext uri="{BB962C8B-B14F-4D97-AF65-F5344CB8AC3E}">
        <p14:creationId xmlns:p14="http://schemas.microsoft.com/office/powerpoint/2010/main" val="1912357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2358"/>
            <a:ext cx="6133108" cy="5919729"/>
          </a:xfrm>
          <a:prstGeom prst="rect">
            <a:avLst/>
          </a:prstGeom>
        </p:spPr>
      </p:pic>
      <p:sp>
        <p:nvSpPr>
          <p:cNvPr id="2" name="TextBox 1"/>
          <p:cNvSpPr txBox="1"/>
          <p:nvPr/>
        </p:nvSpPr>
        <p:spPr>
          <a:xfrm>
            <a:off x="0" y="6488668"/>
            <a:ext cx="2463800" cy="369332"/>
          </a:xfrm>
          <a:prstGeom prst="rect">
            <a:avLst/>
          </a:prstGeom>
          <a:noFill/>
        </p:spPr>
        <p:txBody>
          <a:bodyPr wrap="square" rtlCol="0">
            <a:spAutoFit/>
          </a:bodyPr>
          <a:lstStyle/>
          <a:p>
            <a:r>
              <a:rPr lang="en-US" i="1">
                <a:solidFill>
                  <a:srgbClr val="CC3399"/>
                </a:solidFill>
              </a:rPr>
              <a:t>Hướng dẫn trả lời</a:t>
            </a:r>
          </a:p>
        </p:txBody>
      </p:sp>
      <p:sp>
        <p:nvSpPr>
          <p:cNvPr id="6" name="TextBox 5"/>
          <p:cNvSpPr txBox="1"/>
          <p:nvPr/>
        </p:nvSpPr>
        <p:spPr>
          <a:xfrm>
            <a:off x="2365326" y="6072087"/>
            <a:ext cx="2070100" cy="523220"/>
          </a:xfrm>
          <a:prstGeom prst="rect">
            <a:avLst/>
          </a:prstGeom>
          <a:noFill/>
        </p:spPr>
        <p:txBody>
          <a:bodyPr wrap="square" rtlCol="0">
            <a:spAutoFit/>
          </a:bodyPr>
          <a:lstStyle/>
          <a:p>
            <a:pPr algn="ctr"/>
            <a:r>
              <a:rPr lang="en-US" sz="2800" b="1" i="1">
                <a:solidFill>
                  <a:schemeClr val="accent2">
                    <a:lumMod val="75000"/>
                  </a:schemeClr>
                </a:solidFill>
              </a:rPr>
              <a:t>Hình 15</a:t>
            </a:r>
          </a:p>
        </p:txBody>
      </p:sp>
      <p:sp>
        <p:nvSpPr>
          <p:cNvPr id="7" name="TextBox 6"/>
          <p:cNvSpPr txBox="1"/>
          <p:nvPr/>
        </p:nvSpPr>
        <p:spPr>
          <a:xfrm>
            <a:off x="6451600" y="596900"/>
            <a:ext cx="5638800" cy="2677656"/>
          </a:xfrm>
          <a:prstGeom prst="rect">
            <a:avLst/>
          </a:prstGeom>
          <a:noFill/>
        </p:spPr>
        <p:txBody>
          <a:bodyPr wrap="square" rtlCol="0">
            <a:spAutoFit/>
          </a:bodyPr>
          <a:lstStyle/>
          <a:p>
            <a:pPr algn="just"/>
            <a:r>
              <a:rPr lang="en-US" sz="2800" b="1">
                <a:solidFill>
                  <a:schemeClr val="accent2">
                    <a:lumMod val="75000"/>
                  </a:schemeClr>
                </a:solidFill>
              </a:rPr>
              <a:t>Bài tập 2 trang 13</a:t>
            </a:r>
          </a:p>
          <a:p>
            <a:pPr algn="just"/>
            <a:r>
              <a:rPr lang="en-US" sz="2800">
                <a:solidFill>
                  <a:schemeClr val="accent2">
                    <a:lumMod val="75000"/>
                  </a:schemeClr>
                </a:solidFill>
              </a:rPr>
              <a:t>a) Biểu đồ ở </a:t>
            </a:r>
            <a:r>
              <a:rPr lang="en-US" sz="2800" i="1">
                <a:solidFill>
                  <a:schemeClr val="accent2">
                    <a:lumMod val="75000"/>
                  </a:schemeClr>
                </a:solidFill>
              </a:rPr>
              <a:t>Hình 15 </a:t>
            </a:r>
            <a:r>
              <a:rPr lang="en-US" sz="2800">
                <a:solidFill>
                  <a:schemeClr val="accent2">
                    <a:lumMod val="75000"/>
                  </a:schemeClr>
                </a:solidFill>
              </a:rPr>
              <a:t>thống kê số áo được bán ra trong hai ngày của hai cửa hàng kinh doanh. Mỗi cửa hàng đó đã bán được bao nhiêu chiếc áo trong hai ngày?</a:t>
            </a:r>
          </a:p>
        </p:txBody>
      </p:sp>
      <p:sp>
        <p:nvSpPr>
          <p:cNvPr id="9" name="Rectangle 8"/>
          <p:cNvSpPr/>
          <p:nvPr/>
        </p:nvSpPr>
        <p:spPr>
          <a:xfrm>
            <a:off x="6496050" y="3500886"/>
            <a:ext cx="5549900" cy="1041247"/>
          </a:xfrm>
          <a:prstGeom prst="rect">
            <a:avLst/>
          </a:prstGeom>
          <a:solidFill>
            <a:srgbClr val="FFFF9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15000"/>
              </a:lnSpc>
              <a:spcAft>
                <a:spcPts val="0"/>
              </a:spcAft>
            </a:pPr>
            <a:r>
              <a:rPr lang="en-US" sz="2800">
                <a:latin typeface="+mj-lt"/>
                <a:ea typeface="Times New Roman" panose="02020603050405020304" pitchFamily="18" charset="0"/>
                <a:cs typeface="Times New Roman" panose="02020603050405020304" pitchFamily="18" charset="0"/>
              </a:rPr>
              <a:t>Trong 2 ngày, cửa hàng 1 đã bán được số áo là: 6 + 8 = 14 (chiếc)</a:t>
            </a:r>
          </a:p>
        </p:txBody>
      </p:sp>
      <p:sp>
        <p:nvSpPr>
          <p:cNvPr id="4" name="Oval 3"/>
          <p:cNvSpPr/>
          <p:nvPr/>
        </p:nvSpPr>
        <p:spPr>
          <a:xfrm>
            <a:off x="1055076" y="2349304"/>
            <a:ext cx="745587" cy="565970"/>
          </a:xfrm>
          <a:prstGeom prst="ellipse">
            <a:avLst/>
          </a:prstGeom>
          <a:no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solidFill>
                  <a:schemeClr val="accent1">
                    <a:lumMod val="50000"/>
                  </a:schemeClr>
                </a:solidFill>
              </a:rPr>
              <a:t>6</a:t>
            </a:r>
          </a:p>
        </p:txBody>
      </p:sp>
      <p:sp>
        <p:nvSpPr>
          <p:cNvPr id="10" name="Oval 9"/>
          <p:cNvSpPr/>
          <p:nvPr/>
        </p:nvSpPr>
        <p:spPr>
          <a:xfrm>
            <a:off x="2860238" y="1479687"/>
            <a:ext cx="745587" cy="565970"/>
          </a:xfrm>
          <a:prstGeom prst="ellipse">
            <a:avLst/>
          </a:prstGeom>
          <a:no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solidFill>
                  <a:schemeClr val="accent1">
                    <a:lumMod val="50000"/>
                  </a:schemeClr>
                </a:solidFill>
              </a:rPr>
              <a:t>8</a:t>
            </a:r>
          </a:p>
        </p:txBody>
      </p:sp>
      <p:sp>
        <p:nvSpPr>
          <p:cNvPr id="11" name="Oval 10"/>
          <p:cNvSpPr/>
          <p:nvPr/>
        </p:nvSpPr>
        <p:spPr>
          <a:xfrm>
            <a:off x="1591601" y="3616589"/>
            <a:ext cx="745587" cy="565970"/>
          </a:xfrm>
          <a:prstGeom prst="ellipse">
            <a:avLst/>
          </a:prstGeom>
          <a:noFill/>
          <a:ln w="38100">
            <a:solidFill>
              <a:schemeClr val="tx1">
                <a:lumMod val="95000"/>
                <a:lumOff val="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solidFill>
                  <a:schemeClr val="accent1">
                    <a:lumMod val="50000"/>
                  </a:schemeClr>
                </a:solidFill>
              </a:rPr>
              <a:t>3</a:t>
            </a:r>
          </a:p>
        </p:txBody>
      </p:sp>
      <p:sp>
        <p:nvSpPr>
          <p:cNvPr id="12" name="Oval 11"/>
          <p:cNvSpPr/>
          <p:nvPr/>
        </p:nvSpPr>
        <p:spPr>
          <a:xfrm>
            <a:off x="3400376" y="3217901"/>
            <a:ext cx="745587" cy="565970"/>
          </a:xfrm>
          <a:prstGeom prst="ellipse">
            <a:avLst/>
          </a:prstGeom>
          <a:noFill/>
          <a:ln w="38100">
            <a:solidFill>
              <a:schemeClr val="tx1">
                <a:lumMod val="95000"/>
                <a:lumOff val="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solidFill>
                  <a:schemeClr val="accent1">
                    <a:lumMod val="50000"/>
                  </a:schemeClr>
                </a:solidFill>
              </a:rPr>
              <a:t>4</a:t>
            </a:r>
          </a:p>
        </p:txBody>
      </p:sp>
      <p:sp>
        <p:nvSpPr>
          <p:cNvPr id="13" name="Rectangle 12"/>
          <p:cNvSpPr/>
          <p:nvPr/>
        </p:nvSpPr>
        <p:spPr>
          <a:xfrm>
            <a:off x="6496050" y="4754803"/>
            <a:ext cx="5549900" cy="954107"/>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lgn="just"/>
            <a:r>
              <a:rPr lang="en-US" sz="2800">
                <a:solidFill>
                  <a:prstClr val="black"/>
                </a:solidFill>
                <a:ea typeface="Times New Roman" panose="02020603050405020304" pitchFamily="18" charset="0"/>
                <a:cs typeface="Times New Roman" panose="02020603050405020304" pitchFamily="18" charset="0"/>
              </a:rPr>
              <a:t>Trong 2 ngày, cửa hàng 2 đã bán được số áo là: 3 + 4 = 7 (chiếc)</a:t>
            </a:r>
          </a:p>
        </p:txBody>
      </p:sp>
      <p:sp>
        <p:nvSpPr>
          <p:cNvPr id="14" name="Oval 13"/>
          <p:cNvSpPr/>
          <p:nvPr/>
        </p:nvSpPr>
        <p:spPr>
          <a:xfrm>
            <a:off x="2504049" y="323557"/>
            <a:ext cx="2489982" cy="478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504049" y="745586"/>
            <a:ext cx="2489982" cy="47830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spTree>
    <p:extLst>
      <p:ext uri="{BB962C8B-B14F-4D97-AF65-F5344CB8AC3E}">
        <p14:creationId xmlns:p14="http://schemas.microsoft.com/office/powerpoint/2010/main" val="46999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4" grpId="1" animBg="1"/>
      <p:bldP spid="10" grpId="0" animBg="1"/>
      <p:bldP spid="10" grpId="1" animBg="1"/>
      <p:bldP spid="11" grpId="0" animBg="1"/>
      <p:bldP spid="12" grpId="0" animBg="1"/>
      <p:bldP spid="13" grpId="0" animBg="1"/>
      <p:bldP spid="14" grpId="0" animBg="1"/>
      <p:bldP spid="14" grpId="1"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829664361"/>
              </p:ext>
            </p:extLst>
          </p:nvPr>
        </p:nvGraphicFramePr>
        <p:xfrm>
          <a:off x="112933" y="0"/>
          <a:ext cx="6134100" cy="59181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63800" y="5918199"/>
            <a:ext cx="2070100" cy="523220"/>
          </a:xfrm>
          <a:prstGeom prst="rect">
            <a:avLst/>
          </a:prstGeom>
          <a:noFill/>
        </p:spPr>
        <p:txBody>
          <a:bodyPr wrap="square" rtlCol="0">
            <a:spAutoFit/>
          </a:bodyPr>
          <a:lstStyle/>
          <a:p>
            <a:pPr algn="ctr"/>
            <a:r>
              <a:rPr lang="en-US" sz="2800" b="1" i="1">
                <a:solidFill>
                  <a:schemeClr val="accent2">
                    <a:lumMod val="75000"/>
                  </a:schemeClr>
                </a:solidFill>
              </a:rPr>
              <a:t>Hình 15</a:t>
            </a:r>
          </a:p>
        </p:txBody>
      </p:sp>
      <p:sp>
        <p:nvSpPr>
          <p:cNvPr id="7" name="TextBox 6"/>
          <p:cNvSpPr txBox="1"/>
          <p:nvPr/>
        </p:nvSpPr>
        <p:spPr>
          <a:xfrm>
            <a:off x="6680200" y="638719"/>
            <a:ext cx="5372100" cy="3539430"/>
          </a:xfrm>
          <a:prstGeom prst="rect">
            <a:avLst/>
          </a:prstGeom>
          <a:noFill/>
        </p:spPr>
        <p:txBody>
          <a:bodyPr wrap="square" rtlCol="0">
            <a:spAutoFit/>
          </a:bodyPr>
          <a:lstStyle/>
          <a:p>
            <a:pPr algn="just"/>
            <a:r>
              <a:rPr lang="en-US" sz="2800" b="1">
                <a:solidFill>
                  <a:schemeClr val="accent2">
                    <a:lumMod val="75000"/>
                  </a:schemeClr>
                </a:solidFill>
              </a:rPr>
              <a:t>Bài tập 2 trang 13</a:t>
            </a:r>
          </a:p>
          <a:p>
            <a:pPr algn="just"/>
            <a:r>
              <a:rPr lang="en-US" sz="2800">
                <a:solidFill>
                  <a:schemeClr val="accent2">
                    <a:lumMod val="75000"/>
                  </a:schemeClr>
                </a:solidFill>
              </a:rPr>
              <a:t>b) Biết rằng sau hai ngày nói trên, cửa hàng 1 đã lãi được 700 000 đồng và cửa hàng 2 đã lãi được 400 000 đồng. Nhận định “bán được càng nhiều áo thì càng lãi nhiều” có hợp lí không?</a:t>
            </a:r>
          </a:p>
        </p:txBody>
      </p:sp>
      <p:sp>
        <p:nvSpPr>
          <p:cNvPr id="4" name="Rectangle 3"/>
          <p:cNvSpPr/>
          <p:nvPr/>
        </p:nvSpPr>
        <p:spPr>
          <a:xfrm>
            <a:off x="6737350" y="1315202"/>
            <a:ext cx="5257800" cy="3539430"/>
          </a:xfrm>
          <a:prstGeom prst="rect">
            <a:avLst/>
          </a:prstGeom>
          <a:solidFill>
            <a:srgbClr val="FFFFB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a:latin typeface="+mj-lt"/>
                <a:ea typeface="Times New Roman" panose="02020603050405020304" pitchFamily="18" charset="0"/>
              </a:rPr>
              <a:t>b) Sau 2 ngày nói trên:</a:t>
            </a:r>
          </a:p>
          <a:p>
            <a:pPr algn="just"/>
            <a:r>
              <a:rPr lang="en-US" sz="2800">
                <a:latin typeface="+mj-lt"/>
                <a:ea typeface="Times New Roman" panose="02020603050405020304" pitchFamily="18" charset="0"/>
              </a:rPr>
              <a:t>+ Cửa hàng 1 lãi được: </a:t>
            </a:r>
          </a:p>
          <a:p>
            <a:pPr algn="ctr"/>
            <a:r>
              <a:rPr lang="en-US" sz="2800">
                <a:latin typeface="+mj-lt"/>
                <a:ea typeface="Times New Roman" panose="02020603050405020304" pitchFamily="18" charset="0"/>
              </a:rPr>
              <a:t>700 000 đồng với 14 chiếc áo.</a:t>
            </a:r>
          </a:p>
          <a:p>
            <a:pPr algn="just"/>
            <a:r>
              <a:rPr lang="en-US" sz="2800">
                <a:latin typeface="+mj-lt"/>
                <a:ea typeface="Times New Roman" panose="02020603050405020304" pitchFamily="18" charset="0"/>
              </a:rPr>
              <a:t>+ Cửa hàng 2 lãi được: </a:t>
            </a:r>
          </a:p>
          <a:p>
            <a:pPr algn="ctr"/>
            <a:r>
              <a:rPr lang="en-US" sz="2800">
                <a:latin typeface="+mj-lt"/>
                <a:ea typeface="Times New Roman" panose="02020603050405020304" pitchFamily="18" charset="0"/>
              </a:rPr>
              <a:t>400 000 đồng với 7 chiếc áo.</a:t>
            </a:r>
          </a:p>
          <a:p>
            <a:pPr algn="just"/>
            <a:r>
              <a:rPr lang="en-US" sz="2800">
                <a:latin typeface="+mj-lt"/>
                <a:ea typeface="Times New Roman" panose="02020603050405020304" pitchFamily="18" charset="0"/>
              </a:rPr>
              <a:t>Vậy nhận định “Bán được càng nhiều áo thì càng lãi nhiều” là hợp lí.</a:t>
            </a:r>
            <a:endParaRPr lang="en-US" sz="2800">
              <a:latin typeface="+mj-lt"/>
            </a:endParaRPr>
          </a:p>
        </p:txBody>
      </p:sp>
      <p:sp>
        <p:nvSpPr>
          <p:cNvPr id="9" name="TextBox 8"/>
          <p:cNvSpPr txBox="1"/>
          <p:nvPr/>
        </p:nvSpPr>
        <p:spPr>
          <a:xfrm>
            <a:off x="0" y="6434385"/>
            <a:ext cx="2463800" cy="369332"/>
          </a:xfrm>
          <a:prstGeom prst="rect">
            <a:avLst/>
          </a:prstGeom>
          <a:noFill/>
        </p:spPr>
        <p:txBody>
          <a:bodyPr wrap="square" rtlCol="0">
            <a:spAutoFit/>
          </a:bodyPr>
          <a:lstStyle/>
          <a:p>
            <a:r>
              <a:rPr lang="en-US" i="1">
                <a:solidFill>
                  <a:srgbClr val="CC3399"/>
                </a:solidFill>
              </a:rPr>
              <a:t>Hướng dẫn trả lời</a:t>
            </a:r>
          </a:p>
        </p:txBody>
      </p:sp>
      <p:sp>
        <p:nvSpPr>
          <p:cNvPr id="10" name="Rounded Rectangle 9"/>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spTree>
    <p:extLst>
      <p:ext uri="{BB962C8B-B14F-4D97-AF65-F5344CB8AC3E}">
        <p14:creationId xmlns:p14="http://schemas.microsoft.com/office/powerpoint/2010/main" val="278630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5098" y="1931015"/>
            <a:ext cx="10213052" cy="1938992"/>
          </a:xfrm>
          <a:prstGeom prst="rect">
            <a:avLst/>
          </a:prstGeom>
          <a:noFill/>
        </p:spPr>
        <p:txBody>
          <a:bodyPr wrap="none" lIns="91440" tIns="45720" rIns="91440" bIns="45720">
            <a:spAutoFit/>
          </a:bodyPr>
          <a:lstStyle/>
          <a:p>
            <a:pPr algn="ctr"/>
            <a:r>
              <a:rPr lang="en-US" sz="6000" b="1" cap="none" spc="0">
                <a:ln w="28575">
                  <a:solidFill>
                    <a:schemeClr val="tx1">
                      <a:lumMod val="50000"/>
                      <a:lumOff val="50000"/>
                    </a:schemeClr>
                  </a:solidFill>
                  <a:prstDash val="solid"/>
                </a:ln>
                <a:solidFill>
                  <a:srgbClr val="FFC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TRÒ CHƠI</a:t>
            </a:r>
          </a:p>
          <a:p>
            <a:pPr algn="ctr"/>
            <a:r>
              <a:rPr lang="en-US" sz="6000" b="1" cap="none" spc="0">
                <a:ln w="28575">
                  <a:solidFill>
                    <a:schemeClr val="tx1">
                      <a:lumMod val="50000"/>
                      <a:lumOff val="50000"/>
                    </a:schemeClr>
                  </a:solidFill>
                  <a:prstDash val="solid"/>
                </a:ln>
                <a:solidFill>
                  <a:srgbClr val="FFC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VƯỢT </a:t>
            </a:r>
            <a:r>
              <a:rPr lang="en-US" sz="6000" b="1" cap="none" spc="0" dirty="0">
                <a:ln w="28575">
                  <a:solidFill>
                    <a:schemeClr val="tx1">
                      <a:lumMod val="50000"/>
                      <a:lumOff val="50000"/>
                    </a:schemeClr>
                  </a:solidFill>
                  <a:prstDash val="solid"/>
                </a:ln>
                <a:solidFill>
                  <a:srgbClr val="FFC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CHƯỚNG NGẠI VẬT</a:t>
            </a:r>
          </a:p>
        </p:txBody>
      </p:sp>
      <p:pic>
        <p:nvPicPr>
          <p:cNvPr id="65" name="introl vuotchuongngaiv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612914" y="1034142"/>
            <a:ext cx="609600" cy="609600"/>
          </a:xfrm>
          <a:prstGeom prst="rect">
            <a:avLst/>
          </a:prstGeom>
        </p:spPr>
      </p:pic>
      <p:sp>
        <p:nvSpPr>
          <p:cNvPr id="30" name="Rounded Rectangle 29"/>
          <p:cNvSpPr/>
          <p:nvPr/>
        </p:nvSpPr>
        <p:spPr>
          <a:xfrm>
            <a:off x="7456714" y="0"/>
            <a:ext cx="4735286" cy="5007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VẬN DỤNG</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66838"/>
            <a:ext cx="1781424" cy="2591162"/>
          </a:xfrm>
          <a:prstGeom prst="rect">
            <a:avLst/>
          </a:prstGeom>
        </p:spPr>
      </p:pic>
    </p:spTree>
    <p:extLst>
      <p:ext uri="{BB962C8B-B14F-4D97-AF65-F5344CB8AC3E}">
        <p14:creationId xmlns:p14="http://schemas.microsoft.com/office/powerpoint/2010/main" val="121490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par>
                          <p:cTn id="16" fill="hold">
                            <p:stCondLst>
                              <p:cond delay="1000"/>
                            </p:stCondLst>
                            <p:childTnLst>
                              <p:par>
                                <p:cTn id="17" presetID="1" presetClass="mediacall" presetSubtype="0" fill="hold" nodeType="afterEffect">
                                  <p:stCondLst>
                                    <p:cond delay="0"/>
                                  </p:stCondLst>
                                  <p:childTnLst>
                                    <p:cmd type="call" cmd="playFrom(0.0)">
                                      <p:cBhvr>
                                        <p:cTn id="18" dur="3018" fill="hold"/>
                                        <p:tgtEl>
                                          <p:spTgt spid="65"/>
                                        </p:tgtEl>
                                      </p:cBhvr>
                                    </p:cmd>
                                  </p:childTnLst>
                                </p:cTn>
                              </p:par>
                              <p:par>
                                <p:cTn id="19" presetID="26" presetClass="emph" presetSubtype="0" repeatCount="4000" fill="hold" nodeType="withEffect">
                                  <p:stCondLst>
                                    <p:cond delay="0"/>
                                  </p:stCondLst>
                                  <p:childTnLst>
                                    <p:animEffect transition="out" filter="fade">
                                      <p:cBhvr>
                                        <p:cTn id="20" dur="500" tmFilter="0, 0; .2, .5; .8, .5; 1, 0"/>
                                        <p:tgtEl>
                                          <p:spTgt spid="4">
                                            <p:txEl>
                                              <p:pRg st="0" end="0"/>
                                            </p:txEl>
                                          </p:spTgt>
                                        </p:tgtEl>
                                      </p:cBhvr>
                                    </p:animEffect>
                                    <p:animScale>
                                      <p:cBhvr>
                                        <p:cTn id="21" dur="250" autoRev="1" fill="hold"/>
                                        <p:tgtEl>
                                          <p:spTgt spid="4">
                                            <p:txEl>
                                              <p:pRg st="0" end="0"/>
                                            </p:txEl>
                                          </p:spTgt>
                                        </p:tgtEl>
                                      </p:cBhvr>
                                      <p:by x="105000" y="105000"/>
                                    </p:animScale>
                                  </p:childTnLst>
                                </p:cTn>
                              </p:par>
                              <p:par>
                                <p:cTn id="22" presetID="26" presetClass="emph" presetSubtype="0" repeatCount="4000" fill="hold" nodeType="withEffect">
                                  <p:stCondLst>
                                    <p:cond delay="0"/>
                                  </p:stCondLst>
                                  <p:childTnLst>
                                    <p:animEffect transition="out" filter="fade">
                                      <p:cBhvr>
                                        <p:cTn id="23" dur="500" tmFilter="0, 0; .2, .5; .8, .5; 1, 0"/>
                                        <p:tgtEl>
                                          <p:spTgt spid="4">
                                            <p:txEl>
                                              <p:pRg st="1" end="1"/>
                                            </p:txEl>
                                          </p:spTgt>
                                        </p:tgtEl>
                                      </p:cBhvr>
                                    </p:animEffect>
                                    <p:animScale>
                                      <p:cBhvr>
                                        <p:cTn id="24" dur="250" autoRev="1" fill="hold"/>
                                        <p:tgtEl>
                                          <p:spTgt spid="4">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6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2981" y="568761"/>
            <a:ext cx="6961238" cy="646331"/>
          </a:xfrm>
          <a:prstGeom prst="rect">
            <a:avLst/>
          </a:prstGeom>
          <a:noFill/>
        </p:spPr>
        <p:txBody>
          <a:bodyPr wrap="square" rtlCol="0">
            <a:spAutoFit/>
          </a:bodyPr>
          <a:lstStyle/>
          <a:p>
            <a:pPr algn="ctr"/>
            <a:r>
              <a:rPr lang="en-US" sz="3600" b="1">
                <a:solidFill>
                  <a:srgbClr val="FF0000"/>
                </a:solidFill>
              </a:rPr>
              <a:t>HƯỚNG DẪN TRÒ CHƠI</a:t>
            </a:r>
          </a:p>
        </p:txBody>
      </p:sp>
      <p:sp>
        <p:nvSpPr>
          <p:cNvPr id="3" name="TextBox 2"/>
          <p:cNvSpPr txBox="1"/>
          <p:nvPr/>
        </p:nvSpPr>
        <p:spPr>
          <a:xfrm>
            <a:off x="213695" y="1664110"/>
            <a:ext cx="11830929" cy="4031873"/>
          </a:xfrm>
          <a:prstGeom prst="rect">
            <a:avLst/>
          </a:prstGeom>
          <a:noFill/>
        </p:spPr>
        <p:txBody>
          <a:bodyPr wrap="square" rtlCol="0">
            <a:spAutoFit/>
          </a:bodyPr>
          <a:lstStyle/>
          <a:p>
            <a:pPr algn="just"/>
            <a:r>
              <a:rPr lang="en-US" sz="3200">
                <a:solidFill>
                  <a:srgbClr val="0066FF"/>
                </a:solidFill>
              </a:rPr>
              <a:t>- Lớp chia thành 2 đội</a:t>
            </a:r>
          </a:p>
          <a:p>
            <a:pPr algn="just"/>
            <a:r>
              <a:rPr lang="en-US" sz="3200">
                <a:solidFill>
                  <a:srgbClr val="0066FF"/>
                </a:solidFill>
              </a:rPr>
              <a:t>- Sử dụng biểu đồ cột kép </a:t>
            </a:r>
            <a:r>
              <a:rPr lang="en-US" sz="3200" i="1">
                <a:solidFill>
                  <a:srgbClr val="0066FF"/>
                </a:solidFill>
              </a:rPr>
              <a:t>Hình 16 </a:t>
            </a:r>
            <a:r>
              <a:rPr lang="en-US" sz="3200">
                <a:solidFill>
                  <a:srgbClr val="0066FF"/>
                </a:solidFill>
              </a:rPr>
              <a:t>để trả lời 5 câu hỏi trắc nghiệm và 2 câu hỏi tự luận. Chọn câu hỏi theo thứ tự câu 1 đến câu 7.</a:t>
            </a:r>
          </a:p>
          <a:p>
            <a:pPr algn="just"/>
            <a:r>
              <a:rPr lang="en-US" sz="3200">
                <a:solidFill>
                  <a:srgbClr val="0066FF"/>
                </a:solidFill>
              </a:rPr>
              <a:t>- Mỗi đội thay phiên nhau trả lời theo thứ tự từ câu 1 đến 7.</a:t>
            </a:r>
          </a:p>
          <a:p>
            <a:pPr algn="just"/>
            <a:r>
              <a:rPr lang="en-US" sz="3200">
                <a:solidFill>
                  <a:srgbClr val="0066FF"/>
                </a:solidFill>
              </a:rPr>
              <a:t>- Đội nào trả lời sai thì đội khác trả lời.</a:t>
            </a:r>
          </a:p>
          <a:p>
            <a:pPr algn="just"/>
            <a:r>
              <a:rPr lang="en-US" sz="3200">
                <a:solidFill>
                  <a:srgbClr val="0066FF"/>
                </a:solidFill>
              </a:rPr>
              <a:t>- Mỗi câu hỏi trả lời đúng được 10 điểm, đội trả lời bổ sung được 5 điểm nếu trả lời đúng.</a:t>
            </a:r>
          </a:p>
        </p:txBody>
      </p:sp>
      <p:sp>
        <p:nvSpPr>
          <p:cNvPr id="6" name="Rounded Rectangle 5"/>
          <p:cNvSpPr/>
          <p:nvPr/>
        </p:nvSpPr>
        <p:spPr>
          <a:xfrm>
            <a:off x="7456714" y="0"/>
            <a:ext cx="4735286" cy="5007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VẬN DỤNG</a:t>
            </a:r>
          </a:p>
        </p:txBody>
      </p:sp>
    </p:spTree>
    <p:extLst>
      <p:ext uri="{BB962C8B-B14F-4D97-AF65-F5344CB8AC3E}">
        <p14:creationId xmlns:p14="http://schemas.microsoft.com/office/powerpoint/2010/main" val="49220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670772034"/>
              </p:ext>
            </p:extLst>
          </p:nvPr>
        </p:nvGraphicFramePr>
        <p:xfrm>
          <a:off x="0" y="88900"/>
          <a:ext cx="9232900" cy="58699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970157" y="1327374"/>
            <a:ext cx="3860800" cy="2246769"/>
          </a:xfrm>
          <a:prstGeom prst="rect">
            <a:avLst/>
          </a:prstGeom>
          <a:noFill/>
        </p:spPr>
        <p:txBody>
          <a:bodyPr wrap="square" rtlCol="0">
            <a:spAutoFit/>
          </a:bodyPr>
          <a:lstStyle/>
          <a:p>
            <a:pPr algn="just"/>
            <a:r>
              <a:rPr lang="en-US" sz="2800">
                <a:solidFill>
                  <a:srgbClr val="16641A"/>
                </a:solidFill>
              </a:rPr>
              <a:t>Biểu đồ ở </a:t>
            </a:r>
            <a:r>
              <a:rPr lang="en-US" sz="2800" b="1" i="1">
                <a:solidFill>
                  <a:srgbClr val="16641A"/>
                </a:solidFill>
              </a:rPr>
              <a:t>Hình 16 </a:t>
            </a:r>
            <a:r>
              <a:rPr lang="en-US" sz="2800">
                <a:solidFill>
                  <a:srgbClr val="16641A"/>
                </a:solidFill>
              </a:rPr>
              <a:t>thống kê số lượng ti vi bán được của ba cửa hàng trong tháng 5 và tháng 6 của năm 2018.</a:t>
            </a:r>
          </a:p>
        </p:txBody>
      </p:sp>
      <p:sp>
        <p:nvSpPr>
          <p:cNvPr id="6" name="TextBox 5"/>
          <p:cNvSpPr txBox="1"/>
          <p:nvPr/>
        </p:nvSpPr>
        <p:spPr>
          <a:xfrm>
            <a:off x="3356512" y="5958820"/>
            <a:ext cx="1651000" cy="523220"/>
          </a:xfrm>
          <a:prstGeom prst="rect">
            <a:avLst/>
          </a:prstGeom>
          <a:noFill/>
        </p:spPr>
        <p:txBody>
          <a:bodyPr wrap="square" rtlCol="0">
            <a:spAutoFit/>
          </a:bodyPr>
          <a:lstStyle/>
          <a:p>
            <a:r>
              <a:rPr lang="en-US" sz="2800" b="1" i="1">
                <a:solidFill>
                  <a:schemeClr val="accent6">
                    <a:lumMod val="50000"/>
                  </a:schemeClr>
                </a:solidFill>
              </a:rPr>
              <a:t>Hình 16</a:t>
            </a:r>
          </a:p>
        </p:txBody>
      </p:sp>
      <p:sp>
        <p:nvSpPr>
          <p:cNvPr id="2" name="TextBox 1"/>
          <p:cNvSpPr txBox="1"/>
          <p:nvPr/>
        </p:nvSpPr>
        <p:spPr>
          <a:xfrm>
            <a:off x="50604" y="6488668"/>
            <a:ext cx="9402885" cy="369332"/>
          </a:xfrm>
          <a:prstGeom prst="rect">
            <a:avLst/>
          </a:prstGeom>
          <a:noFill/>
        </p:spPr>
        <p:txBody>
          <a:bodyPr wrap="square" rtlCol="0">
            <a:spAutoFit/>
          </a:bodyPr>
          <a:lstStyle/>
          <a:p>
            <a:r>
              <a:rPr lang="en-US" i="1">
                <a:solidFill>
                  <a:srgbClr val="990099"/>
                </a:solidFill>
              </a:rPr>
              <a:t>Học sinh quan sát màu biểu thị cho tháng, cửa hàng và số lượng ti vi bán ra.</a:t>
            </a:r>
          </a:p>
        </p:txBody>
      </p:sp>
      <p:sp>
        <p:nvSpPr>
          <p:cNvPr id="7" name="Rounded Rectangle 6"/>
          <p:cNvSpPr/>
          <p:nvPr/>
        </p:nvSpPr>
        <p:spPr>
          <a:xfrm>
            <a:off x="7456714" y="0"/>
            <a:ext cx="4735286" cy="5007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VẬN DỤNG</a:t>
            </a:r>
          </a:p>
        </p:txBody>
      </p:sp>
    </p:spTree>
    <p:extLst>
      <p:ext uri="{BB962C8B-B14F-4D97-AF65-F5344CB8AC3E}">
        <p14:creationId xmlns:p14="http://schemas.microsoft.com/office/powerpoint/2010/main" val="1704757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6838"/>
            <a:ext cx="1781424" cy="2591162"/>
          </a:xfrm>
          <a:prstGeom prst="rect">
            <a:avLst/>
          </a:prstGeom>
        </p:spPr>
      </p:pic>
      <p:sp>
        <p:nvSpPr>
          <p:cNvPr id="2" name="TextBox 1"/>
          <p:cNvSpPr txBox="1"/>
          <p:nvPr/>
        </p:nvSpPr>
        <p:spPr>
          <a:xfrm>
            <a:off x="623162" y="416537"/>
            <a:ext cx="10452295" cy="1200329"/>
          </a:xfrm>
          <a:prstGeom prst="rect">
            <a:avLst/>
          </a:prstGeom>
          <a:noFill/>
        </p:spPr>
        <p:txBody>
          <a:bodyPr wrap="square" rtlCol="0">
            <a:spAutoFit/>
          </a:bodyPr>
          <a:lstStyle/>
          <a:p>
            <a:pPr algn="just"/>
            <a:r>
              <a:rPr lang="en-US" sz="3600">
                <a:solidFill>
                  <a:srgbClr val="FF0000"/>
                </a:solidFill>
              </a:rPr>
              <a:t>** Câu hỏi trắc nghiệm:</a:t>
            </a:r>
          </a:p>
          <a:p>
            <a:pPr algn="just"/>
            <a:r>
              <a:rPr lang="en-US" sz="3600">
                <a:solidFill>
                  <a:srgbClr val="FF0000"/>
                </a:solidFill>
              </a:rPr>
              <a:t>Chọn đáp án đúng trong các đáp án A, B, C, D</a:t>
            </a:r>
          </a:p>
        </p:txBody>
      </p:sp>
      <p:sp>
        <p:nvSpPr>
          <p:cNvPr id="101" name="Rectangle 100">
            <a:hlinkClick r:id="rId3" action="ppaction://hlinksldjump"/>
          </p:cNvPr>
          <p:cNvSpPr/>
          <p:nvPr/>
        </p:nvSpPr>
        <p:spPr>
          <a:xfrm>
            <a:off x="6980359" y="2024513"/>
            <a:ext cx="1727489"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ahoma" panose="020B0604030504040204" pitchFamily="34" charset="0"/>
                <a:ea typeface="Tahoma" panose="020B0604030504040204" pitchFamily="34" charset="0"/>
                <a:cs typeface="Tahoma" panose="020B0604030504040204" pitchFamily="34" charset="0"/>
              </a:rPr>
              <a:t>Câu 4</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32" name="Rectangle 131">
            <a:hlinkClick r:id="rId4" action="ppaction://hlinksldjump"/>
          </p:cNvPr>
          <p:cNvSpPr/>
          <p:nvPr/>
        </p:nvSpPr>
        <p:spPr>
          <a:xfrm>
            <a:off x="4981342" y="2024513"/>
            <a:ext cx="1660013"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ahoma" panose="020B0604030504040204" pitchFamily="34" charset="0"/>
                <a:ea typeface="Tahoma" panose="020B0604030504040204" pitchFamily="34" charset="0"/>
                <a:cs typeface="Tahoma" panose="020B0604030504040204" pitchFamily="34" charset="0"/>
              </a:rPr>
              <a:t>Câu 3</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62" name="Rectangle 161">
            <a:hlinkClick r:id="rId5" action="ppaction://hlinksldjump"/>
          </p:cNvPr>
          <p:cNvSpPr/>
          <p:nvPr/>
        </p:nvSpPr>
        <p:spPr>
          <a:xfrm>
            <a:off x="2968270" y="2024513"/>
            <a:ext cx="1674068"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ahoma" panose="020B0604030504040204" pitchFamily="34" charset="0"/>
                <a:ea typeface="Tahoma" panose="020B0604030504040204" pitchFamily="34" charset="0"/>
                <a:cs typeface="Tahoma" panose="020B0604030504040204" pitchFamily="34" charset="0"/>
              </a:rPr>
              <a:t>Câu 2</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92" name="Rectangle 191">
            <a:hlinkClick r:id="rId6" action="ppaction://hlinksldjump"/>
          </p:cNvPr>
          <p:cNvSpPr/>
          <p:nvPr/>
        </p:nvSpPr>
        <p:spPr>
          <a:xfrm>
            <a:off x="969278" y="2024513"/>
            <a:ext cx="1659988"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ahoma" panose="020B0604030504040204" pitchFamily="34" charset="0"/>
                <a:ea typeface="Tahoma" panose="020B0604030504040204" pitchFamily="34" charset="0"/>
                <a:cs typeface="Tahoma" panose="020B0604030504040204" pitchFamily="34" charset="0"/>
              </a:rPr>
              <a:t>Câu 1</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94" name="Rectangle 193">
            <a:hlinkClick r:id="rId7" action="ppaction://hlinksldjump"/>
          </p:cNvPr>
          <p:cNvSpPr/>
          <p:nvPr/>
        </p:nvSpPr>
        <p:spPr>
          <a:xfrm>
            <a:off x="9046852" y="2024513"/>
            <a:ext cx="1772529"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ahoma" panose="020B0604030504040204" pitchFamily="34" charset="0"/>
                <a:ea typeface="Tahoma" panose="020B0604030504040204" pitchFamily="34" charset="0"/>
                <a:cs typeface="Tahoma" panose="020B0604030504040204" pitchFamily="34" charset="0"/>
              </a:rPr>
              <a:t>Câu 5</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96" name="TextBox 195"/>
          <p:cNvSpPr txBox="1"/>
          <p:nvPr/>
        </p:nvSpPr>
        <p:spPr>
          <a:xfrm>
            <a:off x="623163" y="3299269"/>
            <a:ext cx="4019176" cy="646331"/>
          </a:xfrm>
          <a:prstGeom prst="rect">
            <a:avLst/>
          </a:prstGeom>
          <a:noFill/>
        </p:spPr>
        <p:txBody>
          <a:bodyPr wrap="square" rtlCol="0">
            <a:spAutoFit/>
          </a:bodyPr>
          <a:lstStyle/>
          <a:p>
            <a:pPr algn="just"/>
            <a:r>
              <a:rPr lang="en-US" sz="3600">
                <a:solidFill>
                  <a:srgbClr val="FF0000"/>
                </a:solidFill>
              </a:rPr>
              <a:t>** Câu hỏi tự luận</a:t>
            </a:r>
          </a:p>
        </p:txBody>
      </p:sp>
      <p:sp>
        <p:nvSpPr>
          <p:cNvPr id="197" name="Rectangle 196">
            <a:hlinkClick r:id="rId8" action="ppaction://hlinksldjump"/>
          </p:cNvPr>
          <p:cNvSpPr/>
          <p:nvPr/>
        </p:nvSpPr>
        <p:spPr>
          <a:xfrm>
            <a:off x="969278" y="4353245"/>
            <a:ext cx="1663473"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ahoma" panose="020B0604030504040204" pitchFamily="34" charset="0"/>
                <a:ea typeface="Tahoma" panose="020B0604030504040204" pitchFamily="34" charset="0"/>
                <a:cs typeface="Tahoma" panose="020B0604030504040204" pitchFamily="34" charset="0"/>
              </a:rPr>
              <a:t>Câu 6</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98" name="Rectangle 197">
            <a:hlinkClick r:id="rId9" action="ppaction://hlinksldjump"/>
          </p:cNvPr>
          <p:cNvSpPr/>
          <p:nvPr/>
        </p:nvSpPr>
        <p:spPr>
          <a:xfrm>
            <a:off x="2968296" y="4353244"/>
            <a:ext cx="1674042"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ahoma" panose="020B0604030504040204" pitchFamily="34" charset="0"/>
                <a:ea typeface="Tahoma" panose="020B0604030504040204" pitchFamily="34" charset="0"/>
                <a:cs typeface="Tahoma" panose="020B0604030504040204" pitchFamily="34" charset="0"/>
              </a:rPr>
              <a:t>Câu 7</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4" name="Rounded Rectangle 13"/>
          <p:cNvSpPr/>
          <p:nvPr/>
        </p:nvSpPr>
        <p:spPr>
          <a:xfrm>
            <a:off x="7456714" y="0"/>
            <a:ext cx="4735286" cy="5007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VẬN DỤNG</a:t>
            </a:r>
          </a:p>
        </p:txBody>
      </p:sp>
    </p:spTree>
    <p:extLst>
      <p:ext uri="{BB962C8B-B14F-4D97-AF65-F5344CB8AC3E}">
        <p14:creationId xmlns:p14="http://schemas.microsoft.com/office/powerpoint/2010/main" val="12810632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2"/>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92"/>
                                        </p:tgtEl>
                                        <p:attrNameLst>
                                          <p:attrName>ppt_w</p:attrName>
                                        </p:attrNameLst>
                                      </p:cBhvr>
                                      <p:tavLst>
                                        <p:tav tm="0">
                                          <p:val>
                                            <p:strVal val="ppt_w"/>
                                          </p:val>
                                        </p:tav>
                                        <p:tav tm="100000">
                                          <p:val>
                                            <p:fltVal val="0"/>
                                          </p:val>
                                        </p:tav>
                                      </p:tavLst>
                                    </p:anim>
                                    <p:anim calcmode="lin" valueType="num">
                                      <p:cBhvr>
                                        <p:cTn id="7" dur="500"/>
                                        <p:tgtEl>
                                          <p:spTgt spid="192"/>
                                        </p:tgtEl>
                                        <p:attrNameLst>
                                          <p:attrName>ppt_h</p:attrName>
                                        </p:attrNameLst>
                                      </p:cBhvr>
                                      <p:tavLst>
                                        <p:tav tm="0">
                                          <p:val>
                                            <p:strVal val="ppt_h"/>
                                          </p:val>
                                        </p:tav>
                                        <p:tav tm="100000">
                                          <p:val>
                                            <p:fltVal val="0"/>
                                          </p:val>
                                        </p:tav>
                                      </p:tavLst>
                                    </p:anim>
                                    <p:animEffect transition="out" filter="fade">
                                      <p:cBhvr>
                                        <p:cTn id="8" dur="500"/>
                                        <p:tgtEl>
                                          <p:spTgt spid="192"/>
                                        </p:tgtEl>
                                      </p:cBhvr>
                                    </p:animEffect>
                                    <p:set>
                                      <p:cBhvr>
                                        <p:cTn id="9" dur="1" fill="hold">
                                          <p:stCondLst>
                                            <p:cond delay="499"/>
                                          </p:stCondLst>
                                        </p:cTn>
                                        <p:tgtEl>
                                          <p:spTgt spid="192"/>
                                        </p:tgtEl>
                                        <p:attrNameLst>
                                          <p:attrName>style.visibility</p:attrName>
                                        </p:attrNameLst>
                                      </p:cBhvr>
                                      <p:to>
                                        <p:strVal val="hidden"/>
                                      </p:to>
                                    </p:set>
                                  </p:childTnLst>
                                </p:cTn>
                              </p:par>
                            </p:childTnLst>
                          </p:cTn>
                        </p:par>
                      </p:childTnLst>
                    </p:cTn>
                  </p:par>
                </p:childTnLst>
              </p:cTn>
              <p:nextCondLst>
                <p:cond evt="onClick" delay="0">
                  <p:tgtEl>
                    <p:spTgt spid="192"/>
                  </p:tgtEl>
                </p:cond>
              </p:nextCondLst>
            </p:seq>
            <p:seq concurrent="1" nextAc="seek">
              <p:cTn id="10" restart="whenNotActive" fill="hold" evtFilter="cancelBubble" nodeType="interactiveSeq">
                <p:stCondLst>
                  <p:cond evt="onClick" delay="0">
                    <p:tgtEl>
                      <p:spTgt spid="162"/>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62"/>
                                        </p:tgtEl>
                                        <p:attrNameLst>
                                          <p:attrName>ppt_w</p:attrName>
                                        </p:attrNameLst>
                                      </p:cBhvr>
                                      <p:tavLst>
                                        <p:tav tm="0">
                                          <p:val>
                                            <p:strVal val="ppt_w"/>
                                          </p:val>
                                        </p:tav>
                                        <p:tav tm="100000">
                                          <p:val>
                                            <p:fltVal val="0"/>
                                          </p:val>
                                        </p:tav>
                                      </p:tavLst>
                                    </p:anim>
                                    <p:anim calcmode="lin" valueType="num">
                                      <p:cBhvr>
                                        <p:cTn id="15" dur="500"/>
                                        <p:tgtEl>
                                          <p:spTgt spid="162"/>
                                        </p:tgtEl>
                                        <p:attrNameLst>
                                          <p:attrName>ppt_h</p:attrName>
                                        </p:attrNameLst>
                                      </p:cBhvr>
                                      <p:tavLst>
                                        <p:tav tm="0">
                                          <p:val>
                                            <p:strVal val="ppt_h"/>
                                          </p:val>
                                        </p:tav>
                                        <p:tav tm="100000">
                                          <p:val>
                                            <p:fltVal val="0"/>
                                          </p:val>
                                        </p:tav>
                                      </p:tavLst>
                                    </p:anim>
                                    <p:animEffect transition="out" filter="fade">
                                      <p:cBhvr>
                                        <p:cTn id="16" dur="500"/>
                                        <p:tgtEl>
                                          <p:spTgt spid="162"/>
                                        </p:tgtEl>
                                      </p:cBhvr>
                                    </p:animEffect>
                                    <p:set>
                                      <p:cBhvr>
                                        <p:cTn id="17" dur="1" fill="hold">
                                          <p:stCondLst>
                                            <p:cond delay="499"/>
                                          </p:stCondLst>
                                        </p:cTn>
                                        <p:tgtEl>
                                          <p:spTgt spid="162"/>
                                        </p:tgtEl>
                                        <p:attrNameLst>
                                          <p:attrName>style.visibility</p:attrName>
                                        </p:attrNameLst>
                                      </p:cBhvr>
                                      <p:to>
                                        <p:strVal val="hidden"/>
                                      </p:to>
                                    </p:set>
                                  </p:childTnLst>
                                </p:cTn>
                              </p:par>
                            </p:childTnLst>
                          </p:cTn>
                        </p:par>
                      </p:childTnLst>
                    </p:cTn>
                  </p:par>
                </p:childTnLst>
              </p:cTn>
              <p:nextCondLst>
                <p:cond evt="onClick" delay="0">
                  <p:tgtEl>
                    <p:spTgt spid="162"/>
                  </p:tgtEl>
                </p:cond>
              </p:nextCondLst>
            </p:seq>
            <p:seq concurrent="1" nextAc="seek">
              <p:cTn id="18" restart="whenNotActive" fill="hold" evtFilter="cancelBubble" nodeType="interactiveSeq">
                <p:stCondLst>
                  <p:cond evt="onClick" delay="0">
                    <p:tgtEl>
                      <p:spTgt spid="132"/>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32"/>
                                        </p:tgtEl>
                                        <p:attrNameLst>
                                          <p:attrName>ppt_w</p:attrName>
                                        </p:attrNameLst>
                                      </p:cBhvr>
                                      <p:tavLst>
                                        <p:tav tm="0">
                                          <p:val>
                                            <p:strVal val="ppt_w"/>
                                          </p:val>
                                        </p:tav>
                                        <p:tav tm="100000">
                                          <p:val>
                                            <p:fltVal val="0"/>
                                          </p:val>
                                        </p:tav>
                                      </p:tavLst>
                                    </p:anim>
                                    <p:anim calcmode="lin" valueType="num">
                                      <p:cBhvr>
                                        <p:cTn id="23" dur="500"/>
                                        <p:tgtEl>
                                          <p:spTgt spid="132"/>
                                        </p:tgtEl>
                                        <p:attrNameLst>
                                          <p:attrName>ppt_h</p:attrName>
                                        </p:attrNameLst>
                                      </p:cBhvr>
                                      <p:tavLst>
                                        <p:tav tm="0">
                                          <p:val>
                                            <p:strVal val="ppt_h"/>
                                          </p:val>
                                        </p:tav>
                                        <p:tav tm="100000">
                                          <p:val>
                                            <p:fltVal val="0"/>
                                          </p:val>
                                        </p:tav>
                                      </p:tavLst>
                                    </p:anim>
                                    <p:animEffect transition="out" filter="fade">
                                      <p:cBhvr>
                                        <p:cTn id="24" dur="500"/>
                                        <p:tgtEl>
                                          <p:spTgt spid="132"/>
                                        </p:tgtEl>
                                      </p:cBhvr>
                                    </p:animEffect>
                                    <p:set>
                                      <p:cBhvr>
                                        <p:cTn id="25" dur="1" fill="hold">
                                          <p:stCondLst>
                                            <p:cond delay="499"/>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26" restart="whenNotActive" fill="hold" evtFilter="cancelBubble" nodeType="interactiveSeq">
                <p:stCondLst>
                  <p:cond evt="onClick" delay="0">
                    <p:tgtEl>
                      <p:spTgt spid="101"/>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01"/>
                                        </p:tgtEl>
                                        <p:attrNameLst>
                                          <p:attrName>ppt_w</p:attrName>
                                        </p:attrNameLst>
                                      </p:cBhvr>
                                      <p:tavLst>
                                        <p:tav tm="0">
                                          <p:val>
                                            <p:strVal val="ppt_w"/>
                                          </p:val>
                                        </p:tav>
                                        <p:tav tm="100000">
                                          <p:val>
                                            <p:fltVal val="0"/>
                                          </p:val>
                                        </p:tav>
                                      </p:tavLst>
                                    </p:anim>
                                    <p:anim calcmode="lin" valueType="num">
                                      <p:cBhvr>
                                        <p:cTn id="31" dur="500"/>
                                        <p:tgtEl>
                                          <p:spTgt spid="101"/>
                                        </p:tgtEl>
                                        <p:attrNameLst>
                                          <p:attrName>ppt_h</p:attrName>
                                        </p:attrNameLst>
                                      </p:cBhvr>
                                      <p:tavLst>
                                        <p:tav tm="0">
                                          <p:val>
                                            <p:strVal val="ppt_h"/>
                                          </p:val>
                                        </p:tav>
                                        <p:tav tm="100000">
                                          <p:val>
                                            <p:fltVal val="0"/>
                                          </p:val>
                                        </p:tav>
                                      </p:tavLst>
                                    </p:anim>
                                    <p:animEffect transition="out" filter="fade">
                                      <p:cBhvr>
                                        <p:cTn id="32" dur="500"/>
                                        <p:tgtEl>
                                          <p:spTgt spid="101"/>
                                        </p:tgtEl>
                                      </p:cBhvr>
                                    </p:animEffect>
                                    <p:set>
                                      <p:cBhvr>
                                        <p:cTn id="33"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34" restart="whenNotActive" fill="hold" evtFilter="cancelBubble" nodeType="interactiveSeq">
                <p:stCondLst>
                  <p:cond evt="onClick" delay="0">
                    <p:tgtEl>
                      <p:spTgt spid="194"/>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194"/>
                                        </p:tgtEl>
                                        <p:attrNameLst>
                                          <p:attrName>ppt_w</p:attrName>
                                        </p:attrNameLst>
                                      </p:cBhvr>
                                      <p:tavLst>
                                        <p:tav tm="0">
                                          <p:val>
                                            <p:strVal val="ppt_w"/>
                                          </p:val>
                                        </p:tav>
                                        <p:tav tm="100000">
                                          <p:val>
                                            <p:fltVal val="0"/>
                                          </p:val>
                                        </p:tav>
                                      </p:tavLst>
                                    </p:anim>
                                    <p:anim calcmode="lin" valueType="num">
                                      <p:cBhvr>
                                        <p:cTn id="39" dur="500"/>
                                        <p:tgtEl>
                                          <p:spTgt spid="194"/>
                                        </p:tgtEl>
                                        <p:attrNameLst>
                                          <p:attrName>ppt_h</p:attrName>
                                        </p:attrNameLst>
                                      </p:cBhvr>
                                      <p:tavLst>
                                        <p:tav tm="0">
                                          <p:val>
                                            <p:strVal val="ppt_h"/>
                                          </p:val>
                                        </p:tav>
                                        <p:tav tm="100000">
                                          <p:val>
                                            <p:fltVal val="0"/>
                                          </p:val>
                                        </p:tav>
                                      </p:tavLst>
                                    </p:anim>
                                    <p:animEffect transition="out" filter="fade">
                                      <p:cBhvr>
                                        <p:cTn id="40" dur="500"/>
                                        <p:tgtEl>
                                          <p:spTgt spid="194"/>
                                        </p:tgtEl>
                                      </p:cBhvr>
                                    </p:animEffect>
                                    <p:set>
                                      <p:cBhvr>
                                        <p:cTn id="41" dur="1" fill="hold">
                                          <p:stCondLst>
                                            <p:cond delay="499"/>
                                          </p:stCondLst>
                                        </p:cTn>
                                        <p:tgtEl>
                                          <p:spTgt spid="194"/>
                                        </p:tgtEl>
                                        <p:attrNameLst>
                                          <p:attrName>style.visibility</p:attrName>
                                        </p:attrNameLst>
                                      </p:cBhvr>
                                      <p:to>
                                        <p:strVal val="hidden"/>
                                      </p:to>
                                    </p:set>
                                  </p:childTnLst>
                                </p:cTn>
                              </p:par>
                            </p:childTnLst>
                          </p:cTn>
                        </p:par>
                      </p:childTnLst>
                    </p:cTn>
                  </p:par>
                </p:childTnLst>
              </p:cTn>
              <p:nextCondLst>
                <p:cond evt="onClick" delay="0">
                  <p:tgtEl>
                    <p:spTgt spid="194"/>
                  </p:tgtEl>
                </p:cond>
              </p:nextCondLst>
            </p:seq>
            <p:seq concurrent="1" nextAc="seek">
              <p:cTn id="42" restart="whenNotActive" fill="hold" evtFilter="cancelBubble" nodeType="interactiveSeq">
                <p:stCondLst>
                  <p:cond evt="onClick" delay="0">
                    <p:tgtEl>
                      <p:spTgt spid="197"/>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97"/>
                                        </p:tgtEl>
                                        <p:attrNameLst>
                                          <p:attrName>ppt_w</p:attrName>
                                        </p:attrNameLst>
                                      </p:cBhvr>
                                      <p:tavLst>
                                        <p:tav tm="0">
                                          <p:val>
                                            <p:strVal val="ppt_w"/>
                                          </p:val>
                                        </p:tav>
                                        <p:tav tm="100000">
                                          <p:val>
                                            <p:fltVal val="0"/>
                                          </p:val>
                                        </p:tav>
                                      </p:tavLst>
                                    </p:anim>
                                    <p:anim calcmode="lin" valueType="num">
                                      <p:cBhvr>
                                        <p:cTn id="47" dur="500"/>
                                        <p:tgtEl>
                                          <p:spTgt spid="197"/>
                                        </p:tgtEl>
                                        <p:attrNameLst>
                                          <p:attrName>ppt_h</p:attrName>
                                        </p:attrNameLst>
                                      </p:cBhvr>
                                      <p:tavLst>
                                        <p:tav tm="0">
                                          <p:val>
                                            <p:strVal val="ppt_h"/>
                                          </p:val>
                                        </p:tav>
                                        <p:tav tm="100000">
                                          <p:val>
                                            <p:fltVal val="0"/>
                                          </p:val>
                                        </p:tav>
                                      </p:tavLst>
                                    </p:anim>
                                    <p:animEffect transition="out" filter="fade">
                                      <p:cBhvr>
                                        <p:cTn id="48" dur="500"/>
                                        <p:tgtEl>
                                          <p:spTgt spid="197"/>
                                        </p:tgtEl>
                                      </p:cBhvr>
                                    </p:animEffect>
                                    <p:set>
                                      <p:cBhvr>
                                        <p:cTn id="49" dur="1" fill="hold">
                                          <p:stCondLst>
                                            <p:cond delay="499"/>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197"/>
                  </p:tgtEl>
                </p:cond>
              </p:nextCondLst>
            </p:seq>
            <p:seq concurrent="1" nextAc="seek">
              <p:cTn id="50" restart="whenNotActive" fill="hold" evtFilter="cancelBubble" nodeType="interactiveSeq">
                <p:stCondLst>
                  <p:cond evt="onClick" delay="0">
                    <p:tgtEl>
                      <p:spTgt spid="198"/>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98"/>
                                        </p:tgtEl>
                                        <p:attrNameLst>
                                          <p:attrName>ppt_w</p:attrName>
                                        </p:attrNameLst>
                                      </p:cBhvr>
                                      <p:tavLst>
                                        <p:tav tm="0">
                                          <p:val>
                                            <p:strVal val="ppt_w"/>
                                          </p:val>
                                        </p:tav>
                                        <p:tav tm="100000">
                                          <p:val>
                                            <p:fltVal val="0"/>
                                          </p:val>
                                        </p:tav>
                                      </p:tavLst>
                                    </p:anim>
                                    <p:anim calcmode="lin" valueType="num">
                                      <p:cBhvr>
                                        <p:cTn id="55" dur="500"/>
                                        <p:tgtEl>
                                          <p:spTgt spid="198"/>
                                        </p:tgtEl>
                                        <p:attrNameLst>
                                          <p:attrName>ppt_h</p:attrName>
                                        </p:attrNameLst>
                                      </p:cBhvr>
                                      <p:tavLst>
                                        <p:tav tm="0">
                                          <p:val>
                                            <p:strVal val="ppt_h"/>
                                          </p:val>
                                        </p:tav>
                                        <p:tav tm="100000">
                                          <p:val>
                                            <p:fltVal val="0"/>
                                          </p:val>
                                        </p:tav>
                                      </p:tavLst>
                                    </p:anim>
                                    <p:animEffect transition="out" filter="fade">
                                      <p:cBhvr>
                                        <p:cTn id="56" dur="500"/>
                                        <p:tgtEl>
                                          <p:spTgt spid="198"/>
                                        </p:tgtEl>
                                      </p:cBhvr>
                                    </p:animEffect>
                                    <p:set>
                                      <p:cBhvr>
                                        <p:cTn id="57" dur="1" fill="hold">
                                          <p:stCondLst>
                                            <p:cond delay="4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8"/>
                  </p:tgtEl>
                </p:cond>
              </p:nextCondLst>
            </p:seq>
          </p:childTnLst>
        </p:cTn>
      </p:par>
    </p:tnLst>
    <p:bldLst>
      <p:bldP spid="101" grpId="0" animBg="1"/>
      <p:bldP spid="132" grpId="0" animBg="1"/>
      <p:bldP spid="162" grpId="0" animBg="1"/>
      <p:bldP spid="192" grpId="0" animBg="1"/>
      <p:bldP spid="194" grpId="0" animBg="1"/>
      <p:bldP spid="197" grpId="0" animBg="1"/>
      <p:bldP spid="19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7"/>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3600" b="1" i="0" u="none" strike="noStrike" kern="1200" cap="none" spc="0" normalizeH="0" noProof="0">
                  <a:ln>
                    <a:noFill/>
                  </a:ln>
                  <a:solidFill>
                    <a:srgbClr val="FFFF00"/>
                  </a:solidFill>
                  <a:effectLst/>
                  <a:uLnTx/>
                  <a:uFillTx/>
                  <a:latin typeface="+mj-lt"/>
                  <a:ea typeface="Tahoma" panose="020B0604030504040204" pitchFamily="34" charset="0"/>
                  <a:cs typeface="Tahoma" panose="020B0604030504040204" pitchFamily="34" charset="0"/>
                </a:rPr>
                <a:t> 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noProof="0">
                  <a:ln>
                    <a:noFill/>
                  </a:ln>
                  <a:solidFill>
                    <a:prstClr val="white"/>
                  </a:solidFill>
                  <a:effectLst/>
                  <a:uLnTx/>
                  <a:uFillTx/>
                  <a:latin typeface="+mj-lt"/>
                  <a:ea typeface="Tahoma" panose="020B0604030504040204" pitchFamily="34" charset="0"/>
                  <a:cs typeface="Tahoma" panose="020B0604030504040204" pitchFamily="34" charset="0"/>
                </a:rPr>
                <a:t>Trong tháng 5 cửa hàng bán nhiều ti vi nhất là:</a:t>
              </a:r>
              <a:endParaRPr kumimoji="0" lang="vi-VN" sz="3600" b="0"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Oval 1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5" name="Picture 44"/>
          <p:cNvPicPr>
            <a:picLocks noChangeAspect="1"/>
          </p:cNvPicPr>
          <p:nvPr/>
        </p:nvPicPr>
        <p:blipFill>
          <a:blip r:embed="rId8"/>
          <a:stretch>
            <a:fillRect/>
          </a:stretch>
        </p:blipFill>
        <p:spPr>
          <a:xfrm>
            <a:off x="84094" y="1883229"/>
            <a:ext cx="7984743" cy="4894139"/>
          </a:xfrm>
          <a:prstGeom prst="rect">
            <a:avLst/>
          </a:prstGeom>
          <a:ln>
            <a:noFill/>
          </a:ln>
        </p:spPr>
      </p:pic>
      <p:sp>
        <p:nvSpPr>
          <p:cNvPr id="17" name="Oval 16"/>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9" action="ppaction://hlinksldjump"/>
          </p:cNvPr>
          <p:cNvSpPr/>
          <p:nvPr/>
        </p:nvSpPr>
        <p:spPr>
          <a:xfrm>
            <a:off x="1210736" y="121903"/>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30" name="TextBox 29"/>
          <p:cNvSpPr txBox="1"/>
          <p:nvPr/>
        </p:nvSpPr>
        <p:spPr>
          <a:xfrm>
            <a:off x="11296104" y="3947230"/>
            <a:ext cx="527246"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b="1">
                <a:solidFill>
                  <a:srgbClr val="FF0000"/>
                </a:solidFill>
                <a:sym typeface="Wingdings" panose="05000000000000000000" pitchFamily="2" charset="2"/>
              </a:rPr>
              <a:t></a:t>
            </a:r>
            <a:endParaRPr lang="en-US" sz="5400" b="1">
              <a:solidFill>
                <a:srgbClr val="FF0000"/>
              </a:solidFill>
            </a:endParaRPr>
          </a:p>
        </p:txBody>
      </p:sp>
      <p:grpSp>
        <p:nvGrpSpPr>
          <p:cNvPr id="29" name="cau A"/>
          <p:cNvGrpSpPr/>
          <p:nvPr/>
        </p:nvGrpSpPr>
        <p:grpSpPr>
          <a:xfrm>
            <a:off x="7417327" y="2404707"/>
            <a:ext cx="3715215" cy="708022"/>
            <a:chOff x="8068837" y="2393274"/>
            <a:chExt cx="3715215" cy="708022"/>
          </a:xfrm>
        </p:grpSpPr>
        <p:sp>
          <p:nvSpPr>
            <p:cNvPr id="28" name="Rounded Rectangle 27"/>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Cửa hàng 1</a:t>
              </a:r>
            </a:p>
          </p:txBody>
        </p:sp>
        <p:sp>
          <p:nvSpPr>
            <p:cNvPr id="27" name="Oval 2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32" name="CAU B"/>
          <p:cNvGrpSpPr/>
          <p:nvPr/>
        </p:nvGrpSpPr>
        <p:grpSpPr>
          <a:xfrm>
            <a:off x="7417327" y="3211319"/>
            <a:ext cx="3715215" cy="708022"/>
            <a:chOff x="8068837" y="2393274"/>
            <a:chExt cx="3715215" cy="708022"/>
          </a:xfrm>
        </p:grpSpPr>
        <p:sp>
          <p:nvSpPr>
            <p:cNvPr id="33" name="Rounded Rectangle 32"/>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Cửa hàng 2</a:t>
              </a:r>
            </a:p>
          </p:txBody>
        </p:sp>
        <p:sp>
          <p:nvSpPr>
            <p:cNvPr id="34" name="Oval 33"/>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35" name="CAU C"/>
          <p:cNvGrpSpPr/>
          <p:nvPr/>
        </p:nvGrpSpPr>
        <p:grpSpPr>
          <a:xfrm>
            <a:off x="7417327" y="4017931"/>
            <a:ext cx="3715215" cy="708022"/>
            <a:chOff x="8068837" y="2393274"/>
            <a:chExt cx="3715215" cy="708022"/>
          </a:xfrm>
        </p:grpSpPr>
        <p:sp>
          <p:nvSpPr>
            <p:cNvPr id="36" name="Rounded Rectangle 35"/>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Cửa hàng 3</a:t>
              </a:r>
            </a:p>
          </p:txBody>
        </p:sp>
        <p:sp>
          <p:nvSpPr>
            <p:cNvPr id="37" name="Oval 3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sp>
        <p:nvSpPr>
          <p:cNvPr id="38" name="TextBox 37"/>
          <p:cNvSpPr txBox="1"/>
          <p:nvPr/>
        </p:nvSpPr>
        <p:spPr>
          <a:xfrm>
            <a:off x="11387544" y="3211319"/>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39" name="TextBox 38"/>
          <p:cNvSpPr txBox="1"/>
          <p:nvPr/>
        </p:nvSpPr>
        <p:spPr>
          <a:xfrm>
            <a:off x="11387544" y="2372538"/>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40" name="Oval 39"/>
          <p:cNvSpPr/>
          <p:nvPr/>
        </p:nvSpPr>
        <p:spPr>
          <a:xfrm>
            <a:off x="5275384" y="4017931"/>
            <a:ext cx="618978" cy="4837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851009" y="6335679"/>
            <a:ext cx="1971822" cy="4837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13218" y="2028234"/>
            <a:ext cx="1611668" cy="5729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 Arrow 43">
            <a:hlinkClick r:id="rId10"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10287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11"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9"/>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32"/>
                  </p:tgtEl>
                </p:cond>
              </p:nextCondLst>
            </p:seq>
            <p:seq concurrent="1" nextAc="seek">
              <p:cTn id="71" restart="whenNotActive" fill="hold" evtFilter="cancelBubble" nodeType="interactiveSeq">
                <p:stCondLst>
                  <p:cond evt="onClick" delay="0">
                    <p:tgtEl>
                      <p:spTgt spid="35"/>
                    </p:tgtEl>
                  </p:cond>
                </p:stCondLst>
                <p:endSync evt="end" delay="0">
                  <p:rtn val="all"/>
                </p:endSync>
                <p:childTnLst>
                  <p:par>
                    <p:cTn id="72" fill="hold">
                      <p:stCondLst>
                        <p:cond delay="0"/>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6" name="Am-thanh-tra-loi-dung-www_nhacchuongvui_com.wav"/>
                                        </p:tgtEl>
                                      </p:cMediaNode>
                                    </p:audio>
                                  </p:subTnLst>
                                </p:cTn>
                              </p:par>
                              <p:par>
                                <p:cTn id="76" presetID="21" presetClass="entr" presetSubtype="1" repeatCount="indefinite" fill="hold" grpId="0" nodeType="withEffect">
                                  <p:stCondLst>
                                    <p:cond delay="0"/>
                                  </p:stCondLst>
                                  <p:endCondLst>
                                    <p:cond evt="onNext" delay="0">
                                      <p:tgtEl>
                                        <p:sldTgt/>
                                      </p:tgtEl>
                                    </p:cond>
                                  </p:endCondLst>
                                  <p:childTnLst>
                                    <p:set>
                                      <p:cBhvr>
                                        <p:cTn id="77" dur="1" fill="hold">
                                          <p:stCondLst>
                                            <p:cond delay="0"/>
                                          </p:stCondLst>
                                        </p:cTn>
                                        <p:tgtEl>
                                          <p:spTgt spid="40"/>
                                        </p:tgtEl>
                                        <p:attrNameLst>
                                          <p:attrName>style.visibility</p:attrName>
                                        </p:attrNameLst>
                                      </p:cBhvr>
                                      <p:to>
                                        <p:strVal val="visible"/>
                                      </p:to>
                                    </p:set>
                                    <p:animEffect transition="in" filter="wheel(1)">
                                      <p:cBhvr>
                                        <p:cTn id="78" dur="2000"/>
                                        <p:tgtEl>
                                          <p:spTgt spid="40"/>
                                        </p:tgtEl>
                                      </p:cBhvr>
                                    </p:animEffect>
                                  </p:childTnLst>
                                </p:cTn>
                              </p:par>
                              <p:par>
                                <p:cTn id="79" presetID="21" presetClass="entr" presetSubtype="1" repeatCount="indefinite" fill="hold" grpId="0" nodeType="withEffect">
                                  <p:stCondLst>
                                    <p:cond delay="0"/>
                                  </p:stCondLst>
                                  <p:endCondLst>
                                    <p:cond evt="onNext" delay="0">
                                      <p:tgtEl>
                                        <p:sldTgt/>
                                      </p:tgtEl>
                                    </p:cond>
                                  </p:endCondLst>
                                  <p:childTnLst>
                                    <p:set>
                                      <p:cBhvr>
                                        <p:cTn id="80" dur="1" fill="hold">
                                          <p:stCondLst>
                                            <p:cond delay="0"/>
                                          </p:stCondLst>
                                        </p:cTn>
                                        <p:tgtEl>
                                          <p:spTgt spid="42"/>
                                        </p:tgtEl>
                                        <p:attrNameLst>
                                          <p:attrName>style.visibility</p:attrName>
                                        </p:attrNameLst>
                                      </p:cBhvr>
                                      <p:to>
                                        <p:strVal val="visible"/>
                                      </p:to>
                                    </p:set>
                                    <p:animEffect transition="in" filter="wheel(1)">
                                      <p:cBhvr>
                                        <p:cTn id="81" dur="2000"/>
                                        <p:tgtEl>
                                          <p:spTgt spid="42"/>
                                        </p:tgtEl>
                                      </p:cBhvr>
                                    </p:animEffect>
                                  </p:childTnLst>
                                </p:cTn>
                              </p:par>
                              <p:par>
                                <p:cTn id="82" presetID="21" presetClass="entr" presetSubtype="1" repeatCount="indefinite" fill="hold" grpId="0" nodeType="withEffect">
                                  <p:stCondLst>
                                    <p:cond delay="0"/>
                                  </p:stCondLst>
                                  <p:endCondLst>
                                    <p:cond evt="onNext" delay="0">
                                      <p:tgtEl>
                                        <p:sldTgt/>
                                      </p:tgtEl>
                                    </p:cond>
                                  </p:endCondLst>
                                  <p:childTnLst>
                                    <p:set>
                                      <p:cBhvr>
                                        <p:cTn id="83" dur="1" fill="hold">
                                          <p:stCondLst>
                                            <p:cond delay="0"/>
                                          </p:stCondLst>
                                        </p:cTn>
                                        <p:tgtEl>
                                          <p:spTgt spid="41"/>
                                        </p:tgtEl>
                                        <p:attrNameLst>
                                          <p:attrName>style.visibility</p:attrName>
                                        </p:attrNameLst>
                                      </p:cBhvr>
                                      <p:to>
                                        <p:strVal val="visible"/>
                                      </p:to>
                                    </p:set>
                                    <p:animEffect transition="in" filter="wheel(1)">
                                      <p:cBhvr>
                                        <p:cTn id="84" dur="2000"/>
                                        <p:tgtEl>
                                          <p:spTgt spid="41"/>
                                        </p:tgtEl>
                                      </p:cBhvr>
                                    </p:animEffect>
                                  </p:childTnLst>
                                </p:cTn>
                              </p:par>
                            </p:childTnLst>
                          </p:cTn>
                        </p:par>
                      </p:childTnLst>
                    </p:cTn>
                  </p:par>
                </p:childTnLst>
              </p:cTn>
              <p:nextCondLst>
                <p:cond evt="onClick" delay="0">
                  <p:tgtEl>
                    <p:spTgt spid="35"/>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30" grpId="0"/>
      <p:bldP spid="38" grpId="0"/>
      <p:bldP spid="39" grpId="0"/>
      <p:bldP spid="40" grpId="0" animBg="1"/>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7"/>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3600" b="1" i="0" u="none" strike="noStrike" kern="1200" cap="none" spc="0" normalizeH="0" noProof="0">
                  <a:ln>
                    <a:noFill/>
                  </a:ln>
                  <a:solidFill>
                    <a:srgbClr val="FFFF00"/>
                  </a:solidFill>
                  <a:effectLst/>
                  <a:uLnTx/>
                  <a:uFillTx/>
                  <a:latin typeface="+mj-lt"/>
                  <a:ea typeface="Tahoma" panose="020B0604030504040204" pitchFamily="34" charset="0"/>
                  <a:cs typeface="Tahoma" panose="020B0604030504040204" pitchFamily="34" charset="0"/>
                </a:rPr>
                <a:t> 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noProof="0">
                  <a:ln>
                    <a:noFill/>
                  </a:ln>
                  <a:solidFill>
                    <a:prstClr val="white"/>
                  </a:solidFill>
                  <a:effectLst/>
                  <a:uLnTx/>
                  <a:uFillTx/>
                  <a:latin typeface="+mj-lt"/>
                  <a:ea typeface="Tahoma" panose="020B0604030504040204" pitchFamily="34" charset="0"/>
                  <a:cs typeface="Tahoma" panose="020B0604030504040204" pitchFamily="34" charset="0"/>
                </a:rPr>
                <a:t>Trong tháng 6 cửa hàng bán ít ti vi nhất là:</a:t>
              </a:r>
              <a:endParaRPr kumimoji="0" lang="vi-VN" sz="3600" b="0"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8"/>
          <a:stretch>
            <a:fillRect/>
          </a:stretch>
        </p:blipFill>
        <p:spPr>
          <a:xfrm>
            <a:off x="84094" y="1883229"/>
            <a:ext cx="7984743" cy="4894139"/>
          </a:xfrm>
          <a:prstGeom prst="rect">
            <a:avLst/>
          </a:prstGeom>
          <a:ln>
            <a:noFill/>
          </a:ln>
        </p:spPr>
      </p:pic>
      <p:sp>
        <p:nvSpPr>
          <p:cNvPr id="16" name="Oval 1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9" action="ppaction://hlinksldjump"/>
          </p:cNvPr>
          <p:cNvSpPr/>
          <p:nvPr/>
        </p:nvSpPr>
        <p:spPr>
          <a:xfrm>
            <a:off x="1210736" y="121903"/>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30" name="TextBox 29"/>
          <p:cNvSpPr txBox="1"/>
          <p:nvPr/>
        </p:nvSpPr>
        <p:spPr>
          <a:xfrm>
            <a:off x="11324312" y="2298068"/>
            <a:ext cx="653709"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b="1">
                <a:solidFill>
                  <a:srgbClr val="FF0000"/>
                </a:solidFill>
                <a:sym typeface="Wingdings" panose="05000000000000000000" pitchFamily="2" charset="2"/>
              </a:rPr>
              <a:t></a:t>
            </a:r>
            <a:endParaRPr lang="en-US" sz="5400" b="1">
              <a:solidFill>
                <a:srgbClr val="FF0000"/>
              </a:solidFill>
            </a:endParaRPr>
          </a:p>
        </p:txBody>
      </p:sp>
      <p:grpSp>
        <p:nvGrpSpPr>
          <p:cNvPr id="29" name="cau A"/>
          <p:cNvGrpSpPr/>
          <p:nvPr/>
        </p:nvGrpSpPr>
        <p:grpSpPr>
          <a:xfrm>
            <a:off x="7417327" y="2404707"/>
            <a:ext cx="3715215" cy="708022"/>
            <a:chOff x="8068837" y="2393274"/>
            <a:chExt cx="3715215" cy="708022"/>
          </a:xfrm>
        </p:grpSpPr>
        <p:sp>
          <p:nvSpPr>
            <p:cNvPr id="28" name="Rounded Rectangle 27"/>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Cửa hàng 1</a:t>
              </a:r>
            </a:p>
          </p:txBody>
        </p:sp>
        <p:sp>
          <p:nvSpPr>
            <p:cNvPr id="27" name="Oval 2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32" name="CAU B"/>
          <p:cNvGrpSpPr/>
          <p:nvPr/>
        </p:nvGrpSpPr>
        <p:grpSpPr>
          <a:xfrm>
            <a:off x="7417327" y="3211319"/>
            <a:ext cx="3715215" cy="708022"/>
            <a:chOff x="8068837" y="2393274"/>
            <a:chExt cx="3715215" cy="708022"/>
          </a:xfrm>
        </p:grpSpPr>
        <p:sp>
          <p:nvSpPr>
            <p:cNvPr id="33" name="Rounded Rectangle 32"/>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Cửa hàng 2</a:t>
              </a:r>
            </a:p>
          </p:txBody>
        </p:sp>
        <p:sp>
          <p:nvSpPr>
            <p:cNvPr id="34" name="Oval 33"/>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35" name="CAU C"/>
          <p:cNvGrpSpPr/>
          <p:nvPr/>
        </p:nvGrpSpPr>
        <p:grpSpPr>
          <a:xfrm>
            <a:off x="7417327" y="4017931"/>
            <a:ext cx="3715215" cy="708022"/>
            <a:chOff x="8068837" y="2393274"/>
            <a:chExt cx="3715215" cy="708022"/>
          </a:xfrm>
        </p:grpSpPr>
        <p:sp>
          <p:nvSpPr>
            <p:cNvPr id="36" name="Rounded Rectangle 35"/>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Cửa hàng 3</a:t>
              </a:r>
            </a:p>
          </p:txBody>
        </p:sp>
        <p:sp>
          <p:nvSpPr>
            <p:cNvPr id="37" name="Oval 3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sp>
        <p:nvSpPr>
          <p:cNvPr id="38" name="TextBox 37"/>
          <p:cNvSpPr txBox="1"/>
          <p:nvPr/>
        </p:nvSpPr>
        <p:spPr>
          <a:xfrm>
            <a:off x="11387544" y="3211319"/>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39" name="TextBox 38"/>
          <p:cNvSpPr txBox="1"/>
          <p:nvPr/>
        </p:nvSpPr>
        <p:spPr>
          <a:xfrm>
            <a:off x="11368729" y="4036774"/>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4" name="Oval 3"/>
          <p:cNvSpPr/>
          <p:nvPr/>
        </p:nvSpPr>
        <p:spPr>
          <a:xfrm>
            <a:off x="1955407" y="4181461"/>
            <a:ext cx="680737"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81798" y="6340978"/>
            <a:ext cx="2227162"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780557" y="2075838"/>
            <a:ext cx="1902791"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41">
            <a:hlinkClick r:id="rId10"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76474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11"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9"/>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Am-thanh-tra-loi-dung-www_nhacchuongvui_com.wav"/>
                                        </p:tgtEl>
                                      </p:cMediaNode>
                                    </p:audio>
                                  </p:subTnLst>
                                </p:cTn>
                              </p:par>
                              <p:par>
                                <p:cTn id="66" presetID="6" presetClass="entr" presetSubtype="16" repeatCount="indefinite" fill="hold" grpId="0" nodeType="withEffect">
                                  <p:stCondLst>
                                    <p:cond delay="0"/>
                                  </p:stCondLst>
                                  <p:endCondLst>
                                    <p:cond evt="onNext" delay="0">
                                      <p:tgtEl>
                                        <p:sldTgt/>
                                      </p:tgtEl>
                                    </p:cond>
                                  </p:endCondLst>
                                  <p:childTnLst>
                                    <p:set>
                                      <p:cBhvr>
                                        <p:cTn id="67" dur="1" fill="hold">
                                          <p:stCondLst>
                                            <p:cond delay="0"/>
                                          </p:stCondLst>
                                        </p:cTn>
                                        <p:tgtEl>
                                          <p:spTgt spid="4"/>
                                        </p:tgtEl>
                                        <p:attrNameLst>
                                          <p:attrName>style.visibility</p:attrName>
                                        </p:attrNameLst>
                                      </p:cBhvr>
                                      <p:to>
                                        <p:strVal val="visible"/>
                                      </p:to>
                                    </p:set>
                                    <p:animEffect transition="in" filter="circle(in)">
                                      <p:cBhvr>
                                        <p:cTn id="68" dur="2000"/>
                                        <p:tgtEl>
                                          <p:spTgt spid="4"/>
                                        </p:tgtEl>
                                      </p:cBhvr>
                                    </p:animEffect>
                                  </p:childTnLst>
                                </p:cTn>
                              </p:par>
                              <p:par>
                                <p:cTn id="69" presetID="6" presetClass="entr" presetSubtype="16" repeatCount="indefinite" fill="hold" grpId="0" nodeType="withEffect">
                                  <p:stCondLst>
                                    <p:cond delay="0"/>
                                  </p:stCondLst>
                                  <p:endCondLst>
                                    <p:cond evt="onNext" delay="0">
                                      <p:tgtEl>
                                        <p:sldTgt/>
                                      </p:tgtEl>
                                    </p:cond>
                                  </p:endCondLst>
                                  <p:childTnLst>
                                    <p:set>
                                      <p:cBhvr>
                                        <p:cTn id="70" dur="1" fill="hold">
                                          <p:stCondLst>
                                            <p:cond delay="0"/>
                                          </p:stCondLst>
                                        </p:cTn>
                                        <p:tgtEl>
                                          <p:spTgt spid="40"/>
                                        </p:tgtEl>
                                        <p:attrNameLst>
                                          <p:attrName>style.visibility</p:attrName>
                                        </p:attrNameLst>
                                      </p:cBhvr>
                                      <p:to>
                                        <p:strVal val="visible"/>
                                      </p:to>
                                    </p:set>
                                    <p:animEffect transition="in" filter="circle(in)">
                                      <p:cBhvr>
                                        <p:cTn id="71" dur="2000"/>
                                        <p:tgtEl>
                                          <p:spTgt spid="40"/>
                                        </p:tgtEl>
                                      </p:cBhvr>
                                    </p:animEffect>
                                  </p:childTnLst>
                                </p:cTn>
                              </p:par>
                              <p:par>
                                <p:cTn id="72" presetID="6" presetClass="entr" presetSubtype="16" repeatCount="indefinite" fill="hold" grpId="0" nodeType="withEffect">
                                  <p:stCondLst>
                                    <p:cond delay="0"/>
                                  </p:stCondLst>
                                  <p:endCondLst>
                                    <p:cond evt="onNext" delay="0">
                                      <p:tgtEl>
                                        <p:sldTgt/>
                                      </p:tgtEl>
                                    </p:cond>
                                  </p:endCondLst>
                                  <p:childTnLst>
                                    <p:set>
                                      <p:cBhvr>
                                        <p:cTn id="73" dur="1" fill="hold">
                                          <p:stCondLst>
                                            <p:cond delay="0"/>
                                          </p:stCondLst>
                                        </p:cTn>
                                        <p:tgtEl>
                                          <p:spTgt spid="41"/>
                                        </p:tgtEl>
                                        <p:attrNameLst>
                                          <p:attrName>style.visibility</p:attrName>
                                        </p:attrNameLst>
                                      </p:cBhvr>
                                      <p:to>
                                        <p:strVal val="visible"/>
                                      </p:to>
                                    </p:set>
                                    <p:animEffect transition="in" filter="circle(in)">
                                      <p:cBhvr>
                                        <p:cTn id="74" dur="2000"/>
                                        <p:tgtEl>
                                          <p:spTgt spid="41"/>
                                        </p:tgtEl>
                                      </p:cBhvr>
                                    </p:animEffect>
                                  </p:childTnLst>
                                </p:cTn>
                              </p:par>
                            </p:childTnLst>
                          </p:cTn>
                        </p:par>
                      </p:childTnLst>
                    </p:cTn>
                  </p:par>
                </p:childTnLst>
              </p:cTn>
              <p:nextCondLst>
                <p:cond evt="onClick" delay="0">
                  <p:tgtEl>
                    <p:spTgt spid="29"/>
                  </p:tgtEl>
                </p:cond>
              </p:nextCondLst>
            </p:seq>
            <p:seq concurrent="1" nextAc="seek">
              <p:cTn id="75" restart="whenNotActive" fill="hold" evtFilter="cancelBubble" nodeType="interactiveSeq">
                <p:stCondLst>
                  <p:cond evt="onClick" delay="0">
                    <p:tgtEl>
                      <p:spTgt spid="32"/>
                    </p:tgtEl>
                  </p:cond>
                </p:stCondLst>
                <p:endSync evt="end" delay="0">
                  <p:rtn val="all"/>
                </p:endSync>
                <p:childTnLst>
                  <p:par>
                    <p:cTn id="76" fill="hold">
                      <p:stCondLst>
                        <p:cond delay="0"/>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6" name="Am-thanh-tra-loi-sai-www_nhacchuongvui_com.wav"/>
                                        </p:tgtEl>
                                      </p:cMediaNode>
                                    </p:audio>
                                  </p:subTnLst>
                                </p:cTn>
                              </p:par>
                            </p:childTnLst>
                          </p:cTn>
                        </p:par>
                      </p:childTnLst>
                    </p:cTn>
                  </p:par>
                </p:childTnLst>
              </p:cTn>
              <p:nextCondLst>
                <p:cond evt="onClick" delay="0">
                  <p:tgtEl>
                    <p:spTgt spid="32"/>
                  </p:tgtEl>
                </p:cond>
              </p:nextCondLst>
            </p:seq>
            <p:seq concurrent="1" nextAc="seek">
              <p:cTn id="80" restart="whenNotActive" fill="hold" evtFilter="cancelBubble" nodeType="interactiveSeq">
                <p:stCondLst>
                  <p:cond evt="onClick" delay="0">
                    <p:tgtEl>
                      <p:spTgt spid="35"/>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6" name="Am-thanh-tra-loi-sai-www_nhacchuongvui_com.wav"/>
                                        </p:tgtEl>
                                      </p:cMediaNode>
                                    </p:audio>
                                  </p:subTnLst>
                                </p:cTn>
                              </p:par>
                            </p:childTnLst>
                          </p:cTn>
                        </p:par>
                      </p:childTnLst>
                    </p:cTn>
                  </p:par>
                </p:childTnLst>
              </p:cTn>
              <p:nextCondLst>
                <p:cond evt="onClick" delay="0">
                  <p:tgtEl>
                    <p:spTgt spid="35"/>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30" grpId="0"/>
      <p:bldP spid="38" grpId="0"/>
      <p:bldP spid="39" grpId="0"/>
      <p:bldP spid="4" grpId="0" animBg="1"/>
      <p:bldP spid="40"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7"/>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3600" b="1" i="0" u="none" strike="noStrike" kern="1200" cap="none" spc="0" normalizeH="0" noProof="0">
                  <a:ln>
                    <a:noFill/>
                  </a:ln>
                  <a:solidFill>
                    <a:srgbClr val="FFFF00"/>
                  </a:solidFill>
                  <a:effectLst/>
                  <a:uLnTx/>
                  <a:uFillTx/>
                  <a:latin typeface="+mj-lt"/>
                  <a:ea typeface="Tahoma" panose="020B0604030504040204" pitchFamily="34" charset="0"/>
                  <a:cs typeface="Tahoma" panose="020B0604030504040204" pitchFamily="34" charset="0"/>
                </a:rPr>
                <a:t> 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noProof="0">
                  <a:ln>
                    <a:noFill/>
                  </a:ln>
                  <a:solidFill>
                    <a:prstClr val="white"/>
                  </a:solidFill>
                  <a:effectLst/>
                  <a:uLnTx/>
                  <a:uFillTx/>
                  <a:latin typeface="+mj-lt"/>
                  <a:ea typeface="Tahoma" panose="020B0604030504040204" pitchFamily="34" charset="0"/>
                  <a:cs typeface="Tahoma" panose="020B0604030504040204" pitchFamily="34" charset="0"/>
                </a:rPr>
                <a:t>Số lượng ti vi của ba cửa hàng bán trong tháng 5 là:</a:t>
              </a:r>
              <a:endParaRPr kumimoji="0" lang="vi-VN" sz="3600" b="0" i="0" u="none" strike="noStrike" kern="1200" cap="none" spc="0" normalizeH="0" baseline="0" noProof="0" dirty="0">
                <a:ln>
                  <a:noFill/>
                </a:ln>
                <a:solidFill>
                  <a:prstClr val="white"/>
                </a:solidFill>
                <a:effectLst/>
                <a:uLnTx/>
                <a:uFillTx/>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8" name="Picture 47"/>
          <p:cNvPicPr>
            <a:picLocks noChangeAspect="1"/>
          </p:cNvPicPr>
          <p:nvPr/>
        </p:nvPicPr>
        <p:blipFill>
          <a:blip r:embed="rId8"/>
          <a:stretch>
            <a:fillRect/>
          </a:stretch>
        </p:blipFill>
        <p:spPr>
          <a:xfrm>
            <a:off x="84094" y="1883229"/>
            <a:ext cx="7984743" cy="4894139"/>
          </a:xfrm>
          <a:prstGeom prst="rect">
            <a:avLst/>
          </a:prstGeom>
          <a:ln>
            <a:noFill/>
          </a:ln>
        </p:spPr>
      </p:pic>
      <p:sp>
        <p:nvSpPr>
          <p:cNvPr id="16" name="Oval 1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9" action="ppaction://hlinksldjump"/>
          </p:cNvPr>
          <p:cNvSpPr/>
          <p:nvPr/>
        </p:nvSpPr>
        <p:spPr>
          <a:xfrm>
            <a:off x="1210736" y="121903"/>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30" name="TextBox 29"/>
          <p:cNvSpPr txBox="1"/>
          <p:nvPr/>
        </p:nvSpPr>
        <p:spPr>
          <a:xfrm>
            <a:off x="11324312" y="2298068"/>
            <a:ext cx="653709"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b="1">
                <a:solidFill>
                  <a:srgbClr val="FF0000"/>
                </a:solidFill>
                <a:sym typeface="Wingdings" panose="05000000000000000000" pitchFamily="2" charset="2"/>
              </a:rPr>
              <a:t></a:t>
            </a:r>
            <a:endParaRPr lang="en-US" sz="5400" b="1">
              <a:solidFill>
                <a:srgbClr val="FF0000"/>
              </a:solidFill>
            </a:endParaRPr>
          </a:p>
        </p:txBody>
      </p:sp>
      <p:grpSp>
        <p:nvGrpSpPr>
          <p:cNvPr id="29" name="cau A"/>
          <p:cNvGrpSpPr/>
          <p:nvPr/>
        </p:nvGrpSpPr>
        <p:grpSpPr>
          <a:xfrm>
            <a:off x="7417327" y="2404707"/>
            <a:ext cx="3715215" cy="708022"/>
            <a:chOff x="8068837" y="2393274"/>
            <a:chExt cx="3715215" cy="708022"/>
          </a:xfrm>
        </p:grpSpPr>
        <p:sp>
          <p:nvSpPr>
            <p:cNvPr id="28" name="Rounded Rectangle 27"/>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125 ti vi</a:t>
              </a:r>
            </a:p>
          </p:txBody>
        </p:sp>
        <p:sp>
          <p:nvSpPr>
            <p:cNvPr id="27" name="Oval 2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32" name="CAU B"/>
          <p:cNvGrpSpPr/>
          <p:nvPr/>
        </p:nvGrpSpPr>
        <p:grpSpPr>
          <a:xfrm>
            <a:off x="7417327" y="3211319"/>
            <a:ext cx="3715215" cy="708022"/>
            <a:chOff x="8068837" y="2393274"/>
            <a:chExt cx="3715215" cy="708022"/>
          </a:xfrm>
        </p:grpSpPr>
        <p:sp>
          <p:nvSpPr>
            <p:cNvPr id="33" name="Rounded Rectangle 32"/>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206 ti vi</a:t>
              </a:r>
            </a:p>
          </p:txBody>
        </p:sp>
        <p:sp>
          <p:nvSpPr>
            <p:cNvPr id="34" name="Oval 33"/>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35" name="CAU C"/>
          <p:cNvGrpSpPr/>
          <p:nvPr/>
        </p:nvGrpSpPr>
        <p:grpSpPr>
          <a:xfrm>
            <a:off x="7417327" y="4017931"/>
            <a:ext cx="3715215" cy="708022"/>
            <a:chOff x="8068837" y="2393274"/>
            <a:chExt cx="3715215" cy="708022"/>
          </a:xfrm>
        </p:grpSpPr>
        <p:sp>
          <p:nvSpPr>
            <p:cNvPr id="36" name="Rounded Rectangle 35"/>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331 ti vi</a:t>
              </a:r>
            </a:p>
          </p:txBody>
        </p:sp>
        <p:sp>
          <p:nvSpPr>
            <p:cNvPr id="37" name="Oval 3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sp>
        <p:nvSpPr>
          <p:cNvPr id="38" name="TextBox 37"/>
          <p:cNvSpPr txBox="1"/>
          <p:nvPr/>
        </p:nvSpPr>
        <p:spPr>
          <a:xfrm>
            <a:off x="11387544" y="3211319"/>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39" name="TextBox 38"/>
          <p:cNvSpPr txBox="1"/>
          <p:nvPr/>
        </p:nvSpPr>
        <p:spPr>
          <a:xfrm>
            <a:off x="11368729" y="4036774"/>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grpSp>
        <p:nvGrpSpPr>
          <p:cNvPr id="40" name="CAU D"/>
          <p:cNvGrpSpPr/>
          <p:nvPr/>
        </p:nvGrpSpPr>
        <p:grpSpPr>
          <a:xfrm>
            <a:off x="7417327" y="4847279"/>
            <a:ext cx="3715215" cy="708022"/>
            <a:chOff x="8068837" y="2393274"/>
            <a:chExt cx="3715215" cy="708022"/>
          </a:xfrm>
        </p:grpSpPr>
        <p:sp>
          <p:nvSpPr>
            <p:cNvPr id="41" name="Rounded Rectangle 40"/>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331 ti vi</a:t>
              </a:r>
            </a:p>
          </p:txBody>
        </p:sp>
        <p:sp>
          <p:nvSpPr>
            <p:cNvPr id="42" name="Oval 41"/>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sp>
        <p:nvSpPr>
          <p:cNvPr id="4" name="Oval 3"/>
          <p:cNvSpPr/>
          <p:nvPr/>
        </p:nvSpPr>
        <p:spPr>
          <a:xfrm>
            <a:off x="1547445" y="4786864"/>
            <a:ext cx="618979" cy="5025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441221" y="4390882"/>
            <a:ext cx="618979" cy="5025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268495" y="4017927"/>
            <a:ext cx="618979" cy="5025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1381535" y="4863301"/>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46" name="Rounded Rectangle 45"/>
          <p:cNvSpPr/>
          <p:nvPr/>
        </p:nvSpPr>
        <p:spPr>
          <a:xfrm>
            <a:off x="7149439" y="5697712"/>
            <a:ext cx="4634613" cy="574211"/>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solidFill>
                  <a:schemeClr val="accent1">
                    <a:lumMod val="50000"/>
                  </a:schemeClr>
                </a:solidFill>
              </a:rPr>
              <a:t>30 + 42 + 53 = 125 (ti vi)</a:t>
            </a:r>
          </a:p>
        </p:txBody>
      </p:sp>
      <p:sp>
        <p:nvSpPr>
          <p:cNvPr id="47" name="Left Arrow 46">
            <a:hlinkClick r:id="rId10"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p:cNvSpPr/>
          <p:nvPr/>
        </p:nvSpPr>
        <p:spPr>
          <a:xfrm>
            <a:off x="2208628" y="2067949"/>
            <a:ext cx="1772530" cy="5345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45042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11"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9"/>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Am-thanh-tra-loi-dung-www_nhacchuongvui_com.wav"/>
                                        </p:tgtEl>
                                      </p:cMediaNode>
                                    </p:audio>
                                  </p:subTnLst>
                                </p:cTn>
                              </p:par>
                              <p:par>
                                <p:cTn id="66" presetID="53" presetClass="entr" presetSubtype="16" repeatCount="indefinite" fill="hold" grpId="0" nodeType="withEffect">
                                  <p:stCondLst>
                                    <p:cond delay="0"/>
                                  </p:stCondLst>
                                  <p:endCondLst>
                                    <p:cond evt="onNext" delay="0">
                                      <p:tgtEl>
                                        <p:sldTgt/>
                                      </p:tgtEl>
                                    </p:cond>
                                  </p:endCondLst>
                                  <p:childTnLst>
                                    <p:set>
                                      <p:cBhvr>
                                        <p:cTn id="67" dur="1" fill="hold">
                                          <p:stCondLst>
                                            <p:cond delay="0"/>
                                          </p:stCondLst>
                                        </p:cTn>
                                        <p:tgtEl>
                                          <p:spTgt spid="44"/>
                                        </p:tgtEl>
                                        <p:attrNameLst>
                                          <p:attrName>style.visibility</p:attrName>
                                        </p:attrNameLst>
                                      </p:cBhvr>
                                      <p:to>
                                        <p:strVal val="visible"/>
                                      </p:to>
                                    </p:set>
                                    <p:anim calcmode="lin" valueType="num">
                                      <p:cBhvr>
                                        <p:cTn id="68" dur="1000" fill="hold"/>
                                        <p:tgtEl>
                                          <p:spTgt spid="44"/>
                                        </p:tgtEl>
                                        <p:attrNameLst>
                                          <p:attrName>ppt_w</p:attrName>
                                        </p:attrNameLst>
                                      </p:cBhvr>
                                      <p:tavLst>
                                        <p:tav tm="0">
                                          <p:val>
                                            <p:fltVal val="0"/>
                                          </p:val>
                                        </p:tav>
                                        <p:tav tm="100000">
                                          <p:val>
                                            <p:strVal val="#ppt_w"/>
                                          </p:val>
                                        </p:tav>
                                      </p:tavLst>
                                    </p:anim>
                                    <p:anim calcmode="lin" valueType="num">
                                      <p:cBhvr>
                                        <p:cTn id="69" dur="1000" fill="hold"/>
                                        <p:tgtEl>
                                          <p:spTgt spid="44"/>
                                        </p:tgtEl>
                                        <p:attrNameLst>
                                          <p:attrName>ppt_h</p:attrName>
                                        </p:attrNameLst>
                                      </p:cBhvr>
                                      <p:tavLst>
                                        <p:tav tm="0">
                                          <p:val>
                                            <p:fltVal val="0"/>
                                          </p:val>
                                        </p:tav>
                                        <p:tav tm="100000">
                                          <p:val>
                                            <p:strVal val="#ppt_h"/>
                                          </p:val>
                                        </p:tav>
                                      </p:tavLst>
                                    </p:anim>
                                    <p:animEffect transition="in" filter="fade">
                                      <p:cBhvr>
                                        <p:cTn id="70" dur="1000"/>
                                        <p:tgtEl>
                                          <p:spTgt spid="44"/>
                                        </p:tgtEl>
                                      </p:cBhvr>
                                    </p:animEffect>
                                  </p:childTnLst>
                                </p:cTn>
                              </p:par>
                              <p:par>
                                <p:cTn id="71" presetID="53" presetClass="entr" presetSubtype="16" repeatCount="indefinite" fill="hold" grpId="0" nodeType="withEffect">
                                  <p:stCondLst>
                                    <p:cond delay="0"/>
                                  </p:stCondLst>
                                  <p:endCondLst>
                                    <p:cond evt="onNext" delay="0">
                                      <p:tgtEl>
                                        <p:sldTgt/>
                                      </p:tgtEl>
                                    </p:cond>
                                  </p:endCondLst>
                                  <p:childTnLst>
                                    <p:set>
                                      <p:cBhvr>
                                        <p:cTn id="72" dur="1" fill="hold">
                                          <p:stCondLst>
                                            <p:cond delay="0"/>
                                          </p:stCondLst>
                                        </p:cTn>
                                        <p:tgtEl>
                                          <p:spTgt spid="43"/>
                                        </p:tgtEl>
                                        <p:attrNameLst>
                                          <p:attrName>style.visibility</p:attrName>
                                        </p:attrNameLst>
                                      </p:cBhvr>
                                      <p:to>
                                        <p:strVal val="visible"/>
                                      </p:to>
                                    </p:set>
                                    <p:anim calcmode="lin" valueType="num">
                                      <p:cBhvr>
                                        <p:cTn id="73" dur="1000" fill="hold"/>
                                        <p:tgtEl>
                                          <p:spTgt spid="43"/>
                                        </p:tgtEl>
                                        <p:attrNameLst>
                                          <p:attrName>ppt_w</p:attrName>
                                        </p:attrNameLst>
                                      </p:cBhvr>
                                      <p:tavLst>
                                        <p:tav tm="0">
                                          <p:val>
                                            <p:fltVal val="0"/>
                                          </p:val>
                                        </p:tav>
                                        <p:tav tm="100000">
                                          <p:val>
                                            <p:strVal val="#ppt_w"/>
                                          </p:val>
                                        </p:tav>
                                      </p:tavLst>
                                    </p:anim>
                                    <p:anim calcmode="lin" valueType="num">
                                      <p:cBhvr>
                                        <p:cTn id="74" dur="1000" fill="hold"/>
                                        <p:tgtEl>
                                          <p:spTgt spid="43"/>
                                        </p:tgtEl>
                                        <p:attrNameLst>
                                          <p:attrName>ppt_h</p:attrName>
                                        </p:attrNameLst>
                                      </p:cBhvr>
                                      <p:tavLst>
                                        <p:tav tm="0">
                                          <p:val>
                                            <p:fltVal val="0"/>
                                          </p:val>
                                        </p:tav>
                                        <p:tav tm="100000">
                                          <p:val>
                                            <p:strVal val="#ppt_h"/>
                                          </p:val>
                                        </p:tav>
                                      </p:tavLst>
                                    </p:anim>
                                    <p:animEffect transition="in" filter="fade">
                                      <p:cBhvr>
                                        <p:cTn id="75" dur="1000"/>
                                        <p:tgtEl>
                                          <p:spTgt spid="43"/>
                                        </p:tgtEl>
                                      </p:cBhvr>
                                    </p:animEffect>
                                  </p:childTnLst>
                                </p:cTn>
                              </p:par>
                              <p:par>
                                <p:cTn id="76" presetID="53" presetClass="entr" presetSubtype="16" repeatCount="indefinite" fill="hold" grpId="0" nodeType="withEffect">
                                  <p:stCondLst>
                                    <p:cond delay="0"/>
                                  </p:stCondLst>
                                  <p:endCondLst>
                                    <p:cond evt="onNext" delay="0">
                                      <p:tgtEl>
                                        <p:sldTgt/>
                                      </p:tgtEl>
                                    </p:cond>
                                  </p:endCondLst>
                                  <p:childTnLst>
                                    <p:set>
                                      <p:cBhvr>
                                        <p:cTn id="77" dur="1" fill="hold">
                                          <p:stCondLst>
                                            <p:cond delay="0"/>
                                          </p:stCondLst>
                                        </p:cTn>
                                        <p:tgtEl>
                                          <p:spTgt spid="4"/>
                                        </p:tgtEl>
                                        <p:attrNameLst>
                                          <p:attrName>style.visibility</p:attrName>
                                        </p:attrNameLst>
                                      </p:cBhvr>
                                      <p:to>
                                        <p:strVal val="visible"/>
                                      </p:to>
                                    </p:set>
                                    <p:anim calcmode="lin" valueType="num">
                                      <p:cBhvr>
                                        <p:cTn id="78" dur="1000" fill="hold"/>
                                        <p:tgtEl>
                                          <p:spTgt spid="4"/>
                                        </p:tgtEl>
                                        <p:attrNameLst>
                                          <p:attrName>ppt_w</p:attrName>
                                        </p:attrNameLst>
                                      </p:cBhvr>
                                      <p:tavLst>
                                        <p:tav tm="0">
                                          <p:val>
                                            <p:fltVal val="0"/>
                                          </p:val>
                                        </p:tav>
                                        <p:tav tm="100000">
                                          <p:val>
                                            <p:strVal val="#ppt_w"/>
                                          </p:val>
                                        </p:tav>
                                      </p:tavLst>
                                    </p:anim>
                                    <p:anim calcmode="lin" valueType="num">
                                      <p:cBhvr>
                                        <p:cTn id="79" dur="1000" fill="hold"/>
                                        <p:tgtEl>
                                          <p:spTgt spid="4"/>
                                        </p:tgtEl>
                                        <p:attrNameLst>
                                          <p:attrName>ppt_h</p:attrName>
                                        </p:attrNameLst>
                                      </p:cBhvr>
                                      <p:tavLst>
                                        <p:tav tm="0">
                                          <p:val>
                                            <p:fltVal val="0"/>
                                          </p:val>
                                        </p:tav>
                                        <p:tav tm="100000">
                                          <p:val>
                                            <p:strVal val="#ppt_h"/>
                                          </p:val>
                                        </p:tav>
                                      </p:tavLst>
                                    </p:anim>
                                    <p:animEffect transition="in" filter="fade">
                                      <p:cBhvr>
                                        <p:cTn id="80" dur="1000"/>
                                        <p:tgtEl>
                                          <p:spTgt spid="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86" restart="whenNotActive" fill="hold" evtFilter="cancelBubble" nodeType="interactiveSeq">
                <p:stCondLst>
                  <p:cond evt="onClick" delay="0">
                    <p:tgtEl>
                      <p:spTgt spid="3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6" name="Am-thanh-tra-loi-sai-www_nhacchuongvui_com.wav"/>
                                        </p:tgtEl>
                                      </p:cMediaNode>
                                    </p:audio>
                                  </p:subTnLst>
                                </p:cTn>
                              </p:par>
                            </p:childTnLst>
                          </p:cTn>
                        </p:par>
                      </p:childTnLst>
                    </p:cTn>
                  </p:par>
                </p:childTnLst>
              </p:cTn>
              <p:nextCondLst>
                <p:cond evt="onClick" delay="0">
                  <p:tgtEl>
                    <p:spTgt spid="32"/>
                  </p:tgtEl>
                </p:cond>
              </p:nextCondLst>
            </p:seq>
            <p:seq concurrent="1" nextAc="seek">
              <p:cTn id="91" restart="whenNotActive" fill="hold" evtFilter="cancelBubble" nodeType="interactiveSeq">
                <p:stCondLst>
                  <p:cond evt="onClick" delay="0">
                    <p:tgtEl>
                      <p:spTgt spid="35"/>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6" name="Am-thanh-tra-loi-sai-www_nhacchuongvui_com.wav"/>
                                        </p:tgtEl>
                                      </p:cMediaNode>
                                    </p:audio>
                                  </p:subTnLst>
                                </p:cTn>
                              </p:par>
                            </p:childTnLst>
                          </p:cTn>
                        </p:par>
                      </p:childTnLst>
                    </p:cTn>
                  </p:par>
                </p:childTnLst>
              </p:cTn>
              <p:nextCondLst>
                <p:cond evt="onClick" delay="0">
                  <p:tgtEl>
                    <p:spTgt spid="35"/>
                  </p:tgtEl>
                </p:cond>
              </p:nextCondLst>
            </p:seq>
            <p:seq concurrent="1" nextAc="seek">
              <p:cTn id="96" restart="whenNotActive" fill="hold" evtFilter="cancelBubble" nodeType="interactiveSeq">
                <p:stCondLst>
                  <p:cond evt="onClick" delay="0">
                    <p:tgtEl>
                      <p:spTgt spid="40"/>
                    </p:tgtEl>
                  </p:cond>
                </p:stCondLst>
                <p:endSync evt="end" delay="0">
                  <p:rtn val="all"/>
                </p:endSync>
                <p:childTnLst>
                  <p:par>
                    <p:cTn id="97" fill="hold">
                      <p:stCondLst>
                        <p:cond delay="0"/>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6" name="Am-thanh-tra-loi-sai-www_nhacchuongvui_com.wav"/>
                                        </p:tgtEl>
                                      </p:cMediaNode>
                                    </p:audio>
                                  </p:subTnLst>
                                </p:cTn>
                              </p:par>
                            </p:childTnLst>
                          </p:cTn>
                        </p:par>
                      </p:childTnLst>
                    </p:cTn>
                  </p:par>
                </p:childTnLst>
              </p:cTn>
              <p:nextCondLst>
                <p:cond evt="onClick" delay="0">
                  <p:tgtEl>
                    <p:spTgt spid="40"/>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30" grpId="0"/>
      <p:bldP spid="38" grpId="0"/>
      <p:bldP spid="39" grpId="0"/>
      <p:bldP spid="4" grpId="0" animBg="1"/>
      <p:bldP spid="43" grpId="0" animBg="1"/>
      <p:bldP spid="44" grpId="0" animBg="1"/>
      <p:bldP spid="45" grpId="0"/>
      <p:bldP spid="46"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7"/>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3600" b="1" i="0" u="none" strike="noStrike" kern="1200" cap="none" spc="0" normalizeH="0" noProof="0">
                  <a:ln>
                    <a:noFill/>
                  </a:ln>
                  <a:solidFill>
                    <a:srgbClr val="FFFF00"/>
                  </a:solidFill>
                  <a:effectLst/>
                  <a:uLnTx/>
                  <a:uFillTx/>
                  <a:latin typeface="+mj-lt"/>
                  <a:ea typeface="Tahoma" panose="020B0604030504040204" pitchFamily="34" charset="0"/>
                  <a:cs typeface="Tahoma" panose="020B0604030504040204" pitchFamily="34" charset="0"/>
                </a:rPr>
                <a:t> 4</a:t>
              </a:r>
            </a:p>
            <a:p>
              <a:pPr lvl="0" algn="just">
                <a:defRPr/>
              </a:pPr>
              <a:r>
                <a:rPr lang="en-US" sz="3600">
                  <a:solidFill>
                    <a:prstClr val="white"/>
                  </a:solidFill>
                  <a:ea typeface="Tahoma" panose="020B0604030504040204" pitchFamily="34" charset="0"/>
                  <a:cs typeface="Tahoma" panose="020B0604030504040204" pitchFamily="34" charset="0"/>
                </a:rPr>
                <a:t>Số lượng ti vi của ba cửa hàng bán trong tháng 6 là:</a:t>
              </a:r>
              <a:endParaRPr lang="vi-VN" sz="3600" dirty="0">
                <a:solidFill>
                  <a:prstClr val="white"/>
                </a:solidFill>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Oval 1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8" name="Picture 47"/>
          <p:cNvPicPr>
            <a:picLocks noChangeAspect="1"/>
          </p:cNvPicPr>
          <p:nvPr/>
        </p:nvPicPr>
        <p:blipFill>
          <a:blip r:embed="rId8"/>
          <a:stretch>
            <a:fillRect/>
          </a:stretch>
        </p:blipFill>
        <p:spPr>
          <a:xfrm>
            <a:off x="84094" y="1883229"/>
            <a:ext cx="7984743" cy="4894139"/>
          </a:xfrm>
          <a:prstGeom prst="rect">
            <a:avLst/>
          </a:prstGeom>
          <a:ln>
            <a:noFill/>
          </a:ln>
        </p:spPr>
      </p:pic>
      <p:sp>
        <p:nvSpPr>
          <p:cNvPr id="17" name="Oval 16"/>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9" action="ppaction://hlinksldjump"/>
          </p:cNvPr>
          <p:cNvSpPr/>
          <p:nvPr/>
        </p:nvSpPr>
        <p:spPr>
          <a:xfrm>
            <a:off x="1210736" y="121903"/>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30" name="TextBox 29"/>
          <p:cNvSpPr txBox="1"/>
          <p:nvPr/>
        </p:nvSpPr>
        <p:spPr>
          <a:xfrm>
            <a:off x="11296104" y="3947230"/>
            <a:ext cx="527246"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b="1">
                <a:solidFill>
                  <a:srgbClr val="FF0000"/>
                </a:solidFill>
                <a:sym typeface="Wingdings" panose="05000000000000000000" pitchFamily="2" charset="2"/>
              </a:rPr>
              <a:t></a:t>
            </a:r>
            <a:endParaRPr lang="en-US" sz="5400" b="1">
              <a:solidFill>
                <a:srgbClr val="FF0000"/>
              </a:solidFill>
            </a:endParaRPr>
          </a:p>
        </p:txBody>
      </p:sp>
      <p:grpSp>
        <p:nvGrpSpPr>
          <p:cNvPr id="29" name="cau A"/>
          <p:cNvGrpSpPr/>
          <p:nvPr/>
        </p:nvGrpSpPr>
        <p:grpSpPr>
          <a:xfrm>
            <a:off x="7417327" y="2404707"/>
            <a:ext cx="3715215" cy="708022"/>
            <a:chOff x="8068837" y="2393274"/>
            <a:chExt cx="3715215" cy="708022"/>
          </a:xfrm>
        </p:grpSpPr>
        <p:sp>
          <p:nvSpPr>
            <p:cNvPr id="28" name="Rounded Rectangle 27"/>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141 ti vi</a:t>
              </a:r>
            </a:p>
          </p:txBody>
        </p:sp>
        <p:sp>
          <p:nvSpPr>
            <p:cNvPr id="27" name="Oval 2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32" name="CAU B"/>
          <p:cNvGrpSpPr/>
          <p:nvPr/>
        </p:nvGrpSpPr>
        <p:grpSpPr>
          <a:xfrm>
            <a:off x="7417327" y="3211319"/>
            <a:ext cx="3715215" cy="708022"/>
            <a:chOff x="8068837" y="2393274"/>
            <a:chExt cx="3715215" cy="708022"/>
          </a:xfrm>
        </p:grpSpPr>
        <p:sp>
          <p:nvSpPr>
            <p:cNvPr id="33" name="Rounded Rectangle 32"/>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125 ti vi</a:t>
              </a:r>
            </a:p>
          </p:txBody>
        </p:sp>
        <p:sp>
          <p:nvSpPr>
            <p:cNvPr id="34" name="Oval 33"/>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35" name="CAU C"/>
          <p:cNvGrpSpPr/>
          <p:nvPr/>
        </p:nvGrpSpPr>
        <p:grpSpPr>
          <a:xfrm>
            <a:off x="7417327" y="4017931"/>
            <a:ext cx="3715215" cy="708022"/>
            <a:chOff x="8068837" y="2393274"/>
            <a:chExt cx="3715215" cy="708022"/>
          </a:xfrm>
        </p:grpSpPr>
        <p:sp>
          <p:nvSpPr>
            <p:cNvPr id="36" name="Rounded Rectangle 35"/>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206 ti vi</a:t>
              </a:r>
            </a:p>
          </p:txBody>
        </p:sp>
        <p:sp>
          <p:nvSpPr>
            <p:cNvPr id="37" name="Oval 3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sp>
        <p:nvSpPr>
          <p:cNvPr id="38" name="TextBox 37"/>
          <p:cNvSpPr txBox="1"/>
          <p:nvPr/>
        </p:nvSpPr>
        <p:spPr>
          <a:xfrm>
            <a:off x="11387544" y="3211319"/>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39" name="TextBox 38"/>
          <p:cNvSpPr txBox="1"/>
          <p:nvPr/>
        </p:nvSpPr>
        <p:spPr>
          <a:xfrm>
            <a:off x="11387544" y="2372538"/>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grpSp>
        <p:nvGrpSpPr>
          <p:cNvPr id="40" name="cau D"/>
          <p:cNvGrpSpPr/>
          <p:nvPr/>
        </p:nvGrpSpPr>
        <p:grpSpPr>
          <a:xfrm>
            <a:off x="7417327" y="4823145"/>
            <a:ext cx="3715215" cy="708022"/>
            <a:chOff x="8068837" y="2393274"/>
            <a:chExt cx="3715215" cy="708022"/>
          </a:xfrm>
        </p:grpSpPr>
        <p:sp>
          <p:nvSpPr>
            <p:cNvPr id="41" name="Rounded Rectangle 40"/>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240 ti vi</a:t>
              </a:r>
            </a:p>
          </p:txBody>
        </p:sp>
        <p:sp>
          <p:nvSpPr>
            <p:cNvPr id="42" name="Oval 41"/>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sp>
        <p:nvSpPr>
          <p:cNvPr id="43" name="TextBox 42"/>
          <p:cNvSpPr txBox="1"/>
          <p:nvPr/>
        </p:nvSpPr>
        <p:spPr>
          <a:xfrm>
            <a:off x="11387544" y="4794650"/>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4" name="Oval 3"/>
          <p:cNvSpPr/>
          <p:nvPr/>
        </p:nvSpPr>
        <p:spPr>
          <a:xfrm>
            <a:off x="1983542" y="4181461"/>
            <a:ext cx="624466"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45040" y="3401426"/>
            <a:ext cx="624466"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713427" y="2828964"/>
            <a:ext cx="624466"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149439" y="5697712"/>
            <a:ext cx="4634613" cy="574211"/>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solidFill>
                  <a:schemeClr val="accent1">
                    <a:lumMod val="50000"/>
                  </a:schemeClr>
                </a:solidFill>
              </a:rPr>
              <a:t>47 + 71 + 88 = 206 (ti vi)</a:t>
            </a:r>
          </a:p>
        </p:txBody>
      </p:sp>
      <p:sp>
        <p:nvSpPr>
          <p:cNvPr id="46" name="Left Arrow 45">
            <a:hlinkClick r:id="rId10"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Oval 46"/>
          <p:cNvSpPr/>
          <p:nvPr/>
        </p:nvSpPr>
        <p:spPr>
          <a:xfrm>
            <a:off x="3845039" y="2068902"/>
            <a:ext cx="1767969"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74608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11"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100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9"/>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32"/>
                  </p:tgtEl>
                </p:cond>
              </p:nextCondLst>
            </p:seq>
            <p:seq concurrent="1" nextAc="seek">
              <p:cTn id="71" restart="whenNotActive" fill="hold" evtFilter="cancelBubble" nodeType="interactiveSeq">
                <p:stCondLst>
                  <p:cond evt="onClick" delay="0">
                    <p:tgtEl>
                      <p:spTgt spid="35"/>
                    </p:tgtEl>
                  </p:cond>
                </p:stCondLst>
                <p:endSync evt="end" delay="0">
                  <p:rtn val="all"/>
                </p:endSync>
                <p:childTnLst>
                  <p:par>
                    <p:cTn id="72" fill="hold">
                      <p:stCondLst>
                        <p:cond delay="0"/>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6" name="Am-thanh-tra-loi-dung-www_nhacchuongvui_com.wav"/>
                                        </p:tgtEl>
                                      </p:cMediaNode>
                                    </p:audio>
                                  </p:subTnLst>
                                </p:cTn>
                              </p:par>
                              <p:par>
                                <p:cTn id="76" presetID="21" presetClass="entr" presetSubtype="1" repeatCount="indefinite" fill="hold" grpId="0" nodeType="withEffect">
                                  <p:stCondLst>
                                    <p:cond delay="0"/>
                                  </p:stCondLst>
                                  <p:endCondLst>
                                    <p:cond evt="onNext" delay="0">
                                      <p:tgtEl>
                                        <p:sldTgt/>
                                      </p:tgtEl>
                                    </p:cond>
                                  </p:endCondLst>
                                  <p:childTnLst>
                                    <p:set>
                                      <p:cBhvr>
                                        <p:cTn id="77" dur="1" fill="hold">
                                          <p:stCondLst>
                                            <p:cond delay="0"/>
                                          </p:stCondLst>
                                        </p:cTn>
                                        <p:tgtEl>
                                          <p:spTgt spid="45"/>
                                        </p:tgtEl>
                                        <p:attrNameLst>
                                          <p:attrName>style.visibility</p:attrName>
                                        </p:attrNameLst>
                                      </p:cBhvr>
                                      <p:to>
                                        <p:strVal val="visible"/>
                                      </p:to>
                                    </p:set>
                                    <p:animEffect transition="in" filter="wheel(1)">
                                      <p:cBhvr>
                                        <p:cTn id="78" dur="2000"/>
                                        <p:tgtEl>
                                          <p:spTgt spid="45"/>
                                        </p:tgtEl>
                                      </p:cBhvr>
                                    </p:animEffect>
                                  </p:childTnLst>
                                </p:cTn>
                              </p:par>
                              <p:par>
                                <p:cTn id="79" presetID="21" presetClass="entr" presetSubtype="1" repeatCount="indefinite" fill="hold" grpId="0" nodeType="withEffect">
                                  <p:stCondLst>
                                    <p:cond delay="0"/>
                                  </p:stCondLst>
                                  <p:endCondLst>
                                    <p:cond evt="onNext" delay="0">
                                      <p:tgtEl>
                                        <p:sldTgt/>
                                      </p:tgtEl>
                                    </p:cond>
                                  </p:endCondLst>
                                  <p:childTnLst>
                                    <p:set>
                                      <p:cBhvr>
                                        <p:cTn id="80" dur="1" fill="hold">
                                          <p:stCondLst>
                                            <p:cond delay="0"/>
                                          </p:stCondLst>
                                        </p:cTn>
                                        <p:tgtEl>
                                          <p:spTgt spid="44"/>
                                        </p:tgtEl>
                                        <p:attrNameLst>
                                          <p:attrName>style.visibility</p:attrName>
                                        </p:attrNameLst>
                                      </p:cBhvr>
                                      <p:to>
                                        <p:strVal val="visible"/>
                                      </p:to>
                                    </p:set>
                                    <p:animEffect transition="in" filter="wheel(1)">
                                      <p:cBhvr>
                                        <p:cTn id="81" dur="2000"/>
                                        <p:tgtEl>
                                          <p:spTgt spid="44"/>
                                        </p:tgtEl>
                                      </p:cBhvr>
                                    </p:animEffect>
                                  </p:childTnLst>
                                </p:cTn>
                              </p:par>
                              <p:par>
                                <p:cTn id="82" presetID="21" presetClass="entr" presetSubtype="1" repeatCount="indefinite" fill="hold" grpId="0" nodeType="withEffect">
                                  <p:stCondLst>
                                    <p:cond delay="0"/>
                                  </p:stCondLst>
                                  <p:endCondLst>
                                    <p:cond evt="onNext" delay="0">
                                      <p:tgtEl>
                                        <p:sldTgt/>
                                      </p:tgtEl>
                                    </p:cond>
                                  </p:endCondLst>
                                  <p:childTnLst>
                                    <p:set>
                                      <p:cBhvr>
                                        <p:cTn id="83" dur="1" fill="hold">
                                          <p:stCondLst>
                                            <p:cond delay="0"/>
                                          </p:stCondLst>
                                        </p:cTn>
                                        <p:tgtEl>
                                          <p:spTgt spid="4"/>
                                        </p:tgtEl>
                                        <p:attrNameLst>
                                          <p:attrName>style.visibility</p:attrName>
                                        </p:attrNameLst>
                                      </p:cBhvr>
                                      <p:to>
                                        <p:strVal val="visible"/>
                                      </p:to>
                                    </p:set>
                                    <p:animEffect transition="in" filter="wheel(1)">
                                      <p:cBhvr>
                                        <p:cTn id="84" dur="2000"/>
                                        <p:tgtEl>
                                          <p:spTgt spid="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90" restart="whenNotActive" fill="hold" evtFilter="cancelBubble" nodeType="interactiveSeq">
                <p:stCondLst>
                  <p:cond evt="onClick" delay="0">
                    <p:tgtEl>
                      <p:spTgt spid="40"/>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40"/>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30" grpId="0"/>
      <p:bldP spid="38" grpId="0"/>
      <p:bldP spid="39" grpId="0"/>
      <p:bldP spid="43" grpId="0"/>
      <p:bldP spid="4" grpId="0" animBg="1"/>
      <p:bldP spid="44" grpId="0" animBg="1"/>
      <p:bldP spid="45" grpId="0" animBg="1"/>
      <p:bldP spid="24"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graphicFrame>
        <p:nvGraphicFramePr>
          <p:cNvPr id="9" name="Chart 8"/>
          <p:cNvGraphicFramePr/>
          <p:nvPr>
            <p:extLst>
              <p:ext uri="{D42A27DB-BD31-4B8C-83A1-F6EECF244321}">
                <p14:modId xmlns:p14="http://schemas.microsoft.com/office/powerpoint/2010/main" val="307955461"/>
              </p:ext>
            </p:extLst>
          </p:nvPr>
        </p:nvGraphicFramePr>
        <p:xfrm>
          <a:off x="146052" y="3810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045200" y="778004"/>
            <a:ext cx="5791200" cy="4832092"/>
          </a:xfrm>
          <a:prstGeom prst="rect">
            <a:avLst/>
          </a:prstGeom>
        </p:spPr>
        <p:txBody>
          <a:bodyPr wrap="square">
            <a:spAutoFit/>
          </a:bodyPr>
          <a:lstStyle/>
          <a:p>
            <a:pPr algn="just">
              <a:spcAft>
                <a:spcPts val="0"/>
              </a:spcAft>
            </a:pPr>
            <a:r>
              <a:rPr lang="en-US" sz="2800" b="1">
                <a:solidFill>
                  <a:schemeClr val="accent2">
                    <a:lumMod val="75000"/>
                  </a:schemeClr>
                </a:solidFill>
                <a:latin typeface="+mj-lt"/>
                <a:ea typeface="Times New Roman" panose="02020603050405020304" pitchFamily="18" charset="0"/>
                <a:cs typeface="Times New Roman" panose="02020603050405020304" pitchFamily="18" charset="0"/>
              </a:rPr>
              <a:t>Bài tập 1 trang 12:</a:t>
            </a:r>
          </a:p>
          <a:p>
            <a:pPr algn="just">
              <a:spcAft>
                <a:spcPts val="0"/>
              </a:spcAft>
            </a:pPr>
            <a:r>
              <a:rPr lang="en-US" sz="2800">
                <a:solidFill>
                  <a:schemeClr val="accent2">
                    <a:lumMod val="75000"/>
                  </a:schemeClr>
                </a:solidFill>
                <a:latin typeface="+mj-lt"/>
                <a:ea typeface="Times New Roman" panose="02020603050405020304" pitchFamily="18" charset="0"/>
                <a:cs typeface="Times New Roman" panose="02020603050405020304" pitchFamily="18" charset="0"/>
              </a:rPr>
              <a:t>Khóa bồi dưỡng về Kỹ thuật công nghiệp (KTCN) và khóa bồi dưỡng về Kĩ thuật nông nghiệp (KTNN) được tổ chức trong 10 buổi liên tiếp. Giữa mỗi buổi học, mỗi học viên đều dùng đúng một cốc nước giải khát. Biểu đồ cột kép ở </a:t>
            </a:r>
            <a:r>
              <a:rPr lang="en-US" sz="2800" i="1">
                <a:solidFill>
                  <a:schemeClr val="accent2">
                    <a:lumMod val="75000"/>
                  </a:schemeClr>
                </a:solidFill>
                <a:latin typeface="+mj-lt"/>
                <a:ea typeface="Times New Roman" panose="02020603050405020304" pitchFamily="18" charset="0"/>
                <a:cs typeface="Times New Roman" panose="02020603050405020304" pitchFamily="18" charset="0"/>
              </a:rPr>
              <a:t>Hình 14 </a:t>
            </a:r>
            <a:r>
              <a:rPr lang="en-US" sz="2800">
                <a:solidFill>
                  <a:schemeClr val="accent2">
                    <a:lumMod val="75000"/>
                  </a:schemeClr>
                </a:solidFill>
                <a:latin typeface="+mj-lt"/>
                <a:ea typeface="Times New Roman" panose="02020603050405020304" pitchFamily="18" charset="0"/>
                <a:cs typeface="Times New Roman" panose="02020603050405020304" pitchFamily="18" charset="0"/>
              </a:rPr>
              <a:t>thống kê số học viên dùng nước giải khát trong ba buổi đầu tiên của mỗi khóa bồi dưỡng.</a:t>
            </a:r>
          </a:p>
        </p:txBody>
      </p:sp>
      <p:sp>
        <p:nvSpPr>
          <p:cNvPr id="10" name="TextBox 9"/>
          <p:cNvSpPr txBox="1"/>
          <p:nvPr/>
        </p:nvSpPr>
        <p:spPr>
          <a:xfrm>
            <a:off x="3086100" y="6232709"/>
            <a:ext cx="1727200" cy="523220"/>
          </a:xfrm>
          <a:prstGeom prst="rect">
            <a:avLst/>
          </a:prstGeom>
          <a:noFill/>
        </p:spPr>
        <p:txBody>
          <a:bodyPr wrap="square" rtlCol="0">
            <a:spAutoFit/>
          </a:bodyPr>
          <a:lstStyle/>
          <a:p>
            <a:r>
              <a:rPr lang="en-US" sz="2800" b="1" i="1">
                <a:solidFill>
                  <a:schemeClr val="accent2">
                    <a:lumMod val="75000"/>
                  </a:schemeClr>
                </a:solidFill>
              </a:rPr>
              <a:t>Hình 14</a:t>
            </a:r>
          </a:p>
        </p:txBody>
      </p:sp>
      <p:sp>
        <p:nvSpPr>
          <p:cNvPr id="11" name="TextBox 10"/>
          <p:cNvSpPr txBox="1"/>
          <p:nvPr/>
        </p:nvSpPr>
        <p:spPr>
          <a:xfrm>
            <a:off x="146052" y="6386597"/>
            <a:ext cx="2146301" cy="369332"/>
          </a:xfrm>
          <a:prstGeom prst="rect">
            <a:avLst/>
          </a:prstGeom>
          <a:noFill/>
        </p:spPr>
        <p:txBody>
          <a:bodyPr wrap="square" rtlCol="0">
            <a:spAutoFit/>
          </a:bodyPr>
          <a:lstStyle/>
          <a:p>
            <a:r>
              <a:rPr lang="en-US" i="1">
                <a:solidFill>
                  <a:srgbClr val="CC3399"/>
                </a:solidFill>
              </a:rPr>
              <a:t>Hoạt động cá nhân</a:t>
            </a:r>
          </a:p>
        </p:txBody>
      </p:sp>
    </p:spTree>
    <p:extLst>
      <p:ext uri="{BB962C8B-B14F-4D97-AF65-F5344CB8AC3E}">
        <p14:creationId xmlns:p14="http://schemas.microsoft.com/office/powerpoint/2010/main" val="1766839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7"/>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3600" b="1" i="0" u="none" strike="noStrike" kern="1200" cap="none" spc="0" normalizeH="0" noProof="0">
                  <a:ln>
                    <a:noFill/>
                  </a:ln>
                  <a:solidFill>
                    <a:srgbClr val="FFFF00"/>
                  </a:solidFill>
                  <a:effectLst/>
                  <a:uLnTx/>
                  <a:uFillTx/>
                  <a:latin typeface="+mj-lt"/>
                  <a:ea typeface="Tahoma" panose="020B0604030504040204" pitchFamily="34" charset="0"/>
                  <a:cs typeface="Tahoma" panose="020B0604030504040204" pitchFamily="34" charset="0"/>
                </a:rPr>
                <a:t> 5</a:t>
              </a:r>
            </a:p>
            <a:p>
              <a:pPr lvl="0" algn="just">
                <a:defRPr/>
              </a:pPr>
              <a:r>
                <a:rPr lang="en-US" sz="2800">
                  <a:latin typeface="+mj-lt"/>
                  <a:ea typeface="Times New Roman" panose="02020603050405020304" pitchFamily="18" charset="0"/>
                </a:rPr>
                <a:t>Số lượng tivi mà cả 3 cửa hàng bán được trong tháng 6 nhiều hơn bán được trong tháng 5 là:</a:t>
              </a:r>
              <a:endParaRPr lang="vi-VN" sz="2800" dirty="0">
                <a:solidFill>
                  <a:prstClr val="white"/>
                </a:solidFill>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8"/>
          <a:stretch>
            <a:fillRect/>
          </a:stretch>
        </p:blipFill>
        <p:spPr>
          <a:xfrm>
            <a:off x="84094" y="1883229"/>
            <a:ext cx="7984743" cy="4894139"/>
          </a:xfrm>
          <a:prstGeom prst="rect">
            <a:avLst/>
          </a:prstGeom>
          <a:ln>
            <a:noFill/>
          </a:ln>
        </p:spPr>
      </p:pic>
      <p:sp>
        <p:nvSpPr>
          <p:cNvPr id="13" name="Oval 12"/>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Oval 1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9" action="ppaction://hlinksldjump"/>
          </p:cNvPr>
          <p:cNvSpPr/>
          <p:nvPr/>
        </p:nvSpPr>
        <p:spPr>
          <a:xfrm>
            <a:off x="1210736" y="121903"/>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30" name="TextBox 29"/>
          <p:cNvSpPr txBox="1"/>
          <p:nvPr/>
        </p:nvSpPr>
        <p:spPr>
          <a:xfrm>
            <a:off x="11387544" y="3116712"/>
            <a:ext cx="527246"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b="1">
                <a:solidFill>
                  <a:srgbClr val="FF0000"/>
                </a:solidFill>
                <a:sym typeface="Wingdings" panose="05000000000000000000" pitchFamily="2" charset="2"/>
              </a:rPr>
              <a:t></a:t>
            </a:r>
            <a:endParaRPr lang="en-US" sz="5400" b="1">
              <a:solidFill>
                <a:srgbClr val="FF0000"/>
              </a:solidFill>
            </a:endParaRPr>
          </a:p>
        </p:txBody>
      </p:sp>
      <p:grpSp>
        <p:nvGrpSpPr>
          <p:cNvPr id="29" name="cau A"/>
          <p:cNvGrpSpPr/>
          <p:nvPr/>
        </p:nvGrpSpPr>
        <p:grpSpPr>
          <a:xfrm>
            <a:off x="7417327" y="2404707"/>
            <a:ext cx="3715215" cy="708022"/>
            <a:chOff x="8068837" y="2393274"/>
            <a:chExt cx="3715215" cy="708022"/>
          </a:xfrm>
        </p:grpSpPr>
        <p:sp>
          <p:nvSpPr>
            <p:cNvPr id="28" name="Rounded Rectangle 27"/>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75 (ti vi)</a:t>
              </a:r>
            </a:p>
          </p:txBody>
        </p:sp>
        <p:sp>
          <p:nvSpPr>
            <p:cNvPr id="27" name="Oval 2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32" name="CAU B"/>
          <p:cNvGrpSpPr/>
          <p:nvPr/>
        </p:nvGrpSpPr>
        <p:grpSpPr>
          <a:xfrm>
            <a:off x="7417327" y="3211319"/>
            <a:ext cx="3715215" cy="708022"/>
            <a:chOff x="8068837" y="2393274"/>
            <a:chExt cx="3715215" cy="708022"/>
          </a:xfrm>
        </p:grpSpPr>
        <p:sp>
          <p:nvSpPr>
            <p:cNvPr id="33" name="Rounded Rectangle 32"/>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81 (ti vi)</a:t>
              </a:r>
            </a:p>
          </p:txBody>
        </p:sp>
        <p:sp>
          <p:nvSpPr>
            <p:cNvPr id="34" name="Oval 33"/>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35" name="CAU C"/>
          <p:cNvGrpSpPr/>
          <p:nvPr/>
        </p:nvGrpSpPr>
        <p:grpSpPr>
          <a:xfrm>
            <a:off x="7417327" y="4017931"/>
            <a:ext cx="3715215" cy="708022"/>
            <a:chOff x="8068837" y="2393274"/>
            <a:chExt cx="3715215" cy="708022"/>
          </a:xfrm>
        </p:grpSpPr>
        <p:sp>
          <p:nvSpPr>
            <p:cNvPr id="36" name="Rounded Rectangle 35"/>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85 (ti vi)</a:t>
              </a:r>
            </a:p>
          </p:txBody>
        </p:sp>
        <p:sp>
          <p:nvSpPr>
            <p:cNvPr id="37" name="Oval 3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sp>
        <p:nvSpPr>
          <p:cNvPr id="38" name="TextBox 37"/>
          <p:cNvSpPr txBox="1"/>
          <p:nvPr/>
        </p:nvSpPr>
        <p:spPr>
          <a:xfrm>
            <a:off x="11387544" y="4018067"/>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39" name="TextBox 38"/>
          <p:cNvSpPr txBox="1"/>
          <p:nvPr/>
        </p:nvSpPr>
        <p:spPr>
          <a:xfrm>
            <a:off x="11387544" y="2372538"/>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grpSp>
        <p:nvGrpSpPr>
          <p:cNvPr id="40" name="cau D"/>
          <p:cNvGrpSpPr/>
          <p:nvPr/>
        </p:nvGrpSpPr>
        <p:grpSpPr>
          <a:xfrm>
            <a:off x="7417327" y="4823145"/>
            <a:ext cx="3715215" cy="708022"/>
            <a:chOff x="8068837" y="2393274"/>
            <a:chExt cx="3715215" cy="708022"/>
          </a:xfrm>
        </p:grpSpPr>
        <p:sp>
          <p:nvSpPr>
            <p:cNvPr id="41" name="Rounded Rectangle 40"/>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87 (ti vi)</a:t>
              </a:r>
            </a:p>
          </p:txBody>
        </p:sp>
        <p:sp>
          <p:nvSpPr>
            <p:cNvPr id="42" name="Oval 41"/>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sp>
        <p:nvSpPr>
          <p:cNvPr id="43" name="TextBox 42"/>
          <p:cNvSpPr txBox="1"/>
          <p:nvPr/>
        </p:nvSpPr>
        <p:spPr>
          <a:xfrm>
            <a:off x="11387544" y="4794650"/>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a:solidFill>
                  <a:srgbClr val="FF0000"/>
                </a:solidFill>
                <a:sym typeface="Wingdings" panose="05000000000000000000" pitchFamily="2" charset="2"/>
              </a:rPr>
              <a:t>X</a:t>
            </a:r>
            <a:endParaRPr lang="en-US" sz="4000" b="1">
              <a:solidFill>
                <a:srgbClr val="FF0000"/>
              </a:solidFill>
            </a:endParaRPr>
          </a:p>
        </p:txBody>
      </p:sp>
      <p:sp>
        <p:nvSpPr>
          <p:cNvPr id="24" name="Rounded Rectangle 23"/>
          <p:cNvSpPr/>
          <p:nvPr/>
        </p:nvSpPr>
        <p:spPr>
          <a:xfrm>
            <a:off x="2557707" y="5618124"/>
            <a:ext cx="8829837" cy="574211"/>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15000"/>
              </a:lnSpc>
              <a:spcAft>
                <a:spcPts val="0"/>
              </a:spcAft>
            </a:pPr>
            <a:r>
              <a:rPr lang="en-US" sz="2800" b="1">
                <a:solidFill>
                  <a:schemeClr val="tx1">
                    <a:lumMod val="95000"/>
                    <a:lumOff val="5000"/>
                  </a:schemeClr>
                </a:solidFill>
                <a:latin typeface="+mj-lt"/>
                <a:ea typeface="Times New Roman" panose="02020603050405020304" pitchFamily="18" charset="0"/>
                <a:cs typeface="Times New Roman" panose="02020603050405020304" pitchFamily="18" charset="0"/>
              </a:rPr>
              <a:t>(47+71+88) – (30+42+53) = 206 – 125 = 81 (ti vi)</a:t>
            </a:r>
            <a:endParaRPr lang="en-US" sz="2800" b="1">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p:txBody>
      </p:sp>
      <p:sp>
        <p:nvSpPr>
          <p:cNvPr id="47" name="Left Arrow 46">
            <a:hlinkClick r:id="rId10"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77952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11"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9"/>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6" name="Am-thanh-tra-loi-dung-www_nhacchuongvui_com.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5"/>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35"/>
                  </p:tgtEl>
                </p:cond>
              </p:nextCondLst>
            </p:seq>
            <p:seq concurrent="1" nextAc="seek">
              <p:cTn id="79" restart="whenNotActive" fill="hold" evtFilter="cancelBubble" nodeType="interactiveSeq">
                <p:stCondLst>
                  <p:cond evt="onClick" delay="0">
                    <p:tgtEl>
                      <p:spTgt spid="40"/>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40"/>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30" grpId="0"/>
      <p:bldP spid="38" grpId="0"/>
      <p:bldP spid="39" grpId="0"/>
      <p:bldP spid="43" grpId="0"/>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5"/>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5"/>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5"/>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2800" b="1" i="0" u="none" strike="noStrike" kern="1200" cap="none" spc="0" normalizeH="0" noProof="0">
                  <a:ln>
                    <a:noFill/>
                  </a:ln>
                  <a:solidFill>
                    <a:srgbClr val="FFFF00"/>
                  </a:solidFill>
                  <a:effectLst/>
                  <a:uLnTx/>
                  <a:uFillTx/>
                  <a:latin typeface="+mj-lt"/>
                  <a:ea typeface="Tahoma" panose="020B0604030504040204" pitchFamily="34" charset="0"/>
                  <a:cs typeface="Tahoma" panose="020B0604030504040204" pitchFamily="34" charset="0"/>
                </a:rPr>
                <a:t> 6: </a:t>
              </a:r>
              <a:r>
                <a:rPr kumimoji="0" lang="en-US" sz="2800" b="1" i="0" u="none" strike="noStrike" kern="1200" cap="none" spc="0" normalizeH="0" noProof="0">
                  <a:ln>
                    <a:noFill/>
                  </a:ln>
                  <a:solidFill>
                    <a:schemeClr val="bg1"/>
                  </a:solidFill>
                  <a:effectLst/>
                  <a:uLnTx/>
                  <a:uFillTx/>
                  <a:latin typeface="+mj-lt"/>
                  <a:ea typeface="Tahoma" panose="020B0604030504040204" pitchFamily="34" charset="0"/>
                  <a:cs typeface="Tahoma" panose="020B0604030504040204" pitchFamily="34" charset="0"/>
                </a:rPr>
                <a:t>Em có biết giải bóng đá World Cup 2018 diễn ra vào tháng nào không? Sự kiện đó có liên quan đến mua bán ti vi trong tháng 6 này không?</a:t>
              </a:r>
              <a:endParaRPr lang="vi-VN" sz="2800" dirty="0">
                <a:solidFill>
                  <a:schemeClr val="bg1"/>
                </a:solidFill>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6"/>
          <a:stretch>
            <a:fillRect/>
          </a:stretch>
        </p:blipFill>
        <p:spPr>
          <a:xfrm>
            <a:off x="84094" y="1883229"/>
            <a:ext cx="7984743" cy="4894139"/>
          </a:xfrm>
          <a:prstGeom prst="rect">
            <a:avLst/>
          </a:prstGeom>
          <a:ln>
            <a:noFill/>
          </a:ln>
        </p:spPr>
      </p:pic>
      <p:sp>
        <p:nvSpPr>
          <p:cNvPr id="12" name="Oval 11"/>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Oval 15"/>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7" action="ppaction://hlinksldjump"/>
          </p:cNvPr>
          <p:cNvSpPr/>
          <p:nvPr/>
        </p:nvSpPr>
        <p:spPr>
          <a:xfrm>
            <a:off x="1210736" y="121903"/>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26" name="Rectangle 25"/>
          <p:cNvSpPr/>
          <p:nvPr/>
        </p:nvSpPr>
        <p:spPr>
          <a:xfrm>
            <a:off x="6564939" y="2324848"/>
            <a:ext cx="5219113" cy="3108543"/>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a:latin typeface="+mj-lt"/>
                <a:ea typeface="Times New Roman" panose="02020603050405020304" pitchFamily="18" charset="0"/>
                <a:cs typeface="Times New Roman" panose="02020603050405020304" pitchFamily="18" charset="0"/>
              </a:rPr>
              <a:t>Giải bóng đá World Cup 2018 diễn ra vào tháng 6 và 7 năm 2018. Sự kiện này có liên quan tới việc mua bán tivi trong tháng 6 vì nhiều nhà sẽ muốn có tivi để được xem bóng đá hơn.</a:t>
            </a:r>
          </a:p>
        </p:txBody>
      </p:sp>
      <p:sp>
        <p:nvSpPr>
          <p:cNvPr id="44" name="Left Arrow 43">
            <a:hlinkClick r:id="rId8"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33843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9"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5"/>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5"/>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5"/>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800" b="1" i="0" u="none" strike="noStrike" kern="1200" cap="none" spc="0" normalizeH="0" baseline="0" noProof="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2800" b="1" i="0" u="none" strike="noStrike" kern="1200" cap="none" spc="0" normalizeH="0" noProof="0">
                  <a:ln>
                    <a:noFill/>
                  </a:ln>
                  <a:solidFill>
                    <a:srgbClr val="FFFF00"/>
                  </a:solidFill>
                  <a:effectLst/>
                  <a:uLnTx/>
                  <a:uFillTx/>
                  <a:latin typeface="+mj-lt"/>
                  <a:ea typeface="Tahoma" panose="020B0604030504040204" pitchFamily="34" charset="0"/>
                  <a:cs typeface="Tahoma" panose="020B0604030504040204" pitchFamily="34" charset="0"/>
                </a:rPr>
                <a:t> 7: </a:t>
              </a:r>
              <a:r>
                <a:rPr lang="en-US" sz="2800" b="1">
                  <a:solidFill>
                    <a:schemeClr val="bg1"/>
                  </a:solidFill>
                  <a:latin typeface="+mj-lt"/>
                  <a:ea typeface="Times New Roman" panose="02020603050405020304" pitchFamily="18" charset="0"/>
                </a:rPr>
                <a:t>Nếu 20 năm sau (tính từ năm 2018) em có 1 cửa hàng tivi thì em chọn thời gian nào để có thể bán được nhiều tivi nhất trong năm? </a:t>
              </a:r>
              <a:endParaRPr lang="vi-VN" sz="2800" b="1" dirty="0">
                <a:solidFill>
                  <a:schemeClr val="bg1"/>
                </a:solidFill>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8" name="Picture 27"/>
          <p:cNvPicPr>
            <a:picLocks noChangeAspect="1"/>
          </p:cNvPicPr>
          <p:nvPr/>
        </p:nvPicPr>
        <p:blipFill>
          <a:blip r:embed="rId6"/>
          <a:stretch>
            <a:fillRect/>
          </a:stretch>
        </p:blipFill>
        <p:spPr>
          <a:xfrm>
            <a:off x="84094" y="1883229"/>
            <a:ext cx="7984743" cy="4894139"/>
          </a:xfrm>
          <a:prstGeom prst="rect">
            <a:avLst/>
          </a:prstGeom>
          <a:ln>
            <a:noFill/>
          </a:ln>
        </p:spPr>
      </p:pic>
      <p:sp>
        <p:nvSpPr>
          <p:cNvPr id="16" name="Oval 15"/>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7" action="ppaction://hlinksldjump"/>
          </p:cNvPr>
          <p:cNvSpPr/>
          <p:nvPr/>
        </p:nvSpPr>
        <p:spPr>
          <a:xfrm>
            <a:off x="1210736" y="121903"/>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26" name="Rectangle 25"/>
          <p:cNvSpPr/>
          <p:nvPr/>
        </p:nvSpPr>
        <p:spPr>
          <a:xfrm>
            <a:off x="6564939" y="2324848"/>
            <a:ext cx="5219113" cy="3108543"/>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a:latin typeface="+mj-lt"/>
                <a:ea typeface="Times New Roman" panose="02020603050405020304" pitchFamily="18" charset="0"/>
              </a:rPr>
              <a:t>Nếu 20 năm sau (tính từ năm 2018) em có 1 cửa hàng tivi thì em chọn thời gian tầm tháng 5, tháng 6 để bán được nhiều tivi nhất trong năm do thời điểm đó có diễn ra các sự kiện thể thao lớn như World Cup, Euro…</a:t>
            </a:r>
            <a:endParaRPr lang="en-US" sz="2800">
              <a:latin typeface="+mj-lt"/>
              <a:ea typeface="Times New Roman" panose="02020603050405020304" pitchFamily="18" charset="0"/>
              <a:cs typeface="Times New Roman" panose="02020603050405020304" pitchFamily="18" charset="0"/>
            </a:endParaRPr>
          </a:p>
        </p:txBody>
      </p:sp>
      <p:sp>
        <p:nvSpPr>
          <p:cNvPr id="27" name="Left Arrow 26">
            <a:hlinkClick r:id="rId8"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85971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9"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92500" y="482600"/>
            <a:ext cx="4838700" cy="6731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a:effectLst>
                  <a:outerShdw blurRad="38100" dist="38100" dir="2700000" algn="tl">
                    <a:srgbClr val="000000">
                      <a:alpha val="43137"/>
                    </a:srgbClr>
                  </a:outerShdw>
                </a:effectLst>
              </a:rPr>
              <a:t>HƯỚNG DẪN VỀ NHÀ</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6838"/>
            <a:ext cx="1781424" cy="2591162"/>
          </a:xfrm>
          <a:prstGeom prst="rect">
            <a:avLst/>
          </a:prstGeom>
        </p:spPr>
      </p:pic>
      <p:sp>
        <p:nvSpPr>
          <p:cNvPr id="2" name="Rectangle 1"/>
          <p:cNvSpPr/>
          <p:nvPr/>
        </p:nvSpPr>
        <p:spPr>
          <a:xfrm>
            <a:off x="576774" y="1302518"/>
            <a:ext cx="11394831" cy="4056495"/>
          </a:xfrm>
          <a:prstGeom prst="rect">
            <a:avLst/>
          </a:prstGeom>
        </p:spPr>
        <p:txBody>
          <a:bodyPr wrap="square">
            <a:spAutoFit/>
          </a:bodyPr>
          <a:lstStyle/>
          <a:p>
            <a:pPr algn="just">
              <a:lnSpc>
                <a:spcPct val="115000"/>
              </a:lnSpc>
              <a:spcAft>
                <a:spcPts val="0"/>
              </a:spcAft>
            </a:pPr>
            <a:r>
              <a:rPr lang="vi-VN" sz="3200">
                <a:solidFill>
                  <a:srgbClr val="C00000"/>
                </a:solidFill>
                <a:latin typeface="+mj-lt"/>
                <a:ea typeface="Times New Roman" panose="02020603050405020304" pitchFamily="18" charset="0"/>
                <a:cs typeface="Times New Roman" panose="02020603050405020304" pitchFamily="18" charset="0"/>
              </a:rPr>
              <a:t>- </a:t>
            </a:r>
            <a:r>
              <a:rPr lang="en-US" sz="3200">
                <a:solidFill>
                  <a:srgbClr val="C00000"/>
                </a:solidFill>
                <a:latin typeface="+mj-lt"/>
                <a:ea typeface="Times New Roman" panose="02020603050405020304" pitchFamily="18" charset="0"/>
                <a:cs typeface="Times New Roman" panose="02020603050405020304" pitchFamily="18" charset="0"/>
              </a:rPr>
              <a:t>Xem lại các bài tập đã làm.</a:t>
            </a:r>
          </a:p>
          <a:p>
            <a:pPr algn="just">
              <a:lnSpc>
                <a:spcPct val="115000"/>
              </a:lnSpc>
              <a:spcAft>
                <a:spcPts val="0"/>
              </a:spcAft>
            </a:pPr>
            <a:r>
              <a:rPr lang="en-US" sz="3200">
                <a:solidFill>
                  <a:srgbClr val="C00000"/>
                </a:solidFill>
                <a:latin typeface="+mj-lt"/>
                <a:ea typeface="Times New Roman" panose="02020603050405020304" pitchFamily="18" charset="0"/>
                <a:cs typeface="Times New Roman" panose="02020603050405020304" pitchFamily="18" charset="0"/>
              </a:rPr>
              <a:t>- Khuyến khích HS tự tìm hiểu các bảng số liệu, các biểu đồ trên các phương tiện thông tin hoặc SGK Địa lí và mô tả, phân tích các biểu đồ. </a:t>
            </a:r>
          </a:p>
          <a:p>
            <a:pPr algn="just">
              <a:lnSpc>
                <a:spcPct val="115000"/>
              </a:lnSpc>
              <a:spcAft>
                <a:spcPts val="0"/>
              </a:spcAft>
            </a:pPr>
            <a:r>
              <a:rPr lang="vi-VN" sz="3200">
                <a:solidFill>
                  <a:srgbClr val="C00000"/>
                </a:solidFill>
                <a:latin typeface="+mj-lt"/>
                <a:ea typeface="Times New Roman" panose="02020603050405020304" pitchFamily="18" charset="0"/>
                <a:cs typeface="Times New Roman" panose="02020603050405020304" pitchFamily="18" charset="0"/>
              </a:rPr>
              <a:t>- Chuẩn bị giờ sau: các em </a:t>
            </a:r>
            <a:r>
              <a:rPr lang="en-US" sz="3200">
                <a:solidFill>
                  <a:srgbClr val="C00000"/>
                </a:solidFill>
                <a:latin typeface="+mj-lt"/>
                <a:ea typeface="Times New Roman" panose="02020603050405020304" pitchFamily="18" charset="0"/>
                <a:cs typeface="Times New Roman" panose="02020603050405020304" pitchFamily="18" charset="0"/>
              </a:rPr>
              <a:t>tìm hiểu và</a:t>
            </a:r>
            <a:r>
              <a:rPr lang="vi-VN" sz="3200">
                <a:solidFill>
                  <a:srgbClr val="C00000"/>
                </a:solidFill>
                <a:latin typeface="+mj-lt"/>
                <a:ea typeface="Times New Roman" panose="02020603050405020304" pitchFamily="18" charset="0"/>
                <a:cs typeface="Times New Roman" panose="02020603050405020304" pitchFamily="18" charset="0"/>
              </a:rPr>
              <a:t> đọc trước nội dung bài 3 – </a:t>
            </a:r>
            <a:r>
              <a:rPr lang="en-US" sz="3200">
                <a:solidFill>
                  <a:srgbClr val="C00000"/>
                </a:solidFill>
                <a:latin typeface="+mj-lt"/>
                <a:ea typeface="Times New Roman" panose="02020603050405020304" pitchFamily="18" charset="0"/>
                <a:cs typeface="Times New Roman" panose="02020603050405020304" pitchFamily="18" charset="0"/>
              </a:rPr>
              <a:t>Mô hình xác suất trong một số trò chơi và thí nghiệm đơn giản</a:t>
            </a:r>
            <a:r>
              <a:rPr lang="vi-VN" sz="3200">
                <a:solidFill>
                  <a:srgbClr val="C00000"/>
                </a:solidFill>
                <a:latin typeface="+mj-lt"/>
                <a:ea typeface="Times New Roman" panose="02020603050405020304" pitchFamily="18" charset="0"/>
                <a:cs typeface="Times New Roman" panose="02020603050405020304" pitchFamily="18" charset="0"/>
              </a:rPr>
              <a:t>, SGK trang 14.</a:t>
            </a:r>
            <a:endParaRPr lang="en-US" sz="3200">
              <a:solidFill>
                <a:srgbClr val="C00000"/>
              </a:solidFill>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4030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effectLst>
                  <a:outerShdw blurRad="38100" dist="38100" dir="2700000" algn="tl">
                    <a:srgbClr val="000000">
                      <a:alpha val="43137"/>
                    </a:srgbClr>
                  </a:outerShdw>
                </a:effectLst>
                <a:latin typeface="+mn-lt"/>
              </a:rPr>
              <a:t>Remember…</a:t>
            </a:r>
            <a:br>
              <a:rPr lang="en-US" sz="8000" dirty="0">
                <a:solidFill>
                  <a:schemeClr val="bg1"/>
                </a:solidFill>
                <a:effectLst>
                  <a:outerShdw blurRad="38100" dist="38100" dir="2700000" algn="tl">
                    <a:srgbClr val="000000">
                      <a:alpha val="43137"/>
                    </a:srgbClr>
                  </a:outerShdw>
                </a:effectLst>
                <a:latin typeface="+mn-lt"/>
              </a:rPr>
            </a:br>
            <a:r>
              <a:rPr lang="en-US" sz="8000" dirty="0">
                <a:solidFill>
                  <a:schemeClr val="bg1"/>
                </a:solidFill>
                <a:effectLst>
                  <a:outerShdw blurRad="38100" dist="38100" dir="2700000" algn="tl">
                    <a:srgbClr val="000000">
                      <a:alpha val="43137"/>
                    </a:srgbClr>
                  </a:outerShdw>
                </a:effectLst>
                <a:latin typeface="+mn-lt"/>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800">
                <a:solidFill>
                  <a:schemeClr val="bg1"/>
                </a:solidFill>
                <a:latin typeface="+mj-lt"/>
                <a:ea typeface="Tahoma" panose="020B0604030504040204" pitchFamily="34" charset="0"/>
                <a:cs typeface="Tahoma" panose="020B0604030504040204" pitchFamily="34" charset="0"/>
              </a:rPr>
              <a:t>Thank you!</a:t>
            </a:r>
            <a:endParaRPr lang="en-US" sz="2800" dirty="0">
              <a:solidFill>
                <a:schemeClr val="bg1"/>
              </a:solidFill>
              <a:latin typeface="+mj-lt"/>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1356477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540500" y="1449030"/>
            <a:ext cx="5003800" cy="3416320"/>
          </a:xfrm>
          <a:prstGeom prst="rect">
            <a:avLst/>
          </a:prstGeom>
        </p:spPr>
        <p:txBody>
          <a:bodyPr wrap="square">
            <a:spAutoFit/>
          </a:bodyPr>
          <a:lstStyle/>
          <a:p>
            <a:pPr algn="just">
              <a:spcAft>
                <a:spcPts val="0"/>
              </a:spcAft>
            </a:pPr>
            <a:r>
              <a:rPr lang="en-US" sz="3600">
                <a:solidFill>
                  <a:schemeClr val="accent2">
                    <a:lumMod val="75000"/>
                  </a:schemeClr>
                </a:solidFill>
                <a:latin typeface="+mj-lt"/>
                <a:ea typeface="Times New Roman" panose="02020603050405020304" pitchFamily="18" charset="0"/>
                <a:cs typeface="Times New Roman" panose="02020603050405020304" pitchFamily="18" charset="0"/>
              </a:rPr>
              <a:t>a) Trong ba buổi đầu tiên, số học viên dùng nước giải khát ở mỗi buổi nhiều nhất là bao nhiêu? Ít nhất là bao nhiêu? </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a:solidFill>
                  <a:schemeClr val="accent2">
                    <a:lumMod val="75000"/>
                  </a:schemeClr>
                </a:solidFill>
              </a:rPr>
              <a:t>Hình 14</a:t>
            </a:r>
          </a:p>
        </p:txBody>
      </p:sp>
      <p:sp>
        <p:nvSpPr>
          <p:cNvPr id="7" name="TextBox 6"/>
          <p:cNvSpPr txBox="1"/>
          <p:nvPr/>
        </p:nvSpPr>
        <p:spPr>
          <a:xfrm>
            <a:off x="146052" y="6386597"/>
            <a:ext cx="2146301" cy="369332"/>
          </a:xfrm>
          <a:prstGeom prst="rect">
            <a:avLst/>
          </a:prstGeom>
          <a:noFill/>
        </p:spPr>
        <p:txBody>
          <a:bodyPr wrap="square" rtlCol="0">
            <a:spAutoFit/>
          </a:bodyPr>
          <a:lstStyle/>
          <a:p>
            <a:r>
              <a:rPr lang="en-US" i="1">
                <a:solidFill>
                  <a:srgbClr val="CC3399"/>
                </a:solidFill>
              </a:rPr>
              <a:t>Hoạt động cá nhân</a:t>
            </a:r>
          </a:p>
        </p:txBody>
      </p:sp>
      <p:sp>
        <p:nvSpPr>
          <p:cNvPr id="8" name="Rounded Rectangle 7"/>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spTree>
    <p:extLst>
      <p:ext uri="{BB962C8B-B14F-4D97-AF65-F5344CB8AC3E}">
        <p14:creationId xmlns:p14="http://schemas.microsoft.com/office/powerpoint/2010/main" val="381278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629009" y="1170791"/>
            <a:ext cx="5003800" cy="3970318"/>
          </a:xfrm>
          <a:prstGeom prst="rect">
            <a:avLst/>
          </a:prstGeom>
        </p:spPr>
        <p:txBody>
          <a:bodyPr wrap="square">
            <a:spAutoFit/>
          </a:bodyPr>
          <a:lstStyle/>
          <a:p>
            <a:pPr algn="just">
              <a:spcAft>
                <a:spcPts val="0"/>
              </a:spcAft>
            </a:pPr>
            <a:r>
              <a:rPr lang="en-US" sz="3600">
                <a:solidFill>
                  <a:schemeClr val="accent2">
                    <a:lumMod val="75000"/>
                  </a:schemeClr>
                </a:solidFill>
                <a:latin typeface="+mj-lt"/>
                <a:ea typeface="Times New Roman" panose="02020603050405020304" pitchFamily="18" charset="0"/>
                <a:cs typeface="Times New Roman" panose="02020603050405020304" pitchFamily="18" charset="0"/>
              </a:rPr>
              <a:t>b) So sánh số học viên dùng nước giải khát trong mỗi buổi của hai khóa bồi dưỡng. Em có thể đưa ra một giải thích hợp lí cho điều này được không?</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a:solidFill>
                  <a:schemeClr val="accent2">
                    <a:lumMod val="75000"/>
                  </a:schemeClr>
                </a:solidFill>
              </a:rPr>
              <a:t>Hình 14</a:t>
            </a:r>
          </a:p>
        </p:txBody>
      </p:sp>
      <p:sp>
        <p:nvSpPr>
          <p:cNvPr id="7" name="TextBox 6"/>
          <p:cNvSpPr txBox="1"/>
          <p:nvPr/>
        </p:nvSpPr>
        <p:spPr>
          <a:xfrm>
            <a:off x="146052" y="6386597"/>
            <a:ext cx="2146301" cy="369332"/>
          </a:xfrm>
          <a:prstGeom prst="rect">
            <a:avLst/>
          </a:prstGeom>
          <a:noFill/>
        </p:spPr>
        <p:txBody>
          <a:bodyPr wrap="square" rtlCol="0">
            <a:spAutoFit/>
          </a:bodyPr>
          <a:lstStyle/>
          <a:p>
            <a:r>
              <a:rPr lang="en-US" i="1">
                <a:solidFill>
                  <a:srgbClr val="CC3399"/>
                </a:solidFill>
              </a:rPr>
              <a:t>Hoạt động cá nhân</a:t>
            </a:r>
          </a:p>
        </p:txBody>
      </p:sp>
      <p:sp>
        <p:nvSpPr>
          <p:cNvPr id="8" name="Rounded Rectangle 7"/>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spTree>
    <p:extLst>
      <p:ext uri="{BB962C8B-B14F-4D97-AF65-F5344CB8AC3E}">
        <p14:creationId xmlns:p14="http://schemas.microsoft.com/office/powerpoint/2010/main" val="301265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565900" y="610622"/>
            <a:ext cx="5003800" cy="2677656"/>
          </a:xfrm>
          <a:prstGeom prst="rect">
            <a:avLst/>
          </a:prstGeom>
        </p:spPr>
        <p:txBody>
          <a:bodyPr wrap="square">
            <a:spAutoFit/>
          </a:bodyPr>
          <a:lstStyle/>
          <a:p>
            <a:pPr algn="just">
              <a:spcAft>
                <a:spcPts val="0"/>
              </a:spcAft>
            </a:pPr>
            <a:r>
              <a:rPr lang="en-US" sz="2800" b="1">
                <a:solidFill>
                  <a:schemeClr val="accent2">
                    <a:lumMod val="75000"/>
                  </a:schemeClr>
                </a:solidFill>
                <a:latin typeface="+mj-lt"/>
                <a:ea typeface="Times New Roman" panose="02020603050405020304" pitchFamily="18" charset="0"/>
                <a:cs typeface="Times New Roman" panose="02020603050405020304" pitchFamily="18" charset="0"/>
              </a:rPr>
              <a:t>c) </a:t>
            </a:r>
            <a:r>
              <a:rPr lang="en-US" sz="2800">
                <a:solidFill>
                  <a:schemeClr val="accent2">
                    <a:lumMod val="75000"/>
                  </a:schemeClr>
                </a:solidFill>
                <a:latin typeface="+mj-lt"/>
                <a:ea typeface="Times New Roman" panose="02020603050405020304" pitchFamily="18" charset="0"/>
                <a:cs typeface="Times New Roman" panose="02020603050405020304" pitchFamily="18" charset="0"/>
              </a:rPr>
              <a:t>Để tránh lãng phí trong buổi học tiếp theo em hãy chọn phương án phù hợp nhất đối với việc chuẩn bị nước giải khát cho học viên của cả hai khóa bồi dưỡng:</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a:solidFill>
                  <a:schemeClr val="accent2">
                    <a:lumMod val="75000"/>
                  </a:schemeClr>
                </a:solidFill>
              </a:rPr>
              <a:t>Hình 14</a:t>
            </a:r>
          </a:p>
        </p:txBody>
      </p:sp>
      <p:grpSp>
        <p:nvGrpSpPr>
          <p:cNvPr id="5" name="Group 4"/>
          <p:cNvGrpSpPr/>
          <p:nvPr/>
        </p:nvGrpSpPr>
        <p:grpSpPr>
          <a:xfrm>
            <a:off x="6945084" y="3381665"/>
            <a:ext cx="4894944" cy="523220"/>
            <a:chOff x="6945084" y="3381665"/>
            <a:chExt cx="4894944" cy="523220"/>
          </a:xfrm>
        </p:grpSpPr>
        <p:sp>
          <p:nvSpPr>
            <p:cNvPr id="3" name="TextBox 2"/>
            <p:cNvSpPr txBox="1"/>
            <p:nvPr/>
          </p:nvSpPr>
          <p:spPr>
            <a:xfrm>
              <a:off x="6975928" y="3381665"/>
              <a:ext cx="4864100" cy="523220"/>
            </a:xfrm>
            <a:prstGeom prst="rect">
              <a:avLst/>
            </a:prstGeom>
            <a:noFill/>
          </p:spPr>
          <p:txBody>
            <a:bodyPr wrap="square" rtlCol="0">
              <a:spAutoFit/>
            </a:bodyPr>
            <a:lstStyle/>
            <a:p>
              <a:r>
                <a:rPr lang="en-US" sz="2800">
                  <a:solidFill>
                    <a:schemeClr val="accent2">
                      <a:lumMod val="75000"/>
                    </a:schemeClr>
                  </a:solidFill>
                </a:rPr>
                <a:t>1   40 cốc nước giải khát</a:t>
              </a:r>
            </a:p>
          </p:txBody>
        </p:sp>
        <p:sp>
          <p:nvSpPr>
            <p:cNvPr id="4" name="Oval 3"/>
            <p:cNvSpPr/>
            <p:nvPr/>
          </p:nvSpPr>
          <p:spPr>
            <a:xfrm>
              <a:off x="6945084" y="3439033"/>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5" name="Group 14"/>
          <p:cNvGrpSpPr/>
          <p:nvPr/>
        </p:nvGrpSpPr>
        <p:grpSpPr>
          <a:xfrm>
            <a:off x="6945084" y="3904234"/>
            <a:ext cx="4894944" cy="523220"/>
            <a:chOff x="6945084" y="3929634"/>
            <a:chExt cx="4894944" cy="523220"/>
          </a:xfrm>
        </p:grpSpPr>
        <p:sp>
          <p:nvSpPr>
            <p:cNvPr id="7" name="TextBox 6"/>
            <p:cNvSpPr txBox="1"/>
            <p:nvPr/>
          </p:nvSpPr>
          <p:spPr>
            <a:xfrm>
              <a:off x="6975928" y="3929634"/>
              <a:ext cx="4864100" cy="523220"/>
            </a:xfrm>
            <a:prstGeom prst="rect">
              <a:avLst/>
            </a:prstGeom>
            <a:noFill/>
          </p:spPr>
          <p:txBody>
            <a:bodyPr wrap="square" rtlCol="0">
              <a:spAutoFit/>
            </a:bodyPr>
            <a:lstStyle/>
            <a:p>
              <a:r>
                <a:rPr lang="en-US" sz="2800">
                  <a:solidFill>
                    <a:schemeClr val="accent2">
                      <a:lumMod val="75000"/>
                    </a:schemeClr>
                  </a:solidFill>
                </a:rPr>
                <a:t>2   45 cốc nước giải khát</a:t>
              </a:r>
            </a:p>
          </p:txBody>
        </p:sp>
        <p:sp>
          <p:nvSpPr>
            <p:cNvPr id="12" name="Oval 11"/>
            <p:cNvSpPr/>
            <p:nvPr/>
          </p:nvSpPr>
          <p:spPr>
            <a:xfrm>
              <a:off x="6945084" y="3985605"/>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6" name="Group 15"/>
          <p:cNvGrpSpPr/>
          <p:nvPr/>
        </p:nvGrpSpPr>
        <p:grpSpPr>
          <a:xfrm>
            <a:off x="6945084" y="4428105"/>
            <a:ext cx="4894944" cy="523220"/>
            <a:chOff x="6945084" y="4453505"/>
            <a:chExt cx="4894944" cy="523220"/>
          </a:xfrm>
        </p:grpSpPr>
        <p:sp>
          <p:nvSpPr>
            <p:cNvPr id="8" name="TextBox 7"/>
            <p:cNvSpPr txBox="1"/>
            <p:nvPr/>
          </p:nvSpPr>
          <p:spPr>
            <a:xfrm>
              <a:off x="6975928" y="4453505"/>
              <a:ext cx="4864100" cy="523220"/>
            </a:xfrm>
            <a:prstGeom prst="rect">
              <a:avLst/>
            </a:prstGeom>
            <a:noFill/>
          </p:spPr>
          <p:txBody>
            <a:bodyPr wrap="square" rtlCol="0">
              <a:spAutoFit/>
            </a:bodyPr>
            <a:lstStyle/>
            <a:p>
              <a:r>
                <a:rPr lang="en-US" sz="2800">
                  <a:solidFill>
                    <a:schemeClr val="accent2">
                      <a:lumMod val="75000"/>
                    </a:schemeClr>
                  </a:solidFill>
                </a:rPr>
                <a:t>3   60 cốc nước giải khát</a:t>
              </a:r>
            </a:p>
          </p:txBody>
        </p:sp>
        <p:sp>
          <p:nvSpPr>
            <p:cNvPr id="13" name="Oval 12"/>
            <p:cNvSpPr/>
            <p:nvPr/>
          </p:nvSpPr>
          <p:spPr>
            <a:xfrm>
              <a:off x="6945084" y="4506890"/>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7" name="Group 16"/>
          <p:cNvGrpSpPr/>
          <p:nvPr/>
        </p:nvGrpSpPr>
        <p:grpSpPr>
          <a:xfrm>
            <a:off x="6945084" y="4964676"/>
            <a:ext cx="4894944" cy="523220"/>
            <a:chOff x="6945084" y="4977376"/>
            <a:chExt cx="4894944" cy="523220"/>
          </a:xfrm>
        </p:grpSpPr>
        <p:sp>
          <p:nvSpPr>
            <p:cNvPr id="11" name="TextBox 10"/>
            <p:cNvSpPr txBox="1"/>
            <p:nvPr/>
          </p:nvSpPr>
          <p:spPr>
            <a:xfrm>
              <a:off x="6975928" y="4977376"/>
              <a:ext cx="4864100" cy="523220"/>
            </a:xfrm>
            <a:prstGeom prst="rect">
              <a:avLst/>
            </a:prstGeom>
            <a:noFill/>
          </p:spPr>
          <p:txBody>
            <a:bodyPr wrap="square" rtlCol="0">
              <a:spAutoFit/>
            </a:bodyPr>
            <a:lstStyle/>
            <a:p>
              <a:r>
                <a:rPr lang="en-US" sz="2800">
                  <a:solidFill>
                    <a:schemeClr val="accent2">
                      <a:lumMod val="75000"/>
                    </a:schemeClr>
                  </a:solidFill>
                </a:rPr>
                <a:t>4   80 cốc nước giải khát</a:t>
              </a:r>
            </a:p>
          </p:txBody>
        </p:sp>
        <p:sp>
          <p:nvSpPr>
            <p:cNvPr id="14" name="Oval 13"/>
            <p:cNvSpPr/>
            <p:nvPr/>
          </p:nvSpPr>
          <p:spPr>
            <a:xfrm>
              <a:off x="6945084" y="5021784"/>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sp>
        <p:nvSpPr>
          <p:cNvPr id="18" name="TextBox 17"/>
          <p:cNvSpPr txBox="1"/>
          <p:nvPr/>
        </p:nvSpPr>
        <p:spPr>
          <a:xfrm>
            <a:off x="146052" y="6386597"/>
            <a:ext cx="2146301" cy="369332"/>
          </a:xfrm>
          <a:prstGeom prst="rect">
            <a:avLst/>
          </a:prstGeom>
          <a:noFill/>
        </p:spPr>
        <p:txBody>
          <a:bodyPr wrap="square" rtlCol="0">
            <a:spAutoFit/>
          </a:bodyPr>
          <a:lstStyle/>
          <a:p>
            <a:r>
              <a:rPr lang="en-US" i="1">
                <a:solidFill>
                  <a:srgbClr val="CC3399"/>
                </a:solidFill>
              </a:rPr>
              <a:t>Hoạt động cá nhân</a:t>
            </a:r>
          </a:p>
        </p:txBody>
      </p:sp>
      <p:sp>
        <p:nvSpPr>
          <p:cNvPr id="19" name="Rounded Rectangle 18"/>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spTree>
    <p:extLst>
      <p:ext uri="{BB962C8B-B14F-4D97-AF65-F5344CB8AC3E}">
        <p14:creationId xmlns:p14="http://schemas.microsoft.com/office/powerpoint/2010/main" val="249693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086381954"/>
              </p:ext>
            </p:extLst>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2" name="Rounded Rectangle 1"/>
          <p:cNvSpPr/>
          <p:nvPr/>
        </p:nvSpPr>
        <p:spPr>
          <a:xfrm>
            <a:off x="8178800" y="0"/>
            <a:ext cx="4013200" cy="500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HOẠT ĐỘNG LUYỆN TẬP</a:t>
            </a:r>
          </a:p>
        </p:txBody>
      </p:sp>
      <p:sp>
        <p:nvSpPr>
          <p:cNvPr id="6" name="Rectangle 5"/>
          <p:cNvSpPr/>
          <p:nvPr/>
        </p:nvSpPr>
        <p:spPr>
          <a:xfrm>
            <a:off x="5410200" y="551759"/>
            <a:ext cx="6781800" cy="1384995"/>
          </a:xfrm>
          <a:prstGeom prst="rect">
            <a:avLst/>
          </a:prstGeom>
        </p:spPr>
        <p:txBody>
          <a:bodyPr wrap="square">
            <a:spAutoFit/>
          </a:bodyPr>
          <a:lstStyle/>
          <a:p>
            <a:pPr algn="just">
              <a:spcAft>
                <a:spcPts val="0"/>
              </a:spcAft>
            </a:pPr>
            <a:r>
              <a:rPr lang="en-US" sz="2800">
                <a:solidFill>
                  <a:schemeClr val="accent2">
                    <a:lumMod val="75000"/>
                  </a:schemeClr>
                </a:solidFill>
                <a:latin typeface="+mj-lt"/>
                <a:ea typeface="Times New Roman" panose="02020603050405020304" pitchFamily="18" charset="0"/>
                <a:cs typeface="Times New Roman" panose="02020603050405020304" pitchFamily="18" charset="0"/>
              </a:rPr>
              <a:t>a) Trong ba buổi đầu tiên, số học viên dùng nước giải khát ở mỗi buổi nhiều nhất là bao nhiêu? Ít nhất là bao nhiêu? </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a:solidFill>
                  <a:schemeClr val="accent2">
                    <a:lumMod val="75000"/>
                  </a:schemeClr>
                </a:solidFill>
              </a:rPr>
              <a:t>Hình 14</a:t>
            </a:r>
          </a:p>
        </p:txBody>
      </p:sp>
      <p:sp>
        <p:nvSpPr>
          <p:cNvPr id="5" name="Rectangle 4"/>
          <p:cNvSpPr/>
          <p:nvPr/>
        </p:nvSpPr>
        <p:spPr>
          <a:xfrm>
            <a:off x="5410200" y="2283462"/>
            <a:ext cx="6680200" cy="954107"/>
          </a:xfrm>
          <a:prstGeom prst="rect">
            <a:avLst/>
          </a:prstGeom>
          <a:solidFill>
            <a:srgbClr val="FEE8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a:latin typeface="+mj-lt"/>
                <a:ea typeface="Times New Roman" panose="02020603050405020304" pitchFamily="18" charset="0"/>
              </a:rPr>
              <a:t>Tổng số học viên dùng nước giải khát trong buổi 1 là: 25 + 35 = 60 (cốc)</a:t>
            </a:r>
            <a:endParaRPr lang="en-US" sz="2800">
              <a:latin typeface="+mj-lt"/>
            </a:endParaRPr>
          </a:p>
        </p:txBody>
      </p:sp>
      <p:sp>
        <p:nvSpPr>
          <p:cNvPr id="8" name="Rectangle 7"/>
          <p:cNvSpPr/>
          <p:nvPr/>
        </p:nvSpPr>
        <p:spPr>
          <a:xfrm>
            <a:off x="5410200" y="3237569"/>
            <a:ext cx="6680200" cy="1041247"/>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15000"/>
              </a:lnSpc>
              <a:spcAft>
                <a:spcPts val="0"/>
              </a:spcAft>
            </a:pPr>
            <a:r>
              <a:rPr lang="en-US" sz="2800">
                <a:latin typeface="+mj-lt"/>
                <a:ea typeface="Times New Roman" panose="02020603050405020304" pitchFamily="18" charset="0"/>
                <a:cs typeface="Times New Roman" panose="02020603050405020304" pitchFamily="18" charset="0"/>
              </a:rPr>
              <a:t>Tổng số học viên dùng nước giải khát trong buổi  2 là: 23 + 37 = 60 (cốc)</a:t>
            </a:r>
          </a:p>
        </p:txBody>
      </p:sp>
      <p:sp>
        <p:nvSpPr>
          <p:cNvPr id="12" name="Rectangle 11"/>
          <p:cNvSpPr/>
          <p:nvPr/>
        </p:nvSpPr>
        <p:spPr>
          <a:xfrm>
            <a:off x="5410200" y="4278816"/>
            <a:ext cx="6680200" cy="1083374"/>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15000"/>
              </a:lnSpc>
              <a:spcAft>
                <a:spcPts val="0"/>
              </a:spcAft>
            </a:pPr>
            <a:r>
              <a:rPr lang="en-US" sz="2800">
                <a:latin typeface="+mj-lt"/>
                <a:ea typeface="Times New Roman" panose="02020603050405020304" pitchFamily="18" charset="0"/>
                <a:cs typeface="Times New Roman" panose="02020603050405020304" pitchFamily="18" charset="0"/>
              </a:rPr>
              <a:t>Tổng số học viên dùng nước giải khát trong buổi 3 là: 22 + 38 = 60 (cốc)</a:t>
            </a:r>
          </a:p>
        </p:txBody>
      </p:sp>
      <p:sp>
        <p:nvSpPr>
          <p:cNvPr id="13" name="TextBox 12"/>
          <p:cNvSpPr txBox="1"/>
          <p:nvPr/>
        </p:nvSpPr>
        <p:spPr>
          <a:xfrm>
            <a:off x="-10161" y="6465788"/>
            <a:ext cx="2146301" cy="369332"/>
          </a:xfrm>
          <a:prstGeom prst="rect">
            <a:avLst/>
          </a:prstGeom>
          <a:noFill/>
        </p:spPr>
        <p:txBody>
          <a:bodyPr wrap="square" rtlCol="0">
            <a:spAutoFit/>
          </a:bodyPr>
          <a:lstStyle/>
          <a:p>
            <a:r>
              <a:rPr lang="en-US" i="1">
                <a:solidFill>
                  <a:srgbClr val="CC3399"/>
                </a:solidFill>
              </a:rPr>
              <a:t>Hướng dẫn giải</a:t>
            </a:r>
          </a:p>
        </p:txBody>
      </p:sp>
      <p:sp>
        <p:nvSpPr>
          <p:cNvPr id="3" name="Oval 2"/>
          <p:cNvSpPr/>
          <p:nvPr/>
        </p:nvSpPr>
        <p:spPr>
          <a:xfrm>
            <a:off x="1062990" y="2594610"/>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24000" y="1505293"/>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01323" y="2763574"/>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56009" y="1307467"/>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02086" y="1216120"/>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18262" y="2915920"/>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00332" y="5866228"/>
            <a:ext cx="1377953" cy="5203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72416" y="5866228"/>
            <a:ext cx="1377953" cy="5203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89355" y="5866227"/>
            <a:ext cx="1377953" cy="5203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04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3" grpId="0" animBg="1"/>
      <p:bldP spid="3" grpId="1" animBg="1"/>
      <p:bldP spid="11" grpId="0" animBg="1"/>
      <p:bldP spid="11" grpId="1" animBg="1"/>
      <p:bldP spid="14" grpId="0" animBg="1"/>
      <p:bldP spid="14" grpId="1" animBg="1"/>
      <p:bldP spid="15" grpId="0" animBg="1"/>
      <p:bldP spid="15" grpId="1" animBg="1"/>
      <p:bldP spid="16" grpId="0" animBg="1"/>
      <p:bldP spid="17" grpId="0" animBg="1"/>
      <p:bldP spid="4" grpId="0" animBg="1"/>
      <p:bldP spid="4" grpId="1" animBg="1"/>
      <p:bldP spid="18" grpId="0" animBg="1"/>
      <p:bldP spid="18" grpId="1"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361336660"/>
              </p:ext>
            </p:extLst>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499100" y="687836"/>
            <a:ext cx="6515100" cy="1815882"/>
          </a:xfrm>
          <a:prstGeom prst="rect">
            <a:avLst/>
          </a:prstGeom>
        </p:spPr>
        <p:txBody>
          <a:bodyPr wrap="square">
            <a:spAutoFit/>
          </a:bodyPr>
          <a:lstStyle/>
          <a:p>
            <a:pPr algn="just">
              <a:spcAft>
                <a:spcPts val="0"/>
              </a:spcAft>
            </a:pPr>
            <a:r>
              <a:rPr lang="en-US" sz="2800">
                <a:solidFill>
                  <a:schemeClr val="accent2">
                    <a:lumMod val="75000"/>
                  </a:schemeClr>
                </a:solidFill>
                <a:latin typeface="+mj-lt"/>
                <a:ea typeface="Times New Roman" panose="02020603050405020304" pitchFamily="18" charset="0"/>
                <a:cs typeface="Times New Roman" panose="02020603050405020304" pitchFamily="18" charset="0"/>
              </a:rPr>
              <a:t>b) So sánh số học viên dùng nước giải khát trong mỗi buổi của hai khóa bồi dưỡng. Em có thể đưa ra một giải thích hợp lí cho điều này được không?</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a:solidFill>
                  <a:schemeClr val="accent2">
                    <a:lumMod val="75000"/>
                  </a:schemeClr>
                </a:solidFill>
              </a:rPr>
              <a:t>Hình 14</a:t>
            </a:r>
          </a:p>
        </p:txBody>
      </p:sp>
      <p:sp>
        <p:nvSpPr>
          <p:cNvPr id="5" name="Rectangle 4"/>
          <p:cNvSpPr/>
          <p:nvPr/>
        </p:nvSpPr>
        <p:spPr>
          <a:xfrm>
            <a:off x="5499100" y="2690811"/>
            <a:ext cx="6515100" cy="2569934"/>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15000"/>
              </a:lnSpc>
              <a:spcAft>
                <a:spcPts val="0"/>
              </a:spcAft>
            </a:pPr>
            <a:r>
              <a:rPr lang="en-US" sz="2800">
                <a:latin typeface="+mj-lt"/>
                <a:ea typeface="Times New Roman" panose="02020603050405020304" pitchFamily="18" charset="0"/>
                <a:cs typeface="Times New Roman" panose="02020603050405020304" pitchFamily="18" charset="0"/>
              </a:rPr>
              <a:t>Trong mỗi buổi, số lượt học viên dùng nước giải khát của khóa bồi dưỡng về KTCN ít hơn so với số lượt học viên dùng nước giải khát của khóa bồi dưỡng về KTNN.</a:t>
            </a:r>
          </a:p>
        </p:txBody>
      </p:sp>
      <p:sp>
        <p:nvSpPr>
          <p:cNvPr id="8" name="TextBox 7"/>
          <p:cNvSpPr txBox="1"/>
          <p:nvPr/>
        </p:nvSpPr>
        <p:spPr>
          <a:xfrm>
            <a:off x="0" y="6465788"/>
            <a:ext cx="2241548" cy="369332"/>
          </a:xfrm>
          <a:prstGeom prst="rect">
            <a:avLst/>
          </a:prstGeom>
          <a:noFill/>
        </p:spPr>
        <p:txBody>
          <a:bodyPr wrap="square" rtlCol="0">
            <a:spAutoFit/>
          </a:bodyPr>
          <a:lstStyle/>
          <a:p>
            <a:r>
              <a:rPr lang="en-US" i="1">
                <a:solidFill>
                  <a:srgbClr val="CC3399"/>
                </a:solidFill>
              </a:rPr>
              <a:t>Hướng dẫn trả lời</a:t>
            </a:r>
          </a:p>
        </p:txBody>
      </p:sp>
      <p:sp>
        <p:nvSpPr>
          <p:cNvPr id="11" name="Rounded Rectangle 10"/>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spTree>
    <p:extLst>
      <p:ext uri="{BB962C8B-B14F-4D97-AF65-F5344CB8AC3E}">
        <p14:creationId xmlns:p14="http://schemas.microsoft.com/office/powerpoint/2010/main" val="25838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graphicFrame>
        <p:nvGraphicFramePr>
          <p:cNvPr id="9" name="Chart 8"/>
          <p:cNvGraphicFramePr/>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565900" y="610622"/>
            <a:ext cx="5003800" cy="2677656"/>
          </a:xfrm>
          <a:prstGeom prst="rect">
            <a:avLst/>
          </a:prstGeom>
        </p:spPr>
        <p:txBody>
          <a:bodyPr wrap="square">
            <a:spAutoFit/>
          </a:bodyPr>
          <a:lstStyle/>
          <a:p>
            <a:pPr algn="just">
              <a:spcAft>
                <a:spcPts val="0"/>
              </a:spcAft>
            </a:pPr>
            <a:r>
              <a:rPr lang="en-US" sz="2800" b="1">
                <a:solidFill>
                  <a:schemeClr val="accent2">
                    <a:lumMod val="75000"/>
                  </a:schemeClr>
                </a:solidFill>
                <a:latin typeface="+mj-lt"/>
                <a:ea typeface="Times New Roman" panose="02020603050405020304" pitchFamily="18" charset="0"/>
                <a:cs typeface="Times New Roman" panose="02020603050405020304" pitchFamily="18" charset="0"/>
              </a:rPr>
              <a:t>c) </a:t>
            </a:r>
            <a:r>
              <a:rPr lang="en-US" sz="2800">
                <a:solidFill>
                  <a:schemeClr val="accent2">
                    <a:lumMod val="75000"/>
                  </a:schemeClr>
                </a:solidFill>
                <a:latin typeface="+mj-lt"/>
                <a:ea typeface="Times New Roman" panose="02020603050405020304" pitchFamily="18" charset="0"/>
                <a:cs typeface="Times New Roman" panose="02020603050405020304" pitchFamily="18" charset="0"/>
              </a:rPr>
              <a:t>Để tránh lãng phí trong buổi học tiếp theo em hãy chọn phương án phù hợp nhất đối với việc chuẩn bị nước giải khát cho học viên của cả hai khóa bồi dưỡng:</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a:solidFill>
                  <a:schemeClr val="accent2">
                    <a:lumMod val="75000"/>
                  </a:schemeClr>
                </a:solidFill>
              </a:rPr>
              <a:t>Hình 14</a:t>
            </a:r>
          </a:p>
        </p:txBody>
      </p:sp>
      <p:grpSp>
        <p:nvGrpSpPr>
          <p:cNvPr id="5" name="Group 4"/>
          <p:cNvGrpSpPr/>
          <p:nvPr/>
        </p:nvGrpSpPr>
        <p:grpSpPr>
          <a:xfrm>
            <a:off x="6945084" y="3381665"/>
            <a:ext cx="4894944" cy="523220"/>
            <a:chOff x="6945084" y="3381665"/>
            <a:chExt cx="4894944" cy="523220"/>
          </a:xfrm>
        </p:grpSpPr>
        <p:sp>
          <p:nvSpPr>
            <p:cNvPr id="3" name="TextBox 2"/>
            <p:cNvSpPr txBox="1"/>
            <p:nvPr/>
          </p:nvSpPr>
          <p:spPr>
            <a:xfrm>
              <a:off x="6975928" y="3381665"/>
              <a:ext cx="4864100" cy="523220"/>
            </a:xfrm>
            <a:prstGeom prst="rect">
              <a:avLst/>
            </a:prstGeom>
            <a:noFill/>
          </p:spPr>
          <p:txBody>
            <a:bodyPr wrap="square" rtlCol="0">
              <a:spAutoFit/>
            </a:bodyPr>
            <a:lstStyle/>
            <a:p>
              <a:r>
                <a:rPr lang="en-US" sz="2800">
                  <a:solidFill>
                    <a:schemeClr val="accent2">
                      <a:lumMod val="75000"/>
                    </a:schemeClr>
                  </a:solidFill>
                </a:rPr>
                <a:t>1   40 cốc nước giải khát</a:t>
              </a:r>
            </a:p>
          </p:txBody>
        </p:sp>
        <p:sp>
          <p:nvSpPr>
            <p:cNvPr id="4" name="Oval 3"/>
            <p:cNvSpPr/>
            <p:nvPr/>
          </p:nvSpPr>
          <p:spPr>
            <a:xfrm>
              <a:off x="6945084" y="3439033"/>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5" name="Group 14"/>
          <p:cNvGrpSpPr/>
          <p:nvPr/>
        </p:nvGrpSpPr>
        <p:grpSpPr>
          <a:xfrm>
            <a:off x="6945084" y="3904234"/>
            <a:ext cx="4894944" cy="523220"/>
            <a:chOff x="6945084" y="3929634"/>
            <a:chExt cx="4894944" cy="523220"/>
          </a:xfrm>
        </p:grpSpPr>
        <p:sp>
          <p:nvSpPr>
            <p:cNvPr id="7" name="TextBox 6"/>
            <p:cNvSpPr txBox="1"/>
            <p:nvPr/>
          </p:nvSpPr>
          <p:spPr>
            <a:xfrm>
              <a:off x="6975928" y="3929634"/>
              <a:ext cx="4864100" cy="523220"/>
            </a:xfrm>
            <a:prstGeom prst="rect">
              <a:avLst/>
            </a:prstGeom>
            <a:noFill/>
          </p:spPr>
          <p:txBody>
            <a:bodyPr wrap="square" rtlCol="0">
              <a:spAutoFit/>
            </a:bodyPr>
            <a:lstStyle/>
            <a:p>
              <a:r>
                <a:rPr lang="en-US" sz="2800">
                  <a:solidFill>
                    <a:schemeClr val="accent2">
                      <a:lumMod val="75000"/>
                    </a:schemeClr>
                  </a:solidFill>
                </a:rPr>
                <a:t>2   45 cốc nước giải khát</a:t>
              </a:r>
            </a:p>
          </p:txBody>
        </p:sp>
        <p:sp>
          <p:nvSpPr>
            <p:cNvPr id="12" name="Oval 11"/>
            <p:cNvSpPr/>
            <p:nvPr/>
          </p:nvSpPr>
          <p:spPr>
            <a:xfrm>
              <a:off x="6945084" y="3985605"/>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6" name="Group 15"/>
          <p:cNvGrpSpPr/>
          <p:nvPr/>
        </p:nvGrpSpPr>
        <p:grpSpPr>
          <a:xfrm>
            <a:off x="6945084" y="4428105"/>
            <a:ext cx="4894944" cy="523220"/>
            <a:chOff x="6945084" y="4453505"/>
            <a:chExt cx="4894944" cy="523220"/>
          </a:xfrm>
        </p:grpSpPr>
        <p:sp>
          <p:nvSpPr>
            <p:cNvPr id="8" name="TextBox 7"/>
            <p:cNvSpPr txBox="1"/>
            <p:nvPr/>
          </p:nvSpPr>
          <p:spPr>
            <a:xfrm>
              <a:off x="6975928" y="4453505"/>
              <a:ext cx="4864100" cy="523220"/>
            </a:xfrm>
            <a:prstGeom prst="rect">
              <a:avLst/>
            </a:prstGeom>
            <a:noFill/>
          </p:spPr>
          <p:txBody>
            <a:bodyPr wrap="square" rtlCol="0">
              <a:spAutoFit/>
            </a:bodyPr>
            <a:lstStyle/>
            <a:p>
              <a:r>
                <a:rPr lang="en-US" sz="2800">
                  <a:solidFill>
                    <a:schemeClr val="accent2">
                      <a:lumMod val="75000"/>
                    </a:schemeClr>
                  </a:solidFill>
                </a:rPr>
                <a:t>3   60 cốc nước giải khát</a:t>
              </a:r>
            </a:p>
          </p:txBody>
        </p:sp>
        <p:sp>
          <p:nvSpPr>
            <p:cNvPr id="13" name="Oval 12"/>
            <p:cNvSpPr/>
            <p:nvPr/>
          </p:nvSpPr>
          <p:spPr>
            <a:xfrm>
              <a:off x="6945084" y="4506890"/>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7" name="Group 16"/>
          <p:cNvGrpSpPr/>
          <p:nvPr/>
        </p:nvGrpSpPr>
        <p:grpSpPr>
          <a:xfrm>
            <a:off x="6945084" y="4964676"/>
            <a:ext cx="4894944" cy="523220"/>
            <a:chOff x="6945084" y="4977376"/>
            <a:chExt cx="4894944" cy="523220"/>
          </a:xfrm>
        </p:grpSpPr>
        <p:sp>
          <p:nvSpPr>
            <p:cNvPr id="11" name="TextBox 10"/>
            <p:cNvSpPr txBox="1"/>
            <p:nvPr/>
          </p:nvSpPr>
          <p:spPr>
            <a:xfrm>
              <a:off x="6975928" y="4977376"/>
              <a:ext cx="4864100" cy="523220"/>
            </a:xfrm>
            <a:prstGeom prst="rect">
              <a:avLst/>
            </a:prstGeom>
            <a:noFill/>
          </p:spPr>
          <p:txBody>
            <a:bodyPr wrap="square" rtlCol="0">
              <a:spAutoFit/>
            </a:bodyPr>
            <a:lstStyle/>
            <a:p>
              <a:r>
                <a:rPr lang="en-US" sz="2800">
                  <a:solidFill>
                    <a:schemeClr val="accent2">
                      <a:lumMod val="75000"/>
                    </a:schemeClr>
                  </a:solidFill>
                </a:rPr>
                <a:t>4   80 cốc nước giải khát</a:t>
              </a:r>
            </a:p>
          </p:txBody>
        </p:sp>
        <p:sp>
          <p:nvSpPr>
            <p:cNvPr id="14" name="Oval 13"/>
            <p:cNvSpPr/>
            <p:nvPr/>
          </p:nvSpPr>
          <p:spPr>
            <a:xfrm>
              <a:off x="6945084" y="5021784"/>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sp>
        <p:nvSpPr>
          <p:cNvPr id="19" name="Rectangle 18"/>
          <p:cNvSpPr/>
          <p:nvPr/>
        </p:nvSpPr>
        <p:spPr>
          <a:xfrm>
            <a:off x="6565900" y="103836"/>
            <a:ext cx="5613400" cy="3108543"/>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a:latin typeface="+mj-lt"/>
                <a:ea typeface="Times New Roman" panose="02020603050405020304" pitchFamily="18" charset="0"/>
              </a:rPr>
              <a:t>Để tránh lãng phí trong những buổi học tiếp theo, em chọn phương án (3) đối với việc chuẩn bị nước giải khát cho học viên cả 2 khóa bồi dưỡng. Vì cả 3 buổi ban đầu thì tổng số cốc nước giải khát học viên dùng đều là 60 cốc. </a:t>
            </a:r>
            <a:endParaRPr lang="en-US" sz="2800">
              <a:latin typeface="+mj-lt"/>
            </a:endParaRPr>
          </a:p>
        </p:txBody>
      </p:sp>
      <p:sp>
        <p:nvSpPr>
          <p:cNvPr id="20" name="TextBox 19"/>
          <p:cNvSpPr txBox="1"/>
          <p:nvPr/>
        </p:nvSpPr>
        <p:spPr>
          <a:xfrm>
            <a:off x="0" y="6465788"/>
            <a:ext cx="2146301" cy="369332"/>
          </a:xfrm>
          <a:prstGeom prst="rect">
            <a:avLst/>
          </a:prstGeom>
          <a:noFill/>
        </p:spPr>
        <p:txBody>
          <a:bodyPr wrap="square" rtlCol="0">
            <a:spAutoFit/>
          </a:bodyPr>
          <a:lstStyle/>
          <a:p>
            <a:r>
              <a:rPr lang="en-US" i="1">
                <a:solidFill>
                  <a:srgbClr val="CC3399"/>
                </a:solidFill>
              </a:rPr>
              <a:t>Hướng dẫn trả lời</a:t>
            </a:r>
          </a:p>
        </p:txBody>
      </p:sp>
    </p:spTree>
    <p:extLst>
      <p:ext uri="{BB962C8B-B14F-4D97-AF65-F5344CB8AC3E}">
        <p14:creationId xmlns:p14="http://schemas.microsoft.com/office/powerpoint/2010/main" val="397631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441419"/>
            <a:ext cx="8379460" cy="369332"/>
          </a:xfrm>
          <a:prstGeom prst="rect">
            <a:avLst/>
          </a:prstGeom>
          <a:noFill/>
        </p:spPr>
        <p:txBody>
          <a:bodyPr wrap="square" rtlCol="0">
            <a:spAutoFit/>
          </a:bodyPr>
          <a:lstStyle/>
          <a:p>
            <a:r>
              <a:rPr lang="en-US" i="1">
                <a:solidFill>
                  <a:srgbClr val="CC3399"/>
                </a:solidFill>
              </a:rPr>
              <a:t>Hoạt động cặp đôi; Chọn cặp đôi làm nhanh nhất trình bày; Quan sát, nhận xét.</a:t>
            </a:r>
          </a:p>
        </p:txBody>
      </p:sp>
      <p:graphicFrame>
        <p:nvGraphicFramePr>
          <p:cNvPr id="5" name="Chart 4"/>
          <p:cNvGraphicFramePr/>
          <p:nvPr>
            <p:extLst>
              <p:ext uri="{D42A27DB-BD31-4B8C-83A1-F6EECF244321}">
                <p14:modId xmlns:p14="http://schemas.microsoft.com/office/powerpoint/2010/main" val="1949798461"/>
              </p:ext>
            </p:extLst>
          </p:nvPr>
        </p:nvGraphicFramePr>
        <p:xfrm>
          <a:off x="127000" y="0"/>
          <a:ext cx="6134100" cy="59181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63800" y="5918199"/>
            <a:ext cx="2070100" cy="523220"/>
          </a:xfrm>
          <a:prstGeom prst="rect">
            <a:avLst/>
          </a:prstGeom>
          <a:noFill/>
        </p:spPr>
        <p:txBody>
          <a:bodyPr wrap="square" rtlCol="0">
            <a:spAutoFit/>
          </a:bodyPr>
          <a:lstStyle/>
          <a:p>
            <a:pPr algn="ctr"/>
            <a:r>
              <a:rPr lang="en-US" sz="2800" b="1" i="1">
                <a:solidFill>
                  <a:schemeClr val="accent2">
                    <a:lumMod val="75000"/>
                  </a:schemeClr>
                </a:solidFill>
              </a:rPr>
              <a:t>Hình 15</a:t>
            </a:r>
          </a:p>
        </p:txBody>
      </p:sp>
      <p:sp>
        <p:nvSpPr>
          <p:cNvPr id="7" name="TextBox 6"/>
          <p:cNvSpPr txBox="1"/>
          <p:nvPr/>
        </p:nvSpPr>
        <p:spPr>
          <a:xfrm>
            <a:off x="6451600" y="774700"/>
            <a:ext cx="5638800" cy="5262979"/>
          </a:xfrm>
          <a:prstGeom prst="rect">
            <a:avLst/>
          </a:prstGeom>
          <a:noFill/>
        </p:spPr>
        <p:txBody>
          <a:bodyPr wrap="square" rtlCol="0">
            <a:spAutoFit/>
          </a:bodyPr>
          <a:lstStyle/>
          <a:p>
            <a:pPr algn="just"/>
            <a:r>
              <a:rPr lang="en-US" sz="2800" b="1">
                <a:solidFill>
                  <a:schemeClr val="accent2">
                    <a:lumMod val="75000"/>
                  </a:schemeClr>
                </a:solidFill>
              </a:rPr>
              <a:t>Bài tập 2 trang 13</a:t>
            </a:r>
          </a:p>
          <a:p>
            <a:pPr algn="just"/>
            <a:r>
              <a:rPr lang="en-US" sz="2800">
                <a:solidFill>
                  <a:schemeClr val="accent2">
                    <a:lumMod val="75000"/>
                  </a:schemeClr>
                </a:solidFill>
              </a:rPr>
              <a:t>a) Biểu đồ ở </a:t>
            </a:r>
            <a:r>
              <a:rPr lang="en-US" sz="2800" i="1">
                <a:solidFill>
                  <a:schemeClr val="accent2">
                    <a:lumMod val="75000"/>
                  </a:schemeClr>
                </a:solidFill>
              </a:rPr>
              <a:t>Hình 15 </a:t>
            </a:r>
            <a:r>
              <a:rPr lang="en-US" sz="2800">
                <a:solidFill>
                  <a:schemeClr val="accent2">
                    <a:lumMod val="75000"/>
                  </a:schemeClr>
                </a:solidFill>
              </a:rPr>
              <a:t>thống kê số áo được bán ra trong hai ngày của hai cửa hàng kinh doanh. Mỗi cửa hàng đó đã bán được bao nhiêu chiếc áo trong hai ngày?</a:t>
            </a:r>
          </a:p>
          <a:p>
            <a:pPr algn="just"/>
            <a:r>
              <a:rPr lang="en-US" sz="2800">
                <a:solidFill>
                  <a:schemeClr val="accent2">
                    <a:lumMod val="75000"/>
                  </a:schemeClr>
                </a:solidFill>
              </a:rPr>
              <a:t>b) Biết rằng sau hai ngày nói trên, cửa hàng 1 đã lãi được 700 000 đồng và cửa hàng 2 đã lãi được 400 000 đồng. Nhận định “bán được càng nhiều áo thì càng lãi nhiều” có hợp lí không?</a:t>
            </a:r>
          </a:p>
        </p:txBody>
      </p:sp>
      <p:sp>
        <p:nvSpPr>
          <p:cNvPr id="9" name="Rounded Rectangle 8"/>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HOẠT ĐỘNG LUYỆN TẬP</a:t>
            </a:r>
          </a:p>
        </p:txBody>
      </p:sp>
    </p:spTree>
    <p:extLst>
      <p:ext uri="{BB962C8B-B14F-4D97-AF65-F5344CB8AC3E}">
        <p14:creationId xmlns:p14="http://schemas.microsoft.com/office/powerpoint/2010/main" val="26997131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2809</TotalTime>
  <Words>1791</Words>
  <Application>Microsoft Office PowerPoint</Application>
  <PresentationFormat>Widescreen</PresentationFormat>
  <Paragraphs>330</Paragraphs>
  <Slides>24</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Tahoma</vt:lpstr>
      <vt:lpstr>Times New Roman</vt:lpstr>
      <vt:lpstr>Wingdings</vt:lpstr>
      <vt:lpstr>1_Office Theme</vt:lpstr>
      <vt:lpstr>2_Office Theme</vt:lpstr>
      <vt:lpstr>Biểu đồ cột kép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 hệ chia hết. Tính chất chia hết  (tiết 2)</dc:title>
  <dc:creator>Ánh Tuyết</dc:creator>
  <cp:lastModifiedBy>lantrang2412@gmail.com</cp:lastModifiedBy>
  <cp:revision>312</cp:revision>
  <dcterms:created xsi:type="dcterms:W3CDTF">2021-07-22T13:28:24Z</dcterms:created>
  <dcterms:modified xsi:type="dcterms:W3CDTF">2024-02-14T15:38:16Z</dcterms:modified>
</cp:coreProperties>
</file>