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1" r:id="rId3"/>
    <p:sldId id="282" r:id="rId4"/>
    <p:sldId id="283" r:id="rId5"/>
    <p:sldId id="284" r:id="rId6"/>
    <p:sldId id="285" r:id="rId7"/>
    <p:sldId id="286" r:id="rId8"/>
    <p:sldId id="287" r:id="rId9"/>
    <p:sldId id="288" r:id="rId10"/>
    <p:sldId id="289" r:id="rId11"/>
    <p:sldId id="290" r:id="rId12"/>
    <p:sldId id="291" r:id="rId13"/>
    <p:sldId id="270" r:id="rId14"/>
    <p:sldId id="292" r:id="rId15"/>
    <p:sldId id="293" r:id="rId16"/>
    <p:sldId id="294" r:id="rId17"/>
    <p:sldId id="275"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A7FBA91-6F00-461A-8CA5-5B0E015DEEA6}" type="datetimeFigureOut">
              <a:rPr lang="en-US" smtClean="0"/>
              <a:t>2/25/2024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F617189-F813-4D7E-8923-61A1251E75E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8677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A7FBA91-6F00-461A-8CA5-5B0E015DEEA6}" type="datetimeFigureOut">
              <a:rPr lang="en-US" smtClean="0"/>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17189-F813-4D7E-8923-61A1251E75E9}" type="slidenum">
              <a:rPr lang="en-US" smtClean="0"/>
              <a:t>‹#›</a:t>
            </a:fld>
            <a:endParaRPr lang="en-US"/>
          </a:p>
        </p:txBody>
      </p:sp>
    </p:spTree>
    <p:extLst>
      <p:ext uri="{BB962C8B-B14F-4D97-AF65-F5344CB8AC3E}">
        <p14:creationId xmlns:p14="http://schemas.microsoft.com/office/powerpoint/2010/main" val="359380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7FBA91-6F00-461A-8CA5-5B0E015DEEA6}"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17189-F813-4D7E-8923-61A1251E75E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163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7FBA91-6F00-461A-8CA5-5B0E015DEEA6}"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17189-F813-4D7E-8923-61A1251E75E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0029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7FBA91-6F00-461A-8CA5-5B0E015DEEA6}"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17189-F813-4D7E-8923-61A1251E75E9}" type="slidenum">
              <a:rPr lang="en-US" smtClean="0"/>
              <a:t>‹#›</a:t>
            </a:fld>
            <a:endParaRPr lang="en-US"/>
          </a:p>
        </p:txBody>
      </p:sp>
    </p:spTree>
    <p:extLst>
      <p:ext uri="{BB962C8B-B14F-4D97-AF65-F5344CB8AC3E}">
        <p14:creationId xmlns:p14="http://schemas.microsoft.com/office/powerpoint/2010/main" val="3499320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7FBA91-6F00-461A-8CA5-5B0E015DEEA6}"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17189-F813-4D7E-8923-61A1251E75E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0688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7FBA91-6F00-461A-8CA5-5B0E015DEEA6}"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17189-F813-4D7E-8923-61A1251E75E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6803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7FBA91-6F00-461A-8CA5-5B0E015DEEA6}"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17189-F813-4D7E-8923-61A1251E75E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006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7FBA91-6F00-461A-8CA5-5B0E015DEEA6}"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17189-F813-4D7E-8923-61A1251E75E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018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7FBA91-6F00-461A-8CA5-5B0E015DEEA6}"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17189-F813-4D7E-8923-61A1251E75E9}" type="slidenum">
              <a:rPr lang="en-US" smtClean="0"/>
              <a:t>‹#›</a:t>
            </a:fld>
            <a:endParaRPr lang="en-US"/>
          </a:p>
        </p:txBody>
      </p:sp>
    </p:spTree>
    <p:extLst>
      <p:ext uri="{BB962C8B-B14F-4D97-AF65-F5344CB8AC3E}">
        <p14:creationId xmlns:p14="http://schemas.microsoft.com/office/powerpoint/2010/main" val="3884122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7FBA91-6F00-461A-8CA5-5B0E015DEEA6}"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617189-F813-4D7E-8923-61A1251E75E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41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7FBA91-6F00-461A-8CA5-5B0E015DEEA6}" type="datetimeFigureOut">
              <a:rPr lang="en-US" smtClean="0"/>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17189-F813-4D7E-8923-61A1251E75E9}" type="slidenum">
              <a:rPr lang="en-US" smtClean="0"/>
              <a:t>‹#›</a:t>
            </a:fld>
            <a:endParaRPr lang="en-US"/>
          </a:p>
        </p:txBody>
      </p:sp>
    </p:spTree>
    <p:extLst>
      <p:ext uri="{BB962C8B-B14F-4D97-AF65-F5344CB8AC3E}">
        <p14:creationId xmlns:p14="http://schemas.microsoft.com/office/powerpoint/2010/main" val="336791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7FBA91-6F00-461A-8CA5-5B0E015DEEA6}" type="datetimeFigureOut">
              <a:rPr lang="en-US" smtClean="0"/>
              <a:t>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617189-F813-4D7E-8923-61A1251E75E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626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7FBA91-6F00-461A-8CA5-5B0E015DEEA6}" type="datetimeFigureOut">
              <a:rPr lang="en-US" smtClean="0"/>
              <a:t>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617189-F813-4D7E-8923-61A1251E75E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995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FBA91-6F00-461A-8CA5-5B0E015DEEA6}" type="datetimeFigureOut">
              <a:rPr lang="en-US" smtClean="0"/>
              <a:t>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617189-F813-4D7E-8923-61A1251E75E9}" type="slidenum">
              <a:rPr lang="en-US" smtClean="0"/>
              <a:t>‹#›</a:t>
            </a:fld>
            <a:endParaRPr lang="en-US"/>
          </a:p>
        </p:txBody>
      </p:sp>
    </p:spTree>
    <p:extLst>
      <p:ext uri="{BB962C8B-B14F-4D97-AF65-F5344CB8AC3E}">
        <p14:creationId xmlns:p14="http://schemas.microsoft.com/office/powerpoint/2010/main" val="193185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A7FBA91-6F00-461A-8CA5-5B0E015DEEA6}" type="datetimeFigureOut">
              <a:rPr lang="en-US" smtClean="0"/>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17189-F813-4D7E-8923-61A1251E75E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768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A7FBA91-6F00-461A-8CA5-5B0E015DEEA6}" type="datetimeFigureOut">
              <a:rPr lang="en-US" smtClean="0"/>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17189-F813-4D7E-8923-61A1251E75E9}" type="slidenum">
              <a:rPr lang="en-US" smtClean="0"/>
              <a:t>‹#›</a:t>
            </a:fld>
            <a:endParaRPr lang="en-US"/>
          </a:p>
        </p:txBody>
      </p:sp>
    </p:spTree>
    <p:extLst>
      <p:ext uri="{BB962C8B-B14F-4D97-AF65-F5344CB8AC3E}">
        <p14:creationId xmlns:p14="http://schemas.microsoft.com/office/powerpoint/2010/main" val="91124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rgbClr val="FF6600"/>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7FBA91-6F00-461A-8CA5-5B0E015DEEA6}" type="datetimeFigureOut">
              <a:rPr lang="en-US" smtClean="0"/>
              <a:t>2/25/2024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617189-F813-4D7E-8923-61A1251E75E9}" type="slidenum">
              <a:rPr lang="en-US" smtClean="0"/>
              <a:t>‹#›</a:t>
            </a:fld>
            <a:endParaRPr lang="en-US"/>
          </a:p>
        </p:txBody>
      </p:sp>
    </p:spTree>
    <p:extLst>
      <p:ext uri="{BB962C8B-B14F-4D97-AF65-F5344CB8AC3E}">
        <p14:creationId xmlns:p14="http://schemas.microsoft.com/office/powerpoint/2010/main" val="3104524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https://i.pinimg.com/564x/18/64/8f/18648f2b1ea23c401e1cad4abff0f410.jpg"/>
          <p:cNvPicPr>
            <a:picLocks noChangeAspect="1" noChangeArrowheads="1"/>
          </p:cNvPicPr>
          <p:nvPr/>
        </p:nvPicPr>
        <p:blipFill rotWithShape="1">
          <a:blip r:embed="rId2">
            <a:extLst>
              <a:ext uri="{28A0092B-C50C-407E-A947-70E740481C1C}">
                <a14:useLocalDpi xmlns:a14="http://schemas.microsoft.com/office/drawing/2010/main" val="0"/>
              </a:ext>
            </a:extLst>
          </a:blip>
          <a:srcRect b="1154"/>
          <a:stretch/>
        </p:blipFill>
        <p:spPr bwMode="auto">
          <a:xfrm rot="5400000">
            <a:off x="2667968" y="-2667968"/>
            <a:ext cx="6856066" cy="12192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DA2CECB-621F-4A42-AF99-74B57DB4BC3E}"/>
              </a:ext>
            </a:extLst>
          </p:cNvPr>
          <p:cNvSpPr/>
          <p:nvPr/>
        </p:nvSpPr>
        <p:spPr>
          <a:xfrm>
            <a:off x="491609" y="227810"/>
            <a:ext cx="11253886" cy="952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CEA5D79-6DDB-4804-AC97-4586FA3F4974}"/>
              </a:ext>
            </a:extLst>
          </p:cNvPr>
          <p:cNvSpPr txBox="1"/>
          <p:nvPr/>
        </p:nvSpPr>
        <p:spPr>
          <a:xfrm>
            <a:off x="1885071" y="902473"/>
            <a:ext cx="9057583" cy="584775"/>
          </a:xfrm>
          <a:prstGeom prst="rect">
            <a:avLst/>
          </a:prstGeom>
          <a:noFill/>
        </p:spPr>
        <p:txBody>
          <a:bodyPr wrap="square">
            <a:spAutoFit/>
          </a:bodyPr>
          <a:lstStyle/>
          <a:p>
            <a:pPr algn="ctr"/>
            <a:r>
              <a:rPr lang="en-US" sz="3200" b="1" dirty="0">
                <a:solidFill>
                  <a:srgbClr val="FF6600"/>
                </a:solidFill>
                <a:effectLst/>
                <a:latin typeface="Cambria" panose="02040503050406030204" pitchFamily="18" charset="0"/>
                <a:ea typeface="Cambria" panose="02040503050406030204" pitchFamily="18" charset="0"/>
                <a:cs typeface="Times New Roman" panose="02020603050405020304" pitchFamily="18" charset="0"/>
              </a:rPr>
              <a:t>CHỦ </a:t>
            </a:r>
            <a:r>
              <a:rPr lang="en-US" sz="32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ĐỀ</a:t>
            </a:r>
            <a:r>
              <a:rPr lang="en-US" sz="3200" b="1" dirty="0">
                <a:solidFill>
                  <a:srgbClr val="FF6600"/>
                </a:solidFill>
                <a:latin typeface="Cambria" panose="02040503050406030204" pitchFamily="18" charset="0"/>
                <a:ea typeface="Cambria" panose="02040503050406030204" pitchFamily="18" charset="0"/>
                <a:cs typeface="Times New Roman" panose="02020603050405020304" pitchFamily="18" charset="0"/>
              </a:rPr>
              <a:t>: NGHỆ THUẬT TRUNG ĐẠI THẾ </a:t>
            </a:r>
            <a:r>
              <a:rPr lang="en-US" sz="32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GIỚI</a:t>
            </a:r>
            <a:endParaRPr lang="en-US" sz="3200" b="1" dirty="0">
              <a:solidFill>
                <a:srgbClr val="FF66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80AE4EB-E2CC-4476-89CA-5FAD1CE6DA28}"/>
              </a:ext>
            </a:extLst>
          </p:cNvPr>
          <p:cNvSpPr txBox="1"/>
          <p:nvPr/>
        </p:nvSpPr>
        <p:spPr>
          <a:xfrm>
            <a:off x="2236762" y="1502664"/>
            <a:ext cx="8370277" cy="954107"/>
          </a:xfrm>
          <a:prstGeom prst="rect">
            <a:avLst/>
          </a:prstGeom>
          <a:noFill/>
        </p:spPr>
        <p:txBody>
          <a:bodyPr wrap="square">
            <a:spAutoFit/>
          </a:bodyPr>
          <a:lstStyle/>
          <a:p>
            <a:pPr lvl="0" algn="ctr"/>
            <a:r>
              <a:rPr lang="en-US" sz="2800" b="1" dirty="0" err="1" smtClean="0">
                <a:solidFill>
                  <a:srgbClr val="006600"/>
                </a:solidFill>
                <a:effectLst/>
                <a:latin typeface="Cambria" panose="02040503050406030204" pitchFamily="18" charset="0"/>
                <a:ea typeface="Cambria" panose="02040503050406030204" pitchFamily="18" charset="0"/>
                <a:cs typeface="Times New Roman" panose="02020603050405020304" pitchFamily="18" charset="0"/>
              </a:rPr>
              <a:t>Tiết</a:t>
            </a:r>
            <a:r>
              <a:rPr lang="en-US" sz="2800" b="1" dirty="0" smtClean="0">
                <a:solidFill>
                  <a:srgbClr val="006600"/>
                </a:solidFill>
                <a:effectLst/>
                <a:latin typeface="Cambria" panose="02040503050406030204" pitchFamily="18" charset="0"/>
                <a:ea typeface="Cambria" panose="02040503050406030204" pitchFamily="18" charset="0"/>
                <a:cs typeface="Times New Roman" panose="02020603050405020304" pitchFamily="18" charset="0"/>
              </a:rPr>
              <a:t> 19,20- BÀI 9:  </a:t>
            </a:r>
          </a:p>
          <a:p>
            <a:pPr lvl="0"/>
            <a:r>
              <a:rPr lang="en-US" sz="2800" b="1" dirty="0" smtClean="0">
                <a:solidFill>
                  <a:srgbClr val="006600"/>
                </a:solidFill>
                <a:effectLst/>
                <a:latin typeface="Cambria" panose="02040503050406030204" pitchFamily="18" charset="0"/>
                <a:ea typeface="Cambria" panose="02040503050406030204" pitchFamily="18" charset="0"/>
                <a:cs typeface="Times New Roman" panose="02020603050405020304" pitchFamily="18" charset="0"/>
              </a:rPr>
              <a:t>CÂN BẰNG ĐỐI XỨNG TRONG KIẾN TRÚC GOTHIC</a:t>
            </a:r>
            <a:endParaRPr lang="en-US" sz="2800" b="1" dirty="0">
              <a:solidFill>
                <a:srgbClr val="006600"/>
              </a:solidFill>
              <a:latin typeface="Cambria" panose="02040503050406030204" pitchFamily="18" charset="0"/>
              <a:ea typeface="Cambria" panose="02040503050406030204" pitchFamily="18" charset="0"/>
            </a:endParaRPr>
          </a:p>
        </p:txBody>
      </p:sp>
      <p:sp>
        <p:nvSpPr>
          <p:cNvPr id="30" name="Rectangle 29">
            <a:extLst>
              <a:ext uri="{FF2B5EF4-FFF2-40B4-BE49-F238E27FC236}">
                <a16:creationId xmlns:a16="http://schemas.microsoft.com/office/drawing/2014/main" id="{660AC912-E52E-4D1F-9792-C67CF877AE95}"/>
              </a:ext>
            </a:extLst>
          </p:cNvPr>
          <p:cNvSpPr/>
          <p:nvPr/>
        </p:nvSpPr>
        <p:spPr>
          <a:xfrm rot="5400000">
            <a:off x="5984886" y="-3528635"/>
            <a:ext cx="633044" cy="1034994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1028" name="Picture 4" descr="https://www.bing.com/th?id=ODL.db846b3533090a688f19623640a117a8&amp;w=143&amp;h=198&amp;c=12&amp;rs=1&amp;qlt=99&amp;pcl=faf9f7&amp;o=6&amp;pid=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431" y="2616591"/>
            <a:ext cx="2070420" cy="28667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2"/>
          </a:lnRef>
          <a:fillRef idx="1">
            <a:schemeClr val="lt1"/>
          </a:fillRef>
          <a:effectRef idx="0">
            <a:schemeClr val="accent2"/>
          </a:effectRef>
          <a:fontRef idx="minor">
            <a:schemeClr val="dk1"/>
          </a:fontRef>
        </p:style>
      </p:pic>
      <p:pic>
        <p:nvPicPr>
          <p:cNvPr id="8" name="Picture 7"/>
          <p:cNvPicPr>
            <a:picLocks noChangeAspect="1"/>
          </p:cNvPicPr>
          <p:nvPr/>
        </p:nvPicPr>
        <p:blipFill rotWithShape="1">
          <a:blip r:embed="rId4"/>
          <a:srcRect l="57869" b="-3293"/>
          <a:stretch/>
        </p:blipFill>
        <p:spPr>
          <a:xfrm>
            <a:off x="7446501" y="2610862"/>
            <a:ext cx="2208960" cy="2992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Gothic door isolated on white background"/>
          <p:cNvPicPr>
            <a:picLocks noChangeAspect="1" noChangeArrowheads="1"/>
          </p:cNvPicPr>
          <p:nvPr/>
        </p:nvPicPr>
        <p:blipFill rotWithShape="1">
          <a:blip r:embed="rId5">
            <a:extLst>
              <a:ext uri="{28A0092B-C50C-407E-A947-70E740481C1C}">
                <a14:useLocalDpi xmlns:a14="http://schemas.microsoft.com/office/drawing/2010/main" val="0"/>
              </a:ext>
            </a:extLst>
          </a:blip>
          <a:srcRect l="16021" t="15323" r="15645" b="17580"/>
          <a:stretch/>
        </p:blipFill>
        <p:spPr bwMode="auto">
          <a:xfrm>
            <a:off x="5003639" y="2583392"/>
            <a:ext cx="2091501" cy="28758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511912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3/93/23/439323c1f572c109d156f5cbef5bc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6999"/>
            <a:ext cx="6858001" cy="1219199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7B5C46D-CD37-4CFE-8221-52C622055041}"/>
              </a:ext>
            </a:extLst>
          </p:cNvPr>
          <p:cNvGrpSpPr/>
          <p:nvPr/>
        </p:nvGrpSpPr>
        <p:grpSpPr>
          <a:xfrm>
            <a:off x="1118002" y="1143784"/>
            <a:ext cx="10304964" cy="1036710"/>
            <a:chOff x="372128" y="2311401"/>
            <a:chExt cx="2314300" cy="3104661"/>
          </a:xfrm>
          <a:noFill/>
        </p:grpSpPr>
        <p:sp>
          <p:nvSpPr>
            <p:cNvPr id="4" name="Rectangle 3">
              <a:extLst>
                <a:ext uri="{FF2B5EF4-FFF2-40B4-BE49-F238E27FC236}">
                  <a16:creationId xmlns:a16="http://schemas.microsoft.com/office/drawing/2014/main" id="{9DA2CECB-621F-4A42-AF99-74B57DB4BC3E}"/>
                </a:ext>
              </a:extLst>
            </p:cNvPr>
            <p:cNvSpPr/>
            <p:nvPr/>
          </p:nvSpPr>
          <p:spPr>
            <a:xfrm>
              <a:off x="440932" y="2311401"/>
              <a:ext cx="2245496" cy="3104661"/>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5CEA5D79-6DDB-4804-AC97-4586FA3F4974}"/>
                </a:ext>
              </a:extLst>
            </p:cNvPr>
            <p:cNvSpPr txBox="1"/>
            <p:nvPr/>
          </p:nvSpPr>
          <p:spPr>
            <a:xfrm>
              <a:off x="372128" y="2323991"/>
              <a:ext cx="2173837" cy="3041631"/>
            </a:xfrm>
            <a:prstGeom prst="rect">
              <a:avLst/>
            </a:prstGeom>
            <a:grpFill/>
            <a:ln>
              <a:noFill/>
            </a:ln>
          </p:spPr>
          <p:txBody>
            <a:bodyPr wrap="square">
              <a:spAutoFit/>
            </a:bodyPr>
            <a:lstStyle/>
            <a:p>
              <a:pPr lvl="0" algn="ctr"/>
              <a:r>
                <a:rPr lang="en-US" sz="2800" b="1" dirty="0" err="1" smtClean="0">
                  <a:latin typeface="Cambria" panose="02040503050406030204" pitchFamily="18" charset="0"/>
                  <a:ea typeface="Cambria" panose="02040503050406030204" pitchFamily="18" charset="0"/>
                  <a:cs typeface="Times New Roman" panose="02020603050405020304" pitchFamily="18" charset="0"/>
                </a:rPr>
                <a:t>Tiết</a:t>
              </a:r>
              <a:r>
                <a:rPr lang="en-US" sz="2800" b="1" dirty="0" smtClean="0">
                  <a:latin typeface="Cambria" panose="02040503050406030204" pitchFamily="18" charset="0"/>
                  <a:ea typeface="Cambria" panose="02040503050406030204" pitchFamily="18" charset="0"/>
                  <a:cs typeface="Times New Roman" panose="02020603050405020304" pitchFamily="18" charset="0"/>
                </a:rPr>
                <a:t> 19,20-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Bài</a:t>
              </a:r>
              <a:r>
                <a:rPr lang="en-US" sz="2800" b="1" dirty="0" smtClean="0">
                  <a:latin typeface="Cambria" panose="02040503050406030204" pitchFamily="18" charset="0"/>
                  <a:ea typeface="Cambria" panose="02040503050406030204" pitchFamily="18" charset="0"/>
                  <a:cs typeface="Times New Roman" panose="02020603050405020304" pitchFamily="18" charset="0"/>
                </a:rPr>
                <a:t> 9: </a:t>
              </a:r>
            </a:p>
            <a:p>
              <a:pPr lvl="0" algn="ctr"/>
              <a:r>
                <a:rPr lang="en-US" sz="3200" b="1" dirty="0" smtClean="0">
                  <a:solidFill>
                    <a:srgbClr val="006600"/>
                  </a:solidFill>
                  <a:latin typeface="Cambria" panose="02040503050406030204" pitchFamily="18" charset="0"/>
                  <a:ea typeface="Cambria" panose="02040503050406030204" pitchFamily="18" charset="0"/>
                  <a:cs typeface="Times New Roman" panose="02020603050405020304" pitchFamily="18" charset="0"/>
                </a:rPr>
                <a:t>CÂN BẰNG ĐỐI XỨNG TRONG KIẾN TRÚC GOTHIC</a:t>
              </a:r>
              <a:endParaRPr lang="en-US" sz="3200" b="1" dirty="0">
                <a:solidFill>
                  <a:srgbClr val="006600"/>
                </a:solidFill>
                <a:latin typeface="Cambria" panose="02040503050406030204" pitchFamily="18" charset="0"/>
                <a:ea typeface="Cambria" panose="02040503050406030204" pitchFamily="18" charset="0"/>
              </a:endParaRPr>
            </a:p>
          </p:txBody>
        </p:sp>
      </p:grpSp>
      <p:sp>
        <p:nvSpPr>
          <p:cNvPr id="24" name="TextBox 23">
            <a:extLst>
              <a:ext uri="{FF2B5EF4-FFF2-40B4-BE49-F238E27FC236}">
                <a16:creationId xmlns:a16="http://schemas.microsoft.com/office/drawing/2014/main" id="{8F2A9CB3-191B-469D-BEE9-B6A1A3BA8751}"/>
              </a:ext>
            </a:extLst>
          </p:cNvPr>
          <p:cNvSpPr txBox="1"/>
          <p:nvPr/>
        </p:nvSpPr>
        <p:spPr>
          <a:xfrm>
            <a:off x="598247" y="469940"/>
            <a:ext cx="10936256" cy="646331"/>
          </a:xfrm>
          <a:prstGeom prst="rect">
            <a:avLst/>
          </a:prstGeom>
          <a:noFill/>
        </p:spPr>
        <p:txBody>
          <a:bodyPr wrap="square">
            <a:spAutoFit/>
          </a:bodyPr>
          <a:lstStyle/>
          <a:p>
            <a:pPr algn="ctr"/>
            <a:r>
              <a:rPr lang="en-US" sz="3600" b="1" dirty="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CHỦ ĐỀ: NGHỆ THUẬT TRUNG ĐẠI THẾ </a:t>
            </a:r>
            <a:r>
              <a:rPr lang="en-US" sz="3600" b="1" dirty="0" smtClean="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GIỚI</a:t>
            </a:r>
            <a:endParaRPr lang="en-US" sz="3600" b="1" dirty="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429E6D1F-9622-4DA8-9180-1599F42A72DF}"/>
              </a:ext>
            </a:extLst>
          </p:cNvPr>
          <p:cNvSpPr txBox="1"/>
          <p:nvPr/>
        </p:nvSpPr>
        <p:spPr>
          <a:xfrm>
            <a:off x="802916" y="2194771"/>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 </a:t>
            </a:r>
            <a:r>
              <a:rPr lang="en-US" sz="2800" b="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Khám</a:t>
            </a:r>
            <a:r>
              <a:rPr lang="en-US" sz="2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phá</a:t>
            </a:r>
            <a:r>
              <a:rPr lang="en-US" sz="2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đặc</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điểm</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cửa</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sổ</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kiến</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trúc</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Gothic</a:t>
            </a:r>
            <a:endParaRPr lang="en-US" sz="2800" b="1" dirty="0">
              <a:solidFill>
                <a:schemeClr val="tx1"/>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29E6D1F-9622-4DA8-9180-1599F42A72DF}"/>
              </a:ext>
            </a:extLst>
          </p:cNvPr>
          <p:cNvSpPr txBox="1"/>
          <p:nvPr/>
        </p:nvSpPr>
        <p:spPr>
          <a:xfrm>
            <a:off x="802916" y="2730349"/>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Cách</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vẽ</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mô</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phỏng</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cửa</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sổ</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trong</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kiến</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trúc</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smtClean="0">
                <a:latin typeface="Cambria" panose="02040503050406030204" pitchFamily="18" charset="0"/>
                <a:ea typeface="Cambria" panose="02040503050406030204" pitchFamily="18" charset="0"/>
                <a:cs typeface="Times New Roman" panose="02020603050405020304" pitchFamily="18" charset="0"/>
              </a:rPr>
              <a:t>GOTHIC</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429E6D1F-9622-4DA8-9180-1599F42A72DF}"/>
              </a:ext>
            </a:extLst>
          </p:cNvPr>
          <p:cNvSpPr txBox="1"/>
          <p:nvPr/>
        </p:nvSpPr>
        <p:spPr>
          <a:xfrm>
            <a:off x="802916" y="3265926"/>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3</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Vẽ</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mô</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phỏng</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và</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trí</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cửa</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sổ</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theo</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kiến</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trúc</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Gothic</a:t>
            </a:r>
            <a:endParaRPr lang="en-US" sz="2800" b="1" dirty="0">
              <a:solidFill>
                <a:srgbClr val="C000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35895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3/93/23/439323c1f572c109d156f5cbef5bc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6999"/>
            <a:ext cx="6858001" cy="12191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29E6D1F-9622-4DA8-9180-1599F42A72DF}"/>
              </a:ext>
            </a:extLst>
          </p:cNvPr>
          <p:cNvSpPr txBox="1"/>
          <p:nvPr/>
        </p:nvSpPr>
        <p:spPr>
          <a:xfrm>
            <a:off x="868230" y="574977"/>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3</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Vẽ</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mô</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phỏng</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và</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trí</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cửa</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sổ</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theo</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kiến</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trúc</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Gothic</a:t>
            </a:r>
            <a:endParaRPr lang="en-US" sz="2800" b="1" dirty="0">
              <a:solidFill>
                <a:srgbClr val="C00000"/>
              </a:solidFill>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75337EA4-005D-423C-ABDE-BD6E59E03856}"/>
              </a:ext>
            </a:extLst>
          </p:cNvPr>
          <p:cNvSpPr txBox="1"/>
          <p:nvPr/>
        </p:nvSpPr>
        <p:spPr>
          <a:xfrm>
            <a:off x="1267097" y="1210573"/>
            <a:ext cx="9744891" cy="2569934"/>
          </a:xfrm>
          <a:prstGeom prst="rect">
            <a:avLst/>
          </a:prstGeom>
          <a:noFill/>
        </p:spPr>
        <p:txBody>
          <a:bodyPr wrap="square">
            <a:spAutoFit/>
          </a:bodyPr>
          <a:lstStyle/>
          <a:p>
            <a:pPr marR="0" lvl="0" algn="just">
              <a:lnSpc>
                <a:spcPct val="115000"/>
              </a:lnSpc>
              <a:spcBef>
                <a:spcPts val="0"/>
              </a:spcBef>
              <a:spcAft>
                <a:spcPts val="0"/>
              </a:spcAft>
              <a:tabLst>
                <a:tab pos="2743200" algn="ctr"/>
                <a:tab pos="5486400" algn="r"/>
              </a:tabLst>
            </a:pPr>
            <a:r>
              <a:rPr lang="fr-FR" sz="2800" b="1" dirty="0"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 </a:t>
            </a:r>
            <a:r>
              <a:rPr lang="fr-FR" sz="2800" b="1" dirty="0" err="1"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Lựa</a:t>
            </a:r>
            <a:r>
              <a:rPr lang="fr-FR" sz="2800" b="1" dirty="0"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fr-FR" sz="2800" b="1"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chọn</a:t>
            </a:r>
            <a:r>
              <a:rPr lang="fr-FR" sz="2800" b="1"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fr-FR" sz="2800" b="1" dirty="0" err="1">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hình</a:t>
            </a:r>
            <a:r>
              <a:rPr lang="fr-FR" sz="2800" b="1"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fr-FR" sz="2800" b="1" dirty="0" err="1"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cửa</a:t>
            </a:r>
            <a:r>
              <a:rPr lang="fr-FR" sz="2800" b="1" dirty="0"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fr-FR" sz="2800" b="1" dirty="0" err="1"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sổ</a:t>
            </a:r>
            <a:r>
              <a:rPr lang="fr-FR" sz="2800" b="1" dirty="0"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fr-FR" sz="2800" b="1" dirty="0" err="1"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theo</a:t>
            </a:r>
            <a:r>
              <a:rPr lang="fr-FR" sz="2800" b="1" dirty="0"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fr-FR" sz="2800" b="1" dirty="0" err="1"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kiến</a:t>
            </a:r>
            <a:r>
              <a:rPr lang="fr-FR" sz="2800" b="1" dirty="0"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fr-FR" sz="2800" b="1" dirty="0" err="1"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trúc</a:t>
            </a:r>
            <a:r>
              <a:rPr lang="fr-FR" sz="2800" b="1" dirty="0"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Gothic </a:t>
            </a:r>
            <a:r>
              <a:rPr lang="fr-FR" sz="2800" b="1" dirty="0" err="1"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mà</a:t>
            </a:r>
            <a:r>
              <a:rPr lang="fr-FR" sz="2800" b="1" dirty="0"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fr-FR" sz="2800" b="1" dirty="0" err="1"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em</a:t>
            </a:r>
            <a:r>
              <a:rPr lang="fr-FR" sz="2800" b="1" dirty="0"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 </a:t>
            </a:r>
            <a:r>
              <a:rPr lang="fr-FR" sz="2800" b="1" dirty="0" err="1" smtClean="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rPr>
              <a:t>thích</a:t>
            </a:r>
            <a:endParaRPr lang="fr-FR" sz="2800" b="1" dirty="0">
              <a:solidFill>
                <a:schemeClr val="accent1">
                  <a:lumMod val="50000"/>
                </a:schemeClr>
              </a:solidFill>
              <a:effectLst/>
              <a:latin typeface="Cambria" panose="02040503050406030204" pitchFamily="18" charset="0"/>
              <a:ea typeface="Cambria" panose="02040503050406030204" pitchFamily="18" charset="0"/>
              <a:cs typeface="Times New Roman" panose="02020603050405020304" pitchFamily="18" charset="0"/>
            </a:endParaRPr>
          </a:p>
          <a:p>
            <a:pPr algn="just">
              <a:lnSpc>
                <a:spcPct val="115000"/>
              </a:lnSpc>
              <a:tabLst>
                <a:tab pos="2743200" algn="ctr"/>
                <a:tab pos="5486400" algn="r"/>
              </a:tabLst>
            </a:pPr>
            <a:r>
              <a:rPr lang="fr-FR" sz="2800" b="1" dirty="0" smtClean="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 </a:t>
            </a:r>
            <a:r>
              <a:rPr lang="fr-FR" sz="2800" b="1" dirty="0" err="1" smtClean="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Thực</a:t>
            </a:r>
            <a:r>
              <a:rPr lang="fr-FR" sz="2800" b="1" dirty="0" smtClean="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fr-FR" sz="2800" b="1" dirty="0" err="1">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hiện</a:t>
            </a:r>
            <a:r>
              <a:rPr lang="fr-FR" sz="2800" b="1" dirty="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fr-FR" sz="2800" b="1" dirty="0" err="1" smtClean="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theo</a:t>
            </a:r>
            <a:r>
              <a:rPr lang="fr-FR" sz="2800" b="1" dirty="0" smtClean="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a:t>
            </a:r>
            <a:r>
              <a:rPr lang="fr-FR" sz="2800" b="1" dirty="0" err="1" smtClean="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gợi</a:t>
            </a:r>
            <a:r>
              <a:rPr lang="fr-FR" sz="2800" b="1" dirty="0" smtClean="0">
                <a:solidFill>
                  <a:schemeClr val="accent1">
                    <a:lumMod val="50000"/>
                  </a:schemeClr>
                </a:solidFill>
                <a:latin typeface="Cambria" panose="02040503050406030204" pitchFamily="18" charset="0"/>
                <a:ea typeface="Cambria" panose="02040503050406030204" pitchFamily="18" charset="0"/>
                <a:cs typeface="Times New Roman" panose="02020603050405020304" pitchFamily="18" charset="0"/>
              </a:rPr>
              <a:t> ý: </a:t>
            </a:r>
            <a:r>
              <a:rPr lang="nl-NL" sz="2800" dirty="0">
                <a:solidFill>
                  <a:srgbClr val="002060"/>
                </a:solidFill>
                <a:latin typeface="Cambria" panose="02040503050406030204" pitchFamily="18" charset="0"/>
                <a:ea typeface="Cambria" panose="02040503050406030204" pitchFamily="18" charset="0"/>
              </a:rPr>
              <a:t>Cửa sổ theo phong cách kiến trúc Gothic thường được thiết kế dạng vòm chóp, chiều ngang nhỏ hơn so với chiều cao, được trang trí theo nguyên lí cân bằng đối xứng, lặp lại với họa tiết, màu sắc đa dạng phong phú</a:t>
            </a:r>
            <a:r>
              <a:rPr lang="nl-NL" sz="2800" dirty="0" smtClean="0">
                <a:solidFill>
                  <a:srgbClr val="002060"/>
                </a:solidFill>
                <a:latin typeface="Cambria" panose="02040503050406030204" pitchFamily="18" charset="0"/>
                <a:ea typeface="Cambria" panose="02040503050406030204" pitchFamily="18" charset="0"/>
              </a:rPr>
              <a:t>.</a:t>
            </a:r>
            <a:endParaRPr lang="vi-VN"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2681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3/93/23/439323c1f572c109d156f5cbef5bc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6999"/>
            <a:ext cx="6858001" cy="121919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29E6D1F-9622-4DA8-9180-1599F42A72DF}"/>
              </a:ext>
            </a:extLst>
          </p:cNvPr>
          <p:cNvSpPr txBox="1"/>
          <p:nvPr/>
        </p:nvSpPr>
        <p:spPr>
          <a:xfrm>
            <a:off x="868230" y="574977"/>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3</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Vẽ</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mô</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phỏng</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và</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trí</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cửa</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sổ</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theo</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kiến</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trúc</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Gothic</a:t>
            </a:r>
            <a:endParaRPr lang="en-US" sz="2800" b="1" dirty="0">
              <a:solidFill>
                <a:srgbClr val="C00000"/>
              </a:solidFill>
              <a:latin typeface="Roboto" panose="02000000000000000000" pitchFamily="2" charset="0"/>
              <a:ea typeface="Roboto" panose="02000000000000000000" pitchFamily="2" charset="0"/>
            </a:endParaRPr>
          </a:p>
        </p:txBody>
      </p:sp>
      <p:pic>
        <p:nvPicPr>
          <p:cNvPr id="5" name="Picture 4"/>
          <p:cNvPicPr>
            <a:picLocks noChangeAspect="1"/>
          </p:cNvPicPr>
          <p:nvPr/>
        </p:nvPicPr>
        <p:blipFill rotWithShape="1">
          <a:blip r:embed="rId3"/>
          <a:srcRect l="4426" r="6635"/>
          <a:stretch/>
        </p:blipFill>
        <p:spPr>
          <a:xfrm>
            <a:off x="796833" y="1463040"/>
            <a:ext cx="10972801" cy="2991395"/>
          </a:xfrm>
          <a:prstGeom prst="rect">
            <a:avLst/>
          </a:prstGeom>
        </p:spPr>
      </p:pic>
      <p:sp>
        <p:nvSpPr>
          <p:cNvPr id="6" name="TextBox 5">
            <a:extLst>
              <a:ext uri="{FF2B5EF4-FFF2-40B4-BE49-F238E27FC236}">
                <a16:creationId xmlns:a16="http://schemas.microsoft.com/office/drawing/2014/main" id="{13D9F933-8036-48BB-A3E9-70E892A4EB49}"/>
              </a:ext>
            </a:extLst>
          </p:cNvPr>
          <p:cNvSpPr txBox="1"/>
          <p:nvPr/>
        </p:nvSpPr>
        <p:spPr>
          <a:xfrm>
            <a:off x="2384766" y="4689671"/>
            <a:ext cx="7647509" cy="523220"/>
          </a:xfrm>
          <a:prstGeom prst="rect">
            <a:avLst/>
          </a:prstGeom>
          <a:noFill/>
        </p:spPr>
        <p:txBody>
          <a:bodyPr wrap="square">
            <a:spAutoFit/>
          </a:bodyPr>
          <a:lstStyle/>
          <a:p>
            <a:pPr lvl="0"/>
            <a:r>
              <a:rPr lang="en-US" sz="2800" b="1" dirty="0" err="1"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dirty="0"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dirty="0"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dạng</a:t>
            </a:r>
            <a:r>
              <a:rPr lang="en-US" sz="2800" b="1" dirty="0"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2800" b="1" dirty="0"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cấu</a:t>
            </a:r>
            <a:r>
              <a:rPr lang="en-US" sz="2800" b="1" dirty="0"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trúc</a:t>
            </a:r>
            <a:r>
              <a:rPr lang="en-US" sz="2800" b="1" dirty="0"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cửa</a:t>
            </a:r>
            <a:r>
              <a:rPr lang="en-US" sz="2800" b="1" dirty="0"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sổ</a:t>
            </a:r>
            <a:r>
              <a:rPr lang="en-US" sz="2800" b="1" dirty="0"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tham</a:t>
            </a:r>
            <a:r>
              <a:rPr lang="en-US" sz="2800" b="1" dirty="0"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000099"/>
                </a:solidFill>
                <a:effectLst/>
                <a:latin typeface="Cambria" panose="02040503050406030204" pitchFamily="18" charset="0"/>
                <a:ea typeface="Cambria" panose="02040503050406030204" pitchFamily="18" charset="0"/>
                <a:cs typeface="Times New Roman" panose="02020603050405020304" pitchFamily="18" charset="0"/>
              </a:rPr>
              <a:t>khảo</a:t>
            </a:r>
            <a:endParaRPr lang="en-US" sz="2800" b="1" dirty="0">
              <a:solidFill>
                <a:srgbClr val="000099"/>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913281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https://i.pinimg.com/564x/57/66/ea/5766ea278e782fdcdd9fca6db4ab9e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0" y="-2667001"/>
            <a:ext cx="6858000" cy="121920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CA56CBA-8250-4BA7-82D1-EDCF1EA5F3FD}"/>
              </a:ext>
            </a:extLst>
          </p:cNvPr>
          <p:cNvSpPr/>
          <p:nvPr/>
        </p:nvSpPr>
        <p:spPr>
          <a:xfrm>
            <a:off x="898667" y="1128718"/>
            <a:ext cx="4447672" cy="461665"/>
          </a:xfrm>
          <a:prstGeom prst="rect">
            <a:avLst/>
          </a:prstGeom>
        </p:spPr>
        <p:txBody>
          <a:bodyPr wrap="square">
            <a:spAutoFit/>
          </a:bodyPr>
          <a:lstStyle/>
          <a:p>
            <a:pPr algn="ctr"/>
            <a:r>
              <a:rPr lang="en-US" sz="2400" b="1" dirty="0">
                <a:latin typeface="Cambria" panose="02040503050406030204" pitchFamily="18" charset="0"/>
                <a:ea typeface="Cambria" panose="02040503050406030204" pitchFamily="18" charset="0"/>
                <a:cs typeface="Times New Roman" pitchFamily="18" charset="0"/>
              </a:rPr>
              <a:t>GIẤY TRẮNG </a:t>
            </a:r>
            <a:r>
              <a:rPr lang="en-US" sz="2400" b="1" dirty="0" smtClean="0">
                <a:latin typeface="Cambria" panose="02040503050406030204" pitchFamily="18" charset="0"/>
                <a:ea typeface="Cambria" panose="02040503050406030204" pitchFamily="18" charset="0"/>
                <a:cs typeface="Times New Roman" pitchFamily="18" charset="0"/>
              </a:rPr>
              <a:t>A4</a:t>
            </a:r>
            <a:endParaRPr lang="en-US" sz="2400" b="1" dirty="0">
              <a:latin typeface="Cambria" panose="02040503050406030204" pitchFamily="18" charset="0"/>
              <a:ea typeface="Cambria" panose="02040503050406030204" pitchFamily="18" charset="0"/>
              <a:cs typeface="Times New Roman" pitchFamily="18" charset="0"/>
            </a:endParaRPr>
          </a:p>
        </p:txBody>
      </p:sp>
      <p:sp>
        <p:nvSpPr>
          <p:cNvPr id="7" name="Rectangle 6">
            <a:extLst>
              <a:ext uri="{FF2B5EF4-FFF2-40B4-BE49-F238E27FC236}">
                <a16:creationId xmlns:a16="http://schemas.microsoft.com/office/drawing/2014/main" id="{5A9F4669-8BE5-48D0-97EC-77A68C840F1C}"/>
              </a:ext>
            </a:extLst>
          </p:cNvPr>
          <p:cNvSpPr/>
          <p:nvPr/>
        </p:nvSpPr>
        <p:spPr>
          <a:xfrm>
            <a:off x="5061083" y="1142582"/>
            <a:ext cx="6413215" cy="461665"/>
          </a:xfrm>
          <a:prstGeom prst="rect">
            <a:avLst/>
          </a:prstGeom>
        </p:spPr>
        <p:txBody>
          <a:bodyPr wrap="square">
            <a:spAutoFit/>
          </a:bodyPr>
          <a:lstStyle/>
          <a:p>
            <a:pPr algn="ctr"/>
            <a:r>
              <a:rPr lang="en-US" sz="2400" b="1" dirty="0">
                <a:latin typeface="Cambria" panose="02040503050406030204" pitchFamily="18" charset="0"/>
                <a:ea typeface="Cambria" panose="02040503050406030204" pitchFamily="18" charset="0"/>
                <a:cs typeface="Times New Roman" pitchFamily="18" charset="0"/>
              </a:rPr>
              <a:t>BÚT CHÌ, TẨY, THƯỚC </a:t>
            </a:r>
            <a:r>
              <a:rPr lang="en-US" sz="2400" b="1" dirty="0" smtClean="0">
                <a:latin typeface="Cambria" panose="02040503050406030204" pitchFamily="18" charset="0"/>
                <a:ea typeface="Cambria" panose="02040503050406030204" pitchFamily="18" charset="0"/>
                <a:cs typeface="Times New Roman" pitchFamily="18" charset="0"/>
              </a:rPr>
              <a:t>KẺ, MÀU </a:t>
            </a:r>
            <a:r>
              <a:rPr lang="en-US" sz="2400" b="1" dirty="0">
                <a:latin typeface="Cambria" panose="02040503050406030204" pitchFamily="18" charset="0"/>
                <a:ea typeface="Cambria" panose="02040503050406030204" pitchFamily="18" charset="0"/>
                <a:cs typeface="Times New Roman" pitchFamily="18" charset="0"/>
              </a:rPr>
              <a:t>VẼ CÁC LOẠI</a:t>
            </a:r>
          </a:p>
        </p:txBody>
      </p:sp>
      <p:grpSp>
        <p:nvGrpSpPr>
          <p:cNvPr id="2" name="Group 1">
            <a:extLst>
              <a:ext uri="{FF2B5EF4-FFF2-40B4-BE49-F238E27FC236}">
                <a16:creationId xmlns:a16="http://schemas.microsoft.com/office/drawing/2014/main" id="{AFC985C0-7481-4D1D-8811-31BB2720318F}"/>
              </a:ext>
            </a:extLst>
          </p:cNvPr>
          <p:cNvGrpSpPr/>
          <p:nvPr/>
        </p:nvGrpSpPr>
        <p:grpSpPr>
          <a:xfrm>
            <a:off x="1136469" y="2414067"/>
            <a:ext cx="2722236" cy="2889454"/>
            <a:chOff x="1695363" y="3147728"/>
            <a:chExt cx="3090114" cy="3216649"/>
          </a:xfrm>
        </p:grpSpPr>
        <p:pic>
          <p:nvPicPr>
            <p:cNvPr id="3" name="Picture 2" descr="Chart&#10;&#10;Description automatically generated">
              <a:extLst>
                <a:ext uri="{FF2B5EF4-FFF2-40B4-BE49-F238E27FC236}">
                  <a16:creationId xmlns:a16="http://schemas.microsoft.com/office/drawing/2014/main" id="{2EE0DF29-82A3-4F31-B59A-09A9559088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66" t="17669" r="34156" b="12634"/>
            <a:stretch/>
          </p:blipFill>
          <p:spPr>
            <a:xfrm rot="2935408">
              <a:off x="2097218" y="2745873"/>
              <a:ext cx="2174776" cy="2978485"/>
            </a:xfrm>
            <a:prstGeom prst="rect">
              <a:avLst/>
            </a:prstGeom>
          </p:spPr>
        </p:pic>
        <p:pic>
          <p:nvPicPr>
            <p:cNvPr id="20" name="Picture 19" descr="Background pattern&#10;&#10;Description automatically generated with medium confidence">
              <a:extLst>
                <a:ext uri="{FF2B5EF4-FFF2-40B4-BE49-F238E27FC236}">
                  <a16:creationId xmlns:a16="http://schemas.microsoft.com/office/drawing/2014/main" id="{2BD17365-1328-43E2-88E1-726506D1D4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48699">
              <a:off x="2727491" y="3618907"/>
              <a:ext cx="2057986" cy="2745470"/>
            </a:xfrm>
            <a:prstGeom prst="rect">
              <a:avLst/>
            </a:prstGeom>
          </p:spPr>
        </p:pic>
      </p:grpSp>
      <p:grpSp>
        <p:nvGrpSpPr>
          <p:cNvPr id="13" name="Group 12">
            <a:extLst>
              <a:ext uri="{FF2B5EF4-FFF2-40B4-BE49-F238E27FC236}">
                <a16:creationId xmlns:a16="http://schemas.microsoft.com/office/drawing/2014/main" id="{ADD5F986-D2E2-45F6-88BE-E84BA9BD3A6E}"/>
              </a:ext>
            </a:extLst>
          </p:cNvPr>
          <p:cNvGrpSpPr/>
          <p:nvPr/>
        </p:nvGrpSpPr>
        <p:grpSpPr>
          <a:xfrm>
            <a:off x="7693434" y="2004994"/>
            <a:ext cx="3190275" cy="3622347"/>
            <a:chOff x="7654245" y="2945520"/>
            <a:chExt cx="3190275" cy="3622347"/>
          </a:xfrm>
        </p:grpSpPr>
        <p:pic>
          <p:nvPicPr>
            <p:cNvPr id="12" name="Picture 11" descr="A picture containing text&#10;&#10;Description automatically generated">
              <a:extLst>
                <a:ext uri="{FF2B5EF4-FFF2-40B4-BE49-F238E27FC236}">
                  <a16:creationId xmlns:a16="http://schemas.microsoft.com/office/drawing/2014/main" id="{2784167B-7D37-4857-8223-95119CF056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4352" y="2945520"/>
              <a:ext cx="3090168" cy="1526949"/>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9EBED406-7B16-40B1-87E1-C0DCA9043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flipV="1">
              <a:off x="8686842" y="4850274"/>
              <a:ext cx="1751759" cy="1178909"/>
            </a:xfrm>
            <a:prstGeom prst="rect">
              <a:avLst/>
            </a:prstGeom>
          </p:spPr>
        </p:pic>
        <p:pic>
          <p:nvPicPr>
            <p:cNvPr id="22" name="Picture 21" descr="Logo&#10;&#10;Description automatically generated">
              <a:extLst>
                <a:ext uri="{FF2B5EF4-FFF2-40B4-BE49-F238E27FC236}">
                  <a16:creationId xmlns:a16="http://schemas.microsoft.com/office/drawing/2014/main" id="{481603E3-D8F5-4BCB-AC34-CDE0C1787F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4245" y="4566460"/>
              <a:ext cx="1556650" cy="2001407"/>
            </a:xfrm>
            <a:prstGeom prst="rect">
              <a:avLst/>
            </a:prstGeom>
          </p:spPr>
        </p:pic>
      </p:grpSp>
      <p:pic>
        <p:nvPicPr>
          <p:cNvPr id="30" name="Picture 29" descr="Icon&#10;&#10;Description automatically generated">
            <a:extLst>
              <a:ext uri="{FF2B5EF4-FFF2-40B4-BE49-F238E27FC236}">
                <a16:creationId xmlns:a16="http://schemas.microsoft.com/office/drawing/2014/main" id="{657140AB-53C3-4C07-986D-7DF456801C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0652" y="2466920"/>
            <a:ext cx="376587" cy="1982039"/>
          </a:xfrm>
          <a:prstGeom prst="rect">
            <a:avLst/>
          </a:prstGeom>
        </p:spPr>
      </p:pic>
      <p:grpSp>
        <p:nvGrpSpPr>
          <p:cNvPr id="9" name="Group 8">
            <a:extLst>
              <a:ext uri="{FF2B5EF4-FFF2-40B4-BE49-F238E27FC236}">
                <a16:creationId xmlns:a16="http://schemas.microsoft.com/office/drawing/2014/main" id="{6156DBCD-4BAA-4364-BC79-117E4AFB07BD}"/>
              </a:ext>
            </a:extLst>
          </p:cNvPr>
          <p:cNvGrpSpPr/>
          <p:nvPr/>
        </p:nvGrpSpPr>
        <p:grpSpPr>
          <a:xfrm>
            <a:off x="5686812" y="2184016"/>
            <a:ext cx="1205429" cy="2346656"/>
            <a:chOff x="5686812" y="2184016"/>
            <a:chExt cx="1205429" cy="2346656"/>
          </a:xfrm>
        </p:grpSpPr>
        <p:pic>
          <p:nvPicPr>
            <p:cNvPr id="14" name="Picture 13" descr="Shape&#10;&#10;Description automatically generated with medium confidence">
              <a:extLst>
                <a:ext uri="{FF2B5EF4-FFF2-40B4-BE49-F238E27FC236}">
                  <a16:creationId xmlns:a16="http://schemas.microsoft.com/office/drawing/2014/main" id="{D4385AB4-E4BF-479F-BE77-6C58607226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42064" y="2184016"/>
              <a:ext cx="250177" cy="2346656"/>
            </a:xfrm>
            <a:prstGeom prst="rect">
              <a:avLst/>
            </a:prstGeom>
          </p:spPr>
        </p:pic>
        <p:pic>
          <p:nvPicPr>
            <p:cNvPr id="34" name="Picture 33" descr="A picture containing window&#10;&#10;Description automatically generated">
              <a:extLst>
                <a:ext uri="{FF2B5EF4-FFF2-40B4-BE49-F238E27FC236}">
                  <a16:creationId xmlns:a16="http://schemas.microsoft.com/office/drawing/2014/main" id="{17456E7B-6D9C-42B4-B2D4-C9BA977078F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86812" y="3907221"/>
              <a:ext cx="919207" cy="541738"/>
            </a:xfrm>
            <a:prstGeom prst="rect">
              <a:avLst/>
            </a:prstGeom>
          </p:spPr>
        </p:pic>
      </p:grpSp>
      <p:pic>
        <p:nvPicPr>
          <p:cNvPr id="16" name="Picture 15" descr="Background pattern&#10;&#10;Description automatically generated">
            <a:extLst>
              <a:ext uri="{FF2B5EF4-FFF2-40B4-BE49-F238E27FC236}">
                <a16:creationId xmlns:a16="http://schemas.microsoft.com/office/drawing/2014/main" id="{5DBE5078-6D59-4CEA-9DE6-224CE60295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08337" y="1993208"/>
            <a:ext cx="1501098" cy="2770909"/>
          </a:xfrm>
          <a:prstGeom prst="rect">
            <a:avLst/>
          </a:prstGeom>
        </p:spPr>
      </p:pic>
      <p:sp>
        <p:nvSpPr>
          <p:cNvPr id="25" name="TextBox 24">
            <a:extLst>
              <a:ext uri="{FF2B5EF4-FFF2-40B4-BE49-F238E27FC236}">
                <a16:creationId xmlns:a16="http://schemas.microsoft.com/office/drawing/2014/main" id="{0377FDD9-6DBA-4261-A821-57799A75558F}"/>
              </a:ext>
            </a:extLst>
          </p:cNvPr>
          <p:cNvSpPr txBox="1"/>
          <p:nvPr/>
        </p:nvSpPr>
        <p:spPr>
          <a:xfrm>
            <a:off x="1678691" y="309745"/>
            <a:ext cx="10613458" cy="584775"/>
          </a:xfrm>
          <a:prstGeom prst="rect">
            <a:avLst/>
          </a:prstGeom>
          <a:noFill/>
          <a:effectLst>
            <a:glow rad="127000">
              <a:schemeClr val="tx1"/>
            </a:glow>
            <a:outerShdw blurRad="50800" dist="38100" dir="5400000" sx="1000" sy="1000" algn="ctr" rotWithShape="0">
              <a:schemeClr val="tx1"/>
            </a:outerShdw>
          </a:effectLst>
        </p:spPr>
        <p:txBody>
          <a:bodyPr wrap="square">
            <a:spAutoFit/>
          </a:bodyPr>
          <a:lstStyle/>
          <a:p>
            <a:pPr lvl="0"/>
            <a:r>
              <a:rPr lang="en-US" sz="32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3. </a:t>
            </a:r>
            <a:r>
              <a:rPr lang="en-US" sz="3200" b="1" dirty="0" err="1"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Vẽ</a:t>
            </a:r>
            <a:r>
              <a:rPr lang="en-US" sz="3200" b="1" dirty="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mô</a:t>
            </a:r>
            <a:r>
              <a:rPr lang="en-US" sz="3200" b="1" dirty="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phỏng</a:t>
            </a:r>
            <a:r>
              <a:rPr lang="en-US" sz="3200" b="1" dirty="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và</a:t>
            </a:r>
            <a:r>
              <a:rPr lang="en-US" sz="3200" b="1" dirty="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3200" b="1" dirty="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trí</a:t>
            </a:r>
            <a:r>
              <a:rPr lang="en-US" sz="3200" b="1" dirty="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cửa</a:t>
            </a:r>
            <a:r>
              <a:rPr lang="en-US" sz="3200" b="1" dirty="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sổ</a:t>
            </a:r>
            <a:r>
              <a:rPr lang="en-US" sz="3200" b="1" dirty="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theo</a:t>
            </a:r>
            <a:r>
              <a:rPr lang="en-US" sz="3200" b="1" dirty="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kiến</a:t>
            </a:r>
            <a:r>
              <a:rPr lang="en-US" sz="3200" b="1" dirty="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b="1" dirty="0" err="1"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trúc</a:t>
            </a:r>
            <a:r>
              <a:rPr lang="en-US" sz="3200" b="1" dirty="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Gothic</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78379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3/93/23/439323c1f572c109d156f5cbef5bc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6999"/>
            <a:ext cx="6858001" cy="1219199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7B5C46D-CD37-4CFE-8221-52C622055041}"/>
              </a:ext>
            </a:extLst>
          </p:cNvPr>
          <p:cNvGrpSpPr/>
          <p:nvPr/>
        </p:nvGrpSpPr>
        <p:grpSpPr>
          <a:xfrm>
            <a:off x="1118002" y="1143784"/>
            <a:ext cx="10304964" cy="1081422"/>
            <a:chOff x="372128" y="2311401"/>
            <a:chExt cx="2314300" cy="3238561"/>
          </a:xfrm>
          <a:noFill/>
        </p:grpSpPr>
        <p:sp>
          <p:nvSpPr>
            <p:cNvPr id="4" name="Rectangle 3">
              <a:extLst>
                <a:ext uri="{FF2B5EF4-FFF2-40B4-BE49-F238E27FC236}">
                  <a16:creationId xmlns:a16="http://schemas.microsoft.com/office/drawing/2014/main" id="{9DA2CECB-621F-4A42-AF99-74B57DB4BC3E}"/>
                </a:ext>
              </a:extLst>
            </p:cNvPr>
            <p:cNvSpPr/>
            <p:nvPr/>
          </p:nvSpPr>
          <p:spPr>
            <a:xfrm>
              <a:off x="440932" y="2311401"/>
              <a:ext cx="2245496" cy="3104661"/>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5CEA5D79-6DDB-4804-AC97-4586FA3F4974}"/>
                </a:ext>
              </a:extLst>
            </p:cNvPr>
            <p:cNvSpPr txBox="1"/>
            <p:nvPr/>
          </p:nvSpPr>
          <p:spPr>
            <a:xfrm>
              <a:off x="372128" y="2323991"/>
              <a:ext cx="2173837" cy="3225971"/>
            </a:xfrm>
            <a:prstGeom prst="rect">
              <a:avLst/>
            </a:prstGeom>
            <a:grpFill/>
            <a:ln>
              <a:noFill/>
            </a:ln>
          </p:spPr>
          <p:txBody>
            <a:bodyPr wrap="square">
              <a:spAutoFit/>
            </a:bodyPr>
            <a:lstStyle/>
            <a:p>
              <a:pPr lvl="0" algn="ctr"/>
              <a:r>
                <a:rPr lang="en-US" sz="3200" b="1" dirty="0" err="1" smtClean="0">
                  <a:latin typeface="Cambria" panose="02040503050406030204" pitchFamily="18" charset="0"/>
                  <a:ea typeface="Cambria" panose="02040503050406030204" pitchFamily="18" charset="0"/>
                  <a:cs typeface="Times New Roman" panose="02020603050405020304" pitchFamily="18" charset="0"/>
                </a:rPr>
                <a:t>Tiết</a:t>
              </a:r>
              <a:r>
                <a:rPr lang="en-US" sz="3200" b="1" dirty="0" smtClean="0">
                  <a:latin typeface="Cambria" panose="02040503050406030204" pitchFamily="18" charset="0"/>
                  <a:ea typeface="Cambria" panose="02040503050406030204" pitchFamily="18" charset="0"/>
                  <a:cs typeface="Times New Roman" panose="02020603050405020304" pitchFamily="18" charset="0"/>
                </a:rPr>
                <a:t> 19,20- </a:t>
              </a:r>
              <a:r>
                <a:rPr lang="en-US" sz="3200" b="1" dirty="0" err="1" smtClean="0">
                  <a:latin typeface="Cambria" panose="02040503050406030204" pitchFamily="18" charset="0"/>
                  <a:ea typeface="Cambria" panose="02040503050406030204" pitchFamily="18" charset="0"/>
                  <a:cs typeface="Times New Roman" panose="02020603050405020304" pitchFamily="18" charset="0"/>
                </a:rPr>
                <a:t>Bài</a:t>
              </a:r>
              <a:r>
                <a:rPr lang="en-US" sz="3200" b="1" dirty="0" smtClean="0">
                  <a:latin typeface="Cambria" panose="02040503050406030204" pitchFamily="18" charset="0"/>
                  <a:ea typeface="Cambria" panose="02040503050406030204" pitchFamily="18" charset="0"/>
                  <a:cs typeface="Times New Roman" panose="02020603050405020304" pitchFamily="18" charset="0"/>
                </a:rPr>
                <a:t> 9: </a:t>
              </a:r>
            </a:p>
            <a:p>
              <a:pPr lvl="0" algn="ctr"/>
              <a:r>
                <a:rPr lang="en-US" sz="3200" b="1" dirty="0" smtClean="0">
                  <a:solidFill>
                    <a:srgbClr val="006600"/>
                  </a:solidFill>
                  <a:latin typeface="Cambria" panose="02040503050406030204" pitchFamily="18" charset="0"/>
                  <a:ea typeface="Cambria" panose="02040503050406030204" pitchFamily="18" charset="0"/>
                  <a:cs typeface="Times New Roman" panose="02020603050405020304" pitchFamily="18" charset="0"/>
                </a:rPr>
                <a:t>CÂN BẰNG ĐỐI XỨNG TRONG KIẾN TRÚC GOTHIC</a:t>
              </a:r>
              <a:endParaRPr lang="en-US" sz="3200" b="1" dirty="0">
                <a:solidFill>
                  <a:srgbClr val="006600"/>
                </a:solidFill>
                <a:latin typeface="Cambria" panose="02040503050406030204" pitchFamily="18" charset="0"/>
                <a:ea typeface="Cambria" panose="02040503050406030204" pitchFamily="18" charset="0"/>
              </a:endParaRPr>
            </a:p>
          </p:txBody>
        </p:sp>
      </p:grpSp>
      <p:sp>
        <p:nvSpPr>
          <p:cNvPr id="24" name="TextBox 23">
            <a:extLst>
              <a:ext uri="{FF2B5EF4-FFF2-40B4-BE49-F238E27FC236}">
                <a16:creationId xmlns:a16="http://schemas.microsoft.com/office/drawing/2014/main" id="{8F2A9CB3-191B-469D-BEE9-B6A1A3BA8751}"/>
              </a:ext>
            </a:extLst>
          </p:cNvPr>
          <p:cNvSpPr txBox="1"/>
          <p:nvPr/>
        </p:nvSpPr>
        <p:spPr>
          <a:xfrm>
            <a:off x="598247" y="469940"/>
            <a:ext cx="10936256" cy="646331"/>
          </a:xfrm>
          <a:prstGeom prst="rect">
            <a:avLst/>
          </a:prstGeom>
          <a:noFill/>
        </p:spPr>
        <p:txBody>
          <a:bodyPr wrap="square">
            <a:spAutoFit/>
          </a:bodyPr>
          <a:lstStyle/>
          <a:p>
            <a:pPr algn="ctr"/>
            <a:r>
              <a:rPr lang="en-US" sz="3600" b="1" dirty="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CHỦ ĐỀ: NGHỆ THUẬT TRUNG ĐẠI THẾ </a:t>
            </a:r>
            <a:r>
              <a:rPr lang="en-US" sz="3600" b="1" dirty="0" smtClean="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GIỚI</a:t>
            </a:r>
            <a:endParaRPr lang="en-US" sz="3600" b="1" dirty="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429E6D1F-9622-4DA8-9180-1599F42A72DF}"/>
              </a:ext>
            </a:extLst>
          </p:cNvPr>
          <p:cNvSpPr txBox="1"/>
          <p:nvPr/>
        </p:nvSpPr>
        <p:spPr>
          <a:xfrm>
            <a:off x="802916" y="2194771"/>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 </a:t>
            </a:r>
            <a:r>
              <a:rPr lang="en-US" sz="28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Khám</a:t>
            </a:r>
            <a:r>
              <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phá</a:t>
            </a:r>
            <a:r>
              <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đặc</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điểm</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cửa</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sổ</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kiến</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trúc</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Gothic</a:t>
            </a:r>
            <a:endParaRPr lang="en-US" sz="2800" dirty="0">
              <a:solidFill>
                <a:schemeClr val="tx1"/>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29E6D1F-9622-4DA8-9180-1599F42A72DF}"/>
              </a:ext>
            </a:extLst>
          </p:cNvPr>
          <p:cNvSpPr txBox="1"/>
          <p:nvPr/>
        </p:nvSpPr>
        <p:spPr>
          <a:xfrm>
            <a:off x="802916" y="2730349"/>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Cách</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vẽ</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mô</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phỏng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cửa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sổ</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trong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kiến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trúc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smtClean="0">
                <a:latin typeface="Cambria" panose="02040503050406030204" pitchFamily="18" charset="0"/>
                <a:ea typeface="Cambria" panose="02040503050406030204" pitchFamily="18" charset="0"/>
                <a:cs typeface="Times New Roman" panose="02020603050405020304" pitchFamily="18" charset="0"/>
              </a:rPr>
              <a:t>GOTHIC</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429E6D1F-9622-4DA8-9180-1599F42A72DF}"/>
              </a:ext>
            </a:extLst>
          </p:cNvPr>
          <p:cNvSpPr txBox="1"/>
          <p:nvPr/>
        </p:nvSpPr>
        <p:spPr>
          <a:xfrm>
            <a:off x="802916" y="3265926"/>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3</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Vẽ</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mô</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phỏng</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và</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trí</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cửa</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sổ</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theo</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kiến</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trúc</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Gothic</a:t>
            </a:r>
            <a:endParaRPr lang="en-US" sz="2800" dirty="0">
              <a:solidFill>
                <a:srgbClr val="C00000"/>
              </a:solidFill>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429E6D1F-9622-4DA8-9180-1599F42A72DF}"/>
              </a:ext>
            </a:extLst>
          </p:cNvPr>
          <p:cNvSpPr txBox="1"/>
          <p:nvPr/>
        </p:nvSpPr>
        <p:spPr>
          <a:xfrm>
            <a:off x="829042" y="3762314"/>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4</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Trưng</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bày</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sản</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phẩm</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và</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chia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sẻ</a:t>
            </a:r>
            <a:endParaRPr lang="en-US" sz="2800" dirty="0">
              <a:solidFill>
                <a:srgbClr val="C000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95365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3/93/23/439323c1f572c109d156f5cbef5bc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6999"/>
            <a:ext cx="6858001" cy="121919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29E6D1F-9622-4DA8-9180-1599F42A72DF}"/>
              </a:ext>
            </a:extLst>
          </p:cNvPr>
          <p:cNvSpPr txBox="1"/>
          <p:nvPr/>
        </p:nvSpPr>
        <p:spPr>
          <a:xfrm>
            <a:off x="920482" y="574977"/>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4</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Trưng</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bày</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sản</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phẩm</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và</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chia </a:t>
            </a:r>
            <a:r>
              <a:rPr lang="en-US" sz="2800" b="1"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sẻ</a:t>
            </a:r>
            <a:endParaRPr lang="en-US" sz="2800" b="1" dirty="0">
              <a:solidFill>
                <a:srgbClr val="C00000"/>
              </a:solidFill>
              <a:latin typeface="Roboto" panose="02000000000000000000" pitchFamily="2" charset="0"/>
              <a:ea typeface="Roboto" panose="02000000000000000000" pitchFamily="2" charset="0"/>
            </a:endParaRPr>
          </a:p>
        </p:txBody>
      </p:sp>
      <p:sp>
        <p:nvSpPr>
          <p:cNvPr id="11" name="Rectangle 10">
            <a:extLst>
              <a:ext uri="{FF2B5EF4-FFF2-40B4-BE49-F238E27FC236}">
                <a16:creationId xmlns:a16="http://schemas.microsoft.com/office/drawing/2014/main" id="{EFFEA557-B8AD-4815-B825-1142D9EF61D7}"/>
              </a:ext>
            </a:extLst>
          </p:cNvPr>
          <p:cNvSpPr/>
          <p:nvPr/>
        </p:nvSpPr>
        <p:spPr>
          <a:xfrm>
            <a:off x="1645645" y="1005487"/>
            <a:ext cx="9078961" cy="2893100"/>
          </a:xfrm>
          <a:prstGeom prst="rect">
            <a:avLst/>
          </a:prstGeom>
        </p:spPr>
        <p:txBody>
          <a:bodyPr wrap="square">
            <a:spAutoFit/>
          </a:bodyPr>
          <a:lstStyle/>
          <a:p>
            <a:pPr>
              <a:lnSpc>
                <a:spcPct val="150000"/>
              </a:lnSpc>
            </a:pPr>
            <a:r>
              <a:rPr lang="en-US" sz="2800" b="1" dirty="0" err="1">
                <a:solidFill>
                  <a:srgbClr val="000099"/>
                </a:solidFill>
                <a:latin typeface="Cambria" panose="02040503050406030204" pitchFamily="18" charset="0"/>
                <a:ea typeface="Cambria" panose="02040503050406030204" pitchFamily="18" charset="0"/>
                <a:cs typeface="Times New Roman" pitchFamily="18" charset="0"/>
              </a:rPr>
              <a:t>Nêu</a:t>
            </a:r>
            <a:r>
              <a:rPr lang="en-US" sz="2800" b="1" dirty="0">
                <a:solidFill>
                  <a:srgbClr val="000099"/>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0099"/>
                </a:solidFill>
                <a:latin typeface="Cambria" panose="02040503050406030204" pitchFamily="18" charset="0"/>
                <a:ea typeface="Cambria" panose="02040503050406030204" pitchFamily="18" charset="0"/>
                <a:cs typeface="Times New Roman" pitchFamily="18" charset="0"/>
              </a:rPr>
              <a:t>cảm</a:t>
            </a:r>
            <a:r>
              <a:rPr lang="en-US" sz="2800" b="1" dirty="0">
                <a:solidFill>
                  <a:srgbClr val="000099"/>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0099"/>
                </a:solidFill>
                <a:latin typeface="Cambria" panose="02040503050406030204" pitchFamily="18" charset="0"/>
                <a:ea typeface="Cambria" panose="02040503050406030204" pitchFamily="18" charset="0"/>
                <a:cs typeface="Times New Roman" pitchFamily="18" charset="0"/>
              </a:rPr>
              <a:t>nhận</a:t>
            </a:r>
            <a:r>
              <a:rPr lang="en-US" sz="2800" b="1" dirty="0">
                <a:solidFill>
                  <a:srgbClr val="000099"/>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0099"/>
                </a:solidFill>
                <a:latin typeface="Cambria" panose="02040503050406030204" pitchFamily="18" charset="0"/>
                <a:ea typeface="Cambria" panose="02040503050406030204" pitchFamily="18" charset="0"/>
                <a:cs typeface="Times New Roman" pitchFamily="18" charset="0"/>
              </a:rPr>
              <a:t>và</a:t>
            </a:r>
            <a:r>
              <a:rPr lang="en-US" sz="2800" b="1" dirty="0">
                <a:solidFill>
                  <a:srgbClr val="000099"/>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0099"/>
                </a:solidFill>
                <a:latin typeface="Cambria" panose="02040503050406030204" pitchFamily="18" charset="0"/>
                <a:ea typeface="Cambria" panose="02040503050406030204" pitchFamily="18" charset="0"/>
                <a:cs typeface="Times New Roman" pitchFamily="18" charset="0"/>
              </a:rPr>
              <a:t>phân</a:t>
            </a:r>
            <a:r>
              <a:rPr lang="en-US" sz="2800" b="1" dirty="0">
                <a:solidFill>
                  <a:srgbClr val="000099"/>
                </a:solidFill>
                <a:latin typeface="Cambria" panose="02040503050406030204" pitchFamily="18" charset="0"/>
                <a:ea typeface="Cambria" panose="02040503050406030204" pitchFamily="18" charset="0"/>
                <a:cs typeface="Times New Roman" pitchFamily="18" charset="0"/>
              </a:rPr>
              <a:t> </a:t>
            </a:r>
            <a:r>
              <a:rPr lang="en-US" sz="2800" b="1" dirty="0" err="1">
                <a:solidFill>
                  <a:srgbClr val="000099"/>
                </a:solidFill>
                <a:latin typeface="Cambria" panose="02040503050406030204" pitchFamily="18" charset="0"/>
                <a:ea typeface="Cambria" panose="02040503050406030204" pitchFamily="18" charset="0"/>
                <a:cs typeface="Times New Roman" pitchFamily="18" charset="0"/>
              </a:rPr>
              <a:t>tích</a:t>
            </a:r>
            <a:r>
              <a:rPr lang="en-US" sz="2800" b="1" dirty="0" smtClean="0">
                <a:solidFill>
                  <a:srgbClr val="000099"/>
                </a:solidFill>
                <a:latin typeface="Cambria" panose="02040503050406030204" pitchFamily="18" charset="0"/>
                <a:ea typeface="Cambria" panose="02040503050406030204" pitchFamily="18" charset="0"/>
                <a:cs typeface="Times New Roman" pitchFamily="18" charset="0"/>
              </a:rPr>
              <a:t>:</a:t>
            </a:r>
          </a:p>
          <a:p>
            <a:r>
              <a:rPr lang="vi-VN" sz="2800" dirty="0">
                <a:solidFill>
                  <a:srgbClr val="006600"/>
                </a:solidFill>
                <a:latin typeface="Cambria" panose="02040503050406030204" pitchFamily="18" charset="0"/>
                <a:ea typeface="Cambria" panose="02040503050406030204" pitchFamily="18" charset="0"/>
                <a:cs typeface="Times New Roman" pitchFamily="18" charset="0"/>
              </a:rPr>
              <a:t>+ Bức tranh em ấn tượng</a:t>
            </a:r>
          </a:p>
          <a:p>
            <a:r>
              <a:rPr lang="vi-VN" sz="2800" dirty="0">
                <a:solidFill>
                  <a:srgbClr val="006600"/>
                </a:solidFill>
                <a:latin typeface="Cambria" panose="02040503050406030204" pitchFamily="18" charset="0"/>
                <a:ea typeface="Cambria" panose="02040503050406030204" pitchFamily="18" charset="0"/>
                <a:cs typeface="Times New Roman" pitchFamily="18" charset="0"/>
              </a:rPr>
              <a:t>+ Cách sắp xếp họa tiết,, màu sắc trang trí trên bài vẽ</a:t>
            </a:r>
          </a:p>
          <a:p>
            <a:r>
              <a:rPr lang="vi-VN" sz="2800" dirty="0">
                <a:solidFill>
                  <a:srgbClr val="006600"/>
                </a:solidFill>
                <a:latin typeface="Cambria" panose="02040503050406030204" pitchFamily="18" charset="0"/>
                <a:ea typeface="Cambria" panose="02040503050406030204" pitchFamily="18" charset="0"/>
                <a:cs typeface="Times New Roman" pitchFamily="18" charset="0"/>
              </a:rPr>
              <a:t>+ Các nguyên lí tạo hình được vận dụng trong trang trí</a:t>
            </a:r>
          </a:p>
          <a:p>
            <a:r>
              <a:rPr lang="vi-VN" sz="2800" dirty="0" smtClean="0">
                <a:solidFill>
                  <a:srgbClr val="006600"/>
                </a:solidFill>
                <a:latin typeface="Cambria" panose="02040503050406030204" pitchFamily="18" charset="0"/>
                <a:ea typeface="Cambria" panose="02040503050406030204" pitchFamily="18" charset="0"/>
                <a:cs typeface="Times New Roman" pitchFamily="18" charset="0"/>
              </a:rPr>
              <a:t>+ Kĩ </a:t>
            </a:r>
            <a:r>
              <a:rPr lang="vi-VN" sz="2800" dirty="0">
                <a:solidFill>
                  <a:srgbClr val="006600"/>
                </a:solidFill>
                <a:latin typeface="Cambria" panose="02040503050406030204" pitchFamily="18" charset="0"/>
                <a:ea typeface="Cambria" panose="02040503050406030204" pitchFamily="18" charset="0"/>
                <a:cs typeface="Times New Roman" pitchFamily="18" charset="0"/>
              </a:rPr>
              <a:t>thuật thể hiện bài vẽ</a:t>
            </a:r>
          </a:p>
          <a:p>
            <a:r>
              <a:rPr lang="vi-VN" sz="2800" dirty="0">
                <a:solidFill>
                  <a:srgbClr val="006600"/>
                </a:solidFill>
                <a:latin typeface="Cambria" panose="02040503050406030204" pitchFamily="18" charset="0"/>
                <a:ea typeface="Cambria" panose="02040503050406030204" pitchFamily="18" charset="0"/>
                <a:cs typeface="Times New Roman" pitchFamily="18" charset="0"/>
              </a:rPr>
              <a:t>+ Cách điều chỉnh để bài vẽ đẹp và hoàn thiện hơn</a:t>
            </a:r>
            <a:r>
              <a:rPr lang="vi-VN" sz="2800" dirty="0" smtClean="0">
                <a:solidFill>
                  <a:srgbClr val="006600"/>
                </a:solidFill>
                <a:latin typeface="Cambria" panose="02040503050406030204" pitchFamily="18" charset="0"/>
                <a:ea typeface="Cambria" panose="02040503050406030204" pitchFamily="18" charset="0"/>
                <a:cs typeface="Times New Roman" pitchFamily="18" charset="0"/>
              </a:rPr>
              <a:t>.</a:t>
            </a:r>
            <a:endParaRPr lang="vi-VN" sz="2800" dirty="0">
              <a:solidFill>
                <a:srgbClr val="006600"/>
              </a:solidFill>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776961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3/93/23/439323c1f572c109d156f5cbef5bc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6999"/>
            <a:ext cx="6858001" cy="1219199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7B5C46D-CD37-4CFE-8221-52C622055041}"/>
              </a:ext>
            </a:extLst>
          </p:cNvPr>
          <p:cNvGrpSpPr/>
          <p:nvPr/>
        </p:nvGrpSpPr>
        <p:grpSpPr>
          <a:xfrm>
            <a:off x="1118002" y="1143784"/>
            <a:ext cx="10304964" cy="1036710"/>
            <a:chOff x="372128" y="2311401"/>
            <a:chExt cx="2314300" cy="3104661"/>
          </a:xfrm>
          <a:noFill/>
        </p:grpSpPr>
        <p:sp>
          <p:nvSpPr>
            <p:cNvPr id="4" name="Rectangle 3">
              <a:extLst>
                <a:ext uri="{FF2B5EF4-FFF2-40B4-BE49-F238E27FC236}">
                  <a16:creationId xmlns:a16="http://schemas.microsoft.com/office/drawing/2014/main" id="{9DA2CECB-621F-4A42-AF99-74B57DB4BC3E}"/>
                </a:ext>
              </a:extLst>
            </p:cNvPr>
            <p:cNvSpPr/>
            <p:nvPr/>
          </p:nvSpPr>
          <p:spPr>
            <a:xfrm>
              <a:off x="440932" y="2311401"/>
              <a:ext cx="2245496" cy="3104661"/>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5CEA5D79-6DDB-4804-AC97-4586FA3F4974}"/>
                </a:ext>
              </a:extLst>
            </p:cNvPr>
            <p:cNvSpPr txBox="1"/>
            <p:nvPr/>
          </p:nvSpPr>
          <p:spPr>
            <a:xfrm>
              <a:off x="372128" y="2323991"/>
              <a:ext cx="2173837" cy="3041631"/>
            </a:xfrm>
            <a:prstGeom prst="rect">
              <a:avLst/>
            </a:prstGeom>
            <a:grpFill/>
            <a:ln>
              <a:noFill/>
            </a:ln>
          </p:spPr>
          <p:txBody>
            <a:bodyPr wrap="square">
              <a:spAutoFit/>
            </a:bodyPr>
            <a:lstStyle/>
            <a:p>
              <a:pPr lvl="0" algn="ctr"/>
              <a:r>
                <a:rPr lang="en-US" sz="2800" b="1" dirty="0" err="1" smtClean="0">
                  <a:latin typeface="Cambria" panose="02040503050406030204" pitchFamily="18" charset="0"/>
                  <a:ea typeface="Cambria" panose="02040503050406030204" pitchFamily="18" charset="0"/>
                  <a:cs typeface="Times New Roman" panose="02020603050405020304" pitchFamily="18" charset="0"/>
                </a:rPr>
                <a:t>Tiết</a:t>
              </a:r>
              <a:r>
                <a:rPr lang="en-US" sz="2800" b="1" dirty="0" smtClean="0">
                  <a:latin typeface="Cambria" panose="02040503050406030204" pitchFamily="18" charset="0"/>
                  <a:ea typeface="Cambria" panose="02040503050406030204" pitchFamily="18" charset="0"/>
                  <a:cs typeface="Times New Roman" panose="02020603050405020304" pitchFamily="18" charset="0"/>
                </a:rPr>
                <a:t> 19,20-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Bài</a:t>
              </a:r>
              <a:r>
                <a:rPr lang="en-US" sz="2800" b="1" dirty="0" smtClean="0">
                  <a:latin typeface="Cambria" panose="02040503050406030204" pitchFamily="18" charset="0"/>
                  <a:ea typeface="Cambria" panose="02040503050406030204" pitchFamily="18" charset="0"/>
                  <a:cs typeface="Times New Roman" panose="02020603050405020304" pitchFamily="18" charset="0"/>
                </a:rPr>
                <a:t> 9: </a:t>
              </a:r>
            </a:p>
            <a:p>
              <a:pPr lvl="0" algn="ctr"/>
              <a:r>
                <a:rPr lang="en-US" sz="3200" b="1" dirty="0" smtClean="0">
                  <a:solidFill>
                    <a:srgbClr val="006600"/>
                  </a:solidFill>
                  <a:latin typeface="Cambria" panose="02040503050406030204" pitchFamily="18" charset="0"/>
                  <a:ea typeface="Cambria" panose="02040503050406030204" pitchFamily="18" charset="0"/>
                  <a:cs typeface="Times New Roman" panose="02020603050405020304" pitchFamily="18" charset="0"/>
                </a:rPr>
                <a:t>CÂN BẰNG ĐỐI XỨNG TRONG KIẾN TRÚC GOTHIC</a:t>
              </a:r>
              <a:endParaRPr lang="en-US" sz="3200" b="1" dirty="0">
                <a:solidFill>
                  <a:srgbClr val="006600"/>
                </a:solidFill>
                <a:latin typeface="Cambria" panose="02040503050406030204" pitchFamily="18" charset="0"/>
                <a:ea typeface="Cambria" panose="02040503050406030204" pitchFamily="18" charset="0"/>
              </a:endParaRPr>
            </a:p>
          </p:txBody>
        </p:sp>
      </p:grpSp>
      <p:sp>
        <p:nvSpPr>
          <p:cNvPr id="24" name="TextBox 23">
            <a:extLst>
              <a:ext uri="{FF2B5EF4-FFF2-40B4-BE49-F238E27FC236}">
                <a16:creationId xmlns:a16="http://schemas.microsoft.com/office/drawing/2014/main" id="{8F2A9CB3-191B-469D-BEE9-B6A1A3BA8751}"/>
              </a:ext>
            </a:extLst>
          </p:cNvPr>
          <p:cNvSpPr txBox="1"/>
          <p:nvPr/>
        </p:nvSpPr>
        <p:spPr>
          <a:xfrm>
            <a:off x="598247" y="469940"/>
            <a:ext cx="10936256" cy="646331"/>
          </a:xfrm>
          <a:prstGeom prst="rect">
            <a:avLst/>
          </a:prstGeom>
          <a:noFill/>
        </p:spPr>
        <p:txBody>
          <a:bodyPr wrap="square">
            <a:spAutoFit/>
          </a:bodyPr>
          <a:lstStyle/>
          <a:p>
            <a:pPr algn="ctr"/>
            <a:r>
              <a:rPr lang="en-US" sz="3600" b="1" dirty="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CHỦ ĐỀ: NGHỆ THUẬT TRUNG ĐẠI THẾ </a:t>
            </a:r>
            <a:r>
              <a:rPr lang="en-US" sz="3600" b="1" dirty="0" smtClean="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GIỚI</a:t>
            </a:r>
            <a:endParaRPr lang="en-US" sz="3600" b="1" dirty="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429E6D1F-9622-4DA8-9180-1599F42A72DF}"/>
              </a:ext>
            </a:extLst>
          </p:cNvPr>
          <p:cNvSpPr txBox="1"/>
          <p:nvPr/>
        </p:nvSpPr>
        <p:spPr>
          <a:xfrm>
            <a:off x="802916" y="2194771"/>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 </a:t>
            </a:r>
            <a:r>
              <a:rPr lang="en-US" sz="28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Khám</a:t>
            </a:r>
            <a:r>
              <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phá</a:t>
            </a:r>
            <a:r>
              <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đặc</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điểm</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cửa</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sổ</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kiến</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trúc</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Gothic</a:t>
            </a:r>
            <a:endParaRPr lang="en-US" sz="2800" dirty="0">
              <a:solidFill>
                <a:schemeClr val="tx1"/>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29E6D1F-9622-4DA8-9180-1599F42A72DF}"/>
              </a:ext>
            </a:extLst>
          </p:cNvPr>
          <p:cNvSpPr txBox="1"/>
          <p:nvPr/>
        </p:nvSpPr>
        <p:spPr>
          <a:xfrm>
            <a:off x="802916" y="2730349"/>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Cách</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vẽ</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mô</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phỏng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cửa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sổ</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trong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kiến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trúc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smtClean="0">
                <a:latin typeface="Cambria" panose="02040503050406030204" pitchFamily="18" charset="0"/>
                <a:ea typeface="Cambria" panose="02040503050406030204" pitchFamily="18" charset="0"/>
                <a:cs typeface="Times New Roman" panose="02020603050405020304" pitchFamily="18" charset="0"/>
              </a:rPr>
              <a:t>GOTHIC</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429E6D1F-9622-4DA8-9180-1599F42A72DF}"/>
              </a:ext>
            </a:extLst>
          </p:cNvPr>
          <p:cNvSpPr txBox="1"/>
          <p:nvPr/>
        </p:nvSpPr>
        <p:spPr>
          <a:xfrm>
            <a:off x="802916" y="3265926"/>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3</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Vẽ</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mô</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phỏng</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và</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trang</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trí</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cửa</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sổ</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theo</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kiến</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trúc</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Gothic</a:t>
            </a:r>
            <a:endParaRPr lang="en-US" sz="2800" dirty="0">
              <a:solidFill>
                <a:srgbClr val="C00000"/>
              </a:solidFill>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429E6D1F-9622-4DA8-9180-1599F42A72DF}"/>
              </a:ext>
            </a:extLst>
          </p:cNvPr>
          <p:cNvSpPr txBox="1"/>
          <p:nvPr/>
        </p:nvSpPr>
        <p:spPr>
          <a:xfrm>
            <a:off x="829042" y="3762314"/>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4</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Trưng</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bày</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sản</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phẩm</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và</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chia </a:t>
            </a:r>
            <a:r>
              <a:rPr lang="en-US" sz="2800" dirty="0" err="1"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sẻ</a:t>
            </a:r>
            <a:endParaRPr lang="en-US" sz="2800" dirty="0">
              <a:solidFill>
                <a:srgbClr val="C00000"/>
              </a:solidFill>
              <a:latin typeface="Roboto" panose="02000000000000000000" pitchFamily="2" charset="0"/>
              <a:ea typeface="Roboto" panose="02000000000000000000" pitchFamily="2" charset="0"/>
            </a:endParaRPr>
          </a:p>
        </p:txBody>
      </p:sp>
      <p:sp>
        <p:nvSpPr>
          <p:cNvPr id="11" name="TextBox 10">
            <a:extLst>
              <a:ext uri="{FF2B5EF4-FFF2-40B4-BE49-F238E27FC236}">
                <a16:creationId xmlns:a16="http://schemas.microsoft.com/office/drawing/2014/main" id="{429E6D1F-9622-4DA8-9180-1599F42A72DF}"/>
              </a:ext>
            </a:extLst>
          </p:cNvPr>
          <p:cNvSpPr txBox="1"/>
          <p:nvPr/>
        </p:nvSpPr>
        <p:spPr>
          <a:xfrm>
            <a:off x="829041" y="4219514"/>
            <a:ext cx="10953655"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5</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Tìm</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hiểu</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ứng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dụng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hình</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thức</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trang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trí</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cửa</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sổ</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theo</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kiến</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trúc</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Gothic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cuộc</a:t>
            </a:r>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sống</a:t>
            </a:r>
            <a:endParaRPr lang="en-US" sz="28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220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https://i.pinimg.com/564x/31/a0/6f/31a06f282006885da1ca1092483c5d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0" y="-2667000"/>
            <a:ext cx="6858000"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5002121" y="1358538"/>
            <a:ext cx="3111127" cy="4193177"/>
          </a:xfrm>
          <a:prstGeom prst="rect">
            <a:avLst/>
          </a:prstGeom>
        </p:spPr>
      </p:pic>
      <p:pic>
        <p:nvPicPr>
          <p:cNvPr id="5" name="Picture 4"/>
          <p:cNvPicPr>
            <a:picLocks noChangeAspect="1"/>
          </p:cNvPicPr>
          <p:nvPr/>
        </p:nvPicPr>
        <p:blipFill>
          <a:blip r:embed="rId4"/>
          <a:stretch>
            <a:fillRect/>
          </a:stretch>
        </p:blipFill>
        <p:spPr>
          <a:xfrm>
            <a:off x="8386353" y="1376365"/>
            <a:ext cx="2871172" cy="4175350"/>
          </a:xfrm>
          <a:prstGeom prst="rect">
            <a:avLst/>
          </a:prstGeom>
        </p:spPr>
      </p:pic>
      <p:sp>
        <p:nvSpPr>
          <p:cNvPr id="7" name="TextBox 6">
            <a:extLst>
              <a:ext uri="{FF2B5EF4-FFF2-40B4-BE49-F238E27FC236}">
                <a16:creationId xmlns:a16="http://schemas.microsoft.com/office/drawing/2014/main" id="{76F12553-FAAF-4590-BBFA-3068390C2581}"/>
              </a:ext>
            </a:extLst>
          </p:cNvPr>
          <p:cNvSpPr txBox="1"/>
          <p:nvPr/>
        </p:nvSpPr>
        <p:spPr>
          <a:xfrm>
            <a:off x="204916" y="162394"/>
            <a:ext cx="9409348" cy="954107"/>
          </a:xfrm>
          <a:prstGeom prst="rect">
            <a:avLst/>
          </a:prstGeom>
          <a:noFill/>
          <a:effectLst>
            <a:glow rad="127000">
              <a:schemeClr val="tx1"/>
            </a:glow>
            <a:outerShdw blurRad="50800" dist="38100" dir="5400000" sx="1000" sy="1000" algn="ctr" rotWithShape="0">
              <a:schemeClr val="tx1"/>
            </a:outerShdw>
          </a:effectLst>
        </p:spPr>
        <p:txBody>
          <a:bodyPr wrap="square">
            <a:spAutoFit/>
          </a:bodyPr>
          <a:lstStyle/>
          <a:p>
            <a:pPr lvl="0"/>
            <a:r>
              <a:rPr lang="en-US" sz="2800" b="1" dirty="0">
                <a:effectLst/>
                <a:latin typeface="Cambria" panose="02040503050406030204" pitchFamily="18" charset="0"/>
                <a:ea typeface="Cambria" panose="02040503050406030204" pitchFamily="18" charset="0"/>
                <a:cs typeface="Times New Roman" panose="02020603050405020304" pitchFamily="18" charset="0"/>
              </a:rPr>
              <a:t>5.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Tìm</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hiểu</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ứng</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dụng</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của</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hình</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thức</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trang</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trí</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cửa</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sổ</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theo</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kiến</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trúc</a:t>
            </a:r>
            <a:r>
              <a:rPr lang="en-US" sz="2800" b="1" dirty="0" smtClean="0">
                <a:latin typeface="Cambria" panose="02040503050406030204" pitchFamily="18" charset="0"/>
                <a:ea typeface="Cambria" panose="02040503050406030204" pitchFamily="18" charset="0"/>
                <a:cs typeface="Times New Roman" panose="02020603050405020304" pitchFamily="18" charset="0"/>
              </a:rPr>
              <a:t> Gothic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trong</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cuộc</a:t>
            </a:r>
            <a:r>
              <a:rPr lang="en-US" sz="2800" b="1" dirty="0" smtClean="0">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sống</a:t>
            </a:r>
            <a:endParaRPr lang="en-US" sz="2800" b="1" dirty="0">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rotWithShape="1">
          <a:blip r:embed="rId5"/>
          <a:srcRect l="24652" t="1371" r="25566"/>
          <a:stretch/>
        </p:blipFill>
        <p:spPr>
          <a:xfrm>
            <a:off x="744582" y="1369453"/>
            <a:ext cx="4049486" cy="4182263"/>
          </a:xfrm>
          <a:prstGeom prst="rect">
            <a:avLst/>
          </a:prstGeom>
        </p:spPr>
      </p:pic>
    </p:spTree>
    <p:extLst>
      <p:ext uri="{BB962C8B-B14F-4D97-AF65-F5344CB8AC3E}">
        <p14:creationId xmlns:p14="http://schemas.microsoft.com/office/powerpoint/2010/main" val="790410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60" name="Picture 4" descr="https://i.pinimg.com/564x/57/66/ea/5766ea278e782fdcdd9fca6db4ab9e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4584" y="-2664585"/>
            <a:ext cx="6862832" cy="121920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F12553-FAAF-4590-BBFA-3068390C2581}"/>
              </a:ext>
            </a:extLst>
          </p:cNvPr>
          <p:cNvSpPr txBox="1"/>
          <p:nvPr/>
        </p:nvSpPr>
        <p:spPr>
          <a:xfrm>
            <a:off x="2586446" y="267910"/>
            <a:ext cx="9757955" cy="954107"/>
          </a:xfrm>
          <a:prstGeom prst="rect">
            <a:avLst/>
          </a:prstGeom>
          <a:noFill/>
          <a:effectLst>
            <a:glow rad="127000">
              <a:schemeClr val="tx1"/>
            </a:glow>
            <a:outerShdw blurRad="50800" dist="38100" dir="5400000" sx="1000" sy="1000" algn="ctr" rotWithShape="0">
              <a:schemeClr val="tx1"/>
            </a:outerShdw>
          </a:effectLst>
        </p:spPr>
        <p:txBody>
          <a:bodyPr wrap="square">
            <a:spAutoFit/>
          </a:bodyPr>
          <a:lstStyle/>
          <a:p>
            <a:pPr lvl="0"/>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5. </a:t>
            </a: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Tìm</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hiểu</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ứng</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dụng</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hình</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thức</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trang</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trí</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cửa</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sổ</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theo</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kiến</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trúc</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Gothic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cuộc</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sống</a:t>
            </a:r>
            <a:endParaRPr lang="en-US" sz="2800" b="1" dirty="0">
              <a:solidFill>
                <a:srgbClr val="FF0000"/>
              </a:solidFill>
              <a:latin typeface="Cambria" panose="02040503050406030204" pitchFamily="18" charset="0"/>
              <a:ea typeface="Cambria" panose="02040503050406030204" pitchFamily="18" charset="0"/>
            </a:endParaRPr>
          </a:p>
        </p:txBody>
      </p:sp>
      <p:sp>
        <p:nvSpPr>
          <p:cNvPr id="6" name="Rectangle 5"/>
          <p:cNvSpPr/>
          <p:nvPr/>
        </p:nvSpPr>
        <p:spPr>
          <a:xfrm>
            <a:off x="1085931" y="1600389"/>
            <a:ext cx="10971086" cy="2551339"/>
          </a:xfrm>
          <a:prstGeom prst="rect">
            <a:avLst/>
          </a:prstGeom>
        </p:spPr>
        <p:txBody>
          <a:bodyPr wrap="square">
            <a:spAutoFit/>
          </a:bodyPr>
          <a:lstStyle/>
          <a:p>
            <a:pPr algn="just">
              <a:lnSpc>
                <a:spcPct val="107000"/>
              </a:lnSpc>
              <a:spcBef>
                <a:spcPts val="600"/>
              </a:spcBef>
              <a:spcAft>
                <a:spcPts val="600"/>
              </a:spcAft>
            </a:pPr>
            <a:r>
              <a:rPr lang="fr-FR" sz="2800"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Nghệ</a:t>
            </a:r>
            <a:r>
              <a:rPr lang="fr-FR" sz="2800"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thuật</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trung</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đại</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đã</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để</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lại</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những</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công</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trình</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kiến</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trúc</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đặc</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sắc</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theo</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nhiều</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phong</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cách</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ngôn</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ngữ</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thiết</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kế</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khác</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nhau</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như</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RoMan</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Baroque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đặc</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biệt</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là Gothic. </a:t>
            </a:r>
            <a:endParaRPr lang="fr-FR" sz="2800"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just">
              <a:lnSpc>
                <a:spcPct val="107000"/>
              </a:lnSpc>
              <a:spcBef>
                <a:spcPts val="600"/>
              </a:spcBef>
              <a:spcAft>
                <a:spcPts val="600"/>
              </a:spcAft>
            </a:pPr>
            <a:r>
              <a:rPr lang="fr-FR" sz="2800"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fr-FR" sz="2800" dirty="0"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công</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trình</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kiến</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trúc</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Gothic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thường</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sử</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dụng</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nghệ</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thuật</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tranh</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kính</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nguyên</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lí</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cân</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bằng</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đối</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xứng</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trong</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các</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hình</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thức</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trang</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trí</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fr-FR" sz="280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cửa</a:t>
            </a:r>
            <a:r>
              <a:rPr lang="fr-FR" sz="28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vi-VN" sz="28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035871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4" name="Picture 4" descr="https://i.pinimg.com/564x/f4/5b/ff/f45bff6f425e55d4cb622240861ba3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1863" y="-2661861"/>
            <a:ext cx="6868278" cy="12192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B5B955A-F72C-42B1-BFBA-66B11D267F88}"/>
              </a:ext>
            </a:extLst>
          </p:cNvPr>
          <p:cNvSpPr/>
          <p:nvPr/>
        </p:nvSpPr>
        <p:spPr>
          <a:xfrm>
            <a:off x="3575288" y="620483"/>
            <a:ext cx="4572000" cy="1015663"/>
          </a:xfrm>
          <a:prstGeom prst="rect">
            <a:avLst/>
          </a:prstGeom>
          <a:noFill/>
        </p:spPr>
        <p:txBody>
          <a:bodyPr>
            <a:spAutoFit/>
          </a:bodyPr>
          <a:lstStyle/>
          <a:p>
            <a:pPr algn="ctr"/>
            <a:r>
              <a:rPr lang="en-US" sz="6000" b="1" dirty="0">
                <a:solidFill>
                  <a:srgbClr val="7030A0"/>
                </a:solidFill>
                <a:latin typeface="Cambria" panose="02040503050406030204" pitchFamily="18" charset="0"/>
                <a:ea typeface="Cambria" panose="02040503050406030204" pitchFamily="18" charset="0"/>
                <a:cs typeface="Times New Roman" pitchFamily="18" charset="0"/>
              </a:rPr>
              <a:t>DẶN DÒ</a:t>
            </a:r>
          </a:p>
        </p:txBody>
      </p:sp>
      <p:sp>
        <p:nvSpPr>
          <p:cNvPr id="5" name="Rectangle 4">
            <a:extLst>
              <a:ext uri="{FF2B5EF4-FFF2-40B4-BE49-F238E27FC236}">
                <a16:creationId xmlns:a16="http://schemas.microsoft.com/office/drawing/2014/main" id="{C19F4EAD-82FF-435D-96D6-66E4DE039B90}"/>
              </a:ext>
            </a:extLst>
          </p:cNvPr>
          <p:cNvSpPr/>
          <p:nvPr/>
        </p:nvSpPr>
        <p:spPr>
          <a:xfrm>
            <a:off x="1097280" y="1561698"/>
            <a:ext cx="10071463" cy="3046988"/>
          </a:xfrm>
          <a:prstGeom prst="rect">
            <a:avLst/>
          </a:prstGeom>
          <a:noFill/>
        </p:spPr>
        <p:txBody>
          <a:bodyPr wrap="square">
            <a:spAutoFit/>
          </a:bodyPr>
          <a:lstStyle/>
          <a:p>
            <a:pPr marL="571500" indent="-571500">
              <a:lnSpc>
                <a:spcPct val="150000"/>
              </a:lnSpc>
              <a:buFont typeface="Wingdings" panose="05000000000000000000" pitchFamily="2" charset="2"/>
              <a:buChar char="Ø"/>
            </a:pPr>
            <a:r>
              <a:rPr lang="en-US" sz="3200" b="1" dirty="0" err="1">
                <a:latin typeface="Cambria" panose="02040503050406030204" pitchFamily="18" charset="0"/>
                <a:ea typeface="Cambria" panose="02040503050406030204" pitchFamily="18" charset="0"/>
                <a:cs typeface="Times New Roman" pitchFamily="18" charset="0"/>
              </a:rPr>
              <a:t>Học</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sinh</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xem</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kĩ</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bài</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giảng</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và</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ghi</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bài</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đầy</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đủ</a:t>
            </a:r>
            <a:endParaRPr lang="en-US" sz="3200" b="1" dirty="0">
              <a:latin typeface="Cambria" panose="02040503050406030204" pitchFamily="18" charset="0"/>
              <a:ea typeface="Cambria" panose="02040503050406030204" pitchFamily="18" charset="0"/>
              <a:cs typeface="Times New Roman" pitchFamily="18" charset="0"/>
            </a:endParaRPr>
          </a:p>
          <a:p>
            <a:pPr marL="571500" indent="-571500">
              <a:lnSpc>
                <a:spcPct val="150000"/>
              </a:lnSpc>
              <a:buFont typeface="Wingdings" panose="05000000000000000000" pitchFamily="2" charset="2"/>
              <a:buChar char="Ø"/>
            </a:pPr>
            <a:r>
              <a:rPr lang="en-US" sz="3200" b="1" dirty="0" err="1" smtClean="0">
                <a:latin typeface="Cambria" panose="02040503050406030204" pitchFamily="18" charset="0"/>
                <a:ea typeface="Cambria" panose="02040503050406030204" pitchFamily="18" charset="0"/>
                <a:cs typeface="Times New Roman" pitchFamily="18" charset="0"/>
              </a:rPr>
              <a:t>Chuẩn</a:t>
            </a:r>
            <a:r>
              <a:rPr lang="en-US" sz="3200" b="1" dirty="0" smtClean="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bị</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đầy</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đủ</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dụng</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cụ</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học</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tập</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cho</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tuần</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sau</a:t>
            </a:r>
            <a:endParaRPr lang="en-US" sz="3200" b="1" dirty="0">
              <a:latin typeface="Cambria" panose="02040503050406030204" pitchFamily="18" charset="0"/>
              <a:ea typeface="Cambria" panose="02040503050406030204" pitchFamily="18" charset="0"/>
              <a:cs typeface="Times New Roman" pitchFamily="18" charset="0"/>
            </a:endParaRPr>
          </a:p>
          <a:p>
            <a:pPr marL="571500" indent="-571500">
              <a:lnSpc>
                <a:spcPct val="150000"/>
              </a:lnSpc>
              <a:buFont typeface="Wingdings" panose="05000000000000000000" pitchFamily="2" charset="2"/>
              <a:buChar char="Ø"/>
            </a:pPr>
            <a:r>
              <a:rPr lang="en-US" sz="3200" b="1" dirty="0" err="1">
                <a:latin typeface="Cambria" panose="02040503050406030204" pitchFamily="18" charset="0"/>
                <a:ea typeface="Cambria" panose="02040503050406030204" pitchFamily="18" charset="0"/>
                <a:cs typeface="Times New Roman" pitchFamily="18" charset="0"/>
              </a:rPr>
              <a:t>Xem</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trước</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bài</a:t>
            </a:r>
            <a:r>
              <a:rPr lang="en-US" sz="3200" b="1" dirty="0">
                <a:latin typeface="Cambria" panose="02040503050406030204" pitchFamily="18" charset="0"/>
                <a:ea typeface="Cambria" panose="02040503050406030204" pitchFamily="18" charset="0"/>
                <a:cs typeface="Times New Roman" pitchFamily="18" charset="0"/>
              </a:rPr>
              <a:t> </a:t>
            </a:r>
            <a:r>
              <a:rPr lang="en-US" sz="3200" b="1" dirty="0" err="1">
                <a:latin typeface="Cambria" panose="02040503050406030204" pitchFamily="18" charset="0"/>
                <a:ea typeface="Cambria" panose="02040503050406030204" pitchFamily="18" charset="0"/>
                <a:cs typeface="Times New Roman" pitchFamily="18" charset="0"/>
              </a:rPr>
              <a:t>mới</a:t>
            </a:r>
            <a:endParaRPr lang="en-US" sz="3200" b="1" dirty="0">
              <a:latin typeface="Cambria" panose="02040503050406030204" pitchFamily="18" charset="0"/>
              <a:ea typeface="Cambria" panose="02040503050406030204" pitchFamily="18" charset="0"/>
              <a:cs typeface="Times New Roman" pitchFamily="18" charset="0"/>
            </a:endParaRPr>
          </a:p>
          <a:p>
            <a:pPr algn="ctr">
              <a:lnSpc>
                <a:spcPct val="150000"/>
              </a:lnSpc>
            </a:pPr>
            <a:r>
              <a:rPr lang="en-US" sz="3200" b="1" dirty="0" smtClean="0">
                <a:latin typeface="Cambria" panose="02040503050406030204" pitchFamily="18" charset="0"/>
                <a:ea typeface="Cambria" panose="02040503050406030204" pitchFamily="18" charset="0"/>
                <a:cs typeface="Times New Roman" pitchFamily="18" charset="0"/>
              </a:rPr>
              <a:t>“HÌNH KHỐI CỦA NHÂN VẬT TRONG ĐIÊU KHẮC”</a:t>
            </a:r>
            <a:endParaRPr lang="en-US" sz="3200" dirty="0">
              <a:latin typeface="Cambria" panose="02040503050406030204" pitchFamily="18" charset="0"/>
              <a:ea typeface="Cambria" panose="02040503050406030204" pitchFamily="18" charset="0"/>
              <a:cs typeface="Times New Roman" pitchFamily="18" charset="0"/>
            </a:endParaRPr>
          </a:p>
        </p:txBody>
      </p:sp>
      <p:pic>
        <p:nvPicPr>
          <p:cNvPr id="6" name="Picture 5">
            <a:extLst>
              <a:ext uri="{FF2B5EF4-FFF2-40B4-BE49-F238E27FC236}">
                <a16:creationId xmlns:a16="http://schemas.microsoft.com/office/drawing/2014/main" id="{3AB58C23-7530-4FCC-9042-6B5583B6A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6985" y="1277979"/>
            <a:ext cx="889203" cy="838391"/>
          </a:xfrm>
          <a:prstGeom prst="rect">
            <a:avLst/>
          </a:prstGeom>
          <a:noFill/>
        </p:spPr>
      </p:pic>
      <p:pic>
        <p:nvPicPr>
          <p:cNvPr id="7" name="Picture 6">
            <a:extLst>
              <a:ext uri="{FF2B5EF4-FFF2-40B4-BE49-F238E27FC236}">
                <a16:creationId xmlns:a16="http://schemas.microsoft.com/office/drawing/2014/main" id="{ED126747-7084-4000-9424-C089A6A5DB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611" y="4061515"/>
            <a:ext cx="1028934" cy="1041637"/>
          </a:xfrm>
          <a:prstGeom prst="rect">
            <a:avLst/>
          </a:prstGeom>
          <a:noFill/>
        </p:spPr>
      </p:pic>
      <p:pic>
        <p:nvPicPr>
          <p:cNvPr id="8" name="Picture 7">
            <a:extLst>
              <a:ext uri="{FF2B5EF4-FFF2-40B4-BE49-F238E27FC236}">
                <a16:creationId xmlns:a16="http://schemas.microsoft.com/office/drawing/2014/main" id="{F7DFA034-3DEF-4BB2-B7FB-54C7326F8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0367" y="4574488"/>
            <a:ext cx="762174" cy="1397318"/>
          </a:xfrm>
          <a:prstGeom prst="rect">
            <a:avLst/>
          </a:prstGeom>
        </p:spPr>
      </p:pic>
      <p:pic>
        <p:nvPicPr>
          <p:cNvPr id="9" name="Picture 8">
            <a:extLst>
              <a:ext uri="{FF2B5EF4-FFF2-40B4-BE49-F238E27FC236}">
                <a16:creationId xmlns:a16="http://schemas.microsoft.com/office/drawing/2014/main" id="{AC07D1CA-1062-495C-A234-2550C40F37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2468" y="4977311"/>
            <a:ext cx="876500" cy="1067043"/>
          </a:xfrm>
          <a:prstGeom prst="rect">
            <a:avLst/>
          </a:prstGeom>
        </p:spPr>
      </p:pic>
      <p:pic>
        <p:nvPicPr>
          <p:cNvPr id="10" name="Picture 9">
            <a:extLst>
              <a:ext uri="{FF2B5EF4-FFF2-40B4-BE49-F238E27FC236}">
                <a16:creationId xmlns:a16="http://schemas.microsoft.com/office/drawing/2014/main" id="{D960E9BD-4374-4362-862D-ADEFE14113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3846" y="918820"/>
            <a:ext cx="838391" cy="673253"/>
          </a:xfrm>
          <a:prstGeom prst="rect">
            <a:avLst/>
          </a:prstGeom>
          <a:noFill/>
        </p:spPr>
      </p:pic>
      <p:pic>
        <p:nvPicPr>
          <p:cNvPr id="11" name="Picture 10">
            <a:extLst>
              <a:ext uri="{FF2B5EF4-FFF2-40B4-BE49-F238E27FC236}">
                <a16:creationId xmlns:a16="http://schemas.microsoft.com/office/drawing/2014/main" id="{3AB58C23-7530-4FCC-9042-6B5583B6A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6985" y="1251085"/>
            <a:ext cx="889203" cy="838391"/>
          </a:xfrm>
          <a:prstGeom prst="rect">
            <a:avLst/>
          </a:prstGeom>
          <a:noFill/>
        </p:spPr>
      </p:pic>
      <p:pic>
        <p:nvPicPr>
          <p:cNvPr id="12" name="Picture 11">
            <a:extLst>
              <a:ext uri="{FF2B5EF4-FFF2-40B4-BE49-F238E27FC236}">
                <a16:creationId xmlns:a16="http://schemas.microsoft.com/office/drawing/2014/main" id="{F7DFA034-3DEF-4BB2-B7FB-54C7326F8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9544" y="4520700"/>
            <a:ext cx="762174" cy="1397318"/>
          </a:xfrm>
          <a:prstGeom prst="rect">
            <a:avLst/>
          </a:prstGeom>
        </p:spPr>
      </p:pic>
      <p:pic>
        <p:nvPicPr>
          <p:cNvPr id="13" name="Picture 12">
            <a:extLst>
              <a:ext uri="{FF2B5EF4-FFF2-40B4-BE49-F238E27FC236}">
                <a16:creationId xmlns:a16="http://schemas.microsoft.com/office/drawing/2014/main" id="{D960E9BD-4374-4362-862D-ADEFE14113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25388" y="770903"/>
            <a:ext cx="838391" cy="673253"/>
          </a:xfrm>
          <a:prstGeom prst="rect">
            <a:avLst/>
          </a:prstGeom>
          <a:noFill/>
        </p:spPr>
      </p:pic>
    </p:spTree>
    <p:extLst>
      <p:ext uri="{BB962C8B-B14F-4D97-AF65-F5344CB8AC3E}">
        <p14:creationId xmlns:p14="http://schemas.microsoft.com/office/powerpoint/2010/main" val="1078638167"/>
      </p:ext>
    </p:extLst>
  </p:cSld>
  <p:clrMapOvr>
    <a:masterClrMapping/>
  </p:clrMapOvr>
  <mc:AlternateContent xmlns:mc="http://schemas.openxmlformats.org/markup-compatibility/2006" xmlns:p14="http://schemas.microsoft.com/office/powerpoint/2010/main">
    <mc:Choice Requires="p14">
      <p:transition spd="slow" p14:dur="2000" advTm="3330"/>
    </mc:Choice>
    <mc:Fallback xmlns="">
      <p:transition spd="slow" advTm="333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3/93/23/439323c1f572c109d156f5cbef5bc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6999"/>
            <a:ext cx="6858001" cy="1219199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7B5C46D-CD37-4CFE-8221-52C622055041}"/>
              </a:ext>
            </a:extLst>
          </p:cNvPr>
          <p:cNvGrpSpPr/>
          <p:nvPr/>
        </p:nvGrpSpPr>
        <p:grpSpPr>
          <a:xfrm>
            <a:off x="1118002" y="1143784"/>
            <a:ext cx="10304964" cy="1036710"/>
            <a:chOff x="372128" y="2311401"/>
            <a:chExt cx="2314300" cy="3104661"/>
          </a:xfrm>
          <a:noFill/>
        </p:grpSpPr>
        <p:sp>
          <p:nvSpPr>
            <p:cNvPr id="4" name="Rectangle 3">
              <a:extLst>
                <a:ext uri="{FF2B5EF4-FFF2-40B4-BE49-F238E27FC236}">
                  <a16:creationId xmlns:a16="http://schemas.microsoft.com/office/drawing/2014/main" id="{9DA2CECB-621F-4A42-AF99-74B57DB4BC3E}"/>
                </a:ext>
              </a:extLst>
            </p:cNvPr>
            <p:cNvSpPr/>
            <p:nvPr/>
          </p:nvSpPr>
          <p:spPr>
            <a:xfrm>
              <a:off x="440932" y="2311401"/>
              <a:ext cx="2245496" cy="3104661"/>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5CEA5D79-6DDB-4804-AC97-4586FA3F4974}"/>
                </a:ext>
              </a:extLst>
            </p:cNvPr>
            <p:cNvSpPr txBox="1"/>
            <p:nvPr/>
          </p:nvSpPr>
          <p:spPr>
            <a:xfrm>
              <a:off x="372128" y="2323991"/>
              <a:ext cx="2173837" cy="3041631"/>
            </a:xfrm>
            <a:prstGeom prst="rect">
              <a:avLst/>
            </a:prstGeom>
            <a:grpFill/>
            <a:ln>
              <a:noFill/>
            </a:ln>
          </p:spPr>
          <p:txBody>
            <a:bodyPr wrap="square">
              <a:spAutoFit/>
            </a:bodyPr>
            <a:lstStyle/>
            <a:p>
              <a:pPr lvl="0" algn="ctr"/>
              <a:r>
                <a:rPr lang="en-US" sz="2800" b="1" dirty="0" err="1" smtClean="0">
                  <a:latin typeface="Cambria" panose="02040503050406030204" pitchFamily="18" charset="0"/>
                  <a:ea typeface="Cambria" panose="02040503050406030204" pitchFamily="18" charset="0"/>
                  <a:cs typeface="Times New Roman" panose="02020603050405020304" pitchFamily="18" charset="0"/>
                </a:rPr>
                <a:t>Tiết</a:t>
              </a:r>
              <a:r>
                <a:rPr lang="en-US" sz="2800" b="1" dirty="0" smtClean="0">
                  <a:latin typeface="Cambria" panose="02040503050406030204" pitchFamily="18" charset="0"/>
                  <a:ea typeface="Cambria" panose="02040503050406030204" pitchFamily="18" charset="0"/>
                  <a:cs typeface="Times New Roman" panose="02020603050405020304" pitchFamily="18" charset="0"/>
                </a:rPr>
                <a:t> 19,20-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Bài</a:t>
              </a:r>
              <a:r>
                <a:rPr lang="en-US" sz="2800" b="1" dirty="0" smtClean="0">
                  <a:latin typeface="Cambria" panose="02040503050406030204" pitchFamily="18" charset="0"/>
                  <a:ea typeface="Cambria" panose="02040503050406030204" pitchFamily="18" charset="0"/>
                  <a:cs typeface="Times New Roman" panose="02020603050405020304" pitchFamily="18" charset="0"/>
                </a:rPr>
                <a:t> 9: </a:t>
              </a:r>
            </a:p>
            <a:p>
              <a:pPr lvl="0" algn="ctr"/>
              <a:r>
                <a:rPr lang="en-US" sz="3200" b="1" dirty="0" smtClean="0">
                  <a:solidFill>
                    <a:srgbClr val="006600"/>
                  </a:solidFill>
                  <a:latin typeface="Cambria" panose="02040503050406030204" pitchFamily="18" charset="0"/>
                  <a:ea typeface="Cambria" panose="02040503050406030204" pitchFamily="18" charset="0"/>
                  <a:cs typeface="Times New Roman" panose="02020603050405020304" pitchFamily="18" charset="0"/>
                </a:rPr>
                <a:t>CÂN BẰNG ĐỐI XỨNG TRONG KIẾN TRÚC GOTHIC</a:t>
              </a:r>
              <a:endParaRPr lang="en-US" sz="3200" b="1" dirty="0">
                <a:solidFill>
                  <a:srgbClr val="006600"/>
                </a:solidFill>
                <a:latin typeface="Cambria" panose="02040503050406030204" pitchFamily="18" charset="0"/>
                <a:ea typeface="Cambria" panose="02040503050406030204" pitchFamily="18" charset="0"/>
              </a:endParaRPr>
            </a:p>
          </p:txBody>
        </p:sp>
      </p:grpSp>
      <p:sp>
        <p:nvSpPr>
          <p:cNvPr id="24" name="TextBox 23">
            <a:extLst>
              <a:ext uri="{FF2B5EF4-FFF2-40B4-BE49-F238E27FC236}">
                <a16:creationId xmlns:a16="http://schemas.microsoft.com/office/drawing/2014/main" id="{8F2A9CB3-191B-469D-BEE9-B6A1A3BA8751}"/>
              </a:ext>
            </a:extLst>
          </p:cNvPr>
          <p:cNvSpPr txBox="1"/>
          <p:nvPr/>
        </p:nvSpPr>
        <p:spPr>
          <a:xfrm>
            <a:off x="598247" y="469940"/>
            <a:ext cx="10936256" cy="646331"/>
          </a:xfrm>
          <a:prstGeom prst="rect">
            <a:avLst/>
          </a:prstGeom>
          <a:noFill/>
        </p:spPr>
        <p:txBody>
          <a:bodyPr wrap="square">
            <a:spAutoFit/>
          </a:bodyPr>
          <a:lstStyle/>
          <a:p>
            <a:pPr algn="ctr"/>
            <a:r>
              <a:rPr lang="en-US" sz="3600" b="1" dirty="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CHỦ ĐỀ: NGHỆ THUẬT TRUNG ĐẠI THẾ </a:t>
            </a:r>
            <a:r>
              <a:rPr lang="en-US" sz="3600" b="1" dirty="0" smtClean="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GIỚI</a:t>
            </a:r>
            <a:endParaRPr lang="en-US" sz="3600" b="1" dirty="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429E6D1F-9622-4DA8-9180-1599F42A72DF}"/>
              </a:ext>
            </a:extLst>
          </p:cNvPr>
          <p:cNvSpPr txBox="1"/>
          <p:nvPr/>
        </p:nvSpPr>
        <p:spPr>
          <a:xfrm>
            <a:off x="802916" y="2194771"/>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 </a:t>
            </a:r>
            <a:r>
              <a:rPr lang="en-US" sz="28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Khám</a:t>
            </a:r>
            <a:r>
              <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phá</a:t>
            </a:r>
            <a:r>
              <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đặc</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điểm</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cửa</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sổ</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kiến</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trúc</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Gothic</a:t>
            </a:r>
            <a:endParaRPr lang="en-US" sz="28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27728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3/93/23/439323c1f572c109d156f5cbef5bc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0" y="-2666999"/>
            <a:ext cx="6858001" cy="1219199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429E6D1F-9622-4DA8-9180-1599F42A72DF}"/>
              </a:ext>
            </a:extLst>
          </p:cNvPr>
          <p:cNvSpPr txBox="1"/>
          <p:nvPr/>
        </p:nvSpPr>
        <p:spPr>
          <a:xfrm>
            <a:off x="894356" y="561914"/>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 </a:t>
            </a:r>
            <a:r>
              <a:rPr lang="en-US" sz="2800" b="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Khám</a:t>
            </a:r>
            <a:r>
              <a:rPr lang="en-US" sz="2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phá</a:t>
            </a:r>
            <a:r>
              <a:rPr lang="en-US" sz="2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đặc</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điểm</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cửa</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sổ</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kiến</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trúc</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Gothic</a:t>
            </a:r>
            <a:endParaRPr lang="en-US" sz="2800" b="1" dirty="0">
              <a:solidFill>
                <a:schemeClr val="tx1"/>
              </a:solidFill>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rotWithShape="1">
          <a:blip r:embed="rId3"/>
          <a:srcRect l="57869" b="-3293"/>
          <a:stretch/>
        </p:blipFill>
        <p:spPr>
          <a:xfrm>
            <a:off x="8105833" y="1288202"/>
            <a:ext cx="3269275" cy="5282416"/>
          </a:xfrm>
          <a:prstGeom prst="rect">
            <a:avLst/>
          </a:prstGeom>
        </p:spPr>
      </p:pic>
      <p:pic>
        <p:nvPicPr>
          <p:cNvPr id="9" name="Picture 6" descr="06. Kien truc gothic"/>
          <p:cNvPicPr>
            <a:picLocks noChangeAspect="1" noChangeArrowheads="1"/>
          </p:cNvPicPr>
          <p:nvPr/>
        </p:nvPicPr>
        <p:blipFill rotWithShape="1">
          <a:blip r:embed="rId4">
            <a:extLst>
              <a:ext uri="{28A0092B-C50C-407E-A947-70E740481C1C}">
                <a14:useLocalDpi xmlns:a14="http://schemas.microsoft.com/office/drawing/2010/main" val="0"/>
              </a:ext>
            </a:extLst>
          </a:blip>
          <a:srcRect l="32478" t="-731"/>
          <a:stretch/>
        </p:blipFill>
        <p:spPr bwMode="auto">
          <a:xfrm>
            <a:off x="4468935" y="1267448"/>
            <a:ext cx="3449734" cy="51464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Gothic door isolated on white background"/>
          <p:cNvPicPr>
            <a:picLocks noChangeAspect="1" noChangeArrowheads="1"/>
          </p:cNvPicPr>
          <p:nvPr/>
        </p:nvPicPr>
        <p:blipFill rotWithShape="1">
          <a:blip r:embed="rId5">
            <a:extLst>
              <a:ext uri="{28A0092B-C50C-407E-A947-70E740481C1C}">
                <a14:useLocalDpi xmlns:a14="http://schemas.microsoft.com/office/drawing/2010/main" val="0"/>
              </a:ext>
            </a:extLst>
          </a:blip>
          <a:srcRect l="16021" t="15323" r="15645" b="17580"/>
          <a:stretch/>
        </p:blipFill>
        <p:spPr bwMode="auto">
          <a:xfrm>
            <a:off x="761455" y="1362965"/>
            <a:ext cx="3587798" cy="493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997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3/93/23/439323c1f572c109d156f5cbef5bc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7000" y="-2666999"/>
            <a:ext cx="6858001" cy="1219199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429E6D1F-9622-4DA8-9180-1599F42A72DF}"/>
              </a:ext>
            </a:extLst>
          </p:cNvPr>
          <p:cNvSpPr txBox="1"/>
          <p:nvPr/>
        </p:nvSpPr>
        <p:spPr>
          <a:xfrm>
            <a:off x="894356" y="561914"/>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 </a:t>
            </a:r>
            <a:r>
              <a:rPr lang="en-US" sz="2800" b="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Khám</a:t>
            </a:r>
            <a:r>
              <a:rPr lang="en-US" sz="2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phá</a:t>
            </a:r>
            <a:r>
              <a:rPr lang="en-US" sz="2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đặc</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điểm</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cửa</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sổ</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kiến</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trúc</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Gothic</a:t>
            </a:r>
            <a:endParaRPr lang="en-US" sz="2800" b="1" dirty="0">
              <a:solidFill>
                <a:schemeClr val="tx1"/>
              </a:solidFill>
              <a:latin typeface="Cambria" panose="02040503050406030204" pitchFamily="18" charset="0"/>
              <a:ea typeface="Cambria" panose="02040503050406030204" pitchFamily="18" charset="0"/>
            </a:endParaRPr>
          </a:p>
        </p:txBody>
      </p:sp>
      <p:pic>
        <p:nvPicPr>
          <p:cNvPr id="7" name="Picture 2" descr="Realistic Gothic medieval contour window or gate arch. Background or texture. Architectural element. Forging"/>
          <p:cNvPicPr>
            <a:picLocks noChangeAspect="1" noChangeArrowheads="1"/>
          </p:cNvPicPr>
          <p:nvPr/>
        </p:nvPicPr>
        <p:blipFill rotWithShape="1">
          <a:blip r:embed="rId3">
            <a:extLst>
              <a:ext uri="{28A0092B-C50C-407E-A947-70E740481C1C}">
                <a14:useLocalDpi xmlns:a14="http://schemas.microsoft.com/office/drawing/2010/main" val="0"/>
              </a:ext>
            </a:extLst>
          </a:blip>
          <a:srcRect b="5746"/>
          <a:stretch/>
        </p:blipFill>
        <p:spPr bwMode="auto">
          <a:xfrm>
            <a:off x="879472" y="1445161"/>
            <a:ext cx="3647295" cy="5073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othic arches isolated on white background. Elements of architecture, ancient arches, columns, windows and apertures"/>
          <p:cNvPicPr>
            <a:picLocks noChangeAspect="1" noChangeArrowheads="1"/>
          </p:cNvPicPr>
          <p:nvPr/>
        </p:nvPicPr>
        <p:blipFill rotWithShape="1">
          <a:blip r:embed="rId4">
            <a:extLst>
              <a:ext uri="{28A0092B-C50C-407E-A947-70E740481C1C}">
                <a14:useLocalDpi xmlns:a14="http://schemas.microsoft.com/office/drawing/2010/main" val="0"/>
              </a:ext>
            </a:extLst>
          </a:blip>
          <a:srcRect t="15794" b="14298"/>
          <a:stretch/>
        </p:blipFill>
        <p:spPr bwMode="auto">
          <a:xfrm>
            <a:off x="4642333" y="1288408"/>
            <a:ext cx="6670101" cy="19000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MILAN, ITALY - APRIL 25, 2022: Detail of the Milan Cathedral (Duomo of Milan) facade, Italy. Duomo di Milano."/>
          <p:cNvPicPr>
            <a:picLocks noChangeAspect="1" noChangeArrowheads="1"/>
          </p:cNvPicPr>
          <p:nvPr/>
        </p:nvPicPr>
        <p:blipFill rotWithShape="1">
          <a:blip r:embed="rId5">
            <a:extLst>
              <a:ext uri="{28A0092B-C50C-407E-A947-70E740481C1C}">
                <a14:useLocalDpi xmlns:a14="http://schemas.microsoft.com/office/drawing/2010/main" val="0"/>
              </a:ext>
            </a:extLst>
          </a:blip>
          <a:srcRect b="9524"/>
          <a:stretch/>
        </p:blipFill>
        <p:spPr bwMode="auto">
          <a:xfrm>
            <a:off x="4655396" y="3366432"/>
            <a:ext cx="6670101" cy="309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020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3/93/23/439323c1f572c109d156f5cbef5bc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6999"/>
            <a:ext cx="6858001" cy="12191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DA2CECB-621F-4A42-AF99-74B57DB4BC3E}"/>
              </a:ext>
            </a:extLst>
          </p:cNvPr>
          <p:cNvSpPr/>
          <p:nvPr/>
        </p:nvSpPr>
        <p:spPr>
          <a:xfrm>
            <a:off x="1424368" y="1143784"/>
            <a:ext cx="9998598" cy="103671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429E6D1F-9622-4DA8-9180-1599F42A72DF}"/>
              </a:ext>
            </a:extLst>
          </p:cNvPr>
          <p:cNvSpPr txBox="1"/>
          <p:nvPr/>
        </p:nvSpPr>
        <p:spPr>
          <a:xfrm>
            <a:off x="1181739" y="601103"/>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 </a:t>
            </a:r>
            <a:r>
              <a:rPr lang="en-US" sz="2800" b="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Khám</a:t>
            </a:r>
            <a:r>
              <a:rPr lang="en-US" sz="2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phá</a:t>
            </a:r>
            <a:r>
              <a:rPr lang="en-US" sz="28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đặc</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điểm</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cửa</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sổ</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kiến</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trúc</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Gothic</a:t>
            </a:r>
            <a:endParaRPr lang="en-US" sz="2800" b="1" dirty="0">
              <a:solidFill>
                <a:schemeClr val="tx1"/>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75337EA4-005D-423C-ABDE-BD6E59E03856}"/>
              </a:ext>
            </a:extLst>
          </p:cNvPr>
          <p:cNvSpPr txBox="1"/>
          <p:nvPr/>
        </p:nvSpPr>
        <p:spPr>
          <a:xfrm>
            <a:off x="1528354" y="1182985"/>
            <a:ext cx="9091748" cy="2640723"/>
          </a:xfrm>
          <a:prstGeom prst="rect">
            <a:avLst/>
          </a:prstGeom>
          <a:noFill/>
        </p:spPr>
        <p:txBody>
          <a:bodyPr wrap="square">
            <a:spAutoFit/>
          </a:bodyPr>
          <a:lstStyle/>
          <a:p>
            <a:pPr marR="0" lvl="0" algn="just">
              <a:lnSpc>
                <a:spcPct val="115000"/>
              </a:lnSpc>
              <a:spcBef>
                <a:spcPts val="0"/>
              </a:spcBef>
              <a:spcAft>
                <a:spcPts val="0"/>
              </a:spcAft>
            </a:pP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Hình</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dạng</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cửa</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sổ</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trong</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kiến</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trúc</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Gothic: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vòm</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chóp</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chiều</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ngang</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nhỏ</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hơn</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so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với</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chiều</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a:t>
            </a:r>
            <a:r>
              <a:rPr lang="en-US" sz="2400" b="1" dirty="0" err="1"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cao</a:t>
            </a:r>
            <a:r>
              <a:rPr lang="en-US"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a:t>
            </a:r>
          </a:p>
          <a:p>
            <a:pPr marR="0" lvl="0" algn="just">
              <a:lnSpc>
                <a:spcPct val="115000"/>
              </a:lnSpc>
              <a:spcBef>
                <a:spcPts val="0"/>
              </a:spcBef>
              <a:spcAft>
                <a:spcPts val="0"/>
              </a:spcAft>
            </a:pPr>
            <a:r>
              <a:rPr lang="vi-VN"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Họa </a:t>
            </a:r>
            <a:r>
              <a:rPr lang="vi-VN" sz="2400" b="1" dirty="0">
                <a:solidFill>
                  <a:srgbClr val="FF6600"/>
                </a:solidFill>
                <a:latin typeface="Cambria" panose="02040503050406030204" pitchFamily="18" charset="0"/>
                <a:ea typeface="Cambria" panose="02040503050406030204" pitchFamily="18" charset="0"/>
                <a:cs typeface="Times New Roman" panose="02020603050405020304" pitchFamily="18" charset="0"/>
              </a:rPr>
              <a:t>tiết, màu sắc đa dạng, phong phú.</a:t>
            </a:r>
          </a:p>
          <a:p>
            <a:pPr marR="0" lvl="0" algn="just">
              <a:lnSpc>
                <a:spcPct val="115000"/>
              </a:lnSpc>
              <a:spcBef>
                <a:spcPts val="0"/>
              </a:spcBef>
              <a:spcAft>
                <a:spcPts val="0"/>
              </a:spcAft>
            </a:pPr>
            <a:r>
              <a:rPr lang="vi-VN"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Nguyên </a:t>
            </a:r>
            <a:r>
              <a:rPr lang="vi-VN" sz="2400" b="1" dirty="0">
                <a:solidFill>
                  <a:srgbClr val="FF6600"/>
                </a:solidFill>
                <a:latin typeface="Cambria" panose="02040503050406030204" pitchFamily="18" charset="0"/>
                <a:ea typeface="Cambria" panose="02040503050406030204" pitchFamily="18" charset="0"/>
                <a:cs typeface="Times New Roman" panose="02020603050405020304" pitchFamily="18" charset="0"/>
              </a:rPr>
              <a:t>lí được sử dụng để trang trí cửa sổ là: các họa tiết, màu sắc được trang trí theo nguyên lí cân bằng đối xứng, lặp lại.</a:t>
            </a:r>
          </a:p>
          <a:p>
            <a:pPr marR="0" lvl="0" algn="just">
              <a:lnSpc>
                <a:spcPct val="115000"/>
              </a:lnSpc>
              <a:spcBef>
                <a:spcPts val="0"/>
              </a:spcBef>
              <a:spcAft>
                <a:spcPts val="0"/>
              </a:spcAft>
            </a:pPr>
            <a:r>
              <a:rPr lang="vi-VN"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 Chất </a:t>
            </a:r>
            <a:r>
              <a:rPr lang="vi-VN" sz="2400" b="1" dirty="0">
                <a:solidFill>
                  <a:srgbClr val="FF6600"/>
                </a:solidFill>
                <a:latin typeface="Cambria" panose="02040503050406030204" pitchFamily="18" charset="0"/>
                <a:ea typeface="Cambria" panose="02040503050406030204" pitchFamily="18" charset="0"/>
                <a:cs typeface="Times New Roman" panose="02020603050405020304" pitchFamily="18" charset="0"/>
              </a:rPr>
              <a:t>liệu trang trí trên cửa sổ: kính</a:t>
            </a:r>
            <a:r>
              <a:rPr lang="vi-VN" sz="24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a:t>
            </a:r>
            <a:endParaRPr lang="vi-VN" sz="2400" b="1" dirty="0">
              <a:solidFill>
                <a:srgbClr val="FF66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47266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3/93/23/439323c1f572c109d156f5cbef5bc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6999"/>
            <a:ext cx="6858001" cy="12191999"/>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7B5C46D-CD37-4CFE-8221-52C622055041}"/>
              </a:ext>
            </a:extLst>
          </p:cNvPr>
          <p:cNvGrpSpPr/>
          <p:nvPr/>
        </p:nvGrpSpPr>
        <p:grpSpPr>
          <a:xfrm>
            <a:off x="1118002" y="1143784"/>
            <a:ext cx="10304964" cy="1036710"/>
            <a:chOff x="372128" y="2311401"/>
            <a:chExt cx="2314300" cy="3104661"/>
          </a:xfrm>
          <a:noFill/>
        </p:grpSpPr>
        <p:sp>
          <p:nvSpPr>
            <p:cNvPr id="4" name="Rectangle 3">
              <a:extLst>
                <a:ext uri="{FF2B5EF4-FFF2-40B4-BE49-F238E27FC236}">
                  <a16:creationId xmlns:a16="http://schemas.microsoft.com/office/drawing/2014/main" id="{9DA2CECB-621F-4A42-AF99-74B57DB4BC3E}"/>
                </a:ext>
              </a:extLst>
            </p:cNvPr>
            <p:cNvSpPr/>
            <p:nvPr/>
          </p:nvSpPr>
          <p:spPr>
            <a:xfrm>
              <a:off x="440932" y="2311401"/>
              <a:ext cx="2245496" cy="3104661"/>
            </a:xfrm>
            <a:prstGeom prst="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5CEA5D79-6DDB-4804-AC97-4586FA3F4974}"/>
                </a:ext>
              </a:extLst>
            </p:cNvPr>
            <p:cNvSpPr txBox="1"/>
            <p:nvPr/>
          </p:nvSpPr>
          <p:spPr>
            <a:xfrm>
              <a:off x="372128" y="2323991"/>
              <a:ext cx="2173837" cy="3041631"/>
            </a:xfrm>
            <a:prstGeom prst="rect">
              <a:avLst/>
            </a:prstGeom>
            <a:grpFill/>
            <a:ln>
              <a:noFill/>
            </a:ln>
          </p:spPr>
          <p:txBody>
            <a:bodyPr wrap="square">
              <a:spAutoFit/>
            </a:bodyPr>
            <a:lstStyle/>
            <a:p>
              <a:pPr lvl="0" algn="ctr"/>
              <a:r>
                <a:rPr lang="en-US" sz="2800" b="1" dirty="0" err="1" smtClean="0">
                  <a:latin typeface="Cambria" panose="02040503050406030204" pitchFamily="18" charset="0"/>
                  <a:ea typeface="Cambria" panose="02040503050406030204" pitchFamily="18" charset="0"/>
                  <a:cs typeface="Times New Roman" panose="02020603050405020304" pitchFamily="18" charset="0"/>
                </a:rPr>
                <a:t>Tiết</a:t>
              </a:r>
              <a:r>
                <a:rPr lang="en-US" sz="2800" b="1" dirty="0" smtClean="0">
                  <a:latin typeface="Cambria" panose="02040503050406030204" pitchFamily="18" charset="0"/>
                  <a:ea typeface="Cambria" panose="02040503050406030204" pitchFamily="18" charset="0"/>
                  <a:cs typeface="Times New Roman" panose="02020603050405020304" pitchFamily="18" charset="0"/>
                </a:rPr>
                <a:t> 19,20- </a:t>
              </a:r>
              <a:r>
                <a:rPr lang="en-US" sz="2800" b="1" dirty="0" err="1" smtClean="0">
                  <a:latin typeface="Cambria" panose="02040503050406030204" pitchFamily="18" charset="0"/>
                  <a:ea typeface="Cambria" panose="02040503050406030204" pitchFamily="18" charset="0"/>
                  <a:cs typeface="Times New Roman" panose="02020603050405020304" pitchFamily="18" charset="0"/>
                </a:rPr>
                <a:t>Bài</a:t>
              </a:r>
              <a:r>
                <a:rPr lang="en-US" sz="2800" b="1" dirty="0" smtClean="0">
                  <a:latin typeface="Cambria" panose="02040503050406030204" pitchFamily="18" charset="0"/>
                  <a:ea typeface="Cambria" panose="02040503050406030204" pitchFamily="18" charset="0"/>
                  <a:cs typeface="Times New Roman" panose="02020603050405020304" pitchFamily="18" charset="0"/>
                </a:rPr>
                <a:t> 9: </a:t>
              </a:r>
            </a:p>
            <a:p>
              <a:pPr lvl="0" algn="ctr"/>
              <a:r>
                <a:rPr lang="en-US" sz="3200" b="1" dirty="0" smtClean="0">
                  <a:solidFill>
                    <a:srgbClr val="006600"/>
                  </a:solidFill>
                  <a:latin typeface="Cambria" panose="02040503050406030204" pitchFamily="18" charset="0"/>
                  <a:ea typeface="Cambria" panose="02040503050406030204" pitchFamily="18" charset="0"/>
                  <a:cs typeface="Times New Roman" panose="02020603050405020304" pitchFamily="18" charset="0"/>
                </a:rPr>
                <a:t>CÂN BẰNG ĐỐI XỨNG TRONG KIẾN TRÚC GOTHIC</a:t>
              </a:r>
              <a:endParaRPr lang="en-US" sz="3200" b="1" dirty="0">
                <a:solidFill>
                  <a:srgbClr val="006600"/>
                </a:solidFill>
                <a:latin typeface="Cambria" panose="02040503050406030204" pitchFamily="18" charset="0"/>
                <a:ea typeface="Cambria" panose="02040503050406030204" pitchFamily="18" charset="0"/>
              </a:endParaRPr>
            </a:p>
          </p:txBody>
        </p:sp>
      </p:grpSp>
      <p:sp>
        <p:nvSpPr>
          <p:cNvPr id="24" name="TextBox 23">
            <a:extLst>
              <a:ext uri="{FF2B5EF4-FFF2-40B4-BE49-F238E27FC236}">
                <a16:creationId xmlns:a16="http://schemas.microsoft.com/office/drawing/2014/main" id="{8F2A9CB3-191B-469D-BEE9-B6A1A3BA8751}"/>
              </a:ext>
            </a:extLst>
          </p:cNvPr>
          <p:cNvSpPr txBox="1"/>
          <p:nvPr/>
        </p:nvSpPr>
        <p:spPr>
          <a:xfrm>
            <a:off x="598247" y="469940"/>
            <a:ext cx="10936256" cy="646331"/>
          </a:xfrm>
          <a:prstGeom prst="rect">
            <a:avLst/>
          </a:prstGeom>
          <a:noFill/>
        </p:spPr>
        <p:txBody>
          <a:bodyPr wrap="square">
            <a:spAutoFit/>
          </a:bodyPr>
          <a:lstStyle/>
          <a:p>
            <a:pPr algn="ctr"/>
            <a:r>
              <a:rPr lang="en-US" sz="3600" b="1" dirty="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CHỦ ĐỀ: NGHỆ THUẬT TRUNG ĐẠI THẾ </a:t>
            </a:r>
            <a:r>
              <a:rPr lang="en-US" sz="3600" b="1" dirty="0" smtClean="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GIỚI</a:t>
            </a:r>
            <a:endParaRPr lang="en-US" sz="3600" b="1" dirty="0">
              <a:solidFill>
                <a:srgbClr val="FF0000"/>
              </a:solidFill>
              <a:effectLst>
                <a:outerShdw blurRad="50800" dist="3810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429E6D1F-9622-4DA8-9180-1599F42A72DF}"/>
              </a:ext>
            </a:extLst>
          </p:cNvPr>
          <p:cNvSpPr txBox="1"/>
          <p:nvPr/>
        </p:nvSpPr>
        <p:spPr>
          <a:xfrm>
            <a:off x="802916" y="2194771"/>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r>
              <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1. </a:t>
            </a:r>
            <a:r>
              <a:rPr lang="en-US" sz="28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Khám</a:t>
            </a:r>
            <a:r>
              <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phá</a:t>
            </a:r>
            <a:r>
              <a:rPr lang="en-US" sz="2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đặc</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điểm</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cửa</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sổ</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kiến</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en-US" sz="28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trúc</a:t>
            </a:r>
            <a:r>
              <a:rPr lang="en-US" sz="28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Gothic</a:t>
            </a:r>
            <a:endParaRPr lang="en-US" sz="2800" dirty="0">
              <a:solidFill>
                <a:schemeClr val="tx1"/>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429E6D1F-9622-4DA8-9180-1599F42A72DF}"/>
              </a:ext>
            </a:extLst>
          </p:cNvPr>
          <p:cNvSpPr txBox="1"/>
          <p:nvPr/>
        </p:nvSpPr>
        <p:spPr>
          <a:xfrm>
            <a:off x="802916" y="2730349"/>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Cách</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vẽ</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mô</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phỏng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cửa</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sổ</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trong</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kiến</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err="1">
                <a:latin typeface="Cambria" panose="02040503050406030204" pitchFamily="18" charset="0"/>
                <a:ea typeface="Cambria" panose="02040503050406030204" pitchFamily="18" charset="0"/>
                <a:cs typeface="Times New Roman" panose="02020603050405020304" pitchFamily="18" charset="0"/>
              </a:rPr>
              <a:t>trúc</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smtClean="0">
                <a:latin typeface="Cambria" panose="02040503050406030204" pitchFamily="18" charset="0"/>
                <a:ea typeface="Cambria" panose="02040503050406030204" pitchFamily="18" charset="0"/>
                <a:cs typeface="Times New Roman" panose="02020603050405020304" pitchFamily="18" charset="0"/>
              </a:rPr>
              <a:t>GOTHIC</a:t>
            </a:r>
            <a:r>
              <a:rPr lang="en-US" sz="2800"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28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39067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3/93/23/439323c1f572c109d156f5cbef5bc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6999"/>
            <a:ext cx="6858001" cy="12191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DA2CECB-621F-4A42-AF99-74B57DB4BC3E}"/>
              </a:ext>
            </a:extLst>
          </p:cNvPr>
          <p:cNvSpPr/>
          <p:nvPr/>
        </p:nvSpPr>
        <p:spPr>
          <a:xfrm>
            <a:off x="1424368" y="1143784"/>
            <a:ext cx="9998598" cy="103671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mbria" panose="02040503050406030204" pitchFamily="18" charset="0"/>
              <a:ea typeface="Cambria" panose="02040503050406030204" pitchFamily="18" charset="0"/>
            </a:endParaRPr>
          </a:p>
        </p:txBody>
      </p:sp>
      <p:sp>
        <p:nvSpPr>
          <p:cNvPr id="37" name="TextBox 36">
            <a:extLst>
              <a:ext uri="{FF2B5EF4-FFF2-40B4-BE49-F238E27FC236}">
                <a16:creationId xmlns:a16="http://schemas.microsoft.com/office/drawing/2014/main" id="{429E6D1F-9622-4DA8-9180-1599F42A72DF}"/>
              </a:ext>
            </a:extLst>
          </p:cNvPr>
          <p:cNvSpPr txBox="1"/>
          <p:nvPr/>
        </p:nvSpPr>
        <p:spPr>
          <a:xfrm>
            <a:off x="1181739" y="601103"/>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Cách</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vẽ</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mô</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phỏng</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cửa</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sổ</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trong</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kiến</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trúc</a:t>
            </a:r>
            <a:r>
              <a:rPr lang="en-US" sz="2800" b="1" dirty="0">
                <a:latin typeface="Cambria" panose="02040503050406030204" pitchFamily="18" charset="0"/>
                <a:ea typeface="Cambria" panose="02040503050406030204" pitchFamily="18" charset="0"/>
                <a:cs typeface="Times New Roman" panose="02020603050405020304" pitchFamily="18" charset="0"/>
              </a:rPr>
              <a:t> GOTHIC</a:t>
            </a:r>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endParaRPr lang="en-US" sz="2800" b="1" dirty="0">
              <a:solidFill>
                <a:schemeClr val="tx1"/>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3"/>
          <a:stretch>
            <a:fillRect/>
          </a:stretch>
        </p:blipFill>
        <p:spPr>
          <a:xfrm>
            <a:off x="925647" y="1526790"/>
            <a:ext cx="2571750" cy="4057650"/>
          </a:xfrm>
          <a:prstGeom prst="rect">
            <a:avLst/>
          </a:prstGeom>
        </p:spPr>
      </p:pic>
      <p:pic>
        <p:nvPicPr>
          <p:cNvPr id="7" name="Picture 6"/>
          <p:cNvPicPr>
            <a:picLocks noChangeAspect="1"/>
          </p:cNvPicPr>
          <p:nvPr/>
        </p:nvPicPr>
        <p:blipFill>
          <a:blip r:embed="rId4"/>
          <a:stretch>
            <a:fillRect/>
          </a:stretch>
        </p:blipFill>
        <p:spPr>
          <a:xfrm>
            <a:off x="3596641" y="1526790"/>
            <a:ext cx="2500168" cy="4057650"/>
          </a:xfrm>
          <a:prstGeom prst="rect">
            <a:avLst/>
          </a:prstGeom>
        </p:spPr>
      </p:pic>
      <p:pic>
        <p:nvPicPr>
          <p:cNvPr id="9" name="Picture 8"/>
          <p:cNvPicPr>
            <a:picLocks noChangeAspect="1"/>
          </p:cNvPicPr>
          <p:nvPr/>
        </p:nvPicPr>
        <p:blipFill>
          <a:blip r:embed="rId5"/>
          <a:stretch>
            <a:fillRect/>
          </a:stretch>
        </p:blipFill>
        <p:spPr>
          <a:xfrm>
            <a:off x="6209116" y="1526790"/>
            <a:ext cx="2626356" cy="4057650"/>
          </a:xfrm>
          <a:prstGeom prst="rect">
            <a:avLst/>
          </a:prstGeom>
        </p:spPr>
      </p:pic>
      <p:pic>
        <p:nvPicPr>
          <p:cNvPr id="10" name="Picture 9"/>
          <p:cNvPicPr>
            <a:picLocks noChangeAspect="1"/>
          </p:cNvPicPr>
          <p:nvPr/>
        </p:nvPicPr>
        <p:blipFill>
          <a:blip r:embed="rId6"/>
          <a:stretch>
            <a:fillRect/>
          </a:stretch>
        </p:blipFill>
        <p:spPr>
          <a:xfrm>
            <a:off x="8908589" y="1526790"/>
            <a:ext cx="2597777" cy="4103935"/>
          </a:xfrm>
          <a:prstGeom prst="rect">
            <a:avLst/>
          </a:prstGeom>
        </p:spPr>
      </p:pic>
    </p:spTree>
    <p:extLst>
      <p:ext uri="{BB962C8B-B14F-4D97-AF65-F5344CB8AC3E}">
        <p14:creationId xmlns:p14="http://schemas.microsoft.com/office/powerpoint/2010/main" val="4275912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3/93/23/439323c1f572c109d156f5cbef5bc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6999"/>
            <a:ext cx="6858001" cy="1219199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429E6D1F-9622-4DA8-9180-1599F42A72DF}"/>
              </a:ext>
            </a:extLst>
          </p:cNvPr>
          <p:cNvSpPr txBox="1"/>
          <p:nvPr/>
        </p:nvSpPr>
        <p:spPr>
          <a:xfrm>
            <a:off x="1181739" y="601103"/>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Cách</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vẽ</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mô</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phỏng</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cửa</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sổ</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trong</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kiến</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trúc</a:t>
            </a:r>
            <a:r>
              <a:rPr lang="en-US" sz="2800" b="1" dirty="0">
                <a:latin typeface="Cambria" panose="02040503050406030204" pitchFamily="18" charset="0"/>
                <a:ea typeface="Cambria" panose="02040503050406030204" pitchFamily="18" charset="0"/>
                <a:cs typeface="Times New Roman" panose="02020603050405020304" pitchFamily="18" charset="0"/>
              </a:rPr>
              <a:t> GOTHIC</a:t>
            </a:r>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endParaRPr lang="en-US" sz="2800" b="1" dirty="0">
              <a:solidFill>
                <a:schemeClr val="tx1"/>
              </a:solidFill>
              <a:latin typeface="Cambria" panose="02040503050406030204" pitchFamily="18" charset="0"/>
              <a:ea typeface="Cambria" panose="02040503050406030204" pitchFamily="18" charset="0"/>
            </a:endParaRPr>
          </a:p>
        </p:txBody>
      </p:sp>
      <p:pic>
        <p:nvPicPr>
          <p:cNvPr id="11" name="Picture 10"/>
          <p:cNvPicPr>
            <a:picLocks noChangeAspect="1"/>
          </p:cNvPicPr>
          <p:nvPr/>
        </p:nvPicPr>
        <p:blipFill>
          <a:blip r:embed="rId3"/>
          <a:stretch>
            <a:fillRect/>
          </a:stretch>
        </p:blipFill>
        <p:spPr>
          <a:xfrm>
            <a:off x="880115" y="1436913"/>
            <a:ext cx="2515900" cy="3955409"/>
          </a:xfrm>
          <a:prstGeom prst="rect">
            <a:avLst/>
          </a:prstGeom>
        </p:spPr>
      </p:pic>
      <p:pic>
        <p:nvPicPr>
          <p:cNvPr id="12" name="Picture 11"/>
          <p:cNvPicPr>
            <a:picLocks noChangeAspect="1"/>
          </p:cNvPicPr>
          <p:nvPr/>
        </p:nvPicPr>
        <p:blipFill>
          <a:blip r:embed="rId4"/>
          <a:stretch>
            <a:fillRect/>
          </a:stretch>
        </p:blipFill>
        <p:spPr>
          <a:xfrm>
            <a:off x="3602452" y="1436913"/>
            <a:ext cx="2589342" cy="3955409"/>
          </a:xfrm>
          <a:prstGeom prst="rect">
            <a:avLst/>
          </a:prstGeom>
        </p:spPr>
      </p:pic>
      <p:pic>
        <p:nvPicPr>
          <p:cNvPr id="13" name="Picture 12"/>
          <p:cNvPicPr>
            <a:picLocks noChangeAspect="1"/>
          </p:cNvPicPr>
          <p:nvPr/>
        </p:nvPicPr>
        <p:blipFill>
          <a:blip r:embed="rId5"/>
          <a:stretch>
            <a:fillRect/>
          </a:stretch>
        </p:blipFill>
        <p:spPr>
          <a:xfrm>
            <a:off x="6379637" y="1449976"/>
            <a:ext cx="2542294" cy="3955409"/>
          </a:xfrm>
          <a:prstGeom prst="rect">
            <a:avLst/>
          </a:prstGeom>
        </p:spPr>
      </p:pic>
      <p:pic>
        <p:nvPicPr>
          <p:cNvPr id="14" name="Picture 13"/>
          <p:cNvPicPr>
            <a:picLocks noChangeAspect="1"/>
          </p:cNvPicPr>
          <p:nvPr/>
        </p:nvPicPr>
        <p:blipFill>
          <a:blip r:embed="rId6"/>
          <a:stretch>
            <a:fillRect/>
          </a:stretch>
        </p:blipFill>
        <p:spPr>
          <a:xfrm>
            <a:off x="9068303" y="1449976"/>
            <a:ext cx="2348633" cy="3955409"/>
          </a:xfrm>
          <a:prstGeom prst="rect">
            <a:avLst/>
          </a:prstGeom>
        </p:spPr>
      </p:pic>
      <p:sp>
        <p:nvSpPr>
          <p:cNvPr id="15" name="Rectangle 14">
            <a:extLst>
              <a:ext uri="{FF2B5EF4-FFF2-40B4-BE49-F238E27FC236}">
                <a16:creationId xmlns:a16="http://schemas.microsoft.com/office/drawing/2014/main" id="{A67CE90D-7D7A-491C-BDF0-535550DC7581}"/>
              </a:ext>
            </a:extLst>
          </p:cNvPr>
          <p:cNvSpPr/>
          <p:nvPr/>
        </p:nvSpPr>
        <p:spPr>
          <a:xfrm>
            <a:off x="1537000" y="5524819"/>
            <a:ext cx="9542409" cy="461665"/>
          </a:xfrm>
          <a:prstGeom prst="rect">
            <a:avLst/>
          </a:prstGeom>
        </p:spPr>
        <p:txBody>
          <a:bodyPr wrap="square">
            <a:spAutoFit/>
          </a:bodyPr>
          <a:lstStyle/>
          <a:p>
            <a:pPr algn="ctr">
              <a:spcBef>
                <a:spcPct val="50000"/>
              </a:spcBef>
              <a:defRPr/>
            </a:pPr>
            <a:r>
              <a:rPr lang="en-US" sz="2400" b="1" dirty="0" smtClean="0">
                <a:latin typeface="Cambria" panose="02040503050406030204" pitchFamily="18" charset="0"/>
                <a:ea typeface="Cambria" panose="02040503050406030204" pitchFamily="18" charset="0"/>
                <a:cs typeface="Times New Roman" pitchFamily="18" charset="0"/>
              </a:rPr>
              <a:t>CÁC HÌNH THỨC MÔ PHỎNG CỬA SỔ THEO KIẾN TRÚC GOTHIC</a:t>
            </a:r>
            <a:endParaRPr lang="en-US" sz="2400" b="1" dirty="0">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628204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43/93/23/439323c1f572c109d156f5cbef5bce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6999" y="-2666999"/>
            <a:ext cx="6858001" cy="12191999"/>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429E6D1F-9622-4DA8-9180-1599F42A72DF}"/>
              </a:ext>
            </a:extLst>
          </p:cNvPr>
          <p:cNvSpPr txBox="1"/>
          <p:nvPr/>
        </p:nvSpPr>
        <p:spPr>
          <a:xfrm>
            <a:off x="1181739" y="601103"/>
            <a:ext cx="9243468"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2</a:t>
            </a:r>
            <a:r>
              <a:rPr lang="en-US" sz="2800" b="1" dirty="0" smtClean="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Cách</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vẽ</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mô</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phỏng</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cửa</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sổ</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trong</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kiến</a:t>
            </a:r>
            <a:r>
              <a:rPr lang="en-US" sz="2800" b="1" dirty="0">
                <a:latin typeface="Cambria" panose="02040503050406030204" pitchFamily="18" charset="0"/>
                <a:ea typeface="Cambria" panose="02040503050406030204" pitchFamily="18" charset="0"/>
                <a:cs typeface="Times New Roman" panose="02020603050405020304" pitchFamily="18" charset="0"/>
              </a:rPr>
              <a:t> </a:t>
            </a:r>
            <a:r>
              <a:rPr lang="en-US" sz="2800" b="1" dirty="0" err="1">
                <a:latin typeface="Cambria" panose="02040503050406030204" pitchFamily="18" charset="0"/>
                <a:ea typeface="Cambria" panose="02040503050406030204" pitchFamily="18" charset="0"/>
                <a:cs typeface="Times New Roman" panose="02020603050405020304" pitchFamily="18" charset="0"/>
              </a:rPr>
              <a:t>trúc</a:t>
            </a:r>
            <a:r>
              <a:rPr lang="en-US" sz="2800" b="1" dirty="0">
                <a:latin typeface="Cambria" panose="02040503050406030204" pitchFamily="18" charset="0"/>
                <a:ea typeface="Cambria" panose="02040503050406030204" pitchFamily="18" charset="0"/>
                <a:cs typeface="Times New Roman" panose="02020603050405020304" pitchFamily="18" charset="0"/>
              </a:rPr>
              <a:t> GOTHIC</a:t>
            </a:r>
            <a:r>
              <a:rPr lang="en-US"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endParaRPr lang="en-US" sz="2800" b="1" dirty="0">
              <a:solidFill>
                <a:schemeClr val="tx1"/>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75337EA4-005D-423C-ABDE-BD6E59E03856}"/>
              </a:ext>
            </a:extLst>
          </p:cNvPr>
          <p:cNvSpPr txBox="1"/>
          <p:nvPr/>
        </p:nvSpPr>
        <p:spPr>
          <a:xfrm>
            <a:off x="1138690" y="1240798"/>
            <a:ext cx="9912488" cy="3560975"/>
          </a:xfrm>
          <a:prstGeom prst="rect">
            <a:avLst/>
          </a:prstGeom>
          <a:noFill/>
        </p:spPr>
        <p:txBody>
          <a:bodyPr wrap="square">
            <a:spAutoFit/>
          </a:bodyPr>
          <a:lstStyle/>
          <a:p>
            <a:pPr marR="0" lvl="0" algn="ctr">
              <a:lnSpc>
                <a:spcPct val="115000"/>
              </a:lnSpc>
              <a:spcBef>
                <a:spcPts val="0"/>
              </a:spcBef>
              <a:spcAft>
                <a:spcPts val="0"/>
              </a:spcAft>
              <a:tabLst>
                <a:tab pos="2743200" algn="ctr"/>
                <a:tab pos="5486400" algn="r"/>
              </a:tabLst>
            </a:pPr>
            <a:r>
              <a:rPr lang="fr-FR" sz="2800" b="1" i="1" dirty="0" err="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Các</a:t>
            </a:r>
            <a:r>
              <a:rPr lang="fr-FR" sz="2800" b="1" i="1" dirty="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r>
              <a:rPr lang="fr-FR" sz="2800" b="1" i="1" dirty="0" err="1">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bước</a:t>
            </a:r>
            <a:r>
              <a:rPr lang="fr-FR" sz="2800" b="1" i="1" dirty="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r>
              <a:rPr lang="fr-FR" sz="2800" b="1" i="1" dirty="0" err="1" smtClean="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mô</a:t>
            </a:r>
            <a:r>
              <a:rPr lang="fr-FR" sz="2800" b="1" i="1" dirty="0" smtClean="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 </a:t>
            </a:r>
            <a:r>
              <a:rPr lang="fr-FR" sz="2800" b="1" i="1" dirty="0" err="1" smtClean="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phỏng</a:t>
            </a:r>
            <a:r>
              <a:rPr lang="fr-FR" sz="2800" b="1" i="1" dirty="0" smtClean="0">
                <a:solidFill>
                  <a:srgbClr val="0070C0"/>
                </a:solidFill>
                <a:effectLst/>
                <a:latin typeface="Cambria" panose="02040503050406030204" pitchFamily="18" charset="0"/>
                <a:ea typeface="Cambria" panose="02040503050406030204" pitchFamily="18" charset="0"/>
                <a:cs typeface="Times New Roman" panose="02020603050405020304" pitchFamily="18" charset="0"/>
              </a:rPr>
              <a:t>:</a:t>
            </a:r>
          </a:p>
          <a:p>
            <a:pPr marR="0" lvl="0" algn="just">
              <a:lnSpc>
                <a:spcPct val="115000"/>
              </a:lnSpc>
              <a:spcBef>
                <a:spcPts val="0"/>
              </a:spcBef>
              <a:spcAft>
                <a:spcPts val="0"/>
              </a:spcAft>
              <a:tabLst>
                <a:tab pos="2743200" algn="ctr"/>
                <a:tab pos="5486400" algn="r"/>
              </a:tabLst>
            </a:pPr>
            <a:r>
              <a:rPr lang="vi-VN" sz="2800" b="1" dirty="0">
                <a:solidFill>
                  <a:srgbClr val="FF6600"/>
                </a:solidFill>
                <a:latin typeface="Cambria" panose="02040503050406030204" pitchFamily="18" charset="0"/>
                <a:ea typeface="Cambria" panose="02040503050406030204" pitchFamily="18" charset="0"/>
                <a:cs typeface="Times New Roman" panose="02020603050405020304" pitchFamily="18" charset="0"/>
              </a:rPr>
              <a:t>Bước 1: Xác định tỉ lệ khung hình cửa sổ tương ứng với hình mô phỏng.</a:t>
            </a:r>
          </a:p>
          <a:p>
            <a:pPr marR="0" lvl="0" algn="just">
              <a:lnSpc>
                <a:spcPct val="115000"/>
              </a:lnSpc>
              <a:spcBef>
                <a:spcPts val="0"/>
              </a:spcBef>
              <a:spcAft>
                <a:spcPts val="0"/>
              </a:spcAft>
              <a:tabLst>
                <a:tab pos="2743200" algn="ctr"/>
                <a:tab pos="5486400" algn="r"/>
              </a:tabLst>
            </a:pPr>
            <a:r>
              <a:rPr lang="vi-VN" sz="2800" b="1" dirty="0">
                <a:solidFill>
                  <a:srgbClr val="FF6600"/>
                </a:solidFill>
                <a:latin typeface="Cambria" panose="02040503050406030204" pitchFamily="18" charset="0"/>
                <a:ea typeface="Cambria" panose="02040503050406030204" pitchFamily="18" charset="0"/>
                <a:cs typeface="Times New Roman" panose="02020603050405020304" pitchFamily="18" charset="0"/>
              </a:rPr>
              <a:t>Bước 2: Phác hình các mảng họa tiết trang trí cửa sổ.</a:t>
            </a:r>
          </a:p>
          <a:p>
            <a:pPr marR="0" lvl="0" algn="just">
              <a:lnSpc>
                <a:spcPct val="115000"/>
              </a:lnSpc>
              <a:spcBef>
                <a:spcPts val="0"/>
              </a:spcBef>
              <a:spcAft>
                <a:spcPts val="0"/>
              </a:spcAft>
              <a:tabLst>
                <a:tab pos="2743200" algn="ctr"/>
                <a:tab pos="5486400" algn="r"/>
              </a:tabLst>
            </a:pPr>
            <a:r>
              <a:rPr lang="vi-VN" sz="2800" b="1" dirty="0">
                <a:solidFill>
                  <a:srgbClr val="FF6600"/>
                </a:solidFill>
                <a:latin typeface="Cambria" panose="02040503050406030204" pitchFamily="18" charset="0"/>
                <a:ea typeface="Cambria" panose="02040503050406030204" pitchFamily="18" charset="0"/>
                <a:cs typeface="Times New Roman" panose="02020603050405020304" pitchFamily="18" charset="0"/>
              </a:rPr>
              <a:t>Bước 3: Vẽ chi tiết làm rõ nét đặc trưng của họa tiết trên cửa sổ.</a:t>
            </a:r>
          </a:p>
          <a:p>
            <a:pPr marR="0" lvl="0" algn="just">
              <a:lnSpc>
                <a:spcPct val="115000"/>
              </a:lnSpc>
              <a:spcBef>
                <a:spcPts val="0"/>
              </a:spcBef>
              <a:spcAft>
                <a:spcPts val="0"/>
              </a:spcAft>
              <a:tabLst>
                <a:tab pos="2743200" algn="ctr"/>
                <a:tab pos="5486400" algn="r"/>
              </a:tabLst>
            </a:pPr>
            <a:r>
              <a:rPr lang="vi-VN" sz="2800" b="1" dirty="0">
                <a:solidFill>
                  <a:srgbClr val="FF6600"/>
                </a:solidFill>
                <a:latin typeface="Cambria" panose="02040503050406030204" pitchFamily="18" charset="0"/>
                <a:ea typeface="Cambria" panose="02040503050406030204" pitchFamily="18" charset="0"/>
                <a:cs typeface="Times New Roman" panose="02020603050405020304" pitchFamily="18" charset="0"/>
              </a:rPr>
              <a:t>Bước 4: Vẽ màu tương phản, hoàn thiện sản phẩm</a:t>
            </a:r>
            <a:r>
              <a:rPr lang="vi-VN" sz="2800" b="1" dirty="0" smtClean="0">
                <a:solidFill>
                  <a:srgbClr val="FF6600"/>
                </a:solidFill>
                <a:latin typeface="Cambria" panose="02040503050406030204" pitchFamily="18" charset="0"/>
                <a:ea typeface="Cambria" panose="02040503050406030204" pitchFamily="18" charset="0"/>
                <a:cs typeface="Times New Roman" panose="02020603050405020304" pitchFamily="18" charset="0"/>
              </a:rPr>
              <a:t>.</a:t>
            </a:r>
            <a:endParaRPr lang="vi-VN" sz="2800" b="1" dirty="0">
              <a:solidFill>
                <a:srgbClr val="FF66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46692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148</TotalTime>
  <Words>907</Words>
  <Application>Microsoft Office PowerPoint</Application>
  <PresentationFormat>Widescreen</PresentationFormat>
  <Paragraphs>73</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Cambria</vt:lpstr>
      <vt:lpstr>Garamond</vt:lpstr>
      <vt:lpstr>Roboto</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32</cp:revision>
  <dcterms:created xsi:type="dcterms:W3CDTF">2022-12-27T01:40:19Z</dcterms:created>
  <dcterms:modified xsi:type="dcterms:W3CDTF">2024-02-25T06:42:39Z</dcterms:modified>
</cp:coreProperties>
</file>