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8" r:id="rId1"/>
    <p:sldMasterId id="2147483696" r:id="rId2"/>
  </p:sldMasterIdLst>
  <p:notesMasterIdLst>
    <p:notesMasterId r:id="rId24"/>
  </p:notesMasterIdLst>
  <p:sldIdLst>
    <p:sldId id="272" r:id="rId3"/>
    <p:sldId id="393" r:id="rId4"/>
    <p:sldId id="405" r:id="rId5"/>
    <p:sldId id="406" r:id="rId6"/>
    <p:sldId id="407" r:id="rId7"/>
    <p:sldId id="409" r:id="rId8"/>
    <p:sldId id="408" r:id="rId9"/>
    <p:sldId id="414" r:id="rId10"/>
    <p:sldId id="415" r:id="rId11"/>
    <p:sldId id="416" r:id="rId12"/>
    <p:sldId id="417" r:id="rId13"/>
    <p:sldId id="410" r:id="rId14"/>
    <p:sldId id="411" r:id="rId15"/>
    <p:sldId id="418" r:id="rId16"/>
    <p:sldId id="419" r:id="rId17"/>
    <p:sldId id="420" r:id="rId18"/>
    <p:sldId id="421" r:id="rId19"/>
    <p:sldId id="422" r:id="rId20"/>
    <p:sldId id="423" r:id="rId21"/>
    <p:sldId id="424" r:id="rId22"/>
    <p:sldId id="425" r:id="rId23"/>
  </p:sldIdLst>
  <p:sldSz cx="12192000" cy="6858000"/>
  <p:notesSz cx="6858000" cy="9144000"/>
  <p:embeddedFontLst>
    <p:embeddedFont>
      <p:font typeface="Rockwell" panose="02060603020205020403" pitchFamily="18" charset="0"/>
      <p:regular r:id="rId25"/>
      <p:bold r:id="rId26"/>
      <p:italic r:id="rId27"/>
      <p:bold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  <p:embeddedFont>
      <p:font typeface="Corbel" panose="020B0503020204020204" pitchFamily="34" charset="0"/>
      <p:regular r:id="rId33"/>
      <p:bold r:id="rId34"/>
      <p:italic r:id="rId35"/>
      <p:boldItalic r:id="rId36"/>
    </p:embeddedFont>
    <p:embeddedFont>
      <p:font typeface="Constantia" panose="02030602050306030303" pitchFamily="18" charset="0"/>
      <p:regular r:id="rId37"/>
      <p:bold r:id="rId38"/>
      <p:italic r:id="rId39"/>
      <p:boldItalic r:id="rId40"/>
    </p:embeddedFont>
    <p:embeddedFont>
      <p:font typeface="Gill Sans MT" panose="020B0502020104020203" pitchFamily="34" charset="0"/>
      <p:regular r:id="rId41"/>
      <p:bold r:id="rId42"/>
      <p:italic r:id="rId43"/>
      <p:boldItalic r:id="rId44"/>
    </p:embeddedFont>
    <p:embeddedFont>
      <p:font typeface="Impact" panose="020B0806030902050204" pitchFamily="34" charset="0"/>
      <p:regular r:id="rId45"/>
    </p:embeddedFont>
    <p:embeddedFont>
      <p:font typeface="Bookman Old Style" panose="02050604050505020204" pitchFamily="18" charset="0"/>
      <p:regular r:id="rId46"/>
      <p:bold r:id="rId47"/>
      <p:italic r:id="rId48"/>
      <p:boldItalic r:id="rId49"/>
    </p:embeddedFont>
    <p:embeddedFont>
      <p:font typeface="Cambria" panose="02040503050406030204" pitchFamily="18" charset="0"/>
      <p:regular r:id="rId50"/>
      <p:bold r:id="rId51"/>
      <p:italic r:id="rId52"/>
      <p:boldItalic r:id="rId53"/>
    </p:embeddedFont>
    <p:embeddedFont>
      <p:font typeface="Tahoma" panose="020B0604030504040204" pitchFamily="34" charset="0"/>
      <p:regular r:id="rId54"/>
      <p:bold r:id="rId55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CC66"/>
    <a:srgbClr val="FFCC00"/>
    <a:srgbClr val="0000FF"/>
    <a:srgbClr val="FFFF99"/>
    <a:srgbClr val="CC0000"/>
    <a:srgbClr val="FFFF00"/>
    <a:srgbClr val="800000"/>
    <a:srgbClr val="FFFF66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44" autoAdjust="0"/>
    <p:restoredTop sz="94837" autoAdjust="0"/>
  </p:normalViewPr>
  <p:slideViewPr>
    <p:cSldViewPr>
      <p:cViewPr varScale="1">
        <p:scale>
          <a:sx n="73" d="100"/>
          <a:sy n="73" d="100"/>
        </p:scale>
        <p:origin x="6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font" Target="fonts/font3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27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200" b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0924939-6570-474F-B67B-4E74E7DAA497}" type="datetimeFigureOut">
              <a:rPr lang="en-US"/>
              <a:t>1/14/2024</a:t>
            </a:fld>
            <a:endParaRPr lang="en-US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 sz="1200" b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6EDE770-646B-492E-9B96-211444995F8B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F2A70B-78F2-4DCF-B53B-C990D2FAFB8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1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7CDE23F-C819-4F90-A36E-4AECD95B2FC5}" type="datetime1">
              <a:rPr lang="vi-VN" smtClean="0"/>
              <a:t>14/01/2024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14/01/2024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7CDE23F-C819-4F90-A36E-4AECD95B2FC5}" type="datetime1">
              <a:rPr lang="vi-VN" smtClean="0"/>
              <a:t>14/01/2024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14/01/2024</a:t>
            </a:fld>
            <a:endParaRPr lang="vi-V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14/01/2024</a:t>
            </a:fld>
            <a:endParaRPr lang="vi-V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14/01/2024</a:t>
            </a:fld>
            <a:endParaRPr lang="vi-V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14/01/2024</a:t>
            </a:fld>
            <a:endParaRPr lang="vi-V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67CDE23F-C819-4F90-A36E-4AECD95B2FC5}" type="datetime1">
              <a:rPr lang="vi-VN" smtClean="0"/>
              <a:t>14/01/2024</a:t>
            </a:fld>
            <a:endParaRPr lang="vi-V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67CDE23F-C819-4F90-A36E-4AECD95B2FC5}" type="datetime1">
              <a:rPr lang="vi-VN" smtClean="0"/>
              <a:t>14/01/2024</a:t>
            </a:fld>
            <a:endParaRPr lang="vi-V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9BD0-8024-439A-99DD-04231873004C}" type="datetime1">
              <a:rPr lang="vi-VN" smtClean="0"/>
              <a:t>14/01/2024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14/01/2024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tx2">
              <a:lumMod val="25000"/>
              <a:lumOff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0673C3-03ED-4253-BA92-A6A4EEA02C44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78DFEB-6C80-415E-B791-3336DDBD441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tx2">
              <a:lumMod val="25000"/>
              <a:lumOff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B50673C3-03ED-4253-BA92-A6A4EEA02C44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B678DFEB-6C80-415E-B791-3336DDBD441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4.wdp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4.wdp"/><Relationship Id="rId7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30.png"/><Relationship Id="rId4" Type="http://schemas.openxmlformats.org/officeDocument/2006/relationships/image" Target="../media/image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4.wdp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6.png"/><Relationship Id="rId3" Type="http://schemas.microsoft.com/office/2007/relationships/hdphoto" Target="../media/hdphoto4.wdp"/><Relationship Id="rId7" Type="http://schemas.openxmlformats.org/officeDocument/2006/relationships/image" Target="../media/image13.png"/><Relationship Id="rId12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6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8.wdp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4.wdp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11.wdp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2459"/>
            <a:ext cx="12192000" cy="6870459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6384">
            <a:off x="8884953" y="3665674"/>
            <a:ext cx="1859247" cy="2236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0872">
            <a:off x="3525993" y="3674270"/>
            <a:ext cx="2138199" cy="2388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1315">
            <a:off x="941992" y="3704213"/>
            <a:ext cx="1950963" cy="2400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152400"/>
            <a:ext cx="12192000" cy="3505201"/>
          </a:xfrm>
          <a:prstGeom prst="rect">
            <a:avLst/>
          </a:prstGeom>
          <a:ln>
            <a:noFill/>
          </a:ln>
        </p:spPr>
        <p:txBody>
          <a:bodyPr vert="horz" lIns="68599" tIns="34299" rIns="68599" bIns="34299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defRPr>
            </a:lvl1pPr>
          </a:lstStyle>
          <a:p>
            <a:pPr algn="ctr"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u="none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CHỦ ĐỀ: </a:t>
            </a:r>
            <a:endParaRPr lang="en-US" sz="4000" u="none" dirty="0" smtClean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algn="ctr"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u="none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NGHỆ </a:t>
            </a:r>
            <a:r>
              <a:rPr lang="en-US" sz="4000" u="none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THUẬT TIỀN SỬ THẾ GIỚI VÀ VIỆT </a:t>
            </a:r>
            <a:r>
              <a:rPr lang="en-US" sz="4000" u="none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NAM</a:t>
            </a:r>
            <a:endParaRPr lang="en-US" sz="4000" u="none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algn="ctr"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u="none" dirty="0">
                <a:ln w="31750">
                  <a:solidFill>
                    <a:srgbClr val="F3F3F2">
                      <a:lumMod val="20000"/>
                      <a:lumOff val="80000"/>
                    </a:srgbClr>
                  </a:solidFill>
                </a:ln>
                <a:solidFill>
                  <a:srgbClr val="FF6600"/>
                </a:solidFill>
                <a:effectLst>
                  <a:outerShdw blurRad="254000" dist="38100" dir="5400000" algn="t" rotWithShape="0">
                    <a:srgbClr val="2A1A00">
                      <a:lumMod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BÀI 2: THỜI TRANG </a:t>
            </a:r>
          </a:p>
          <a:p>
            <a:pPr algn="ctr"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u="none" dirty="0">
                <a:ln w="31750">
                  <a:solidFill>
                    <a:srgbClr val="F3F3F2">
                      <a:lumMod val="20000"/>
                      <a:lumOff val="80000"/>
                    </a:srgbClr>
                  </a:solidFill>
                </a:ln>
                <a:solidFill>
                  <a:srgbClr val="FF6600"/>
                </a:solidFill>
                <a:effectLst>
                  <a:outerShdw blurRad="254000" dist="38100" dir="5400000" algn="t" rotWithShape="0">
                    <a:srgbClr val="2A1A00">
                      <a:lumMod val="5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VỚI HÌNH VẼ THỜI TIỀN SỬ</a:t>
            </a:r>
          </a:p>
        </p:txBody>
      </p:sp>
      <p:pic>
        <p:nvPicPr>
          <p:cNvPr id="16" name="Hình ảnh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287">
            <a:off x="6427077" y="3548997"/>
            <a:ext cx="1682600" cy="2444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5"/>
          <p:cNvSpPr/>
          <p:nvPr/>
        </p:nvSpPr>
        <p:spPr>
          <a:xfrm rot="20942517">
            <a:off x="4951631" y="1865901"/>
            <a:ext cx="2726863" cy="353478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l">
              <a:defRPr/>
            </a:pP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B3.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u="none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 rot="20979357">
            <a:off x="4995719" y="1944325"/>
            <a:ext cx="2609752" cy="3424120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4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5993" l="12057" r="4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57830" b="65848"/>
          <a:stretch/>
        </p:blipFill>
        <p:spPr bwMode="auto">
          <a:xfrm>
            <a:off x="-697361" y="-358594"/>
            <a:ext cx="1698171" cy="183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14" b="100000" l="55496" r="95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2" t="52551" r="5632"/>
          <a:stretch/>
        </p:blipFill>
        <p:spPr bwMode="auto">
          <a:xfrm>
            <a:off x="10591800" y="4648200"/>
            <a:ext cx="2011680" cy="25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8"/>
          <p:cNvSpPr txBox="1"/>
          <p:nvPr/>
        </p:nvSpPr>
        <p:spPr>
          <a:xfrm>
            <a:off x="1835411" y="457200"/>
            <a:ext cx="8521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vi-VN" sz="36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15"/>
          <p:cNvSpPr/>
          <p:nvPr/>
        </p:nvSpPr>
        <p:spPr>
          <a:xfrm rot="1021296">
            <a:off x="7661922" y="3145371"/>
            <a:ext cx="2187868" cy="32168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lang="en-US" sz="28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5"/>
          <p:cNvSpPr/>
          <p:nvPr/>
        </p:nvSpPr>
        <p:spPr>
          <a:xfrm rot="1021296">
            <a:off x="7765962" y="3253047"/>
            <a:ext cx="1953740" cy="3031956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sz="28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76400"/>
            <a:ext cx="3523795" cy="3749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784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5"/>
          <p:cNvSpPr/>
          <p:nvPr/>
        </p:nvSpPr>
        <p:spPr>
          <a:xfrm rot="20942517">
            <a:off x="4954756" y="1898473"/>
            <a:ext cx="2384167" cy="353478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B4.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u="none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u="none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 rot="20979357">
            <a:off x="4998601" y="1976158"/>
            <a:ext cx="2255176" cy="3424120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4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5993" l="12057" r="4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57830" b="65848"/>
          <a:stretch/>
        </p:blipFill>
        <p:spPr bwMode="auto">
          <a:xfrm>
            <a:off x="-697361" y="-358594"/>
            <a:ext cx="1698171" cy="183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14" b="100000" l="55496" r="95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2" t="52551" r="5632"/>
          <a:stretch/>
        </p:blipFill>
        <p:spPr bwMode="auto">
          <a:xfrm>
            <a:off x="10591800" y="4648200"/>
            <a:ext cx="2011680" cy="25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8"/>
          <p:cNvSpPr txBox="1"/>
          <p:nvPr/>
        </p:nvSpPr>
        <p:spPr>
          <a:xfrm>
            <a:off x="1835411" y="457200"/>
            <a:ext cx="8521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vi-VN" sz="36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15"/>
          <p:cNvSpPr/>
          <p:nvPr/>
        </p:nvSpPr>
        <p:spPr>
          <a:xfrm rot="1021296">
            <a:off x="7809325" y="2160344"/>
            <a:ext cx="2767982" cy="4310779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defRPr/>
            </a:pPr>
            <a:r>
              <a:rPr lang="en-US" sz="28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28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5"/>
          <p:cNvSpPr/>
          <p:nvPr/>
        </p:nvSpPr>
        <p:spPr>
          <a:xfrm rot="1021296">
            <a:off x="7917776" y="2238534"/>
            <a:ext cx="2586058" cy="4163811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sz="28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828800"/>
            <a:ext cx="3342640" cy="35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5943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5993" l="12057" r="4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57830" b="65848"/>
          <a:stretch/>
        </p:blipFill>
        <p:spPr bwMode="auto">
          <a:xfrm>
            <a:off x="-697361" y="-358594"/>
            <a:ext cx="1698171" cy="183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14" b="100000" l="55496" r="95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2" t="52551" r="5632"/>
          <a:stretch/>
        </p:blipFill>
        <p:spPr bwMode="auto">
          <a:xfrm>
            <a:off x="10591800" y="4648200"/>
            <a:ext cx="2011680" cy="25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Hình ả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97" y="1676400"/>
            <a:ext cx="8588606" cy="4191240"/>
          </a:xfrm>
          <a:prstGeom prst="rect">
            <a:avLst/>
          </a:prstGeom>
        </p:spPr>
      </p:pic>
      <p:pic>
        <p:nvPicPr>
          <p:cNvPr id="12" name="Hình ảnh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81" y="920086"/>
            <a:ext cx="7579638" cy="5703868"/>
          </a:xfrm>
          <a:prstGeom prst="rect">
            <a:avLst/>
          </a:prstGeom>
        </p:spPr>
      </p:pic>
      <p:pic>
        <p:nvPicPr>
          <p:cNvPr id="13" name="Hình ảnh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439" y="920086"/>
            <a:ext cx="8539122" cy="5703868"/>
          </a:xfrm>
          <a:prstGeom prst="rect">
            <a:avLst/>
          </a:prstGeom>
        </p:spPr>
      </p:pic>
      <p:pic>
        <p:nvPicPr>
          <p:cNvPr id="14" name="Hình ảnh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921379"/>
            <a:ext cx="6553200" cy="5701282"/>
          </a:xfrm>
          <a:prstGeom prst="rect">
            <a:avLst/>
          </a:prstGeom>
        </p:spPr>
      </p:pic>
      <p:pic>
        <p:nvPicPr>
          <p:cNvPr id="15" name="Hình ảnh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14712"/>
            <a:ext cx="8077200" cy="5714616"/>
          </a:xfrm>
          <a:prstGeom prst="rect">
            <a:avLst/>
          </a:prstGeom>
        </p:spPr>
      </p:pic>
      <p:pic>
        <p:nvPicPr>
          <p:cNvPr id="16" name="Hình ảnh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917" y="920086"/>
            <a:ext cx="8564166" cy="5703868"/>
          </a:xfrm>
          <a:prstGeom prst="rect">
            <a:avLst/>
          </a:prstGeom>
        </p:spPr>
      </p:pic>
      <p:pic>
        <p:nvPicPr>
          <p:cNvPr id="17" name="Hình ảnh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26" y="920086"/>
            <a:ext cx="3712348" cy="5703868"/>
          </a:xfrm>
          <a:prstGeom prst="rect">
            <a:avLst/>
          </a:prstGeom>
        </p:spPr>
      </p:pic>
      <p:pic>
        <p:nvPicPr>
          <p:cNvPr id="18" name="Hình ảnh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20086"/>
            <a:ext cx="8534400" cy="5703868"/>
          </a:xfrm>
          <a:prstGeom prst="rect">
            <a:avLst/>
          </a:prstGeom>
        </p:spPr>
      </p:pic>
      <p:sp>
        <p:nvSpPr>
          <p:cNvPr id="19" name="Hộp Văn bản 21"/>
          <p:cNvSpPr txBox="1"/>
          <p:nvPr/>
        </p:nvSpPr>
        <p:spPr>
          <a:xfrm>
            <a:off x="1339610" y="228600"/>
            <a:ext cx="9512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none" dirty="0">
                <a:ln w="0"/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 SỐ HỌA TIẾT THỜI TIỀN SỬ THẾ GIỚI VÀ VIỆT NAM:</a:t>
            </a:r>
            <a:endParaRPr lang="vi-VN" sz="2800" u="none" dirty="0">
              <a:ln w="0"/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88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5993" l="12057" r="4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57830" b="65848"/>
          <a:stretch/>
        </p:blipFill>
        <p:spPr bwMode="auto">
          <a:xfrm>
            <a:off x="-697361" y="-358594"/>
            <a:ext cx="1698171" cy="183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14" b="100000" l="55496" r="95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2" t="52551" r="5632"/>
          <a:stretch/>
        </p:blipFill>
        <p:spPr bwMode="auto">
          <a:xfrm>
            <a:off x="10591800" y="4648200"/>
            <a:ext cx="2011680" cy="25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76" y="930964"/>
            <a:ext cx="5102248" cy="5698436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179" y="930964"/>
            <a:ext cx="6871642" cy="5698436"/>
          </a:xfrm>
          <a:prstGeom prst="rect">
            <a:avLst/>
          </a:prstGeom>
        </p:spPr>
      </p:pic>
      <p:pic>
        <p:nvPicPr>
          <p:cNvPr id="6" name="Hình ảnh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245" y="930964"/>
            <a:ext cx="5319510" cy="5698436"/>
          </a:xfrm>
          <a:prstGeom prst="rect">
            <a:avLst/>
          </a:prstGeom>
        </p:spPr>
      </p:pic>
      <p:pic>
        <p:nvPicPr>
          <p:cNvPr id="8" name="Hình ảnh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79" y="930964"/>
            <a:ext cx="7192042" cy="5698436"/>
          </a:xfrm>
          <a:prstGeom prst="rect">
            <a:avLst/>
          </a:prstGeom>
        </p:spPr>
      </p:pic>
      <p:pic>
        <p:nvPicPr>
          <p:cNvPr id="9" name="Hình ảnh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930964"/>
            <a:ext cx="3962402" cy="5698436"/>
          </a:xfrm>
          <a:prstGeom prst="rect">
            <a:avLst/>
          </a:prstGeom>
        </p:spPr>
      </p:pic>
      <p:sp>
        <p:nvSpPr>
          <p:cNvPr id="11" name="WordArt 31"/>
          <p:cNvSpPr>
            <a:spLocks noChangeArrowheads="1" noChangeShapeType="1" noTextEdit="1"/>
          </p:cNvSpPr>
          <p:nvPr/>
        </p:nvSpPr>
        <p:spPr bwMode="auto">
          <a:xfrm>
            <a:off x="1524000" y="304800"/>
            <a:ext cx="9144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u="none" kern="10" dirty="0">
                <a:ln w="0"/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THAM KHẢO SẢN PHẨM THỜI TRANG</a:t>
            </a:r>
          </a:p>
        </p:txBody>
      </p:sp>
    </p:spTree>
    <p:extLst>
      <p:ext uri="{BB962C8B-B14F-4D97-AF65-F5344CB8AC3E}">
        <p14:creationId xmlns:p14="http://schemas.microsoft.com/office/powerpoint/2010/main" val="258804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/>
          <p:cNvSpPr txBox="1"/>
          <p:nvPr/>
        </p:nvSpPr>
        <p:spPr>
          <a:xfrm>
            <a:off x="231748" y="3048000"/>
            <a:ext cx="8877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Khám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phá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tạo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đơn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giản</a:t>
            </a:r>
            <a:endParaRPr lang="vi-VN" sz="32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76400" y="152400"/>
            <a:ext cx="9372600" cy="1295400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u="none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Chủ</a:t>
            </a:r>
            <a:r>
              <a:rPr lang="en-US" sz="3200" u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u="none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đề</a:t>
            </a:r>
            <a:r>
              <a:rPr lang="en-US" sz="3200" u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000" u="none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NGHỆ THUẬT TIỀN SỬ THẾ GIỚI VÀ VIỆT NAM</a:t>
            </a:r>
            <a:endParaRPr lang="en-US" sz="3000" u="none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1524000"/>
            <a:ext cx="998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19, 20- </a:t>
            </a:r>
            <a:r>
              <a:rPr lang="en-US" sz="36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</a:p>
          <a:p>
            <a:pPr algn="r"/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u="none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4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5993" l="12057" r="4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57830" b="65848"/>
          <a:stretch/>
        </p:blipFill>
        <p:spPr bwMode="auto">
          <a:xfrm>
            <a:off x="-697361" y="-358594"/>
            <a:ext cx="1698171" cy="183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14" b="100000" l="55496" r="95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2" t="52551" r="5632"/>
          <a:stretch/>
        </p:blipFill>
        <p:spPr bwMode="auto">
          <a:xfrm>
            <a:off x="10591800" y="4648200"/>
            <a:ext cx="2011680" cy="25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ộp Văn bản 2"/>
          <p:cNvSpPr txBox="1"/>
          <p:nvPr/>
        </p:nvSpPr>
        <p:spPr>
          <a:xfrm>
            <a:off x="228600" y="3530025"/>
            <a:ext cx="7195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sản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endParaRPr lang="vi-VN" sz="32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Hộp Văn bản 2"/>
          <p:cNvSpPr txBox="1"/>
          <p:nvPr/>
        </p:nvSpPr>
        <p:spPr>
          <a:xfrm>
            <a:off x="304800" y="4038600"/>
            <a:ext cx="11452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endParaRPr lang="vi-VN" sz="32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73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5993" l="12057" r="4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57830" b="65848"/>
          <a:stretch/>
        </p:blipFill>
        <p:spPr bwMode="auto">
          <a:xfrm>
            <a:off x="-697361" y="-358594"/>
            <a:ext cx="1698171" cy="183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14" b="100000" l="55496" r="95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2" t="52551" r="5632"/>
          <a:stretch/>
        </p:blipFill>
        <p:spPr bwMode="auto">
          <a:xfrm>
            <a:off x="10591800" y="4648200"/>
            <a:ext cx="2011680" cy="25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2"/>
          <p:cNvSpPr txBox="1"/>
          <p:nvPr/>
        </p:nvSpPr>
        <p:spPr>
          <a:xfrm>
            <a:off x="914400" y="228600"/>
            <a:ext cx="11452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endParaRPr lang="vi-VN" sz="32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295400" y="914400"/>
            <a:ext cx="9753598" cy="1841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altLang="vi-VN" sz="36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HÀNH</a:t>
            </a:r>
          </a:p>
          <a:p>
            <a:pPr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altLang="vi-VN" sz="3200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vi-VN" sz="3200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vi-VN" sz="3200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3200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altLang="vi-VN" sz="3200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altLang="vi-VN" sz="3200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3200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vi-VN" sz="3200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altLang="vi-VN" sz="3200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endParaRPr lang="en-US" altLang="vi-VN" sz="3200" u="none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altLang="vi-VN" sz="3200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vi-VN" sz="3200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vi-VN" sz="3200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altLang="vi-VN" sz="3200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altLang="vi-VN" sz="3200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altLang="vi-VN" sz="3200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endParaRPr lang="en-US" altLang="vi-VN" sz="3200" u="none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Hộp Văn bản 7"/>
          <p:cNvSpPr txBox="1"/>
          <p:nvPr/>
        </p:nvSpPr>
        <p:spPr>
          <a:xfrm>
            <a:off x="2286000" y="2819400"/>
            <a:ext cx="63246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A4</a:t>
            </a:r>
            <a:endParaRPr lang="vi-VN" sz="2800" u="none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Tùy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endParaRPr lang="vi-VN" sz="2800" u="none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4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8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5993" l="12057" r="4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57830" b="65848"/>
          <a:stretch/>
        </p:blipFill>
        <p:spPr bwMode="auto">
          <a:xfrm>
            <a:off x="-697361" y="-358594"/>
            <a:ext cx="1698171" cy="183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14" b="100000" l="55496" r="95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2" t="52551" r="5632"/>
          <a:stretch/>
        </p:blipFill>
        <p:spPr bwMode="auto">
          <a:xfrm>
            <a:off x="10591800" y="4648200"/>
            <a:ext cx="2011680" cy="25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 Văn bản 2"/>
          <p:cNvSpPr txBox="1"/>
          <p:nvPr/>
        </p:nvSpPr>
        <p:spPr>
          <a:xfrm>
            <a:off x="914400" y="228600"/>
            <a:ext cx="11452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endParaRPr lang="vi-VN" sz="32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762000" y="3276600"/>
            <a:ext cx="10286997" cy="2469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200" u="none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200" u="none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200" u="none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32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3200" u="none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Bong bóng Ý nghĩ: Hình đám mây 4"/>
          <p:cNvSpPr/>
          <p:nvPr/>
        </p:nvSpPr>
        <p:spPr>
          <a:xfrm>
            <a:off x="7162800" y="1066800"/>
            <a:ext cx="4648200" cy="2577426"/>
          </a:xfrm>
          <a:prstGeom prst="cloudCallout">
            <a:avLst>
              <a:gd name="adj1" fmla="val -65598"/>
              <a:gd name="adj2" fmla="val 33906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 LUẬN NHÓM</a:t>
            </a:r>
            <a:endParaRPr lang="vi-VN" sz="38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62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/>
          <p:cNvSpPr txBox="1"/>
          <p:nvPr/>
        </p:nvSpPr>
        <p:spPr>
          <a:xfrm>
            <a:off x="231748" y="3048000"/>
            <a:ext cx="8877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Khám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phá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tạo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đơn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giản</a:t>
            </a:r>
            <a:endParaRPr lang="vi-VN" sz="32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76400" y="152400"/>
            <a:ext cx="9372600" cy="1295400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u="none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Chủ</a:t>
            </a:r>
            <a:r>
              <a:rPr lang="en-US" sz="3200" u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u="none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đề</a:t>
            </a:r>
            <a:r>
              <a:rPr lang="en-US" sz="3200" u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000" u="none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NGHỆ THUẬT TIỀN SỬ THẾ GIỚI VÀ VIỆT NAM</a:t>
            </a:r>
            <a:endParaRPr lang="en-US" sz="3000" u="none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1524000"/>
            <a:ext cx="998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19, 20- </a:t>
            </a:r>
            <a:r>
              <a:rPr lang="en-US" sz="36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</a:p>
          <a:p>
            <a:pPr algn="r"/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u="none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4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5993" l="12057" r="4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57830" b="65848"/>
          <a:stretch/>
        </p:blipFill>
        <p:spPr bwMode="auto">
          <a:xfrm>
            <a:off x="-697361" y="-358594"/>
            <a:ext cx="1698171" cy="183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14" b="100000" l="55496" r="95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2" t="52551" r="5632"/>
          <a:stretch/>
        </p:blipFill>
        <p:spPr bwMode="auto">
          <a:xfrm>
            <a:off x="10591800" y="4648200"/>
            <a:ext cx="2011680" cy="25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ộp Văn bản 2"/>
          <p:cNvSpPr txBox="1"/>
          <p:nvPr/>
        </p:nvSpPr>
        <p:spPr>
          <a:xfrm>
            <a:off x="228600" y="3530025"/>
            <a:ext cx="7195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sản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endParaRPr lang="vi-VN" sz="32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Hộp Văn bản 2"/>
          <p:cNvSpPr txBox="1"/>
          <p:nvPr/>
        </p:nvSpPr>
        <p:spPr>
          <a:xfrm>
            <a:off x="228600" y="4038600"/>
            <a:ext cx="11452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altLang="vi-VN" sz="3200" u="none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endParaRPr lang="vi-VN" sz="32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Hộp Văn bản 2"/>
          <p:cNvSpPr txBox="1"/>
          <p:nvPr/>
        </p:nvSpPr>
        <p:spPr>
          <a:xfrm>
            <a:off x="228600" y="4572000"/>
            <a:ext cx="6361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altLang="vi-VN" sz="3200" u="none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altLang="vi-VN" sz="3200" u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altLang="vi-VN" sz="3200" u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3200" u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vi-VN" sz="3200" u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3200" u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altLang="vi-VN" sz="3200" u="none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endParaRPr lang="vi-VN" sz="32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5993" l="12057" r="4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57830" b="65848"/>
          <a:stretch/>
        </p:blipFill>
        <p:spPr bwMode="auto">
          <a:xfrm>
            <a:off x="-697361" y="-358594"/>
            <a:ext cx="1698171" cy="183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14" b="100000" l="55496" r="95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2" t="52551" r="5632"/>
          <a:stretch/>
        </p:blipFill>
        <p:spPr bwMode="auto">
          <a:xfrm>
            <a:off x="10591800" y="4648200"/>
            <a:ext cx="2011680" cy="25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ộp Văn bản 2"/>
          <p:cNvSpPr txBox="1"/>
          <p:nvPr/>
        </p:nvSpPr>
        <p:spPr>
          <a:xfrm>
            <a:off x="1143000" y="152400"/>
            <a:ext cx="6361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altLang="vi-VN" sz="3200" u="none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altLang="vi-VN" sz="3200" u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altLang="vi-VN" sz="3200" u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3200" u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vi-VN" sz="3200" u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200" u="none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3200" u="none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altLang="vi-VN" sz="3200" u="none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endParaRPr lang="vi-VN" sz="32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Hộp Văn bản 9"/>
          <p:cNvSpPr txBox="1"/>
          <p:nvPr/>
        </p:nvSpPr>
        <p:spPr>
          <a:xfrm>
            <a:off x="1752600" y="762000"/>
            <a:ext cx="9457144" cy="2112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vi-VN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h.</a:t>
            </a:r>
            <a:endParaRPr lang="vi-VN" sz="2800" u="none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đáo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u="none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lệ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phỏng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u="none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</a:t>
            </a:r>
            <a:r>
              <a:rPr lang="vi-VN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u="none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Hình ảnh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962400"/>
            <a:ext cx="2807813" cy="2762815"/>
          </a:xfrm>
          <a:prstGeom prst="rect">
            <a:avLst/>
          </a:prstGeom>
        </p:spPr>
      </p:pic>
      <p:pic>
        <p:nvPicPr>
          <p:cNvPr id="14" name="Hình ản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124200"/>
            <a:ext cx="2336985" cy="2762816"/>
          </a:xfrm>
          <a:prstGeom prst="rect">
            <a:avLst/>
          </a:prstGeom>
        </p:spPr>
      </p:pic>
      <p:pic>
        <p:nvPicPr>
          <p:cNvPr id="15" name="Hình ảnh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962400"/>
            <a:ext cx="2778075" cy="276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4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5993" l="12057" r="4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57830" b="65848"/>
          <a:stretch/>
        </p:blipFill>
        <p:spPr bwMode="auto">
          <a:xfrm>
            <a:off x="-697361" y="-358594"/>
            <a:ext cx="1698171" cy="183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14" b="100000" l="55496" r="95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2" t="52551" r="5632"/>
          <a:stretch/>
        </p:blipFill>
        <p:spPr bwMode="auto">
          <a:xfrm>
            <a:off x="10591800" y="4648200"/>
            <a:ext cx="2011680" cy="25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ộp Văn bản 2"/>
          <p:cNvSpPr txBox="1"/>
          <p:nvPr/>
        </p:nvSpPr>
        <p:spPr>
          <a:xfrm>
            <a:off x="1143000" y="152400"/>
            <a:ext cx="11127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hiểu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nghệ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thuật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sản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endParaRPr lang="vi-VN" sz="32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Hình ảnh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387" y="3965634"/>
            <a:ext cx="2807813" cy="2762815"/>
          </a:xfrm>
          <a:prstGeom prst="rect">
            <a:avLst/>
          </a:prstGeom>
        </p:spPr>
      </p:pic>
      <p:pic>
        <p:nvPicPr>
          <p:cNvPr id="9" name="Hình ảnh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56" y="990600"/>
            <a:ext cx="2425944" cy="2881884"/>
          </a:xfrm>
          <a:prstGeom prst="rect">
            <a:avLst/>
          </a:prstGeom>
        </p:spPr>
      </p:pic>
      <p:pic>
        <p:nvPicPr>
          <p:cNvPr id="13" name="Hình ảnh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415" y="3942784"/>
            <a:ext cx="2336985" cy="2762816"/>
          </a:xfrm>
          <a:prstGeom prst="rect">
            <a:avLst/>
          </a:prstGeom>
        </p:spPr>
      </p:pic>
      <p:pic>
        <p:nvPicPr>
          <p:cNvPr id="14" name="Hình ảnh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924642"/>
            <a:ext cx="2778075" cy="2762815"/>
          </a:xfrm>
          <a:prstGeom prst="rect">
            <a:avLst/>
          </a:prstGeom>
        </p:spPr>
      </p:pic>
      <p:pic>
        <p:nvPicPr>
          <p:cNvPr id="15" name="Hình ảnh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882" y="1033234"/>
            <a:ext cx="2569118" cy="2891408"/>
          </a:xfrm>
          <a:prstGeom prst="rect">
            <a:avLst/>
          </a:prstGeom>
        </p:spPr>
      </p:pic>
      <p:pic>
        <p:nvPicPr>
          <p:cNvPr id="16" name="Hình ảnh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966592"/>
            <a:ext cx="2688682" cy="2771160"/>
          </a:xfrm>
          <a:prstGeom prst="rect">
            <a:avLst/>
          </a:prstGeom>
        </p:spPr>
      </p:pic>
      <p:sp>
        <p:nvSpPr>
          <p:cNvPr id="17" name="Hộp Văn bản 9"/>
          <p:cNvSpPr txBox="1"/>
          <p:nvPr/>
        </p:nvSpPr>
        <p:spPr>
          <a:xfrm>
            <a:off x="1066800" y="762000"/>
            <a:ext cx="5105400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i="1" u="none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vi-VN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ách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vi-VN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2800" u="none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1"/>
          <p:cNvSpPr txBox="1"/>
          <p:nvPr/>
        </p:nvSpPr>
        <p:spPr>
          <a:xfrm>
            <a:off x="1066800" y="1752600"/>
            <a:ext cx="5105400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mĩ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2800" u="none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3"/>
          <p:cNvSpPr txBox="1"/>
          <p:nvPr/>
        </p:nvSpPr>
        <p:spPr>
          <a:xfrm>
            <a:off x="990600" y="2743200"/>
            <a:ext cx="5498856" cy="980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en-US" sz="2800" i="1" u="none" dirty="0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hững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1" u="none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none" dirty="0" err="1" smtClean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1" u="none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2800" u="none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5"/>
          <p:cNvSpPr txBox="1"/>
          <p:nvPr/>
        </p:nvSpPr>
        <p:spPr>
          <a:xfrm>
            <a:off x="990600" y="1371600"/>
            <a:ext cx="5498856" cy="1441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dirty="0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2800" u="none" dirty="0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u="none" dirty="0" err="1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u="none" dirty="0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u="none" dirty="0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2800" u="none" dirty="0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u="none" dirty="0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u="none" dirty="0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u="none" dirty="0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u="none" dirty="0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800" u="none" dirty="0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u="none" dirty="0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u="none" dirty="0" err="1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u="none" dirty="0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2800" u="none" dirty="0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800" u="none" dirty="0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u="none" dirty="0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u="none" dirty="0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u="none" dirty="0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800" u="none" dirty="0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u="none" dirty="0">
                <a:ln w="0"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u="none" dirty="0">
              <a:ln w="0"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80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/>
          <p:cNvSpPr txBox="1"/>
          <p:nvPr/>
        </p:nvSpPr>
        <p:spPr>
          <a:xfrm>
            <a:off x="228600" y="3048000"/>
            <a:ext cx="9035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Khám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phá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tạo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đơn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giản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vi-VN" sz="32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1143001" y="3591580"/>
            <a:ext cx="7848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r>
              <a:rPr lang="en-US" sz="2800" b="0" i="1" u="none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u="none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0" i="1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u="none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0" i="1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u="none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1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u="none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0" i="1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u="none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0" i="1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u="none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i="1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u="none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0" i="1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0" i="1" u="none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lang="en-US" sz="2800" b="0" i="1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u="none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xách</a:t>
            </a:r>
            <a:r>
              <a:rPr lang="en-US" sz="2800" b="0" i="1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,…?</a:t>
            </a:r>
            <a:endParaRPr lang="vi-VN" sz="2800" b="0" i="1" u="none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76400" y="152400"/>
            <a:ext cx="9372600" cy="1295400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u="none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Chủ</a:t>
            </a:r>
            <a:r>
              <a:rPr lang="en-US" sz="3200" u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u="none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đề</a:t>
            </a:r>
            <a:r>
              <a:rPr lang="en-US" sz="3200" u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000" u="none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NGHỆ THUẬT TIỀN SỬ THẾ GIỚI VÀ VIỆT NAM</a:t>
            </a:r>
            <a:endParaRPr lang="en-US" sz="3000" u="none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1524000"/>
            <a:ext cx="998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19, 20- </a:t>
            </a:r>
            <a:r>
              <a:rPr lang="en-US" sz="36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</a:p>
          <a:p>
            <a:pPr algn="r"/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u="none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4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5993" l="12057" r="4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57830" b="65848"/>
          <a:stretch/>
        </p:blipFill>
        <p:spPr bwMode="auto">
          <a:xfrm>
            <a:off x="-697361" y="-358594"/>
            <a:ext cx="1698171" cy="183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14" b="100000" l="55496" r="95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2" t="52551" r="5632"/>
          <a:stretch/>
        </p:blipFill>
        <p:spPr bwMode="auto">
          <a:xfrm>
            <a:off x="10591800" y="4648200"/>
            <a:ext cx="2011680" cy="25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nền powerpoint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i.pinimg.com/564x/df/70/e3/df70e3a6517ebfdebf5629472c6fcf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1857" l="1421" r="982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974"/>
          <a:stretch/>
        </p:blipFill>
        <p:spPr bwMode="auto">
          <a:xfrm>
            <a:off x="4185947" y="914400"/>
            <a:ext cx="6826542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05600" y="1600200"/>
            <a:ext cx="388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xong</a:t>
            </a:r>
            <a:endParaRPr lang="en-US" sz="28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1000" y="3276600"/>
            <a:ext cx="464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, bang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dính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3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3200" y="5257800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b="1" u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none" dirty="0" err="1" smtClean="0">
                <a:latin typeface="Times New Roman" pitchFamily="18" charset="0"/>
                <a:cs typeface="Times New Roman" pitchFamily="18" charset="0"/>
              </a:rPr>
              <a:t>tặng</a:t>
            </a:r>
            <a:endParaRPr lang="en-US" sz="28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90945" y="751191"/>
            <a:ext cx="3352800" cy="924438"/>
          </a:xfrm>
          <a:noFill/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533400" y="304800"/>
            <a:ext cx="3352800" cy="1981200"/>
          </a:xfrm>
          <a:prstGeom prst="cloudCallou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1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lời cảm ơn hay, chân thành, ý nghĩa và sâu sắc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19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581400" y="1676400"/>
            <a:ext cx="7824595" cy="4353752"/>
            <a:chOff x="3581400" y="1676400"/>
            <a:chExt cx="7824595" cy="4353752"/>
          </a:xfrm>
        </p:grpSpPr>
        <p:pic>
          <p:nvPicPr>
            <p:cNvPr id="8" name="Hình ảnh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9822" l="0" r="495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52"/>
            <a:stretch/>
          </p:blipFill>
          <p:spPr>
            <a:xfrm>
              <a:off x="3581400" y="1676400"/>
              <a:ext cx="4002741" cy="4353752"/>
            </a:xfrm>
            <a:prstGeom prst="rect">
              <a:avLst/>
            </a:prstGeom>
          </p:spPr>
        </p:pic>
        <p:pic>
          <p:nvPicPr>
            <p:cNvPr id="18" name="Hình ảnh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4951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5"/>
            <a:stretch/>
          </p:blipFill>
          <p:spPr>
            <a:xfrm>
              <a:off x="7467600" y="1676400"/>
              <a:ext cx="3938395" cy="4353752"/>
            </a:xfrm>
            <a:prstGeom prst="rect">
              <a:avLst/>
            </a:prstGeom>
          </p:spPr>
        </p:pic>
      </p:grpSp>
      <p:pic>
        <p:nvPicPr>
          <p:cNvPr id="7" name="Picture 4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35993" l="12057" r="4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57830" b="65848"/>
          <a:stretch/>
        </p:blipFill>
        <p:spPr bwMode="auto">
          <a:xfrm>
            <a:off x="-697361" y="-358594"/>
            <a:ext cx="1698171" cy="183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014" b="100000" l="55496" r="95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2" t="52551" r="5632"/>
          <a:stretch/>
        </p:blipFill>
        <p:spPr bwMode="auto">
          <a:xfrm>
            <a:off x="10591800" y="4648200"/>
            <a:ext cx="2011680" cy="25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ộp chú thích: Đường Cong 4"/>
          <p:cNvSpPr/>
          <p:nvPr/>
        </p:nvSpPr>
        <p:spPr>
          <a:xfrm flipH="1">
            <a:off x="1183155" y="4647480"/>
            <a:ext cx="1498601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945"/>
              <a:gd name="adj6" fmla="val -12572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Eo</a:t>
            </a:r>
            <a:endParaRPr lang="vi-VN" sz="28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ộp chú thích: Đường Cong 8"/>
          <p:cNvSpPr/>
          <p:nvPr/>
        </p:nvSpPr>
        <p:spPr>
          <a:xfrm flipH="1">
            <a:off x="1183156" y="5386070"/>
            <a:ext cx="1498600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8611"/>
              <a:gd name="adj6" fmla="val -13177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endParaRPr lang="vi-VN" sz="28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ộp chú thích: Đường Cong 10"/>
          <p:cNvSpPr/>
          <p:nvPr/>
        </p:nvSpPr>
        <p:spPr>
          <a:xfrm flipH="1">
            <a:off x="1183155" y="2406043"/>
            <a:ext cx="1498601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976"/>
              <a:gd name="adj6" fmla="val -10647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endParaRPr lang="vi-VN" sz="28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ộp chú thích: Đường Cong 11"/>
          <p:cNvSpPr/>
          <p:nvPr/>
        </p:nvSpPr>
        <p:spPr>
          <a:xfrm flipH="1">
            <a:off x="533400" y="3137642"/>
            <a:ext cx="2148356" cy="51995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262"/>
              <a:gd name="adj6" fmla="val -1240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Ngực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endParaRPr lang="vi-VN" sz="28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ộp chú thích: Đường Cong 12"/>
          <p:cNvSpPr/>
          <p:nvPr/>
        </p:nvSpPr>
        <p:spPr>
          <a:xfrm flipH="1">
            <a:off x="979957" y="3908890"/>
            <a:ext cx="1701799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2739"/>
              <a:gd name="adj6" fmla="val -7759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endParaRPr lang="vi-VN" sz="28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3"/>
          <p:cNvSpPr txBox="1"/>
          <p:nvPr/>
        </p:nvSpPr>
        <p:spPr>
          <a:xfrm>
            <a:off x="762000" y="152400"/>
            <a:ext cx="10129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36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Khám</a:t>
            </a:r>
            <a:r>
              <a:rPr lang="en-US" sz="36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phá</a:t>
            </a:r>
            <a:r>
              <a:rPr lang="en-US" sz="36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6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tạo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đơn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giản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vi-VN" sz="36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Hộp chú thích: Đường Cong 16"/>
          <p:cNvSpPr/>
          <p:nvPr/>
        </p:nvSpPr>
        <p:spPr>
          <a:xfrm flipH="1">
            <a:off x="1183155" y="1646841"/>
            <a:ext cx="1498601" cy="455776"/>
          </a:xfrm>
          <a:prstGeom prst="borderCallout2">
            <a:avLst>
              <a:gd name="adj1" fmla="val 18750"/>
              <a:gd name="adj2" fmla="val -8333"/>
              <a:gd name="adj3" fmla="val 16679"/>
              <a:gd name="adj4" fmla="val -84329"/>
              <a:gd name="adj5" fmla="val 43017"/>
              <a:gd name="adj6" fmla="val -18191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Cổ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endParaRPr lang="vi-VN" sz="28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7"/>
          <p:cNvSpPr txBox="1"/>
          <p:nvPr/>
        </p:nvSpPr>
        <p:spPr>
          <a:xfrm>
            <a:off x="4114800" y="762000"/>
            <a:ext cx="4564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3600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u="none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3600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lang="en-US" sz="3600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3600" u="none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5993" l="12057" r="4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57830" b="65848"/>
          <a:stretch/>
        </p:blipFill>
        <p:spPr bwMode="auto">
          <a:xfrm>
            <a:off x="-697361" y="-358594"/>
            <a:ext cx="1698171" cy="183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14" b="100000" l="55496" r="95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2" t="52551" r="5632"/>
          <a:stretch/>
        </p:blipFill>
        <p:spPr bwMode="auto">
          <a:xfrm>
            <a:off x="10591800" y="4648200"/>
            <a:ext cx="2011680" cy="25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676400"/>
            <a:ext cx="4963052" cy="5048438"/>
          </a:xfrm>
          <a:prstGeom prst="rect">
            <a:avLst/>
          </a:prstGeom>
        </p:spPr>
      </p:pic>
      <p:sp>
        <p:nvSpPr>
          <p:cNvPr id="5" name="Hộp chú thích: Đường Cong 8"/>
          <p:cNvSpPr/>
          <p:nvPr/>
        </p:nvSpPr>
        <p:spPr>
          <a:xfrm flipH="1">
            <a:off x="1295398" y="5830725"/>
            <a:ext cx="2286002" cy="457200"/>
          </a:xfrm>
          <a:prstGeom prst="borderCallout2">
            <a:avLst>
              <a:gd name="adj1" fmla="val 18750"/>
              <a:gd name="adj2" fmla="val -8333"/>
              <a:gd name="adj3" fmla="val 142559"/>
              <a:gd name="adj4" fmla="val -44604"/>
              <a:gd name="adj5" fmla="val 139881"/>
              <a:gd name="adj6" fmla="val -16778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endParaRPr lang="vi-VN" sz="28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ộp chú thích: Đường Cong 10"/>
          <p:cNvSpPr/>
          <p:nvPr/>
        </p:nvSpPr>
        <p:spPr>
          <a:xfrm flipH="1">
            <a:off x="1295398" y="2850698"/>
            <a:ext cx="2286001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1388"/>
              <a:gd name="adj6" fmla="val -12329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Miệng</a:t>
            </a:r>
            <a:endParaRPr lang="vi-VN" sz="28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ộp chú thích: Đường Cong 12"/>
          <p:cNvSpPr/>
          <p:nvPr/>
        </p:nvSpPr>
        <p:spPr>
          <a:xfrm flipH="1">
            <a:off x="1295398" y="4353545"/>
            <a:ext cx="2286002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7341"/>
              <a:gd name="adj6" fmla="val -17966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endParaRPr lang="vi-VN" sz="28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13"/>
          <p:cNvSpPr txBox="1"/>
          <p:nvPr/>
        </p:nvSpPr>
        <p:spPr>
          <a:xfrm>
            <a:off x="685800" y="228600"/>
            <a:ext cx="10129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36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Khám</a:t>
            </a:r>
            <a:r>
              <a:rPr lang="en-US" sz="36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phá</a:t>
            </a:r>
            <a:r>
              <a:rPr lang="en-US" sz="36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6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tạo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đơn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giản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vi-VN" sz="36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Hộp chú thích: Đường Cong 16"/>
          <p:cNvSpPr/>
          <p:nvPr/>
        </p:nvSpPr>
        <p:spPr>
          <a:xfrm flipH="1">
            <a:off x="1295400" y="2091496"/>
            <a:ext cx="2286000" cy="455776"/>
          </a:xfrm>
          <a:prstGeom prst="borderCallout2">
            <a:avLst>
              <a:gd name="adj1" fmla="val 18750"/>
              <a:gd name="adj2" fmla="val -8333"/>
              <a:gd name="adj3" fmla="val 16679"/>
              <a:gd name="adj4" fmla="val -84329"/>
              <a:gd name="adj5" fmla="val 20725"/>
              <a:gd name="adj6" fmla="val -14573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Quai</a:t>
            </a:r>
            <a:endParaRPr lang="vi-VN" sz="28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7"/>
          <p:cNvSpPr txBox="1"/>
          <p:nvPr/>
        </p:nvSpPr>
        <p:spPr>
          <a:xfrm>
            <a:off x="2819400" y="838200"/>
            <a:ext cx="4879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3600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u="none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3600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lang="en-US" sz="3600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xách</a:t>
            </a:r>
            <a:r>
              <a:rPr lang="en-US" sz="3600" u="none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3600" u="none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60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5993" l="12057" r="4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57830" b="65848"/>
          <a:stretch/>
        </p:blipFill>
        <p:spPr bwMode="auto">
          <a:xfrm>
            <a:off x="-697361" y="-358594"/>
            <a:ext cx="1698171" cy="183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14" b="100000" l="55496" r="95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2" t="52551" r="5632"/>
          <a:stretch/>
        </p:blipFill>
        <p:spPr bwMode="auto">
          <a:xfrm>
            <a:off x="10591800" y="4648200"/>
            <a:ext cx="2011680" cy="25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22"/>
          <p:cNvSpPr/>
          <p:nvPr/>
        </p:nvSpPr>
        <p:spPr>
          <a:xfrm>
            <a:off x="8380792" y="686950"/>
            <a:ext cx="3543985" cy="5943599"/>
          </a:xfrm>
          <a:prstGeom prst="roundRect">
            <a:avLst>
              <a:gd name="adj" fmla="val 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Hình chữ nhật: Góc Tròn 21"/>
          <p:cNvSpPr/>
          <p:nvPr/>
        </p:nvSpPr>
        <p:spPr>
          <a:xfrm>
            <a:off x="4251069" y="685799"/>
            <a:ext cx="3768555" cy="5943599"/>
          </a:xfrm>
          <a:prstGeom prst="roundRect">
            <a:avLst>
              <a:gd name="adj" fmla="val 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6" name="Hình chữ nhật: Góc Tròn 20"/>
          <p:cNvSpPr/>
          <p:nvPr/>
        </p:nvSpPr>
        <p:spPr>
          <a:xfrm>
            <a:off x="332735" y="685799"/>
            <a:ext cx="3535819" cy="5943599"/>
          </a:xfrm>
          <a:prstGeom prst="roundRect">
            <a:avLst>
              <a:gd name="adj" fmla="val 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8" name="Hình ảnh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0" y="771835"/>
            <a:ext cx="2685714" cy="2004555"/>
          </a:xfrm>
          <a:prstGeom prst="rect">
            <a:avLst/>
          </a:prstGeom>
        </p:spPr>
      </p:pic>
      <p:pic>
        <p:nvPicPr>
          <p:cNvPr id="9" name="Hình ảnh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205" y="4543715"/>
            <a:ext cx="1499157" cy="2004554"/>
          </a:xfrm>
          <a:prstGeom prst="rect">
            <a:avLst/>
          </a:prstGeom>
        </p:spPr>
      </p:pic>
      <p:pic>
        <p:nvPicPr>
          <p:cNvPr id="11" name="Hình ảnh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845" y="766864"/>
            <a:ext cx="1638095" cy="2009524"/>
          </a:xfrm>
          <a:prstGeom prst="rect">
            <a:avLst/>
          </a:prstGeom>
        </p:spPr>
      </p:pic>
      <p:pic>
        <p:nvPicPr>
          <p:cNvPr id="12" name="Hình ảnh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25"/>
          <a:stretch>
            <a:fillRect/>
          </a:stretch>
        </p:blipFill>
        <p:spPr>
          <a:xfrm>
            <a:off x="8809926" y="766864"/>
            <a:ext cx="2685714" cy="2009526"/>
          </a:xfrm>
          <a:prstGeom prst="rect">
            <a:avLst/>
          </a:prstGeom>
        </p:spPr>
      </p:pic>
      <p:pic>
        <p:nvPicPr>
          <p:cNvPr id="13" name="Hình ảnh 2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966" y="4543715"/>
            <a:ext cx="1308759" cy="2004555"/>
          </a:xfrm>
          <a:prstGeom prst="rect">
            <a:avLst/>
          </a:prstGeom>
        </p:spPr>
      </p:pic>
      <p:pic>
        <p:nvPicPr>
          <p:cNvPr id="14" name="Hình ảnh 2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59" y="4543715"/>
            <a:ext cx="2685714" cy="2004555"/>
          </a:xfrm>
          <a:prstGeom prst="rect">
            <a:avLst/>
          </a:prstGeom>
        </p:spPr>
      </p:pic>
      <p:sp>
        <p:nvSpPr>
          <p:cNvPr id="15" name="Hộp Văn bản 10"/>
          <p:cNvSpPr txBox="1"/>
          <p:nvPr/>
        </p:nvSpPr>
        <p:spPr>
          <a:xfrm>
            <a:off x="1622599" y="76200"/>
            <a:ext cx="8992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Khám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phá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tạo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đơn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giản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vi-VN" sz="32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ular Callout 30"/>
          <p:cNvSpPr>
            <a:spLocks noChangeArrowheads="1"/>
          </p:cNvSpPr>
          <p:nvPr/>
        </p:nvSpPr>
        <p:spPr bwMode="auto">
          <a:xfrm>
            <a:off x="332736" y="3021657"/>
            <a:ext cx="3535818" cy="1321743"/>
          </a:xfrm>
          <a:prstGeom prst="wedgeRectCallout">
            <a:avLst>
              <a:gd name="adj1" fmla="val 27243"/>
              <a:gd name="adj2" fmla="val -48813"/>
            </a:avLst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tờ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u="none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ular Callout 30"/>
          <p:cNvSpPr>
            <a:spLocks noChangeArrowheads="1"/>
          </p:cNvSpPr>
          <p:nvPr/>
        </p:nvSpPr>
        <p:spPr bwMode="auto">
          <a:xfrm>
            <a:off x="4278236" y="3016235"/>
            <a:ext cx="3741388" cy="1320392"/>
          </a:xfrm>
          <a:prstGeom prst="wedgeRectCallout">
            <a:avLst>
              <a:gd name="adj1" fmla="val -9976"/>
              <a:gd name="adj2" fmla="val -45249"/>
            </a:avLst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lvl="0">
              <a:defRPr/>
            </a:pP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xách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600" u="none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ular Callout 30"/>
          <p:cNvSpPr>
            <a:spLocks noChangeArrowheads="1"/>
          </p:cNvSpPr>
          <p:nvPr/>
        </p:nvSpPr>
        <p:spPr bwMode="auto">
          <a:xfrm>
            <a:off x="8402139" y="3011414"/>
            <a:ext cx="3503850" cy="1325213"/>
          </a:xfrm>
          <a:prstGeom prst="wedgeRectCallout">
            <a:avLst>
              <a:gd name="adj1" fmla="val -12576"/>
              <a:gd name="adj2" fmla="val -44590"/>
            </a:avLst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endParaRPr lang="en-US" sz="28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ra.</a:t>
            </a:r>
          </a:p>
        </p:txBody>
      </p:sp>
      <p:sp>
        <p:nvSpPr>
          <p:cNvPr id="19" name="Mũi tên: Phải 29"/>
          <p:cNvSpPr/>
          <p:nvPr/>
        </p:nvSpPr>
        <p:spPr>
          <a:xfrm>
            <a:off x="8371290" y="2837516"/>
            <a:ext cx="620310" cy="368281"/>
          </a:xfrm>
          <a:prstGeom prst="rightArrow">
            <a:avLst>
              <a:gd name="adj1" fmla="val 100000"/>
              <a:gd name="adj2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800" u="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Mũi tên: Phải 30"/>
          <p:cNvSpPr/>
          <p:nvPr/>
        </p:nvSpPr>
        <p:spPr>
          <a:xfrm>
            <a:off x="4248482" y="2851070"/>
            <a:ext cx="661245" cy="368281"/>
          </a:xfrm>
          <a:prstGeom prst="rightArrow">
            <a:avLst>
              <a:gd name="adj1" fmla="val 100000"/>
              <a:gd name="adj2" fmla="val 551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2800" u="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Mũi tên: Phải 31"/>
          <p:cNvSpPr/>
          <p:nvPr/>
        </p:nvSpPr>
        <p:spPr>
          <a:xfrm>
            <a:off x="325777" y="2851071"/>
            <a:ext cx="645411" cy="368281"/>
          </a:xfrm>
          <a:prstGeom prst="rightArrow">
            <a:avLst>
              <a:gd name="adj1" fmla="val 100000"/>
              <a:gd name="adj2" fmla="val 586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2800" u="none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61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5" grpId="0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/>
          <p:cNvSpPr txBox="1"/>
          <p:nvPr/>
        </p:nvSpPr>
        <p:spPr>
          <a:xfrm>
            <a:off x="152400" y="3048000"/>
            <a:ext cx="9035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Khám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phá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tạo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đơn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giản</a:t>
            </a:r>
            <a:endParaRPr lang="vi-VN" sz="32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76400" y="152400"/>
            <a:ext cx="9372600" cy="1295400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u="none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Chủ</a:t>
            </a:r>
            <a:r>
              <a:rPr lang="en-US" sz="3200" u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u="none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đề</a:t>
            </a:r>
            <a:r>
              <a:rPr lang="en-US" sz="3200" u="none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000" u="none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NGHỆ THUẬT TIỀN SỬ THẾ GIỚI VÀ VIỆT NAM</a:t>
            </a:r>
            <a:endParaRPr lang="en-US" sz="3000" u="none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1524000"/>
            <a:ext cx="998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19, 20- </a:t>
            </a:r>
            <a:r>
              <a:rPr lang="en-US" sz="36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</a:p>
          <a:p>
            <a:pPr algn="r"/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u="none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u="none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u="none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4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5993" l="12057" r="4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57830" b="65848"/>
          <a:stretch/>
        </p:blipFill>
        <p:spPr bwMode="auto">
          <a:xfrm>
            <a:off x="-697361" y="-358594"/>
            <a:ext cx="1698171" cy="183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14" b="100000" l="55496" r="95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2" t="52551" r="5632"/>
          <a:stretch/>
        </p:blipFill>
        <p:spPr bwMode="auto">
          <a:xfrm>
            <a:off x="10591800" y="4648200"/>
            <a:ext cx="2011680" cy="25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ộp Văn bản 2"/>
          <p:cNvSpPr txBox="1"/>
          <p:nvPr/>
        </p:nvSpPr>
        <p:spPr>
          <a:xfrm>
            <a:off x="228600" y="3530025"/>
            <a:ext cx="7195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sản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lang="en-US" sz="3200" u="none" dirty="0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32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endParaRPr lang="vi-VN" sz="32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400" y="4267200"/>
            <a:ext cx="861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1" u="none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0" i="1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0" i="1" u="none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u="none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0" i="1" u="none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SGK </a:t>
            </a:r>
            <a:r>
              <a:rPr lang="en-US" sz="2800" b="0" i="1" u="none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i="1" u="none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u="none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0" i="1" u="none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u="none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1" u="none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0" i="1" u="none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u="none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0" i="1" u="none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u="none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0" i="1" u="none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u="none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0" i="1" u="none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u="none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0" i="1" u="none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u="none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0" i="1" u="none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u="none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0" i="1" u="none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u="none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0" i="1" u="none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u="none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0" i="1" u="none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sz="2800" b="0" u="none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7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5993" l="12057" r="4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57830" b="65848"/>
          <a:stretch/>
        </p:blipFill>
        <p:spPr bwMode="auto">
          <a:xfrm>
            <a:off x="-697361" y="-358594"/>
            <a:ext cx="1698171" cy="183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14" b="100000" l="55496" r="95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2" t="52551" r="5632"/>
          <a:stretch/>
        </p:blipFill>
        <p:spPr bwMode="auto">
          <a:xfrm>
            <a:off x="10591800" y="4648200"/>
            <a:ext cx="2011680" cy="25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8"/>
          <p:cNvSpPr txBox="1"/>
          <p:nvPr/>
        </p:nvSpPr>
        <p:spPr>
          <a:xfrm>
            <a:off x="1835411" y="457200"/>
            <a:ext cx="8521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vi-VN" sz="36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Hình ảnh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258" y="2097813"/>
            <a:ext cx="3031634" cy="2855187"/>
          </a:xfrm>
          <a:prstGeom prst="rect">
            <a:avLst/>
          </a:prstGeom>
        </p:spPr>
      </p:pic>
      <p:pic>
        <p:nvPicPr>
          <p:cNvPr id="6" name="Hình ảnh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3"/>
          <a:stretch>
            <a:fillRect/>
          </a:stretch>
        </p:blipFill>
        <p:spPr>
          <a:xfrm>
            <a:off x="168766" y="2097813"/>
            <a:ext cx="3031634" cy="2855186"/>
          </a:xfrm>
          <a:prstGeom prst="rect">
            <a:avLst/>
          </a:prstGeom>
        </p:spPr>
      </p:pic>
      <p:pic>
        <p:nvPicPr>
          <p:cNvPr id="8" name="Hình ảnh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r="17265"/>
          <a:stretch>
            <a:fillRect/>
          </a:stretch>
        </p:blipFill>
        <p:spPr>
          <a:xfrm>
            <a:off x="3352800" y="2097813"/>
            <a:ext cx="2209800" cy="2855186"/>
          </a:xfrm>
          <a:prstGeom prst="rect">
            <a:avLst/>
          </a:prstGeom>
        </p:spPr>
      </p:pic>
      <p:pic>
        <p:nvPicPr>
          <p:cNvPr id="9" name="Hình ảnh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00" y="2097813"/>
            <a:ext cx="3089458" cy="285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1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5993" l="12057" r="4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57830" b="65848"/>
          <a:stretch/>
        </p:blipFill>
        <p:spPr bwMode="auto">
          <a:xfrm>
            <a:off x="-697361" y="-358594"/>
            <a:ext cx="1698171" cy="183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14" b="100000" l="55496" r="95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2" t="52551" r="5632"/>
          <a:stretch/>
        </p:blipFill>
        <p:spPr bwMode="auto">
          <a:xfrm>
            <a:off x="10591800" y="4648200"/>
            <a:ext cx="2011680" cy="25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8"/>
          <p:cNvSpPr txBox="1"/>
          <p:nvPr/>
        </p:nvSpPr>
        <p:spPr>
          <a:xfrm>
            <a:off x="1835411" y="457200"/>
            <a:ext cx="8521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vi-VN" sz="36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Rounded Rectangle 15"/>
          <p:cNvSpPr/>
          <p:nvPr/>
        </p:nvSpPr>
        <p:spPr>
          <a:xfrm rot="20942517">
            <a:off x="4920167" y="1537864"/>
            <a:ext cx="2514600" cy="3886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defRPr/>
            </a:pPr>
            <a:r>
              <a:rPr lang="vi-VN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B1. </a:t>
            </a:r>
            <a:r>
              <a:rPr lang="vi-VN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vi-VN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vi-VN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vi-VN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vi-VN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vi-VN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lệ</a:t>
            </a:r>
            <a:r>
              <a:rPr lang="vi-VN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vi-VN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vi-VN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trang </a:t>
            </a:r>
            <a:r>
              <a:rPr lang="vi-VN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vi-VN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trên </a:t>
            </a:r>
            <a:r>
              <a:rPr lang="vi-VN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vi-VN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vi-VN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vi-VN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trang.</a:t>
            </a:r>
            <a:endParaRPr lang="en-US" sz="2800" u="none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Hình ảnh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63"/>
          <a:stretch>
            <a:fillRect/>
          </a:stretch>
        </p:blipFill>
        <p:spPr>
          <a:xfrm>
            <a:off x="533400" y="1600200"/>
            <a:ext cx="3733800" cy="3640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Rounded Rectangle 15"/>
          <p:cNvSpPr/>
          <p:nvPr/>
        </p:nvSpPr>
        <p:spPr>
          <a:xfrm rot="1021296">
            <a:off x="7567199" y="3620343"/>
            <a:ext cx="1905000" cy="3048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u="none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 rot="20979357">
            <a:off x="4966608" y="1622714"/>
            <a:ext cx="2419724" cy="3765567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5"/>
          <p:cNvSpPr/>
          <p:nvPr/>
        </p:nvSpPr>
        <p:spPr>
          <a:xfrm rot="1021296">
            <a:off x="7671996" y="3722951"/>
            <a:ext cx="1701141" cy="2872781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sz="28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11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5"/>
          <p:cNvSpPr/>
          <p:nvPr/>
        </p:nvSpPr>
        <p:spPr>
          <a:xfrm rot="20942517">
            <a:off x="4951631" y="1865901"/>
            <a:ext cx="2726863" cy="353478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defRPr/>
            </a:pP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B2.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800" u="none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u="none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endParaRPr lang="en-US" sz="2800" u="none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 rot="20979357">
            <a:off x="4995719" y="1944325"/>
            <a:ext cx="2609752" cy="3424120"/>
          </a:xfrm>
          <a:prstGeom prst="round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5993" l="12057" r="4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57830" b="65848"/>
          <a:stretch/>
        </p:blipFill>
        <p:spPr bwMode="auto">
          <a:xfrm>
            <a:off x="-697361" y="-358594"/>
            <a:ext cx="1698171" cy="183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564x/8f/13/5e/8f135e25800db5bd24c02e7260d4ca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014" b="100000" l="55496" r="95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2" t="52551" r="5632"/>
          <a:stretch/>
        </p:blipFill>
        <p:spPr bwMode="auto">
          <a:xfrm>
            <a:off x="10591800" y="4648200"/>
            <a:ext cx="2011680" cy="25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8"/>
          <p:cNvSpPr txBox="1"/>
          <p:nvPr/>
        </p:nvSpPr>
        <p:spPr>
          <a:xfrm>
            <a:off x="1835411" y="457200"/>
            <a:ext cx="8521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vi-VN" sz="3600" u="none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15"/>
          <p:cNvSpPr/>
          <p:nvPr/>
        </p:nvSpPr>
        <p:spPr>
          <a:xfrm rot="1021296">
            <a:off x="7661922" y="3145371"/>
            <a:ext cx="2187868" cy="321688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lệ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trí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u="none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5"/>
          <p:cNvSpPr/>
          <p:nvPr/>
        </p:nvSpPr>
        <p:spPr>
          <a:xfrm rot="1021296">
            <a:off x="7765962" y="3253047"/>
            <a:ext cx="1953740" cy="3031956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sz="2800" u="none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r="17265"/>
          <a:stretch>
            <a:fillRect/>
          </a:stretch>
        </p:blipFill>
        <p:spPr>
          <a:xfrm>
            <a:off x="838200" y="1676400"/>
            <a:ext cx="3276600" cy="4233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245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Damask">
  <a:themeElements>
    <a:clrScheme name="Damask">
      <a:dk1>
        <a:sysClr val="windowText" lastClr="000000"/>
      </a:dk1>
      <a:lt1>
        <a:sysClr val="window" lastClr="FFFFFF"/>
      </a:lt1>
      <a:dk2>
        <a:srgbClr val="78346F"/>
      </a:dk2>
      <a:lt2>
        <a:srgbClr val="D9A8D2"/>
      </a:lt2>
      <a:accent1>
        <a:srgbClr val="CE57AB"/>
      </a:accent1>
      <a:accent2>
        <a:srgbClr val="8E8EFD"/>
      </a:accent2>
      <a:accent3>
        <a:srgbClr val="7CBCE0"/>
      </a:accent3>
      <a:accent4>
        <a:srgbClr val="70BF9F"/>
      </a:accent4>
      <a:accent5>
        <a:srgbClr val="A5B960"/>
      </a:accent5>
      <a:accent6>
        <a:srgbClr val="D47A57"/>
      </a:accent6>
      <a:hlink>
        <a:srgbClr val="D164DE"/>
      </a:hlink>
      <a:folHlink>
        <a:srgbClr val="BE87C4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uy hiệu">
  <a:themeElements>
    <a:clrScheme name="Huy hiệu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Huy hiệu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uy hiệu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269</TotalTime>
  <Words>852</Words>
  <Application>Microsoft Office PowerPoint</Application>
  <PresentationFormat>Widescreen</PresentationFormat>
  <Paragraphs>98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Rockwell</vt:lpstr>
      <vt:lpstr>Verdana</vt:lpstr>
      <vt:lpstr>Times New Roman</vt:lpstr>
      <vt:lpstr>Corbel</vt:lpstr>
      <vt:lpstr>Constantia</vt:lpstr>
      <vt:lpstr>Gill Sans MT</vt:lpstr>
      <vt:lpstr>Impact</vt:lpstr>
      <vt:lpstr>Arial</vt:lpstr>
      <vt:lpstr>Bookman Old Style</vt:lpstr>
      <vt:lpstr>Cambria</vt:lpstr>
      <vt:lpstr>Wingdings</vt:lpstr>
      <vt:lpstr>Tahoma</vt:lpstr>
      <vt:lpstr>2_Damask</vt:lpstr>
      <vt:lpstr>Huy hiệu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DẶN DÒ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671</cp:revision>
  <dcterms:created xsi:type="dcterms:W3CDTF">2006-12-02T03:33:00Z</dcterms:created>
  <dcterms:modified xsi:type="dcterms:W3CDTF">2024-01-14T13:59:25Z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1033-11.2.0.10130</vt:lpwstr>
  </property>
</Properties>
</file>