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19" r:id="rId1"/>
  </p:sldMasterIdLst>
  <p:sldIdLst>
    <p:sldId id="256" r:id="rId2"/>
    <p:sldId id="257" r:id="rId3"/>
    <p:sldId id="258" r:id="rId4"/>
    <p:sldId id="259" r:id="rId5"/>
    <p:sldId id="260" r:id="rId6"/>
    <p:sldId id="262" r:id="rId7"/>
    <p:sldId id="263" r:id="rId8"/>
    <p:sldId id="264" r:id="rId9"/>
    <p:sldId id="265" r:id="rId10"/>
    <p:sldId id="266" r:id="rId11"/>
    <p:sldId id="267" r:id="rId12"/>
    <p:sldId id="269" r:id="rId13"/>
    <p:sldId id="270" r:id="rId14"/>
    <p:sldId id="273" r:id="rId15"/>
    <p:sldId id="274" r:id="rId16"/>
    <p:sldId id="275" r:id="rId17"/>
    <p:sldId id="276" r:id="rId18"/>
    <p:sldId id="277" r:id="rId19"/>
    <p:sldId id="278" r:id="rId20"/>
    <p:sldId id="279" r:id="rId21"/>
    <p:sldId id="280" r:id="rId22"/>
    <p:sldId id="281" r:id="rId23"/>
    <p:sldId id="282" r:id="rId24"/>
    <p:sldId id="283" r:id="rId25"/>
    <p:sldId id="271" r:id="rId26"/>
    <p:sldId id="27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ECA"/>
    <a:srgbClr val="0807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3" autoAdjust="0"/>
    <p:restoredTop sz="94660"/>
  </p:normalViewPr>
  <p:slideViewPr>
    <p:cSldViewPr snapToGrid="0">
      <p:cViewPr varScale="1">
        <p:scale>
          <a:sx n="73" d="100"/>
          <a:sy n="73" d="100"/>
        </p:scale>
        <p:origin x="19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FE834B6F-333B-40AC-B81F-CF9C27AB9F47}" type="datetimeFigureOut">
              <a:rPr lang="en-US" smtClean="0"/>
              <a:t>1/14/2024</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C8FA6138-22FD-4414-818C-6F761101C76E}"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0861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FE834B6F-333B-40AC-B81F-CF9C27AB9F47}"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FA6138-22FD-4414-818C-6F761101C76E}" type="slidenum">
              <a:rPr lang="en-US" smtClean="0"/>
              <a:t>‹#›</a:t>
            </a:fld>
            <a:endParaRPr lang="en-US"/>
          </a:p>
        </p:txBody>
      </p:sp>
    </p:spTree>
    <p:extLst>
      <p:ext uri="{BB962C8B-B14F-4D97-AF65-F5344CB8AC3E}">
        <p14:creationId xmlns:p14="http://schemas.microsoft.com/office/powerpoint/2010/main" val="1745324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E834B6F-333B-40AC-B81F-CF9C27AB9F47}"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FA6138-22FD-4414-818C-6F761101C76E}"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0273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E834B6F-333B-40AC-B81F-CF9C27AB9F47}"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FA6138-22FD-4414-818C-6F761101C76E}"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8222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E834B6F-333B-40AC-B81F-CF9C27AB9F47}"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FA6138-22FD-4414-818C-6F761101C76E}" type="slidenum">
              <a:rPr lang="en-US" smtClean="0"/>
              <a:t>‹#›</a:t>
            </a:fld>
            <a:endParaRPr lang="en-US"/>
          </a:p>
        </p:txBody>
      </p:sp>
    </p:spTree>
    <p:extLst>
      <p:ext uri="{BB962C8B-B14F-4D97-AF65-F5344CB8AC3E}">
        <p14:creationId xmlns:p14="http://schemas.microsoft.com/office/powerpoint/2010/main" val="4038021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E834B6F-333B-40AC-B81F-CF9C27AB9F47}"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FA6138-22FD-4414-818C-6F761101C76E}"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63944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E834B6F-333B-40AC-B81F-CF9C27AB9F47}"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FA6138-22FD-4414-818C-6F761101C76E}"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4638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E834B6F-333B-40AC-B81F-CF9C27AB9F47}"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FA6138-22FD-4414-818C-6F761101C76E}"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625993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E834B6F-333B-40AC-B81F-CF9C27AB9F47}"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FA6138-22FD-4414-818C-6F761101C76E}"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1838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E834B6F-333B-40AC-B81F-CF9C27AB9F47}"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FA6138-22FD-4414-818C-6F761101C76E}" type="slidenum">
              <a:rPr lang="en-US" smtClean="0"/>
              <a:t>‹#›</a:t>
            </a:fld>
            <a:endParaRPr lang="en-US"/>
          </a:p>
        </p:txBody>
      </p:sp>
    </p:spTree>
    <p:extLst>
      <p:ext uri="{BB962C8B-B14F-4D97-AF65-F5344CB8AC3E}">
        <p14:creationId xmlns:p14="http://schemas.microsoft.com/office/powerpoint/2010/main" val="4276746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E834B6F-333B-40AC-B81F-CF9C27AB9F47}"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FA6138-22FD-4414-818C-6F761101C76E}"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5500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E834B6F-333B-40AC-B81F-CF9C27AB9F47}"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FA6138-22FD-4414-818C-6F761101C76E}" type="slidenum">
              <a:rPr lang="en-US" smtClean="0"/>
              <a:t>‹#›</a:t>
            </a:fld>
            <a:endParaRPr lang="en-US"/>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1590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E834B6F-333B-40AC-B81F-CF9C27AB9F47}" type="datetimeFigureOut">
              <a:rPr lang="en-US" smtClean="0"/>
              <a:t>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FA6138-22FD-4414-818C-6F761101C76E}"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720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E834B6F-333B-40AC-B81F-CF9C27AB9F47}" type="datetimeFigureOut">
              <a:rPr lang="en-US" smtClean="0"/>
              <a:t>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FA6138-22FD-4414-818C-6F761101C76E}"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2128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834B6F-333B-40AC-B81F-CF9C27AB9F47}" type="datetimeFigureOut">
              <a:rPr lang="en-US" smtClean="0"/>
              <a:t>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FA6138-22FD-4414-818C-6F761101C76E}" type="slidenum">
              <a:rPr lang="en-US" smtClean="0"/>
              <a:t>‹#›</a:t>
            </a:fld>
            <a:endParaRPr lang="en-US"/>
          </a:p>
        </p:txBody>
      </p:sp>
    </p:spTree>
    <p:extLst>
      <p:ext uri="{BB962C8B-B14F-4D97-AF65-F5344CB8AC3E}">
        <p14:creationId xmlns:p14="http://schemas.microsoft.com/office/powerpoint/2010/main" val="946735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FE834B6F-333B-40AC-B81F-CF9C27AB9F47}"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FA6138-22FD-4414-818C-6F761101C76E}"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3550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FE834B6F-333B-40AC-B81F-CF9C27AB9F47}"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FA6138-22FD-4414-818C-6F761101C76E}" type="slidenum">
              <a:rPr lang="en-US" smtClean="0"/>
              <a:t>‹#›</a:t>
            </a:fld>
            <a:endParaRPr lang="en-US"/>
          </a:p>
        </p:txBody>
      </p:sp>
    </p:spTree>
    <p:extLst>
      <p:ext uri="{BB962C8B-B14F-4D97-AF65-F5344CB8AC3E}">
        <p14:creationId xmlns:p14="http://schemas.microsoft.com/office/powerpoint/2010/main" val="459093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E834B6F-333B-40AC-B81F-CF9C27AB9F47}" type="datetimeFigureOut">
              <a:rPr lang="en-US" smtClean="0"/>
              <a:t>1/14/2024</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8FA6138-22FD-4414-818C-6F761101C76E}" type="slidenum">
              <a:rPr lang="en-US" smtClean="0"/>
              <a:t>‹#›</a:t>
            </a:fld>
            <a:endParaRPr lang="en-US"/>
          </a:p>
        </p:txBody>
      </p:sp>
    </p:spTree>
    <p:extLst>
      <p:ext uri="{BB962C8B-B14F-4D97-AF65-F5344CB8AC3E}">
        <p14:creationId xmlns:p14="http://schemas.microsoft.com/office/powerpoint/2010/main" val="348674679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emf"/><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https://i.pinimg.com/564x/25/03/29/250329149fed10c64d85a2d1456cc58a.jpg"/>
          <p:cNvPicPr>
            <a:picLocks noChangeAspect="1" noChangeArrowheads="1"/>
          </p:cNvPicPr>
          <p:nvPr/>
        </p:nvPicPr>
        <p:blipFill rotWithShape="1">
          <a:blip r:embed="rId2">
            <a:extLst>
              <a:ext uri="{28A0092B-C50C-407E-A947-70E740481C1C}">
                <a14:useLocalDpi xmlns:a14="http://schemas.microsoft.com/office/drawing/2010/main" val="0"/>
              </a:ext>
            </a:extLst>
          </a:blip>
          <a:srcRect l="107" t="8509" r="6570" b="4952"/>
          <a:stretch/>
        </p:blipFill>
        <p:spPr bwMode="auto">
          <a:xfrm>
            <a:off x="13062" y="0"/>
            <a:ext cx="1216324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901337" y="260214"/>
            <a:ext cx="11051178" cy="2387600"/>
          </a:xfrm>
          <a:noFill/>
        </p:spPr>
        <p:txBody>
          <a:bodyPr>
            <a:normAutofit/>
          </a:bodyPr>
          <a:lstStyle/>
          <a:p>
            <a:pPr algn="ctr"/>
            <a:r>
              <a:rPr lang="en-US" sz="4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CHỦ ĐỀ: </a:t>
            </a:r>
            <a:r>
              <a:rPr lang="en-US" sz="420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a:r>
            <a:br>
              <a:rPr lang="en-US" sz="420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br>
            <a:r>
              <a:rPr lang="en-US" sz="420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NGHỆ </a:t>
            </a:r>
            <a:r>
              <a:rPr lang="en-US" sz="4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THUẬT TIỀN SỬ THẾ GIỚI </a:t>
            </a:r>
            <a:r>
              <a:rPr lang="en-US" sz="420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a:r>
            <a:br>
              <a:rPr lang="en-US" sz="420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br>
            <a:r>
              <a:rPr lang="en-US" sz="420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VÀ </a:t>
            </a:r>
            <a:r>
              <a:rPr lang="en-US" sz="4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VIỆT </a:t>
            </a:r>
            <a:r>
              <a:rPr lang="en-US" sz="420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NAM</a:t>
            </a:r>
            <a:endParaRPr lang="en-US" sz="4200"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3" name="Subtitle 2"/>
          <p:cNvSpPr>
            <a:spLocks noGrp="1"/>
          </p:cNvSpPr>
          <p:nvPr>
            <p:ph type="subTitle" idx="1"/>
          </p:nvPr>
        </p:nvSpPr>
        <p:spPr>
          <a:xfrm>
            <a:off x="2377441" y="2735297"/>
            <a:ext cx="8373292" cy="1470943"/>
          </a:xfrm>
        </p:spPr>
        <p:txBody>
          <a:bodyPr/>
          <a:lstStyle/>
          <a:p>
            <a:pPr algn="ctr"/>
            <a:r>
              <a:rPr lang="en-US" sz="40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BÀI 1: NHỮNG HÌNH VẼ TRONG HANG </a:t>
            </a:r>
            <a:r>
              <a:rPr lang="en-US" sz="4000" b="1" dirty="0" smtClean="0">
                <a:solidFill>
                  <a:srgbClr val="FFFF00"/>
                </a:solidFill>
                <a:latin typeface="Cambria" panose="02040503050406030204" pitchFamily="18" charset="0"/>
                <a:ea typeface="Cambria" panose="02040503050406030204" pitchFamily="18" charset="0"/>
                <a:cs typeface="Times New Roman" panose="02020603050405020304" pitchFamily="18" charset="0"/>
              </a:rPr>
              <a:t>ĐỘNG (2 </a:t>
            </a:r>
            <a:r>
              <a:rPr lang="en-US" sz="40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tiết</a:t>
            </a:r>
            <a:r>
              <a:rPr lang="en-US" sz="4000" b="1" dirty="0" smtClean="0">
                <a:solidFill>
                  <a:srgbClr val="FFFF00"/>
                </a:solidFill>
                <a:latin typeface="Cambria" panose="02040503050406030204" pitchFamily="18" charset="0"/>
                <a:ea typeface="Cambria" panose="02040503050406030204" pitchFamily="18" charset="0"/>
                <a:cs typeface="Times New Roman" panose="02020603050405020304" pitchFamily="18" charset="0"/>
              </a:rPr>
              <a:t>)</a:t>
            </a:r>
            <a:endParaRPr lang="en-US" sz="4000" dirty="0">
              <a:solidFill>
                <a:srgbClr val="FFFF00"/>
              </a:solidFill>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ãy tìm hiểu và cho biết một số đặc điểm về hình màu và kĩ thuật thể hiện của nghệ thuật thời Tiền sử"/>
          <p:cNvPicPr>
            <a:picLocks noChangeAspect="1" noChangeArrowheads="1"/>
          </p:cNvPicPr>
          <p:nvPr/>
        </p:nvPicPr>
        <p:blipFill rotWithShape="1">
          <a:blip r:embed="rId2">
            <a:extLst>
              <a:ext uri="{28A0092B-C50C-407E-A947-70E740481C1C}">
                <a14:useLocalDpi xmlns:a14="http://schemas.microsoft.com/office/drawing/2010/main" val="0"/>
              </a:ext>
            </a:extLst>
          </a:blip>
          <a:srcRect l="3564" t="6533" r="58168" b="9044"/>
          <a:stretch/>
        </p:blipFill>
        <p:spPr bwMode="auto">
          <a:xfrm>
            <a:off x="888274" y="809898"/>
            <a:ext cx="2547258" cy="21031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ãy tìm hiểu và cho biết một số đặc điểm về hình màu và kĩ thuật thể hiện của nghệ thuật thời Tiền sử"/>
          <p:cNvPicPr>
            <a:picLocks noChangeAspect="1" noChangeArrowheads="1"/>
          </p:cNvPicPr>
          <p:nvPr/>
        </p:nvPicPr>
        <p:blipFill rotWithShape="1">
          <a:blip r:embed="rId3">
            <a:extLst>
              <a:ext uri="{28A0092B-C50C-407E-A947-70E740481C1C}">
                <a14:useLocalDpi xmlns:a14="http://schemas.microsoft.com/office/drawing/2010/main" val="0"/>
              </a:ext>
            </a:extLst>
          </a:blip>
          <a:srcRect l="2019" t="2575" r="8888" b="52420"/>
          <a:stretch/>
        </p:blipFill>
        <p:spPr bwMode="auto">
          <a:xfrm>
            <a:off x="4728757" y="2847704"/>
            <a:ext cx="2926080" cy="21292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ãy tìm hiểu và cho biết một số đặc điểm về hình màu và kĩ thuật thể hiện của nghệ thuật thời Tiền sử"/>
          <p:cNvPicPr>
            <a:picLocks noChangeAspect="1" noChangeArrowheads="1"/>
          </p:cNvPicPr>
          <p:nvPr/>
        </p:nvPicPr>
        <p:blipFill rotWithShape="1">
          <a:blip r:embed="rId3">
            <a:extLst>
              <a:ext uri="{28A0092B-C50C-407E-A947-70E740481C1C}">
                <a14:useLocalDpi xmlns:a14="http://schemas.microsoft.com/office/drawing/2010/main" val="0"/>
              </a:ext>
            </a:extLst>
          </a:blip>
          <a:srcRect l="2430" t="51492" r="9078" b="3142"/>
          <a:stretch/>
        </p:blipFill>
        <p:spPr bwMode="auto">
          <a:xfrm>
            <a:off x="8438612" y="2808516"/>
            <a:ext cx="2926080" cy="21684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ãy tìm hiểu và cho biết một số đặc điểm về hình màu và kĩ thuật thể hiện của nghệ thuật thời Tiền sử"/>
          <p:cNvPicPr>
            <a:picLocks noChangeAspect="1" noChangeArrowheads="1"/>
          </p:cNvPicPr>
          <p:nvPr/>
        </p:nvPicPr>
        <p:blipFill rotWithShape="1">
          <a:blip r:embed="rId2">
            <a:extLst>
              <a:ext uri="{28A0092B-C50C-407E-A947-70E740481C1C}">
                <a14:useLocalDpi xmlns:a14="http://schemas.microsoft.com/office/drawing/2010/main" val="0"/>
              </a:ext>
            </a:extLst>
          </a:blip>
          <a:srcRect l="42964" t="4229" r="3694" b="7678"/>
          <a:stretch/>
        </p:blipFill>
        <p:spPr bwMode="auto">
          <a:xfrm>
            <a:off x="822961" y="2886893"/>
            <a:ext cx="2886892" cy="21945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flipH="1">
            <a:off x="822961" y="5107585"/>
            <a:ext cx="3643534" cy="830997"/>
          </a:xfrm>
          <a:prstGeom prst="rect">
            <a:avLst/>
          </a:prstGeom>
          <a:noFill/>
        </p:spPr>
        <p:txBody>
          <a:bodyPr wrap="square" rtlCol="0">
            <a:spAutoFit/>
          </a:bodyPr>
          <a:lstStyle/>
          <a:p>
            <a:pPr algn="ctr"/>
            <a:r>
              <a:rPr lang="en-US" sz="2400" b="1" dirty="0" err="1" smtClean="0">
                <a:latin typeface="Cambria" panose="02040503050406030204" pitchFamily="18" charset="0"/>
                <a:ea typeface="Cambria" panose="02040503050406030204" pitchFamily="18" charset="0"/>
                <a:cs typeface="Times New Roman" panose="02020603050405020304" pitchFamily="18" charset="0"/>
              </a:rPr>
              <a:t>Bước</a:t>
            </a:r>
            <a:r>
              <a:rPr lang="en-US" sz="2400" b="1" dirty="0" smtClean="0">
                <a:latin typeface="Cambria" panose="02040503050406030204" pitchFamily="18" charset="0"/>
                <a:ea typeface="Cambria" panose="02040503050406030204" pitchFamily="18" charset="0"/>
                <a:cs typeface="Times New Roman" panose="02020603050405020304" pitchFamily="18" charset="0"/>
              </a:rPr>
              <a:t> 1: </a:t>
            </a:r>
            <a:r>
              <a:rPr lang="en-US" sz="2400" b="1" dirty="0" err="1" smtClean="0">
                <a:latin typeface="Cambria" panose="02040503050406030204" pitchFamily="18" charset="0"/>
                <a:ea typeface="Cambria" panose="02040503050406030204" pitchFamily="18" charset="0"/>
                <a:cs typeface="Times New Roman" panose="02020603050405020304" pitchFamily="18" charset="0"/>
              </a:rPr>
              <a:t>Xác</a:t>
            </a:r>
            <a:r>
              <a:rPr lang="en-US" sz="2400" b="1" dirty="0" smtClean="0">
                <a:latin typeface="Cambria" panose="02040503050406030204" pitchFamily="18" charset="0"/>
                <a:ea typeface="Cambria" panose="02040503050406030204" pitchFamily="18" charset="0"/>
                <a:cs typeface="Times New Roman" panose="02020603050405020304" pitchFamily="18" charset="0"/>
              </a:rPr>
              <a:t> </a:t>
            </a:r>
            <a:r>
              <a:rPr lang="en-US" sz="2400" b="1" dirty="0" err="1" smtClean="0">
                <a:latin typeface="Cambria" panose="02040503050406030204" pitchFamily="18" charset="0"/>
                <a:ea typeface="Cambria" panose="02040503050406030204" pitchFamily="18" charset="0"/>
                <a:cs typeface="Times New Roman" panose="02020603050405020304" pitchFamily="18" charset="0"/>
              </a:rPr>
              <a:t>định</a:t>
            </a:r>
            <a:r>
              <a:rPr lang="en-US" sz="2400" b="1" dirty="0" smtClean="0">
                <a:latin typeface="Cambria" panose="02040503050406030204" pitchFamily="18" charset="0"/>
                <a:ea typeface="Cambria" panose="02040503050406030204" pitchFamily="18" charset="0"/>
                <a:cs typeface="Times New Roman" panose="02020603050405020304" pitchFamily="18" charset="0"/>
              </a:rPr>
              <a:t> </a:t>
            </a:r>
            <a:r>
              <a:rPr lang="en-US" sz="2400" b="1" dirty="0" err="1" smtClean="0">
                <a:latin typeface="Cambria" panose="02040503050406030204" pitchFamily="18" charset="0"/>
                <a:ea typeface="Cambria" panose="02040503050406030204" pitchFamily="18" charset="0"/>
                <a:cs typeface="Times New Roman" panose="02020603050405020304" pitchFamily="18" charset="0"/>
              </a:rPr>
              <a:t>bố</a:t>
            </a:r>
            <a:r>
              <a:rPr lang="en-US" sz="2400" b="1" dirty="0" smtClean="0">
                <a:latin typeface="Cambria" panose="02040503050406030204" pitchFamily="18" charset="0"/>
                <a:ea typeface="Cambria" panose="02040503050406030204" pitchFamily="18" charset="0"/>
                <a:cs typeface="Times New Roman" panose="02020603050405020304" pitchFamily="18" charset="0"/>
              </a:rPr>
              <a:t> </a:t>
            </a:r>
            <a:r>
              <a:rPr lang="en-US" sz="2400" b="1" dirty="0" err="1" smtClean="0">
                <a:latin typeface="Cambria" panose="02040503050406030204" pitchFamily="18" charset="0"/>
                <a:ea typeface="Cambria" panose="02040503050406030204" pitchFamily="18" charset="0"/>
                <a:cs typeface="Times New Roman" panose="02020603050405020304" pitchFamily="18" charset="0"/>
              </a:rPr>
              <a:t>cục</a:t>
            </a:r>
            <a:r>
              <a:rPr lang="en-US" sz="2400" b="1" dirty="0" smtClean="0">
                <a:latin typeface="Cambria" panose="02040503050406030204" pitchFamily="18" charset="0"/>
                <a:ea typeface="Cambria" panose="02040503050406030204" pitchFamily="18" charset="0"/>
                <a:cs typeface="Times New Roman" panose="02020603050405020304" pitchFamily="18" charset="0"/>
              </a:rPr>
              <a:t> </a:t>
            </a:r>
            <a:r>
              <a:rPr lang="en-US" sz="2400" b="1" dirty="0" err="1" smtClean="0">
                <a:latin typeface="Cambria" panose="02040503050406030204" pitchFamily="18" charset="0"/>
                <a:ea typeface="Cambria" panose="02040503050406030204" pitchFamily="18" charset="0"/>
                <a:cs typeface="Times New Roman" panose="02020603050405020304" pitchFamily="18" charset="0"/>
              </a:rPr>
              <a:t>và</a:t>
            </a:r>
            <a:r>
              <a:rPr lang="en-US" sz="2400" b="1" dirty="0" smtClean="0">
                <a:latin typeface="Cambria" panose="02040503050406030204" pitchFamily="18" charset="0"/>
                <a:ea typeface="Cambria" panose="02040503050406030204" pitchFamily="18" charset="0"/>
                <a:cs typeface="Times New Roman" panose="02020603050405020304" pitchFamily="18" charset="0"/>
              </a:rPr>
              <a:t> </a:t>
            </a:r>
            <a:r>
              <a:rPr lang="en-US" sz="2400" b="1" dirty="0" err="1" smtClean="0">
                <a:latin typeface="Cambria" panose="02040503050406030204" pitchFamily="18" charset="0"/>
                <a:ea typeface="Cambria" panose="02040503050406030204" pitchFamily="18" charset="0"/>
                <a:cs typeface="Times New Roman" panose="02020603050405020304" pitchFamily="18" charset="0"/>
              </a:rPr>
              <a:t>vẽ</a:t>
            </a:r>
            <a:r>
              <a:rPr lang="en-US" sz="2400" b="1" dirty="0" smtClean="0">
                <a:latin typeface="Cambria" panose="02040503050406030204" pitchFamily="18" charset="0"/>
                <a:ea typeface="Cambria" panose="02040503050406030204" pitchFamily="18" charset="0"/>
                <a:cs typeface="Times New Roman" panose="02020603050405020304" pitchFamily="18" charset="0"/>
              </a:rPr>
              <a:t> </a:t>
            </a:r>
            <a:r>
              <a:rPr lang="en-US" sz="2400" b="1" dirty="0" err="1" smtClean="0">
                <a:latin typeface="Cambria" panose="02040503050406030204" pitchFamily="18" charset="0"/>
                <a:ea typeface="Cambria" panose="02040503050406030204" pitchFamily="18" charset="0"/>
                <a:cs typeface="Times New Roman" panose="02020603050405020304" pitchFamily="18" charset="0"/>
              </a:rPr>
              <a:t>phác</a:t>
            </a:r>
            <a:endParaRPr lang="en-US" sz="24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p:cNvSpPr txBox="1"/>
          <p:nvPr/>
        </p:nvSpPr>
        <p:spPr>
          <a:xfrm flipH="1">
            <a:off x="4526785" y="5094521"/>
            <a:ext cx="3643534" cy="830997"/>
          </a:xfrm>
          <a:prstGeom prst="rect">
            <a:avLst/>
          </a:prstGeom>
          <a:noFill/>
        </p:spPr>
        <p:txBody>
          <a:bodyPr wrap="square" rtlCol="0">
            <a:spAutoFit/>
          </a:bodyPr>
          <a:lstStyle/>
          <a:p>
            <a:pPr algn="ctr"/>
            <a:r>
              <a:rPr lang="en-US" sz="2400" b="1" dirty="0" err="1" smtClean="0">
                <a:latin typeface="Cambria" panose="02040503050406030204" pitchFamily="18" charset="0"/>
                <a:ea typeface="Cambria" panose="02040503050406030204" pitchFamily="18" charset="0"/>
                <a:cs typeface="Times New Roman" panose="02020603050405020304" pitchFamily="18" charset="0"/>
              </a:rPr>
              <a:t>Bước</a:t>
            </a:r>
            <a:r>
              <a:rPr lang="en-US" sz="2400" b="1" dirty="0" smtClean="0">
                <a:latin typeface="Cambria" panose="02040503050406030204" pitchFamily="18" charset="0"/>
                <a:ea typeface="Cambria" panose="02040503050406030204" pitchFamily="18" charset="0"/>
                <a:cs typeface="Times New Roman" panose="02020603050405020304" pitchFamily="18" charset="0"/>
              </a:rPr>
              <a:t> 2: </a:t>
            </a:r>
            <a:r>
              <a:rPr lang="en-US" sz="2400" b="1" dirty="0" err="1" smtClean="0">
                <a:latin typeface="Cambria" panose="02040503050406030204" pitchFamily="18" charset="0"/>
                <a:ea typeface="Cambria" panose="02040503050406030204" pitchFamily="18" charset="0"/>
                <a:cs typeface="Times New Roman" panose="02020603050405020304" pitchFamily="18" charset="0"/>
              </a:rPr>
              <a:t>Điều</a:t>
            </a:r>
            <a:r>
              <a:rPr lang="en-US" sz="2400" b="1" dirty="0" smtClean="0">
                <a:latin typeface="Cambria" panose="02040503050406030204" pitchFamily="18" charset="0"/>
                <a:ea typeface="Cambria" panose="02040503050406030204" pitchFamily="18" charset="0"/>
                <a:cs typeface="Times New Roman" panose="02020603050405020304" pitchFamily="18" charset="0"/>
              </a:rPr>
              <a:t> </a:t>
            </a:r>
            <a:r>
              <a:rPr lang="en-US" sz="2400" b="1" dirty="0" err="1" smtClean="0">
                <a:latin typeface="Cambria" panose="02040503050406030204" pitchFamily="18" charset="0"/>
                <a:ea typeface="Cambria" panose="02040503050406030204" pitchFamily="18" charset="0"/>
                <a:cs typeface="Times New Roman" panose="02020603050405020304" pitchFamily="18" charset="0"/>
              </a:rPr>
              <a:t>chỉnh</a:t>
            </a:r>
            <a:r>
              <a:rPr lang="en-US" sz="2400" b="1" dirty="0" smtClean="0">
                <a:latin typeface="Cambria" panose="02040503050406030204" pitchFamily="18" charset="0"/>
                <a:ea typeface="Cambria" panose="02040503050406030204" pitchFamily="18" charset="0"/>
                <a:cs typeface="Times New Roman" panose="02020603050405020304" pitchFamily="18" charset="0"/>
              </a:rPr>
              <a:t> </a:t>
            </a:r>
            <a:r>
              <a:rPr lang="en-US" sz="2400" b="1" dirty="0" err="1" smtClean="0">
                <a:latin typeface="Cambria" panose="02040503050406030204" pitchFamily="18" charset="0"/>
                <a:ea typeface="Cambria" panose="02040503050406030204" pitchFamily="18" charset="0"/>
                <a:cs typeface="Times New Roman" panose="02020603050405020304" pitchFamily="18" charset="0"/>
              </a:rPr>
              <a:t>nét</a:t>
            </a:r>
            <a:r>
              <a:rPr lang="en-US" sz="2400" b="1" dirty="0" smtClean="0">
                <a:latin typeface="Cambria" panose="02040503050406030204" pitchFamily="18" charset="0"/>
                <a:ea typeface="Cambria" panose="02040503050406030204" pitchFamily="18" charset="0"/>
                <a:cs typeface="Times New Roman" panose="02020603050405020304" pitchFamily="18" charset="0"/>
              </a:rPr>
              <a:t> </a:t>
            </a:r>
            <a:r>
              <a:rPr lang="en-US" sz="2400" b="1" dirty="0" err="1" smtClean="0">
                <a:latin typeface="Cambria" panose="02040503050406030204" pitchFamily="18" charset="0"/>
                <a:ea typeface="Cambria" panose="02040503050406030204" pitchFamily="18" charset="0"/>
                <a:cs typeface="Times New Roman" panose="02020603050405020304" pitchFamily="18" charset="0"/>
              </a:rPr>
              <a:t>cho</a:t>
            </a:r>
            <a:r>
              <a:rPr lang="en-US" sz="2400" b="1" dirty="0" smtClean="0">
                <a:latin typeface="Cambria" panose="02040503050406030204" pitchFamily="18" charset="0"/>
                <a:ea typeface="Cambria" panose="02040503050406030204" pitchFamily="18" charset="0"/>
                <a:cs typeface="Times New Roman" panose="02020603050405020304" pitchFamily="18" charset="0"/>
              </a:rPr>
              <a:t> </a:t>
            </a:r>
            <a:r>
              <a:rPr lang="en-US" sz="2400" b="1" dirty="0" err="1" smtClean="0">
                <a:latin typeface="Cambria" panose="02040503050406030204" pitchFamily="18" charset="0"/>
                <a:ea typeface="Cambria" panose="02040503050406030204" pitchFamily="18" charset="0"/>
                <a:cs typeface="Times New Roman" panose="02020603050405020304" pitchFamily="18" charset="0"/>
              </a:rPr>
              <a:t>sát</a:t>
            </a:r>
            <a:r>
              <a:rPr lang="en-US" sz="2400" b="1" dirty="0" smtClean="0">
                <a:latin typeface="Cambria" panose="02040503050406030204" pitchFamily="18" charset="0"/>
                <a:ea typeface="Cambria" panose="02040503050406030204" pitchFamily="18" charset="0"/>
                <a:cs typeface="Times New Roman" panose="02020603050405020304" pitchFamily="18" charset="0"/>
              </a:rPr>
              <a:t> </a:t>
            </a:r>
            <a:r>
              <a:rPr lang="en-US" sz="2400" b="1" dirty="0" err="1" smtClean="0">
                <a:latin typeface="Cambria" panose="02040503050406030204" pitchFamily="18" charset="0"/>
                <a:ea typeface="Cambria" panose="02040503050406030204" pitchFamily="18" charset="0"/>
                <a:cs typeface="Times New Roman" panose="02020603050405020304" pitchFamily="18" charset="0"/>
              </a:rPr>
              <a:t>với</a:t>
            </a:r>
            <a:r>
              <a:rPr lang="en-US" sz="2400" b="1" dirty="0" smtClean="0">
                <a:latin typeface="Cambria" panose="02040503050406030204" pitchFamily="18" charset="0"/>
                <a:ea typeface="Cambria" panose="02040503050406030204" pitchFamily="18" charset="0"/>
                <a:cs typeface="Times New Roman" panose="02020603050405020304" pitchFamily="18" charset="0"/>
              </a:rPr>
              <a:t> </a:t>
            </a:r>
            <a:r>
              <a:rPr lang="en-US" sz="2400" b="1" dirty="0" err="1" smtClean="0">
                <a:latin typeface="Cambria" panose="02040503050406030204" pitchFamily="18" charset="0"/>
                <a:ea typeface="Cambria" panose="02040503050406030204" pitchFamily="18" charset="0"/>
                <a:cs typeface="Times New Roman" panose="02020603050405020304" pitchFamily="18" charset="0"/>
              </a:rPr>
              <a:t>hình</a:t>
            </a:r>
            <a:r>
              <a:rPr lang="en-US" sz="2400" b="1" dirty="0" smtClean="0">
                <a:latin typeface="Cambria" panose="02040503050406030204" pitchFamily="18" charset="0"/>
                <a:ea typeface="Cambria" panose="02040503050406030204" pitchFamily="18" charset="0"/>
                <a:cs typeface="Times New Roman" panose="02020603050405020304" pitchFamily="18" charset="0"/>
              </a:rPr>
              <a:t> </a:t>
            </a:r>
            <a:r>
              <a:rPr lang="en-US" sz="2400" b="1" dirty="0" err="1" smtClean="0">
                <a:latin typeface="Cambria" panose="02040503050406030204" pitchFamily="18" charset="0"/>
                <a:ea typeface="Cambria" panose="02040503050406030204" pitchFamily="18" charset="0"/>
                <a:cs typeface="Times New Roman" panose="02020603050405020304" pitchFamily="18" charset="0"/>
              </a:rPr>
              <a:t>mẫu</a:t>
            </a:r>
            <a:endParaRPr lang="en-US" sz="24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12" name="TextBox 11"/>
          <p:cNvSpPr txBox="1"/>
          <p:nvPr/>
        </p:nvSpPr>
        <p:spPr>
          <a:xfrm flipH="1">
            <a:off x="8686809" y="5081453"/>
            <a:ext cx="2468880" cy="461665"/>
          </a:xfrm>
          <a:prstGeom prst="rect">
            <a:avLst/>
          </a:prstGeom>
          <a:noFill/>
        </p:spPr>
        <p:txBody>
          <a:bodyPr wrap="square" rtlCol="0">
            <a:spAutoFit/>
          </a:bodyPr>
          <a:lstStyle/>
          <a:p>
            <a:pPr algn="ctr"/>
            <a:r>
              <a:rPr lang="en-US" sz="2400" b="1" dirty="0" err="1" smtClean="0">
                <a:latin typeface="Cambria" panose="02040503050406030204" pitchFamily="18" charset="0"/>
                <a:ea typeface="Cambria" panose="02040503050406030204" pitchFamily="18" charset="0"/>
                <a:cs typeface="Times New Roman" panose="02020603050405020304" pitchFamily="18" charset="0"/>
              </a:rPr>
              <a:t>Bước</a:t>
            </a:r>
            <a:r>
              <a:rPr lang="en-US" sz="2400" b="1" dirty="0" smtClean="0">
                <a:latin typeface="Cambria" panose="02040503050406030204" pitchFamily="18" charset="0"/>
                <a:ea typeface="Cambria" panose="02040503050406030204" pitchFamily="18" charset="0"/>
                <a:cs typeface="Times New Roman" panose="02020603050405020304" pitchFamily="18" charset="0"/>
              </a:rPr>
              <a:t> 3: </a:t>
            </a:r>
            <a:r>
              <a:rPr lang="en-US" sz="2400" b="1" dirty="0" err="1" smtClean="0">
                <a:latin typeface="Cambria" panose="02040503050406030204" pitchFamily="18" charset="0"/>
                <a:ea typeface="Cambria" panose="02040503050406030204" pitchFamily="18" charset="0"/>
                <a:cs typeface="Times New Roman" panose="02020603050405020304" pitchFamily="18" charset="0"/>
              </a:rPr>
              <a:t>Vẽ</a:t>
            </a:r>
            <a:r>
              <a:rPr lang="en-US" sz="2400" b="1" dirty="0" smtClean="0">
                <a:latin typeface="Cambria" panose="02040503050406030204" pitchFamily="18" charset="0"/>
                <a:ea typeface="Cambria" panose="02040503050406030204" pitchFamily="18" charset="0"/>
                <a:cs typeface="Times New Roman" panose="02020603050405020304" pitchFamily="18" charset="0"/>
              </a:rPr>
              <a:t> </a:t>
            </a:r>
            <a:r>
              <a:rPr lang="en-US" sz="2400" b="1" dirty="0" err="1" smtClean="0">
                <a:latin typeface="Cambria" panose="02040503050406030204" pitchFamily="18" charset="0"/>
                <a:ea typeface="Cambria" panose="02040503050406030204" pitchFamily="18" charset="0"/>
                <a:cs typeface="Times New Roman" panose="02020603050405020304" pitchFamily="18" charset="0"/>
              </a:rPr>
              <a:t>màu</a:t>
            </a:r>
            <a:endParaRPr lang="en-US" sz="24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13" name="TextBox 12"/>
          <p:cNvSpPr txBox="1"/>
          <p:nvPr/>
        </p:nvSpPr>
        <p:spPr>
          <a:xfrm flipH="1">
            <a:off x="3409404" y="1097271"/>
            <a:ext cx="8203476" cy="523220"/>
          </a:xfrm>
          <a:prstGeom prst="rect">
            <a:avLst/>
          </a:prstGeom>
          <a:noFill/>
        </p:spPr>
        <p:txBody>
          <a:bodyPr wrap="square" rtlCol="0">
            <a:spAutoFit/>
          </a:bodyPr>
          <a:lstStyle/>
          <a:p>
            <a:pPr algn="ctr"/>
            <a:r>
              <a:rPr lang="en-US" sz="2800" b="1" i="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i="1" dirty="0" err="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Dựa</a:t>
            </a:r>
            <a:r>
              <a:rPr lang="en-US" sz="2800" b="1" i="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i="1" dirty="0" err="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vào</a:t>
            </a:r>
            <a:r>
              <a:rPr lang="en-US" sz="2800" b="1" i="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i="1" dirty="0" err="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hình</a:t>
            </a:r>
            <a:r>
              <a:rPr lang="en-US" sz="2800" b="1" i="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i="1" dirty="0" err="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vẽ</a:t>
            </a:r>
            <a:r>
              <a:rPr lang="en-US" sz="2800" b="1" i="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i="1" dirty="0" err="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hãy</a:t>
            </a:r>
            <a:r>
              <a:rPr lang="en-US" sz="2800" b="1" i="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i="1" dirty="0" err="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nêu</a:t>
            </a:r>
            <a:r>
              <a:rPr lang="en-US" sz="2800" b="1" i="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i="1" dirty="0" err="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các</a:t>
            </a:r>
            <a:r>
              <a:rPr lang="en-US" sz="2800" b="1" i="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i="1" dirty="0" err="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bước</a:t>
            </a:r>
            <a:r>
              <a:rPr lang="en-US" sz="2800" b="1" i="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i="1" dirty="0" err="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vẽ</a:t>
            </a:r>
            <a:r>
              <a:rPr lang="en-US" sz="2800" b="1" i="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i="1" dirty="0" err="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bằng</a:t>
            </a:r>
            <a:r>
              <a:rPr lang="en-US" sz="2800" b="1" i="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i="1" dirty="0" err="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lời</a:t>
            </a:r>
            <a:r>
              <a:rPr lang="en-US" sz="2800" b="1" i="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lang="en-US" sz="2800" b="1"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1018900"/>
            <a:ext cx="9601196" cy="2808515"/>
          </a:xfrm>
        </p:spPr>
        <p:txBody>
          <a:bodyPr>
            <a:noAutofit/>
          </a:bodyPr>
          <a:lstStyle/>
          <a:p>
            <a:pPr lvl="0"/>
            <a:r>
              <a:rPr lang="en-US" sz="44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Nêu</a:t>
            </a:r>
            <a:r>
              <a:rPr lang="en-US" sz="44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điểm</a:t>
            </a:r>
            <a:r>
              <a:rPr lang="en-US" sz="44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giống</a:t>
            </a:r>
            <a:r>
              <a:rPr lang="en-US" sz="44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và</a:t>
            </a:r>
            <a:r>
              <a:rPr lang="en-US" sz="44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khác</a:t>
            </a:r>
            <a:r>
              <a:rPr lang="en-US" sz="44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nhau</a:t>
            </a:r>
            <a:r>
              <a:rPr lang="en-US" sz="44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của</a:t>
            </a:r>
            <a:r>
              <a:rPr lang="en-US" sz="44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việc</a:t>
            </a:r>
            <a:r>
              <a:rPr lang="en-US" sz="44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vẽ</a:t>
            </a:r>
            <a:r>
              <a:rPr lang="en-US" sz="44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mô</a:t>
            </a:r>
            <a:r>
              <a:rPr lang="en-US" sz="44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phỏng</a:t>
            </a:r>
            <a:r>
              <a:rPr lang="en-US" sz="44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và</a:t>
            </a:r>
            <a:r>
              <a:rPr lang="en-US" sz="44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chép</a:t>
            </a:r>
            <a:r>
              <a:rPr lang="en-US" sz="44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lại</a:t>
            </a:r>
            <a:r>
              <a:rPr lang="en-US" sz="44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hình</a:t>
            </a:r>
            <a:r>
              <a:rPr lang="en-US" sz="44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mẫu</a:t>
            </a:r>
            <a:r>
              <a:rPr lang="en-US" sz="44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a:t>
            </a:r>
            <a:br>
              <a:rPr lang="en-US" sz="44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br>
            <a:r>
              <a:rPr lang="en-US" sz="44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Tại</a:t>
            </a:r>
            <a:r>
              <a:rPr lang="en-US" sz="44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sao</a:t>
            </a:r>
            <a:r>
              <a:rPr lang="en-US" sz="44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có</a:t>
            </a:r>
            <a:r>
              <a:rPr lang="en-US" sz="44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sự</a:t>
            </a:r>
            <a:r>
              <a:rPr lang="en-US" sz="44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khác</a:t>
            </a:r>
            <a:r>
              <a:rPr lang="en-US" sz="44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nhau</a:t>
            </a:r>
            <a:r>
              <a:rPr lang="en-US" sz="44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trong</a:t>
            </a:r>
            <a:r>
              <a:rPr lang="en-US" sz="4400" dirty="0">
                <a:solidFill>
                  <a:schemeClr val="tx1"/>
                </a:solidFill>
                <a:latin typeface="Cambria" panose="02040503050406030204" pitchFamily="18" charset="0"/>
                <a:ea typeface="Cambria" panose="02040503050406030204" pitchFamily="18" charset="0"/>
                <a:cs typeface="Times New Roman" panose="02020603050405020304" pitchFamily="18" charset="0"/>
              </a:rPr>
              <a:t> 2 </a:t>
            </a:r>
            <a:r>
              <a:rPr lang="en-US" sz="44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hình</a:t>
            </a:r>
            <a:r>
              <a:rPr lang="en-US" sz="44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thức</a:t>
            </a:r>
            <a:r>
              <a:rPr lang="en-US" sz="44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vẽ</a:t>
            </a:r>
            <a:r>
              <a:rPr lang="en-US" sz="44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này</a:t>
            </a:r>
            <a:r>
              <a:rPr lang="en-US" sz="44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a:t>
            </a:r>
            <a:endParaRPr lang="en-US" sz="44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 2"/>
          <p:cNvSpPr/>
          <p:nvPr/>
        </p:nvSpPr>
        <p:spPr>
          <a:xfrm>
            <a:off x="3704223" y="4491248"/>
            <a:ext cx="4783554" cy="369332"/>
          </a:xfrm>
          <a:prstGeom prst="rect">
            <a:avLst/>
          </a:prstGeom>
        </p:spPr>
        <p:txBody>
          <a:bodyPr wrap="none">
            <a:spAutoFit/>
          </a:bodyPr>
          <a:lstStyle/>
          <a:p>
            <a:r>
              <a:rPr lang="en-US" dirty="0"/>
              <a:t>https://www.youtube.com/watch?v=2o6Xg6IoPe4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960" y="823963"/>
            <a:ext cx="10791855" cy="1187717"/>
          </a:xfrm>
        </p:spPr>
        <p:txBody>
          <a:bodyPr>
            <a:normAutofit fontScale="90000"/>
          </a:bodyPr>
          <a:lstStyle/>
          <a:p>
            <a:pPr algn="l"/>
            <a:r>
              <a:rPr lang="en-US" sz="4000" b="1"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IV.</a:t>
            </a:r>
            <a:r>
              <a:rPr lang="en-US" sz="4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Mô</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phỏng</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hình</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vẽ</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thời</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Tiền</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sử</a:t>
            </a:r>
            <a:r>
              <a:rPr lang="en-US" sz="4000" b="1"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r>
            <a:br>
              <a:rPr lang="en-US" sz="4000" b="1"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br>
            <a:r>
              <a:rPr lang="en-US" sz="36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Em</a:t>
            </a:r>
            <a:r>
              <a:rPr lang="en-US" sz="36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hãy</a:t>
            </a:r>
            <a:r>
              <a:rPr lang="en-US" sz="36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chọn</a:t>
            </a:r>
            <a:r>
              <a:rPr lang="en-US" sz="36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và</a:t>
            </a:r>
            <a:r>
              <a:rPr lang="en-US" sz="36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mô</a:t>
            </a:r>
            <a:r>
              <a:rPr lang="en-US" sz="36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phỏng</a:t>
            </a:r>
            <a:r>
              <a:rPr lang="en-US" sz="3600" dirty="0">
                <a:solidFill>
                  <a:schemeClr val="tx1"/>
                </a:solidFill>
                <a:latin typeface="Cambria" panose="02040503050406030204" pitchFamily="18" charset="0"/>
                <a:ea typeface="Cambria" panose="02040503050406030204" pitchFamily="18" charset="0"/>
                <a:cs typeface="Times New Roman" panose="02020603050405020304" pitchFamily="18" charset="0"/>
              </a:rPr>
              <a:t> 1 </a:t>
            </a:r>
            <a:r>
              <a:rPr lang="en-US" sz="36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hình</a:t>
            </a:r>
            <a:r>
              <a:rPr lang="en-US" sz="36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vẽ</a:t>
            </a:r>
            <a:r>
              <a:rPr lang="en-US" sz="36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thời</a:t>
            </a:r>
            <a:r>
              <a:rPr lang="en-US" sz="36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Tiền</a:t>
            </a:r>
            <a:r>
              <a:rPr lang="en-US" sz="36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sử</a:t>
            </a:r>
            <a:r>
              <a:rPr lang="en-US" sz="36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theo</a:t>
            </a:r>
            <a:r>
              <a:rPr lang="en-US" sz="3600" dirty="0">
                <a:solidFill>
                  <a:schemeClr val="tx1"/>
                </a:solidFill>
                <a:latin typeface="Cambria" panose="02040503050406030204" pitchFamily="18" charset="0"/>
                <a:ea typeface="Cambria" panose="02040503050406030204" pitchFamily="18" charset="0"/>
                <a:cs typeface="Times New Roman" panose="02020603050405020304" pitchFamily="18" charset="0"/>
              </a:rPr>
              <a:t> ý </a:t>
            </a:r>
            <a:r>
              <a:rPr lang="en-US" sz="36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thích</a:t>
            </a:r>
            <a:r>
              <a:rPr lang="en-US" sz="36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a:t>
            </a:r>
            <a:endParaRPr lang="en-US" sz="36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3074" name="Picture 2" descr="Bức tranh hang động cổ xưa nhất của người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0491" y="2471224"/>
            <a:ext cx="4967370" cy="348543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hững bức tranh hang động độc đáo của người tiền s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8544" y="2471224"/>
            <a:ext cx="4631657" cy="34854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circle(in)">
                                      <p:cBhvr>
                                        <p:cTn id="10" dur="2000"/>
                                        <p:tgtEl>
                                          <p:spTgt spid="3074"/>
                                        </p:tgtEl>
                                      </p:cBhvr>
                                    </p:animEffect>
                                  </p:childTnLst>
                                </p:cTn>
                              </p:par>
                              <p:par>
                                <p:cTn id="11" presetID="6" presetClass="entr" presetSubtype="16"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circle(in)">
                                      <p:cBhvr>
                                        <p:cTn id="13"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6 sự thật đáng kinh ngạc về tranh vẽ tại hang động Altamira thời tiền s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4899" y="930290"/>
            <a:ext cx="2806568" cy="214329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hững bức tranh hang động nổi tiếng được vẽ bởi người tiền s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035" y="930290"/>
            <a:ext cx="3015327" cy="214329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Design | “Tôi vẽ cả ngà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8921" y="930290"/>
            <a:ext cx="3218163" cy="214329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7 bức tranh trong hang động cổ nhất thế giớ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25172" y="3212272"/>
            <a:ext cx="5649011" cy="27843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1000"/>
                                        <p:tgtEl>
                                          <p:spTgt spid="4100"/>
                                        </p:tgtEl>
                                      </p:cBhvr>
                                    </p:animEffect>
                                    <p:anim calcmode="lin" valueType="num">
                                      <p:cBhvr>
                                        <p:cTn id="13" dur="1000" fill="hold"/>
                                        <p:tgtEl>
                                          <p:spTgt spid="4100"/>
                                        </p:tgtEl>
                                        <p:attrNameLst>
                                          <p:attrName>ppt_x</p:attrName>
                                        </p:attrNameLst>
                                      </p:cBhvr>
                                      <p:tavLst>
                                        <p:tav tm="0">
                                          <p:val>
                                            <p:strVal val="#ppt_x"/>
                                          </p:val>
                                        </p:tav>
                                        <p:tav tm="100000">
                                          <p:val>
                                            <p:strVal val="#ppt_x"/>
                                          </p:val>
                                        </p:tav>
                                      </p:tavLst>
                                    </p:anim>
                                    <p:anim calcmode="lin" valueType="num">
                                      <p:cBhvr>
                                        <p:cTn id="14" dur="1000" fill="hold"/>
                                        <p:tgtEl>
                                          <p:spTgt spid="410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102"/>
                                        </p:tgtEl>
                                        <p:attrNameLst>
                                          <p:attrName>style.visibility</p:attrName>
                                        </p:attrNameLst>
                                      </p:cBhvr>
                                      <p:to>
                                        <p:strVal val="visible"/>
                                      </p:to>
                                    </p:set>
                                    <p:animEffect transition="in" filter="fade">
                                      <p:cBhvr>
                                        <p:cTn id="17" dur="1000"/>
                                        <p:tgtEl>
                                          <p:spTgt spid="4102"/>
                                        </p:tgtEl>
                                      </p:cBhvr>
                                    </p:animEffect>
                                    <p:anim calcmode="lin" valueType="num">
                                      <p:cBhvr>
                                        <p:cTn id="18" dur="1000" fill="hold"/>
                                        <p:tgtEl>
                                          <p:spTgt spid="4102"/>
                                        </p:tgtEl>
                                        <p:attrNameLst>
                                          <p:attrName>ppt_x</p:attrName>
                                        </p:attrNameLst>
                                      </p:cBhvr>
                                      <p:tavLst>
                                        <p:tav tm="0">
                                          <p:val>
                                            <p:strVal val="#ppt_x"/>
                                          </p:val>
                                        </p:tav>
                                        <p:tav tm="100000">
                                          <p:val>
                                            <p:strVal val="#ppt_x"/>
                                          </p:val>
                                        </p:tav>
                                      </p:tavLst>
                                    </p:anim>
                                    <p:anim calcmode="lin" valueType="num">
                                      <p:cBhvr>
                                        <p:cTn id="19" dur="1000" fill="hold"/>
                                        <p:tgtEl>
                                          <p:spTgt spid="4102"/>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4104"/>
                                        </p:tgtEl>
                                        <p:attrNameLst>
                                          <p:attrName>style.visibility</p:attrName>
                                        </p:attrNameLst>
                                      </p:cBhvr>
                                      <p:to>
                                        <p:strVal val="visible"/>
                                      </p:to>
                                    </p:set>
                                    <p:animEffect transition="in" filter="fade">
                                      <p:cBhvr>
                                        <p:cTn id="22" dur="1000"/>
                                        <p:tgtEl>
                                          <p:spTgt spid="4104"/>
                                        </p:tgtEl>
                                      </p:cBhvr>
                                    </p:animEffect>
                                    <p:anim calcmode="lin" valueType="num">
                                      <p:cBhvr>
                                        <p:cTn id="23" dur="1000" fill="hold"/>
                                        <p:tgtEl>
                                          <p:spTgt spid="4104"/>
                                        </p:tgtEl>
                                        <p:attrNameLst>
                                          <p:attrName>ppt_x</p:attrName>
                                        </p:attrNameLst>
                                      </p:cBhvr>
                                      <p:tavLst>
                                        <p:tav tm="0">
                                          <p:val>
                                            <p:strVal val="#ppt_x"/>
                                          </p:val>
                                        </p:tav>
                                        <p:tav tm="100000">
                                          <p:val>
                                            <p:strVal val="#ppt_x"/>
                                          </p:val>
                                        </p:tav>
                                      </p:tavLst>
                                    </p:anim>
                                    <p:anim calcmode="lin" valueType="num">
                                      <p:cBhvr>
                                        <p:cTn id="24" dur="1000" fill="hold"/>
                                        <p:tgtEl>
                                          <p:spTgt spid="41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Picture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0125" y="3214688"/>
            <a:ext cx="797646"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4" descr="Picture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78538" y="4538663"/>
            <a:ext cx="79605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6"/>
          <p:cNvSpPr txBox="1">
            <a:spLocks noChangeArrowheads="1"/>
          </p:cNvSpPr>
          <p:nvPr/>
        </p:nvSpPr>
        <p:spPr bwMode="auto">
          <a:xfrm>
            <a:off x="1712912" y="3395663"/>
            <a:ext cx="141502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eaLnBrk="1" hangingPunct="1">
              <a:spcBef>
                <a:spcPct val="50000"/>
              </a:spcBef>
              <a:buClrTx/>
              <a:buFontTx/>
              <a:buNone/>
            </a:pPr>
            <a:endParaRPr lang="vi-VN" altLang="en-US" sz="1800">
              <a:solidFill>
                <a:srgbClr val="000000"/>
              </a:solidFill>
              <a:latin typeface="Cambria" panose="02040503050406030204" pitchFamily="18" charset="0"/>
              <a:ea typeface="Cambria" panose="02040503050406030204" pitchFamily="18" charset="0"/>
            </a:endParaRPr>
          </a:p>
        </p:txBody>
      </p:sp>
      <p:sp>
        <p:nvSpPr>
          <p:cNvPr id="114695" name="Rectangle 7"/>
          <p:cNvSpPr>
            <a:spLocks noChangeArrowheads="1"/>
          </p:cNvSpPr>
          <p:nvPr/>
        </p:nvSpPr>
        <p:spPr bwMode="white">
          <a:xfrm>
            <a:off x="1990726" y="19050"/>
            <a:ext cx="7718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4400" b="1" u="sng">
              <a:solidFill>
                <a:srgbClr val="6600CC"/>
              </a:solidFill>
            </a:endParaRPr>
          </a:p>
        </p:txBody>
      </p:sp>
      <p:pic>
        <p:nvPicPr>
          <p:cNvPr id="26" name="Picture 25" descr="tiger_flap_mc"/>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359996">
            <a:off x="9423401" y="290514"/>
            <a:ext cx="7397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2026418" y="762622"/>
            <a:ext cx="803069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Wingdings 2" panose="05020102010507070707" pitchFamily="18" charset="2"/>
              <a:buChar char="Ø"/>
              <a:defRPr sz="3200">
                <a:solidFill>
                  <a:schemeClr val="tx1"/>
                </a:solidFill>
                <a:latin typeface="Arial" panose="020B0604020202020204" pitchFamily="34" charset="0"/>
              </a:defRPr>
            </a:lvl1pPr>
            <a:lvl2pPr marL="742950" indent="-285750">
              <a:spcBef>
                <a:spcPct val="20000"/>
              </a:spcBef>
              <a:buClr>
                <a:schemeClr val="accent2"/>
              </a:buClr>
              <a:buFont typeface="Wingdings 2" panose="05020102010507070707" pitchFamily="18" charset="2"/>
              <a:buChar char="Ø"/>
              <a:defRPr sz="2800">
                <a:solidFill>
                  <a:schemeClr val="tx1"/>
                </a:solidFill>
                <a:latin typeface="Arial" panose="020B0604020202020204" pitchFamily="34" charset="0"/>
              </a:defRPr>
            </a:lvl2pPr>
            <a:lvl3pPr marL="1143000" indent="-228600">
              <a:spcBef>
                <a:spcPct val="20000"/>
              </a:spcBef>
              <a:buClr>
                <a:schemeClr val="hlink"/>
              </a:buClr>
              <a:buFont typeface="Wingdings 2" panose="05020102010507070707" pitchFamily="18" charset="2"/>
              <a:buChar char="Ø"/>
              <a:defRPr sz="2400">
                <a:solidFill>
                  <a:schemeClr val="tx1"/>
                </a:solidFill>
                <a:latin typeface="Arial" panose="020B0604020202020204" pitchFamily="34" charset="0"/>
              </a:defRPr>
            </a:lvl3pPr>
            <a:lvl4pPr marL="1600200" indent="-228600">
              <a:spcBef>
                <a:spcPct val="20000"/>
              </a:spcBef>
              <a:buClr>
                <a:schemeClr val="folHlink"/>
              </a:buClr>
              <a:buFont typeface="Wingdings 2" panose="05020102010507070707" pitchFamily="18" charset="2"/>
              <a:buChar char="Ø"/>
              <a:defRPr sz="2000">
                <a:solidFill>
                  <a:schemeClr val="tx1"/>
                </a:solidFill>
                <a:latin typeface="Arial" panose="020B0604020202020204" pitchFamily="34" charset="0"/>
              </a:defRPr>
            </a:lvl4pPr>
            <a:lvl5pPr marL="2057400" indent="-228600">
              <a:spcBef>
                <a:spcPct val="20000"/>
              </a:spcBef>
              <a:buClr>
                <a:schemeClr val="accent1"/>
              </a:buClr>
              <a:buFont typeface="Wingdings 2" panose="05020102010507070707" pitchFamily="18" charset="2"/>
              <a:buChar char="Ø"/>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2" panose="05020102010507070707" pitchFamily="18" charset="2"/>
              <a:buChar char="Ø"/>
              <a:defRPr sz="2000">
                <a:solidFill>
                  <a:schemeClr val="tx1"/>
                </a:solidFill>
                <a:latin typeface="Arial" panose="020B0604020202020204" pitchFamily="34" charset="0"/>
              </a:defRPr>
            </a:lvl9pPr>
          </a:lstStyle>
          <a:p>
            <a:pPr eaLnBrk="1" hangingPunct="1">
              <a:spcBef>
                <a:spcPct val="0"/>
              </a:spcBef>
              <a:buClrTx/>
              <a:buFontTx/>
              <a:buNone/>
            </a:pPr>
            <a:r>
              <a:rPr lang="en-US" altLang="en-US" sz="2400" b="1" dirty="0" err="1">
                <a:solidFill>
                  <a:srgbClr val="FF0000"/>
                </a:solidFill>
                <a:latin typeface="Cambria" panose="02040503050406030204" pitchFamily="18" charset="0"/>
                <a:ea typeface="Cambria" panose="02040503050406030204" pitchFamily="18" charset="0"/>
              </a:rPr>
              <a:t>Tham</a:t>
            </a:r>
            <a:r>
              <a:rPr lang="en-US" altLang="en-US" sz="2400" b="1" dirty="0">
                <a:solidFill>
                  <a:srgbClr val="FF0000"/>
                </a:solidFill>
                <a:latin typeface="Cambria" panose="02040503050406030204" pitchFamily="18" charset="0"/>
                <a:ea typeface="Cambria" panose="02040503050406030204" pitchFamily="18" charset="0"/>
              </a:rPr>
              <a:t> </a:t>
            </a:r>
            <a:r>
              <a:rPr lang="en-US" altLang="en-US" sz="2400" b="1" dirty="0" err="1">
                <a:solidFill>
                  <a:srgbClr val="FF0000"/>
                </a:solidFill>
                <a:latin typeface="Cambria" panose="02040503050406030204" pitchFamily="18" charset="0"/>
                <a:ea typeface="Cambria" panose="02040503050406030204" pitchFamily="18" charset="0"/>
              </a:rPr>
              <a:t>khảo</a:t>
            </a:r>
            <a:r>
              <a:rPr lang="en-US" altLang="en-US" sz="2400" b="1" dirty="0">
                <a:solidFill>
                  <a:srgbClr val="FF0000"/>
                </a:solidFill>
                <a:latin typeface="Cambria" panose="02040503050406030204" pitchFamily="18" charset="0"/>
                <a:ea typeface="Cambria" panose="02040503050406030204" pitchFamily="18" charset="0"/>
              </a:rPr>
              <a:t> </a:t>
            </a:r>
            <a:r>
              <a:rPr lang="en-US" altLang="en-US" sz="2400" b="1" dirty="0" err="1">
                <a:solidFill>
                  <a:srgbClr val="FF0000"/>
                </a:solidFill>
                <a:latin typeface="Cambria" panose="02040503050406030204" pitchFamily="18" charset="0"/>
                <a:ea typeface="Cambria" panose="02040503050406030204" pitchFamily="18" charset="0"/>
              </a:rPr>
              <a:t>một</a:t>
            </a:r>
            <a:r>
              <a:rPr lang="en-US" altLang="en-US" sz="2400" b="1" dirty="0">
                <a:solidFill>
                  <a:srgbClr val="FF0000"/>
                </a:solidFill>
                <a:latin typeface="Cambria" panose="02040503050406030204" pitchFamily="18" charset="0"/>
                <a:ea typeface="Cambria" panose="02040503050406030204" pitchFamily="18" charset="0"/>
              </a:rPr>
              <a:t> </a:t>
            </a:r>
            <a:r>
              <a:rPr lang="en-US" altLang="en-US" sz="2400" b="1" dirty="0" err="1">
                <a:solidFill>
                  <a:srgbClr val="FF0000"/>
                </a:solidFill>
                <a:latin typeface="Cambria" panose="02040503050406030204" pitchFamily="18" charset="0"/>
                <a:ea typeface="Cambria" panose="02040503050406030204" pitchFamily="18" charset="0"/>
              </a:rPr>
              <a:t>số</a:t>
            </a:r>
            <a:r>
              <a:rPr lang="en-US" altLang="en-US" sz="2400" b="1" dirty="0">
                <a:solidFill>
                  <a:srgbClr val="FF0000"/>
                </a:solidFill>
                <a:latin typeface="Cambria" panose="02040503050406030204" pitchFamily="18" charset="0"/>
                <a:ea typeface="Cambria" panose="02040503050406030204" pitchFamily="18" charset="0"/>
              </a:rPr>
              <a:t> </a:t>
            </a:r>
            <a:r>
              <a:rPr lang="en-US" altLang="en-US" sz="2400" b="1" dirty="0" err="1">
                <a:solidFill>
                  <a:srgbClr val="FF0000"/>
                </a:solidFill>
                <a:latin typeface="Cambria" panose="02040503050406030204" pitchFamily="18" charset="0"/>
                <a:ea typeface="Cambria" panose="02040503050406030204" pitchFamily="18" charset="0"/>
              </a:rPr>
              <a:t>tranh</a:t>
            </a:r>
            <a:r>
              <a:rPr lang="en-US" altLang="en-US" sz="2400" b="1" dirty="0">
                <a:solidFill>
                  <a:srgbClr val="FF0000"/>
                </a:solidFill>
                <a:latin typeface="Cambria" panose="02040503050406030204" pitchFamily="18" charset="0"/>
                <a:ea typeface="Cambria" panose="02040503050406030204" pitchFamily="18" charset="0"/>
              </a:rPr>
              <a:t> </a:t>
            </a:r>
            <a:r>
              <a:rPr lang="en-US" altLang="en-US" sz="2400" b="1" dirty="0" err="1">
                <a:solidFill>
                  <a:srgbClr val="FF0000"/>
                </a:solidFill>
                <a:latin typeface="Cambria" panose="02040503050406030204" pitchFamily="18" charset="0"/>
                <a:ea typeface="Cambria" panose="02040503050406030204" pitchFamily="18" charset="0"/>
              </a:rPr>
              <a:t>các</a:t>
            </a:r>
            <a:r>
              <a:rPr lang="en-US" altLang="en-US" sz="2400" b="1" dirty="0">
                <a:solidFill>
                  <a:srgbClr val="FF0000"/>
                </a:solidFill>
                <a:latin typeface="Cambria" panose="02040503050406030204" pitchFamily="18" charset="0"/>
                <a:ea typeface="Cambria" panose="02040503050406030204" pitchFamily="18" charset="0"/>
              </a:rPr>
              <a:t> hang </a:t>
            </a:r>
            <a:r>
              <a:rPr lang="en-US" altLang="en-US" sz="2400" b="1" dirty="0" err="1">
                <a:solidFill>
                  <a:srgbClr val="FF0000"/>
                </a:solidFill>
                <a:latin typeface="Cambria" panose="02040503050406030204" pitchFamily="18" charset="0"/>
                <a:ea typeface="Cambria" panose="02040503050406030204" pitchFamily="18" charset="0"/>
              </a:rPr>
              <a:t>động</a:t>
            </a:r>
            <a:r>
              <a:rPr lang="en-US" altLang="en-US" sz="2400" b="1" dirty="0">
                <a:solidFill>
                  <a:srgbClr val="FF0000"/>
                </a:solidFill>
                <a:latin typeface="Cambria" panose="02040503050406030204" pitchFamily="18" charset="0"/>
                <a:ea typeface="Cambria" panose="02040503050406030204" pitchFamily="18" charset="0"/>
              </a:rPr>
              <a:t> </a:t>
            </a:r>
            <a:r>
              <a:rPr lang="en-US" altLang="en-US" sz="2400" b="1" dirty="0" err="1">
                <a:solidFill>
                  <a:srgbClr val="FF0000"/>
                </a:solidFill>
                <a:latin typeface="Cambria" panose="02040503050406030204" pitchFamily="18" charset="0"/>
                <a:ea typeface="Cambria" panose="02040503050406030204" pitchFamily="18" charset="0"/>
              </a:rPr>
              <a:t>thời</a:t>
            </a:r>
            <a:r>
              <a:rPr lang="en-US" altLang="en-US" sz="2400" b="1" dirty="0">
                <a:solidFill>
                  <a:srgbClr val="FF0000"/>
                </a:solidFill>
                <a:latin typeface="Cambria" panose="02040503050406030204" pitchFamily="18" charset="0"/>
                <a:ea typeface="Cambria" panose="02040503050406030204" pitchFamily="18" charset="0"/>
              </a:rPr>
              <a:t> </a:t>
            </a:r>
            <a:r>
              <a:rPr lang="en-US" altLang="en-US" sz="2400" b="1" dirty="0" err="1">
                <a:solidFill>
                  <a:srgbClr val="FF0000"/>
                </a:solidFill>
                <a:latin typeface="Cambria" panose="02040503050406030204" pitchFamily="18" charset="0"/>
                <a:ea typeface="Cambria" panose="02040503050406030204" pitchFamily="18" charset="0"/>
              </a:rPr>
              <a:t>tiền</a:t>
            </a:r>
            <a:r>
              <a:rPr lang="en-US" altLang="en-US" sz="2400" b="1" dirty="0">
                <a:solidFill>
                  <a:srgbClr val="FF0000"/>
                </a:solidFill>
                <a:latin typeface="Cambria" panose="02040503050406030204" pitchFamily="18" charset="0"/>
                <a:ea typeface="Cambria" panose="02040503050406030204" pitchFamily="18" charset="0"/>
              </a:rPr>
              <a:t> </a:t>
            </a:r>
            <a:r>
              <a:rPr lang="en-US" altLang="en-US" sz="2400" b="1" dirty="0" err="1">
                <a:solidFill>
                  <a:srgbClr val="FF0000"/>
                </a:solidFill>
                <a:latin typeface="Cambria" panose="02040503050406030204" pitchFamily="18" charset="0"/>
                <a:ea typeface="Cambria" panose="02040503050406030204" pitchFamily="18" charset="0"/>
              </a:rPr>
              <a:t>sử</a:t>
            </a:r>
            <a:r>
              <a:rPr lang="en-US" altLang="en-US" sz="2400" b="1" dirty="0">
                <a:solidFill>
                  <a:srgbClr val="FF0000"/>
                </a:solidFill>
                <a:latin typeface="Cambria" panose="02040503050406030204" pitchFamily="18" charset="0"/>
                <a:ea typeface="Cambria" panose="02040503050406030204" pitchFamily="18" charset="0"/>
              </a:rPr>
              <a:t>: </a:t>
            </a:r>
          </a:p>
        </p:txBody>
      </p:sp>
      <p:pic>
        <p:nvPicPr>
          <p:cNvPr id="1536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9718" y="1423851"/>
            <a:ext cx="6565981" cy="370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TextBox 4"/>
          <p:cNvSpPr txBox="1">
            <a:spLocks noChangeArrowheads="1"/>
          </p:cNvSpPr>
          <p:nvPr/>
        </p:nvSpPr>
        <p:spPr bwMode="auto">
          <a:xfrm>
            <a:off x="796834" y="5176838"/>
            <a:ext cx="1069848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altLang="en-US" dirty="0">
                <a:solidFill>
                  <a:srgbClr val="222222"/>
                </a:solidFill>
                <a:latin typeface="Cambria" panose="02040503050406030204" pitchFamily="18" charset="0"/>
                <a:ea typeface="Cambria" panose="02040503050406030204" pitchFamily="18" charset="0"/>
              </a:rPr>
              <a:t>Nằm ở tỉnh Santa Cruz, Argentina, cách 163km về phía Nam thị trấn Perito Moreno, bên trong Vườn quốc gia Francisco P. Moreno, có một hang động hết sức kỳ lạ với hàng ngàn bàn tay người in hằn trên vách đá. Nơi ấy được gọi là hang động Cueva de las Manos (tạm dịch: Tên của những bàn tay).</a:t>
            </a:r>
            <a:endParaRPr lang="en-US" alt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8487715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nodePh="1">
                                  <p:stCondLst>
                                    <p:cond delay="0"/>
                                  </p:stCondLst>
                                  <p:endCondLst>
                                    <p:cond evt="begin" delay="0">
                                      <p:tn val="10"/>
                                    </p:cond>
                                  </p:endCondLst>
                                  <p:childTnLst>
                                    <p:set>
                                      <p:cBhvr>
                                        <p:cTn id="11" dur="1" fill="hold">
                                          <p:stCondLst>
                                            <p:cond delay="0"/>
                                          </p:stCondLst>
                                        </p:cTn>
                                        <p:tgtEl>
                                          <p:spTgt spid="114695"/>
                                        </p:tgtEl>
                                        <p:attrNameLst>
                                          <p:attrName>style.visibility</p:attrName>
                                        </p:attrNameLst>
                                      </p:cBhvr>
                                      <p:to>
                                        <p:strVal val="visible"/>
                                      </p:to>
                                    </p:set>
                                    <p:animEffect transition="in" filter="checkerboard(across)">
                                      <p:cBhvr>
                                        <p:cTn id="12" dur="500"/>
                                        <p:tgtEl>
                                          <p:spTgt spid="11469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5"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noChangeArrowheads="1"/>
          </p:cNvSpPr>
          <p:nvPr>
            <p:ph type="title"/>
          </p:nvPr>
        </p:nvSpPr>
        <p:spPr>
          <a:xfrm>
            <a:off x="4459095" y="846872"/>
            <a:ext cx="3287179" cy="454782"/>
          </a:xfrm>
        </p:spPr>
        <p:txBody>
          <a:bodyPr>
            <a:normAutofit fontScale="90000"/>
          </a:bodyPr>
          <a:lstStyle/>
          <a:p>
            <a:pPr algn="just"/>
            <a:r>
              <a:rPr lang="en-US" altLang="en-US" b="1" dirty="0" smtClean="0">
                <a:solidFill>
                  <a:srgbClr val="FF0000"/>
                </a:solidFill>
                <a:latin typeface="Cambria" panose="02040503050406030204" pitchFamily="18" charset="0"/>
                <a:ea typeface="Cambria" panose="02040503050406030204" pitchFamily="18" charset="0"/>
              </a:rPr>
              <a:t>Hang </a:t>
            </a:r>
            <a:r>
              <a:rPr lang="en-US" altLang="en-US" b="1" dirty="0" err="1" smtClean="0">
                <a:solidFill>
                  <a:srgbClr val="FF0000"/>
                </a:solidFill>
                <a:latin typeface="Cambria" panose="02040503050406030204" pitchFamily="18" charset="0"/>
                <a:ea typeface="Cambria" panose="02040503050406030204" pitchFamily="18" charset="0"/>
              </a:rPr>
              <a:t>Magura</a:t>
            </a:r>
            <a:r>
              <a:rPr lang="en-US" altLang="en-US" b="1" dirty="0" smtClean="0">
                <a:solidFill>
                  <a:srgbClr val="FF0000"/>
                </a:solidFill>
                <a:latin typeface="Cambria" panose="02040503050406030204" pitchFamily="18" charset="0"/>
                <a:ea typeface="Cambria" panose="02040503050406030204" pitchFamily="18" charset="0"/>
              </a:rPr>
              <a:t> </a:t>
            </a:r>
          </a:p>
        </p:txBody>
      </p:sp>
      <p:pic>
        <p:nvPicPr>
          <p:cNvPr id="16387" name="Content Placeholder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65269" y="1510068"/>
            <a:ext cx="6407942" cy="3354348"/>
          </a:xfrm>
        </p:spPr>
      </p:pic>
      <p:sp>
        <p:nvSpPr>
          <p:cNvPr id="16388" name="TextBox 7"/>
          <p:cNvSpPr txBox="1">
            <a:spLocks noChangeArrowheads="1"/>
          </p:cNvSpPr>
          <p:nvPr/>
        </p:nvSpPr>
        <p:spPr bwMode="auto">
          <a:xfrm>
            <a:off x="875211" y="5019990"/>
            <a:ext cx="1046334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dirty="0" smtClean="0">
                <a:solidFill>
                  <a:srgbClr val="222222"/>
                </a:solidFill>
                <a:latin typeface="Cambria" panose="02040503050406030204" pitchFamily="18" charset="0"/>
                <a:ea typeface="Cambria" panose="02040503050406030204" pitchFamily="18" charset="0"/>
              </a:rPr>
              <a:t>	</a:t>
            </a:r>
            <a:r>
              <a:rPr lang="vi-VN" altLang="en-US" dirty="0" smtClean="0">
                <a:solidFill>
                  <a:srgbClr val="222222"/>
                </a:solidFill>
                <a:latin typeface="Cambria" panose="02040503050406030204" pitchFamily="18" charset="0"/>
                <a:ea typeface="Cambria" panose="02040503050406030204" pitchFamily="18" charset="0"/>
              </a:rPr>
              <a:t>Hang </a:t>
            </a:r>
            <a:r>
              <a:rPr lang="vi-VN" altLang="en-US" dirty="0">
                <a:solidFill>
                  <a:srgbClr val="222222"/>
                </a:solidFill>
                <a:latin typeface="Cambria" panose="02040503050406030204" pitchFamily="18" charset="0"/>
                <a:ea typeface="Cambria" panose="02040503050406030204" pitchFamily="18" charset="0"/>
              </a:rPr>
              <a:t>Magura là một trong những hang động lớn nhất tại Bulgaria với hơn 700 bức vẽ được phát hiện trên tường có niên đại từ 8.000 đến 4.000 năm trước. Người xưa đã sử dụng phân chim làm nguyên liệu để khắc họa cảnh quan sinh hoạt như các hoạt động săn bắn hay vui chơi của họ.</a:t>
            </a:r>
            <a:endParaRPr lang="en-US" alt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7573396"/>
      </p:ext>
    </p:extLst>
  </p:cSld>
  <p:clrMapOvr>
    <a:masterClrMapping/>
  </p:clrMapOvr>
  <p:transition spd="slow">
    <p:comb/>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noChangeArrowheads="1"/>
          </p:cNvSpPr>
          <p:nvPr>
            <p:ph type="title"/>
          </p:nvPr>
        </p:nvSpPr>
        <p:spPr>
          <a:xfrm>
            <a:off x="1567543" y="856189"/>
            <a:ext cx="8179524" cy="246593"/>
          </a:xfrm>
        </p:spPr>
        <p:txBody>
          <a:bodyPr>
            <a:normAutofit fontScale="90000"/>
          </a:bodyPr>
          <a:lstStyle/>
          <a:p>
            <a:pPr algn="ctr"/>
            <a:r>
              <a:rPr lang="en-US" altLang="en-US" b="1" dirty="0" smtClean="0">
                <a:solidFill>
                  <a:srgbClr val="FF0000"/>
                </a:solidFill>
                <a:latin typeface="Cambria" panose="02040503050406030204" pitchFamily="18" charset="0"/>
                <a:ea typeface="Cambria" panose="02040503050406030204" pitchFamily="18" charset="0"/>
              </a:rPr>
              <a:t>Hang </a:t>
            </a:r>
            <a:r>
              <a:rPr lang="en-US" altLang="en-US" b="1" dirty="0" err="1" smtClean="0">
                <a:solidFill>
                  <a:srgbClr val="FF0000"/>
                </a:solidFill>
                <a:latin typeface="Cambria" panose="02040503050406030204" pitchFamily="18" charset="0"/>
                <a:ea typeface="Cambria" panose="02040503050406030204" pitchFamily="18" charset="0"/>
              </a:rPr>
              <a:t>Bhimbestka</a:t>
            </a:r>
            <a:r>
              <a:rPr lang="en-US" altLang="en-US" b="1" dirty="0" smtClean="0">
                <a:solidFill>
                  <a:srgbClr val="FF0000"/>
                </a:solidFill>
                <a:latin typeface="Cambria" panose="02040503050406030204" pitchFamily="18" charset="0"/>
                <a:ea typeface="Cambria" panose="02040503050406030204" pitchFamily="18" charset="0"/>
              </a:rPr>
              <a:t> </a:t>
            </a:r>
          </a:p>
        </p:txBody>
      </p:sp>
      <p:pic>
        <p:nvPicPr>
          <p:cNvPr id="17411"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09124" y="1346292"/>
            <a:ext cx="3645525" cy="3186521"/>
          </a:xfrm>
        </p:spPr>
      </p:pic>
      <p:sp>
        <p:nvSpPr>
          <p:cNvPr id="17412" name="TextBox 4"/>
          <p:cNvSpPr txBox="1">
            <a:spLocks noChangeArrowheads="1"/>
          </p:cNvSpPr>
          <p:nvPr/>
        </p:nvSpPr>
        <p:spPr bwMode="auto">
          <a:xfrm>
            <a:off x="914401" y="4607420"/>
            <a:ext cx="1043722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dirty="0">
                <a:solidFill>
                  <a:srgbClr val="222222"/>
                </a:solidFill>
                <a:latin typeface="Cambria" panose="02040503050406030204" pitchFamily="18" charset="0"/>
                <a:ea typeface="Cambria" panose="02040503050406030204" pitchFamily="18" charset="0"/>
              </a:rPr>
              <a:t> </a:t>
            </a:r>
            <a:r>
              <a:rPr lang="en-US" altLang="en-US" dirty="0" smtClean="0">
                <a:solidFill>
                  <a:srgbClr val="222222"/>
                </a:solidFill>
                <a:latin typeface="Cambria" panose="02040503050406030204" pitchFamily="18" charset="0"/>
                <a:ea typeface="Cambria" panose="02040503050406030204" pitchFamily="18" charset="0"/>
              </a:rPr>
              <a:t>          </a:t>
            </a:r>
            <a:r>
              <a:rPr lang="vi-VN" altLang="en-US" dirty="0" smtClean="0">
                <a:solidFill>
                  <a:srgbClr val="222222"/>
                </a:solidFill>
                <a:latin typeface="Cambria" panose="02040503050406030204" pitchFamily="18" charset="0"/>
                <a:ea typeface="Cambria" panose="02040503050406030204" pitchFamily="18" charset="0"/>
              </a:rPr>
              <a:t>Nằm </a:t>
            </a:r>
            <a:r>
              <a:rPr lang="vi-VN" altLang="en-US" dirty="0">
                <a:solidFill>
                  <a:srgbClr val="222222"/>
                </a:solidFill>
                <a:latin typeface="Cambria" panose="02040503050406030204" pitchFamily="18" charset="0"/>
                <a:ea typeface="Cambria" panose="02040503050406030204" pitchFamily="18" charset="0"/>
              </a:rPr>
              <a:t>ở trung tâm Ấn Độ, Bhimbetka chứa hơn 600 hang đá được trang trí với hàng trăm bức tranh khắc trên đá rất ấn tượng với hai màu chủ yếu là trắng và đỏ, điểm một chút màu xanh và vàng.</a:t>
            </a:r>
          </a:p>
          <a:p>
            <a:pPr algn="just"/>
            <a:r>
              <a:rPr lang="en-US" altLang="en-US" dirty="0">
                <a:solidFill>
                  <a:srgbClr val="222222"/>
                </a:solidFill>
                <a:latin typeface="Cambria" panose="02040503050406030204" pitchFamily="18" charset="0"/>
                <a:ea typeface="Cambria" panose="02040503050406030204" pitchFamily="18" charset="0"/>
              </a:rPr>
              <a:t> </a:t>
            </a:r>
            <a:r>
              <a:rPr lang="en-US" altLang="en-US" dirty="0" smtClean="0">
                <a:solidFill>
                  <a:srgbClr val="222222"/>
                </a:solidFill>
                <a:latin typeface="Cambria" panose="02040503050406030204" pitchFamily="18" charset="0"/>
                <a:ea typeface="Cambria" panose="02040503050406030204" pitchFamily="18" charset="0"/>
              </a:rPr>
              <a:t>          </a:t>
            </a:r>
            <a:r>
              <a:rPr lang="vi-VN" altLang="en-US" dirty="0" smtClean="0">
                <a:solidFill>
                  <a:srgbClr val="222222"/>
                </a:solidFill>
                <a:latin typeface="Cambria" panose="02040503050406030204" pitchFamily="18" charset="0"/>
                <a:ea typeface="Cambria" panose="02040503050406030204" pitchFamily="18" charset="0"/>
              </a:rPr>
              <a:t>Các </a:t>
            </a:r>
            <a:r>
              <a:rPr lang="vi-VN" altLang="en-US" dirty="0">
                <a:solidFill>
                  <a:srgbClr val="222222"/>
                </a:solidFill>
                <a:latin typeface="Cambria" panose="02040503050406030204" pitchFamily="18" charset="0"/>
                <a:ea typeface="Cambria" panose="02040503050406030204" pitchFamily="18" charset="0"/>
              </a:rPr>
              <a:t>bức tranh chủ yếu vẽ cảnh sinh hoạt cũng như cuộc sống của người dân thời kỳ đó. Các loài vật như bò rừng, hổ, sư tử và cá sấu cũng được mô tả rất nhiều. Bức vẽ xưa nhất được cho là có niên đại khoảng 12.000 năm.</a:t>
            </a:r>
          </a:p>
        </p:txBody>
      </p:sp>
      <p:pic>
        <p:nvPicPr>
          <p:cNvPr id="174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0313" y="1346292"/>
            <a:ext cx="3727839" cy="3186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2812354"/>
      </p:ext>
    </p:extLst>
  </p:cSld>
  <p:clrMapOvr>
    <a:masterClrMapping/>
  </p:clrMapOvr>
  <p:transition spd="slow">
    <p:circl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noChangeArrowheads="1"/>
          </p:cNvSpPr>
          <p:nvPr>
            <p:ph type="title"/>
          </p:nvPr>
        </p:nvSpPr>
        <p:spPr>
          <a:xfrm>
            <a:off x="4553041" y="795488"/>
            <a:ext cx="3346267" cy="572348"/>
          </a:xfrm>
        </p:spPr>
        <p:txBody>
          <a:bodyPr>
            <a:normAutofit fontScale="90000"/>
          </a:bodyPr>
          <a:lstStyle/>
          <a:p>
            <a:pPr algn="just"/>
            <a:r>
              <a:rPr lang="en-US" altLang="en-US" b="1" dirty="0" smtClean="0">
                <a:solidFill>
                  <a:srgbClr val="FF0000"/>
                </a:solidFill>
                <a:latin typeface="Cambria" panose="02040503050406030204" pitchFamily="18" charset="0"/>
                <a:ea typeface="Cambria" panose="02040503050406030204" pitchFamily="18" charset="0"/>
              </a:rPr>
              <a:t>Hang Serra </a:t>
            </a:r>
          </a:p>
        </p:txBody>
      </p:sp>
      <p:pic>
        <p:nvPicPr>
          <p:cNvPr id="18435"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68434" y="1482414"/>
            <a:ext cx="4057741" cy="3259449"/>
          </a:xfrm>
        </p:spPr>
      </p:pic>
      <p:sp>
        <p:nvSpPr>
          <p:cNvPr id="18436" name="TextBox 4"/>
          <p:cNvSpPr txBox="1">
            <a:spLocks noChangeArrowheads="1"/>
          </p:cNvSpPr>
          <p:nvPr/>
        </p:nvSpPr>
        <p:spPr bwMode="auto">
          <a:xfrm>
            <a:off x="940526" y="4980757"/>
            <a:ext cx="1037190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vi-VN" altLang="en-US" dirty="0">
                <a:solidFill>
                  <a:srgbClr val="222222"/>
                </a:solidFill>
                <a:latin typeface="Cambria" panose="02040503050406030204" pitchFamily="18" charset="0"/>
                <a:ea typeface="Cambria" panose="02040503050406030204" pitchFamily="18" charset="0"/>
              </a:rPr>
              <a:t>Công viên quốc gia Serra ở Đông Bắc Brazil là nơi có rất nhiều bức tranh trên hang cổ xưa miêu tả cảnh sinh hoạt, lễ nghi và cảnh quan thiên nhiên xung quanh. Giả thiết của nhiều nhà khoa học là nó được tạo ra vào khoảng 25.000 năm trước. Tuy nhiên còn có nhiều ý kiến tranh cãi khác nhau về thời điểm chính xác này.</a:t>
            </a:r>
            <a:endParaRPr lang="en-US" altLang="en-US" dirty="0">
              <a:latin typeface="Cambria" panose="02040503050406030204" pitchFamily="18" charset="0"/>
              <a:ea typeface="Cambria" panose="02040503050406030204" pitchFamily="18" charset="0"/>
            </a:endParaRPr>
          </a:p>
        </p:txBody>
      </p:sp>
      <p:pic>
        <p:nvPicPr>
          <p:cNvPr id="184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7552" y="1482414"/>
            <a:ext cx="3727819" cy="3259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8161543"/>
      </p:ext>
    </p:extLst>
  </p:cSld>
  <p:clrMapOvr>
    <a:masterClrMapping/>
  </p:clrMapOvr>
  <p:transition spd="slow">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noChangeArrowheads="1"/>
          </p:cNvSpPr>
          <p:nvPr>
            <p:ph type="title"/>
          </p:nvPr>
        </p:nvSpPr>
        <p:spPr>
          <a:xfrm>
            <a:off x="3887290" y="741151"/>
            <a:ext cx="4490763" cy="663788"/>
          </a:xfrm>
        </p:spPr>
        <p:txBody>
          <a:bodyPr>
            <a:normAutofit fontScale="90000"/>
          </a:bodyPr>
          <a:lstStyle/>
          <a:p>
            <a:pPr algn="ctr"/>
            <a:r>
              <a:rPr lang="en-US" altLang="en-US" b="1" dirty="0" smtClean="0">
                <a:solidFill>
                  <a:srgbClr val="FF0000"/>
                </a:solidFill>
                <a:latin typeface="Cambria" panose="02040503050406030204" pitchFamily="18" charset="0"/>
                <a:ea typeface="Cambria" panose="02040503050406030204" pitchFamily="18" charset="0"/>
              </a:rPr>
              <a:t>Hang </a:t>
            </a:r>
            <a:r>
              <a:rPr lang="en-US" altLang="en-US" b="1" dirty="0" err="1" smtClean="0">
                <a:solidFill>
                  <a:srgbClr val="FF0000"/>
                </a:solidFill>
                <a:latin typeface="Cambria" panose="02040503050406030204" pitchFamily="18" charset="0"/>
                <a:ea typeface="Cambria" panose="02040503050406030204" pitchFamily="18" charset="0"/>
              </a:rPr>
              <a:t>Laas</a:t>
            </a:r>
            <a:r>
              <a:rPr lang="en-US" altLang="en-US" b="1" dirty="0" smtClean="0">
                <a:solidFill>
                  <a:srgbClr val="FF0000"/>
                </a:solidFill>
                <a:latin typeface="Cambria" panose="02040503050406030204" pitchFamily="18" charset="0"/>
                <a:ea typeface="Cambria" panose="02040503050406030204" pitchFamily="18" charset="0"/>
              </a:rPr>
              <a:t> </a:t>
            </a:r>
            <a:r>
              <a:rPr lang="en-US" altLang="en-US" b="1" dirty="0" err="1" smtClean="0">
                <a:solidFill>
                  <a:srgbClr val="FF0000"/>
                </a:solidFill>
                <a:latin typeface="Cambria" panose="02040503050406030204" pitchFamily="18" charset="0"/>
                <a:ea typeface="Cambria" panose="02040503050406030204" pitchFamily="18" charset="0"/>
              </a:rPr>
              <a:t>Gaal</a:t>
            </a:r>
            <a:endParaRPr lang="en-US" altLang="en-US" b="1" dirty="0" smtClean="0">
              <a:solidFill>
                <a:srgbClr val="FF0000"/>
              </a:solidFill>
              <a:latin typeface="Cambria" panose="02040503050406030204" pitchFamily="18" charset="0"/>
              <a:ea typeface="Cambria" panose="02040503050406030204" pitchFamily="18" charset="0"/>
            </a:endParaRPr>
          </a:p>
        </p:txBody>
      </p:sp>
      <p:pic>
        <p:nvPicPr>
          <p:cNvPr id="19459"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58975" y="1522506"/>
            <a:ext cx="4105652" cy="3171825"/>
          </a:xfrm>
        </p:spPr>
      </p:pic>
      <p:pic>
        <p:nvPicPr>
          <p:cNvPr id="1946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4426" y="1522506"/>
            <a:ext cx="4386463"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Box 6"/>
          <p:cNvSpPr txBox="1">
            <a:spLocks noChangeArrowheads="1"/>
          </p:cNvSpPr>
          <p:nvPr/>
        </p:nvSpPr>
        <p:spPr bwMode="auto">
          <a:xfrm>
            <a:off x="914400" y="4956175"/>
            <a:ext cx="1039803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vi-VN" altLang="en-US" dirty="0">
                <a:solidFill>
                  <a:srgbClr val="222222"/>
                </a:solidFill>
                <a:latin typeface="Cambria" panose="02040503050406030204" pitchFamily="18" charset="0"/>
                <a:ea typeface="Cambria" panose="02040503050406030204" pitchFamily="18" charset="0"/>
              </a:rPr>
              <a:t>Laas Gaal là một tổ hợp những hang động và hốc đá ở phía Tây Bắc Somalia nơi mà nghệ thuật vẽ tranh trên đá có nguồn gốc sớm nhất ở châu Phi từ 11.000 đến 5.000 năm trước. Những bức tranh trên hang này được bảo quản tốt đến mức nó giữ nguyên các chi tiết và màu sắc rất sắc nét.</a:t>
            </a:r>
            <a:endParaRPr lang="en-US" alt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11835957"/>
      </p:ext>
    </p:extLst>
  </p:cSld>
  <p:clrMapOvr>
    <a:masterClrMapping/>
  </p:clrMapOvr>
  <p:transition spd="slow">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noChangeArrowheads="1"/>
          </p:cNvSpPr>
          <p:nvPr>
            <p:ph type="title"/>
          </p:nvPr>
        </p:nvSpPr>
        <p:spPr>
          <a:xfrm>
            <a:off x="3653109" y="1129824"/>
            <a:ext cx="5133972" cy="820542"/>
          </a:xfrm>
        </p:spPr>
        <p:txBody>
          <a:bodyPr>
            <a:normAutofit fontScale="90000"/>
          </a:bodyPr>
          <a:lstStyle/>
          <a:p>
            <a:pPr algn="just"/>
            <a:r>
              <a:rPr lang="en-US" altLang="en-US" b="1" dirty="0" smtClean="0">
                <a:solidFill>
                  <a:srgbClr val="FF0000"/>
                </a:solidFill>
                <a:latin typeface="Cambria" panose="02040503050406030204" pitchFamily="18" charset="0"/>
                <a:ea typeface="Cambria" panose="02040503050406030204" pitchFamily="18" charset="0"/>
              </a:rPr>
              <a:t>Hang </a:t>
            </a:r>
            <a:r>
              <a:rPr lang="en-US" altLang="en-US" b="1" dirty="0" err="1" smtClean="0">
                <a:solidFill>
                  <a:srgbClr val="FF0000"/>
                </a:solidFill>
                <a:latin typeface="Cambria" panose="02040503050406030204" pitchFamily="18" charset="0"/>
                <a:ea typeface="Cambria" panose="02040503050406030204" pitchFamily="18" charset="0"/>
              </a:rPr>
              <a:t>Tadrart</a:t>
            </a:r>
            <a:r>
              <a:rPr lang="en-US" altLang="en-US" b="1" dirty="0" smtClean="0">
                <a:solidFill>
                  <a:srgbClr val="FF0000"/>
                </a:solidFill>
                <a:latin typeface="Cambria" panose="02040503050406030204" pitchFamily="18" charset="0"/>
                <a:ea typeface="Cambria" panose="02040503050406030204" pitchFamily="18" charset="0"/>
              </a:rPr>
              <a:t> </a:t>
            </a:r>
            <a:r>
              <a:rPr lang="en-US" altLang="en-US" b="1" dirty="0" err="1" smtClean="0">
                <a:solidFill>
                  <a:srgbClr val="FF0000"/>
                </a:solidFill>
                <a:latin typeface="Cambria" panose="02040503050406030204" pitchFamily="18" charset="0"/>
                <a:ea typeface="Cambria" panose="02040503050406030204" pitchFamily="18" charset="0"/>
              </a:rPr>
              <a:t>Acacus</a:t>
            </a:r>
            <a:endParaRPr lang="en-US" altLang="en-US" b="1" dirty="0" smtClean="0">
              <a:solidFill>
                <a:srgbClr val="FF0000"/>
              </a:solidFill>
              <a:latin typeface="Cambria" panose="02040503050406030204" pitchFamily="18" charset="0"/>
              <a:ea typeface="Cambria" panose="02040503050406030204" pitchFamily="18" charset="0"/>
            </a:endParaRPr>
          </a:p>
        </p:txBody>
      </p:sp>
      <p:pic>
        <p:nvPicPr>
          <p:cNvPr id="20483"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1807" y="4005710"/>
            <a:ext cx="3173611" cy="1767552"/>
          </a:xfrm>
        </p:spPr>
      </p:pic>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8536" y="4005709"/>
            <a:ext cx="2664466" cy="175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4924" y="4005709"/>
            <a:ext cx="2854961" cy="1767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Box 6"/>
          <p:cNvSpPr txBox="1">
            <a:spLocks noChangeArrowheads="1"/>
          </p:cNvSpPr>
          <p:nvPr/>
        </p:nvSpPr>
        <p:spPr bwMode="auto">
          <a:xfrm>
            <a:off x="1543592" y="2508885"/>
            <a:ext cx="935300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vi-VN" altLang="en-US" dirty="0">
                <a:solidFill>
                  <a:srgbClr val="222222"/>
                </a:solidFill>
                <a:latin typeface="Cambria" panose="02040503050406030204" pitchFamily="18" charset="0"/>
                <a:ea typeface="Cambria" panose="02040503050406030204" pitchFamily="18" charset="0"/>
              </a:rPr>
              <a:t>Tadrart Acacus tạo thành một dãy núi ở sa mạc Sahara ở phía Tây Libya với những bức tranh đá miêu tả rõ nét sự thay đổi môi trường đã diễn ra tại đây. Nhờ đó, giúp chúng ta nhận biết được rằng trước kia khoảng 9.000 năm trước, nơi đây từng được bao phủ bởi một màu xanh mướt với rất nhiều hồ và rừng cây cùng hệ động thực vật rất phong phú.</a:t>
            </a:r>
            <a:endParaRPr lang="en-US" alt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2252419"/>
      </p:ext>
    </p:extLst>
  </p:cSld>
  <p:clrMapOvr>
    <a:masterClrMapping/>
  </p:clrMapOvr>
  <p:transition spd="slow">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534" y="942943"/>
            <a:ext cx="4922518" cy="1303867"/>
          </a:xfrm>
        </p:spPr>
        <p:txBody>
          <a:bodyPr>
            <a:noAutofit/>
          </a:bodyPr>
          <a:lstStyle/>
          <a:p>
            <a:pPr algn="ctr"/>
            <a:r>
              <a:rPr lang="en-US" sz="600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KHỞI ĐỘNG</a:t>
            </a:r>
            <a:endPar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3" name="Content Placeholder 2"/>
          <p:cNvSpPr>
            <a:spLocks noGrp="1"/>
          </p:cNvSpPr>
          <p:nvPr>
            <p:ph idx="1"/>
          </p:nvPr>
        </p:nvSpPr>
        <p:spPr>
          <a:xfrm>
            <a:off x="1195754" y="2738177"/>
            <a:ext cx="9819249" cy="2291024"/>
          </a:xfrm>
          <a:noFill/>
        </p:spPr>
        <p:txBody>
          <a:bodyPr/>
          <a:lstStyle/>
          <a:p>
            <a:pPr algn="ctr"/>
            <a:r>
              <a:rPr lang="nl-NL" sz="54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nl-NL" sz="44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Theo </a:t>
            </a:r>
            <a:r>
              <a:rPr lang="nl-NL" sz="4400" dirty="0">
                <a:solidFill>
                  <a:schemeClr val="tx1"/>
                </a:solidFill>
                <a:latin typeface="Cambria" panose="02040503050406030204" pitchFamily="18" charset="0"/>
                <a:ea typeface="Cambria" panose="02040503050406030204" pitchFamily="18" charset="0"/>
                <a:cs typeface="Times New Roman" panose="02020603050405020304" pitchFamily="18" charset="0"/>
              </a:rPr>
              <a:t>em con người chúng ta có nguồn gốc từ đâu? Họ đã sinh sống ở </a:t>
            </a:r>
            <a:r>
              <a:rPr lang="nl-NL" sz="44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nơi nào </a:t>
            </a:r>
            <a:r>
              <a:rPr lang="nl-NL" sz="4400" dirty="0">
                <a:solidFill>
                  <a:schemeClr val="tx1"/>
                </a:solidFill>
                <a:latin typeface="Cambria" panose="02040503050406030204" pitchFamily="18" charset="0"/>
                <a:ea typeface="Cambria" panose="02040503050406030204" pitchFamily="18" charset="0"/>
                <a:cs typeface="Times New Roman" panose="02020603050405020304" pitchFamily="18" charset="0"/>
              </a:rPr>
              <a:t>khi mới xuất hiện</a:t>
            </a:r>
            <a:r>
              <a:rPr lang="nl-NL" sz="44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a:t>
            </a:r>
            <a:endParaRPr lang="en-US" sz="44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noChangeArrowheads="1"/>
          </p:cNvSpPr>
          <p:nvPr>
            <p:ph type="title"/>
          </p:nvPr>
        </p:nvSpPr>
        <p:spPr/>
        <p:txBody>
          <a:bodyPr/>
          <a:lstStyle/>
          <a:p>
            <a:r>
              <a:rPr lang="en-US" altLang="en-US" b="1" dirty="0" smtClean="0">
                <a:solidFill>
                  <a:srgbClr val="FF0000"/>
                </a:solidFill>
                <a:latin typeface="Cambria" panose="02040503050406030204" pitchFamily="18" charset="0"/>
                <a:ea typeface="Cambria" panose="02040503050406030204" pitchFamily="18" charset="0"/>
              </a:rPr>
              <a:t>Hang </a:t>
            </a:r>
            <a:r>
              <a:rPr lang="en-US" altLang="en-US" b="1" dirty="0" err="1" smtClean="0">
                <a:solidFill>
                  <a:srgbClr val="FF0000"/>
                </a:solidFill>
                <a:latin typeface="Cambria" panose="02040503050406030204" pitchFamily="18" charset="0"/>
                <a:ea typeface="Cambria" panose="02040503050406030204" pitchFamily="18" charset="0"/>
              </a:rPr>
              <a:t>Chauvet</a:t>
            </a:r>
            <a:endParaRPr lang="en-US" altLang="en-US" b="1" dirty="0" smtClean="0">
              <a:solidFill>
                <a:srgbClr val="FF0000"/>
              </a:solidFill>
              <a:latin typeface="Cambria" panose="02040503050406030204" pitchFamily="18" charset="0"/>
              <a:ea typeface="Cambria" panose="02040503050406030204" pitchFamily="18" charset="0"/>
            </a:endParaRPr>
          </a:p>
        </p:txBody>
      </p:sp>
      <p:pic>
        <p:nvPicPr>
          <p:cNvPr id="21507"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50684" y="3735245"/>
            <a:ext cx="3652632" cy="2203490"/>
          </a:xfrm>
        </p:spPr>
      </p:pic>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1558" y="3735245"/>
            <a:ext cx="3541490" cy="2203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714" y="3735246"/>
            <a:ext cx="2834208" cy="2203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Box 6"/>
          <p:cNvSpPr txBox="1">
            <a:spLocks noChangeArrowheads="1"/>
          </p:cNvSpPr>
          <p:nvPr/>
        </p:nvSpPr>
        <p:spPr bwMode="auto">
          <a:xfrm>
            <a:off x="979714" y="2531749"/>
            <a:ext cx="1032360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vi-VN" altLang="en-US" dirty="0">
                <a:solidFill>
                  <a:srgbClr val="222222"/>
                </a:solidFill>
                <a:latin typeface="Cambria" panose="02040503050406030204" pitchFamily="18" charset="0"/>
                <a:ea typeface="Cambria" panose="02040503050406030204" pitchFamily="18" charset="0"/>
              </a:rPr>
              <a:t>Hang Chauvet ở miền Nam nước Pháp là một hang động nổi tiếng trên thế giới với những bức tranh đá có niên đại cổ xưa nhất, khoảng hơn 32.000 năm. Được phát hiện vào năm 1994, những bức bích họa công phu cho thấy trình độ mỹ thuật của người cổ đại quả thực là đáng kinh ngạc.</a:t>
            </a:r>
            <a:endParaRPr lang="en-US" alt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50114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noChangeArrowheads="1"/>
          </p:cNvSpPr>
          <p:nvPr>
            <p:ph type="title"/>
          </p:nvPr>
        </p:nvSpPr>
        <p:spPr>
          <a:xfrm>
            <a:off x="2847703" y="1138887"/>
            <a:ext cx="6559728" cy="689913"/>
          </a:xfrm>
        </p:spPr>
        <p:txBody>
          <a:bodyPr>
            <a:normAutofit fontScale="90000"/>
          </a:bodyPr>
          <a:lstStyle/>
          <a:p>
            <a:r>
              <a:rPr lang="en-US" altLang="en-US" b="1" dirty="0" smtClean="0">
                <a:solidFill>
                  <a:srgbClr val="FF0000"/>
                </a:solidFill>
                <a:latin typeface="Cambria" panose="02040503050406030204" pitchFamily="18" charset="0"/>
                <a:ea typeface="Cambria" panose="02040503050406030204" pitchFamily="18" charset="0"/>
              </a:rPr>
              <a:t>Hang </a:t>
            </a:r>
            <a:r>
              <a:rPr lang="en-US" altLang="en-US" b="1" dirty="0" err="1" smtClean="0">
                <a:solidFill>
                  <a:srgbClr val="FF0000"/>
                </a:solidFill>
                <a:latin typeface="Cambria" panose="02040503050406030204" pitchFamily="18" charset="0"/>
                <a:ea typeface="Cambria" panose="02040503050406030204" pitchFamily="18" charset="0"/>
              </a:rPr>
              <a:t>Kakadu</a:t>
            </a:r>
            <a:r>
              <a:rPr lang="en-US" altLang="en-US" b="1" dirty="0" smtClean="0">
                <a:solidFill>
                  <a:srgbClr val="FF0000"/>
                </a:solidFill>
                <a:latin typeface="Cambria" panose="02040503050406030204" pitchFamily="18" charset="0"/>
                <a:ea typeface="Cambria" panose="02040503050406030204" pitchFamily="18" charset="0"/>
              </a:rPr>
              <a:t> (</a:t>
            </a:r>
            <a:r>
              <a:rPr lang="en-US" altLang="en-US" b="1" dirty="0" err="1" smtClean="0">
                <a:solidFill>
                  <a:srgbClr val="FF0000"/>
                </a:solidFill>
                <a:latin typeface="Cambria" panose="02040503050406030204" pitchFamily="18" charset="0"/>
                <a:ea typeface="Cambria" panose="02040503050406030204" pitchFamily="18" charset="0"/>
              </a:rPr>
              <a:t>Úc</a:t>
            </a:r>
            <a:r>
              <a:rPr lang="en-US" altLang="en-US" b="1" dirty="0" smtClean="0">
                <a:solidFill>
                  <a:srgbClr val="FF0000"/>
                </a:solidFill>
                <a:latin typeface="Cambria" panose="02040503050406030204" pitchFamily="18" charset="0"/>
                <a:ea typeface="Cambria" panose="02040503050406030204" pitchFamily="18" charset="0"/>
              </a:rPr>
              <a:t>)</a:t>
            </a:r>
          </a:p>
        </p:txBody>
      </p:sp>
      <p:pic>
        <p:nvPicPr>
          <p:cNvPr id="22531"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031857" y="3827417"/>
            <a:ext cx="3110765" cy="2129247"/>
          </a:xfrm>
        </p:spPr>
      </p:pic>
      <p:pic>
        <p:nvPicPr>
          <p:cNvPr id="22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2038" y="3829334"/>
            <a:ext cx="3178207" cy="2127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2220" y="3809439"/>
            <a:ext cx="3227447" cy="216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Box 6"/>
          <p:cNvSpPr txBox="1">
            <a:spLocks noChangeArrowheads="1"/>
          </p:cNvSpPr>
          <p:nvPr/>
        </p:nvSpPr>
        <p:spPr bwMode="auto">
          <a:xfrm>
            <a:off x="1295403" y="2064748"/>
            <a:ext cx="9601196"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dirty="0" smtClean="0">
                <a:solidFill>
                  <a:srgbClr val="222222"/>
                </a:solidFill>
                <a:latin typeface="Cambria" panose="02040503050406030204" pitchFamily="18" charset="0"/>
                <a:ea typeface="Cambria" panose="02040503050406030204" pitchFamily="18" charset="0"/>
              </a:rPr>
              <a:t>           </a:t>
            </a:r>
            <a:r>
              <a:rPr lang="vi-VN" altLang="en-US" dirty="0" smtClean="0">
                <a:solidFill>
                  <a:srgbClr val="222222"/>
                </a:solidFill>
                <a:latin typeface="Cambria" panose="02040503050406030204" pitchFamily="18" charset="0"/>
                <a:ea typeface="Cambria" panose="02040503050406030204" pitchFamily="18" charset="0"/>
              </a:rPr>
              <a:t>Nằm </a:t>
            </a:r>
            <a:r>
              <a:rPr lang="vi-VN" altLang="en-US" dirty="0">
                <a:solidFill>
                  <a:srgbClr val="222222"/>
                </a:solidFill>
                <a:latin typeface="Cambria" panose="02040503050406030204" pitchFamily="18" charset="0"/>
                <a:ea typeface="Cambria" panose="02040503050406030204" pitchFamily="18" charset="0"/>
              </a:rPr>
              <a:t>ở lãnh thổ phía Bắc nước Úc, công viên quốc gia Kakadu là một trong những di sản nghệ thuật khắc đá của thổ dân bản địa lớn nhất tại Úc. Có khoảng gần 5.000 tác phẩm dọc theo các vách đá và ở khu vực bên ngoài được ước tính đã xuất hiện từ 20.000 năm trước.</a:t>
            </a:r>
          </a:p>
          <a:p>
            <a:pPr algn="just"/>
            <a:r>
              <a:rPr lang="en-US" altLang="en-US" dirty="0" smtClean="0">
                <a:solidFill>
                  <a:srgbClr val="222222"/>
                </a:solidFill>
                <a:latin typeface="Cambria" panose="02040503050406030204" pitchFamily="18" charset="0"/>
                <a:ea typeface="Cambria" panose="02040503050406030204" pitchFamily="18" charset="0"/>
              </a:rPr>
              <a:t>          </a:t>
            </a:r>
            <a:r>
              <a:rPr lang="vi-VN" altLang="en-US" dirty="0" smtClean="0">
                <a:solidFill>
                  <a:srgbClr val="222222"/>
                </a:solidFill>
                <a:latin typeface="Cambria" panose="02040503050406030204" pitchFamily="18" charset="0"/>
                <a:ea typeface="Cambria" panose="02040503050406030204" pitchFamily="18" charset="0"/>
              </a:rPr>
              <a:t>Điểm </a:t>
            </a:r>
            <a:r>
              <a:rPr lang="vi-VN" altLang="en-US" dirty="0">
                <a:solidFill>
                  <a:srgbClr val="222222"/>
                </a:solidFill>
                <a:latin typeface="Cambria" panose="02040503050406030204" pitchFamily="18" charset="0"/>
                <a:ea typeface="Cambria" panose="02040503050406030204" pitchFamily="18" charset="0"/>
              </a:rPr>
              <a:t>đặc biệt nhất ở đây là những bức tranh khắc họa khá chi tiết các cơ quan nội tạng bên trong của các loài vật khi mà ngành giải phẫu học còn chưa phát triển vào thời bấy giờ.</a:t>
            </a:r>
          </a:p>
          <a:p>
            <a:pPr algn="just"/>
            <a:r>
              <a:rPr lang="vi-VN" altLang="en-US" dirty="0">
                <a:latin typeface="Cambria" panose="02040503050406030204" pitchFamily="18" charset="0"/>
                <a:ea typeface="Cambria" panose="02040503050406030204" pitchFamily="18" charset="0"/>
              </a:rPr>
              <a:t/>
            </a:r>
            <a:br>
              <a:rPr lang="vi-VN" altLang="en-US" dirty="0">
                <a:latin typeface="Cambria" panose="02040503050406030204" pitchFamily="18" charset="0"/>
                <a:ea typeface="Cambria" panose="02040503050406030204" pitchFamily="18" charset="0"/>
              </a:rPr>
            </a:br>
            <a:endParaRPr lang="en-US" alt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71953622"/>
      </p:ext>
    </p:extLst>
  </p:cSld>
  <p:clrMapOvr>
    <a:masterClrMapping/>
  </p:clrMapOvr>
  <p:transition spd="slow">
    <p:circl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noChangeArrowheads="1"/>
          </p:cNvSpPr>
          <p:nvPr>
            <p:ph type="title"/>
          </p:nvPr>
        </p:nvSpPr>
        <p:spPr>
          <a:xfrm>
            <a:off x="2390503" y="681687"/>
            <a:ext cx="7487192" cy="611537"/>
          </a:xfrm>
        </p:spPr>
        <p:txBody>
          <a:bodyPr>
            <a:normAutofit fontScale="90000"/>
          </a:bodyPr>
          <a:lstStyle/>
          <a:p>
            <a:pPr algn="ctr"/>
            <a:r>
              <a:rPr lang="en-US" altLang="en-US" b="1" dirty="0" smtClean="0">
                <a:solidFill>
                  <a:srgbClr val="FF0000"/>
                </a:solidFill>
                <a:latin typeface="Cambria" panose="02040503050406030204" pitchFamily="18" charset="0"/>
                <a:ea typeface="Cambria" panose="02040503050406030204" pitchFamily="18" charset="0"/>
              </a:rPr>
              <a:t>Hang Altamira (</a:t>
            </a:r>
            <a:r>
              <a:rPr lang="en-US" altLang="en-US" b="1" dirty="0" err="1" smtClean="0">
                <a:solidFill>
                  <a:srgbClr val="FF0000"/>
                </a:solidFill>
                <a:latin typeface="Cambria" panose="02040503050406030204" pitchFamily="18" charset="0"/>
                <a:ea typeface="Cambria" panose="02040503050406030204" pitchFamily="18" charset="0"/>
              </a:rPr>
              <a:t>Tây</a:t>
            </a:r>
            <a:r>
              <a:rPr lang="en-US" altLang="en-US" b="1" dirty="0" smtClean="0">
                <a:solidFill>
                  <a:srgbClr val="FF0000"/>
                </a:solidFill>
                <a:latin typeface="Cambria" panose="02040503050406030204" pitchFamily="18" charset="0"/>
                <a:ea typeface="Cambria" panose="02040503050406030204" pitchFamily="18" charset="0"/>
              </a:rPr>
              <a:t> Ban </a:t>
            </a:r>
            <a:r>
              <a:rPr lang="en-US" altLang="en-US" b="1" dirty="0" err="1" smtClean="0">
                <a:solidFill>
                  <a:srgbClr val="FF0000"/>
                </a:solidFill>
                <a:latin typeface="Cambria" panose="02040503050406030204" pitchFamily="18" charset="0"/>
                <a:ea typeface="Cambria" panose="02040503050406030204" pitchFamily="18" charset="0"/>
              </a:rPr>
              <a:t>Nha</a:t>
            </a:r>
            <a:r>
              <a:rPr lang="en-US" altLang="en-US" b="1" dirty="0" smtClean="0">
                <a:solidFill>
                  <a:srgbClr val="FF0000"/>
                </a:solidFill>
                <a:latin typeface="Cambria" panose="02040503050406030204" pitchFamily="18" charset="0"/>
                <a:ea typeface="Cambria" panose="02040503050406030204" pitchFamily="18" charset="0"/>
              </a:rPr>
              <a:t>)</a:t>
            </a:r>
          </a:p>
        </p:txBody>
      </p:sp>
      <p:pic>
        <p:nvPicPr>
          <p:cNvPr id="23555"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58770" y="3497763"/>
            <a:ext cx="3047463" cy="2414193"/>
          </a:xfrm>
        </p:spPr>
      </p:pic>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0395" y="3497763"/>
            <a:ext cx="3389993" cy="2414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Box 5"/>
          <p:cNvSpPr txBox="1">
            <a:spLocks noChangeArrowheads="1"/>
          </p:cNvSpPr>
          <p:nvPr/>
        </p:nvSpPr>
        <p:spPr bwMode="auto">
          <a:xfrm>
            <a:off x="1084217" y="1300159"/>
            <a:ext cx="10175966"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dirty="0" smtClean="0">
                <a:solidFill>
                  <a:srgbClr val="222222"/>
                </a:solidFill>
                <a:latin typeface="Cambria" panose="02040503050406030204" pitchFamily="18" charset="0"/>
                <a:ea typeface="Cambria" panose="02040503050406030204" pitchFamily="18" charset="0"/>
              </a:rPr>
              <a:t>          </a:t>
            </a:r>
            <a:r>
              <a:rPr lang="vi-VN" altLang="en-US" dirty="0" smtClean="0">
                <a:solidFill>
                  <a:srgbClr val="222222"/>
                </a:solidFill>
                <a:latin typeface="Cambria" panose="02040503050406030204" pitchFamily="18" charset="0"/>
                <a:ea typeface="Cambria" panose="02040503050406030204" pitchFamily="18" charset="0"/>
              </a:rPr>
              <a:t>Được </a:t>
            </a:r>
            <a:r>
              <a:rPr lang="vi-VN" altLang="en-US" dirty="0">
                <a:solidFill>
                  <a:srgbClr val="222222"/>
                </a:solidFill>
                <a:latin typeface="Cambria" panose="02040503050406030204" pitchFamily="18" charset="0"/>
                <a:ea typeface="Cambria" panose="02040503050406030204" pitchFamily="18" charset="0"/>
              </a:rPr>
              <a:t>phát hiện vào cuối thế kỷ 19, hang Altamira ở miền Bắc Tây Ban Nha là hang động đầu tiên với những bức tranh khắc đá được phát hiện trên thế giới.</a:t>
            </a:r>
          </a:p>
          <a:p>
            <a:pPr algn="just"/>
            <a:r>
              <a:rPr lang="en-US" altLang="en-US" dirty="0" smtClean="0">
                <a:solidFill>
                  <a:srgbClr val="222222"/>
                </a:solidFill>
                <a:latin typeface="Cambria" panose="02040503050406030204" pitchFamily="18" charset="0"/>
                <a:ea typeface="Cambria" panose="02040503050406030204" pitchFamily="18" charset="0"/>
              </a:rPr>
              <a:t>          </a:t>
            </a:r>
            <a:r>
              <a:rPr lang="vi-VN" altLang="en-US" dirty="0" smtClean="0">
                <a:solidFill>
                  <a:srgbClr val="222222"/>
                </a:solidFill>
                <a:latin typeface="Cambria" panose="02040503050406030204" pitchFamily="18" charset="0"/>
                <a:ea typeface="Cambria" panose="02040503050406030204" pitchFamily="18" charset="0"/>
              </a:rPr>
              <a:t>Các </a:t>
            </a:r>
            <a:r>
              <a:rPr lang="vi-VN" altLang="en-US" dirty="0">
                <a:solidFill>
                  <a:srgbClr val="222222"/>
                </a:solidFill>
                <a:latin typeface="Cambria" panose="02040503050406030204" pitchFamily="18" charset="0"/>
                <a:ea typeface="Cambria" panose="02040503050406030204" pitchFamily="18" charset="0"/>
              </a:rPr>
              <a:t>bức tranh đẹp và ấn tượng đến mức giới khoa học phải đặt dấu hỏi về tính xác thực của nó và nghi ngờ đây là tác phẩm giả mạo của người đã phát hiện ra nó vì họ không thể tin người cổ đại lại có khả năng nghệ thuật đáng kinh ngạc đến như vậy.</a:t>
            </a:r>
          </a:p>
          <a:p>
            <a:pPr algn="just"/>
            <a:r>
              <a:rPr lang="en-US" altLang="en-US" dirty="0" smtClean="0">
                <a:solidFill>
                  <a:srgbClr val="222222"/>
                </a:solidFill>
                <a:latin typeface="Cambria" panose="02040503050406030204" pitchFamily="18" charset="0"/>
                <a:ea typeface="Cambria" panose="02040503050406030204" pitchFamily="18" charset="0"/>
              </a:rPr>
              <a:t>          </a:t>
            </a:r>
            <a:r>
              <a:rPr lang="vi-VN" altLang="en-US" dirty="0" smtClean="0">
                <a:solidFill>
                  <a:srgbClr val="222222"/>
                </a:solidFill>
                <a:latin typeface="Cambria" panose="02040503050406030204" pitchFamily="18" charset="0"/>
                <a:ea typeface="Cambria" panose="02040503050406030204" pitchFamily="18" charset="0"/>
              </a:rPr>
              <a:t>Cho </a:t>
            </a:r>
            <a:r>
              <a:rPr lang="vi-VN" altLang="en-US" dirty="0">
                <a:solidFill>
                  <a:srgbClr val="222222"/>
                </a:solidFill>
                <a:latin typeface="Cambria" panose="02040503050406030204" pitchFamily="18" charset="0"/>
                <a:ea typeface="Cambria" panose="02040503050406030204" pitchFamily="18" charset="0"/>
              </a:rPr>
              <a:t>đến năm 1902, nó mới được chứng thực một cách rõ ràng. Các hình vẽ miêu tả bò rừng, ngựa và dấu vân tay trong hang Altamira nằm trong số những bức tranh khắc đá được bảo quản tốt nhất trên thế giới.</a:t>
            </a:r>
          </a:p>
        </p:txBody>
      </p:sp>
    </p:spTree>
    <p:extLst>
      <p:ext uri="{BB962C8B-B14F-4D97-AF65-F5344CB8AC3E}">
        <p14:creationId xmlns:p14="http://schemas.microsoft.com/office/powerpoint/2010/main" val="3904661931"/>
      </p:ext>
    </p:extLst>
  </p:cSld>
  <p:clrMapOvr>
    <a:masterClrMapping/>
  </p:clrMapOvr>
  <p:transition spd="slow">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noChangeArrowheads="1"/>
          </p:cNvSpPr>
          <p:nvPr>
            <p:ph type="title"/>
          </p:nvPr>
        </p:nvSpPr>
        <p:spPr>
          <a:xfrm>
            <a:off x="809897" y="617823"/>
            <a:ext cx="5318758" cy="637662"/>
          </a:xfrm>
        </p:spPr>
        <p:txBody>
          <a:bodyPr>
            <a:normAutofit fontScale="90000"/>
          </a:bodyPr>
          <a:lstStyle/>
          <a:p>
            <a:pPr algn="ctr"/>
            <a:r>
              <a:rPr lang="en-US" altLang="en-US" b="1" dirty="0" smtClean="0">
                <a:solidFill>
                  <a:srgbClr val="FF0000"/>
                </a:solidFill>
                <a:latin typeface="Cambria" panose="02040503050406030204" pitchFamily="18" charset="0"/>
                <a:ea typeface="Cambria" panose="02040503050406030204" pitchFamily="18" charset="0"/>
              </a:rPr>
              <a:t>Lascaux (</a:t>
            </a:r>
            <a:r>
              <a:rPr lang="en-US" altLang="en-US" b="1" dirty="0" err="1" smtClean="0">
                <a:solidFill>
                  <a:srgbClr val="FF0000"/>
                </a:solidFill>
                <a:latin typeface="Cambria" panose="02040503050406030204" pitchFamily="18" charset="0"/>
                <a:ea typeface="Cambria" panose="02040503050406030204" pitchFamily="18" charset="0"/>
              </a:rPr>
              <a:t>Pháp</a:t>
            </a:r>
            <a:r>
              <a:rPr lang="en-US" altLang="en-US" b="1" dirty="0" smtClean="0">
                <a:solidFill>
                  <a:srgbClr val="FF0000"/>
                </a:solidFill>
                <a:latin typeface="Cambria" panose="02040503050406030204" pitchFamily="18" charset="0"/>
                <a:ea typeface="Cambria" panose="02040503050406030204" pitchFamily="18" charset="0"/>
              </a:rPr>
              <a:t>)</a:t>
            </a:r>
          </a:p>
        </p:txBody>
      </p:sp>
      <p:pic>
        <p:nvPicPr>
          <p:cNvPr id="24579"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rot="5400000">
            <a:off x="7612321" y="2029518"/>
            <a:ext cx="4774587" cy="2860768"/>
          </a:xfrm>
        </p:spPr>
      </p:pic>
      <p:pic>
        <p:nvPicPr>
          <p:cNvPr id="24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010" y="3720202"/>
            <a:ext cx="4603856" cy="234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5"/>
          <p:cNvSpPr txBox="1">
            <a:spLocks noChangeArrowheads="1"/>
          </p:cNvSpPr>
          <p:nvPr/>
        </p:nvSpPr>
        <p:spPr bwMode="auto">
          <a:xfrm>
            <a:off x="744583" y="1309689"/>
            <a:ext cx="7743394"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dirty="0" smtClean="0">
                <a:solidFill>
                  <a:srgbClr val="222222"/>
                </a:solidFill>
                <a:latin typeface="Cambria" panose="02040503050406030204" pitchFamily="18" charset="0"/>
                <a:ea typeface="Cambria" panose="02040503050406030204" pitchFamily="18" charset="0"/>
              </a:rPr>
              <a:t>          </a:t>
            </a:r>
            <a:r>
              <a:rPr lang="vi-VN" altLang="en-US" dirty="0" smtClean="0">
                <a:solidFill>
                  <a:srgbClr val="222222"/>
                </a:solidFill>
                <a:latin typeface="Cambria" panose="02040503050406030204" pitchFamily="18" charset="0"/>
                <a:ea typeface="Cambria" panose="02040503050406030204" pitchFamily="18" charset="0"/>
              </a:rPr>
              <a:t>Có </a:t>
            </a:r>
            <a:r>
              <a:rPr lang="vi-VN" altLang="en-US" dirty="0">
                <a:solidFill>
                  <a:srgbClr val="222222"/>
                </a:solidFill>
                <a:latin typeface="Cambria" panose="02040503050406030204" pitchFamily="18" charset="0"/>
                <a:ea typeface="Cambria" panose="02040503050406030204" pitchFamily="18" charset="0"/>
              </a:rPr>
              <a:t>biệt danh là “Người tiền sử Sistine Chapel”, hang Lascaux là một quần thể hang động nằm ở Tây Nam nước Pháp với những bức tranh khắc đá ấn tượng và nổi tiếng nhất trên thế giới. Khu vực nổi tiếng nhất tại đây là nơi tập trung những bức vẽ ngựa, bò được dàn cảnh rất chi tiết, mang tính nghệ thuật cao trong đó có bức vẽ bò rừng khổng lồ cao tới 5,2 m.</a:t>
            </a:r>
          </a:p>
          <a:p>
            <a:pPr algn="just"/>
            <a:r>
              <a:rPr lang="en-US" altLang="en-US" dirty="0" smtClean="0">
                <a:solidFill>
                  <a:srgbClr val="222222"/>
                </a:solidFill>
                <a:latin typeface="Cambria" panose="02040503050406030204" pitchFamily="18" charset="0"/>
                <a:ea typeface="Cambria" panose="02040503050406030204" pitchFamily="18" charset="0"/>
              </a:rPr>
              <a:t>          </a:t>
            </a:r>
            <a:r>
              <a:rPr lang="vi-VN" altLang="en-US" dirty="0" smtClean="0">
                <a:solidFill>
                  <a:srgbClr val="222222"/>
                </a:solidFill>
                <a:latin typeface="Cambria" panose="02040503050406030204" pitchFamily="18" charset="0"/>
                <a:ea typeface="Cambria" panose="02040503050406030204" pitchFamily="18" charset="0"/>
              </a:rPr>
              <a:t>Việc </a:t>
            </a:r>
            <a:r>
              <a:rPr lang="vi-VN" altLang="en-US" dirty="0">
                <a:solidFill>
                  <a:srgbClr val="222222"/>
                </a:solidFill>
                <a:latin typeface="Cambria" panose="02040503050406030204" pitchFamily="18" charset="0"/>
                <a:ea typeface="Cambria" panose="02040503050406030204" pitchFamily="18" charset="0"/>
              </a:rPr>
              <a:t>du khách đến thăm quan đã gây ảnh hưởng nghiêm trọng đến việc bảo quản các tác phẩm nên chính phủ Pháp đã phải đóng cửa khu vực này và cho xây dựng một khu mô phỏng Lascauz II cạnh đó để phục vụ cho việc thăm quan</a:t>
            </a:r>
            <a:r>
              <a:rPr lang="vi-VN" altLang="en-US" dirty="0" smtClean="0">
                <a:solidFill>
                  <a:srgbClr val="222222"/>
                </a:solidFill>
                <a:latin typeface="Cambria" panose="02040503050406030204" pitchFamily="18" charset="0"/>
                <a:ea typeface="Cambria" panose="02040503050406030204" pitchFamily="18" charset="0"/>
              </a:rPr>
              <a:t>.</a:t>
            </a:r>
            <a:endParaRPr lang="vi-VN" altLang="en-US" dirty="0">
              <a:solidFill>
                <a:srgbClr val="222222"/>
              </a:solidFill>
              <a:latin typeface="Cambria" panose="02040503050406030204" pitchFamily="18" charset="0"/>
              <a:ea typeface="Cambria" panose="02040503050406030204" pitchFamily="18" charset="0"/>
            </a:endParaRPr>
          </a:p>
        </p:txBody>
      </p:sp>
      <p:pic>
        <p:nvPicPr>
          <p:cNvPr id="6" name="Content Placeholder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rot="5400000">
            <a:off x="7612321" y="2029519"/>
            <a:ext cx="4774587" cy="2860768"/>
          </a:xfrm>
          <a:prstGeom prst="rect">
            <a:avLst/>
          </a:prstGeom>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010" y="3720203"/>
            <a:ext cx="4603856" cy="234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3772605"/>
      </p:ext>
    </p:extLst>
  </p:cSld>
  <p:clrMapOvr>
    <a:masterClrMapping/>
  </p:clrMapOvr>
  <p:transition spd="slow">
    <p:circl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Content Placeholder 4" descr="A picture containing text&#10;&#10;Description automatically generated"/>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388" t="4031" r="1335" b="10580"/>
          <a:stretch/>
        </p:blipFill>
        <p:spPr>
          <a:xfrm>
            <a:off x="770709" y="796836"/>
            <a:ext cx="4764258" cy="3148147"/>
          </a:xfrm>
        </p:spPr>
      </p:pic>
      <p:pic>
        <p:nvPicPr>
          <p:cNvPr id="4" name="Content Placeholder 4" descr="A picture containing text, fabric&#10;&#10;Description automatically generated"/>
          <p:cNvPicPr>
            <a:picLocks noChangeAspect="1" noChangeArrowheads="1"/>
          </p:cNvPicPr>
          <p:nvPr/>
        </p:nvPicPr>
        <p:blipFill rotWithShape="1">
          <a:blip r:embed="rId3">
            <a:extLst>
              <a:ext uri="{28A0092B-C50C-407E-A947-70E740481C1C}">
                <a14:useLocalDpi xmlns:a14="http://schemas.microsoft.com/office/drawing/2010/main" val="0"/>
              </a:ext>
            </a:extLst>
          </a:blip>
          <a:srcRect l="4396" t="7417" r="4739" b="6594"/>
          <a:stretch/>
        </p:blipFill>
        <p:spPr>
          <a:xfrm>
            <a:off x="5747658" y="1900645"/>
            <a:ext cx="5760720" cy="4088676"/>
          </a:xfrm>
          <a:prstGeom prst="rect">
            <a:avLst/>
          </a:prstGeom>
        </p:spPr>
      </p:pic>
    </p:spTree>
    <p:extLst>
      <p:ext uri="{BB962C8B-B14F-4D97-AF65-F5344CB8AC3E}">
        <p14:creationId xmlns:p14="http://schemas.microsoft.com/office/powerpoint/2010/main" val="3654979178"/>
      </p:ext>
    </p:extLst>
  </p:cSld>
  <p:clrMapOvr>
    <a:masterClrMapping/>
  </p:clrMapOvr>
  <p:transition spd="slow">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79" y="825377"/>
            <a:ext cx="7691844" cy="807479"/>
          </a:xfrm>
        </p:spPr>
        <p:txBody>
          <a:bodyPr>
            <a:normAutofit fontScale="90000"/>
          </a:bodyPr>
          <a:lstStyle/>
          <a:p>
            <a:r>
              <a:rPr lang="en-US" sz="4000" b="1"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V.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Trưng</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bày</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sản</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phẩm</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và</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chia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sẻ</a:t>
            </a:r>
            <a:endPar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3" name="Content Placeholder 2"/>
          <p:cNvSpPr>
            <a:spLocks noGrp="1"/>
          </p:cNvSpPr>
          <p:nvPr>
            <p:ph idx="1"/>
          </p:nvPr>
        </p:nvSpPr>
        <p:spPr>
          <a:xfrm>
            <a:off x="1259134" y="1882250"/>
            <a:ext cx="9922672" cy="3042448"/>
          </a:xfrm>
        </p:spPr>
        <p:txBody>
          <a:bodyPr>
            <a:normAutofit/>
          </a:bodyPr>
          <a:lstStyle/>
          <a:p>
            <a:pPr marL="0" indent="0">
              <a:buNone/>
            </a:pP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a:t>
            </a:r>
            <a:r>
              <a:rPr lang="en-US" sz="32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rình</a:t>
            </a:r>
            <a:r>
              <a:rPr lang="en-US" sz="32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bày</a:t>
            </a:r>
            <a:r>
              <a:rPr lang="en-US" sz="32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bài</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vẽ</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của</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bản</a:t>
            </a:r>
            <a:r>
              <a:rPr lang="en-US" sz="32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thân</a:t>
            </a:r>
            <a:r>
              <a:rPr lang="en-US" sz="32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về</a:t>
            </a:r>
            <a:r>
              <a:rPr lang="en-US" sz="32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a:t>
            </a:r>
            <a:endPar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0" indent="0">
              <a:buNone/>
            </a:pP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Nội</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dung,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nguồn</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gốc</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của</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hình</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mô</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phỏng</a:t>
            </a:r>
            <a:endPar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0" indent="0">
              <a:buNone/>
            </a:pP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Sự</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độc</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đáo</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của</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hình</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mẫu</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và</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hình</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mô</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phỏng</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a:p>
            <a:pPr marL="0" indent="0">
              <a:buNone/>
            </a:pP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Những</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điểm</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mới</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của</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hình</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mô</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phỏng</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so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với</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hình</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mẫu</a:t>
            </a:r>
            <a:r>
              <a:rPr lang="en-US" sz="32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a:t>
            </a:r>
            <a:endPar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Content Placeholder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rot="6678134">
            <a:off x="9167328" y="1167899"/>
            <a:ext cx="2568420" cy="1538909"/>
          </a:xfrm>
          <a:prstGeom prst="rect">
            <a:avLst/>
          </a:prstGeom>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1892" y="4656372"/>
            <a:ext cx="2180119" cy="11123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3004457" y="4675186"/>
            <a:ext cx="1815738" cy="10985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0639" y="4662123"/>
            <a:ext cx="1917563" cy="1119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9465" y="982132"/>
            <a:ext cx="3054529" cy="587614"/>
          </a:xfrm>
        </p:spPr>
        <p:txBody>
          <a:bodyPr>
            <a:noAutofit/>
          </a:bodyPr>
          <a:lstStyle/>
          <a:p>
            <a:pPr algn="ctr"/>
            <a:r>
              <a:rPr lang="en-US" sz="4800" b="1" dirty="0" err="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Dặn</a:t>
            </a:r>
            <a:r>
              <a:rPr lang="en-US" sz="480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dò</a:t>
            </a:r>
            <a:endParaRPr lang="en-US" sz="48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3" name="Content Placeholder 2"/>
          <p:cNvSpPr>
            <a:spLocks noGrp="1"/>
          </p:cNvSpPr>
          <p:nvPr>
            <p:ph idx="1"/>
          </p:nvPr>
        </p:nvSpPr>
        <p:spPr>
          <a:xfrm>
            <a:off x="1003906" y="1778752"/>
            <a:ext cx="10360780" cy="3880773"/>
          </a:xfrm>
        </p:spPr>
        <p:txBody>
          <a:bodyPr>
            <a:normAutofit/>
          </a:bodyPr>
          <a:lstStyle/>
          <a:p>
            <a:pPr lvl="0"/>
            <a:r>
              <a:rPr lang="en-US" sz="32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Tiếp</a:t>
            </a:r>
            <a:r>
              <a:rPr lang="en-US" sz="32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tục</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hoàn</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thành</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bài</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vẽ</a:t>
            </a:r>
            <a:endParaRPr lang="en-US" sz="32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lvl="0"/>
            <a:r>
              <a:rPr lang="en-US" sz="32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Lên</a:t>
            </a:r>
            <a:r>
              <a:rPr lang="en-US" sz="32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ý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tưởng</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ứng</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dụng</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các</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hình</a:t>
            </a:r>
            <a:r>
              <a:rPr lang="en-US" sz="32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vẽ</a:t>
            </a:r>
            <a:r>
              <a:rPr lang="en-US" sz="32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mô</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phỏng</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trên</a:t>
            </a:r>
            <a:r>
              <a:rPr lang="en-US" sz="32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các</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sản</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phẩm</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thời</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trang</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trong</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bài</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học</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tiếp</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theo</a:t>
            </a:r>
            <a:endParaRPr lang="en-US" sz="32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lvl="0"/>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Chuẩn</a:t>
            </a:r>
            <a:r>
              <a:rPr lang="en-US" sz="32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bị</a:t>
            </a:r>
            <a:r>
              <a:rPr lang="en-US" sz="32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dụng</a:t>
            </a:r>
            <a:r>
              <a:rPr lang="en-US" sz="32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cụ</a:t>
            </a:r>
            <a:r>
              <a:rPr lang="en-US" sz="32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học</a:t>
            </a:r>
            <a:r>
              <a:rPr lang="en-US" sz="32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tập</a:t>
            </a:r>
            <a:r>
              <a:rPr lang="en-US" sz="32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cho</a:t>
            </a:r>
            <a:r>
              <a:rPr lang="en-US" sz="32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giờ</a:t>
            </a:r>
            <a:r>
              <a:rPr lang="en-US" sz="32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sau</a:t>
            </a:r>
            <a:r>
              <a:rPr lang="en-US" sz="32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  </a:t>
            </a:r>
            <a:r>
              <a:rPr lang="en-US" sz="32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giấy</a:t>
            </a:r>
            <a:r>
              <a:rPr lang="en-US" sz="32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bút</a:t>
            </a:r>
            <a:r>
              <a:rPr lang="en-US" sz="32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màu</a:t>
            </a:r>
            <a:r>
              <a:rPr lang="en-US" sz="32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vẽ</a:t>
            </a:r>
            <a:r>
              <a:rPr lang="en-US" sz="32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túi</a:t>
            </a:r>
            <a:r>
              <a:rPr lang="en-US" sz="32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vải</a:t>
            </a:r>
            <a:r>
              <a:rPr lang="en-US" sz="32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áo</a:t>
            </a:r>
            <a:r>
              <a:rPr lang="en-US" sz="32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a:t>
            </a:r>
            <a:endPar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endParaRPr lang="en-US" sz="36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scent-of-ma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3020" y="922773"/>
            <a:ext cx="4710298" cy="24670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iai ma dau vet giat minh cua Vuon Dia dang huyen b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083" y="3588778"/>
            <a:ext cx="4710299" cy="241141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ruyện cổ tích: Lạc Long Quân Âu Cơ"/>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4879" y="915580"/>
            <a:ext cx="3642527" cy="50695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circle(in)">
                                      <p:cBhvr>
                                        <p:cTn id="7" dur="2000"/>
                                        <p:tgtEl>
                                          <p:spTgt spid="1034"/>
                                        </p:tgtEl>
                                      </p:cBhvr>
                                    </p:animEffect>
                                  </p:childTnLst>
                                </p:cTn>
                              </p:par>
                              <p:par>
                                <p:cTn id="8" presetID="6" presetClass="entr" presetSubtype="16"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ircle(in)">
                                      <p:cBhvr>
                                        <p:cTn id="10" dur="2000"/>
                                        <p:tgtEl>
                                          <p:spTgt spid="1026"/>
                                        </p:tgtEl>
                                      </p:cBhvr>
                                    </p:animEffect>
                                  </p:childTnLst>
                                </p:cTn>
                              </p:par>
                              <p:par>
                                <p:cTn id="11" presetID="6" presetClass="entr" presetSubtype="16"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circle(in)">
                                      <p:cBhvr>
                                        <p:cTn id="13"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299937" y="1323378"/>
            <a:ext cx="2771335" cy="1124400"/>
          </a:xfrm>
        </p:spPr>
        <p:txBody>
          <a:bodyPr>
            <a:normAutofit fontScale="92500"/>
          </a:bodyPr>
          <a:lstStyle/>
          <a:p>
            <a:r>
              <a:rPr lang="en-US" sz="3200" b="1" i="1" dirty="0" smtClean="0">
                <a:solidFill>
                  <a:schemeClr val="tx1"/>
                </a:solidFill>
                <a:latin typeface="Times New Roman" panose="02020603050405020304" pitchFamily="18" charset="0"/>
                <a:cs typeface="Times New Roman" panose="02020603050405020304" pitchFamily="18" charset="0"/>
              </a:rPr>
              <a:t>Hang </a:t>
            </a:r>
            <a:r>
              <a:rPr lang="en-US" sz="3200" b="1" i="1" dirty="0" err="1" smtClean="0">
                <a:solidFill>
                  <a:schemeClr val="tx1"/>
                </a:solidFill>
                <a:latin typeface="Times New Roman" panose="02020603050405020304" pitchFamily="18" charset="0"/>
                <a:cs typeface="Times New Roman" panose="02020603050405020304" pitchFamily="18" charset="0"/>
              </a:rPr>
              <a:t>động</a:t>
            </a:r>
            <a:r>
              <a:rPr lang="en-US" sz="3200" b="1" i="1" dirty="0" smtClean="0">
                <a:solidFill>
                  <a:schemeClr val="tx1"/>
                </a:solidFill>
                <a:latin typeface="Times New Roman" panose="02020603050405020304" pitchFamily="18" charset="0"/>
                <a:cs typeface="Times New Roman" panose="02020603050405020304" pitchFamily="18" charset="0"/>
              </a:rPr>
              <a:t> </a:t>
            </a:r>
            <a:r>
              <a:rPr lang="en-US" sz="3200" b="1" i="1" dirty="0" err="1" smtClean="0">
                <a:solidFill>
                  <a:schemeClr val="tx1"/>
                </a:solidFill>
                <a:latin typeface="Times New Roman" panose="02020603050405020304" pitchFamily="18" charset="0"/>
                <a:cs typeface="Times New Roman" panose="02020603050405020304" pitchFamily="18" charset="0"/>
              </a:rPr>
              <a:t>Lascau</a:t>
            </a:r>
            <a:r>
              <a:rPr lang="en-US" sz="3200" b="1" i="1" dirty="0" smtClean="0">
                <a:solidFill>
                  <a:schemeClr val="tx1"/>
                </a:solidFill>
                <a:latin typeface="Times New Roman" panose="02020603050405020304" pitchFamily="18" charset="0"/>
                <a:cs typeface="Times New Roman" panose="02020603050405020304" pitchFamily="18" charset="0"/>
              </a:rPr>
              <a:t>- </a:t>
            </a:r>
            <a:r>
              <a:rPr lang="en-US" sz="3200" b="1" i="1" dirty="0" err="1" smtClean="0">
                <a:solidFill>
                  <a:schemeClr val="tx1"/>
                </a:solidFill>
                <a:latin typeface="Times New Roman" panose="02020603050405020304" pitchFamily="18" charset="0"/>
                <a:cs typeface="Times New Roman" panose="02020603050405020304" pitchFamily="18" charset="0"/>
              </a:rPr>
              <a:t>Pháp</a:t>
            </a:r>
            <a:endParaRPr lang="en-US" sz="3200" b="1" i="1" dirty="0">
              <a:solidFill>
                <a:schemeClr val="tx1"/>
              </a:solidFill>
              <a:latin typeface="Times New Roman" panose="02020603050405020304" pitchFamily="18" charset="0"/>
              <a:cs typeface="Times New Roman" panose="02020603050405020304" pitchFamily="18" charset="0"/>
            </a:endParaRPr>
          </a:p>
        </p:txBody>
      </p:sp>
      <p:pic>
        <p:nvPicPr>
          <p:cNvPr id="2050" name="Picture 2" descr="Lascaux Cave - World History Encyclo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670" y="916484"/>
            <a:ext cx="6935371" cy="51044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644" y="723786"/>
            <a:ext cx="6667006" cy="612646"/>
          </a:xfrm>
        </p:spPr>
        <p:txBody>
          <a:bodyPr>
            <a:normAutofit fontScale="90000"/>
          </a:bodyPr>
          <a:lstStyle/>
          <a:p>
            <a:r>
              <a:rPr lang="en-US" sz="3600" b="1"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I. </a:t>
            </a:r>
            <a:r>
              <a:rPr lang="en-US" sz="3600" b="1"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Khám</a:t>
            </a:r>
            <a:r>
              <a:rPr lang="en-US" sz="3600" b="1"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phá</a:t>
            </a:r>
            <a:r>
              <a:rPr lang="en-US" sz="3600" b="1"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hình</a:t>
            </a:r>
            <a:r>
              <a:rPr lang="en-US" sz="3600" b="1"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vẽ</a:t>
            </a:r>
            <a:r>
              <a:rPr lang="en-US" sz="3600" b="1"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thời</a:t>
            </a:r>
            <a:r>
              <a:rPr lang="en-US" sz="3600" b="1"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Tiền</a:t>
            </a:r>
            <a:r>
              <a:rPr lang="en-US" sz="3600" b="1"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sử</a:t>
            </a:r>
            <a:endParaRPr lang="en-US" sz="36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3076" name="Picture 4" descr="Lịch sử thế giới qua một vài bức ả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7566" y="3884536"/>
            <a:ext cx="3710753" cy="229593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ghệ thuật tiền sử – Luxe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2704" y="1400236"/>
            <a:ext cx="2702443" cy="395265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khoahocphattrien.vn/Images/Uploaded/Share/2016/07/25/c7b4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1168" y="1378636"/>
            <a:ext cx="3783550" cy="23978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434718" y="2948966"/>
            <a:ext cx="3091430" cy="830997"/>
          </a:xfrm>
          <a:prstGeom prst="rect">
            <a:avLst/>
          </a:prstGeom>
          <a:noFill/>
        </p:spPr>
        <p:txBody>
          <a:bodyPr wrap="square" rtlCol="0">
            <a:spAutoFit/>
          </a:bodyPr>
          <a:lstStyle/>
          <a:p>
            <a:pPr algn="ctr"/>
            <a:r>
              <a:rPr lang="en-US" sz="2400" b="1" dirty="0" err="1" smtClean="0">
                <a:latin typeface="Cambria" panose="02040503050406030204" pitchFamily="18" charset="0"/>
                <a:ea typeface="Cambria" panose="02040503050406030204" pitchFamily="18" charset="0"/>
                <a:cs typeface="Times New Roman" panose="02020603050405020304" pitchFamily="18" charset="0"/>
              </a:rPr>
              <a:t>Hình</a:t>
            </a:r>
            <a:r>
              <a:rPr lang="en-US" sz="2400" b="1" dirty="0" smtClean="0">
                <a:latin typeface="Cambria" panose="02040503050406030204" pitchFamily="18" charset="0"/>
                <a:ea typeface="Cambria" panose="02040503050406030204" pitchFamily="18" charset="0"/>
                <a:cs typeface="Times New Roman" panose="02020603050405020304" pitchFamily="18" charset="0"/>
              </a:rPr>
              <a:t> </a:t>
            </a:r>
            <a:r>
              <a:rPr lang="en-US" sz="2400" b="1" dirty="0" err="1" smtClean="0">
                <a:latin typeface="Cambria" panose="02040503050406030204" pitchFamily="18" charset="0"/>
                <a:ea typeface="Cambria" panose="02040503050406030204" pitchFamily="18" charset="0"/>
                <a:cs typeface="Times New Roman" panose="02020603050405020304" pitchFamily="18" charset="0"/>
              </a:rPr>
              <a:t>vẽ</a:t>
            </a:r>
            <a:r>
              <a:rPr lang="en-US" sz="2400" b="1" dirty="0" smtClean="0">
                <a:latin typeface="Cambria" panose="02040503050406030204" pitchFamily="18" charset="0"/>
                <a:ea typeface="Cambria" panose="02040503050406030204" pitchFamily="18" charset="0"/>
                <a:cs typeface="Times New Roman" panose="02020603050405020304" pitchFamily="18" charset="0"/>
              </a:rPr>
              <a:t> </a:t>
            </a:r>
            <a:r>
              <a:rPr lang="en-US" sz="2400" b="1" dirty="0" err="1" smtClean="0">
                <a:latin typeface="Cambria" panose="02040503050406030204" pitchFamily="18" charset="0"/>
                <a:ea typeface="Cambria" panose="02040503050406030204" pitchFamily="18" charset="0"/>
                <a:cs typeface="Times New Roman" panose="02020603050405020304" pitchFamily="18" charset="0"/>
              </a:rPr>
              <a:t>trong</a:t>
            </a:r>
            <a:r>
              <a:rPr lang="en-US" sz="2400" b="1" dirty="0" smtClean="0">
                <a:latin typeface="Cambria" panose="02040503050406030204" pitchFamily="18" charset="0"/>
                <a:ea typeface="Cambria" panose="02040503050406030204" pitchFamily="18" charset="0"/>
                <a:cs typeface="Times New Roman" panose="02020603050405020304" pitchFamily="18" charset="0"/>
              </a:rPr>
              <a:t> hang </a:t>
            </a:r>
            <a:r>
              <a:rPr lang="en-US" sz="2400" b="1" dirty="0" err="1" smtClean="0">
                <a:latin typeface="Cambria" panose="02040503050406030204" pitchFamily="18" charset="0"/>
                <a:ea typeface="Cambria" panose="02040503050406030204" pitchFamily="18" charset="0"/>
                <a:cs typeface="Times New Roman" panose="02020603050405020304" pitchFamily="18" charset="0"/>
              </a:rPr>
              <a:t>Chauvet</a:t>
            </a:r>
            <a:endParaRPr lang="en-US" sz="24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7" name="TextBox 6"/>
          <p:cNvSpPr txBox="1"/>
          <p:nvPr/>
        </p:nvSpPr>
        <p:spPr>
          <a:xfrm>
            <a:off x="8462854" y="5301899"/>
            <a:ext cx="3063294" cy="830997"/>
          </a:xfrm>
          <a:prstGeom prst="rect">
            <a:avLst/>
          </a:prstGeom>
          <a:noFill/>
        </p:spPr>
        <p:txBody>
          <a:bodyPr wrap="square" rtlCol="0">
            <a:spAutoFit/>
          </a:bodyPr>
          <a:lstStyle/>
          <a:p>
            <a:pPr algn="ctr"/>
            <a:r>
              <a:rPr lang="en-US" sz="2400" b="1" dirty="0" err="1" smtClean="0">
                <a:latin typeface="Cambria" panose="02040503050406030204" pitchFamily="18" charset="0"/>
                <a:ea typeface="Cambria" panose="02040503050406030204" pitchFamily="18" charset="0"/>
                <a:cs typeface="Times New Roman" panose="02020603050405020304" pitchFamily="18" charset="0"/>
              </a:rPr>
              <a:t>Hình</a:t>
            </a:r>
            <a:r>
              <a:rPr lang="en-US" sz="2400" b="1" dirty="0" smtClean="0">
                <a:latin typeface="Cambria" panose="02040503050406030204" pitchFamily="18" charset="0"/>
                <a:ea typeface="Cambria" panose="02040503050406030204" pitchFamily="18" charset="0"/>
                <a:cs typeface="Times New Roman" panose="02020603050405020304" pitchFamily="18" charset="0"/>
              </a:rPr>
              <a:t> </a:t>
            </a:r>
            <a:r>
              <a:rPr lang="en-US" sz="2400" b="1" dirty="0" err="1" smtClean="0">
                <a:latin typeface="Cambria" panose="02040503050406030204" pitchFamily="18" charset="0"/>
                <a:ea typeface="Cambria" panose="02040503050406030204" pitchFamily="18" charset="0"/>
                <a:cs typeface="Times New Roman" panose="02020603050405020304" pitchFamily="18" charset="0"/>
              </a:rPr>
              <a:t>vẽ</a:t>
            </a:r>
            <a:r>
              <a:rPr lang="en-US" sz="2400" b="1" dirty="0" smtClean="0">
                <a:latin typeface="Cambria" panose="02040503050406030204" pitchFamily="18" charset="0"/>
                <a:ea typeface="Cambria" panose="02040503050406030204" pitchFamily="18" charset="0"/>
                <a:cs typeface="Times New Roman" panose="02020603050405020304" pitchFamily="18" charset="0"/>
              </a:rPr>
              <a:t> </a:t>
            </a:r>
            <a:r>
              <a:rPr lang="en-US" sz="2400" b="1" dirty="0" err="1" smtClean="0">
                <a:latin typeface="Cambria" panose="02040503050406030204" pitchFamily="18" charset="0"/>
                <a:ea typeface="Cambria" panose="02040503050406030204" pitchFamily="18" charset="0"/>
                <a:cs typeface="Times New Roman" panose="02020603050405020304" pitchFamily="18" charset="0"/>
              </a:rPr>
              <a:t>trong</a:t>
            </a:r>
            <a:r>
              <a:rPr lang="en-US" sz="2400" b="1" dirty="0" smtClean="0">
                <a:latin typeface="Cambria" panose="02040503050406030204" pitchFamily="18" charset="0"/>
                <a:ea typeface="Cambria" panose="02040503050406030204" pitchFamily="18" charset="0"/>
                <a:cs typeface="Times New Roman" panose="02020603050405020304" pitchFamily="18" charset="0"/>
              </a:rPr>
              <a:t> hang Lascaux</a:t>
            </a:r>
            <a:endParaRPr lang="en-US" sz="24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8" name="TextBox 7"/>
          <p:cNvSpPr txBox="1"/>
          <p:nvPr/>
        </p:nvSpPr>
        <p:spPr>
          <a:xfrm>
            <a:off x="963690" y="5352888"/>
            <a:ext cx="3543978" cy="830997"/>
          </a:xfrm>
          <a:prstGeom prst="rect">
            <a:avLst/>
          </a:prstGeom>
          <a:noFill/>
        </p:spPr>
        <p:txBody>
          <a:bodyPr wrap="square" rtlCol="0">
            <a:spAutoFit/>
          </a:bodyPr>
          <a:lstStyle/>
          <a:p>
            <a:pPr algn="ctr"/>
            <a:r>
              <a:rPr lang="en-US" sz="2400" b="1" dirty="0" err="1" smtClean="0">
                <a:latin typeface="Cambria" panose="02040503050406030204" pitchFamily="18" charset="0"/>
                <a:ea typeface="Cambria" panose="02040503050406030204" pitchFamily="18" charset="0"/>
                <a:cs typeface="Times New Roman" panose="02020603050405020304" pitchFamily="18" charset="0"/>
              </a:rPr>
              <a:t>Hình</a:t>
            </a:r>
            <a:r>
              <a:rPr lang="en-US" sz="2400" b="1" dirty="0" smtClean="0">
                <a:latin typeface="Cambria" panose="02040503050406030204" pitchFamily="18" charset="0"/>
                <a:ea typeface="Cambria" panose="02040503050406030204" pitchFamily="18" charset="0"/>
                <a:cs typeface="Times New Roman" panose="02020603050405020304" pitchFamily="18" charset="0"/>
              </a:rPr>
              <a:t> </a:t>
            </a:r>
            <a:r>
              <a:rPr lang="en-US" sz="2400" b="1" dirty="0" err="1" smtClean="0">
                <a:latin typeface="Cambria" panose="02040503050406030204" pitchFamily="18" charset="0"/>
                <a:ea typeface="Cambria" panose="02040503050406030204" pitchFamily="18" charset="0"/>
                <a:cs typeface="Times New Roman" panose="02020603050405020304" pitchFamily="18" charset="0"/>
              </a:rPr>
              <a:t>vẽ</a:t>
            </a:r>
            <a:r>
              <a:rPr lang="en-US" sz="2400" b="1" dirty="0" smtClean="0">
                <a:latin typeface="Cambria" panose="02040503050406030204" pitchFamily="18" charset="0"/>
                <a:ea typeface="Cambria" panose="02040503050406030204" pitchFamily="18" charset="0"/>
                <a:cs typeface="Times New Roman" panose="02020603050405020304" pitchFamily="18" charset="0"/>
              </a:rPr>
              <a:t> </a:t>
            </a:r>
            <a:r>
              <a:rPr lang="en-US" sz="2400" b="1" dirty="0" err="1" smtClean="0">
                <a:latin typeface="Cambria" panose="02040503050406030204" pitchFamily="18" charset="0"/>
                <a:ea typeface="Cambria" panose="02040503050406030204" pitchFamily="18" charset="0"/>
                <a:cs typeface="Times New Roman" panose="02020603050405020304" pitchFamily="18" charset="0"/>
              </a:rPr>
              <a:t>trong</a:t>
            </a:r>
            <a:r>
              <a:rPr lang="en-US" sz="2400" b="1" dirty="0" smtClean="0">
                <a:latin typeface="Cambria" panose="02040503050406030204" pitchFamily="18" charset="0"/>
                <a:ea typeface="Cambria" panose="02040503050406030204" pitchFamily="18" charset="0"/>
                <a:cs typeface="Times New Roman" panose="02020603050405020304" pitchFamily="18" charset="0"/>
              </a:rPr>
              <a:t> hang </a:t>
            </a:r>
            <a:r>
              <a:rPr lang="en-US" sz="2400" b="1" dirty="0" err="1" smtClean="0">
                <a:latin typeface="Cambria" panose="02040503050406030204" pitchFamily="18" charset="0"/>
                <a:ea typeface="Cambria" panose="02040503050406030204" pitchFamily="18" charset="0"/>
                <a:cs typeface="Times New Roman" panose="02020603050405020304" pitchFamily="18" charset="0"/>
              </a:rPr>
              <a:t>Remigia</a:t>
            </a:r>
            <a:endParaRPr lang="en-US" sz="2400" b="1" dirty="0">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3080"/>
                                        </p:tgtEl>
                                        <p:attrNameLst>
                                          <p:attrName>style.visibility</p:attrName>
                                        </p:attrNameLst>
                                      </p:cBhvr>
                                      <p:to>
                                        <p:strVal val="visible"/>
                                      </p:to>
                                    </p:set>
                                    <p:animEffect transition="in" filter="circle(in)">
                                      <p:cBhvr>
                                        <p:cTn id="16" dur="2000"/>
                                        <p:tgtEl>
                                          <p:spTgt spid="308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3770" y="679269"/>
            <a:ext cx="10763795" cy="5566786"/>
          </a:xfrm>
        </p:spPr>
        <p:txBody>
          <a:bodyPr>
            <a:noAutofit/>
          </a:bodyPr>
          <a:lstStyle/>
          <a:p>
            <a:pPr algn="just"/>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Đối</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tượng</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trong</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các</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hình</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vẽ</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là</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gì</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a:p>
            <a:pPr algn="just"/>
            <a:r>
              <a:rPr lang="en-US" sz="32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Hình</a:t>
            </a:r>
            <a:r>
              <a:rPr lang="en-US" sz="32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vẽ</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đó</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có</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1 hay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nhiều</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nhân</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vật</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Được</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sắp</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xếp</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như</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thế</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nào</a:t>
            </a:r>
            <a:r>
              <a:rPr lang="en-US" sz="32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a:t>
            </a:r>
            <a:endPar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32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Đặc</a:t>
            </a:r>
            <a:r>
              <a:rPr lang="en-US" sz="32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điểm</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về</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đường</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nét</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và</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màu</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sắc</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của</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các</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hình</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vẽ</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đó</a:t>
            </a:r>
            <a:r>
              <a:rPr lang="en-US" sz="32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đơn</a:t>
            </a:r>
            <a:r>
              <a:rPr lang="en-US" sz="32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giản</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hay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phức</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tạp</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a:p>
            <a:pPr algn="just"/>
            <a:r>
              <a:rPr lang="en-US" sz="32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Màu</a:t>
            </a:r>
            <a:r>
              <a:rPr lang="en-US" sz="32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sắc</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của</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các</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hình</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vẽ</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đó</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có</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gì</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đặc</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biệt</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a:p>
            <a:pPr algn="just"/>
            <a:r>
              <a:rPr lang="en-US" sz="32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Người</a:t>
            </a:r>
            <a:r>
              <a:rPr lang="en-US" sz="32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Tiền</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sử</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để</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lại</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các</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hình</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vẽ</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trên</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hang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bằng</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cách</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nào</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a:p>
            <a:pPr algn="just"/>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Theo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em</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tại</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sao</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người</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Tiền</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sử</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lại</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để</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lại</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các</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hình</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vẽ</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trên</a:t>
            </a: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hang </a:t>
            </a: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động</a:t>
            </a:r>
            <a:r>
              <a:rPr lang="en-US" sz="32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a:t>
            </a:r>
            <a:endPar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636" y="928244"/>
            <a:ext cx="8596668" cy="339746"/>
          </a:xfrm>
        </p:spPr>
        <p:txBody>
          <a:bodyPr>
            <a:noAutofit/>
          </a:bodyPr>
          <a:lstStyle/>
          <a:p>
            <a:r>
              <a:rPr lang="en-US" sz="3200" b="1"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II. </a:t>
            </a:r>
            <a:r>
              <a:rPr lang="en-US" sz="3200" b="1"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Tìm</a:t>
            </a:r>
            <a:r>
              <a:rPr lang="en-US" sz="3200" b="1"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hiểu</a:t>
            </a:r>
            <a:r>
              <a:rPr lang="en-US" sz="32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nghệ</a:t>
            </a:r>
            <a:r>
              <a:rPr lang="en-US" sz="32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thuật</a:t>
            </a:r>
            <a:r>
              <a:rPr lang="en-US" sz="32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của</a:t>
            </a:r>
            <a:r>
              <a:rPr lang="en-US" sz="32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người</a:t>
            </a:r>
            <a:r>
              <a:rPr lang="en-US" sz="32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Tiền</a:t>
            </a:r>
            <a:r>
              <a:rPr lang="en-US" sz="32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sử</a:t>
            </a:r>
            <a:endPar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4" name="Content Placeholder 2"/>
          <p:cNvSpPr>
            <a:spLocks noGrp="1"/>
          </p:cNvSpPr>
          <p:nvPr>
            <p:ph idx="1"/>
          </p:nvPr>
        </p:nvSpPr>
        <p:spPr>
          <a:xfrm>
            <a:off x="690397" y="1385558"/>
            <a:ext cx="10909420" cy="5263438"/>
          </a:xfrm>
        </p:spPr>
        <p:txBody>
          <a:bodyPr>
            <a:noAutofit/>
          </a:bodyPr>
          <a:lstStyle/>
          <a:p>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Đối</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tượng</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trong</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các</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hình</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vẽ</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là</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gì</a:t>
            </a:r>
            <a:r>
              <a:rPr lang="en-US" sz="3000"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a:p>
            <a:pPr marL="0" indent="0">
              <a:buNone/>
            </a:pP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sym typeface="Wingdings" panose="05000000000000000000" pitchFamily="2" charset="2"/>
              </a:rPr>
              <a:t></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Là</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con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người</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con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vật</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thường</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thấy</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trong</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cuộc</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sống</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của</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người</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Tiền</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sử</a:t>
            </a:r>
            <a:endPar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r>
              <a:rPr lang="en-US" sz="3000" dirty="0" err="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Hình</a:t>
            </a:r>
            <a:r>
              <a:rPr lang="en-US" sz="3000"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vẽ</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đó</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có</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1 hay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nhiều</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nhân</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vật</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Được</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sắp</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xếp</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như</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thế</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nào</a:t>
            </a:r>
            <a:r>
              <a:rPr lang="en-US" sz="3000"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a:p>
            <a:pPr marL="0" indent="0">
              <a:buNone/>
            </a:pP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sym typeface="Wingdings" panose="05000000000000000000" pitchFamily="2" charset="2"/>
              </a:rPr>
              <a:t></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Đối</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tượng</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thường</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được</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thể</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hiện</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đơn</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lẻ</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hoặc</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theo</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nhóm</a:t>
            </a:r>
            <a:endParaRPr lang="en-US" sz="30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3000" dirty="0" err="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Đặc</a:t>
            </a:r>
            <a:r>
              <a:rPr lang="en-US" sz="3000"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điểm</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về</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đường</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nét</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và</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màu</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sắc</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của</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các</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hình</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vẽ</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đó</a:t>
            </a:r>
            <a:r>
              <a:rPr lang="en-US" sz="3000"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đơn</a:t>
            </a:r>
            <a:r>
              <a:rPr lang="en-US" sz="3000"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giản</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hay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phức</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tạp</a:t>
            </a:r>
            <a:r>
              <a:rPr lang="en-US" sz="3000"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a:p>
            <a:pPr marL="0" indent="0">
              <a:buNone/>
            </a:pP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sym typeface="Wingdings" panose="05000000000000000000" pitchFamily="2" charset="2"/>
              </a:rPr>
              <a:t></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Đường</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nét</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và</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màu</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sắc</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đơn</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giản</a:t>
            </a:r>
            <a:endParaRPr lang="en-US" sz="30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circle(in)">
                                      <p:cBhvr>
                                        <p:cTn id="7" dur="20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1000"/>
                                        <p:tgtEl>
                                          <p:spTgt spid="4">
                                            <p:txEl>
                                              <p:pRg st="3" end="3"/>
                                            </p:txEl>
                                          </p:spTgt>
                                        </p:tgtEl>
                                      </p:cBhvr>
                                    </p:animEffect>
                                    <p:anim calcmode="lin" valueType="num">
                                      <p:cBhvr>
                                        <p:cTn id="1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circle(in)">
                                      <p:cBhvr>
                                        <p:cTn id="19" dur="2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1063" y="738748"/>
            <a:ext cx="10913440" cy="5439983"/>
          </a:xfrm>
        </p:spPr>
        <p:txBody>
          <a:bodyPr>
            <a:noAutofit/>
          </a:bodyPr>
          <a:lstStyle/>
          <a:p>
            <a:pPr algn="just"/>
            <a:r>
              <a:rPr lang="en-US" sz="3000" dirty="0" err="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Màu</a:t>
            </a:r>
            <a:r>
              <a:rPr lang="en-US" sz="3000"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sắc</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của</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các</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hình</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vẽ</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đó</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có</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gì</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đặc</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biệt</a:t>
            </a:r>
            <a:r>
              <a:rPr lang="en-US" sz="3000"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a:p>
            <a:pPr marL="0" indent="0" algn="just">
              <a:buNone/>
            </a:pP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sym typeface="Wingdings" panose="05000000000000000000" pitchFamily="2" charset="2"/>
              </a:rPr>
              <a:t></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Màu</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vẽ</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được</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lấy</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từ</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các</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loại</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đá</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trong</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tự</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nhiên</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Màu</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sắc</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cơ</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bản</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là</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đỏ</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đen</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trắng</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a:t>
            </a:r>
            <a:endParaRPr lang="en-US" sz="30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3000" dirty="0" err="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Người</a:t>
            </a:r>
            <a:r>
              <a:rPr lang="en-US" sz="3000"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Tiền</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sử</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để</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lại</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các</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hình</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vẽ</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trên</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hang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bằng</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cách</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nào</a:t>
            </a:r>
            <a:r>
              <a:rPr lang="en-US" sz="3000"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a:p>
            <a:pPr marL="0" indent="0" algn="just">
              <a:buNone/>
            </a:pP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sym typeface="Wingdings" panose="05000000000000000000" pitchFamily="2" charset="2"/>
              </a:rPr>
              <a:t></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Họ</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khắc</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nét</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trên</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vách</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thổi</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màu</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hoặc</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vẽ</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màu</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Đôi</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khi</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còn</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khắc</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trên</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đất</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sét</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rồi</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đắp</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trên</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vách</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hang</a:t>
            </a:r>
            <a:endParaRPr lang="en-US" sz="30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Theo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em</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tại</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sao</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người</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Tiền</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sử</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lại</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để</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lại</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các</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hình</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vẽ</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trên</a:t>
            </a:r>
            <a:r>
              <a:rPr lang="en-US" sz="3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hang </a:t>
            </a:r>
            <a:r>
              <a:rPr lang="en-US" sz="3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động</a:t>
            </a:r>
            <a:r>
              <a:rPr lang="en-US" sz="3000"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a:p>
            <a:pPr marL="0" indent="0" algn="just">
              <a:buNone/>
            </a:pP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sym typeface="Wingdings" panose="05000000000000000000" pitchFamily="2" charset="2"/>
              </a:rPr>
              <a:t></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Để</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truyền</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tải</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thông</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tin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hoặc</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phục</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vụ</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nhu</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cầu</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sinh</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hoạt</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tín</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ngưỡng</a:t>
            </a:r>
            <a:r>
              <a:rPr lang="en-US" sz="3000"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a:t>
            </a:r>
            <a:endParaRPr lang="en-US" sz="30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3000" dirty="0">
              <a:solidFill>
                <a:schemeClr val="tx1"/>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down)">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503" y="982132"/>
            <a:ext cx="9194072" cy="794417"/>
          </a:xfrm>
        </p:spPr>
        <p:txBody>
          <a:bodyPr>
            <a:normAutofit fontScale="90000"/>
          </a:bodyPr>
          <a:lstStyle/>
          <a:p>
            <a:r>
              <a:rPr lang="en-US" b="1"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III.</a:t>
            </a:r>
            <a:r>
              <a:rPr lang="en-US" dirty="0" smtClean="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Cách</a:t>
            </a:r>
            <a:r>
              <a:rPr lang="en-US"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vẽ</a:t>
            </a:r>
            <a:r>
              <a:rPr lang="en-US"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mô</a:t>
            </a:r>
            <a:r>
              <a:rPr lang="en-US"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phỏng</a:t>
            </a:r>
            <a:r>
              <a:rPr lang="en-US"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theo</a:t>
            </a:r>
            <a:r>
              <a:rPr lang="en-US"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hình</a:t>
            </a:r>
            <a:r>
              <a:rPr lang="en-US"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b="1" dirty="0" err="1" smtClean="0">
                <a:solidFill>
                  <a:schemeClr val="tx1"/>
                </a:solidFill>
                <a:latin typeface="Cambria" panose="02040503050406030204" pitchFamily="18" charset="0"/>
                <a:ea typeface="Cambria" panose="02040503050406030204" pitchFamily="18" charset="0"/>
                <a:cs typeface="Times New Roman" panose="02020603050405020304" pitchFamily="18" charset="0"/>
              </a:rPr>
              <a:t>mẫu</a:t>
            </a:r>
            <a:endParaRPr lang="en-US"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3" name="Group 2"/>
          <p:cNvGrpSpPr/>
          <p:nvPr/>
        </p:nvGrpSpPr>
        <p:grpSpPr>
          <a:xfrm>
            <a:off x="792504" y="2410578"/>
            <a:ext cx="3338332" cy="2510069"/>
            <a:chOff x="1689658" y="3507813"/>
            <a:chExt cx="3338332" cy="2510069"/>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137011" y="3060460"/>
              <a:ext cx="2443625" cy="3338332"/>
            </a:xfrm>
            <a:prstGeom prst="rect">
              <a:avLst/>
            </a:prstGeom>
          </p:spPr>
        </p:pic>
        <p:sp>
          <p:nvSpPr>
            <p:cNvPr id="8" name="Rectangle 7"/>
            <p:cNvSpPr/>
            <p:nvPr/>
          </p:nvSpPr>
          <p:spPr>
            <a:xfrm>
              <a:off x="3151074" y="5371551"/>
              <a:ext cx="415498" cy="646331"/>
            </a:xfrm>
            <a:prstGeom prst="rect">
              <a:avLst/>
            </a:prstGeom>
          </p:spPr>
          <p:txBody>
            <a:bodyPr wrap="square">
              <a:spAutoFit/>
            </a:bodyPr>
            <a:lstStyle/>
            <a:p>
              <a:r>
                <a:rPr lang="en-US" sz="3600" b="1" dirty="0">
                  <a:latin typeface="Cambria" panose="02040503050406030204" pitchFamily="18" charset="0"/>
                  <a:ea typeface="Cambria" panose="02040503050406030204" pitchFamily="18" charset="0"/>
                  <a:cs typeface="Times New Roman" panose="02020603050405020304" pitchFamily="18" charset="0"/>
                </a:rPr>
                <a:t>1</a:t>
              </a:r>
            </a:p>
          </p:txBody>
        </p:sp>
      </p:grpSp>
      <p:grpSp>
        <p:nvGrpSpPr>
          <p:cNvPr id="7" name="Group 6"/>
          <p:cNvGrpSpPr/>
          <p:nvPr/>
        </p:nvGrpSpPr>
        <p:grpSpPr>
          <a:xfrm>
            <a:off x="4404004" y="2410578"/>
            <a:ext cx="3350506" cy="2550659"/>
            <a:chOff x="7879089" y="1634065"/>
            <a:chExt cx="3350506" cy="2550659"/>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8332529" y="1180625"/>
              <a:ext cx="2443625" cy="3350506"/>
            </a:xfrm>
            <a:prstGeom prst="rect">
              <a:avLst/>
            </a:prstGeom>
          </p:spPr>
        </p:pic>
        <p:sp>
          <p:nvSpPr>
            <p:cNvPr id="11" name="Rectangle 10"/>
            <p:cNvSpPr/>
            <p:nvPr/>
          </p:nvSpPr>
          <p:spPr>
            <a:xfrm>
              <a:off x="9245081" y="3538393"/>
              <a:ext cx="415498" cy="646331"/>
            </a:xfrm>
            <a:prstGeom prst="rect">
              <a:avLst/>
            </a:prstGeom>
          </p:spPr>
          <p:txBody>
            <a:bodyPr wrap="square">
              <a:spAutoFit/>
            </a:bodyPr>
            <a:lstStyle/>
            <a:p>
              <a:r>
                <a:rPr lang="en-US" sz="3600" b="1" dirty="0">
                  <a:latin typeface="Cambria" panose="02040503050406030204" pitchFamily="18" charset="0"/>
                  <a:ea typeface="Cambria" panose="02040503050406030204" pitchFamily="18" charset="0"/>
                  <a:cs typeface="Times New Roman" panose="02020603050405020304" pitchFamily="18" charset="0"/>
                </a:rPr>
                <a:t>2</a:t>
              </a:r>
            </a:p>
          </p:txBody>
        </p:sp>
      </p:grpSp>
      <p:grpSp>
        <p:nvGrpSpPr>
          <p:cNvPr id="13" name="Group 12"/>
          <p:cNvGrpSpPr/>
          <p:nvPr/>
        </p:nvGrpSpPr>
        <p:grpSpPr>
          <a:xfrm>
            <a:off x="8022706" y="2397515"/>
            <a:ext cx="3350507" cy="2563725"/>
            <a:chOff x="4302120" y="1634065"/>
            <a:chExt cx="3350507" cy="2563725"/>
          </a:xfrm>
        </p:grpSpPr>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71" t="-826" r="-356" b="6519"/>
            <a:stretch>
              <a:fillRect/>
            </a:stretch>
          </p:blipFill>
          <p:spPr>
            <a:xfrm>
              <a:off x="4302120" y="1634065"/>
              <a:ext cx="3350507" cy="2443627"/>
            </a:xfrm>
            <a:prstGeom prst="rect">
              <a:avLst/>
            </a:prstGeom>
          </p:spPr>
        </p:pic>
        <p:sp>
          <p:nvSpPr>
            <p:cNvPr id="12" name="Rectangle 11"/>
            <p:cNvSpPr/>
            <p:nvPr/>
          </p:nvSpPr>
          <p:spPr>
            <a:xfrm>
              <a:off x="5693982" y="3551459"/>
              <a:ext cx="415498" cy="646331"/>
            </a:xfrm>
            <a:prstGeom prst="rect">
              <a:avLst/>
            </a:prstGeom>
          </p:spPr>
          <p:txBody>
            <a:bodyPr wrap="square">
              <a:spAutoFit/>
            </a:bodyPr>
            <a:lstStyle/>
            <a:p>
              <a:r>
                <a:rPr lang="en-US" sz="3600" b="1" dirty="0">
                  <a:latin typeface="Cambria" panose="02040503050406030204" pitchFamily="18" charset="0"/>
                  <a:ea typeface="Cambria" panose="02040503050406030204" pitchFamily="18" charset="0"/>
                  <a:cs typeface="Times New Roman" panose="02020603050405020304" pitchFamily="18" charset="0"/>
                </a:rPr>
                <a:t>3</a:t>
              </a:r>
            </a:p>
          </p:txBody>
        </p:sp>
      </p:grpSp>
      <p:sp>
        <p:nvSpPr>
          <p:cNvPr id="14" name="TextBox 13"/>
          <p:cNvSpPr txBox="1"/>
          <p:nvPr/>
        </p:nvSpPr>
        <p:spPr>
          <a:xfrm flipH="1">
            <a:off x="822960" y="5159828"/>
            <a:ext cx="10424159" cy="523220"/>
          </a:xfrm>
          <a:prstGeom prst="rect">
            <a:avLst/>
          </a:prstGeom>
          <a:noFill/>
        </p:spPr>
        <p:txBody>
          <a:bodyPr wrap="square" rtlCol="0">
            <a:spAutoFit/>
          </a:bodyPr>
          <a:lstStyle/>
          <a:p>
            <a:pPr algn="ctr"/>
            <a:r>
              <a:rPr lang="en-US" sz="2800" b="1" i="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Theo </a:t>
            </a:r>
            <a:r>
              <a:rPr lang="en-US" sz="2800" b="1" i="1" dirty="0" err="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em</a:t>
            </a:r>
            <a:r>
              <a:rPr lang="en-US" sz="2800" b="1" i="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i="1" dirty="0" err="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hình</a:t>
            </a:r>
            <a:r>
              <a:rPr lang="en-US" sz="2800" b="1" i="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i="1" dirty="0" err="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số</a:t>
            </a:r>
            <a:r>
              <a:rPr lang="en-US" sz="2800" b="1" i="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i="1" dirty="0" err="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mấy</a:t>
            </a:r>
            <a:r>
              <a:rPr lang="en-US" sz="2800" b="1" i="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i="1" dirty="0" err="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có</a:t>
            </a:r>
            <a:r>
              <a:rPr lang="en-US" sz="2800" b="1" i="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i="1" dirty="0" err="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bố</a:t>
            </a:r>
            <a:r>
              <a:rPr lang="en-US" sz="2800" b="1" i="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i="1" dirty="0" err="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cục</a:t>
            </a:r>
            <a:r>
              <a:rPr lang="en-US" sz="2800" b="1" i="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i="1" dirty="0" err="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đẹp</a:t>
            </a:r>
            <a:r>
              <a:rPr lang="en-US" sz="2800" b="1" i="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i="1" dirty="0" err="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và</a:t>
            </a:r>
            <a:r>
              <a:rPr lang="en-US" sz="2800" b="1" i="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i="1" dirty="0" err="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cân</a:t>
            </a:r>
            <a:r>
              <a:rPr lang="en-US" sz="2800" b="1" i="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i="1" dirty="0" err="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đối</a:t>
            </a:r>
            <a:endParaRPr lang="en-US" sz="2800" b="1"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docProps/app.xml><?xml version="1.0" encoding="utf-8"?>
<Properties xmlns="http://schemas.openxmlformats.org/officeDocument/2006/extended-properties" xmlns:vt="http://schemas.openxmlformats.org/officeDocument/2006/docPropsVTypes">
  <Template>Organic</Template>
  <TotalTime>373</TotalTime>
  <Words>1440</Words>
  <Application>Microsoft Office PowerPoint</Application>
  <PresentationFormat>Widescreen</PresentationFormat>
  <Paragraphs>75</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Cambria</vt:lpstr>
      <vt:lpstr>Garamond</vt:lpstr>
      <vt:lpstr>Times New Roman</vt:lpstr>
      <vt:lpstr>Wingdings</vt:lpstr>
      <vt:lpstr>Organic</vt:lpstr>
      <vt:lpstr>CHỦ ĐỀ:  NGHỆ THUẬT TIỀN SỬ THẾ GIỚI  VÀ VIỆT NAM</vt:lpstr>
      <vt:lpstr>KHỞI ĐỘNG</vt:lpstr>
      <vt:lpstr>PowerPoint Presentation</vt:lpstr>
      <vt:lpstr>PowerPoint Presentation</vt:lpstr>
      <vt:lpstr>I. Khám phá hình vẽ thời Tiền sử</vt:lpstr>
      <vt:lpstr>PowerPoint Presentation</vt:lpstr>
      <vt:lpstr>II. Tìm hiểu nghệ thuật của người Tiền sử</vt:lpstr>
      <vt:lpstr>PowerPoint Presentation</vt:lpstr>
      <vt:lpstr>III. Cách vẽ mô phỏng theo hình mẫu</vt:lpstr>
      <vt:lpstr>PowerPoint Presentation</vt:lpstr>
      <vt:lpstr>? Nêu điểm giống và khác nhau của việc vẽ mô phỏng và chép lại hình mẫu? ? Tại sao có sự khác nhau trong 2 hình thức vẽ này?</vt:lpstr>
      <vt:lpstr>IV. Mô phỏng hình vẽ thời Tiền sử Em hãy chọn và mô phỏng 1 hình vẽ thời Tiền sử theo ý thích.</vt:lpstr>
      <vt:lpstr>PowerPoint Presentation</vt:lpstr>
      <vt:lpstr>PowerPoint Presentation</vt:lpstr>
      <vt:lpstr>Hang Magura </vt:lpstr>
      <vt:lpstr>Hang Bhimbestka </vt:lpstr>
      <vt:lpstr>Hang Serra </vt:lpstr>
      <vt:lpstr>Hang Laas Gaal</vt:lpstr>
      <vt:lpstr>Hang Tadrart Acacus</vt:lpstr>
      <vt:lpstr>Hang Chauvet</vt:lpstr>
      <vt:lpstr>Hang Kakadu (Úc)</vt:lpstr>
      <vt:lpstr>Hang Altamira (Tây Ban Nha)</vt:lpstr>
      <vt:lpstr>Lascaux (Pháp)</vt:lpstr>
      <vt:lpstr>PowerPoint Presentation</vt:lpstr>
      <vt:lpstr>V. Trưng bày sản phẩm và chia sẻ</vt:lpstr>
      <vt:lpstr>Dặn dò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NGHỆ THUẬT TIỀN SỬ THẾ GIỚI VÀ VIỆT NAM</dc:title>
  <dc:creator>admin</dc:creator>
  <cp:lastModifiedBy>Administrator</cp:lastModifiedBy>
  <cp:revision>94</cp:revision>
  <dcterms:created xsi:type="dcterms:W3CDTF">2021-08-21T08:22:00Z</dcterms:created>
  <dcterms:modified xsi:type="dcterms:W3CDTF">2024-01-14T10:27:45Z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1033-11.2.0.10130</vt:lpwstr>
  </property>
</Properties>
</file>