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sldIdLst>
    <p:sldId id="256" r:id="rId2"/>
    <p:sldId id="278" r:id="rId3"/>
    <p:sldId id="258" r:id="rId4"/>
    <p:sldId id="261" r:id="rId5"/>
    <p:sldId id="312" r:id="rId6"/>
    <p:sldId id="262" r:id="rId7"/>
    <p:sldId id="265" r:id="rId8"/>
    <p:sldId id="295" r:id="rId9"/>
    <p:sldId id="280" r:id="rId10"/>
    <p:sldId id="294" r:id="rId11"/>
    <p:sldId id="281" r:id="rId12"/>
    <p:sldId id="282" r:id="rId13"/>
    <p:sldId id="292" r:id="rId14"/>
    <p:sldId id="283" r:id="rId15"/>
    <p:sldId id="284" r:id="rId16"/>
    <p:sldId id="285" r:id="rId17"/>
    <p:sldId id="286" r:id="rId18"/>
    <p:sldId id="287" r:id="rId19"/>
    <p:sldId id="288" r:id="rId20"/>
    <p:sldId id="289" r:id="rId21"/>
    <p:sldId id="290"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94660"/>
  </p:normalViewPr>
  <p:slideViewPr>
    <p:cSldViewPr snapToGrid="0" snapToObjects="1">
      <p:cViewPr varScale="1">
        <p:scale>
          <a:sx n="45" d="100"/>
          <a:sy n="45" d="100"/>
        </p:scale>
        <p:origin x="72" y="4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56DD26-32A4-2A43-990A-6F7E5E73786E}"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43406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9957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223732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88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89492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56DD26-32A4-2A43-990A-6F7E5E73786E}"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45654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6DD26-32A4-2A43-990A-6F7E5E73786E}"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416413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56DD26-32A4-2A43-990A-6F7E5E73786E}"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0089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56DD26-32A4-2A43-990A-6F7E5E73786E}"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04743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6DD26-32A4-2A43-990A-6F7E5E73786E}"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4259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98093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68084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6DD26-32A4-2A43-990A-6F7E5E73786E}" type="datetimeFigureOut">
              <a:rPr lang="en-US" smtClean="0"/>
              <a:t>2/24/2024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AF604-6CBA-6F4A-A6F6-26E48A4D0EE4}" type="slidenum">
              <a:rPr lang="en-US" smtClean="0"/>
              <a:t>‹#›</a:t>
            </a:fld>
            <a:endParaRPr lang="en-US"/>
          </a:p>
        </p:txBody>
      </p:sp>
    </p:spTree>
    <p:extLst>
      <p:ext uri="{BB962C8B-B14F-4D97-AF65-F5344CB8AC3E}">
        <p14:creationId xmlns:p14="http://schemas.microsoft.com/office/powerpoint/2010/main" val="40404089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14.png"/><Relationship Id="rId17" Type="http://schemas.openxmlformats.org/officeDocument/2006/relationships/slide" Target="slide2.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6.png"/><Relationship Id="rId18" Type="http://schemas.openxmlformats.org/officeDocument/2006/relationships/slide" Target="slide9.xml"/><Relationship Id="rId26" Type="http://schemas.openxmlformats.org/officeDocument/2006/relationships/image" Target="../media/image32.png"/><Relationship Id="rId3" Type="http://schemas.microsoft.com/office/2007/relationships/hdphoto" Target="../media/hdphoto1.wdp"/><Relationship Id="rId21" Type="http://schemas.openxmlformats.org/officeDocument/2006/relationships/image" Target="../media/image29.gif"/><Relationship Id="rId7" Type="http://schemas.openxmlformats.org/officeDocument/2006/relationships/image" Target="../media/image24.png"/><Relationship Id="rId12" Type="http://schemas.openxmlformats.org/officeDocument/2006/relationships/slide" Target="slide7.xml"/><Relationship Id="rId17" Type="http://schemas.microsoft.com/office/2007/relationships/hdphoto" Target="../media/hdphoto11.wdp"/><Relationship Id="rId25" Type="http://schemas.openxmlformats.org/officeDocument/2006/relationships/image" Target="../media/image31.png"/><Relationship Id="rId2" Type="http://schemas.openxmlformats.org/officeDocument/2006/relationships/image" Target="../media/image10.png"/><Relationship Id="rId16" Type="http://schemas.openxmlformats.org/officeDocument/2006/relationships/image" Target="../media/image27.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30.png"/><Relationship Id="rId5" Type="http://schemas.microsoft.com/office/2007/relationships/hdphoto" Target="../media/hdphoto2.wdp"/><Relationship Id="rId15" Type="http://schemas.openxmlformats.org/officeDocument/2006/relationships/slide" Target="slide8.xml"/><Relationship Id="rId23" Type="http://schemas.microsoft.com/office/2007/relationships/hdphoto" Target="../media/hdphoto3.wdp"/><Relationship Id="rId28"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slide" Target="slide6.xml"/><Relationship Id="rId14" Type="http://schemas.microsoft.com/office/2007/relationships/hdphoto" Target="../media/hdphoto10.wdp"/><Relationship Id="rId22" Type="http://schemas.openxmlformats.org/officeDocument/2006/relationships/image" Target="../media/image12.png"/><Relationship Id="rId27"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20.png"/><Relationship Id="rId3" Type="http://schemas.openxmlformats.org/officeDocument/2006/relationships/slideLayout" Target="../slideLayouts/slideLayout1.xml"/><Relationship Id="rId7" Type="http://schemas.microsoft.com/office/2007/relationships/hdphoto" Target="../media/hdphoto14.wdp"/><Relationship Id="rId12" Type="http://schemas.openxmlformats.org/officeDocument/2006/relationships/image" Target="../media/image41.png"/><Relationship Id="rId17" Type="http://schemas.openxmlformats.org/officeDocument/2006/relationships/image" Target="../media/image17.png"/><Relationship Id="rId2" Type="http://schemas.openxmlformats.org/officeDocument/2006/relationships/audio" Target="../media/media2.mp3"/><Relationship Id="rId16" Type="http://schemas.openxmlformats.org/officeDocument/2006/relationships/slide" Target="slide1.xml"/><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13.wdp"/><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15.wdp"/></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25.xml"/><Relationship Id="rId7" Type="http://schemas.openxmlformats.org/officeDocument/2006/relationships/image" Target="../media/image39.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4.wdp"/><Relationship Id="rId10" Type="http://schemas.openxmlformats.org/officeDocument/2006/relationships/slide" Target="slide24.xml"/><Relationship Id="rId4" Type="http://schemas.openxmlformats.org/officeDocument/2006/relationships/image" Target="../media/image36.png"/><Relationship Id="rId9" Type="http://schemas.openxmlformats.org/officeDocument/2006/relationships/slide" Target="slide23.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230.png"/></Relationships>
</file>

<file path=ppt/slides/_rels/slide3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slide" Target="slide1.xml"/><Relationship Id="rId4" Type="http://schemas.openxmlformats.org/officeDocument/2006/relationships/image" Target="../media/image240.png"/></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1.xml"/><Relationship Id="rId4" Type="http://schemas.openxmlformats.org/officeDocument/2006/relationships/image" Target="../media/image250.png"/></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slide" Target="slide1.xml"/><Relationship Id="rId4" Type="http://schemas.openxmlformats.org/officeDocument/2006/relationships/image" Target="../media/image260.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microsoft.com/office/2007/relationships/hdphoto" Target="../media/hdphoto14.wdp"/><Relationship Id="rId4" Type="http://schemas.openxmlformats.org/officeDocument/2006/relationships/image" Target="../media/image49.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0"/>
          <p:cNvSpPr/>
          <p:nvPr/>
        </p:nvSpPr>
        <p:spPr>
          <a:xfrm>
            <a:off x="0" y="-994"/>
            <a:ext cx="12192000" cy="7074282"/>
          </a:xfrm>
          <a:custGeom>
            <a:avLst/>
            <a:gdLst>
              <a:gd name="connsiteX0" fmla="*/ 0 w 12192000"/>
              <a:gd name="connsiteY0" fmla="*/ 6857999 h 6857999"/>
              <a:gd name="connsiteX1" fmla="*/ 12192000 w 12192000"/>
              <a:gd name="connsiteY1" fmla="*/ 6857999 h 6857999"/>
              <a:gd name="connsiteX2" fmla="*/ 12192000 w 12192000"/>
              <a:gd name="connsiteY2" fmla="*/ 0 h 6857999"/>
              <a:gd name="connsiteX3" fmla="*/ 0 w 12192000"/>
              <a:gd name="connsiteY3" fmla="*/ 0 h 6857999"/>
              <a:gd name="connsiteX4" fmla="*/ 0 w 1219200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a:moveTo>
                  <a:pt x="0" y="6857999"/>
                </a:moveTo>
                <a:lnTo>
                  <a:pt x="12192000" y="6857999"/>
                </a:lnTo>
                <a:lnTo>
                  <a:pt x="12192000" y="0"/>
                </a:lnTo>
                <a:lnTo>
                  <a:pt x="0" y="0"/>
                </a:lnTo>
                <a:lnTo>
                  <a:pt x="0" y="6857999"/>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a:off x="9403080" y="5417820"/>
            <a:ext cx="2103120" cy="1440180"/>
          </a:xfrm>
          <a:prstGeom prst="rect">
            <a:avLst/>
          </a:prstGeom>
        </p:spPr>
      </p:pic>
      <p:sp>
        <p:nvSpPr>
          <p:cNvPr id="8" name="Freeform 2"/>
          <p:cNvSpPr/>
          <p:nvPr/>
        </p:nvSpPr>
        <p:spPr>
          <a:xfrm>
            <a:off x="3559175" y="4727575"/>
            <a:ext cx="4924425" cy="22225"/>
          </a:xfrm>
          <a:custGeom>
            <a:avLst/>
            <a:gdLst>
              <a:gd name="connsiteX0" fmla="*/ 21463 w 4924425"/>
              <a:gd name="connsiteY0" fmla="*/ 20447 h 22225"/>
              <a:gd name="connsiteX1" fmla="*/ 4936363 w 4924425"/>
              <a:gd name="connsiteY1" fmla="*/ 20447 h 22225"/>
            </a:gdLst>
            <a:ahLst/>
            <a:cxnLst>
              <a:cxn ang="0">
                <a:pos x="connsiteX0" y="connsiteY0"/>
              </a:cxn>
              <a:cxn ang="0">
                <a:pos x="connsiteX1" y="connsiteY1"/>
              </a:cxn>
            </a:cxnLst>
            <a:rect l="l" t="t" r="r" b="b"/>
            <a:pathLst>
              <a:path w="4924425" h="22225">
                <a:moveTo>
                  <a:pt x="21463" y="20447"/>
                </a:moveTo>
                <a:lnTo>
                  <a:pt x="4936363" y="20447"/>
                </a:lnTo>
              </a:path>
            </a:pathLst>
          </a:custGeom>
          <a:ln w="19050">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4"/>
          <p:cNvPicPr>
            <a:picLocks noChangeAspect="1"/>
          </p:cNvPicPr>
          <p:nvPr/>
        </p:nvPicPr>
        <p:blipFill>
          <a:blip r:embed="rId3"/>
          <a:stretch>
            <a:fillRect/>
          </a:stretch>
        </p:blipFill>
        <p:spPr>
          <a:xfrm>
            <a:off x="0" y="4145279"/>
            <a:ext cx="2148839" cy="2712720"/>
          </a:xfrm>
          <a:prstGeom prst="rect">
            <a:avLst/>
          </a:prstGeom>
        </p:spPr>
      </p:pic>
      <p:pic>
        <p:nvPicPr>
          <p:cNvPr id="5" name="Picture 5"/>
          <p:cNvPicPr>
            <a:picLocks noChangeAspect="1"/>
          </p:cNvPicPr>
          <p:nvPr/>
        </p:nvPicPr>
        <p:blipFill>
          <a:blip r:embed="rId4"/>
          <a:stretch>
            <a:fillRect/>
          </a:stretch>
        </p:blipFill>
        <p:spPr>
          <a:xfrm>
            <a:off x="10713720" y="121920"/>
            <a:ext cx="487680" cy="1607820"/>
          </a:xfrm>
          <a:prstGeom prst="rect">
            <a:avLst/>
          </a:prstGeom>
        </p:spPr>
      </p:pic>
      <p:pic>
        <p:nvPicPr>
          <p:cNvPr id="6" name="Picture 6"/>
          <p:cNvPicPr>
            <a:picLocks noChangeAspect="1"/>
          </p:cNvPicPr>
          <p:nvPr/>
        </p:nvPicPr>
        <p:blipFill>
          <a:blip r:embed="rId5"/>
          <a:stretch>
            <a:fillRect/>
          </a:stretch>
        </p:blipFill>
        <p:spPr>
          <a:xfrm>
            <a:off x="11262360" y="1013460"/>
            <a:ext cx="754380" cy="1287780"/>
          </a:xfrm>
          <a:prstGeom prst="rect">
            <a:avLst/>
          </a:prstGeom>
        </p:spPr>
      </p:pic>
      <p:sp>
        <p:nvSpPr>
          <p:cNvPr id="9" name="Freeform 6"/>
          <p:cNvSpPr/>
          <p:nvPr/>
        </p:nvSpPr>
        <p:spPr>
          <a:xfrm>
            <a:off x="11776075" y="790575"/>
            <a:ext cx="327025" cy="301625"/>
          </a:xfrm>
          <a:custGeom>
            <a:avLst/>
            <a:gdLst>
              <a:gd name="connsiteX0" fmla="*/ 306253 w 327025"/>
              <a:gd name="connsiteY0" fmla="*/ 91169 h 301625"/>
              <a:gd name="connsiteX1" fmla="*/ 169081 w 327025"/>
              <a:gd name="connsiteY1" fmla="*/ 21233 h 301625"/>
              <a:gd name="connsiteX2" fmla="*/ 85930 w 327025"/>
              <a:gd name="connsiteY2" fmla="*/ 48229 h 301625"/>
              <a:gd name="connsiteX3" fmla="*/ 16960 w 327025"/>
              <a:gd name="connsiteY3" fmla="*/ 183479 h 301625"/>
              <a:gd name="connsiteX4" fmla="*/ 262345 w 327025"/>
              <a:gd name="connsiteY4" fmla="*/ 308496 h 301625"/>
              <a:gd name="connsiteX5" fmla="*/ 331302 w 327025"/>
              <a:gd name="connsiteY5" fmla="*/ 173290 h 301625"/>
              <a:gd name="connsiteX6" fmla="*/ 306253 w 327025"/>
              <a:gd name="connsiteY6" fmla="*/ 91169 h 301625"/>
              <a:gd name="connsiteX7" fmla="*/ 306253 w 327025"/>
              <a:gd name="connsiteY7" fmla="*/ 91169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25" h="301625">
                <a:moveTo>
                  <a:pt x="306253" y="91169"/>
                </a:moveTo>
                <a:lnTo>
                  <a:pt x="169081" y="21233"/>
                </a:lnTo>
                <a:cubicBezTo>
                  <a:pt x="138167" y="5483"/>
                  <a:pt x="101697" y="17323"/>
                  <a:pt x="85930" y="48229"/>
                </a:cubicBezTo>
                <a:lnTo>
                  <a:pt x="16960" y="183479"/>
                </a:lnTo>
                <a:lnTo>
                  <a:pt x="262345" y="308496"/>
                </a:lnTo>
                <a:lnTo>
                  <a:pt x="331302" y="173290"/>
                </a:lnTo>
                <a:cubicBezTo>
                  <a:pt x="349001" y="143369"/>
                  <a:pt x="337167" y="106919"/>
                  <a:pt x="306253" y="91169"/>
                </a:cubicBezTo>
                <a:lnTo>
                  <a:pt x="306253" y="91169"/>
                </a:lnTo>
                <a:close/>
              </a:path>
            </a:pathLst>
          </a:custGeom>
          <a:solidFill>
            <a:srgbClr val="5A9AD3">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7"/>
          <p:cNvSpPr txBox="1"/>
          <p:nvPr/>
        </p:nvSpPr>
        <p:spPr>
          <a:xfrm>
            <a:off x="112734" y="173688"/>
            <a:ext cx="12262981" cy="3362459"/>
          </a:xfrm>
          <a:prstGeom prst="rect">
            <a:avLst/>
          </a:prstGeom>
          <a:noFill/>
        </p:spPr>
        <p:txBody>
          <a:bodyPr wrap="square" lIns="0" tIns="0" rIns="0" bIns="0" rtlCol="0">
            <a:spAutoFit/>
          </a:bodyPr>
          <a:lstStyle/>
          <a:p>
            <a:pPr marL="0" indent="355092">
              <a:lnSpc>
                <a:spcPct val="100000"/>
              </a:lnSpc>
            </a:pPr>
            <a:r>
              <a:rPr lang="vi-VN" altLang="zh-CN" sz="2800" spc="-5" dirty="0">
                <a:solidFill>
                  <a:srgbClr val="FEFEFE"/>
                </a:solidFill>
                <a:latin typeface="Arial" pitchFamily="34" charset="0"/>
                <a:ea typeface="Times New Roman"/>
                <a:cs typeface="Arial" pitchFamily="34" charset="0"/>
              </a:rPr>
              <a:t>  UBND QUẬN LONG BIÊN</a:t>
            </a:r>
            <a:endParaRPr lang="en-US" altLang="zh-CN" sz="2800" spc="-5" dirty="0">
              <a:solidFill>
                <a:srgbClr val="FEFEFE"/>
              </a:solidFill>
              <a:latin typeface="Arial" pitchFamily="34" charset="0"/>
              <a:ea typeface="Times New Roman"/>
              <a:cs typeface="Arial" pitchFamily="34" charset="0"/>
            </a:endParaRPr>
          </a:p>
          <a:p>
            <a:pPr>
              <a:lnSpc>
                <a:spcPts val="675"/>
              </a:lnSpc>
            </a:pPr>
            <a:endParaRPr lang="en-US" dirty="0">
              <a:latin typeface="Arial" pitchFamily="34" charset="0"/>
              <a:cs typeface="Arial" pitchFamily="34" charset="0"/>
            </a:endParaRPr>
          </a:p>
          <a:p>
            <a:pPr marL="0">
              <a:lnSpc>
                <a:spcPct val="100000"/>
              </a:lnSpc>
            </a:pPr>
            <a:r>
              <a:rPr lang="en-US" altLang="zh-CN" sz="2800" dirty="0">
                <a:solidFill>
                  <a:srgbClr val="FEFEFE"/>
                </a:solidFill>
                <a:latin typeface="Arial" pitchFamily="34" charset="0"/>
                <a:ea typeface="Times New Roman"/>
                <a:cs typeface="Arial" pitchFamily="34" charset="0"/>
              </a:rPr>
              <a:t>TRƯỜNG</a:t>
            </a:r>
            <a:r>
              <a:rPr lang="en-US" altLang="zh-CN" sz="2800" dirty="0">
                <a:solidFill>
                  <a:srgbClr val="FEFEFE"/>
                </a:solidFill>
                <a:latin typeface="Arial" pitchFamily="34" charset="0"/>
                <a:cs typeface="Arial" pitchFamily="34" charset="0"/>
              </a:rPr>
              <a:t> </a:t>
            </a:r>
            <a:r>
              <a:rPr lang="en-US" altLang="zh-CN" sz="2800" dirty="0">
                <a:solidFill>
                  <a:srgbClr val="FEFEFE"/>
                </a:solidFill>
                <a:latin typeface="Arial" pitchFamily="34" charset="0"/>
                <a:ea typeface="Times New Roman"/>
                <a:cs typeface="Arial" pitchFamily="34" charset="0"/>
              </a:rPr>
              <a:t>THCS</a:t>
            </a:r>
            <a:r>
              <a:rPr lang="vi-VN" altLang="zh-CN" sz="2800" spc="-80" dirty="0">
                <a:solidFill>
                  <a:srgbClr val="FEFEFE"/>
                </a:solidFill>
                <a:latin typeface="Arial" pitchFamily="34" charset="0"/>
                <a:ea typeface="Times New Roman"/>
                <a:cs typeface="Arial" pitchFamily="34" charset="0"/>
              </a:rPr>
              <a:t> NGUYỄN GIA THIỀU</a:t>
            </a:r>
            <a:endParaRPr lang="en-US" altLang="zh-CN" sz="2800" dirty="0">
              <a:solidFill>
                <a:srgbClr val="FEFEFE"/>
              </a:solidFill>
              <a:latin typeface="Arial" pitchFamily="34" charset="0"/>
              <a:ea typeface="Times New Roman"/>
              <a:cs typeface="Arial" pitchFamily="34" charset="0"/>
            </a:endParaRPr>
          </a:p>
          <a:p>
            <a:pPr marL="0" indent="4135196">
              <a:lnSpc>
                <a:spcPct val="100000"/>
              </a:lnSpc>
            </a:pPr>
            <a:endParaRPr lang="en-US" altLang="zh-CN" sz="3200" b="1" dirty="0">
              <a:solidFill>
                <a:srgbClr val="C45910"/>
              </a:solidFill>
              <a:latin typeface="Arial" pitchFamily="34" charset="0"/>
              <a:ea typeface="Times New Roman"/>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000"/>
              </a:lnSpc>
            </a:pPr>
            <a:endParaRPr lang="en-US" dirty="0">
              <a:latin typeface="Arial" pitchFamily="34" charset="0"/>
              <a:cs typeface="Arial" pitchFamily="34" charset="0"/>
            </a:endParaRPr>
          </a:p>
          <a:p>
            <a:pPr>
              <a:lnSpc>
                <a:spcPts val="1639"/>
              </a:lnSpc>
            </a:pPr>
            <a:endParaRPr lang="en-US" dirty="0">
              <a:latin typeface="Arial" pitchFamily="34" charset="0"/>
              <a:cs typeface="Arial" pitchFamily="34" charset="0"/>
            </a:endParaRPr>
          </a:p>
          <a:p>
            <a:pPr marL="0" indent="2985211">
              <a:lnSpc>
                <a:spcPct val="100000"/>
              </a:lnSpc>
            </a:pPr>
            <a:r>
              <a:rPr lang="en-US" altLang="zh-CN" sz="2800" dirty="0">
                <a:solidFill>
                  <a:srgbClr val="FEFEFE"/>
                </a:solidFill>
                <a:latin typeface="Arial" pitchFamily="34" charset="0"/>
                <a:ea typeface="Times New Roman"/>
                <a:cs typeface="Arial" pitchFamily="34" charset="0"/>
              </a:rPr>
              <a:t>Giáo</a:t>
            </a:r>
            <a:r>
              <a:rPr lang="en-US" altLang="zh-CN" sz="2800" spc="10" dirty="0">
                <a:solidFill>
                  <a:srgbClr val="FEFEFE"/>
                </a:solidFill>
                <a:latin typeface="Arial" pitchFamily="34" charset="0"/>
                <a:cs typeface="Arial" pitchFamily="34" charset="0"/>
              </a:rPr>
              <a:t> </a:t>
            </a:r>
            <a:r>
              <a:rPr lang="en-US" altLang="zh-CN" sz="2800" spc="-5" dirty="0">
                <a:solidFill>
                  <a:srgbClr val="FEFEFE"/>
                </a:solidFill>
                <a:latin typeface="Arial" pitchFamily="34" charset="0"/>
                <a:ea typeface="Times New Roman"/>
                <a:cs typeface="Arial" pitchFamily="34" charset="0"/>
              </a:rPr>
              <a:t>viên:……………………………</a:t>
            </a:r>
          </a:p>
        </p:txBody>
      </p:sp>
      <p:sp>
        <p:nvSpPr>
          <p:cNvPr id="10" name="Rectangle 9"/>
          <p:cNvSpPr/>
          <p:nvPr/>
        </p:nvSpPr>
        <p:spPr>
          <a:xfrm>
            <a:off x="1421703" y="2445128"/>
            <a:ext cx="9645041" cy="16867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3200" b="1" dirty="0">
                <a:solidFill>
                  <a:schemeClr val="bg1"/>
                </a:solidFill>
                <a:latin typeface="Arial" pitchFamily="34" charset="0"/>
                <a:ea typeface="Times New Roman"/>
                <a:cs typeface="Arial" pitchFamily="34" charset="0"/>
              </a:rPr>
              <a:t>BÀI 4. XÁC SUẤT THỰC NGHIỆM TRONG MỘT  SỐ TRÒ CHƠI VÀ THÍ NGHIỆM ĐƠN GIẢN</a:t>
            </a:r>
          </a:p>
          <a:p>
            <a:pPr algn="ctr"/>
            <a:r>
              <a:rPr lang="en-US" sz="3200" b="1" dirty="0">
                <a:solidFill>
                  <a:schemeClr val="bg1"/>
                </a:solidFill>
                <a:latin typeface="Arial" pitchFamily="34" charset="0"/>
                <a:cs typeface="Arial" pitchFamily="34" charset="0"/>
              </a:rPr>
              <a:t>(TIẾT 1)</a:t>
            </a:r>
            <a:endParaRPr lang="en-US" sz="3200" dirty="0">
              <a:solidFill>
                <a:schemeClr val="bg1"/>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2542783"/>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2677656"/>
          </a:xfrm>
          <a:prstGeom prst="rect">
            <a:avLst/>
          </a:prstGeom>
          <a:noFill/>
        </p:spPr>
        <p:txBody>
          <a:bodyPr wrap="square" rtlCol="0">
            <a:spAutoFit/>
          </a:bodyPr>
          <a:lstStyle/>
          <a:p>
            <a:r>
              <a:rPr lang="en-US" sz="2800" b="1" i="1" u="sng" dirty="0" err="1">
                <a:solidFill>
                  <a:schemeClr val="tx2"/>
                </a:solidFill>
                <a:latin typeface="Arial" pitchFamily="34" charset="0"/>
                <a:cs typeface="Arial" pitchFamily="34" charset="0"/>
              </a:rPr>
              <a:t>Ví</a:t>
            </a:r>
            <a:r>
              <a:rPr lang="en-US" sz="2800" b="1" i="1" u="sng" dirty="0">
                <a:solidFill>
                  <a:schemeClr val="tx2"/>
                </a:solidFill>
                <a:latin typeface="Arial" pitchFamily="34" charset="0"/>
                <a:cs typeface="Arial" pitchFamily="34" charset="0"/>
              </a:rPr>
              <a:t> </a:t>
            </a:r>
            <a:r>
              <a:rPr lang="en-US" sz="2800" b="1" i="1" u="sng" dirty="0" err="1">
                <a:solidFill>
                  <a:schemeClr val="tx2"/>
                </a:solidFill>
                <a:latin typeface="Arial" pitchFamily="34" charset="0"/>
                <a:cs typeface="Arial" pitchFamily="34" charset="0"/>
              </a:rPr>
              <a:t>dụ</a:t>
            </a:r>
            <a:r>
              <a:rPr lang="en-US" sz="2800" b="1" i="1" u="sng" dirty="0">
                <a:solidFill>
                  <a:schemeClr val="tx2"/>
                </a:solidFill>
                <a:latin typeface="Arial" pitchFamily="34" charset="0"/>
                <a:cs typeface="Arial" pitchFamily="34" charset="0"/>
              </a:rPr>
              <a:t> 1: </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12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7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17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6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p:txBody>
      </p:sp>
      <p:sp>
        <p:nvSpPr>
          <p:cNvPr id="6" name="Rounded Rectangle 5"/>
          <p:cNvSpPr/>
          <p:nvPr/>
        </p:nvSpPr>
        <p:spPr>
          <a:xfrm>
            <a:off x="782876" y="3319397"/>
            <a:ext cx="10471759" cy="331939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2915" y="3707704"/>
            <a:ext cx="8906006" cy="954107"/>
          </a:xfrm>
          <a:prstGeom prst="rect">
            <a:avLst/>
          </a:prstGeom>
          <a:noFill/>
        </p:spPr>
        <p:txBody>
          <a:bodyPr wrap="square" rtlCol="0">
            <a:spAutoFit/>
          </a:bodyPr>
          <a:lstStyle/>
          <a:p>
            <a:pPr algn="ctr"/>
            <a:r>
              <a:rPr lang="en-US" sz="2800" i="1" u="sng" dirty="0" err="1">
                <a:solidFill>
                  <a:srgbClr val="002060"/>
                </a:solidFill>
                <a:latin typeface="Arial" pitchFamily="34" charset="0"/>
                <a:cs typeface="Arial" pitchFamily="34" charset="0"/>
              </a:rPr>
              <a:t>Giải</a:t>
            </a:r>
            <a:r>
              <a:rPr lang="en-US" sz="2800" i="1" u="sng" dirty="0">
                <a:solidFill>
                  <a:srgbClr val="002060"/>
                </a:solidFill>
                <a:latin typeface="Arial" pitchFamily="34" charset="0"/>
                <a:cs typeface="Arial" pitchFamily="34" charset="0"/>
              </a:rPr>
              <a:t>:</a:t>
            </a:r>
          </a:p>
          <a:p>
            <a:r>
              <a:rPr lang="en-US" sz="2800" dirty="0">
                <a:latin typeface="Arial" pitchFamily="34" charset="0"/>
                <a:cs typeface="Arial" pitchFamily="34" charset="0"/>
              </a:rPr>
              <a:t>a,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
        <p:nvSpPr>
          <p:cNvPr id="8" name="TextBox 7"/>
          <p:cNvSpPr txBox="1"/>
          <p:nvPr/>
        </p:nvSpPr>
        <p:spPr>
          <a:xfrm>
            <a:off x="1402915" y="4979096"/>
            <a:ext cx="9169052" cy="1384995"/>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17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do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6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11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vậy</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375483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112220636"/>
              </p:ext>
            </p:extLst>
          </p:nvPr>
        </p:nvGraphicFramePr>
        <p:xfrm>
          <a:off x="1622901" y="977031"/>
          <a:ext cx="9625472" cy="2724052"/>
        </p:xfrm>
        <a:graphic>
          <a:graphicData uri="http://schemas.openxmlformats.org/drawingml/2006/table">
            <a:tbl>
              <a:tblPr firstRow="1" bandRow="1">
                <a:tableStyleId>{5C22544A-7EE6-4342-B048-85BDC9FD1C3A}</a:tableStyleId>
              </a:tblPr>
              <a:tblGrid>
                <a:gridCol w="9625472">
                  <a:extLst>
                    <a:ext uri="{9D8B030D-6E8A-4147-A177-3AD203B41FA5}">
                      <a16:colId xmlns:a16="http://schemas.microsoft.com/office/drawing/2014/main" val="20000"/>
                    </a:ext>
                  </a:extLst>
                </a:gridCol>
              </a:tblGrid>
              <a:tr h="2724052">
                <a:tc>
                  <a:txBody>
                    <a:bodyPr/>
                    <a:lstStyle/>
                    <a:p>
                      <a:r>
                        <a:rPr lang="en-US" sz="2800" dirty="0">
                          <a:solidFill>
                            <a:schemeClr val="tx1"/>
                          </a:solidFill>
                          <a:latin typeface="Arial" pitchFamily="34" charset="0"/>
                          <a:cs typeface="Arial" pitchFamily="34" charset="0"/>
                        </a:rPr>
                        <a:t>*</a:t>
                      </a:r>
                      <a:r>
                        <a:rPr lang="en-US" sz="2800" dirty="0" err="1">
                          <a:solidFill>
                            <a:schemeClr val="tx1"/>
                          </a:solidFill>
                          <a:latin typeface="Arial" pitchFamily="34" charset="0"/>
                          <a:cs typeface="Arial" pitchFamily="34" charset="0"/>
                        </a:rPr>
                        <a:t>Xác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suất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thực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nghiệm</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r>
                        <a:rPr lang="en-US" sz="2800" baseline="0" dirty="0">
                          <a:solidFill>
                            <a:schemeClr val="tx1"/>
                          </a:solidFill>
                          <a:latin typeface="Arial" pitchFamily="34" charset="0"/>
                          <a:cs typeface="Arial" pitchFamily="34" charset="0"/>
                        </a:rPr>
                        <a:t> m</a:t>
                      </a:r>
                      <a:r>
                        <a:rPr lang="vi-VN" sz="2800" baseline="0" dirty="0">
                          <a:solidFill>
                            <a:schemeClr val="tx1"/>
                          </a:solidFill>
                          <a:latin typeface="Arial" pitchFamily="34" charset="0"/>
                          <a:cs typeface="Arial" pitchFamily="34" charset="0"/>
                        </a:rPr>
                        <a:t>àu A</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khi</a:t>
                      </a:r>
                      <a:r>
                        <a:rPr lang="en-US" sz="2800" baseline="0" dirty="0">
                          <a:solidFill>
                            <a:schemeClr val="tx1"/>
                          </a:solidFill>
                          <a:latin typeface="Arial" pitchFamily="34" charset="0"/>
                          <a:cs typeface="Arial" pitchFamily="34" charset="0"/>
                        </a:rPr>
                        <a:t> </a:t>
                      </a:r>
                      <a:r>
                        <a:rPr lang="vi-VN" sz="2800" baseline="0" dirty="0">
                          <a:solidFill>
                            <a:schemeClr val="tx1"/>
                          </a:solidFill>
                          <a:latin typeface="Arial" pitchFamily="34" charset="0"/>
                          <a:cs typeface="Arial" pitchFamily="34" charset="0"/>
                        </a:rPr>
                        <a:t>lấy bóng nhiều 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bằng</a:t>
                      </a:r>
                      <a:r>
                        <a:rPr lang="en-US" sz="2800" baseline="0" dirty="0">
                          <a:solidFill>
                            <a:schemeClr val="tx1"/>
                          </a:solidFill>
                          <a:latin typeface="Arial" pitchFamily="34" charset="0"/>
                          <a:cs typeface="Arial" pitchFamily="34" charset="0"/>
                        </a:rPr>
                        <a:t>:</a:t>
                      </a:r>
                    </a:p>
                    <a:p>
                      <a:r>
                        <a:rPr lang="en-US" sz="2800" baseline="0" dirty="0">
                          <a:latin typeface="Arial" pitchFamily="34" charset="0"/>
                          <a:cs typeface="Arial" pitchFamily="34" charset="0"/>
                        </a:rPr>
                        <a:t>      </a:t>
                      </a:r>
                    </a:p>
                    <a:p>
                      <a:endParaRPr lang="en-US" sz="2800" baseline="0" dirty="0">
                        <a:latin typeface="Arial" pitchFamily="34" charset="0"/>
                        <a:cs typeface="Arial" pitchFamily="34" charset="0"/>
                      </a:endParaRPr>
                    </a:p>
                    <a:p>
                      <a:r>
                        <a:rPr lang="en-US" sz="2800" baseline="0" dirty="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26442224"/>
              </p:ext>
            </p:extLst>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extLst>
                    <a:ext uri="{9D8B030D-6E8A-4147-A177-3AD203B41FA5}">
                      <a16:colId xmlns:a16="http://schemas.microsoft.com/office/drawing/2014/main" val="20000"/>
                    </a:ext>
                  </a:extLst>
                </a:gridCol>
              </a:tblGrid>
              <a:tr h="370840">
                <a:tc>
                  <a:txBody>
                    <a:bodyPr/>
                    <a:lstStyle/>
                    <a:p>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m</a:t>
                      </a:r>
                      <a:r>
                        <a:rPr lang="vi-VN" sz="2800" baseline="0" dirty="0">
                          <a:solidFill>
                            <a:schemeClr val="tx1"/>
                          </a:solidFill>
                          <a:latin typeface="Arial" pitchFamily="34" charset="0"/>
                          <a:cs typeface="Arial" pitchFamily="34" charset="0"/>
                        </a:rPr>
                        <a:t>àu A</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vi-VN" sz="2800" b="1" baseline="0" dirty="0">
                          <a:solidFill>
                            <a:schemeClr val="tx1"/>
                          </a:solidFill>
                          <a:latin typeface="Arial" pitchFamily="34" charset="0"/>
                          <a:cs typeface="Arial" pitchFamily="34" charset="0"/>
                        </a:rPr>
                        <a:t>lấy bóng</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06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5885" y="419816"/>
            <a:ext cx="11248373" cy="3037368"/>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3539430"/>
          </a:xfrm>
          <a:prstGeom prst="rect">
            <a:avLst/>
          </a:prstGeom>
          <a:noFill/>
        </p:spPr>
        <p:txBody>
          <a:bodyPr wrap="square" rtlCol="0">
            <a:spAutoFit/>
          </a:bodyPr>
          <a:lstStyle/>
          <a:p>
            <a:r>
              <a:rPr lang="en-US" sz="2800" b="1" i="1" u="sng" dirty="0" err="1">
                <a:solidFill>
                  <a:schemeClr val="tx2"/>
                </a:solidFill>
                <a:latin typeface="Arial" pitchFamily="34" charset="0"/>
                <a:cs typeface="Arial" pitchFamily="34" charset="0"/>
              </a:rPr>
              <a:t>Ví</a:t>
            </a:r>
            <a:r>
              <a:rPr lang="en-US" sz="2800" b="1" i="1" u="sng" dirty="0">
                <a:solidFill>
                  <a:schemeClr val="tx2"/>
                </a:solidFill>
                <a:latin typeface="Arial" pitchFamily="34" charset="0"/>
                <a:cs typeface="Arial" pitchFamily="34" charset="0"/>
              </a:rPr>
              <a:t> </a:t>
            </a:r>
            <a:r>
              <a:rPr lang="en-US" sz="2800" b="1" i="1" u="sng" dirty="0" err="1">
                <a:solidFill>
                  <a:schemeClr val="tx2"/>
                </a:solidFill>
                <a:latin typeface="Arial" pitchFamily="34" charset="0"/>
                <a:cs typeface="Arial" pitchFamily="34" charset="0"/>
              </a:rPr>
              <a:t>dụ</a:t>
            </a:r>
            <a:r>
              <a:rPr lang="en-US" sz="2800" b="1" i="1" u="sng" dirty="0">
                <a:solidFill>
                  <a:schemeClr val="tx2"/>
                </a:solidFill>
                <a:latin typeface="Arial" pitchFamily="34" charset="0"/>
                <a:cs typeface="Arial" pitchFamily="34" charset="0"/>
              </a:rPr>
              <a:t> </a:t>
            </a:r>
            <a:r>
              <a:rPr lang="vi-VN" sz="2800" b="1" i="1" u="sng" dirty="0">
                <a:solidFill>
                  <a:schemeClr val="tx2"/>
                </a:solidFill>
                <a:latin typeface="Arial" pitchFamily="34" charset="0"/>
                <a:cs typeface="Arial" pitchFamily="34" charset="0"/>
              </a:rPr>
              <a:t>2</a:t>
            </a:r>
            <a:r>
              <a:rPr lang="en-US" sz="2800" b="1" i="1" u="sng" dirty="0">
                <a:solidFill>
                  <a:schemeClr val="tx2"/>
                </a:solidFill>
                <a:latin typeface="Arial" pitchFamily="34" charset="0"/>
                <a:cs typeface="Arial" pitchFamily="34" charset="0"/>
              </a:rPr>
              <a:t>:</a:t>
            </a:r>
            <a:endParaRPr lang="vi-VN" sz="2800" b="1" i="1" u="sng" dirty="0">
              <a:solidFill>
                <a:schemeClr val="tx2"/>
              </a:solidFill>
              <a:latin typeface="Arial" pitchFamily="34" charset="0"/>
              <a:cs typeface="Arial" pitchFamily="34" charset="0"/>
            </a:endParaRPr>
          </a:p>
          <a:p>
            <a:r>
              <a:rPr lang="vi-VN" altLang="zh-CN" sz="2800" b="1" i="1" u="sng" dirty="0">
                <a:solidFill>
                  <a:schemeClr val="tx2"/>
                </a:solidFill>
                <a:latin typeface="Arial" pitchFamily="34" charset="0"/>
                <a:cs typeface="Arial" pitchFamily="34" charset="0"/>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hộp</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xanh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đỏ</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các</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khối</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lượng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kích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th</a:t>
            </a:r>
            <a:r>
              <a:rPr lang="vi-VN" altLang="zh-CN" sz="2800" b="1" dirty="0">
                <a:solidFill>
                  <a:srgbClr val="006EBF"/>
                </a:solidFill>
                <a:latin typeface="Times New Roman"/>
                <a:ea typeface="Times New Roman"/>
              </a:rPr>
              <a:t>ước như nhau. Mỗi lần bạn Yến lấy ngẫu nhiên một quả bóng trong hộp, ghi lại màu của quả bóng lấy ra và bỏ lại quả bóng đó vào hộp. </a:t>
            </a:r>
          </a:p>
          <a:p>
            <a:r>
              <a:rPr lang="vi-VN" sz="2800" b="1" dirty="0">
                <a:solidFill>
                  <a:srgbClr val="006EBF"/>
                </a:solidFill>
                <a:latin typeface="Times New Roman"/>
                <a:cs typeface="Arial" pitchFamily="34" charset="0"/>
              </a:rPr>
              <a:t>Trong 15 lần lấy bóng liên tiếp, có 5 lần xuất hiện màu xanh, 4 lần xuất hiện màu đỏ và 6 lần xuất hiện màu vàng</a:t>
            </a:r>
            <a:r>
              <a:rPr lang="vi-VN" sz="2800" b="1" i="1" u="sng" dirty="0">
                <a:solidFill>
                  <a:srgbClr val="006EBF"/>
                </a:solidFill>
                <a:latin typeface="Times New Roman"/>
                <a:cs typeface="Arial" pitchFamily="34" charset="0"/>
              </a:rPr>
              <a:t>.</a:t>
            </a:r>
            <a:endParaRPr lang="vi-VN" sz="2800" b="1" i="1" u="sng" dirty="0">
              <a:solidFill>
                <a:schemeClr val="tx2"/>
              </a:solidFill>
              <a:latin typeface="Arial" pitchFamily="34" charset="0"/>
              <a:cs typeface="Arial" pitchFamily="34" charset="0"/>
            </a:endParaRPr>
          </a:p>
          <a:p>
            <a:endParaRPr lang="en-US" sz="2800" b="1" i="1" u="sng" dirty="0">
              <a:solidFill>
                <a:schemeClr val="tx2"/>
              </a:solidFill>
              <a:latin typeface="Arial" pitchFamily="34" charset="0"/>
              <a:cs typeface="Arial" pitchFamily="34" charset="0"/>
            </a:endParaRPr>
          </a:p>
        </p:txBody>
      </p:sp>
      <p:sp>
        <p:nvSpPr>
          <p:cNvPr id="6" name="Rounded Rectangle 5"/>
          <p:cNvSpPr/>
          <p:nvPr/>
        </p:nvSpPr>
        <p:spPr>
          <a:xfrm>
            <a:off x="782876" y="3891809"/>
            <a:ext cx="10471759" cy="274698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2707" y="3891809"/>
            <a:ext cx="9369468" cy="1384995"/>
          </a:xfrm>
          <a:prstGeom prst="rect">
            <a:avLst/>
          </a:prstGeom>
          <a:noFill/>
        </p:spPr>
        <p:txBody>
          <a:bodyPr wrap="square" rtlCol="0">
            <a:spAutoFit/>
          </a:bodyPr>
          <a:lstStyle/>
          <a:p>
            <a:pPr algn="ctr"/>
            <a:endParaRPr lang="en-US" sz="2800" i="1" u="sng" dirty="0">
              <a:solidFill>
                <a:srgbClr val="002060"/>
              </a:solidFill>
              <a:latin typeface="Arial" pitchFamily="34" charset="0"/>
              <a:cs typeface="Arial" pitchFamily="34" charset="0"/>
            </a:endParaRPr>
          </a:p>
          <a:p>
            <a:r>
              <a:rPr lang="en-US" sz="2800" dirty="0">
                <a:latin typeface="Arial" pitchFamily="34" charset="0"/>
                <a:cs typeface="Arial" pitchFamily="34" charset="0"/>
              </a:rPr>
              <a:t>a, </a:t>
            </a:r>
            <a:r>
              <a:rPr lang="vi-VN" sz="2800" dirty="0">
                <a:latin typeface="Arial" pitchFamily="34" charset="0"/>
                <a:cs typeface="Arial" pitchFamily="34" charset="0"/>
              </a:rPr>
              <a:t>Tính x</a:t>
            </a:r>
            <a:r>
              <a:rPr lang="en-US" sz="2800" dirty="0" err="1">
                <a:latin typeface="Arial" pitchFamily="34" charset="0"/>
                <a:cs typeface="Arial" pitchFamily="34" charset="0"/>
              </a:rPr>
              <a:t>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màu</a:t>
            </a:r>
            <a:r>
              <a:rPr lang="en-US" sz="2800" dirty="0">
                <a:latin typeface="Arial" pitchFamily="34" charset="0"/>
                <a:cs typeface="Arial" pitchFamily="34" charset="0"/>
              </a:rPr>
              <a:t> </a:t>
            </a:r>
            <a:r>
              <a:rPr lang="en-US" sz="2800" dirty="0" err="1">
                <a:latin typeface="Arial" pitchFamily="34" charset="0"/>
                <a:cs typeface="Arial" pitchFamily="34" charset="0"/>
              </a:rPr>
              <a:t>xanh</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a:t>
            </a:r>
            <a:endParaRPr lang="en-US" sz="2800" dirty="0"/>
          </a:p>
          <a:p>
            <a:r>
              <a:rPr lang="en-US" sz="2800" dirty="0">
                <a:latin typeface="Arial" pitchFamily="34" charset="0"/>
                <a:cs typeface="Arial" pitchFamily="34" charset="0"/>
              </a:rPr>
              <a:t> </a:t>
            </a:r>
          </a:p>
        </p:txBody>
      </p:sp>
      <p:sp>
        <p:nvSpPr>
          <p:cNvPr id="8" name="TextBox 7"/>
          <p:cNvSpPr txBox="1"/>
          <p:nvPr/>
        </p:nvSpPr>
        <p:spPr>
          <a:xfrm>
            <a:off x="1402915" y="4979096"/>
            <a:ext cx="9169052" cy="1384995"/>
          </a:xfrm>
          <a:prstGeom prst="rect">
            <a:avLst/>
          </a:prstGeom>
          <a:noFill/>
        </p:spPr>
        <p:txBody>
          <a:bodyPr wrap="square" rtlCol="0">
            <a:spAutoFit/>
          </a:bodyPr>
          <a:lstStyle/>
          <a:p>
            <a:r>
              <a:rPr lang="en-US" sz="2800" dirty="0">
                <a:latin typeface="Arial" pitchFamily="34" charset="0"/>
                <a:cs typeface="Arial" pitchFamily="34" charset="0"/>
              </a:rPr>
              <a:t>b, </a:t>
            </a:r>
            <a:r>
              <a:rPr lang="vi-VN" sz="2800" dirty="0">
                <a:latin typeface="Arial" pitchFamily="34" charset="0"/>
                <a:cs typeface="Arial" pitchFamily="34" charset="0"/>
              </a:rPr>
              <a:t>Tính xác suất thực nghiệm xuất hiện màu đỏ là:...</a:t>
            </a:r>
          </a:p>
          <a:p>
            <a:endParaRPr lang="vi-VN" sz="2800" dirty="0">
              <a:latin typeface="Arial" pitchFamily="34" charset="0"/>
              <a:cs typeface="Arial" pitchFamily="34" charset="0"/>
            </a:endParaRPr>
          </a:p>
          <a:p>
            <a:r>
              <a:rPr lang="vi-VN" sz="2800" dirty="0">
                <a:latin typeface="Arial" pitchFamily="34" charset="0"/>
                <a:cs typeface="Arial" pitchFamily="34" charset="0"/>
              </a:rPr>
              <a:t>c, Tính xác suất thực nghiệm xuất hiện màu vàng là:....</a:t>
            </a:r>
          </a:p>
        </p:txBody>
      </p:sp>
    </p:spTree>
    <p:extLst>
      <p:ext uri="{BB962C8B-B14F-4D97-AF65-F5344CB8AC3E}">
        <p14:creationId xmlns:p14="http://schemas.microsoft.com/office/powerpoint/2010/main" val="2398849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5885" y="419815"/>
            <a:ext cx="11248373" cy="3902881"/>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3970318"/>
          </a:xfrm>
          <a:prstGeom prst="rect">
            <a:avLst/>
          </a:prstGeom>
          <a:noFill/>
        </p:spPr>
        <p:txBody>
          <a:bodyPr wrap="square" rtlCol="0">
            <a:spAutoFit/>
          </a:bodyPr>
          <a:lstStyle/>
          <a:p>
            <a:r>
              <a:rPr lang="vi-VN" sz="2800" b="1" i="1" u="sng" dirty="0">
                <a:solidFill>
                  <a:schemeClr val="tx2"/>
                </a:solidFill>
                <a:cs typeface="Arial" pitchFamily="34" charset="0"/>
              </a:rPr>
              <a:t>Bài tập 2</a:t>
            </a:r>
            <a:r>
              <a:rPr lang="en-US" sz="2800" b="1" i="1" u="sng" dirty="0">
                <a:solidFill>
                  <a:schemeClr val="tx2"/>
                </a:solidFill>
                <a:cs typeface="Arial" pitchFamily="34" charset="0"/>
              </a:rPr>
              <a:t>:</a:t>
            </a:r>
            <a:endParaRPr lang="vi-VN" sz="2800" b="1" i="1" u="sng" dirty="0">
              <a:solidFill>
                <a:schemeClr val="tx2"/>
              </a:solidFill>
              <a:cs typeface="Arial" pitchFamily="34" charset="0"/>
            </a:endParaRPr>
          </a:p>
          <a:p>
            <a:r>
              <a:rPr lang="vi-VN" altLang="zh-CN" sz="2800" b="1" i="1" u="sng" dirty="0">
                <a:solidFill>
                  <a:schemeClr val="tx2"/>
                </a:solidFill>
                <a:cs typeface="Arial" pitchFamily="34" charset="0"/>
              </a:rPr>
              <a:t>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hộp</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có</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bóng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xanh</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bóng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đỏ</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và</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bóng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vàng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các</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bóng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có</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khối</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lượng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kích</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th</a:t>
            </a:r>
            <a:r>
              <a:rPr lang="vi-VN" altLang="zh-CN" sz="2800" b="1" dirty="0">
                <a:solidFill>
                  <a:srgbClr val="006EBF"/>
                </a:solidFill>
                <a:latin typeface="Arial" pitchFamily="34" charset="0"/>
                <a:ea typeface="Times New Roman"/>
                <a:cs typeface="Arial" pitchFamily="34" charset="0"/>
              </a:rPr>
              <a:t>ước như nhau. Mỗi lần bạn Minh lấy ngẫu nhiên một quả bóng trong hộp, ghi lại màu của quả bóng lấy ra và bỏ lại quả bóng đó vào hộp. </a:t>
            </a:r>
          </a:p>
          <a:p>
            <a:r>
              <a:rPr lang="vi-VN" sz="2800" b="1" dirty="0">
                <a:solidFill>
                  <a:srgbClr val="006EBF"/>
                </a:solidFill>
                <a:latin typeface="Arial" pitchFamily="34" charset="0"/>
                <a:cs typeface="Arial" pitchFamily="34" charset="0"/>
              </a:rPr>
              <a:t>Trong 20 lần lấy bóng liên tiếp, có 5 lần xuất hiện màu vàng thì xác suất thực nghiệm xuất hiện màu vàng là bao nhiêu?</a:t>
            </a:r>
            <a:endParaRPr lang="vi-VN" sz="2800" b="1" i="1" u="sng" dirty="0">
              <a:solidFill>
                <a:schemeClr val="tx2"/>
              </a:solidFill>
              <a:latin typeface="Arial" pitchFamily="34" charset="0"/>
              <a:cs typeface="Arial" pitchFamily="34" charset="0"/>
            </a:endParaRPr>
          </a:p>
          <a:p>
            <a:endParaRPr lang="en-US" sz="2800" b="1" i="1" u="sng" dirty="0">
              <a:solidFill>
                <a:schemeClr val="tx2"/>
              </a:solidFill>
              <a:cs typeface="Arial" pitchFamily="34" charset="0"/>
            </a:endParaRPr>
          </a:p>
        </p:txBody>
      </p:sp>
      <p:sp>
        <p:nvSpPr>
          <p:cNvPr id="6" name="Rounded Rectangle 5"/>
          <p:cNvSpPr/>
          <p:nvPr/>
        </p:nvSpPr>
        <p:spPr>
          <a:xfrm>
            <a:off x="782876" y="4697259"/>
            <a:ext cx="10471759" cy="194153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2707" y="4493058"/>
            <a:ext cx="8906006" cy="954107"/>
          </a:xfrm>
          <a:prstGeom prst="rect">
            <a:avLst/>
          </a:prstGeom>
          <a:noFill/>
        </p:spPr>
        <p:txBody>
          <a:bodyPr wrap="square" rtlCol="0">
            <a:spAutoFit/>
          </a:bodyPr>
          <a:lstStyle/>
          <a:p>
            <a:pPr algn="ctr"/>
            <a:endParaRPr lang="en-US" sz="2800" i="1" u="sng" dirty="0">
              <a:solidFill>
                <a:srgbClr val="002060"/>
              </a:solidFill>
              <a:latin typeface="Arial" pitchFamily="34" charset="0"/>
              <a:cs typeface="Arial" pitchFamily="34" charset="0"/>
            </a:endParaRPr>
          </a:p>
          <a:p>
            <a:r>
              <a:rPr lang="en-US" sz="2800" dirty="0">
                <a:latin typeface="Arial" pitchFamily="34" charset="0"/>
                <a:cs typeface="Arial" pitchFamily="34" charset="0"/>
              </a:rPr>
              <a:t> </a:t>
            </a:r>
            <a:r>
              <a:rPr lang="vi-VN" sz="2800" dirty="0">
                <a:latin typeface="Arial" pitchFamily="34" charset="0"/>
                <a:cs typeface="Arial" pitchFamily="34" charset="0"/>
              </a:rPr>
              <a:t>X</a:t>
            </a:r>
            <a:r>
              <a:rPr lang="en-US" sz="2800" dirty="0" err="1">
                <a:latin typeface="Arial" pitchFamily="34" charset="0"/>
                <a:cs typeface="Arial" pitchFamily="34" charset="0"/>
              </a:rPr>
              <a:t>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m</a:t>
            </a:r>
            <a:r>
              <a:rPr lang="vi-VN" sz="2800" dirty="0">
                <a:latin typeface="Arial" pitchFamily="34" charset="0"/>
                <a:cs typeface="Arial" pitchFamily="34" charset="0"/>
              </a:rPr>
              <a:t>àu vàng</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400664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4666447" y="4773278"/>
            <a:ext cx="9180285"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8289845" y="4423823"/>
            <a:ext cx="7507583" cy="4105935"/>
          </a:xfrm>
          <a:prstGeom prst="rect">
            <a:avLst/>
          </a:prstGeom>
        </p:spPr>
      </p:pic>
      <p:grpSp>
        <p:nvGrpSpPr>
          <p:cNvPr id="42" name="Group 41"/>
          <p:cNvGrpSpPr/>
          <p:nvPr/>
        </p:nvGrpSpPr>
        <p:grpSpPr>
          <a:xfrm>
            <a:off x="8491461" y="5927440"/>
            <a:ext cx="1732513"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951906" y="5959646"/>
            <a:ext cx="1709471"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422220" y="5927714"/>
            <a:ext cx="1715859"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872912" y="5949335"/>
            <a:ext cx="1710531"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126991" y="5949334"/>
            <a:ext cx="1869155"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33462" y="5080156"/>
            <a:ext cx="1495095"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1438263" y="-46853"/>
            <a:ext cx="9315476" cy="4499336"/>
          </a:xfrm>
          <a:prstGeom prst="rect">
            <a:avLst/>
          </a:prstGeom>
        </p:spPr>
      </p:pic>
      <p:sp>
        <p:nvSpPr>
          <p:cNvPr id="3" name="TextBox 2"/>
          <p:cNvSpPr txBox="1"/>
          <p:nvPr/>
        </p:nvSpPr>
        <p:spPr>
          <a:xfrm>
            <a:off x="2622250" y="817907"/>
            <a:ext cx="509274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50980" y="2353411"/>
            <a:ext cx="1536257"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87494" y="5190877"/>
            <a:ext cx="782511"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236581" y="5300870"/>
            <a:ext cx="90788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504731" y="2938670"/>
            <a:ext cx="812800" cy="609600"/>
          </a:xfrm>
          <a:prstGeom prst="rect">
            <a:avLst/>
          </a:prstGeom>
        </p:spPr>
      </p:pic>
    </p:spTree>
    <p:extLst>
      <p:ext uri="{BB962C8B-B14F-4D97-AF65-F5344CB8AC3E}">
        <p14:creationId xmlns:p14="http://schemas.microsoft.com/office/powerpoint/2010/main" val="40378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603" y="452812"/>
            <a:ext cx="11669487"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446710" y="1702780"/>
            <a:ext cx="9279271" cy="2246769"/>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endParaRPr lang="en-US" sz="2800" dirty="0">
              <a:solidFill>
                <a:srgbClr val="008000"/>
              </a:solidFill>
              <a:latin typeface="Arial" panose="020B0604020202020204" pitchFamily="34" charset="0"/>
              <a:cs typeface="Arial" panose="020B0604020202020204" pitchFamily="34" charset="0"/>
            </a:endParaRPr>
          </a:p>
          <a:p>
            <a:pPr algn="ct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8560" y="5878486"/>
            <a:ext cx="205484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120" y="0"/>
            <a:ext cx="1221612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6374863" y="3984496"/>
            <a:ext cx="11006667"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352585" y="4566952"/>
            <a:ext cx="7921703"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8834" y="-28987"/>
            <a:ext cx="1101655"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265579" y="-3318"/>
            <a:ext cx="1041923"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83931" y="-55583"/>
            <a:ext cx="1055004"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485157" y="-15517"/>
            <a:ext cx="1005115"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571835" y="-15516"/>
            <a:ext cx="1084635"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8015" y="3953109"/>
            <a:ext cx="12704635"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984781" y="3103326"/>
            <a:ext cx="3131849"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rPr>
              <a:t>Chúng</a:t>
            </a:r>
            <a:r>
              <a:rPr lang="en-US" sz="2000" dirty="0">
                <a:solidFill>
                  <a:srgbClr val="009900"/>
                </a:solidFill>
              </a:rPr>
              <a:t> </a:t>
            </a:r>
            <a:r>
              <a:rPr lang="en-US" sz="2000" dirty="0" err="1">
                <a:solidFill>
                  <a:srgbClr val="009900"/>
                </a:solidFill>
              </a:rPr>
              <a:t>cháu</a:t>
            </a:r>
            <a:r>
              <a:rPr lang="en-US" sz="2000" dirty="0">
                <a:solidFill>
                  <a:srgbClr val="009900"/>
                </a:solidFill>
              </a:rPr>
              <a:t> </a:t>
            </a:r>
            <a:r>
              <a:rPr lang="en-US" sz="2000" dirty="0" err="1">
                <a:solidFill>
                  <a:srgbClr val="009900"/>
                </a:solidFill>
              </a:rPr>
              <a:t>cảm</a:t>
            </a:r>
            <a:r>
              <a:rPr lang="en-US" sz="2000" dirty="0">
                <a:solidFill>
                  <a:srgbClr val="009900"/>
                </a:solidFill>
              </a:rPr>
              <a:t> </a:t>
            </a:r>
            <a:r>
              <a:rPr lang="en-US" sz="2000" dirty="0" err="1">
                <a:solidFill>
                  <a:srgbClr val="009900"/>
                </a:solidFill>
              </a:rPr>
              <a:t>ơn</a:t>
            </a:r>
            <a:r>
              <a:rPr lang="en-US" sz="2000" dirty="0">
                <a:solidFill>
                  <a:srgbClr val="009900"/>
                </a:solidFill>
              </a:rPr>
              <a:t> </a:t>
            </a:r>
            <a:r>
              <a:rPr lang="en-US" sz="2000" dirty="0" err="1">
                <a:solidFill>
                  <a:srgbClr val="009900"/>
                </a:solidFill>
              </a:rPr>
              <a:t>bác</a:t>
            </a:r>
            <a:r>
              <a:rPr lang="en-US" sz="2000" dirty="0">
                <a:solidFill>
                  <a:srgbClr val="009900"/>
                </a:solidFill>
              </a:rPr>
              <a:t> </a:t>
            </a:r>
            <a:r>
              <a:rPr lang="en-US" sz="2000" dirty="0" err="1">
                <a:solidFill>
                  <a:srgbClr val="009900"/>
                </a:solidFill>
              </a:rPr>
              <a:t>rất</a:t>
            </a:r>
            <a:r>
              <a:rPr lang="en-US" sz="2000" dirty="0">
                <a:solidFill>
                  <a:srgbClr val="009900"/>
                </a:solidFill>
              </a:rPr>
              <a:t> </a:t>
            </a:r>
            <a:r>
              <a:rPr lang="en-US" sz="2000" dirty="0" err="1">
                <a:solidFill>
                  <a:srgbClr val="009900"/>
                </a:solidFill>
              </a:rPr>
              <a:t>nhiều</a:t>
            </a:r>
            <a:r>
              <a:rPr lang="en-US" sz="2000" dirty="0">
                <a:solidFill>
                  <a:srgbClr val="009900"/>
                </a:solidFill>
              </a:rPr>
              <a:t>!</a:t>
            </a:r>
          </a:p>
        </p:txBody>
      </p:sp>
      <p:grpSp>
        <p:nvGrpSpPr>
          <p:cNvPr id="42" name="Group 41"/>
          <p:cNvGrpSpPr/>
          <p:nvPr/>
        </p:nvGrpSpPr>
        <p:grpSpPr>
          <a:xfrm>
            <a:off x="7827437" y="6012867"/>
            <a:ext cx="182807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43798" y="6049665"/>
            <a:ext cx="1803765"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632719" y="6015599"/>
            <a:ext cx="1810507"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2990373" y="6033347"/>
            <a:ext cx="1804884"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1176564" y="6033346"/>
            <a:ext cx="1972257"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946727" y="4977210"/>
            <a:ext cx="1577564"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352807" y="5297385"/>
            <a:ext cx="782511"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60273" y="5351871"/>
            <a:ext cx="901321" cy="849050"/>
          </a:xfrm>
          <a:prstGeom prst="rect">
            <a:avLst/>
          </a:prstGeom>
        </p:spPr>
      </p:pic>
    </p:spTree>
    <p:extLst>
      <p:ext uri="{BB962C8B-B14F-4D97-AF65-F5344CB8AC3E}">
        <p14:creationId xmlns:p14="http://schemas.microsoft.com/office/powerpoint/2010/main" val="309419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142" y="225010"/>
            <a:ext cx="11796948"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1741" y="3453193"/>
            <a:ext cx="8559845"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840770" y="1214575"/>
            <a:ext cx="8510459" cy="1384995"/>
          </a:xfrm>
          <a:prstGeom prst="rect">
            <a:avLst/>
          </a:prstGeom>
          <a:noFill/>
        </p:spPr>
        <p:txBody>
          <a:bodyPr wrap="square" rtlCol="0">
            <a:spAutoFit/>
          </a:bodyPr>
          <a:lstStyle/>
          <a:p>
            <a:pPr algn="ctr"/>
            <a:r>
              <a:rPr lang="vi-VN" sz="2800" dirty="0">
                <a:solidFill>
                  <a:srgbClr val="008000"/>
                </a:solidFill>
                <a:latin typeface="Arial" panose="020B0604020202020204" pitchFamily="34" charset="0"/>
                <a:cs typeface="Arial" panose="020B0604020202020204" pitchFamily="34" charset="0"/>
              </a:rPr>
              <a:t>Nếu tung đồng xu 20 lần liên tiếp, có 13 lần xuất hiện mặt N thì xác suất thực nghiệm xuất hiện mặt N bằng bao nhiêu?</a:t>
            </a:r>
            <a:endParaRPr lang="en-US" sz="2800" dirty="0">
              <a:solidFill>
                <a:srgbClr val="008000"/>
              </a:solidFill>
              <a:latin typeface="Arial" panose="020B0604020202020204" pitchFamily="34" charset="0"/>
              <a:cs typeface="Arial" panose="020B0604020202020204" pitchFamily="34" charset="0"/>
            </a:endParaRPr>
          </a:p>
        </p:txBody>
      </p:sp>
      <p:sp>
        <p:nvSpPr>
          <p:cNvPr id="29" name="TextBox 28"/>
          <p:cNvSpPr txBox="1"/>
          <p:nvPr/>
        </p:nvSpPr>
        <p:spPr>
          <a:xfrm>
            <a:off x="3269293" y="4677706"/>
            <a:ext cx="6325644" cy="954107"/>
          </a:xfrm>
          <a:prstGeom prst="rect">
            <a:avLst/>
          </a:prstGeom>
          <a:noFill/>
        </p:spPr>
        <p:txBody>
          <a:bodyPr wrap="square" rtlCol="0">
            <a:spAutoFit/>
          </a:bodyPr>
          <a:lstStyle/>
          <a:p>
            <a:r>
              <a:rPr lang="vi-VN" sz="2800" dirty="0">
                <a:solidFill>
                  <a:srgbClr val="008000"/>
                </a:solidFill>
                <a:latin typeface="Arial" panose="020B0604020202020204" pitchFamily="34" charset="0"/>
                <a:cs typeface="Arial" panose="020B0604020202020204" pitchFamily="34" charset="0"/>
              </a:rPr>
              <a:t>Xác suất thực nghiệm xuất hiện mặt N là: </a:t>
            </a:r>
            <a:endParaRPr lang="en-US" sz="28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3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142" y="225010"/>
            <a:ext cx="11796948"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1741" y="3453193"/>
            <a:ext cx="8559845"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40770" y="1214575"/>
            <a:ext cx="8510459" cy="1384995"/>
          </a:xfrm>
          <a:prstGeom prst="rect">
            <a:avLst/>
          </a:prstGeom>
          <a:noFill/>
        </p:spPr>
        <p:txBody>
          <a:bodyPr wrap="square" rtlCol="0">
            <a:spAutoFit/>
          </a:bodyPr>
          <a:lstStyle/>
          <a:p>
            <a:pPr algn="ctr"/>
            <a:r>
              <a:rPr lang="vi-VN" sz="2800" dirty="0">
                <a:solidFill>
                  <a:srgbClr val="008000"/>
                </a:solidFill>
                <a:latin typeface="Arial" panose="020B0604020202020204" pitchFamily="34" charset="0"/>
                <a:cs typeface="Arial" panose="020B0604020202020204" pitchFamily="34" charset="0"/>
              </a:rPr>
              <a:t>Nếu tung đồng xu </a:t>
            </a:r>
            <a:r>
              <a:rPr lang="en-US" sz="2800" dirty="0">
                <a:solidFill>
                  <a:srgbClr val="008000"/>
                </a:solidFill>
                <a:latin typeface="Arial" panose="020B0604020202020204" pitchFamily="34" charset="0"/>
                <a:cs typeface="Arial" panose="020B0604020202020204" pitchFamily="34" charset="0"/>
              </a:rPr>
              <a:t>18</a:t>
            </a:r>
            <a:r>
              <a:rPr lang="vi-VN" sz="2800" dirty="0">
                <a:solidFill>
                  <a:srgbClr val="008000"/>
                </a:solidFill>
                <a:latin typeface="Arial" panose="020B0604020202020204" pitchFamily="34" charset="0"/>
                <a:cs typeface="Arial" panose="020B0604020202020204" pitchFamily="34" charset="0"/>
              </a:rPr>
              <a:t> lần liên tiếp, có 1</a:t>
            </a:r>
            <a:r>
              <a:rPr lang="en-US" sz="2800" dirty="0">
                <a:solidFill>
                  <a:srgbClr val="008000"/>
                </a:solidFill>
                <a:latin typeface="Arial" panose="020B0604020202020204" pitchFamily="34" charset="0"/>
                <a:cs typeface="Arial" panose="020B0604020202020204" pitchFamily="34" charset="0"/>
              </a:rPr>
              <a:t>2</a:t>
            </a:r>
            <a:r>
              <a:rPr lang="vi-VN" sz="2800" dirty="0">
                <a:solidFill>
                  <a:srgbClr val="008000"/>
                </a:solidFill>
                <a:latin typeface="Arial" panose="020B0604020202020204" pitchFamily="34" charset="0"/>
                <a:cs typeface="Arial" panose="020B0604020202020204" pitchFamily="34" charset="0"/>
              </a:rPr>
              <a:t> lần xuất hiện mặt N thì xác suất thực nghiệm xuất hiện mặt N bằng bao nhiêu?</a:t>
            </a:r>
            <a:endParaRPr lang="en-US" sz="2800" dirty="0">
              <a:solidFill>
                <a:srgbClr val="008000"/>
              </a:solidFill>
              <a:latin typeface="Arial" panose="020B0604020202020204" pitchFamily="34" charset="0"/>
              <a:cs typeface="Arial" panose="020B0604020202020204" pitchFamily="34" charset="0"/>
            </a:endParaRPr>
          </a:p>
        </p:txBody>
      </p:sp>
      <p:sp>
        <p:nvSpPr>
          <p:cNvPr id="9" name="TextBox 8"/>
          <p:cNvSpPr txBox="1"/>
          <p:nvPr/>
        </p:nvSpPr>
        <p:spPr>
          <a:xfrm>
            <a:off x="3960971" y="4735662"/>
            <a:ext cx="4572000" cy="954107"/>
          </a:xfrm>
          <a:prstGeom prst="rect">
            <a:avLst/>
          </a:prstGeom>
          <a:noFill/>
        </p:spPr>
        <p:txBody>
          <a:bodyPr wrap="square" rtlCol="0">
            <a:spAutoFit/>
          </a:bodyPr>
          <a:lstStyle/>
          <a:p>
            <a:pPr algn="ctr"/>
            <a:r>
              <a:rPr lang="vi-VN" sz="2800" dirty="0">
                <a:solidFill>
                  <a:srgbClr val="008000"/>
                </a:solidFill>
                <a:latin typeface="Arial" panose="020B0604020202020204" pitchFamily="34" charset="0"/>
                <a:cs typeface="Arial" panose="020B0604020202020204" pitchFamily="34" charset="0"/>
              </a:rPr>
              <a:t>Xác suất thực nghiệm xuất hiện mặt N là: </a:t>
            </a:r>
            <a:endParaRPr lang="en-US" sz="28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2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142" y="225010"/>
            <a:ext cx="11796948"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1741" y="3453193"/>
            <a:ext cx="8559845"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40770" y="1214575"/>
            <a:ext cx="8510459" cy="1384995"/>
          </a:xfrm>
          <a:prstGeom prst="rect">
            <a:avLst/>
          </a:prstGeom>
          <a:noFill/>
        </p:spPr>
        <p:txBody>
          <a:bodyPr wrap="square" rtlCol="0">
            <a:spAutoFit/>
          </a:bodyPr>
          <a:lstStyle/>
          <a:p>
            <a:pPr algn="ctr"/>
            <a:r>
              <a:rPr lang="vi-VN" sz="2800" dirty="0">
                <a:solidFill>
                  <a:srgbClr val="008000"/>
                </a:solidFill>
                <a:latin typeface="Arial" panose="020B0604020202020204" pitchFamily="34" charset="0"/>
                <a:cs typeface="Arial" panose="020B0604020202020204" pitchFamily="34" charset="0"/>
              </a:rPr>
              <a:t>Nếu tung đồng xu </a:t>
            </a:r>
            <a:r>
              <a:rPr lang="en-US" sz="2800" dirty="0">
                <a:solidFill>
                  <a:srgbClr val="008000"/>
                </a:solidFill>
                <a:latin typeface="Arial" panose="020B0604020202020204" pitchFamily="34" charset="0"/>
                <a:cs typeface="Arial" panose="020B0604020202020204" pitchFamily="34" charset="0"/>
              </a:rPr>
              <a:t>15</a:t>
            </a:r>
            <a:r>
              <a:rPr lang="vi-VN" sz="2800" dirty="0">
                <a:solidFill>
                  <a:srgbClr val="008000"/>
                </a:solidFill>
                <a:latin typeface="Arial" panose="020B0604020202020204" pitchFamily="34" charset="0"/>
                <a:cs typeface="Arial" panose="020B0604020202020204" pitchFamily="34" charset="0"/>
              </a:rPr>
              <a:t> lần liên tiếp, có </a:t>
            </a:r>
            <a:r>
              <a:rPr lang="en-US" sz="2800" dirty="0">
                <a:solidFill>
                  <a:srgbClr val="008000"/>
                </a:solidFill>
                <a:latin typeface="Arial" panose="020B0604020202020204" pitchFamily="34" charset="0"/>
                <a:cs typeface="Arial" panose="020B0604020202020204" pitchFamily="34" charset="0"/>
              </a:rPr>
              <a:t>5</a:t>
            </a:r>
            <a:r>
              <a:rPr lang="vi-VN" sz="2800" dirty="0">
                <a:solidFill>
                  <a:srgbClr val="008000"/>
                </a:solidFill>
                <a:latin typeface="Arial" panose="020B0604020202020204" pitchFamily="34" charset="0"/>
                <a:cs typeface="Arial" panose="020B0604020202020204" pitchFamily="34" charset="0"/>
              </a:rPr>
              <a:t> lần xuất hiện mặt N thì xác suất thực nghiệm xuất hiện mặt N bằng bao nhiêu?</a:t>
            </a:r>
            <a:endParaRPr lang="en-US" sz="2800" dirty="0">
              <a:solidFill>
                <a:srgbClr val="008000"/>
              </a:solidFill>
              <a:latin typeface="Arial" panose="020B0604020202020204" pitchFamily="34" charset="0"/>
              <a:cs typeface="Arial" panose="020B0604020202020204" pitchFamily="34" charset="0"/>
            </a:endParaRPr>
          </a:p>
        </p:txBody>
      </p:sp>
      <p:sp>
        <p:nvSpPr>
          <p:cNvPr id="9" name="TextBox 8"/>
          <p:cNvSpPr txBox="1"/>
          <p:nvPr/>
        </p:nvSpPr>
        <p:spPr>
          <a:xfrm>
            <a:off x="3985663" y="4510194"/>
            <a:ext cx="4572000" cy="954107"/>
          </a:xfrm>
          <a:prstGeom prst="rect">
            <a:avLst/>
          </a:prstGeom>
          <a:noFill/>
        </p:spPr>
        <p:txBody>
          <a:bodyPr wrap="square" rtlCol="0">
            <a:spAutoFit/>
          </a:bodyPr>
          <a:lstStyle/>
          <a:p>
            <a:r>
              <a:rPr lang="vi-VN" sz="2800" dirty="0">
                <a:solidFill>
                  <a:srgbClr val="008000"/>
                </a:solidFill>
                <a:latin typeface="Arial" panose="020B0604020202020204" pitchFamily="34" charset="0"/>
                <a:cs typeface="Arial" panose="020B0604020202020204" pitchFamily="34" charset="0"/>
              </a:rPr>
              <a:t>Xác suất thực nghiệm xuất hiện mặt N là: </a:t>
            </a:r>
            <a:endParaRPr lang="en-US" sz="28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9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0" y="356659"/>
            <a:ext cx="12192000" cy="768085"/>
          </a:xfrm>
          <a:prstGeom prst="rect">
            <a:avLst/>
          </a:prstGeom>
        </p:spPr>
        <p:txBody>
          <a:bodyPr lIns="121917" tIns="60958" rIns="121917" bIns="60958"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4000" b="1" dirty="0">
                <a:solidFill>
                  <a:schemeClr val="tx1">
                    <a:lumMod val="75000"/>
                    <a:lumOff val="25000"/>
                  </a:schemeClr>
                </a:solidFill>
                <a:latin typeface="Arial" pitchFamily="34" charset="0"/>
                <a:cs typeface="Arial" pitchFamily="34" charset="0"/>
              </a:rPr>
              <a:t>NỘI DUNG:</a:t>
            </a:r>
          </a:p>
        </p:txBody>
      </p:sp>
      <p:grpSp>
        <p:nvGrpSpPr>
          <p:cNvPr id="4" name="Group 3"/>
          <p:cNvGrpSpPr/>
          <p:nvPr/>
        </p:nvGrpSpPr>
        <p:grpSpPr>
          <a:xfrm>
            <a:off x="3023659" y="1412776"/>
            <a:ext cx="8736971" cy="1219200"/>
            <a:chOff x="1151472" y="3187501"/>
            <a:chExt cx="655272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Diamond 6"/>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8" name="직사각형 39"/>
          <p:cNvSpPr/>
          <p:nvPr/>
        </p:nvSpPr>
        <p:spPr>
          <a:xfrm>
            <a:off x="3345917" y="1683903"/>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1 </a:t>
            </a:r>
            <a:endParaRPr lang="ko-KR" altLang="en-US" sz="3700" dirty="0">
              <a:solidFill>
                <a:schemeClr val="bg1"/>
              </a:solidFill>
            </a:endParaRPr>
          </a:p>
        </p:txBody>
      </p:sp>
      <p:sp>
        <p:nvSpPr>
          <p:cNvPr id="10" name="TextBox 10"/>
          <p:cNvSpPr txBox="1"/>
          <p:nvPr/>
        </p:nvSpPr>
        <p:spPr bwMode="auto">
          <a:xfrm>
            <a:off x="4126140" y="1555662"/>
            <a:ext cx="6967936" cy="95410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tx1">
                    <a:lumMod val="75000"/>
                    <a:lumOff val="25000"/>
                  </a:schemeClr>
                </a:solidFill>
                <a:latin typeface="Arial" pitchFamily="34" charset="0"/>
                <a:cs typeface="Arial" pitchFamily="34" charset="0"/>
              </a:rPr>
              <a:t>XÁC SUẤT THỰC NGHIỆM TRONG TRÒ CHƠI TUNG ĐỒNG XU.</a:t>
            </a:r>
          </a:p>
        </p:txBody>
      </p:sp>
      <p:grpSp>
        <p:nvGrpSpPr>
          <p:cNvPr id="12" name="Group 11"/>
          <p:cNvGrpSpPr/>
          <p:nvPr/>
        </p:nvGrpSpPr>
        <p:grpSpPr>
          <a:xfrm>
            <a:off x="3019651" y="2643479"/>
            <a:ext cx="8736971" cy="1219200"/>
            <a:chOff x="1151472" y="3187501"/>
            <a:chExt cx="6552728" cy="914400"/>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 name="Diamond 14"/>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6" name="Group 15"/>
          <p:cNvGrpSpPr/>
          <p:nvPr/>
        </p:nvGrpSpPr>
        <p:grpSpPr>
          <a:xfrm>
            <a:off x="3015643" y="3874181"/>
            <a:ext cx="8736971" cy="1219200"/>
            <a:chOff x="1151472" y="3187501"/>
            <a:chExt cx="6552728"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Diamond 18"/>
            <p:cNvSpPr/>
            <p:nvPr/>
          </p:nvSpPr>
          <p:spPr>
            <a:xfrm>
              <a:off x="1151472" y="3187501"/>
              <a:ext cx="914400"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4" name="직사각형 39"/>
          <p:cNvSpPr/>
          <p:nvPr/>
        </p:nvSpPr>
        <p:spPr>
          <a:xfrm>
            <a:off x="3345917" y="2916599"/>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2 </a:t>
            </a:r>
            <a:endParaRPr lang="ko-KR" altLang="en-US" sz="3700" dirty="0">
              <a:solidFill>
                <a:schemeClr val="bg1"/>
              </a:solidFill>
            </a:endParaRPr>
          </a:p>
        </p:txBody>
      </p:sp>
      <p:sp>
        <p:nvSpPr>
          <p:cNvPr id="26" name="TextBox 10"/>
          <p:cNvSpPr txBox="1"/>
          <p:nvPr/>
        </p:nvSpPr>
        <p:spPr bwMode="auto">
          <a:xfrm>
            <a:off x="4230835" y="2888262"/>
            <a:ext cx="7067642" cy="95410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tx1">
                    <a:lumMod val="75000"/>
                    <a:lumOff val="25000"/>
                  </a:schemeClr>
                </a:solidFill>
                <a:latin typeface="Arial" pitchFamily="34" charset="0"/>
                <a:cs typeface="Arial" pitchFamily="34" charset="0"/>
              </a:rPr>
              <a:t>XÁC SUẤT THỰC NGHIỆM TRONG TRÒ CHƠI LẤY VẬT TỪ TRONG HỘP.</a:t>
            </a:r>
          </a:p>
        </p:txBody>
      </p:sp>
      <p:sp>
        <p:nvSpPr>
          <p:cNvPr id="28" name="직사각형 39"/>
          <p:cNvSpPr/>
          <p:nvPr/>
        </p:nvSpPr>
        <p:spPr>
          <a:xfrm>
            <a:off x="3345917" y="4149295"/>
            <a:ext cx="537579" cy="697627"/>
          </a:xfrm>
          <a:prstGeom prst="rect">
            <a:avLst/>
          </a:prstGeom>
        </p:spPr>
        <p:txBody>
          <a:bodyPr wrap="square" lIns="121917" tIns="60958" rIns="121917" bIns="60958"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00" b="1" dirty="0">
                <a:solidFill>
                  <a:schemeClr val="bg1"/>
                </a:solidFill>
                <a:cs typeface="Arial" pitchFamily="34" charset="0"/>
              </a:rPr>
              <a:t>3 </a:t>
            </a:r>
            <a:endParaRPr lang="ko-KR" altLang="en-US" sz="3700" dirty="0">
              <a:solidFill>
                <a:schemeClr val="bg1"/>
              </a:solidFill>
            </a:endParaRPr>
          </a:p>
        </p:txBody>
      </p:sp>
      <p:grpSp>
        <p:nvGrpSpPr>
          <p:cNvPr id="29" name="Group 28"/>
          <p:cNvGrpSpPr/>
          <p:nvPr/>
        </p:nvGrpSpPr>
        <p:grpSpPr>
          <a:xfrm>
            <a:off x="4234843" y="3380533"/>
            <a:ext cx="7681385" cy="1600601"/>
            <a:chOff x="2299400" y="834582"/>
            <a:chExt cx="5548088" cy="1200448"/>
          </a:xfrm>
        </p:grpSpPr>
        <p:sp>
          <p:nvSpPr>
            <p:cNvPr id="30"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en-US" altLang="ko-KR" sz="1600" b="1" dirty="0">
                <a:solidFill>
                  <a:schemeClr val="tx1">
                    <a:lumMod val="75000"/>
                    <a:lumOff val="25000"/>
                  </a:schemeClr>
                </a:solidFill>
                <a:cs typeface="Arial" pitchFamily="34" charset="0"/>
              </a:endParaRPr>
            </a:p>
          </p:txBody>
        </p:sp>
        <p:sp>
          <p:nvSpPr>
            <p:cNvPr id="31" name="TextBox 12"/>
            <p:cNvSpPr txBox="1"/>
            <p:nvPr/>
          </p:nvSpPr>
          <p:spPr bwMode="auto">
            <a:xfrm>
              <a:off x="3270632" y="834582"/>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ko-KR" altLang="en-US" sz="1600" dirty="0">
                <a:solidFill>
                  <a:schemeClr val="tx1">
                    <a:lumMod val="75000"/>
                    <a:lumOff val="25000"/>
                  </a:schemeClr>
                </a:solidFill>
                <a:cs typeface="Arial" pitchFamily="34" charset="0"/>
              </a:endParaRPr>
            </a:p>
          </p:txBody>
        </p:sp>
      </p:grpSp>
      <p:grpSp>
        <p:nvGrpSpPr>
          <p:cNvPr id="33" name="Group 32"/>
          <p:cNvGrpSpPr/>
          <p:nvPr/>
        </p:nvGrpSpPr>
        <p:grpSpPr>
          <a:xfrm>
            <a:off x="4230835" y="4218092"/>
            <a:ext cx="6336704" cy="697588"/>
            <a:chOff x="2299400" y="1781114"/>
            <a:chExt cx="4576856" cy="523191"/>
          </a:xfrm>
        </p:grpSpPr>
        <p:sp>
          <p:nvSpPr>
            <p:cNvPr id="34" name="TextBox 10"/>
            <p:cNvSpPr txBox="1"/>
            <p:nvPr/>
          </p:nvSpPr>
          <p:spPr bwMode="auto">
            <a:xfrm>
              <a:off x="2299400" y="1781114"/>
              <a:ext cx="4576856" cy="392415"/>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b="1" dirty="0">
                  <a:solidFill>
                    <a:schemeClr val="tx1">
                      <a:lumMod val="75000"/>
                      <a:lumOff val="25000"/>
                    </a:schemeClr>
                  </a:solidFill>
                  <a:latin typeface="Arial" pitchFamily="34" charset="0"/>
                  <a:cs typeface="Arial" pitchFamily="34" charset="0"/>
                </a:rPr>
                <a:t>LUYỆN TẬP</a:t>
              </a:r>
            </a:p>
          </p:txBody>
        </p:sp>
        <p:sp>
          <p:nvSpPr>
            <p:cNvPr id="35" name="TextBox 12"/>
            <p:cNvSpPr txBox="1"/>
            <p:nvPr/>
          </p:nvSpPr>
          <p:spPr bwMode="auto">
            <a:xfrm>
              <a:off x="2299400" y="2050389"/>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endParaRPr lang="ko-KR" altLang="en-US" sz="1600"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203103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142" y="225010"/>
            <a:ext cx="11796948"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1741" y="3453193"/>
            <a:ext cx="8559845"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40770" y="1214575"/>
            <a:ext cx="8510459" cy="1384995"/>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xạ</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thủ</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bắn</a:t>
            </a:r>
            <a:r>
              <a:rPr lang="en-US" sz="2800" dirty="0">
                <a:solidFill>
                  <a:srgbClr val="008000"/>
                </a:solidFill>
                <a:latin typeface="Arial" panose="020B0604020202020204" pitchFamily="34" charset="0"/>
                <a:cs typeface="Arial" panose="020B0604020202020204" pitchFamily="34" charset="0"/>
              </a:rPr>
              <a:t> 200 </a:t>
            </a:r>
            <a:r>
              <a:rPr lang="en-US" sz="2800" dirty="0" err="1">
                <a:solidFill>
                  <a:srgbClr val="008000"/>
                </a:solidFill>
                <a:latin typeface="Arial" panose="020B0604020202020204" pitchFamily="34" charset="0"/>
                <a:cs typeface="Arial" panose="020B0604020202020204" pitchFamily="34" charset="0"/>
              </a:rPr>
              <a:t>viên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vào</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mục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và</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thấy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có</a:t>
            </a:r>
            <a:r>
              <a:rPr lang="en-US" sz="2800" dirty="0">
                <a:solidFill>
                  <a:srgbClr val="008000"/>
                </a:solidFill>
                <a:latin typeface="Arial" panose="020B0604020202020204" pitchFamily="34" charset="0"/>
                <a:cs typeface="Arial" panose="020B0604020202020204" pitchFamily="34" charset="0"/>
              </a:rPr>
              <a:t> 148 </a:t>
            </a:r>
            <a:r>
              <a:rPr lang="en-US" sz="2800" dirty="0" err="1">
                <a:solidFill>
                  <a:srgbClr val="008000"/>
                </a:solidFill>
                <a:latin typeface="Arial" panose="020B0604020202020204" pitchFamily="34" charset="0"/>
                <a:cs typeface="Arial" panose="020B0604020202020204" pitchFamily="34" charset="0"/>
              </a:rPr>
              <a:t>viên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mục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Tính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suất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thực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nghiệm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của</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sự</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kiện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xạ</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thủ</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bắn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mục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a:t>
            </a:r>
          </a:p>
        </p:txBody>
      </p:sp>
      <p:sp>
        <p:nvSpPr>
          <p:cNvPr id="9" name="TextBox 8"/>
          <p:cNvSpPr txBox="1"/>
          <p:nvPr/>
        </p:nvSpPr>
        <p:spPr>
          <a:xfrm>
            <a:off x="3622768" y="4337113"/>
            <a:ext cx="5496180" cy="1384995"/>
          </a:xfrm>
          <a:prstGeom prst="rect">
            <a:avLst/>
          </a:prstGeom>
          <a:noFill/>
        </p:spPr>
        <p:txBody>
          <a:bodyPr wrap="square" rtlCol="0">
            <a:spAutoFit/>
          </a:bodyPr>
          <a:lstStyle/>
          <a:p>
            <a:r>
              <a:rPr lang="vi-VN" sz="2800" dirty="0">
                <a:solidFill>
                  <a:srgbClr val="008000"/>
                </a:solidFill>
                <a:latin typeface="Arial" panose="020B0604020202020204" pitchFamily="34" charset="0"/>
                <a:cs typeface="Arial" panose="020B0604020202020204" pitchFamily="34" charset="0"/>
              </a:rPr>
              <a:t>Xác suất thực nghiệ</a:t>
            </a:r>
            <a:r>
              <a:rPr lang="en-US" sz="2800" dirty="0">
                <a:solidFill>
                  <a:srgbClr val="008000"/>
                </a:solidFill>
                <a:latin typeface="Arial" panose="020B0604020202020204" pitchFamily="34" charset="0"/>
                <a:cs typeface="Arial" panose="020B0604020202020204" pitchFamily="34" charset="0"/>
              </a:rPr>
              <a:t>m </a:t>
            </a:r>
            <a:r>
              <a:rPr lang="en-US" sz="2800" dirty="0" err="1">
                <a:solidFill>
                  <a:srgbClr val="008000"/>
                </a:solidFill>
                <a:latin typeface="Arial" panose="020B0604020202020204" pitchFamily="34" charset="0"/>
                <a:cs typeface="Arial" panose="020B0604020202020204" pitchFamily="34" charset="0"/>
              </a:rPr>
              <a:t>của</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sự</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kiện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xạ</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thủ</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bắn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mục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a:t>
            </a:r>
            <a:r>
              <a:rPr lang="vi-VN" sz="2800" dirty="0">
                <a:solidFill>
                  <a:srgbClr val="008000"/>
                </a:solidFill>
                <a:latin typeface="Arial" panose="020B0604020202020204" pitchFamily="34" charset="0"/>
                <a:cs typeface="Arial" panose="020B0604020202020204" pitchFamily="34" charset="0"/>
              </a:rPr>
              <a:t> là: </a:t>
            </a:r>
            <a:endParaRPr lang="en-US" sz="28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59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4142" y="225010"/>
            <a:ext cx="11796948"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91741" y="3453193"/>
            <a:ext cx="8559845"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1807" y="6267451"/>
            <a:ext cx="1846933" cy="588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67386" y="951528"/>
            <a:ext cx="8510459" cy="1815882"/>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Quang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ném</a:t>
            </a:r>
            <a:r>
              <a:rPr lang="en-US" sz="2800" dirty="0">
                <a:solidFill>
                  <a:srgbClr val="008000"/>
                </a:solidFill>
                <a:latin typeface="Arial" panose="020B0604020202020204" pitchFamily="34" charset="0"/>
                <a:cs typeface="Arial" panose="020B0604020202020204" pitchFamily="34" charset="0"/>
              </a:rPr>
              <a:t> phi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vào</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bảng</a:t>
            </a:r>
            <a:r>
              <a:rPr lang="en-US" sz="2800" dirty="0">
                <a:solidFill>
                  <a:srgbClr val="008000"/>
                </a:solidFill>
                <a:latin typeface="Arial" panose="020B0604020202020204" pitchFamily="34" charset="0"/>
                <a:cs typeface="Arial" panose="020B0604020202020204" pitchFamily="34" charset="0"/>
              </a:rPr>
              <a:t> 100 </a:t>
            </a:r>
            <a:r>
              <a:rPr lang="en-US" sz="2800" dirty="0" err="1">
                <a:solidFill>
                  <a:srgbClr val="008000"/>
                </a:solidFill>
                <a:latin typeface="Arial" panose="020B0604020202020204" pitchFamily="34" charset="0"/>
                <a:cs typeface="Arial" panose="020B0604020202020204" pitchFamily="34" charset="0"/>
              </a:rPr>
              <a:t>lần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thì</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có</a:t>
            </a:r>
            <a:r>
              <a:rPr lang="en-US" sz="2800" dirty="0">
                <a:solidFill>
                  <a:srgbClr val="008000"/>
                </a:solidFill>
                <a:latin typeface="Arial" panose="020B0604020202020204" pitchFamily="34" charset="0"/>
                <a:cs typeface="Arial" panose="020B0604020202020204" pitchFamily="34" charset="0"/>
              </a:rPr>
              <a:t> 8 </a:t>
            </a:r>
            <a:r>
              <a:rPr lang="en-US" sz="2800" dirty="0" err="1">
                <a:solidFill>
                  <a:srgbClr val="008000"/>
                </a:solidFill>
                <a:latin typeface="Arial" panose="020B0604020202020204" pitchFamily="34" charset="0"/>
                <a:cs typeface="Arial" panose="020B0604020202020204" pitchFamily="34" charset="0"/>
              </a:rPr>
              <a:t>lần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vào</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hồng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tâm</a:t>
            </a:r>
            <a:r>
              <a:rPr lang="en-US" sz="2800" dirty="0">
                <a:solidFill>
                  <a:srgbClr val="008000"/>
                </a:solidFill>
                <a:latin typeface="Arial" panose="020B0604020202020204" pitchFamily="34" charset="0"/>
                <a:cs typeface="Arial" panose="020B0604020202020204" pitchFamily="34" charset="0"/>
              </a:rPr>
              <a:t> ( </a:t>
            </a:r>
            <a:r>
              <a:rPr lang="en-US" sz="2800" dirty="0" err="1">
                <a:solidFill>
                  <a:srgbClr val="008000"/>
                </a:solidFill>
                <a:latin typeface="Arial" panose="020B0604020202020204" pitchFamily="34" charset="0"/>
                <a:cs typeface="Arial" panose="020B0604020202020204" pitchFamily="34" charset="0"/>
              </a:rPr>
              <a:t>hình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tròn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chính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giữa</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bảng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Tính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suất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thực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nghiệm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của</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sự</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kiện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Quang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ném</a:t>
            </a:r>
            <a:r>
              <a:rPr lang="en-US" sz="2800" dirty="0">
                <a:solidFill>
                  <a:srgbClr val="008000"/>
                </a:solidFill>
                <a:latin typeface="Arial" panose="020B0604020202020204" pitchFamily="34" charset="0"/>
                <a:cs typeface="Arial" panose="020B0604020202020204" pitchFamily="34" charset="0"/>
              </a:rPr>
              <a:t> phi </a:t>
            </a:r>
            <a:r>
              <a:rPr lang="en-US" sz="2800" dirty="0" err="1">
                <a:solidFill>
                  <a:srgbClr val="008000"/>
                </a:solidFill>
                <a:latin typeface="Arial" panose="020B0604020202020204" pitchFamily="34" charset="0"/>
                <a:cs typeface="Arial" panose="020B0604020202020204" pitchFamily="34" charset="0"/>
              </a:rPr>
              <a:t>tiêu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vào</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hồng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tâm</a:t>
            </a:r>
            <a:r>
              <a:rPr lang="en-US" sz="2800" dirty="0">
                <a:solidFill>
                  <a:srgbClr val="008000"/>
                </a:solidFill>
                <a:latin typeface="Arial" panose="020B0604020202020204" pitchFamily="34" charset="0"/>
                <a:cs typeface="Arial" panose="020B0604020202020204" pitchFamily="34" charset="0"/>
              </a:rPr>
              <a:t>”.</a:t>
            </a:r>
          </a:p>
        </p:txBody>
      </p:sp>
      <p:sp>
        <p:nvSpPr>
          <p:cNvPr id="9" name="TextBox 8"/>
          <p:cNvSpPr txBox="1"/>
          <p:nvPr/>
        </p:nvSpPr>
        <p:spPr>
          <a:xfrm>
            <a:off x="3056351" y="4323763"/>
            <a:ext cx="6325644" cy="1384995"/>
          </a:xfrm>
          <a:prstGeom prst="rect">
            <a:avLst/>
          </a:prstGeom>
          <a:noFill/>
        </p:spPr>
        <p:txBody>
          <a:bodyPr wrap="square" rtlCol="0">
            <a:spAutoFit/>
          </a:bodyPr>
          <a:lstStyle/>
          <a:p>
            <a:pPr algn="ctr"/>
            <a:r>
              <a:rPr lang="vi-VN" sz="2800" dirty="0">
                <a:solidFill>
                  <a:srgbClr val="008000"/>
                </a:solidFill>
                <a:cs typeface="Arial" panose="020B0604020202020204" pitchFamily="34" charset="0"/>
              </a:rPr>
              <a:t>Xác suất thực nghiệm </a:t>
            </a:r>
            <a:r>
              <a:rPr lang="en-US" sz="2800" dirty="0" err="1">
                <a:solidFill>
                  <a:srgbClr val="008000"/>
                </a:solidFill>
                <a:cs typeface="Arial" panose="020B0604020202020204" pitchFamily="34" charset="0"/>
              </a:rPr>
              <a:t>của</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sự</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kiện</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Quang</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ném</a:t>
            </a:r>
            <a:r>
              <a:rPr lang="en-US" sz="2800" dirty="0">
                <a:solidFill>
                  <a:srgbClr val="008000"/>
                </a:solidFill>
                <a:cs typeface="Arial" panose="020B0604020202020204" pitchFamily="34" charset="0"/>
              </a:rPr>
              <a:t> phi </a:t>
            </a:r>
            <a:r>
              <a:rPr lang="en-US" sz="2800" dirty="0" err="1">
                <a:solidFill>
                  <a:srgbClr val="008000"/>
                </a:solidFill>
                <a:cs typeface="Arial" panose="020B0604020202020204" pitchFamily="34" charset="0"/>
              </a:rPr>
              <a:t>tiêu</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trúng</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vào</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hồng</a:t>
            </a:r>
            <a:r>
              <a:rPr lang="en-US" sz="2800" dirty="0">
                <a:solidFill>
                  <a:srgbClr val="008000"/>
                </a:solidFill>
                <a:cs typeface="Arial" panose="020B0604020202020204" pitchFamily="34" charset="0"/>
              </a:rPr>
              <a:t> </a:t>
            </a:r>
            <a:r>
              <a:rPr lang="en-US" sz="2800" dirty="0" err="1">
                <a:solidFill>
                  <a:srgbClr val="008000"/>
                </a:solidFill>
                <a:cs typeface="Arial" panose="020B0604020202020204" pitchFamily="34" charset="0"/>
              </a:rPr>
              <a:t>tâm</a:t>
            </a:r>
            <a:r>
              <a:rPr lang="en-US" sz="2800" dirty="0">
                <a:solidFill>
                  <a:srgbClr val="008000"/>
                </a:solidFill>
                <a:cs typeface="Arial" panose="020B0604020202020204" pitchFamily="34" charset="0"/>
              </a:rPr>
              <a:t>”</a:t>
            </a:r>
            <a:r>
              <a:rPr lang="vi-VN" sz="2800" dirty="0">
                <a:solidFill>
                  <a:srgbClr val="008000"/>
                </a:solidFill>
                <a:cs typeface="Arial" panose="020B0604020202020204" pitchFamily="34" charset="0"/>
              </a:rPr>
              <a:t> là:</a:t>
            </a:r>
            <a:r>
              <a:rPr lang="en-US" sz="2800" dirty="0">
                <a:solidFill>
                  <a:srgbClr val="008000"/>
                </a:solidFill>
                <a:cs typeface="Arial" panose="020B0604020202020204" pitchFamily="34" charset="0"/>
              </a:rPr>
              <a:t> 0,08</a:t>
            </a:r>
            <a:r>
              <a:rPr lang="vi-VN" sz="2800" dirty="0">
                <a:solidFill>
                  <a:srgbClr val="008000"/>
                </a:solidFill>
                <a:cs typeface="Arial" panose="020B0604020202020204" pitchFamily="34" charset="0"/>
              </a:rPr>
              <a:t> </a:t>
            </a:r>
            <a:endParaRPr lang="en-US" sz="2800" dirty="0">
              <a:solidFill>
                <a:srgbClr val="008000"/>
              </a:solidFill>
              <a:cs typeface="Arial" panose="020B0604020202020204" pitchFamily="34" charset="0"/>
            </a:endParaRPr>
          </a:p>
        </p:txBody>
      </p:sp>
    </p:spTree>
    <p:extLst>
      <p:ext uri="{BB962C8B-B14F-4D97-AF65-F5344CB8AC3E}">
        <p14:creationId xmlns:p14="http://schemas.microsoft.com/office/powerpoint/2010/main" val="30015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64504" y="1077238"/>
            <a:ext cx="10384077" cy="4158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 name="TextBox 4"/>
          <p:cNvSpPr txBox="1"/>
          <p:nvPr/>
        </p:nvSpPr>
        <p:spPr>
          <a:xfrm>
            <a:off x="2517733" y="1650309"/>
            <a:ext cx="7565720" cy="1384995"/>
          </a:xfrm>
          <a:prstGeom prst="rect">
            <a:avLst/>
          </a:prstGeom>
          <a:noFill/>
        </p:spPr>
        <p:txBody>
          <a:bodyPr wrap="square" rtlCol="0">
            <a:spAutoFit/>
          </a:bodyPr>
          <a:lstStyle/>
          <a:p>
            <a:pPr algn="ctr"/>
            <a:r>
              <a:rPr lang="en-US" sz="2800" dirty="0">
                <a:solidFill>
                  <a:schemeClr val="bg1"/>
                </a:solidFill>
                <a:latin typeface="Arial" pitchFamily="34" charset="0"/>
                <a:cs typeface="Arial" pitchFamily="34" charset="0"/>
              </a:rPr>
              <a:t>HƯỚNG DẪN HỌC BÀI Ở NHÀ</a:t>
            </a:r>
          </a:p>
          <a:p>
            <a:pPr marL="457200" indent="-457200">
              <a:buFontTx/>
              <a:buChar char="-"/>
            </a:pPr>
            <a:r>
              <a:rPr lang="en-US" sz="2800" dirty="0" err="1">
                <a:solidFill>
                  <a:schemeClr val="bg1"/>
                </a:solidFill>
                <a:latin typeface="Arial" pitchFamily="34" charset="0"/>
                <a:cs typeface="Arial" pitchFamily="34" charset="0"/>
              </a:rPr>
              <a:t>Học</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bài</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và</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làm</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btvn</a:t>
            </a:r>
            <a:r>
              <a:rPr lang="en-US" sz="2800" dirty="0">
                <a:solidFill>
                  <a:schemeClr val="bg1"/>
                </a:solidFill>
                <a:latin typeface="Arial" pitchFamily="34" charset="0"/>
                <a:cs typeface="Arial" pitchFamily="34" charset="0"/>
              </a:rPr>
              <a:t>: 1, 2,3,4 </a:t>
            </a:r>
            <a:r>
              <a:rPr lang="en-US" sz="2800" dirty="0" err="1">
                <a:solidFill>
                  <a:schemeClr val="bg1"/>
                </a:solidFill>
                <a:latin typeface="Arial" pitchFamily="34" charset="0"/>
                <a:cs typeface="Arial" pitchFamily="34" charset="0"/>
              </a:rPr>
              <a:t>sgk</a:t>
            </a:r>
            <a:r>
              <a:rPr lang="en-US" sz="2800" dirty="0">
                <a:solidFill>
                  <a:schemeClr val="bg1"/>
                </a:solidFill>
                <a:latin typeface="Arial" pitchFamily="34" charset="0"/>
                <a:cs typeface="Arial" pitchFamily="34" charset="0"/>
              </a:rPr>
              <a:t>/tr19,20.</a:t>
            </a:r>
          </a:p>
          <a:p>
            <a:pPr marL="457200" indent="-457200">
              <a:buFontTx/>
              <a:buChar char="-"/>
            </a:pPr>
            <a:r>
              <a:rPr lang="en-US" sz="2800" dirty="0" err="1">
                <a:solidFill>
                  <a:schemeClr val="bg1"/>
                </a:solidFill>
                <a:latin typeface="Arial" pitchFamily="34" charset="0"/>
                <a:cs typeface="Arial" pitchFamily="34" charset="0"/>
              </a:rPr>
              <a:t>Giờ</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sau</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luyện</a:t>
            </a:r>
            <a:r>
              <a:rPr lang="en-US" sz="2800" dirty="0">
                <a:solidFill>
                  <a:schemeClr val="bg1"/>
                </a:solidFill>
                <a:latin typeface="Arial" pitchFamily="34" charset="0"/>
                <a:cs typeface="Arial" pitchFamily="34" charset="0"/>
              </a:rPr>
              <a:t> </a:t>
            </a:r>
            <a:r>
              <a:rPr lang="en-US" sz="2800" dirty="0" err="1">
                <a:solidFill>
                  <a:schemeClr val="bg1"/>
                </a:solidFill>
                <a:latin typeface="Arial" pitchFamily="34" charset="0"/>
                <a:cs typeface="Arial" pitchFamily="34" charset="0"/>
              </a:rPr>
              <a:t>tập</a:t>
            </a:r>
            <a:r>
              <a:rPr lang="en-US" sz="2800"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3500557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pic>
        <p:nvPicPr>
          <p:cNvPr id="62" name="Picture 62"/>
          <p:cNvPicPr>
            <a:picLocks noChangeAspect="1"/>
          </p:cNvPicPr>
          <p:nvPr/>
        </p:nvPicPr>
        <p:blipFill>
          <a:blip r:embed="rId3"/>
          <a:stretch>
            <a:fillRect/>
          </a:stretch>
        </p:blipFill>
        <p:spPr>
          <a:xfrm>
            <a:off x="487263" y="3747175"/>
            <a:ext cx="2406250" cy="1670645"/>
          </a:xfrm>
          <a:prstGeom prst="rect">
            <a:avLst/>
          </a:prstGeom>
        </p:spPr>
      </p:pic>
      <p:sp>
        <p:nvSpPr>
          <p:cNvPr id="2" name="Freeform 62"/>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3"/>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6"/>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2893513" y="210837"/>
            <a:ext cx="9194103" cy="6799297"/>
          </a:xfrm>
          <a:prstGeom prst="rect">
            <a:avLst/>
          </a:prstGeom>
          <a:noFill/>
        </p:spPr>
        <p:txBody>
          <a:bodyPr wrap="square" lIns="0" tIns="0" rIns="0" bIns="0" rtlCol="0">
            <a:spAutoFit/>
          </a:bodyPr>
          <a:lstStyle/>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r>
              <a:rPr lang="en-US" altLang="zh-CN" sz="2400" b="1" dirty="0" err="1">
                <a:solidFill>
                  <a:srgbClr val="006EBF"/>
                </a:solidFill>
                <a:latin typeface="Times New Roman"/>
                <a:ea typeface="Times New Roman"/>
              </a:rPr>
              <a:t>Bài</a:t>
            </a:r>
            <a:r>
              <a:rPr lang="en-US" altLang="zh-CN" sz="2400" b="1" dirty="0">
                <a:solidFill>
                  <a:srgbClr val="006EBF"/>
                </a:solidFill>
                <a:latin typeface="Times New Roman"/>
                <a:ea typeface="Times New Roman"/>
              </a:rPr>
              <a:t> 1. Tung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đồng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a:t>
            </a:r>
            <a:r>
              <a:rPr lang="en-US" altLang="zh-CN" sz="2400" b="1" dirty="0">
                <a:solidFill>
                  <a:srgbClr val="006EBF"/>
                </a:solidFill>
                <a:latin typeface="Times New Roman"/>
                <a:ea typeface="Times New Roman"/>
              </a:rPr>
              <a:t> 8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liên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tiếp</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Hãy</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ghi</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kết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thống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kê</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theo</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mẫu</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sau</a:t>
            </a:r>
            <a:r>
              <a:rPr lang="en-US" altLang="zh-CN" sz="2400" b="1" dirty="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vi-VN" altLang="zh-CN" sz="2400" b="1" dirty="0">
              <a:solidFill>
                <a:srgbClr val="006EBF"/>
              </a:solidFill>
              <a:latin typeface="Times New Roman"/>
              <a:ea typeface="Times New Roman"/>
            </a:endParaRPr>
          </a:p>
          <a:p>
            <a:pPr marL="0" indent="620268">
              <a:lnSpc>
                <a:spcPct val="100000"/>
              </a:lnSpc>
            </a:pPr>
            <a:r>
              <a:rPr lang="en-US" altLang="zh-CN" sz="2400" b="1" dirty="0">
                <a:solidFill>
                  <a:srgbClr val="006EBF"/>
                </a:solidFill>
                <a:latin typeface="Times New Roman"/>
                <a:ea typeface="Times New Roman"/>
              </a:rPr>
              <a:t>a, </a:t>
            </a:r>
            <a:r>
              <a:rPr lang="en-US" altLang="zh-CN" sz="2400" b="1" dirty="0" err="1">
                <a:solidFill>
                  <a:srgbClr val="006EBF"/>
                </a:solidFill>
                <a:latin typeface="Times New Roman"/>
                <a:ea typeface="Times New Roman"/>
              </a:rPr>
              <a:t>Tính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thực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nhiệm</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mặt</a:t>
            </a:r>
            <a:r>
              <a:rPr lang="en-US" altLang="zh-CN" sz="2400" b="1" dirty="0">
                <a:solidFill>
                  <a:srgbClr val="006EBF"/>
                </a:solidFill>
                <a:latin typeface="Times New Roman"/>
                <a:ea typeface="Times New Roman"/>
              </a:rPr>
              <a:t> N.</a:t>
            </a:r>
          </a:p>
          <a:p>
            <a:pPr marL="0" indent="620268">
              <a:lnSpc>
                <a:spcPct val="100000"/>
              </a:lnSpc>
            </a:pPr>
            <a:endParaRPr lang="en-US" altLang="zh-CN" sz="2400" b="1" dirty="0">
              <a:solidFill>
                <a:srgbClr val="006EBF"/>
              </a:solidFill>
              <a:latin typeface="Times New Roman"/>
              <a:ea typeface="Times New Roman"/>
            </a:endParaRPr>
          </a:p>
          <a:p>
            <a:r>
              <a:rPr lang="en-US" altLang="zh-CN" sz="2400" b="1" dirty="0">
                <a:solidFill>
                  <a:srgbClr val="006EBF"/>
                </a:solidFill>
                <a:latin typeface="Times New Roman"/>
                <a:ea typeface="Times New Roman"/>
              </a:rPr>
              <a:t>         b, </a:t>
            </a:r>
            <a:r>
              <a:rPr lang="en-US" altLang="zh-CN" sz="2400" b="1" dirty="0" err="1">
                <a:solidFill>
                  <a:srgbClr val="006EBF"/>
                </a:solidFill>
                <a:latin typeface="Times New Roman"/>
                <a:ea typeface="Times New Roman"/>
              </a:rPr>
              <a:t>Tính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thực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nghiệm</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mặt</a:t>
            </a:r>
            <a:r>
              <a:rPr lang="en-US" altLang="zh-CN" sz="2400" b="1" dirty="0">
                <a:solidFill>
                  <a:srgbClr val="006EBF"/>
                </a:solidFill>
                <a:latin typeface="Times New Roman"/>
                <a:ea typeface="Times New Roman"/>
              </a:rPr>
              <a:t> S.</a:t>
            </a:r>
          </a:p>
          <a:p>
            <a:pPr marL="0" indent="620268">
              <a:lnSpc>
                <a:spcPct val="100000"/>
              </a:lnSpc>
            </a:pPr>
            <a:endParaRPr lang="en-US" altLang="zh-CN" sz="2400" b="1" dirty="0">
              <a:solidFill>
                <a:srgbClr val="006EBF"/>
              </a:solidFill>
              <a:latin typeface="Times New Roman"/>
              <a:ea typeface="Times New Roman"/>
            </a:endParaRPr>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739"/>
              </a:lnSpc>
            </a:pPr>
            <a:endParaRPr lang="en-US" dirty="0"/>
          </a:p>
        </p:txBody>
      </p:sp>
      <p:graphicFrame>
        <p:nvGraphicFramePr>
          <p:cNvPr id="5" name="Table 4"/>
          <p:cNvGraphicFramePr>
            <a:graphicFrameLocks noGrp="1"/>
          </p:cNvGraphicFramePr>
          <p:nvPr/>
        </p:nvGraphicFramePr>
        <p:xfrm>
          <a:off x="4519799" y="1457863"/>
          <a:ext cx="6478053" cy="2312990"/>
        </p:xfrm>
        <a:graphic>
          <a:graphicData uri="http://schemas.openxmlformats.org/drawingml/2006/table">
            <a:tbl>
              <a:tblPr firstRow="1" firstCol="1" bandRow="1"/>
              <a:tblGrid>
                <a:gridCol w="866392">
                  <a:extLst>
                    <a:ext uri="{9D8B030D-6E8A-4147-A177-3AD203B41FA5}">
                      <a16:colId xmlns:a16="http://schemas.microsoft.com/office/drawing/2014/main" val="20000"/>
                    </a:ext>
                  </a:extLst>
                </a:gridCol>
                <a:gridCol w="2143180">
                  <a:extLst>
                    <a:ext uri="{9D8B030D-6E8A-4147-A177-3AD203B41FA5}">
                      <a16:colId xmlns:a16="http://schemas.microsoft.com/office/drawing/2014/main" val="20001"/>
                    </a:ext>
                  </a:extLst>
                </a:gridCol>
                <a:gridCol w="775385">
                  <a:extLst>
                    <a:ext uri="{9D8B030D-6E8A-4147-A177-3AD203B41FA5}">
                      <a16:colId xmlns:a16="http://schemas.microsoft.com/office/drawing/2014/main" val="20002"/>
                    </a:ext>
                  </a:extLst>
                </a:gridCol>
                <a:gridCol w="2693096">
                  <a:extLst>
                    <a:ext uri="{9D8B030D-6E8A-4147-A177-3AD203B41FA5}">
                      <a16:colId xmlns:a16="http://schemas.microsoft.com/office/drawing/2014/main" val="20003"/>
                    </a:ext>
                  </a:extLst>
                </a:gridCol>
              </a:tblGrid>
              <a:tr h="615388">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3</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4</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nvGraphicFramePr>
        <p:xfrm>
          <a:off x="1622901" y="1000760"/>
          <a:ext cx="9625472" cy="5730240"/>
        </p:xfrm>
        <a:graphic>
          <a:graphicData uri="http://schemas.openxmlformats.org/drawingml/2006/table">
            <a:tbl>
              <a:tblPr firstRow="1" bandRow="1">
                <a:tableStyleId>{5C22544A-7EE6-4342-B048-85BDC9FD1C3A}</a:tableStyleId>
              </a:tblPr>
              <a:tblGrid>
                <a:gridCol w="9625472">
                  <a:extLst>
                    <a:ext uri="{9D8B030D-6E8A-4147-A177-3AD203B41FA5}">
                      <a16:colId xmlns:a16="http://schemas.microsoft.com/office/drawing/2014/main" val="20000"/>
                    </a:ext>
                  </a:extLst>
                </a:gridCol>
              </a:tblGrid>
              <a:tr h="2075165">
                <a:tc>
                  <a:txBody>
                    <a:bodyPr/>
                    <a:lstStyle/>
                    <a:p>
                      <a:r>
                        <a:rPr lang="en-US" sz="2800" dirty="0">
                          <a:solidFill>
                            <a:schemeClr val="tx1"/>
                          </a:solidFill>
                          <a:latin typeface="Arial" pitchFamily="34" charset="0"/>
                          <a:cs typeface="Arial" pitchFamily="34" charset="0"/>
                        </a:rPr>
                        <a:t>*</a:t>
                      </a:r>
                      <a:r>
                        <a:rPr lang="en-US" sz="2800" dirty="0" err="1">
                          <a:solidFill>
                            <a:schemeClr val="tx1"/>
                          </a:solidFill>
                          <a:latin typeface="Arial" pitchFamily="34" charset="0"/>
                          <a:cs typeface="Arial" pitchFamily="34" charset="0"/>
                        </a:rPr>
                        <a:t>Xác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suất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thực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nghiệm</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S </a:t>
                      </a:r>
                      <a:r>
                        <a:rPr lang="en-US" sz="2800" baseline="0" dirty="0" err="1">
                          <a:solidFill>
                            <a:schemeClr val="tx1"/>
                          </a:solidFill>
                          <a:latin typeface="Arial" pitchFamily="34" charset="0"/>
                          <a:cs typeface="Arial" pitchFamily="34" charset="0"/>
                        </a:rPr>
                        <a:t>khi</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tung</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đồng</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nhiều</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bằng</a:t>
                      </a:r>
                      <a:r>
                        <a:rPr lang="en-US" sz="2800" baseline="0" dirty="0">
                          <a:solidFill>
                            <a:schemeClr val="tx1"/>
                          </a:solidFill>
                          <a:latin typeface="Arial" pitchFamily="34" charset="0"/>
                          <a:cs typeface="Arial" pitchFamily="34" charset="0"/>
                        </a:rPr>
                        <a:t>:</a:t>
                      </a:r>
                    </a:p>
                    <a:p>
                      <a:r>
                        <a:rPr lang="en-US" sz="2800" baseline="0" dirty="0">
                          <a:latin typeface="Arial" pitchFamily="34" charset="0"/>
                          <a:cs typeface="Arial" pitchFamily="34" charset="0"/>
                        </a:rPr>
                        <a:t>      </a:t>
                      </a:r>
                    </a:p>
                    <a:p>
                      <a:endParaRPr lang="en-US" sz="2800" baseline="0" dirty="0">
                        <a:latin typeface="Arial" pitchFamily="34" charset="0"/>
                        <a:cs typeface="Arial" pitchFamily="34" charset="0"/>
                      </a:endParaRPr>
                    </a:p>
                    <a:p>
                      <a:r>
                        <a:rPr lang="en-US" sz="2800" baseline="0" dirty="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269096">
                <a:tc>
                  <a:txBody>
                    <a:bodyPr/>
                    <a:lstStyle/>
                    <a:p>
                      <a:r>
                        <a:rPr lang="en-US" sz="2800" dirty="0">
                          <a:latin typeface="Arial" pitchFamily="34" charset="0"/>
                          <a:cs typeface="Arial" pitchFamily="34" charset="0"/>
                        </a:rPr>
                        <a:t>*</a:t>
                      </a:r>
                      <a:r>
                        <a:rPr lang="en-US" sz="2800" b="1" dirty="0" err="1">
                          <a:latin typeface="Arial" pitchFamily="34" charset="0"/>
                          <a:cs typeface="Arial" pitchFamily="34" charset="0"/>
                        </a:rPr>
                        <a:t>Xác</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suất</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thực</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nghiệm</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xuất</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hiện</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mặt</a:t>
                      </a:r>
                      <a:r>
                        <a:rPr lang="en-US" sz="2800" b="1" baseline="0" dirty="0">
                          <a:latin typeface="Arial" pitchFamily="34" charset="0"/>
                          <a:cs typeface="Arial" pitchFamily="34" charset="0"/>
                        </a:rPr>
                        <a:t> N </a:t>
                      </a:r>
                      <a:r>
                        <a:rPr lang="en-US" sz="2800" b="1" baseline="0" dirty="0" err="1">
                          <a:latin typeface="Arial" pitchFamily="34" charset="0"/>
                          <a:cs typeface="Arial" pitchFamily="34" charset="0"/>
                        </a:rPr>
                        <a:t>khi</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tung</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đồng</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xu</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nhiều</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lần</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bằng</a:t>
                      </a:r>
                      <a:r>
                        <a:rPr lang="en-US" sz="2800" b="1" baseline="0" dirty="0">
                          <a:latin typeface="Arial" pitchFamily="34" charset="0"/>
                          <a:cs typeface="Arial" pitchFamily="34" charset="0"/>
                        </a:rPr>
                        <a:t>:</a:t>
                      </a:r>
                    </a:p>
                    <a:p>
                      <a:r>
                        <a:rPr lang="en-US" sz="2800" baseline="0" dirty="0">
                          <a:latin typeface="Arial" pitchFamily="34" charset="0"/>
                          <a:cs typeface="Arial" pitchFamily="34" charset="0"/>
                        </a:rPr>
                        <a:t>                      </a:t>
                      </a:r>
                    </a:p>
                    <a:p>
                      <a:r>
                        <a:rPr lang="en-US" sz="2800" dirty="0">
                          <a:latin typeface="Arial" pitchFamily="34" charset="0"/>
                          <a:cs typeface="Arial" pitchFamily="34" charset="0"/>
                        </a:rPr>
                        <a:t>                     </a:t>
                      </a: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extLst>
                    <a:ext uri="{9D8B030D-6E8A-4147-A177-3AD203B41FA5}">
                      <a16:colId xmlns:a16="http://schemas.microsoft.com/office/drawing/2014/main" val="20000"/>
                    </a:ext>
                  </a:extLst>
                </a:gridCol>
              </a:tblGrid>
              <a:tr h="370840">
                <a:tc>
                  <a:txBody>
                    <a:bodyPr/>
                    <a:lstStyle/>
                    <a:p>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S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tung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đồng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graphicFrame>
        <p:nvGraphicFramePr>
          <p:cNvPr id="12" name="Table 11"/>
          <p:cNvGraphicFramePr>
            <a:graphicFrameLocks noGrp="1"/>
          </p:cNvGraphicFramePr>
          <p:nvPr/>
        </p:nvGraphicFramePr>
        <p:xfrm>
          <a:off x="3496941" y="4329343"/>
          <a:ext cx="4720133" cy="1036320"/>
        </p:xfrm>
        <a:graphic>
          <a:graphicData uri="http://schemas.openxmlformats.org/drawingml/2006/table">
            <a:tbl>
              <a:tblPr firstRow="1" bandRow="1">
                <a:tableStyleId>{5C22544A-7EE6-4342-B048-85BDC9FD1C3A}</a:tableStyleId>
              </a:tblPr>
              <a:tblGrid>
                <a:gridCol w="4720133">
                  <a:extLst>
                    <a:ext uri="{9D8B030D-6E8A-4147-A177-3AD203B41FA5}">
                      <a16:colId xmlns:a16="http://schemas.microsoft.com/office/drawing/2014/main" val="20000"/>
                    </a:ext>
                  </a:extLst>
                </a:gridCol>
              </a:tblGrid>
              <a:tr h="370840">
                <a:tc>
                  <a:txBody>
                    <a:bodyPr/>
                    <a:lstStyle/>
                    <a:p>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N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tung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đồng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14" name="Straight Connector 13"/>
          <p:cNvCxnSpPr/>
          <p:nvPr/>
        </p:nvCxnSpPr>
        <p:spPr>
          <a:xfrm>
            <a:off x="3496941" y="4831842"/>
            <a:ext cx="4720133" cy="15661"/>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7786" y="5786009"/>
            <a:ext cx="11248373" cy="954107"/>
          </a:xfrm>
          <a:prstGeom prst="rect">
            <a:avLst/>
          </a:prstGeom>
          <a:noFill/>
        </p:spPr>
        <p:txBody>
          <a:bodyPr wrap="square" rtlCol="0">
            <a:spAutoFit/>
          </a:bodyPr>
          <a:lstStyle/>
          <a:p>
            <a:r>
              <a:rPr lang="en-US" sz="2800" i="1" dirty="0" err="1">
                <a:solidFill>
                  <a:srgbClr val="FF0000"/>
                </a:solidFill>
                <a:latin typeface="Arial" pitchFamily="34" charset="0"/>
                <a:cs typeface="Arial" pitchFamily="34" charset="0"/>
              </a:rPr>
              <a:t>Chú</a:t>
            </a:r>
            <a:r>
              <a:rPr lang="en-US" sz="2800" i="1" dirty="0">
                <a:solidFill>
                  <a:srgbClr val="FF0000"/>
                </a:solidFill>
                <a:latin typeface="Arial" pitchFamily="34" charset="0"/>
                <a:cs typeface="Arial" pitchFamily="34" charset="0"/>
              </a:rPr>
              <a:t> ý: </a:t>
            </a:r>
            <a:r>
              <a:rPr lang="en-US" sz="2800" i="1" dirty="0" err="1">
                <a:solidFill>
                  <a:srgbClr val="FF0000"/>
                </a:solidFill>
                <a:latin typeface="Arial" pitchFamily="34" charset="0"/>
                <a:cs typeface="Arial" pitchFamily="34" charset="0"/>
              </a:rPr>
              <a:t>Xác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S (</a:t>
            </a:r>
            <a:r>
              <a:rPr lang="en-US" sz="2800" i="1" dirty="0" err="1">
                <a:solidFill>
                  <a:srgbClr val="FF0000"/>
                </a:solidFill>
                <a:latin typeface="Arial" pitchFamily="34" charset="0"/>
                <a:cs typeface="Arial" pitchFamily="34" charset="0"/>
              </a:rPr>
              <a:t>hoặc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N) </a:t>
            </a:r>
            <a:r>
              <a:rPr lang="en-US" sz="2800" i="1" dirty="0" err="1">
                <a:solidFill>
                  <a:srgbClr val="FF0000"/>
                </a:solidFill>
                <a:latin typeface="Arial" pitchFamily="34" charset="0"/>
                <a:cs typeface="Arial" pitchFamily="34" charset="0"/>
              </a:rPr>
              <a:t>phản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ánh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đó</a:t>
            </a:r>
            <a:r>
              <a:rPr lang="en-US" sz="2800" i="1" dirty="0">
                <a:solidFill>
                  <a:srgbClr val="FF0000"/>
                </a:solidFill>
                <a:latin typeface="Arial" pitchFamily="34" charset="0"/>
                <a:cs typeface="Arial" pitchFamily="34" charset="0"/>
              </a:rPr>
              <a:t> so </a:t>
            </a:r>
            <a:r>
              <a:rPr lang="en-US" sz="2800" i="1" dirty="0" err="1">
                <a:solidFill>
                  <a:srgbClr val="FF0000"/>
                </a:solidFill>
                <a:latin typeface="Arial" pitchFamily="34" charset="0"/>
                <a:cs typeface="Arial" pitchFamily="34" charset="0"/>
              </a:rPr>
              <a:t>với</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tổng</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tiến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hành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endParaRPr lang="en-US" sz="2800" i="1" dirty="0">
              <a:solidFill>
                <a:srgbClr val="FF0000"/>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2542783"/>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2677656"/>
          </a:xfrm>
          <a:prstGeom prst="rect">
            <a:avLst/>
          </a:prstGeom>
          <a:noFill/>
        </p:spPr>
        <p:txBody>
          <a:bodyPr wrap="square" rtlCol="0">
            <a:spAutoFit/>
          </a:bodyPr>
          <a:lstStyle/>
          <a:p>
            <a:r>
              <a:rPr lang="en-US" sz="2800" b="1" i="1" u="sng" dirty="0" err="1">
                <a:solidFill>
                  <a:schemeClr val="tx2"/>
                </a:solidFill>
                <a:latin typeface="Arial" pitchFamily="34" charset="0"/>
                <a:cs typeface="Arial" pitchFamily="34" charset="0"/>
              </a:rPr>
              <a:t>Bài</a:t>
            </a:r>
            <a:r>
              <a:rPr lang="en-US" sz="2800" b="1" i="1" u="sng" dirty="0">
                <a:solidFill>
                  <a:schemeClr val="tx2"/>
                </a:solidFill>
                <a:latin typeface="Arial" pitchFamily="34" charset="0"/>
                <a:cs typeface="Arial" pitchFamily="34" charset="0"/>
              </a:rPr>
              <a:t> 2: </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22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13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25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11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p:txBody>
      </p:sp>
      <p:sp>
        <p:nvSpPr>
          <p:cNvPr id="6" name="Rounded Rectangle 5"/>
          <p:cNvSpPr/>
          <p:nvPr/>
        </p:nvSpPr>
        <p:spPr>
          <a:xfrm>
            <a:off x="782876" y="3319397"/>
            <a:ext cx="10471759" cy="331939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2915" y="3707704"/>
            <a:ext cx="8906006" cy="954107"/>
          </a:xfrm>
          <a:prstGeom prst="rect">
            <a:avLst/>
          </a:prstGeom>
          <a:noFill/>
        </p:spPr>
        <p:txBody>
          <a:bodyPr wrap="square" rtlCol="0">
            <a:spAutoFit/>
          </a:bodyPr>
          <a:lstStyle/>
          <a:p>
            <a:pPr algn="ctr"/>
            <a:r>
              <a:rPr lang="en-US" sz="2800" i="1" u="sng" dirty="0" err="1">
                <a:solidFill>
                  <a:srgbClr val="002060"/>
                </a:solidFill>
                <a:latin typeface="Arial" pitchFamily="34" charset="0"/>
                <a:cs typeface="Arial" pitchFamily="34" charset="0"/>
              </a:rPr>
              <a:t>Giải</a:t>
            </a:r>
            <a:r>
              <a:rPr lang="en-US" sz="2800" i="1" u="sng" dirty="0">
                <a:solidFill>
                  <a:srgbClr val="002060"/>
                </a:solidFill>
                <a:latin typeface="Arial" pitchFamily="34" charset="0"/>
                <a:cs typeface="Arial" pitchFamily="34" charset="0"/>
              </a:rPr>
              <a:t>:</a:t>
            </a:r>
          </a:p>
          <a:p>
            <a:r>
              <a:rPr lang="en-US" sz="2800" dirty="0">
                <a:latin typeface="Arial" pitchFamily="34" charset="0"/>
                <a:cs typeface="Arial" pitchFamily="34" charset="0"/>
              </a:rPr>
              <a:t>a,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
        <p:nvSpPr>
          <p:cNvPr id="8" name="TextBox 7"/>
          <p:cNvSpPr txBox="1"/>
          <p:nvPr/>
        </p:nvSpPr>
        <p:spPr>
          <a:xfrm>
            <a:off x="1402915" y="4979096"/>
            <a:ext cx="9169052" cy="1384995"/>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25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do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11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14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vậy</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1834869"/>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1384995"/>
          </a:xfrm>
          <a:prstGeom prst="rect">
            <a:avLst/>
          </a:prstGeom>
          <a:noFill/>
        </p:spPr>
        <p:txBody>
          <a:bodyPr wrap="square" rtlCol="0">
            <a:spAutoFit/>
          </a:bodyPr>
          <a:lstStyle/>
          <a:p>
            <a:r>
              <a:rPr lang="vi-VN" sz="2800" b="1" i="1" u="sng" dirty="0">
                <a:solidFill>
                  <a:schemeClr val="tx2"/>
                </a:solidFill>
                <a:latin typeface="Arial" pitchFamily="34" charset="0"/>
                <a:cs typeface="Arial" pitchFamily="34" charset="0"/>
              </a:rPr>
              <a:t>Bài tập </a:t>
            </a:r>
            <a:r>
              <a:rPr lang="en-US" sz="2800" b="1" i="1" u="sng" dirty="0">
                <a:solidFill>
                  <a:schemeClr val="tx2"/>
                </a:solidFill>
                <a:latin typeface="Arial" pitchFamily="34" charset="0"/>
                <a:cs typeface="Arial" pitchFamily="34" charset="0"/>
              </a:rPr>
              <a:t>3: </a:t>
            </a:r>
            <a:endParaRPr lang="vi-VN" sz="2800" b="1" i="1" u="sng" dirty="0">
              <a:solidFill>
                <a:schemeClr val="tx2"/>
              </a:solidFill>
              <a:latin typeface="Arial" pitchFamily="34" charset="0"/>
              <a:cs typeface="Arial" pitchFamily="34" charset="0"/>
            </a:endParaRPr>
          </a:p>
          <a:p>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30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vi-VN" sz="2800" dirty="0">
                <a:latin typeface="Arial" pitchFamily="34" charset="0"/>
                <a:cs typeface="Arial" pitchFamily="34" charset="0"/>
              </a:rPr>
              <a:t>1</a:t>
            </a:r>
            <a:r>
              <a:rPr lang="en-US" sz="2800" dirty="0">
                <a:latin typeface="Arial" pitchFamily="34" charset="0"/>
                <a:cs typeface="Arial" pitchFamily="34" charset="0"/>
              </a:rPr>
              <a:t>0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p:txBody>
      </p:sp>
      <p:sp>
        <p:nvSpPr>
          <p:cNvPr id="6" name="Rounded Rectangle 5"/>
          <p:cNvSpPr/>
          <p:nvPr/>
        </p:nvSpPr>
        <p:spPr>
          <a:xfrm>
            <a:off x="751561" y="2855934"/>
            <a:ext cx="10471759" cy="241752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77654" y="3237978"/>
            <a:ext cx="9169052" cy="1815882"/>
          </a:xfrm>
          <a:prstGeom prst="rect">
            <a:avLst/>
          </a:prstGeom>
          <a:noFill/>
        </p:spPr>
        <p:txBody>
          <a:bodyPr wrap="square" rtlCol="0">
            <a:spAutoFit/>
          </a:bodyPr>
          <a:lstStyle/>
          <a:p>
            <a:pPr algn="ctr"/>
            <a:r>
              <a:rPr lang="vi-VN" sz="2800" u="sng" dirty="0">
                <a:latin typeface="Arial" pitchFamily="34" charset="0"/>
                <a:cs typeface="Arial" pitchFamily="34" charset="0"/>
              </a:rPr>
              <a:t>Giải: </a:t>
            </a:r>
            <a:r>
              <a:rPr lang="en-US" sz="2800" u="sng" dirty="0">
                <a:latin typeface="Arial" pitchFamily="34" charset="0"/>
                <a:cs typeface="Arial" pitchFamily="34" charset="0"/>
              </a:rPr>
              <a:t> </a:t>
            </a:r>
            <a:endParaRPr lang="vi-VN" sz="2800" u="sng" dirty="0">
              <a:latin typeface="Arial" pitchFamily="34" charset="0"/>
              <a:cs typeface="Arial" pitchFamily="34" charset="0"/>
            </a:endParaRPr>
          </a:p>
          <a:p>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30</a:t>
            </a:r>
            <a:r>
              <a:rPr lang="vi-VN"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do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vi-VN" sz="2800" dirty="0">
                <a:latin typeface="Arial" pitchFamily="34" charset="0"/>
                <a:cs typeface="Arial" pitchFamily="34" charset="0"/>
              </a:rPr>
              <a:t>1</a:t>
            </a:r>
            <a:r>
              <a:rPr lang="en-US" sz="2800" dirty="0">
                <a:latin typeface="Arial" pitchFamily="34" charset="0"/>
                <a:cs typeface="Arial" pitchFamily="34" charset="0"/>
              </a:rPr>
              <a:t>0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2</a:t>
            </a:r>
            <a:r>
              <a:rPr lang="vi-VN" sz="2800" dirty="0">
                <a:latin typeface="Arial" pitchFamily="34" charset="0"/>
                <a:cs typeface="Arial" pitchFamily="34" charset="0"/>
              </a:rPr>
              <a:t>0</a:t>
            </a:r>
            <a:r>
              <a:rPr lang="en-US"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vậy</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2489212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sp>
        <p:nvSpPr>
          <p:cNvPr id="63" name="Freeform 63"/>
          <p:cNvSpPr/>
          <p:nvPr/>
        </p:nvSpPr>
        <p:spPr>
          <a:xfrm>
            <a:off x="1" y="0"/>
            <a:ext cx="977030" cy="1640910"/>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1073721" cy="1841326"/>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1152395"/>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423342" y="221258"/>
            <a:ext cx="11841271" cy="7537961"/>
          </a:xfrm>
          <a:prstGeom prst="rect">
            <a:avLst/>
          </a:prstGeom>
          <a:noFill/>
        </p:spPr>
        <p:txBody>
          <a:bodyPr wrap="square" lIns="0" tIns="0" rIns="0" bIns="0" rtlCol="0">
            <a:spAutoFit/>
          </a:bodyPr>
          <a:lstStyle/>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r>
              <a:rPr lang="en-US" altLang="zh-CN" sz="2400" b="1" dirty="0" err="1">
                <a:solidFill>
                  <a:srgbClr val="006EBF"/>
                </a:solidFill>
                <a:latin typeface="Times New Roman"/>
                <a:ea typeface="Times New Roman"/>
              </a:rPr>
              <a:t>Bài</a:t>
            </a:r>
            <a:r>
              <a:rPr lang="en-US" altLang="zh-CN" sz="2400" b="1" dirty="0">
                <a:solidFill>
                  <a:srgbClr val="006EBF"/>
                </a:solidFill>
                <a:latin typeface="Times New Roman"/>
                <a:ea typeface="Times New Roman"/>
              </a:rPr>
              <a:t> 4.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hộp</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có</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xanh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đỏ</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có</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khối</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lượng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kích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a:t>
            </a:r>
            <a:r>
              <a:rPr lang="vi-VN" altLang="zh-CN" sz="2400" b="1" dirty="0">
                <a:solidFill>
                  <a:srgbClr val="006EBF"/>
                </a:solidFill>
                <a:latin typeface="Times New Roman"/>
                <a:ea typeface="Times New Roman"/>
              </a:rPr>
              <a:t>ước như nhau. Mỗi lần bạn </a:t>
            </a:r>
            <a:r>
              <a:rPr lang="en-US" altLang="zh-CN" sz="2400" b="1" dirty="0">
                <a:solidFill>
                  <a:srgbClr val="006EBF"/>
                </a:solidFill>
                <a:latin typeface="Times New Roman"/>
                <a:ea typeface="Times New Roman"/>
              </a:rPr>
              <a:t>Minh</a:t>
            </a:r>
            <a:r>
              <a:rPr lang="vi-VN" altLang="zh-CN" sz="2400" b="1" dirty="0">
                <a:solidFill>
                  <a:srgbClr val="006EBF"/>
                </a:solidFill>
                <a:latin typeface="Times New Roman"/>
                <a:ea typeface="Times New Roman"/>
              </a:rPr>
              <a:t> lấy ngẫu nhiên một quả bóng trong hộp, ghi lại màu của quả bóng lấy ra và bỏ lại quả bóng đó vào hộp. Sau 10 lần lấy bóng liên tiếp, bạn </a:t>
            </a:r>
            <a:r>
              <a:rPr lang="en-US" altLang="zh-CN" sz="2400" b="1" dirty="0">
                <a:solidFill>
                  <a:srgbClr val="006EBF"/>
                </a:solidFill>
                <a:latin typeface="Times New Roman"/>
                <a:ea typeface="Times New Roman"/>
              </a:rPr>
              <a:t>Minh </a:t>
            </a:r>
            <a:r>
              <a:rPr lang="vi-VN" altLang="zh-CN" sz="2400" b="1" dirty="0">
                <a:solidFill>
                  <a:srgbClr val="006EBF"/>
                </a:solidFill>
                <a:latin typeface="Times New Roman"/>
                <a:ea typeface="Times New Roman"/>
              </a:rPr>
              <a:t>có kết quả thống kê như sau</a:t>
            </a:r>
            <a:r>
              <a:rPr lang="en-US" altLang="zh-CN" sz="2400" b="1" dirty="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vi-VN" altLang="zh-CN" sz="2400" b="1" dirty="0">
              <a:solidFill>
                <a:srgbClr val="006EBF"/>
              </a:solidFill>
              <a:latin typeface="Times New Roman"/>
              <a:ea typeface="Times New Roman"/>
            </a:endParaRPr>
          </a:p>
          <a:p>
            <a:pPr marL="0" indent="620268">
              <a:lnSpc>
                <a:spcPct val="100000"/>
              </a:lnSpc>
            </a:pPr>
            <a:r>
              <a:rPr lang="en-US" altLang="zh-CN" sz="2400" b="1" dirty="0">
                <a:solidFill>
                  <a:srgbClr val="006EBF"/>
                </a:solidFill>
                <a:latin typeface="Times New Roman"/>
                <a:ea typeface="Times New Roman"/>
              </a:rPr>
              <a:t>a, </a:t>
            </a:r>
            <a:r>
              <a:rPr lang="en-US" altLang="zh-CN" sz="2400" b="1" dirty="0" err="1">
                <a:solidFill>
                  <a:srgbClr val="006EBF"/>
                </a:solidFill>
                <a:latin typeface="Times New Roman"/>
                <a:ea typeface="Times New Roman"/>
              </a:rPr>
              <a:t>Tính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thực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nghiệm</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màu</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vàng</a:t>
            </a:r>
            <a:r>
              <a:rPr lang="en-US" altLang="zh-CN" sz="2400" b="1" dirty="0">
                <a:solidFill>
                  <a:srgbClr val="006EBF"/>
                </a:solidFill>
                <a:latin typeface="Times New Roman"/>
                <a:ea typeface="Times New Roman"/>
              </a:rPr>
              <a:t>.</a:t>
            </a:r>
          </a:p>
          <a:p>
            <a:pPr marL="0" indent="620268">
              <a:lnSpc>
                <a:spcPct val="100000"/>
              </a:lnSpc>
            </a:pPr>
            <a:r>
              <a:rPr lang="en-US" altLang="zh-CN" sz="2400" b="1" dirty="0">
                <a:solidFill>
                  <a:srgbClr val="006EBF"/>
                </a:solidFill>
                <a:latin typeface="Times New Roman"/>
                <a:ea typeface="Times New Roman"/>
              </a:rPr>
              <a:t>b, </a:t>
            </a:r>
            <a:r>
              <a:rPr lang="en-US" altLang="zh-CN" sz="2400" b="1" dirty="0" err="1">
                <a:solidFill>
                  <a:srgbClr val="006EBF"/>
                </a:solidFill>
                <a:latin typeface="Times New Roman"/>
                <a:ea typeface="Times New Roman"/>
              </a:rPr>
              <a:t>Tính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thực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nghiệm</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màu</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đỏ</a:t>
            </a:r>
            <a:r>
              <a:rPr lang="en-US" altLang="zh-CN" sz="2400" b="1" dirty="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739"/>
              </a:lnSpc>
            </a:pPr>
            <a:endParaRPr lang="en-US" dirty="0"/>
          </a:p>
        </p:txBody>
      </p:sp>
      <p:graphicFrame>
        <p:nvGraphicFramePr>
          <p:cNvPr id="5" name="Table 4"/>
          <p:cNvGraphicFramePr>
            <a:graphicFrameLocks noGrp="1"/>
          </p:cNvGraphicFramePr>
          <p:nvPr/>
        </p:nvGraphicFramePr>
        <p:xfrm>
          <a:off x="1073722" y="2059112"/>
          <a:ext cx="8045226" cy="2284860"/>
        </p:xfrm>
        <a:graphic>
          <a:graphicData uri="http://schemas.openxmlformats.org/drawingml/2006/table">
            <a:tbl>
              <a:tblPr firstRow="1" firstCol="1" bandRow="1"/>
              <a:tblGrid>
                <a:gridCol w="1218541">
                  <a:extLst>
                    <a:ext uri="{9D8B030D-6E8A-4147-A177-3AD203B41FA5}">
                      <a16:colId xmlns:a16="http://schemas.microsoft.com/office/drawing/2014/main" val="20000"/>
                    </a:ext>
                  </a:extLst>
                </a:gridCol>
                <a:gridCol w="2362020">
                  <a:extLst>
                    <a:ext uri="{9D8B030D-6E8A-4147-A177-3AD203B41FA5}">
                      <a16:colId xmlns:a16="http://schemas.microsoft.com/office/drawing/2014/main" val="20001"/>
                    </a:ext>
                  </a:extLst>
                </a:gridCol>
                <a:gridCol w="1602302">
                  <a:extLst>
                    <a:ext uri="{9D8B030D-6E8A-4147-A177-3AD203B41FA5}">
                      <a16:colId xmlns:a16="http://schemas.microsoft.com/office/drawing/2014/main" val="20002"/>
                    </a:ext>
                  </a:extLst>
                </a:gridCol>
                <a:gridCol w="2862363">
                  <a:extLst>
                    <a:ext uri="{9D8B030D-6E8A-4147-A177-3AD203B41FA5}">
                      <a16:colId xmlns:a16="http://schemas.microsoft.com/office/drawing/2014/main" val="20003"/>
                    </a:ext>
                  </a:extLst>
                </a:gridCol>
              </a:tblGrid>
              <a:tr h="615388">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6</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7</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3</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8</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4</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9</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vi-VN" sz="2000" dirty="0">
                          <a:effectLst/>
                          <a:latin typeface="Times New Roman"/>
                          <a:ea typeface="Times New Roman"/>
                          <a:cs typeface="Times New Roman"/>
                        </a:rPr>
                        <a:t>5</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Xuất</a:t>
                      </a:r>
                      <a:r>
                        <a:rPr lang="vi-VN" sz="2000" baseline="0" dirty="0">
                          <a:effectLst/>
                          <a:latin typeface="Times New Roman"/>
                          <a:ea typeface="Times New Roman"/>
                          <a:cs typeface="Times New Roman"/>
                        </a:rPr>
                        <a:t> hiện màu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10</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Xuất</a:t>
                      </a:r>
                      <a:r>
                        <a:rPr lang="vi-VN" sz="2000" baseline="0" dirty="0">
                          <a:effectLst/>
                          <a:latin typeface="Times New Roman"/>
                          <a:ea typeface="Times New Roman"/>
                          <a:cs typeface="Times New Roman"/>
                        </a:rPr>
                        <a:t> hiện màu </a:t>
                      </a:r>
                      <a:r>
                        <a:rPr lang="en-US" sz="2000" baseline="0" dirty="0" err="1">
                          <a:effectLst/>
                          <a:latin typeface="Times New Roman"/>
                          <a:ea typeface="Times New Roman"/>
                          <a:cs typeface="Times New Roman"/>
                        </a:rPr>
                        <a:t>đỏ</a:t>
                      </a:r>
                      <a:r>
                        <a:rPr lang="en-US" sz="2000" baseline="0" dirty="0">
                          <a:effectLst/>
                          <a:latin typeface="Times New Roman"/>
                          <a:ea typeface="Times New Roman"/>
                          <a:cs typeface="Times New Roman"/>
                        </a:rPr>
                        <a:t>.</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11683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nvGraphicFramePr>
        <p:xfrm>
          <a:off x="1622901" y="977031"/>
          <a:ext cx="9625472" cy="2724052"/>
        </p:xfrm>
        <a:graphic>
          <a:graphicData uri="http://schemas.openxmlformats.org/drawingml/2006/table">
            <a:tbl>
              <a:tblPr firstRow="1" bandRow="1">
                <a:tableStyleId>{5C22544A-7EE6-4342-B048-85BDC9FD1C3A}</a:tableStyleId>
              </a:tblPr>
              <a:tblGrid>
                <a:gridCol w="9625472">
                  <a:extLst>
                    <a:ext uri="{9D8B030D-6E8A-4147-A177-3AD203B41FA5}">
                      <a16:colId xmlns:a16="http://schemas.microsoft.com/office/drawing/2014/main" val="20000"/>
                    </a:ext>
                  </a:extLst>
                </a:gridCol>
              </a:tblGrid>
              <a:tr h="2724052">
                <a:tc>
                  <a:txBody>
                    <a:bodyPr/>
                    <a:lstStyle/>
                    <a:p>
                      <a:r>
                        <a:rPr lang="en-US" sz="2800" dirty="0">
                          <a:solidFill>
                            <a:schemeClr val="tx1"/>
                          </a:solidFill>
                          <a:latin typeface="Arial" pitchFamily="34" charset="0"/>
                          <a:cs typeface="Arial" pitchFamily="34" charset="0"/>
                        </a:rPr>
                        <a:t>*</a:t>
                      </a:r>
                      <a:r>
                        <a:rPr lang="en-US" sz="2800" dirty="0" err="1">
                          <a:solidFill>
                            <a:schemeClr val="tx1"/>
                          </a:solidFill>
                          <a:latin typeface="Arial" pitchFamily="34" charset="0"/>
                          <a:cs typeface="Arial" pitchFamily="34" charset="0"/>
                        </a:rPr>
                        <a:t>Xác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suất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thực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nghiệm</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r>
                        <a:rPr lang="en-US" sz="2800" baseline="0" dirty="0">
                          <a:solidFill>
                            <a:schemeClr val="tx1"/>
                          </a:solidFill>
                          <a:latin typeface="Arial" pitchFamily="34" charset="0"/>
                          <a:cs typeface="Arial" pitchFamily="34" charset="0"/>
                        </a:rPr>
                        <a:t> m</a:t>
                      </a:r>
                      <a:r>
                        <a:rPr lang="vi-VN" sz="2800" baseline="0" dirty="0">
                          <a:solidFill>
                            <a:schemeClr val="tx1"/>
                          </a:solidFill>
                          <a:latin typeface="Arial" pitchFamily="34" charset="0"/>
                          <a:cs typeface="Arial" pitchFamily="34" charset="0"/>
                        </a:rPr>
                        <a:t>àu A</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khi</a:t>
                      </a:r>
                      <a:r>
                        <a:rPr lang="en-US" sz="2800" baseline="0" dirty="0">
                          <a:solidFill>
                            <a:schemeClr val="tx1"/>
                          </a:solidFill>
                          <a:latin typeface="Arial" pitchFamily="34" charset="0"/>
                          <a:cs typeface="Arial" pitchFamily="34" charset="0"/>
                        </a:rPr>
                        <a:t> </a:t>
                      </a:r>
                      <a:r>
                        <a:rPr lang="vi-VN" sz="2800" baseline="0" dirty="0">
                          <a:solidFill>
                            <a:schemeClr val="tx1"/>
                          </a:solidFill>
                          <a:latin typeface="Arial" pitchFamily="34" charset="0"/>
                          <a:cs typeface="Arial" pitchFamily="34" charset="0"/>
                        </a:rPr>
                        <a:t>lấy bóng nhiề</a:t>
                      </a:r>
                      <a:r>
                        <a:rPr lang="en-US" sz="2800" baseline="0" dirty="0">
                          <a:solidFill>
                            <a:schemeClr val="tx1"/>
                          </a:solidFill>
                          <a:latin typeface="Arial" pitchFamily="34" charset="0"/>
                          <a:cs typeface="Arial" pitchFamily="34" charset="0"/>
                        </a:rPr>
                        <a:t>u</a:t>
                      </a:r>
                      <a:r>
                        <a:rPr lang="vi-VN" sz="2800" baseline="0" dirty="0">
                          <a:solidFill>
                            <a:schemeClr val="tx1"/>
                          </a:solidFill>
                          <a:latin typeface="Arial" pitchFamily="34" charset="0"/>
                          <a:cs typeface="Arial" pitchFamily="34" charset="0"/>
                        </a:rPr>
                        <a:t> 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bằng</a:t>
                      </a:r>
                      <a:r>
                        <a:rPr lang="en-US" sz="2800" baseline="0" dirty="0">
                          <a:solidFill>
                            <a:schemeClr val="tx1"/>
                          </a:solidFill>
                          <a:latin typeface="Arial" pitchFamily="34" charset="0"/>
                          <a:cs typeface="Arial" pitchFamily="34" charset="0"/>
                        </a:rPr>
                        <a:t>:</a:t>
                      </a:r>
                    </a:p>
                    <a:p>
                      <a:r>
                        <a:rPr lang="en-US" sz="2800" baseline="0" dirty="0">
                          <a:latin typeface="Arial" pitchFamily="34" charset="0"/>
                          <a:cs typeface="Arial" pitchFamily="34" charset="0"/>
                        </a:rPr>
                        <a:t>      </a:t>
                      </a:r>
                    </a:p>
                    <a:p>
                      <a:endParaRPr lang="en-US" sz="2800" baseline="0" dirty="0">
                        <a:latin typeface="Arial" pitchFamily="34" charset="0"/>
                        <a:cs typeface="Arial" pitchFamily="34" charset="0"/>
                      </a:endParaRPr>
                    </a:p>
                    <a:p>
                      <a:r>
                        <a:rPr lang="en-US" sz="2800" baseline="0" dirty="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extLst>
                    <a:ext uri="{9D8B030D-6E8A-4147-A177-3AD203B41FA5}">
                      <a16:colId xmlns:a16="http://schemas.microsoft.com/office/drawing/2014/main" val="20000"/>
                    </a:ext>
                  </a:extLst>
                </a:gridCol>
              </a:tblGrid>
              <a:tr h="370840">
                <a:tc>
                  <a:txBody>
                    <a:bodyPr/>
                    <a:lstStyle/>
                    <a:p>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m</a:t>
                      </a:r>
                      <a:r>
                        <a:rPr lang="vi-VN" sz="2800" baseline="0" dirty="0">
                          <a:solidFill>
                            <a:schemeClr val="tx1"/>
                          </a:solidFill>
                          <a:latin typeface="Arial" pitchFamily="34" charset="0"/>
                          <a:cs typeface="Arial" pitchFamily="34" charset="0"/>
                        </a:rPr>
                        <a:t>àu A</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vi-VN" sz="2800" b="1" baseline="0" dirty="0">
                          <a:solidFill>
                            <a:schemeClr val="tx1"/>
                          </a:solidFill>
                          <a:latin typeface="Arial" pitchFamily="34" charset="0"/>
                          <a:cs typeface="Arial" pitchFamily="34" charset="0"/>
                        </a:rPr>
                        <a:t>lấy bóng</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4920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5885" y="419816"/>
            <a:ext cx="11248373" cy="3037368"/>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3539430"/>
          </a:xfrm>
          <a:prstGeom prst="rect">
            <a:avLst/>
          </a:prstGeom>
          <a:noFill/>
        </p:spPr>
        <p:txBody>
          <a:bodyPr wrap="square" rtlCol="0">
            <a:spAutoFit/>
          </a:bodyPr>
          <a:lstStyle/>
          <a:p>
            <a:r>
              <a:rPr lang="vi-VN" sz="2800" b="1" i="1" u="sng" dirty="0">
                <a:solidFill>
                  <a:schemeClr val="tx2"/>
                </a:solidFill>
                <a:latin typeface="Arial" pitchFamily="34" charset="0"/>
                <a:cs typeface="Arial" pitchFamily="34" charset="0"/>
              </a:rPr>
              <a:t>Bài tập </a:t>
            </a:r>
            <a:r>
              <a:rPr lang="en-US" sz="2800" b="1" i="1" u="sng" dirty="0">
                <a:solidFill>
                  <a:schemeClr val="tx2"/>
                </a:solidFill>
                <a:latin typeface="Arial" pitchFamily="34" charset="0"/>
                <a:cs typeface="Arial" pitchFamily="34" charset="0"/>
              </a:rPr>
              <a:t>5:</a:t>
            </a:r>
            <a:endParaRPr lang="vi-VN" sz="2800" b="1" i="1" u="sng" dirty="0">
              <a:solidFill>
                <a:schemeClr val="tx2"/>
              </a:solidFill>
              <a:latin typeface="Arial" pitchFamily="34" charset="0"/>
              <a:cs typeface="Arial" pitchFamily="34" charset="0"/>
            </a:endParaRPr>
          </a:p>
          <a:p>
            <a:r>
              <a:rPr lang="vi-VN" altLang="zh-CN" sz="2800" b="1" i="1" u="sng" dirty="0">
                <a:solidFill>
                  <a:schemeClr val="tx2"/>
                </a:solidFill>
                <a:latin typeface="Arial" pitchFamily="34" charset="0"/>
                <a:cs typeface="Arial" pitchFamily="34" charset="0"/>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hộp</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xanh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đỏ</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một</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vàng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các</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quả</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bóng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có</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khối</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lượng</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kích</a:t>
            </a:r>
            <a:r>
              <a:rPr lang="en-US" altLang="zh-CN" sz="2800" b="1" dirty="0">
                <a:solidFill>
                  <a:srgbClr val="006EBF"/>
                </a:solidFill>
                <a:latin typeface="Times New Roman"/>
                <a:ea typeface="Times New Roman"/>
              </a:rPr>
              <a:t> </a:t>
            </a:r>
            <a:r>
              <a:rPr lang="en-US" altLang="zh-CN" sz="2800" b="1" dirty="0" err="1">
                <a:solidFill>
                  <a:srgbClr val="006EBF"/>
                </a:solidFill>
                <a:latin typeface="Times New Roman"/>
                <a:ea typeface="Times New Roman"/>
              </a:rPr>
              <a:t>th</a:t>
            </a:r>
            <a:r>
              <a:rPr lang="vi-VN" altLang="zh-CN" sz="2800" b="1" dirty="0">
                <a:solidFill>
                  <a:srgbClr val="006EBF"/>
                </a:solidFill>
                <a:latin typeface="Times New Roman"/>
                <a:ea typeface="Times New Roman"/>
              </a:rPr>
              <a:t>ước như nhau. Mỗi lần bạn Minh lấy ngẫu nhiên một quả bóng trong hộp, ghi lại màu của quả bóng lấy ra và bỏ lại quả bóng đó vào hộp. </a:t>
            </a:r>
          </a:p>
          <a:p>
            <a:r>
              <a:rPr lang="vi-VN" sz="2800" b="1" dirty="0">
                <a:solidFill>
                  <a:srgbClr val="006EBF"/>
                </a:solidFill>
                <a:latin typeface="Times New Roman"/>
                <a:cs typeface="Arial" pitchFamily="34" charset="0"/>
              </a:rPr>
              <a:t>Trong </a:t>
            </a:r>
            <a:r>
              <a:rPr lang="en-US" sz="2800" b="1" dirty="0">
                <a:solidFill>
                  <a:srgbClr val="006EBF"/>
                </a:solidFill>
                <a:latin typeface="Times New Roman"/>
                <a:cs typeface="Arial" pitchFamily="34" charset="0"/>
              </a:rPr>
              <a:t>30</a:t>
            </a:r>
            <a:r>
              <a:rPr lang="vi-VN" sz="2800" b="1" dirty="0">
                <a:solidFill>
                  <a:srgbClr val="006EBF"/>
                </a:solidFill>
                <a:latin typeface="Times New Roman"/>
                <a:cs typeface="Arial" pitchFamily="34" charset="0"/>
              </a:rPr>
              <a:t> lần lấy bóng liên tiếp, có 5 lần xuất hiện màu vàng thì xác suất thực nghiệm xuất hiện màu vàng là bao nhiêu?</a:t>
            </a:r>
            <a:endParaRPr lang="vi-VN" sz="2800" b="1" i="1" u="sng" dirty="0">
              <a:solidFill>
                <a:schemeClr val="tx2"/>
              </a:solidFill>
              <a:latin typeface="Arial" pitchFamily="34" charset="0"/>
              <a:cs typeface="Arial" pitchFamily="34" charset="0"/>
            </a:endParaRPr>
          </a:p>
          <a:p>
            <a:endParaRPr lang="en-US" sz="2800" b="1" i="1" u="sng" dirty="0">
              <a:solidFill>
                <a:schemeClr val="tx2"/>
              </a:solidFill>
              <a:latin typeface="Arial" pitchFamily="34" charset="0"/>
              <a:cs typeface="Arial" pitchFamily="34" charset="0"/>
            </a:endParaRPr>
          </a:p>
        </p:txBody>
      </p:sp>
      <p:sp>
        <p:nvSpPr>
          <p:cNvPr id="6" name="Rounded Rectangle 5"/>
          <p:cNvSpPr/>
          <p:nvPr/>
        </p:nvSpPr>
        <p:spPr>
          <a:xfrm>
            <a:off x="782876" y="3891809"/>
            <a:ext cx="10471759" cy="274698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2707" y="4493058"/>
            <a:ext cx="8906006" cy="954107"/>
          </a:xfrm>
          <a:prstGeom prst="rect">
            <a:avLst/>
          </a:prstGeom>
          <a:noFill/>
        </p:spPr>
        <p:txBody>
          <a:bodyPr wrap="square" rtlCol="0">
            <a:spAutoFit/>
          </a:bodyPr>
          <a:lstStyle/>
          <a:p>
            <a:pPr algn="ctr"/>
            <a:endParaRPr lang="en-US" sz="2800" i="1" u="sng" dirty="0">
              <a:solidFill>
                <a:srgbClr val="002060"/>
              </a:solidFill>
              <a:latin typeface="Arial" pitchFamily="34" charset="0"/>
              <a:cs typeface="Arial" pitchFamily="34" charset="0"/>
            </a:endParaRPr>
          </a:p>
          <a:p>
            <a:r>
              <a:rPr lang="en-US" sz="2800" dirty="0">
                <a:latin typeface="Arial" pitchFamily="34" charset="0"/>
                <a:cs typeface="Arial" pitchFamily="34" charset="0"/>
              </a:rPr>
              <a:t> </a:t>
            </a:r>
            <a:r>
              <a:rPr lang="vi-VN" sz="2800" dirty="0">
                <a:latin typeface="Arial" pitchFamily="34" charset="0"/>
                <a:cs typeface="Arial" pitchFamily="34" charset="0"/>
              </a:rPr>
              <a:t>X</a:t>
            </a:r>
            <a:r>
              <a:rPr lang="en-US" sz="2800" dirty="0" err="1">
                <a:latin typeface="Arial" pitchFamily="34" charset="0"/>
                <a:cs typeface="Arial" pitchFamily="34" charset="0"/>
              </a:rPr>
              <a:t>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m</a:t>
            </a:r>
            <a:r>
              <a:rPr lang="vi-VN" sz="2800" dirty="0">
                <a:latin typeface="Arial" pitchFamily="34" charset="0"/>
                <a:cs typeface="Arial" pitchFamily="34" charset="0"/>
              </a:rPr>
              <a:t>àu vàng</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3732293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stretch>
            <a:fillRect/>
          </a:stretch>
        </p:blipFill>
        <p:spPr>
          <a:xfrm>
            <a:off x="9403080" y="5417820"/>
            <a:ext cx="2103120" cy="1440180"/>
          </a:xfrm>
          <a:prstGeom prst="rect">
            <a:avLst/>
          </a:prstGeom>
        </p:spPr>
      </p:pic>
      <p:pic>
        <p:nvPicPr>
          <p:cNvPr id="22" name="Picture 22"/>
          <p:cNvPicPr>
            <a:picLocks noChangeAspect="1"/>
          </p:cNvPicPr>
          <p:nvPr/>
        </p:nvPicPr>
        <p:blipFill>
          <a:blip r:embed="rId3"/>
          <a:stretch>
            <a:fillRect/>
          </a:stretch>
        </p:blipFill>
        <p:spPr>
          <a:xfrm>
            <a:off x="2228976" y="3469640"/>
            <a:ext cx="2735580" cy="3261360"/>
          </a:xfrm>
          <a:prstGeom prst="rect">
            <a:avLst/>
          </a:prstGeom>
        </p:spPr>
      </p:pic>
      <p:sp>
        <p:nvSpPr>
          <p:cNvPr id="2" name="Freeform 22"/>
          <p:cNvSpPr/>
          <p:nvPr/>
        </p:nvSpPr>
        <p:spPr>
          <a:xfrm>
            <a:off x="0" y="4624197"/>
            <a:ext cx="3596766" cy="2233802"/>
          </a:xfrm>
          <a:custGeom>
            <a:avLst/>
            <a:gdLst>
              <a:gd name="connsiteX0" fmla="*/ 3596766 w 3596766"/>
              <a:gd name="connsiteY0" fmla="*/ 2233802 h 2233802"/>
              <a:gd name="connsiteX1" fmla="*/ 1135608 w 3596766"/>
              <a:gd name="connsiteY1" fmla="*/ 2233802 h 2233802"/>
              <a:gd name="connsiteX2" fmla="*/ 0 w 3596766"/>
              <a:gd name="connsiteY2" fmla="*/ 1662607 h 2233802"/>
              <a:gd name="connsiteX3" fmla="*/ 0 w 3596766"/>
              <a:gd name="connsiteY3" fmla="*/ 0 h 2233802"/>
              <a:gd name="connsiteX4" fmla="*/ 3596766 w 3596766"/>
              <a:gd name="connsiteY4" fmla="*/ 2233802 h 2233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66" h="2233802">
                <a:moveTo>
                  <a:pt x="3596766" y="2233802"/>
                </a:moveTo>
                <a:lnTo>
                  <a:pt x="1135608" y="2233802"/>
                </a:lnTo>
                <a:lnTo>
                  <a:pt x="0" y="1662607"/>
                </a:lnTo>
                <a:lnTo>
                  <a:pt x="0" y="0"/>
                </a:lnTo>
                <a:lnTo>
                  <a:pt x="3596766" y="223380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3"/>
          <p:cNvSpPr/>
          <p:nvPr/>
        </p:nvSpPr>
        <p:spPr>
          <a:xfrm>
            <a:off x="0" y="4531106"/>
            <a:ext cx="3734434" cy="2326893"/>
          </a:xfrm>
          <a:custGeom>
            <a:avLst/>
            <a:gdLst>
              <a:gd name="connsiteX0" fmla="*/ 3734434 w 3734434"/>
              <a:gd name="connsiteY0" fmla="*/ 2326893 h 2326893"/>
              <a:gd name="connsiteX1" fmla="*/ 3596766 w 3734434"/>
              <a:gd name="connsiteY1" fmla="*/ 2326893 h 2326893"/>
              <a:gd name="connsiteX2" fmla="*/ 0 w 3734434"/>
              <a:gd name="connsiteY2" fmla="*/ 93090 h 2326893"/>
              <a:gd name="connsiteX3" fmla="*/ 0 w 3734434"/>
              <a:gd name="connsiteY3" fmla="*/ 0 h 2326893"/>
              <a:gd name="connsiteX4" fmla="*/ 3734434 w 3734434"/>
              <a:gd name="connsiteY4" fmla="*/ 2326893 h 232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434" h="2326893">
                <a:moveTo>
                  <a:pt x="3734434" y="2326893"/>
                </a:moveTo>
                <a:lnTo>
                  <a:pt x="3596766" y="2326893"/>
                </a:lnTo>
                <a:lnTo>
                  <a:pt x="0" y="93090"/>
                </a:lnTo>
                <a:lnTo>
                  <a:pt x="0" y="0"/>
                </a:lnTo>
                <a:lnTo>
                  <a:pt x="3734434" y="2326893"/>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4"/>
          <p:cNvSpPr/>
          <p:nvPr/>
        </p:nvSpPr>
        <p:spPr>
          <a:xfrm>
            <a:off x="0" y="4624197"/>
            <a:ext cx="3596766" cy="2233802"/>
          </a:xfrm>
          <a:custGeom>
            <a:avLst/>
            <a:gdLst>
              <a:gd name="connsiteX0" fmla="*/ 3596766 w 3596766"/>
              <a:gd name="connsiteY0" fmla="*/ 2233802 h 2233802"/>
              <a:gd name="connsiteX1" fmla="*/ 3502025 w 3596766"/>
              <a:gd name="connsiteY1" fmla="*/ 2233802 h 2233802"/>
              <a:gd name="connsiteX2" fmla="*/ 0 w 3596766"/>
              <a:gd name="connsiteY2" fmla="*/ 64008 h 2233802"/>
              <a:gd name="connsiteX3" fmla="*/ 0 w 3596766"/>
              <a:gd name="connsiteY3" fmla="*/ 0 h 2233802"/>
              <a:gd name="connsiteX4" fmla="*/ 3596766 w 3596766"/>
              <a:gd name="connsiteY4" fmla="*/ 2233802 h 2233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66" h="2233802">
                <a:moveTo>
                  <a:pt x="3596766" y="2233802"/>
                </a:moveTo>
                <a:lnTo>
                  <a:pt x="3502025" y="2233802"/>
                </a:lnTo>
                <a:lnTo>
                  <a:pt x="0" y="64008"/>
                </a:lnTo>
                <a:lnTo>
                  <a:pt x="0" y="0"/>
                </a:lnTo>
                <a:lnTo>
                  <a:pt x="3596766" y="223380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5"/>
          <p:cNvSpPr/>
          <p:nvPr/>
        </p:nvSpPr>
        <p:spPr>
          <a:xfrm>
            <a:off x="0" y="4688205"/>
            <a:ext cx="3502025" cy="2169794"/>
          </a:xfrm>
          <a:custGeom>
            <a:avLst/>
            <a:gdLst>
              <a:gd name="connsiteX0" fmla="*/ 3502025 w 3502025"/>
              <a:gd name="connsiteY0" fmla="*/ 2169794 h 2169794"/>
              <a:gd name="connsiteX1" fmla="*/ 3377184 w 3502025"/>
              <a:gd name="connsiteY1" fmla="*/ 2169794 h 2169794"/>
              <a:gd name="connsiteX2" fmla="*/ 0 w 3502025"/>
              <a:gd name="connsiteY2" fmla="*/ 84327 h 2169794"/>
              <a:gd name="connsiteX3" fmla="*/ 0 w 3502025"/>
              <a:gd name="connsiteY3" fmla="*/ 0 h 2169794"/>
              <a:gd name="connsiteX4" fmla="*/ 3502025 w 3502025"/>
              <a:gd name="connsiteY4" fmla="*/ 2169794 h 216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025" h="2169794">
                <a:moveTo>
                  <a:pt x="3502025" y="2169794"/>
                </a:moveTo>
                <a:lnTo>
                  <a:pt x="3377184" y="2169794"/>
                </a:lnTo>
                <a:lnTo>
                  <a:pt x="0" y="84327"/>
                </a:lnTo>
                <a:lnTo>
                  <a:pt x="0" y="0"/>
                </a:lnTo>
                <a:lnTo>
                  <a:pt x="3502025" y="2169794"/>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6"/>
          <p:cNvSpPr/>
          <p:nvPr/>
        </p:nvSpPr>
        <p:spPr>
          <a:xfrm>
            <a:off x="0" y="4688205"/>
            <a:ext cx="3502025" cy="2169794"/>
          </a:xfrm>
          <a:custGeom>
            <a:avLst/>
            <a:gdLst>
              <a:gd name="connsiteX0" fmla="*/ 3502025 w 3502025"/>
              <a:gd name="connsiteY0" fmla="*/ 2169794 h 2169794"/>
              <a:gd name="connsiteX1" fmla="*/ 3454653 w 3502025"/>
              <a:gd name="connsiteY1" fmla="*/ 2169794 h 2169794"/>
              <a:gd name="connsiteX2" fmla="*/ 0 w 3502025"/>
              <a:gd name="connsiteY2" fmla="*/ 32003 h 2169794"/>
              <a:gd name="connsiteX3" fmla="*/ 0 w 3502025"/>
              <a:gd name="connsiteY3" fmla="*/ 0 h 2169794"/>
              <a:gd name="connsiteX4" fmla="*/ 3502025 w 3502025"/>
              <a:gd name="connsiteY4" fmla="*/ 2169794 h 216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025" h="2169794">
                <a:moveTo>
                  <a:pt x="3502025" y="2169794"/>
                </a:moveTo>
                <a:lnTo>
                  <a:pt x="3454653" y="2169794"/>
                </a:lnTo>
                <a:lnTo>
                  <a:pt x="0" y="32003"/>
                </a:lnTo>
                <a:lnTo>
                  <a:pt x="0" y="0"/>
                </a:lnTo>
                <a:lnTo>
                  <a:pt x="3502025" y="2169794"/>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8"/>
          <p:cNvSpPr txBox="1"/>
          <p:nvPr/>
        </p:nvSpPr>
        <p:spPr>
          <a:xfrm>
            <a:off x="965911" y="1010500"/>
            <a:ext cx="10082866" cy="1950021"/>
          </a:xfrm>
          <a:prstGeom prst="rect">
            <a:avLst/>
          </a:prstGeom>
          <a:noFill/>
        </p:spPr>
        <p:txBody>
          <a:bodyPr wrap="square" lIns="0" tIns="0" rIns="0" bIns="0" rtlCol="0">
            <a:spAutoFit/>
          </a:bodyPr>
          <a:lstStyle/>
          <a:p>
            <a:pPr marL="0" hangingPunct="0">
              <a:lnSpc>
                <a:spcPct val="99166"/>
              </a:lnSpc>
            </a:pPr>
            <a:r>
              <a:rPr lang="en-US" altLang="zh-CN" sz="3200" b="1" spc="69" dirty="0" err="1">
                <a:solidFill>
                  <a:srgbClr val="006EBF"/>
                </a:solidFill>
                <a:latin typeface="Arial" pitchFamily="34" charset="0"/>
                <a:cs typeface="Arial" pitchFamily="34" charset="0"/>
              </a:rPr>
              <a:t>Bốn</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bạn</a:t>
            </a:r>
            <a:r>
              <a:rPr lang="en-US" altLang="zh-CN" sz="3200" b="1" spc="69" dirty="0">
                <a:solidFill>
                  <a:srgbClr val="006EBF"/>
                </a:solidFill>
                <a:latin typeface="Arial" pitchFamily="34" charset="0"/>
                <a:cs typeface="Arial" pitchFamily="34" charset="0"/>
              </a:rPr>
              <a:t> Chi, </a:t>
            </a:r>
            <a:r>
              <a:rPr lang="en-US" altLang="zh-CN" sz="3200" b="1" spc="69" dirty="0" err="1">
                <a:solidFill>
                  <a:srgbClr val="006EBF"/>
                </a:solidFill>
                <a:latin typeface="Arial" pitchFamily="34" charset="0"/>
                <a:cs typeface="Arial" pitchFamily="34" charset="0"/>
              </a:rPr>
              <a:t>Hằng</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Trung</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Dũng</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cùng</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chơi</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cờ</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cá</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ngựa</a:t>
            </a:r>
            <a:r>
              <a:rPr lang="en-US" altLang="zh-CN" sz="3200" b="1" spc="69" dirty="0">
                <a:solidFill>
                  <a:srgbClr val="006EBF"/>
                </a:solidFill>
                <a:latin typeface="Arial" pitchFamily="34" charset="0"/>
                <a:cs typeface="Arial" pitchFamily="34" charset="0"/>
              </a:rPr>
              <a:t>. Chi </a:t>
            </a:r>
            <a:r>
              <a:rPr lang="en-US" altLang="zh-CN" sz="3200" b="1" spc="69" dirty="0" err="1">
                <a:solidFill>
                  <a:srgbClr val="006EBF"/>
                </a:solidFill>
                <a:latin typeface="Arial" pitchFamily="34" charset="0"/>
                <a:cs typeface="Arial" pitchFamily="34" charset="0"/>
              </a:rPr>
              <a:t>đã</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gieo</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xúc</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xắc</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khi</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đến</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lượt</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của</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mình</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Xác</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suất</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thực</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nghiệm</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để</a:t>
            </a:r>
            <a:r>
              <a:rPr lang="en-US" altLang="zh-CN" sz="3200" b="1" spc="69" dirty="0">
                <a:solidFill>
                  <a:srgbClr val="006EBF"/>
                </a:solidFill>
                <a:latin typeface="Arial" pitchFamily="34" charset="0"/>
                <a:cs typeface="Arial" pitchFamily="34" charset="0"/>
              </a:rPr>
              <a:t> Chi </a:t>
            </a:r>
            <a:r>
              <a:rPr lang="en-US" altLang="zh-CN" sz="3200" b="1" spc="69" dirty="0" err="1">
                <a:solidFill>
                  <a:srgbClr val="006EBF"/>
                </a:solidFill>
                <a:latin typeface="Arial" pitchFamily="34" charset="0"/>
                <a:cs typeface="Arial" pitchFamily="34" charset="0"/>
              </a:rPr>
              <a:t>gieo</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được</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mặt</a:t>
            </a:r>
            <a:r>
              <a:rPr lang="en-US" altLang="zh-CN" sz="3200" b="1" spc="69" dirty="0">
                <a:solidFill>
                  <a:srgbClr val="006EBF"/>
                </a:solidFill>
                <a:latin typeface="Arial" pitchFamily="34" charset="0"/>
                <a:cs typeface="Arial" pitchFamily="34" charset="0"/>
              </a:rPr>
              <a:t> 1 </a:t>
            </a:r>
            <a:r>
              <a:rPr lang="en-US" altLang="zh-CN" sz="3200" b="1" spc="69" dirty="0" err="1">
                <a:solidFill>
                  <a:srgbClr val="006EBF"/>
                </a:solidFill>
                <a:latin typeface="Arial" pitchFamily="34" charset="0"/>
                <a:cs typeface="Arial" pitchFamily="34" charset="0"/>
              </a:rPr>
              <a:t>chấm</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là</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bao</a:t>
            </a:r>
            <a:r>
              <a:rPr lang="en-US" altLang="zh-CN" sz="3200" b="1" spc="69" dirty="0">
                <a:solidFill>
                  <a:srgbClr val="006EBF"/>
                </a:solidFill>
                <a:latin typeface="Arial" pitchFamily="34" charset="0"/>
                <a:cs typeface="Arial" pitchFamily="34" charset="0"/>
              </a:rPr>
              <a:t> </a:t>
            </a:r>
            <a:r>
              <a:rPr lang="en-US" altLang="zh-CN" sz="3200" b="1" spc="69" dirty="0" err="1">
                <a:solidFill>
                  <a:srgbClr val="006EBF"/>
                </a:solidFill>
                <a:latin typeface="Arial" pitchFamily="34" charset="0"/>
                <a:cs typeface="Arial" pitchFamily="34" charset="0"/>
              </a:rPr>
              <a:t>nhiêu</a:t>
            </a:r>
            <a:r>
              <a:rPr lang="en-US" altLang="zh-CN" sz="3200" b="1" spc="34" dirty="0">
                <a:solidFill>
                  <a:srgbClr val="006EBF"/>
                </a:solidFill>
                <a:latin typeface="Arial" pitchFamily="34" charset="0"/>
                <a:cs typeface="Arial" pitchFamily="34" charset="0"/>
              </a:rPr>
              <a:t> </a:t>
            </a:r>
            <a:r>
              <a:rPr lang="en-US" altLang="zh-CN" sz="3200" b="1" spc="-44" dirty="0">
                <a:solidFill>
                  <a:srgbClr val="006EBF"/>
                </a:solidFill>
                <a:latin typeface="Arial" pitchFamily="34" charset="0"/>
                <a:cs typeface="Arial" pitchFamily="34" charset="0"/>
              </a:rPr>
              <a:t> </a:t>
            </a:r>
            <a:r>
              <a:rPr lang="en-US" altLang="zh-CN" sz="3200" b="1" dirty="0">
                <a:solidFill>
                  <a:srgbClr val="006EBF"/>
                </a:solidFill>
                <a:latin typeface="Arial" pitchFamily="34" charset="0"/>
                <a:ea typeface="Times New Roman"/>
                <a:cs typeface="Arial" pitchFamily="34" charset="0"/>
              </a:rPr>
              <a:t>?</a:t>
            </a:r>
          </a:p>
        </p:txBody>
      </p:sp>
      <p:sp>
        <p:nvSpPr>
          <p:cNvPr id="12" name="Freeform 9"/>
          <p:cNvSpPr/>
          <p:nvPr/>
        </p:nvSpPr>
        <p:spPr>
          <a:xfrm>
            <a:off x="69849" y="31750"/>
            <a:ext cx="5178555" cy="666750"/>
          </a:xfrm>
          <a:custGeom>
            <a:avLst/>
            <a:gdLst>
              <a:gd name="connsiteX0" fmla="*/ 13969 w 4197350"/>
              <a:gd name="connsiteY0" fmla="*/ 127507 h 666750"/>
              <a:gd name="connsiteX1" fmla="*/ 122936 w 4197350"/>
              <a:gd name="connsiteY1" fmla="*/ 18542 h 666750"/>
              <a:gd name="connsiteX2" fmla="*/ 4094479 w 4197350"/>
              <a:gd name="connsiteY2" fmla="*/ 18542 h 666750"/>
              <a:gd name="connsiteX3" fmla="*/ 4203446 w 4197350"/>
              <a:gd name="connsiteY3" fmla="*/ 127507 h 666750"/>
              <a:gd name="connsiteX4" fmla="*/ 4203446 w 4197350"/>
              <a:gd name="connsiteY4" fmla="*/ 563372 h 666750"/>
              <a:gd name="connsiteX5" fmla="*/ 4094479 w 4197350"/>
              <a:gd name="connsiteY5" fmla="*/ 672338 h 666750"/>
              <a:gd name="connsiteX6" fmla="*/ 122936 w 4197350"/>
              <a:gd name="connsiteY6" fmla="*/ 672338 h 666750"/>
              <a:gd name="connsiteX7" fmla="*/ 13969 w 4197350"/>
              <a:gd name="connsiteY7" fmla="*/ 563372 h 666750"/>
              <a:gd name="connsiteX8" fmla="*/ 13969 w 4197350"/>
              <a:gd name="connsiteY8" fmla="*/ 127507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350" h="666750">
                <a:moveTo>
                  <a:pt x="13969" y="127507"/>
                </a:moveTo>
                <a:cubicBezTo>
                  <a:pt x="13969" y="67310"/>
                  <a:pt x="62750" y="18542"/>
                  <a:pt x="122936" y="18542"/>
                </a:cubicBezTo>
                <a:lnTo>
                  <a:pt x="4094479" y="18542"/>
                </a:lnTo>
                <a:cubicBezTo>
                  <a:pt x="4154678" y="18542"/>
                  <a:pt x="4203446" y="67310"/>
                  <a:pt x="4203446" y="127507"/>
                </a:cubicBezTo>
                <a:lnTo>
                  <a:pt x="4203446" y="563372"/>
                </a:lnTo>
                <a:cubicBezTo>
                  <a:pt x="4203446" y="623570"/>
                  <a:pt x="4154678" y="672338"/>
                  <a:pt x="4094479" y="672338"/>
                </a:cubicBezTo>
                <a:lnTo>
                  <a:pt x="122936" y="672338"/>
                </a:lnTo>
                <a:cubicBezTo>
                  <a:pt x="62750" y="672338"/>
                  <a:pt x="13969" y="623570"/>
                  <a:pt x="13969" y="563372"/>
                </a:cubicBezTo>
                <a:lnTo>
                  <a:pt x="13969" y="127507"/>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3200" dirty="0">
                <a:latin typeface="Arial" pitchFamily="34" charset="0"/>
                <a:cs typeface="Arial" pitchFamily="34" charset="0"/>
              </a:rPr>
              <a:t>HOẠT ĐỘNG MỞ ĐẦU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516" y="3012511"/>
            <a:ext cx="5253555" cy="38454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r>
              <a:rPr lang="en-US" sz="4400" b="1" dirty="0">
                <a:solidFill>
                  <a:srgbClr val="0000FF"/>
                </a:solidFill>
                <a:latin typeface="Arial" panose="020B0604020202020204" pitchFamily="34" charset="0"/>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1333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8000"/>
                </a:solidFill>
              </a:rPr>
              <a:t>Khám</a:t>
            </a:r>
            <a:r>
              <a:rPr lang="en-US" sz="2400" b="1" dirty="0">
                <a:solidFill>
                  <a:srgbClr val="008000"/>
                </a:solidFill>
              </a:rPr>
              <a:t> </a:t>
            </a:r>
            <a:r>
              <a:rPr lang="en-US" sz="2400" b="1" dirty="0" err="1">
                <a:solidFill>
                  <a:srgbClr val="008000"/>
                </a:solidFill>
              </a:rPr>
              <a:t>phá</a:t>
            </a:r>
            <a:endParaRPr lang="en-US" sz="2400" b="1" dirty="0">
              <a:solidFill>
                <a:srgbClr val="008000"/>
              </a:solidFill>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sp>
        <p:nvSpPr>
          <p:cNvPr id="28" name="Rounded Rectangle 27">
            <a:hlinkClick r:id="rId9"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8000"/>
                </a:solidFill>
              </a:rPr>
              <a:t>Khỉ</a:t>
            </a:r>
            <a:endParaRPr lang="en-US" sz="2400" b="1" dirty="0">
              <a:solidFill>
                <a:srgbClr val="008000"/>
              </a:solidFill>
            </a:endParaRPr>
          </a:p>
        </p:txBody>
      </p:sp>
      <p:sp>
        <p:nvSpPr>
          <p:cNvPr id="29" name="Rounded Rectangle 28">
            <a:hlinkClick r:id="rId10"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8000"/>
                </a:solidFill>
              </a:rPr>
              <a:t>Tê</a:t>
            </a:r>
            <a:r>
              <a:rPr lang="en-US" sz="2400" b="1" dirty="0">
                <a:solidFill>
                  <a:srgbClr val="008000"/>
                </a:solidFill>
              </a:rPr>
              <a:t> </a:t>
            </a:r>
            <a:r>
              <a:rPr lang="en-US" sz="2400" b="1" dirty="0" err="1">
                <a:solidFill>
                  <a:srgbClr val="008000"/>
                </a:solidFill>
              </a:rPr>
              <a:t>giác</a:t>
            </a:r>
            <a:endParaRPr lang="en-US" sz="2400" b="1" dirty="0">
              <a:solidFill>
                <a:srgbClr val="008000"/>
              </a:solidFill>
            </a:endParaRPr>
          </a:p>
        </p:txBody>
      </p:sp>
      <p:sp>
        <p:nvSpPr>
          <p:cNvPr id="31" name="Rounded Rectangle 30">
            <a:hlinkClick r:id="rId9"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8000"/>
                </a:solidFill>
              </a:rPr>
              <a:t>Hổ</a:t>
            </a:r>
            <a:endParaRPr lang="en-US" sz="2400" b="1" dirty="0">
              <a:solidFill>
                <a:srgbClr val="008000"/>
              </a:solidFill>
            </a:endParaRPr>
          </a:p>
        </p:txBody>
      </p:sp>
      <p:sp>
        <p:nvSpPr>
          <p:cNvPr id="32" name="Rounded Rectangle 31">
            <a:hlinkClick r:id="rId10"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8000"/>
                </a:solidFill>
              </a:rPr>
              <a:t>Voi</a:t>
            </a:r>
            <a:endParaRPr lang="en-US" sz="2400" b="1" dirty="0">
              <a:solidFill>
                <a:srgbClr val="008000"/>
              </a:solidFill>
            </a:endParaRPr>
          </a:p>
        </p:txBody>
      </p:sp>
    </p:spTree>
    <p:extLst>
      <p:ext uri="{BB962C8B-B14F-4D97-AF65-F5344CB8AC3E}">
        <p14:creationId xmlns:p14="http://schemas.microsoft.com/office/powerpoint/2010/main" val="24244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4"/>
                                        </p:tgtEl>
                                        <p:attrNameLst>
                                          <p:attrName>r</p:attrName>
                                        </p:attrNameLst>
                                      </p:cBhvr>
                                    </p:animRot>
                                    <p:animRot by="-240000">
                                      <p:cBhvr>
                                        <p:cTn id="19" dur="600" fill="hold">
                                          <p:stCondLst>
                                            <p:cond delay="600"/>
                                          </p:stCondLst>
                                        </p:cTn>
                                        <p:tgtEl>
                                          <p:spTgt spid="24"/>
                                        </p:tgtEl>
                                        <p:attrNameLst>
                                          <p:attrName>r</p:attrName>
                                        </p:attrNameLst>
                                      </p:cBhvr>
                                    </p:animRot>
                                    <p:animRot by="240000">
                                      <p:cBhvr>
                                        <p:cTn id="20" dur="600" fill="hold">
                                          <p:stCondLst>
                                            <p:cond delay="1200"/>
                                          </p:stCondLst>
                                        </p:cTn>
                                        <p:tgtEl>
                                          <p:spTgt spid="24"/>
                                        </p:tgtEl>
                                        <p:attrNameLst>
                                          <p:attrName>r</p:attrName>
                                        </p:attrNameLst>
                                      </p:cBhvr>
                                    </p:animRot>
                                    <p:animRot by="-240000">
                                      <p:cBhvr>
                                        <p:cTn id="21" dur="600" fill="hold">
                                          <p:stCondLst>
                                            <p:cond delay="1800"/>
                                          </p:stCondLst>
                                        </p:cTn>
                                        <p:tgtEl>
                                          <p:spTgt spid="24"/>
                                        </p:tgtEl>
                                        <p:attrNameLst>
                                          <p:attrName>r</p:attrName>
                                        </p:attrNameLst>
                                      </p:cBhvr>
                                    </p:animRot>
                                    <p:animRot by="120000">
                                      <p:cBhvr>
                                        <p:cTn id="22" dur="600" fill="hold">
                                          <p:stCondLst>
                                            <p:cond delay="24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5"/>
                                        </p:tgtEl>
                                        <p:attrNameLst>
                                          <p:attrName>r</p:attrName>
                                        </p:attrNameLst>
                                      </p:cBhvr>
                                    </p:animRot>
                                    <p:animRot by="-240000">
                                      <p:cBhvr>
                                        <p:cTn id="25" dur="600" fill="hold">
                                          <p:stCondLst>
                                            <p:cond delay="600"/>
                                          </p:stCondLst>
                                        </p:cTn>
                                        <p:tgtEl>
                                          <p:spTgt spid="25"/>
                                        </p:tgtEl>
                                        <p:attrNameLst>
                                          <p:attrName>r</p:attrName>
                                        </p:attrNameLst>
                                      </p:cBhvr>
                                    </p:animRot>
                                    <p:animRot by="240000">
                                      <p:cBhvr>
                                        <p:cTn id="26" dur="600" fill="hold">
                                          <p:stCondLst>
                                            <p:cond delay="1200"/>
                                          </p:stCondLst>
                                        </p:cTn>
                                        <p:tgtEl>
                                          <p:spTgt spid="25"/>
                                        </p:tgtEl>
                                        <p:attrNameLst>
                                          <p:attrName>r</p:attrName>
                                        </p:attrNameLst>
                                      </p:cBhvr>
                                    </p:animRot>
                                    <p:animRot by="-240000">
                                      <p:cBhvr>
                                        <p:cTn id="27" dur="600" fill="hold">
                                          <p:stCondLst>
                                            <p:cond delay="1800"/>
                                          </p:stCondLst>
                                        </p:cTn>
                                        <p:tgtEl>
                                          <p:spTgt spid="25"/>
                                        </p:tgtEl>
                                        <p:attrNameLst>
                                          <p:attrName>r</p:attrName>
                                        </p:attrNameLst>
                                      </p:cBhvr>
                                    </p:animRot>
                                    <p:animRot by="120000">
                                      <p:cBhvr>
                                        <p:cTn id="28" dur="600" fill="hold">
                                          <p:stCondLst>
                                            <p:cond delay="24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3.75E-6 4.07407E-6 L 0.01237 -1.02107 " pathEditMode="relative" rAng="0" ptsTypes="AA">
                                      <p:cBhvr>
                                        <p:cTn id="33"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25E-6 4.44444E-6 L -0.00234 -0.7882 " pathEditMode="relative" rAng="0" ptsTypes="AA">
                                      <p:cBhvr>
                                        <p:cTn id="38"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4.375E-6 -1.11111E-6 L -0.01446 -0.73819 " pathEditMode="relative" rAng="0" ptsTypes="AA">
                                      <p:cBhvr>
                                        <p:cTn id="43"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64" presetClass="path" presetSubtype="0" accel="50000" decel="50000" fill="hold" nodeType="clickEffect">
                                  <p:stCondLst>
                                    <p:cond delay="0"/>
                                  </p:stCondLst>
                                  <p:childTnLst>
                                    <p:animMotion origin="layout" path="M -2.70833E-6 -1.85185E-6 L -0.00547 -0.99213 " pathEditMode="relative" rAng="0" ptsTypes="AA">
                                      <p:cBhvr>
                                        <p:cTn id="48"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8" grpId="0" animBg="1"/>
      <p:bldP spid="29"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545" y="1235350"/>
            <a:ext cx="7196902" cy="2862322"/>
          </a:xfrm>
          <a:prstGeom prst="rect">
            <a:avLst/>
          </a:prstGeom>
          <a:noFill/>
        </p:spPr>
        <p:txBody>
          <a:bodyPr wrap="square" rtlCol="0">
            <a:spAutoFit/>
          </a:bodyPr>
          <a:lstStyle/>
          <a:p>
            <a:r>
              <a:rPr lang="en-US" sz="3600" b="1" dirty="0" err="1">
                <a:solidFill>
                  <a:srgbClr val="008000"/>
                </a:solidFill>
              </a:rPr>
              <a:t>Nếu</a:t>
            </a:r>
            <a:r>
              <a:rPr lang="en-US" sz="3600" b="1" dirty="0">
                <a:solidFill>
                  <a:srgbClr val="008000"/>
                </a:solidFill>
              </a:rPr>
              <a:t> </a:t>
            </a:r>
            <a:r>
              <a:rPr lang="en-US" sz="3600" b="1" dirty="0" err="1">
                <a:solidFill>
                  <a:srgbClr val="008000"/>
                </a:solidFill>
              </a:rPr>
              <a:t>gieo</a:t>
            </a:r>
            <a:r>
              <a:rPr lang="en-US" sz="3600" b="1" dirty="0">
                <a:solidFill>
                  <a:srgbClr val="008000"/>
                </a:solidFill>
              </a:rPr>
              <a:t> </a:t>
            </a:r>
            <a:r>
              <a:rPr lang="en-US" sz="3600" b="1" dirty="0" err="1">
                <a:solidFill>
                  <a:srgbClr val="008000"/>
                </a:solidFill>
              </a:rPr>
              <a:t>một</a:t>
            </a:r>
            <a:r>
              <a:rPr lang="en-US" sz="3600" b="1" dirty="0">
                <a:solidFill>
                  <a:srgbClr val="008000"/>
                </a:solidFill>
              </a:rPr>
              <a:t> con </a:t>
            </a:r>
            <a:r>
              <a:rPr lang="en-US" sz="3600" b="1" dirty="0" err="1">
                <a:solidFill>
                  <a:srgbClr val="008000"/>
                </a:solidFill>
              </a:rPr>
              <a:t>xúc</a:t>
            </a:r>
            <a:r>
              <a:rPr lang="en-US" sz="3600" b="1" dirty="0">
                <a:solidFill>
                  <a:srgbClr val="008000"/>
                </a:solidFill>
              </a:rPr>
              <a:t> </a:t>
            </a:r>
            <a:r>
              <a:rPr lang="en-US" sz="3600" b="1" dirty="0" err="1">
                <a:solidFill>
                  <a:srgbClr val="008000"/>
                </a:solidFill>
              </a:rPr>
              <a:t>xắc</a:t>
            </a:r>
            <a:r>
              <a:rPr lang="en-US" sz="3600" b="1" dirty="0">
                <a:solidFill>
                  <a:srgbClr val="008000"/>
                </a:solidFill>
              </a:rPr>
              <a:t> 11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liên</a:t>
            </a:r>
            <a:r>
              <a:rPr lang="en-US" sz="3600" b="1" dirty="0">
                <a:solidFill>
                  <a:srgbClr val="008000"/>
                </a:solidFill>
              </a:rPr>
              <a:t> </a:t>
            </a:r>
          </a:p>
          <a:p>
            <a:r>
              <a:rPr lang="en-US" sz="3600" b="1" dirty="0" err="1">
                <a:solidFill>
                  <a:srgbClr val="008000"/>
                </a:solidFill>
              </a:rPr>
              <a:t>tiếp</a:t>
            </a:r>
            <a:r>
              <a:rPr lang="en-US" sz="3600" b="1" dirty="0">
                <a:solidFill>
                  <a:srgbClr val="008000"/>
                </a:solidFill>
              </a:rPr>
              <a:t>, </a:t>
            </a:r>
            <a:r>
              <a:rPr lang="en-US" sz="3600" b="1" dirty="0" err="1">
                <a:solidFill>
                  <a:srgbClr val="008000"/>
                </a:solidFill>
              </a:rPr>
              <a:t>có</a:t>
            </a:r>
            <a:r>
              <a:rPr lang="en-US" sz="3600" b="1" dirty="0">
                <a:solidFill>
                  <a:srgbClr val="008000"/>
                </a:solidFill>
              </a:rPr>
              <a:t> 5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thì</a:t>
            </a:r>
            <a:r>
              <a:rPr lang="en-US" sz="3600" b="1" dirty="0">
                <a:solidFill>
                  <a:srgbClr val="008000"/>
                </a:solidFill>
              </a:rPr>
              <a:t> </a:t>
            </a:r>
            <a:r>
              <a:rPr lang="en-US" sz="3600" b="1" dirty="0" err="1">
                <a:solidFill>
                  <a:srgbClr val="008000"/>
                </a:solidFill>
              </a:rPr>
              <a:t>xác</a:t>
            </a:r>
            <a:r>
              <a:rPr lang="en-US" sz="3600" b="1" dirty="0">
                <a:solidFill>
                  <a:srgbClr val="008000"/>
                </a:solidFill>
              </a:rPr>
              <a:t> </a:t>
            </a:r>
            <a:r>
              <a:rPr lang="en-US" sz="3600" b="1" dirty="0" err="1">
                <a:solidFill>
                  <a:srgbClr val="008000"/>
                </a:solidFill>
              </a:rPr>
              <a:t>suất</a:t>
            </a:r>
            <a:r>
              <a:rPr lang="en-US" sz="3600" b="1" dirty="0">
                <a:solidFill>
                  <a:srgbClr val="008000"/>
                </a:solidFill>
              </a:rPr>
              <a:t> </a:t>
            </a:r>
            <a:r>
              <a:rPr lang="en-US" sz="3600" b="1" dirty="0" err="1">
                <a:solidFill>
                  <a:srgbClr val="008000"/>
                </a:solidFill>
              </a:rPr>
              <a:t>thực</a:t>
            </a:r>
            <a:r>
              <a:rPr lang="en-US" sz="3600" b="1" dirty="0">
                <a:solidFill>
                  <a:srgbClr val="008000"/>
                </a:solidFill>
              </a:rPr>
              <a:t> </a:t>
            </a:r>
            <a:r>
              <a:rPr lang="en-US" sz="3600" b="1" dirty="0" err="1">
                <a:solidFill>
                  <a:srgbClr val="008000"/>
                </a:solidFill>
              </a:rPr>
              <a:t>nghiệm</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là</a:t>
            </a:r>
            <a:r>
              <a:rPr lang="en-US" sz="3600" b="1" dirty="0">
                <a:solidFill>
                  <a:srgbClr val="008000"/>
                </a:solidFill>
              </a:rPr>
              <a:t> </a:t>
            </a:r>
            <a:r>
              <a:rPr lang="en-US" sz="3600" b="1" dirty="0" err="1">
                <a:solidFill>
                  <a:srgbClr val="008000"/>
                </a:solidFill>
              </a:rPr>
              <a:t>bao</a:t>
            </a:r>
            <a:r>
              <a:rPr lang="en-US" sz="3600" b="1" dirty="0">
                <a:solidFill>
                  <a:srgbClr val="008000"/>
                </a:solidFill>
              </a:rPr>
              <a:t> </a:t>
            </a:r>
            <a:r>
              <a:rPr lang="en-US" sz="3600" b="1" dirty="0" err="1">
                <a:solidFill>
                  <a:srgbClr val="008000"/>
                </a:solidFill>
              </a:rPr>
              <a:t>nhiêu</a:t>
            </a:r>
            <a:r>
              <a:rPr lang="en-US" sz="3600" b="1" dirty="0">
                <a:solidFill>
                  <a:srgbClr val="008000"/>
                </a:solidFill>
              </a:rPr>
              <a:t>?</a:t>
            </a:r>
          </a:p>
          <a:p>
            <a:endParaRPr lang="en-US" sz="3600" b="1" dirty="0">
              <a:solidFill>
                <a:srgbClr val="008000"/>
              </a:solidFill>
            </a:endParaRPr>
          </a:p>
        </p:txBody>
      </p:sp>
      <mc:AlternateContent xmlns:mc="http://schemas.openxmlformats.org/markup-compatibility/2006" xmlns:a14="http://schemas.microsoft.com/office/drawing/2010/main">
        <mc:Choice Requires="a14">
          <p:sp>
            <p:nvSpPr>
              <p:cNvPr id="6" name="TextBox 5"/>
              <p:cNvSpPr txBox="1"/>
              <p:nvPr/>
            </p:nvSpPr>
            <p:spPr>
              <a:xfrm>
                <a:off x="2820805" y="3847447"/>
                <a:ext cx="8479244" cy="1301062"/>
              </a:xfrm>
              <a:prstGeom prst="rect">
                <a:avLst/>
              </a:prstGeom>
              <a:noFill/>
            </p:spPr>
            <p:txBody>
              <a:bodyPr wrap="none" rtlCol="0">
                <a:spAutoFit/>
              </a:bodyPr>
              <a:lstStyle/>
              <a:p>
                <a:r>
                  <a:rPr lang="en-US" sz="3200" b="1" dirty="0">
                    <a:solidFill>
                      <a:srgbClr val="0000FF"/>
                    </a:solidFill>
                  </a:rPr>
                  <a:t>Câu </a:t>
                </a:r>
                <a:r>
                  <a:rPr lang="en-US" sz="3200" b="1" dirty="0" err="1">
                    <a:solidFill>
                      <a:srgbClr val="0000FF"/>
                    </a:solidFill>
                  </a:rPr>
                  <a:t>trả</a:t>
                </a:r>
                <a:r>
                  <a:rPr lang="en-US" sz="3200" b="1" dirty="0">
                    <a:solidFill>
                      <a:srgbClr val="0000FF"/>
                    </a:solidFill>
                  </a:rPr>
                  <a:t> </a:t>
                </a:r>
                <a:r>
                  <a:rPr lang="en-US" sz="3200" b="1" dirty="0" err="1">
                    <a:solidFill>
                      <a:srgbClr val="0000FF"/>
                    </a:solidFill>
                  </a:rPr>
                  <a:t>lời</a:t>
                </a:r>
                <a:r>
                  <a:rPr lang="en-US" sz="3200" b="1" dirty="0">
                    <a:solidFill>
                      <a:srgbClr val="0000FF"/>
                    </a:solidFill>
                  </a:rPr>
                  <a:t>: </a:t>
                </a:r>
              </a:p>
              <a:p>
                <a:r>
                  <a:rPr lang="en-US" sz="3200" b="1" dirty="0" err="1">
                    <a:solidFill>
                      <a:srgbClr val="0000FF"/>
                    </a:solidFill>
                  </a:rPr>
                  <a:t>Xác</a:t>
                </a:r>
                <a:r>
                  <a:rPr lang="en-US" sz="3200" b="1" dirty="0">
                    <a:solidFill>
                      <a:srgbClr val="0000FF"/>
                    </a:solidFill>
                  </a:rPr>
                  <a:t> </a:t>
                </a:r>
                <a:r>
                  <a:rPr lang="en-US" sz="3200" b="1" dirty="0" err="1">
                    <a:solidFill>
                      <a:srgbClr val="0000FF"/>
                    </a:solidFill>
                  </a:rPr>
                  <a:t>suất</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nghiệm</a:t>
                </a:r>
                <a:r>
                  <a:rPr lang="en-US" sz="3200" b="1" dirty="0">
                    <a:solidFill>
                      <a:srgbClr val="0000FF"/>
                    </a:solidFill>
                  </a:rPr>
                  <a:t> </a:t>
                </a:r>
                <a:r>
                  <a:rPr lang="en-US" sz="3200" b="1" dirty="0" err="1">
                    <a:solidFill>
                      <a:srgbClr val="0000FF"/>
                    </a:solidFill>
                  </a:rPr>
                  <a:t>xuất</a:t>
                </a:r>
                <a:r>
                  <a:rPr lang="en-US" sz="3200" b="1" dirty="0">
                    <a:solidFill>
                      <a:srgbClr val="0000FF"/>
                    </a:solidFill>
                  </a:rPr>
                  <a:t> </a:t>
                </a:r>
                <a:r>
                  <a:rPr lang="en-US" sz="3200" b="1" dirty="0" err="1">
                    <a:solidFill>
                      <a:srgbClr val="0000FF"/>
                    </a:solidFill>
                  </a:rPr>
                  <a:t>hiệ</a:t>
                </a:r>
                <a:r>
                  <a:rPr lang="en-US" sz="3200" b="1" dirty="0">
                    <a:solidFill>
                      <a:srgbClr val="0000FF"/>
                    </a:solidFill>
                  </a:rPr>
                  <a:t> </a:t>
                </a:r>
                <a:r>
                  <a:rPr lang="en-US" sz="3200" b="1" dirty="0" err="1">
                    <a:solidFill>
                      <a:srgbClr val="0000FF"/>
                    </a:solidFill>
                  </a:rPr>
                  <a:t>mặt</a:t>
                </a:r>
                <a:r>
                  <a:rPr lang="en-US" sz="3200" b="1" dirty="0">
                    <a:solidFill>
                      <a:srgbClr val="0000FF"/>
                    </a:solidFill>
                  </a:rPr>
                  <a:t> 2 </a:t>
                </a:r>
                <a:r>
                  <a:rPr lang="en-US" sz="3200" b="1" dirty="0" err="1">
                    <a:solidFill>
                      <a:srgbClr val="0000FF"/>
                    </a:solidFill>
                  </a:rPr>
                  <a:t>chấm</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14:m>
                  <m:oMath xmlns:m="http://schemas.openxmlformats.org/officeDocument/2006/math">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a:rPr>
                          <m:t>𝟓</m:t>
                        </m:r>
                      </m:num>
                      <m:den>
                        <m:r>
                          <a:rPr lang="en-US" sz="3200" b="1" i="1" smtClean="0">
                            <a:solidFill>
                              <a:srgbClr val="0000FF"/>
                            </a:solidFill>
                            <a:latin typeface="Cambria Math"/>
                          </a:rPr>
                          <m:t>𝟏𝟏</m:t>
                        </m:r>
                      </m:den>
                    </m:f>
                  </m:oMath>
                </a14:m>
                <a:r>
                  <a:rPr lang="en-US" sz="3200" b="1" dirty="0">
                    <a:solidFill>
                      <a:srgbClr val="0000FF"/>
                    </a:solidFill>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2820805" y="3847447"/>
                <a:ext cx="8479244" cy="1301062"/>
              </a:xfrm>
              <a:prstGeom prst="rect">
                <a:avLst/>
              </a:prstGeom>
              <a:blipFill rotWithShape="1">
                <a:blip r:embed="rId4"/>
                <a:stretch>
                  <a:fillRect l="-1869" t="-6075" r="-791" b="-7009"/>
                </a:stretch>
              </a:blipFill>
            </p:spPr>
            <p:txBody>
              <a:bodyPr/>
              <a:lstStyle/>
              <a:p>
                <a:r>
                  <a:rPr lang="en-US">
                    <a:noFill/>
                  </a:rPr>
                  <a:t> </a:t>
                </a:r>
              </a:p>
            </p:txBody>
          </p:sp>
        </mc:Fallback>
      </mc:AlternateContent>
      <p:pic>
        <p:nvPicPr>
          <p:cNvPr id="7" name="Picture 6">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15941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313" y="0"/>
            <a:ext cx="12480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32130" y="1460227"/>
            <a:ext cx="6964471" cy="2308324"/>
          </a:xfrm>
          <a:prstGeom prst="rect">
            <a:avLst/>
          </a:prstGeom>
          <a:noFill/>
        </p:spPr>
        <p:txBody>
          <a:bodyPr wrap="square" rtlCol="0">
            <a:spAutoFit/>
          </a:bodyPr>
          <a:lstStyle/>
          <a:p>
            <a:r>
              <a:rPr lang="en-US" sz="3600" b="1" dirty="0" err="1">
                <a:solidFill>
                  <a:srgbClr val="008000"/>
                </a:solidFill>
              </a:rPr>
              <a:t>Nếu</a:t>
            </a:r>
            <a:r>
              <a:rPr lang="en-US" sz="3600" b="1" dirty="0">
                <a:solidFill>
                  <a:srgbClr val="008000"/>
                </a:solidFill>
              </a:rPr>
              <a:t> </a:t>
            </a:r>
            <a:r>
              <a:rPr lang="en-US" sz="3600" b="1" dirty="0" err="1">
                <a:solidFill>
                  <a:srgbClr val="008000"/>
                </a:solidFill>
              </a:rPr>
              <a:t>gieo</a:t>
            </a:r>
            <a:r>
              <a:rPr lang="en-US" sz="3600" b="1" dirty="0">
                <a:solidFill>
                  <a:srgbClr val="008000"/>
                </a:solidFill>
              </a:rPr>
              <a:t> </a:t>
            </a:r>
            <a:r>
              <a:rPr lang="en-US" sz="3600" b="1" dirty="0" err="1">
                <a:solidFill>
                  <a:srgbClr val="008000"/>
                </a:solidFill>
              </a:rPr>
              <a:t>một</a:t>
            </a:r>
            <a:r>
              <a:rPr lang="en-US" sz="3600" b="1" dirty="0">
                <a:solidFill>
                  <a:srgbClr val="008000"/>
                </a:solidFill>
              </a:rPr>
              <a:t> con </a:t>
            </a:r>
            <a:r>
              <a:rPr lang="en-US" sz="3600" b="1" dirty="0" err="1">
                <a:solidFill>
                  <a:srgbClr val="008000"/>
                </a:solidFill>
              </a:rPr>
              <a:t>xúc</a:t>
            </a:r>
            <a:r>
              <a:rPr lang="en-US" sz="3600" b="1" dirty="0">
                <a:solidFill>
                  <a:srgbClr val="008000"/>
                </a:solidFill>
              </a:rPr>
              <a:t> </a:t>
            </a:r>
            <a:r>
              <a:rPr lang="en-US" sz="3600" b="1" dirty="0" err="1">
                <a:solidFill>
                  <a:srgbClr val="008000"/>
                </a:solidFill>
              </a:rPr>
              <a:t>xắc</a:t>
            </a:r>
            <a:r>
              <a:rPr lang="en-US" sz="3600" b="1" dirty="0">
                <a:solidFill>
                  <a:srgbClr val="008000"/>
                </a:solidFill>
              </a:rPr>
              <a:t> 13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liên</a:t>
            </a:r>
            <a:r>
              <a:rPr lang="en-US" sz="3600" b="1" dirty="0">
                <a:solidFill>
                  <a:srgbClr val="008000"/>
                </a:solidFill>
              </a:rPr>
              <a:t> </a:t>
            </a:r>
            <a:r>
              <a:rPr lang="en-US" sz="3600" b="1" dirty="0" err="1">
                <a:solidFill>
                  <a:srgbClr val="008000"/>
                </a:solidFill>
              </a:rPr>
              <a:t>tiếp</a:t>
            </a:r>
            <a:r>
              <a:rPr lang="en-US" sz="3600" b="1" dirty="0">
                <a:solidFill>
                  <a:srgbClr val="008000"/>
                </a:solidFill>
              </a:rPr>
              <a:t>, </a:t>
            </a:r>
            <a:r>
              <a:rPr lang="en-US" sz="3600" b="1" dirty="0" err="1">
                <a:solidFill>
                  <a:srgbClr val="008000"/>
                </a:solidFill>
              </a:rPr>
              <a:t>có</a:t>
            </a:r>
            <a:r>
              <a:rPr lang="en-US" sz="3600" b="1" dirty="0">
                <a:solidFill>
                  <a:srgbClr val="008000"/>
                </a:solidFill>
              </a:rPr>
              <a:t> 3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thì</a:t>
            </a:r>
            <a:r>
              <a:rPr lang="en-US" sz="3600" b="1" dirty="0">
                <a:solidFill>
                  <a:srgbClr val="008000"/>
                </a:solidFill>
              </a:rPr>
              <a:t> </a:t>
            </a:r>
            <a:r>
              <a:rPr lang="en-US" sz="3600" b="1" dirty="0" err="1">
                <a:solidFill>
                  <a:srgbClr val="008000"/>
                </a:solidFill>
              </a:rPr>
              <a:t>xác</a:t>
            </a:r>
            <a:r>
              <a:rPr lang="en-US" sz="3600" b="1" dirty="0">
                <a:solidFill>
                  <a:srgbClr val="008000"/>
                </a:solidFill>
              </a:rPr>
              <a:t> </a:t>
            </a:r>
            <a:r>
              <a:rPr lang="en-US" sz="3600" b="1" dirty="0" err="1">
                <a:solidFill>
                  <a:srgbClr val="008000"/>
                </a:solidFill>
              </a:rPr>
              <a:t>suất</a:t>
            </a:r>
            <a:r>
              <a:rPr lang="en-US" sz="3600" b="1" dirty="0">
                <a:solidFill>
                  <a:srgbClr val="008000"/>
                </a:solidFill>
              </a:rPr>
              <a:t> </a:t>
            </a:r>
            <a:r>
              <a:rPr lang="en-US" sz="3600" b="1" dirty="0" err="1">
                <a:solidFill>
                  <a:srgbClr val="008000"/>
                </a:solidFill>
              </a:rPr>
              <a:t>thực</a:t>
            </a:r>
            <a:r>
              <a:rPr lang="en-US" sz="3600" b="1" dirty="0">
                <a:solidFill>
                  <a:srgbClr val="008000"/>
                </a:solidFill>
              </a:rPr>
              <a:t> </a:t>
            </a:r>
            <a:r>
              <a:rPr lang="en-US" sz="3600" b="1" dirty="0" err="1">
                <a:solidFill>
                  <a:srgbClr val="008000"/>
                </a:solidFill>
              </a:rPr>
              <a:t>nghiệm</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2 </a:t>
            </a:r>
            <a:r>
              <a:rPr lang="en-US" sz="3600" b="1" dirty="0" err="1">
                <a:solidFill>
                  <a:srgbClr val="008000"/>
                </a:solidFill>
              </a:rPr>
              <a:t>chấm</a:t>
            </a:r>
            <a:r>
              <a:rPr lang="en-US" sz="3600" b="1" dirty="0">
                <a:solidFill>
                  <a:srgbClr val="008000"/>
                </a:solidFill>
              </a:rPr>
              <a:t> </a:t>
            </a:r>
            <a:r>
              <a:rPr lang="en-US" sz="3600" b="1" dirty="0" err="1">
                <a:solidFill>
                  <a:srgbClr val="008000"/>
                </a:solidFill>
              </a:rPr>
              <a:t>là</a:t>
            </a:r>
            <a:r>
              <a:rPr lang="en-US" sz="3600" b="1" dirty="0">
                <a:solidFill>
                  <a:srgbClr val="008000"/>
                </a:solidFill>
              </a:rPr>
              <a:t> </a:t>
            </a:r>
            <a:r>
              <a:rPr lang="en-US" sz="3600" b="1" dirty="0" err="1">
                <a:solidFill>
                  <a:srgbClr val="008000"/>
                </a:solidFill>
              </a:rPr>
              <a:t>bao</a:t>
            </a:r>
            <a:r>
              <a:rPr lang="en-US" sz="3600" b="1" dirty="0">
                <a:solidFill>
                  <a:srgbClr val="008000"/>
                </a:solidFill>
              </a:rPr>
              <a:t> </a:t>
            </a:r>
            <a:r>
              <a:rPr lang="en-US" sz="3600" b="1" dirty="0" err="1">
                <a:solidFill>
                  <a:srgbClr val="008000"/>
                </a:solidFill>
              </a:rPr>
              <a:t>nhiêu</a:t>
            </a:r>
            <a:r>
              <a:rPr lang="en-US" sz="3600" b="1" dirty="0">
                <a:solidFill>
                  <a:srgbClr val="008000"/>
                </a:solidFill>
              </a:rPr>
              <a:t>?</a:t>
            </a:r>
          </a:p>
        </p:txBody>
      </p:sp>
      <mc:AlternateContent xmlns:mc="http://schemas.openxmlformats.org/markup-compatibility/2006" xmlns:a14="http://schemas.microsoft.com/office/drawing/2010/main">
        <mc:Choice Requires="a14">
          <p:sp>
            <p:nvSpPr>
              <p:cNvPr id="6" name="TextBox 5"/>
              <p:cNvSpPr txBox="1"/>
              <p:nvPr/>
            </p:nvSpPr>
            <p:spPr>
              <a:xfrm>
                <a:off x="2538267" y="4736795"/>
                <a:ext cx="8375626" cy="1324786"/>
              </a:xfrm>
              <a:prstGeom prst="rect">
                <a:avLst/>
              </a:prstGeom>
              <a:noFill/>
            </p:spPr>
            <p:txBody>
              <a:bodyPr wrap="none" rtlCol="0">
                <a:spAutoFit/>
              </a:bodyPr>
              <a:lstStyle/>
              <a:p>
                <a:r>
                  <a:rPr lang="en-US" sz="3200" b="1" dirty="0">
                    <a:solidFill>
                      <a:srgbClr val="0000FF"/>
                    </a:solidFill>
                  </a:rPr>
                  <a:t>Câu </a:t>
                </a:r>
                <a:r>
                  <a:rPr lang="en-US" sz="3200" b="1" dirty="0" err="1">
                    <a:solidFill>
                      <a:srgbClr val="0000FF"/>
                    </a:solidFill>
                  </a:rPr>
                  <a:t>trả</a:t>
                </a:r>
                <a:r>
                  <a:rPr lang="en-US" sz="3200" b="1" dirty="0">
                    <a:solidFill>
                      <a:srgbClr val="0000FF"/>
                    </a:solidFill>
                  </a:rPr>
                  <a:t> </a:t>
                </a:r>
                <a:r>
                  <a:rPr lang="en-US" sz="3200" b="1" dirty="0" err="1">
                    <a:solidFill>
                      <a:srgbClr val="0000FF"/>
                    </a:solidFill>
                  </a:rPr>
                  <a:t>lời</a:t>
                </a:r>
                <a:r>
                  <a:rPr lang="en-US" sz="3200" b="1" dirty="0">
                    <a:solidFill>
                      <a:srgbClr val="0000FF"/>
                    </a:solidFill>
                  </a:rPr>
                  <a:t>: </a:t>
                </a:r>
                <a:r>
                  <a:rPr lang="en-US" sz="3200" b="1" dirty="0" err="1">
                    <a:solidFill>
                      <a:srgbClr val="0000FF"/>
                    </a:solidFill>
                  </a:rPr>
                  <a:t>Xác</a:t>
                </a:r>
                <a:r>
                  <a:rPr lang="en-US" sz="3200" b="1" dirty="0">
                    <a:solidFill>
                      <a:srgbClr val="0000FF"/>
                    </a:solidFill>
                  </a:rPr>
                  <a:t> </a:t>
                </a:r>
                <a:r>
                  <a:rPr lang="en-US" sz="3200" b="1" dirty="0" err="1">
                    <a:solidFill>
                      <a:srgbClr val="0000FF"/>
                    </a:solidFill>
                  </a:rPr>
                  <a:t>suất</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nghiệm</a:t>
                </a:r>
                <a:r>
                  <a:rPr lang="en-US" sz="3200" b="1" dirty="0">
                    <a:solidFill>
                      <a:srgbClr val="0000FF"/>
                    </a:solidFill>
                  </a:rPr>
                  <a:t> </a:t>
                </a:r>
                <a:r>
                  <a:rPr lang="en-US" sz="3200" b="1" dirty="0" err="1">
                    <a:solidFill>
                      <a:srgbClr val="0000FF"/>
                    </a:solidFill>
                  </a:rPr>
                  <a:t>xuất</a:t>
                </a:r>
                <a:r>
                  <a:rPr lang="en-US" sz="3200" b="1" dirty="0">
                    <a:solidFill>
                      <a:srgbClr val="0000FF"/>
                    </a:solidFill>
                  </a:rPr>
                  <a:t> </a:t>
                </a:r>
                <a:r>
                  <a:rPr lang="en-US" sz="3200" b="1" dirty="0" err="1">
                    <a:solidFill>
                      <a:srgbClr val="0000FF"/>
                    </a:solidFill>
                  </a:rPr>
                  <a:t>hiện</a:t>
                </a:r>
                <a:r>
                  <a:rPr lang="en-US" sz="3200" b="1" dirty="0">
                    <a:solidFill>
                      <a:srgbClr val="0000FF"/>
                    </a:solidFill>
                  </a:rPr>
                  <a:t> </a:t>
                </a:r>
                <a:r>
                  <a:rPr lang="en-US" sz="3200" b="1" dirty="0" err="1">
                    <a:solidFill>
                      <a:srgbClr val="0000FF"/>
                    </a:solidFill>
                  </a:rPr>
                  <a:t>mặt</a:t>
                </a:r>
                <a:r>
                  <a:rPr lang="en-US" sz="3200" b="1" dirty="0">
                    <a:solidFill>
                      <a:srgbClr val="0000FF"/>
                    </a:solidFill>
                  </a:rPr>
                  <a:t> </a:t>
                </a:r>
              </a:p>
              <a:p>
                <a:r>
                  <a:rPr lang="en-US" sz="3200" b="1" dirty="0">
                    <a:solidFill>
                      <a:srgbClr val="0000FF"/>
                    </a:solidFill>
                  </a:rPr>
                  <a:t>2 </a:t>
                </a:r>
                <a:r>
                  <a:rPr lang="en-US" sz="3200" b="1" dirty="0" err="1">
                    <a:solidFill>
                      <a:srgbClr val="0000FF"/>
                    </a:solidFill>
                  </a:rPr>
                  <a:t>chấm</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14:m>
                  <m:oMath xmlns:m="http://schemas.openxmlformats.org/officeDocument/2006/math">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a:rPr>
                          <m:t>𝟑</m:t>
                        </m:r>
                      </m:num>
                      <m:den>
                        <m:r>
                          <a:rPr lang="en-US" sz="3200" b="1" i="1" smtClean="0">
                            <a:solidFill>
                              <a:srgbClr val="0000FF"/>
                            </a:solidFill>
                            <a:latin typeface="Cambria Math"/>
                          </a:rPr>
                          <m:t>𝟏𝟑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38267" y="4736795"/>
                <a:ext cx="8375626" cy="1324786"/>
              </a:xfrm>
              <a:prstGeom prst="rect">
                <a:avLst/>
              </a:prstGeom>
              <a:blipFill rotWithShape="1">
                <a:blip r:embed="rId4"/>
                <a:stretch>
                  <a:fillRect l="-1820" t="-5991" b="-5069"/>
                </a:stretch>
              </a:blipFill>
            </p:spPr>
            <p:txBody>
              <a:bodyPr/>
              <a:lstStyle/>
              <a:p>
                <a:r>
                  <a:rPr lang="en-US">
                    <a:noFill/>
                  </a:rPr>
                  <a:t> </a:t>
                </a:r>
              </a:p>
            </p:txBody>
          </p:sp>
        </mc:Fallback>
      </mc:AlternateContent>
      <p:pic>
        <p:nvPicPr>
          <p:cNvPr id="8" name="Picture 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27410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98658" y="1509181"/>
            <a:ext cx="8173933" cy="1754326"/>
          </a:xfrm>
          <a:prstGeom prst="rect">
            <a:avLst/>
          </a:prstGeom>
          <a:noFill/>
        </p:spPr>
        <p:txBody>
          <a:bodyPr wrap="square" rtlCol="0">
            <a:spAutoFit/>
          </a:bodyPr>
          <a:lstStyle/>
          <a:p>
            <a:r>
              <a:rPr lang="en-US" sz="3600" b="1" dirty="0" err="1">
                <a:solidFill>
                  <a:srgbClr val="008000"/>
                </a:solidFill>
              </a:rPr>
              <a:t>Nếu</a:t>
            </a:r>
            <a:r>
              <a:rPr lang="en-US" sz="3600" b="1" dirty="0">
                <a:solidFill>
                  <a:srgbClr val="008000"/>
                </a:solidFill>
              </a:rPr>
              <a:t> </a:t>
            </a:r>
            <a:r>
              <a:rPr lang="en-US" sz="3600" b="1" dirty="0" err="1">
                <a:solidFill>
                  <a:srgbClr val="008000"/>
                </a:solidFill>
              </a:rPr>
              <a:t>tung</a:t>
            </a:r>
            <a:r>
              <a:rPr lang="en-US" sz="3600" b="1" dirty="0">
                <a:solidFill>
                  <a:srgbClr val="008000"/>
                </a:solidFill>
              </a:rPr>
              <a:t> </a:t>
            </a:r>
            <a:r>
              <a:rPr lang="en-US" sz="3600" b="1" dirty="0" err="1">
                <a:solidFill>
                  <a:srgbClr val="008000"/>
                </a:solidFill>
              </a:rPr>
              <a:t>đồng</a:t>
            </a:r>
            <a:r>
              <a:rPr lang="en-US" sz="3600" b="1" dirty="0">
                <a:solidFill>
                  <a:srgbClr val="008000"/>
                </a:solidFill>
              </a:rPr>
              <a:t> </a:t>
            </a:r>
            <a:r>
              <a:rPr lang="en-US" sz="3600" b="1" dirty="0" err="1">
                <a:solidFill>
                  <a:srgbClr val="008000"/>
                </a:solidFill>
              </a:rPr>
              <a:t>xu</a:t>
            </a:r>
            <a:r>
              <a:rPr lang="en-US" sz="3600" b="1" dirty="0">
                <a:solidFill>
                  <a:srgbClr val="008000"/>
                </a:solidFill>
              </a:rPr>
              <a:t> 13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liên</a:t>
            </a:r>
            <a:r>
              <a:rPr lang="en-US" sz="3600" b="1" dirty="0">
                <a:solidFill>
                  <a:srgbClr val="008000"/>
                </a:solidFill>
              </a:rPr>
              <a:t> </a:t>
            </a:r>
            <a:r>
              <a:rPr lang="en-US" sz="3600" b="1" dirty="0" err="1">
                <a:solidFill>
                  <a:srgbClr val="008000"/>
                </a:solidFill>
              </a:rPr>
              <a:t>tiếp</a:t>
            </a:r>
            <a:r>
              <a:rPr lang="en-US" sz="3600" b="1" dirty="0">
                <a:solidFill>
                  <a:srgbClr val="008000"/>
                </a:solidFill>
              </a:rPr>
              <a:t>, </a:t>
            </a:r>
            <a:r>
              <a:rPr lang="en-US" sz="3600" b="1" dirty="0" err="1">
                <a:solidFill>
                  <a:srgbClr val="008000"/>
                </a:solidFill>
              </a:rPr>
              <a:t>có</a:t>
            </a:r>
            <a:r>
              <a:rPr lang="en-US" sz="3600" b="1" dirty="0">
                <a:solidFill>
                  <a:srgbClr val="008000"/>
                </a:solidFill>
              </a:rPr>
              <a:t> </a:t>
            </a:r>
          </a:p>
          <a:p>
            <a:r>
              <a:rPr lang="en-US" sz="3600" b="1" dirty="0">
                <a:solidFill>
                  <a:srgbClr val="008000"/>
                </a:solidFill>
              </a:rPr>
              <a:t>7 </a:t>
            </a:r>
            <a:r>
              <a:rPr lang="en-US" sz="3600" b="1" dirty="0" err="1">
                <a:solidFill>
                  <a:srgbClr val="008000"/>
                </a:solidFill>
              </a:rPr>
              <a:t>lần</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S </a:t>
            </a:r>
            <a:r>
              <a:rPr lang="en-US" sz="3600" b="1" dirty="0" err="1">
                <a:solidFill>
                  <a:srgbClr val="008000"/>
                </a:solidFill>
              </a:rPr>
              <a:t>thì</a:t>
            </a:r>
            <a:r>
              <a:rPr lang="en-US" sz="3600" b="1" dirty="0">
                <a:solidFill>
                  <a:srgbClr val="008000"/>
                </a:solidFill>
              </a:rPr>
              <a:t> </a:t>
            </a:r>
            <a:r>
              <a:rPr lang="en-US" sz="3600" b="1" dirty="0" err="1">
                <a:solidFill>
                  <a:srgbClr val="008000"/>
                </a:solidFill>
              </a:rPr>
              <a:t>xác</a:t>
            </a:r>
            <a:r>
              <a:rPr lang="en-US" sz="3600" b="1" dirty="0">
                <a:solidFill>
                  <a:srgbClr val="008000"/>
                </a:solidFill>
              </a:rPr>
              <a:t> </a:t>
            </a:r>
            <a:r>
              <a:rPr lang="en-US" sz="3600" b="1" dirty="0" err="1">
                <a:solidFill>
                  <a:srgbClr val="008000"/>
                </a:solidFill>
              </a:rPr>
              <a:t>suất</a:t>
            </a:r>
            <a:r>
              <a:rPr lang="en-US" sz="3600" b="1" dirty="0">
                <a:solidFill>
                  <a:srgbClr val="008000"/>
                </a:solidFill>
              </a:rPr>
              <a:t> </a:t>
            </a:r>
            <a:r>
              <a:rPr lang="en-US" sz="3600" b="1" dirty="0" err="1">
                <a:solidFill>
                  <a:srgbClr val="008000"/>
                </a:solidFill>
              </a:rPr>
              <a:t>thực</a:t>
            </a:r>
            <a:r>
              <a:rPr lang="en-US" sz="3600" b="1" dirty="0">
                <a:solidFill>
                  <a:srgbClr val="008000"/>
                </a:solidFill>
              </a:rPr>
              <a:t> </a:t>
            </a:r>
            <a:r>
              <a:rPr lang="en-US" sz="3600" b="1" dirty="0" err="1">
                <a:solidFill>
                  <a:srgbClr val="008000"/>
                </a:solidFill>
              </a:rPr>
              <a:t>nghiệm</a:t>
            </a:r>
            <a:r>
              <a:rPr lang="en-US" sz="3600" b="1" dirty="0">
                <a:solidFill>
                  <a:srgbClr val="008000"/>
                </a:solidFill>
              </a:rPr>
              <a:t> </a:t>
            </a:r>
            <a:r>
              <a:rPr lang="en-US" sz="3600" b="1" dirty="0" err="1">
                <a:solidFill>
                  <a:srgbClr val="008000"/>
                </a:solidFill>
              </a:rPr>
              <a:t>xuất</a:t>
            </a:r>
            <a:r>
              <a:rPr lang="en-US" sz="3600" b="1" dirty="0">
                <a:solidFill>
                  <a:srgbClr val="008000"/>
                </a:solidFill>
              </a:rPr>
              <a:t> </a:t>
            </a:r>
            <a:r>
              <a:rPr lang="en-US" sz="3600" b="1" dirty="0" err="1">
                <a:solidFill>
                  <a:srgbClr val="008000"/>
                </a:solidFill>
              </a:rPr>
              <a:t>hiện</a:t>
            </a:r>
            <a:r>
              <a:rPr lang="en-US" sz="3600" b="1" dirty="0">
                <a:solidFill>
                  <a:srgbClr val="008000"/>
                </a:solidFill>
              </a:rPr>
              <a:t> </a:t>
            </a:r>
            <a:r>
              <a:rPr lang="en-US" sz="3600" b="1" dirty="0" err="1">
                <a:solidFill>
                  <a:srgbClr val="008000"/>
                </a:solidFill>
              </a:rPr>
              <a:t>mặt</a:t>
            </a:r>
            <a:r>
              <a:rPr lang="en-US" sz="3600" b="1" dirty="0">
                <a:solidFill>
                  <a:srgbClr val="008000"/>
                </a:solidFill>
              </a:rPr>
              <a:t> S </a:t>
            </a:r>
            <a:r>
              <a:rPr lang="en-US" sz="3600" b="1" dirty="0" err="1">
                <a:solidFill>
                  <a:srgbClr val="008000"/>
                </a:solidFill>
              </a:rPr>
              <a:t>là</a:t>
            </a:r>
            <a:r>
              <a:rPr lang="en-US" sz="3600" b="1" dirty="0">
                <a:solidFill>
                  <a:srgbClr val="008000"/>
                </a:solidFill>
              </a:rPr>
              <a:t> </a:t>
            </a:r>
            <a:r>
              <a:rPr lang="en-US" sz="3600" b="1" dirty="0" err="1">
                <a:solidFill>
                  <a:srgbClr val="008000"/>
                </a:solidFill>
              </a:rPr>
              <a:t>bao</a:t>
            </a:r>
            <a:r>
              <a:rPr lang="en-US" sz="3600" b="1" dirty="0">
                <a:solidFill>
                  <a:srgbClr val="008000"/>
                </a:solidFill>
              </a:rPr>
              <a:t> </a:t>
            </a:r>
            <a:r>
              <a:rPr lang="en-US" sz="3600" b="1" dirty="0" err="1">
                <a:solidFill>
                  <a:srgbClr val="008000"/>
                </a:solidFill>
              </a:rPr>
              <a:t>nhiêu</a:t>
            </a:r>
            <a:r>
              <a:rPr lang="en-US" sz="3600" b="1" dirty="0">
                <a:solidFill>
                  <a:srgbClr val="008000"/>
                </a:solidFill>
              </a:rPr>
              <a:t>?</a:t>
            </a:r>
          </a:p>
        </p:txBody>
      </p:sp>
      <mc:AlternateContent xmlns:mc="http://schemas.openxmlformats.org/markup-compatibility/2006" xmlns:a14="http://schemas.microsoft.com/office/drawing/2010/main">
        <mc:Choice Requires="a14">
          <p:sp>
            <p:nvSpPr>
              <p:cNvPr id="6" name="TextBox 5"/>
              <p:cNvSpPr txBox="1"/>
              <p:nvPr/>
            </p:nvSpPr>
            <p:spPr>
              <a:xfrm>
                <a:off x="2517219" y="3592695"/>
                <a:ext cx="8355372" cy="1817229"/>
              </a:xfrm>
              <a:prstGeom prst="rect">
                <a:avLst/>
              </a:prstGeom>
              <a:noFill/>
            </p:spPr>
            <p:txBody>
              <a:bodyPr wrap="square" rtlCol="0">
                <a:spAutoFit/>
              </a:bodyPr>
              <a:lstStyle/>
              <a:p>
                <a:r>
                  <a:rPr lang="en-US" sz="3200" b="1" dirty="0">
                    <a:solidFill>
                      <a:srgbClr val="0000FF"/>
                    </a:solidFill>
                  </a:rPr>
                  <a:t>Câu </a:t>
                </a:r>
                <a:r>
                  <a:rPr lang="en-US" sz="3200" b="1" dirty="0" err="1">
                    <a:solidFill>
                      <a:srgbClr val="0000FF"/>
                    </a:solidFill>
                  </a:rPr>
                  <a:t>trả</a:t>
                </a:r>
                <a:r>
                  <a:rPr lang="en-US" sz="3200" b="1" dirty="0">
                    <a:solidFill>
                      <a:srgbClr val="0000FF"/>
                    </a:solidFill>
                  </a:rPr>
                  <a:t> </a:t>
                </a:r>
                <a:r>
                  <a:rPr lang="en-US" sz="3200" b="1" dirty="0" err="1">
                    <a:solidFill>
                      <a:srgbClr val="0000FF"/>
                    </a:solidFill>
                  </a:rPr>
                  <a:t>lời</a:t>
                </a:r>
                <a:r>
                  <a:rPr lang="en-US" sz="3200" b="1" dirty="0">
                    <a:solidFill>
                      <a:srgbClr val="0000FF"/>
                    </a:solidFill>
                  </a:rPr>
                  <a:t>: </a:t>
                </a:r>
              </a:p>
              <a:p>
                <a:r>
                  <a:rPr lang="en-US" sz="3200" b="1" dirty="0" err="1">
                    <a:solidFill>
                      <a:srgbClr val="0000FF"/>
                    </a:solidFill>
                  </a:rPr>
                  <a:t>Xác</a:t>
                </a:r>
                <a:r>
                  <a:rPr lang="en-US" sz="3200" b="1" dirty="0">
                    <a:solidFill>
                      <a:srgbClr val="0000FF"/>
                    </a:solidFill>
                  </a:rPr>
                  <a:t> </a:t>
                </a:r>
                <a:r>
                  <a:rPr lang="en-US" sz="3200" b="1" dirty="0" err="1">
                    <a:solidFill>
                      <a:srgbClr val="0000FF"/>
                    </a:solidFill>
                  </a:rPr>
                  <a:t>suất</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nghiệm</a:t>
                </a:r>
                <a:r>
                  <a:rPr lang="en-US" sz="3200" b="1" dirty="0">
                    <a:solidFill>
                      <a:srgbClr val="0000FF"/>
                    </a:solidFill>
                  </a:rPr>
                  <a:t> </a:t>
                </a:r>
                <a:r>
                  <a:rPr lang="en-US" sz="3200" b="1" dirty="0" err="1">
                    <a:solidFill>
                      <a:srgbClr val="0000FF"/>
                    </a:solidFill>
                  </a:rPr>
                  <a:t>xuất</a:t>
                </a:r>
                <a:r>
                  <a:rPr lang="en-US" sz="3200" b="1" dirty="0">
                    <a:solidFill>
                      <a:srgbClr val="0000FF"/>
                    </a:solidFill>
                  </a:rPr>
                  <a:t> </a:t>
                </a:r>
                <a:r>
                  <a:rPr lang="en-US" sz="3200" b="1" dirty="0" err="1">
                    <a:solidFill>
                      <a:srgbClr val="0000FF"/>
                    </a:solidFill>
                  </a:rPr>
                  <a:t>hiện</a:t>
                </a:r>
                <a:r>
                  <a:rPr lang="en-US" sz="3200" b="1" dirty="0">
                    <a:solidFill>
                      <a:srgbClr val="0000FF"/>
                    </a:solidFill>
                  </a:rPr>
                  <a:t> </a:t>
                </a:r>
                <a:r>
                  <a:rPr lang="en-US" sz="3200" b="1" dirty="0" err="1">
                    <a:solidFill>
                      <a:srgbClr val="0000FF"/>
                    </a:solidFill>
                  </a:rPr>
                  <a:t>mặt</a:t>
                </a:r>
                <a:endParaRPr lang="en-US" sz="3200" b="1" dirty="0">
                  <a:solidFill>
                    <a:srgbClr val="0000FF"/>
                  </a:solidFill>
                </a:endParaRPr>
              </a:p>
              <a:p>
                <a:r>
                  <a:rPr lang="en-US" sz="3200" b="1" dirty="0">
                    <a:solidFill>
                      <a:srgbClr val="0000FF"/>
                    </a:solidFill>
                  </a:rPr>
                  <a:t> S </a:t>
                </a:r>
                <a:r>
                  <a:rPr lang="en-US" sz="3200" b="1" dirty="0" err="1">
                    <a:solidFill>
                      <a:srgbClr val="0000FF"/>
                    </a:solidFill>
                  </a:rPr>
                  <a:t>là</a:t>
                </a:r>
                <a:r>
                  <a:rPr lang="en-US" sz="3200" b="1" dirty="0">
                    <a:solidFill>
                      <a:srgbClr val="0000FF"/>
                    </a:solidFill>
                  </a:rPr>
                  <a:t>: </a:t>
                </a:r>
                <a14:m>
                  <m:oMath xmlns:m="http://schemas.openxmlformats.org/officeDocument/2006/math">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a:rPr>
                          <m:t>𝟕</m:t>
                        </m:r>
                      </m:num>
                      <m:den>
                        <m:r>
                          <a:rPr lang="en-US" sz="3200" b="1" i="1" smtClean="0">
                            <a:solidFill>
                              <a:srgbClr val="0000FF"/>
                            </a:solidFill>
                            <a:latin typeface="Cambria Math"/>
                          </a:rPr>
                          <m:t>𝟏𝟑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17219" y="3592695"/>
                <a:ext cx="8355372" cy="1817229"/>
              </a:xfrm>
              <a:prstGeom prst="rect">
                <a:avLst/>
              </a:prstGeom>
              <a:blipFill rotWithShape="1">
                <a:blip r:embed="rId4"/>
                <a:stretch>
                  <a:fillRect l="-1896" t="-4362" b="-3020"/>
                </a:stretch>
              </a:blipFill>
            </p:spPr>
            <p:txBody>
              <a:bodyPr/>
              <a:lstStyle/>
              <a:p>
                <a:r>
                  <a:rPr lang="en-US">
                    <a:noFill/>
                  </a:rPr>
                  <a:t> </a:t>
                </a:r>
              </a:p>
            </p:txBody>
          </p:sp>
        </mc:Fallback>
      </mc:AlternateContent>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21165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0625" y="-7104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2094" y="1095793"/>
            <a:ext cx="10293202" cy="3539430"/>
          </a:xfrm>
          <a:prstGeom prst="rect">
            <a:avLst/>
          </a:prstGeom>
          <a:noFill/>
        </p:spPr>
        <p:txBody>
          <a:bodyPr wrap="none" rtlCol="0">
            <a:spAutoFit/>
          </a:bodyPr>
          <a:lstStyle/>
          <a:p>
            <a:r>
              <a:rPr lang="en-US" sz="2800" b="1" dirty="0" err="1">
                <a:solidFill>
                  <a:srgbClr val="008000"/>
                </a:solidFill>
                <a:latin typeface="Arial" pitchFamily="34" charset="0"/>
                <a:cs typeface="Arial" pitchFamily="34" charset="0"/>
              </a:rPr>
              <a:t>Một</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hộp</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có</a:t>
            </a:r>
            <a:r>
              <a:rPr lang="en-US" sz="2800" b="1" dirty="0">
                <a:solidFill>
                  <a:srgbClr val="008000"/>
                </a:solidFill>
                <a:latin typeface="Arial" pitchFamily="34" charset="0"/>
                <a:cs typeface="Arial" pitchFamily="34" charset="0"/>
              </a:rPr>
              <a:t> 1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xanh</a:t>
            </a:r>
            <a:r>
              <a:rPr lang="en-US" sz="2800" b="1" dirty="0">
                <a:solidFill>
                  <a:srgbClr val="008000"/>
                </a:solidFill>
                <a:latin typeface="Arial" pitchFamily="34" charset="0"/>
                <a:cs typeface="Arial" pitchFamily="34" charset="0"/>
              </a:rPr>
              <a:t>, 1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đỏ</a:t>
            </a:r>
            <a:r>
              <a:rPr lang="en-US" sz="2800" b="1" dirty="0">
                <a:solidFill>
                  <a:srgbClr val="008000"/>
                </a:solidFill>
                <a:latin typeface="Arial" pitchFamily="34" charset="0"/>
                <a:cs typeface="Arial" pitchFamily="34" charset="0"/>
              </a:rPr>
              <a:t>,</a:t>
            </a:r>
          </a:p>
          <a:p>
            <a:r>
              <a:rPr lang="en-US" sz="2800" b="1" dirty="0">
                <a:solidFill>
                  <a:srgbClr val="008000"/>
                </a:solidFill>
                <a:latin typeface="Arial" pitchFamily="34" charset="0"/>
                <a:cs typeface="Arial" pitchFamily="34" charset="0"/>
              </a:rPr>
              <a:t> 1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vàng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kích</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thước</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khối</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lượngnhư</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nhau</a:t>
            </a:r>
            <a:r>
              <a:rPr lang="en-US" sz="2800" b="1" dirty="0">
                <a:solidFill>
                  <a:srgbClr val="008000"/>
                </a:solidFill>
                <a:latin typeface="Arial" pitchFamily="34" charset="0"/>
                <a:cs typeface="Arial" pitchFamily="34" charset="0"/>
              </a:rPr>
              <a:t>. </a:t>
            </a:r>
          </a:p>
          <a:p>
            <a:r>
              <a:rPr lang="en-US" sz="2800" b="1" dirty="0" err="1">
                <a:solidFill>
                  <a:srgbClr val="008000"/>
                </a:solidFill>
                <a:latin typeface="Arial" pitchFamily="34" charset="0"/>
                <a:cs typeface="Arial" pitchFamily="34" charset="0"/>
              </a:rPr>
              <a:t>Mỗi</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lần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Hà</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lấy</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ngẫu</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nhiên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một</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trong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hộp</a:t>
            </a:r>
            <a:r>
              <a:rPr lang="en-US" sz="2800" b="1" dirty="0">
                <a:solidFill>
                  <a:srgbClr val="008000"/>
                </a:solidFill>
                <a:latin typeface="Arial" pitchFamily="34" charset="0"/>
                <a:cs typeface="Arial" pitchFamily="34" charset="0"/>
              </a:rPr>
              <a:t>, </a:t>
            </a:r>
          </a:p>
          <a:p>
            <a:r>
              <a:rPr lang="en-US" sz="2800" b="1" dirty="0" err="1">
                <a:solidFill>
                  <a:srgbClr val="008000"/>
                </a:solidFill>
                <a:latin typeface="Arial" pitchFamily="34" charset="0"/>
                <a:cs typeface="Arial" pitchFamily="34" charset="0"/>
              </a:rPr>
              <a:t>ghi</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lại</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màu</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của</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đó</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và</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bỏ</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lại</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quả</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bóng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đó</a:t>
            </a:r>
            <a:r>
              <a:rPr lang="en-US" sz="2800" b="1" dirty="0">
                <a:solidFill>
                  <a:srgbClr val="008000"/>
                </a:solidFill>
                <a:latin typeface="Arial" pitchFamily="34" charset="0"/>
                <a:cs typeface="Arial" pitchFamily="34" charset="0"/>
              </a:rPr>
              <a:t> </a:t>
            </a:r>
          </a:p>
          <a:p>
            <a:r>
              <a:rPr lang="en-US" sz="2800" b="1" dirty="0" err="1">
                <a:solidFill>
                  <a:srgbClr val="008000"/>
                </a:solidFill>
                <a:latin typeface="Arial" pitchFamily="34" charset="0"/>
                <a:cs typeface="Arial" pitchFamily="34" charset="0"/>
              </a:rPr>
              <a:t>vào</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hộp</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Lấy</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bạn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Hà</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lấy</a:t>
            </a:r>
            <a:r>
              <a:rPr lang="en-US" sz="2800" b="1" dirty="0">
                <a:solidFill>
                  <a:srgbClr val="008000"/>
                </a:solidFill>
                <a:latin typeface="Arial" pitchFamily="34" charset="0"/>
                <a:cs typeface="Arial" pitchFamily="34" charset="0"/>
              </a:rPr>
              <a:t> 15 </a:t>
            </a:r>
            <a:r>
              <a:rPr lang="en-US" sz="2800" b="1" dirty="0" err="1">
                <a:solidFill>
                  <a:srgbClr val="008000"/>
                </a:solidFill>
                <a:latin typeface="Arial" pitchFamily="34" charset="0"/>
                <a:cs typeface="Arial" pitchFamily="34" charset="0"/>
              </a:rPr>
              <a:t>lần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liên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tiếp</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có</a:t>
            </a:r>
            <a:r>
              <a:rPr lang="en-US" sz="2800" b="1" dirty="0">
                <a:solidFill>
                  <a:srgbClr val="008000"/>
                </a:solidFill>
                <a:latin typeface="Arial" pitchFamily="34" charset="0"/>
                <a:cs typeface="Arial" pitchFamily="34" charset="0"/>
              </a:rPr>
              <a:t> 5 </a:t>
            </a:r>
            <a:r>
              <a:rPr lang="en-US" sz="2800" b="1" dirty="0" err="1">
                <a:solidFill>
                  <a:srgbClr val="008000"/>
                </a:solidFill>
                <a:latin typeface="Arial" pitchFamily="34" charset="0"/>
                <a:cs typeface="Arial" pitchFamily="34" charset="0"/>
              </a:rPr>
              <a:t>lần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xuất</a:t>
            </a:r>
            <a:r>
              <a:rPr lang="en-US" sz="2800" b="1" dirty="0">
                <a:solidFill>
                  <a:srgbClr val="008000"/>
                </a:solidFill>
                <a:latin typeface="Arial" pitchFamily="34" charset="0"/>
                <a:cs typeface="Arial" pitchFamily="34" charset="0"/>
              </a:rPr>
              <a:t> </a:t>
            </a:r>
          </a:p>
          <a:p>
            <a:r>
              <a:rPr lang="en-US" sz="2800" b="1" dirty="0" err="1">
                <a:solidFill>
                  <a:srgbClr val="008000"/>
                </a:solidFill>
                <a:latin typeface="Arial" pitchFamily="34" charset="0"/>
                <a:cs typeface="Arial" pitchFamily="34" charset="0"/>
              </a:rPr>
              <a:t>hiệ</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màu</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vàng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thì</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xác</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suất</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thực</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nghiệm</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xuất</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hiện</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màu</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vàng</a:t>
            </a:r>
            <a:endParaRPr lang="en-US" sz="2800" b="1" dirty="0">
              <a:solidFill>
                <a:srgbClr val="008000"/>
              </a:solidFill>
              <a:latin typeface="Arial" pitchFamily="34" charset="0"/>
              <a:cs typeface="Arial" pitchFamily="34" charset="0"/>
            </a:endParaRPr>
          </a:p>
          <a:p>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bằng</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bao</a:t>
            </a:r>
            <a:r>
              <a:rPr lang="en-US" sz="2800" b="1" dirty="0">
                <a:solidFill>
                  <a:srgbClr val="008000"/>
                </a:solidFill>
                <a:latin typeface="Arial" pitchFamily="34" charset="0"/>
                <a:cs typeface="Arial" pitchFamily="34" charset="0"/>
              </a:rPr>
              <a:t> </a:t>
            </a:r>
            <a:r>
              <a:rPr lang="en-US" sz="2800" b="1" dirty="0" err="1">
                <a:solidFill>
                  <a:srgbClr val="008000"/>
                </a:solidFill>
                <a:latin typeface="Arial" pitchFamily="34" charset="0"/>
                <a:cs typeface="Arial" pitchFamily="34" charset="0"/>
              </a:rPr>
              <a:t>nhiêu</a:t>
            </a:r>
            <a:r>
              <a:rPr lang="en-US" sz="2800" b="1" dirty="0">
                <a:solidFill>
                  <a:srgbClr val="008000"/>
                </a:solidFill>
                <a:latin typeface="Arial" pitchFamily="34" charset="0"/>
                <a:cs typeface="Arial" pitchFamily="34" charset="0"/>
              </a:rPr>
              <a:t>?</a:t>
            </a:r>
          </a:p>
          <a:p>
            <a:endParaRPr lang="en-US" sz="2800" b="1" dirty="0">
              <a:solidFill>
                <a:srgbClr val="008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116899" y="4780619"/>
                <a:ext cx="10088501" cy="1324786"/>
              </a:xfrm>
              <a:prstGeom prst="rect">
                <a:avLst/>
              </a:prstGeom>
              <a:noFill/>
            </p:spPr>
            <p:txBody>
              <a:bodyPr wrap="square" rtlCol="0">
                <a:spAutoFit/>
              </a:bodyPr>
              <a:lstStyle/>
              <a:p>
                <a:r>
                  <a:rPr lang="en-US" sz="3200" b="1" dirty="0">
                    <a:solidFill>
                      <a:srgbClr val="0000FF"/>
                    </a:solidFill>
                  </a:rPr>
                  <a:t>Câu </a:t>
                </a:r>
                <a:r>
                  <a:rPr lang="en-US" sz="3200" b="1" dirty="0" err="1">
                    <a:solidFill>
                      <a:srgbClr val="0000FF"/>
                    </a:solidFill>
                  </a:rPr>
                  <a:t>trả</a:t>
                </a:r>
                <a:r>
                  <a:rPr lang="en-US" sz="3200" b="1" dirty="0">
                    <a:solidFill>
                      <a:srgbClr val="0000FF"/>
                    </a:solidFill>
                  </a:rPr>
                  <a:t> </a:t>
                </a:r>
                <a:r>
                  <a:rPr lang="en-US" sz="3200" b="1" dirty="0" err="1">
                    <a:solidFill>
                      <a:srgbClr val="0000FF"/>
                    </a:solidFill>
                  </a:rPr>
                  <a:t>lời</a:t>
                </a:r>
                <a:r>
                  <a:rPr lang="en-US" sz="3200" b="1" dirty="0">
                    <a:solidFill>
                      <a:srgbClr val="0000FF"/>
                    </a:solidFill>
                  </a:rPr>
                  <a:t>:</a:t>
                </a:r>
              </a:p>
              <a:p>
                <a:r>
                  <a:rPr lang="en-US" sz="3200" b="1" dirty="0">
                    <a:solidFill>
                      <a:srgbClr val="0000FF"/>
                    </a:solidFill>
                  </a:rPr>
                  <a:t> </a:t>
                </a:r>
                <a:r>
                  <a:rPr lang="en-US" sz="3200" b="1" dirty="0" err="1">
                    <a:solidFill>
                      <a:srgbClr val="0000FF"/>
                    </a:solidFill>
                  </a:rPr>
                  <a:t>Xác</a:t>
                </a:r>
                <a:r>
                  <a:rPr lang="en-US" sz="3200" b="1" dirty="0">
                    <a:solidFill>
                      <a:srgbClr val="0000FF"/>
                    </a:solidFill>
                  </a:rPr>
                  <a:t> </a:t>
                </a:r>
                <a:r>
                  <a:rPr lang="en-US" sz="3200" b="1" dirty="0" err="1">
                    <a:solidFill>
                      <a:srgbClr val="0000FF"/>
                    </a:solidFill>
                  </a:rPr>
                  <a:t>suất</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nghiệm</a:t>
                </a:r>
                <a:r>
                  <a:rPr lang="en-US" sz="3200" b="1" dirty="0">
                    <a:solidFill>
                      <a:srgbClr val="0000FF"/>
                    </a:solidFill>
                  </a:rPr>
                  <a:t> </a:t>
                </a:r>
                <a:r>
                  <a:rPr lang="en-US" sz="3200" b="1" dirty="0" err="1">
                    <a:solidFill>
                      <a:srgbClr val="0000FF"/>
                    </a:solidFill>
                  </a:rPr>
                  <a:t>xuất</a:t>
                </a:r>
                <a:r>
                  <a:rPr lang="en-US" sz="3200" b="1" dirty="0">
                    <a:solidFill>
                      <a:srgbClr val="0000FF"/>
                    </a:solidFill>
                  </a:rPr>
                  <a:t> </a:t>
                </a:r>
                <a:r>
                  <a:rPr lang="en-US" sz="3200" b="1" dirty="0" err="1">
                    <a:solidFill>
                      <a:srgbClr val="0000FF"/>
                    </a:solidFill>
                  </a:rPr>
                  <a:t>hiện</a:t>
                </a:r>
                <a:r>
                  <a:rPr lang="en-US" sz="3200" b="1" dirty="0">
                    <a:solidFill>
                      <a:srgbClr val="0000FF"/>
                    </a:solidFill>
                  </a:rPr>
                  <a:t> </a:t>
                </a:r>
                <a:r>
                  <a:rPr lang="en-US" sz="3200" b="1" dirty="0" err="1">
                    <a:solidFill>
                      <a:srgbClr val="0000FF"/>
                    </a:solidFill>
                  </a:rPr>
                  <a:t>màu</a:t>
                </a:r>
                <a:r>
                  <a:rPr lang="en-US" sz="3200" b="1" dirty="0">
                    <a:solidFill>
                      <a:srgbClr val="0000FF"/>
                    </a:solidFill>
                  </a:rPr>
                  <a:t> </a:t>
                </a:r>
                <a:r>
                  <a:rPr lang="en-US" sz="3200" b="1" dirty="0" err="1">
                    <a:solidFill>
                      <a:srgbClr val="0000FF"/>
                    </a:solidFill>
                  </a:rPr>
                  <a:t>vàng</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14:m>
                  <m:oMath xmlns:m="http://schemas.openxmlformats.org/officeDocument/2006/math">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a:rPr>
                          <m:t>𝟓</m:t>
                        </m:r>
                      </m:num>
                      <m:den>
                        <m:r>
                          <a:rPr lang="en-US" sz="3200" b="1" i="1" smtClean="0">
                            <a:solidFill>
                              <a:srgbClr val="0000FF"/>
                            </a:solidFill>
                            <a:latin typeface="Cambria Math"/>
                          </a:rPr>
                          <m:t>𝟏𝟓</m:t>
                        </m:r>
                      </m:den>
                    </m:f>
                    <m:r>
                      <a:rPr lang="en-US" sz="3200" b="1" i="1" smtClean="0">
                        <a:solidFill>
                          <a:srgbClr val="0000FF"/>
                        </a:solidFill>
                        <a:latin typeface="Cambria Math"/>
                      </a:rPr>
                      <m:t>=</m:t>
                    </m:r>
                    <m:f>
                      <m:fPr>
                        <m:ctrlPr>
                          <a:rPr lang="en-US" sz="3200" b="1" i="1">
                            <a:solidFill>
                              <a:srgbClr val="0000FF"/>
                            </a:solidFill>
                            <a:latin typeface="Cambria Math" panose="02040503050406030204" pitchFamily="18" charset="0"/>
                          </a:rPr>
                        </m:ctrlPr>
                      </m:fPr>
                      <m:num>
                        <m:r>
                          <a:rPr lang="en-US" sz="3200" b="1" i="1" smtClean="0">
                            <a:solidFill>
                              <a:srgbClr val="0000FF"/>
                            </a:solidFill>
                            <a:latin typeface="Cambria Math"/>
                          </a:rPr>
                          <m:t>𝟏</m:t>
                        </m:r>
                      </m:num>
                      <m:den>
                        <m:r>
                          <a:rPr lang="en-US" sz="3200" b="1" i="1" smtClean="0">
                            <a:solidFill>
                              <a:srgbClr val="0000FF"/>
                            </a:solidFill>
                            <a:latin typeface="Cambria Math"/>
                          </a:rPr>
                          <m:t>𝟑</m:t>
                        </m:r>
                      </m:den>
                    </m:f>
                  </m:oMath>
                </a14:m>
                <a:endParaRPr lang="en-US" sz="3200" b="1" dirty="0">
                  <a:solidFill>
                    <a:srgbClr val="0000FF"/>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16899" y="4780619"/>
                <a:ext cx="10088501" cy="1324786"/>
              </a:xfrm>
              <a:prstGeom prst="rect">
                <a:avLst/>
              </a:prstGeom>
              <a:blipFill rotWithShape="1">
                <a:blip r:embed="rId4"/>
                <a:stretch>
                  <a:fillRect l="-1511" t="-5963" b="-5046"/>
                </a:stretch>
              </a:blipFill>
            </p:spPr>
            <p:txBody>
              <a:bodyPr/>
              <a:lstStyle/>
              <a:p>
                <a:r>
                  <a:rPr lang="en-US">
                    <a:noFill/>
                  </a:rPr>
                  <a:t> </a:t>
                </a:r>
              </a:p>
            </p:txBody>
          </p:sp>
        </mc:Fallback>
      </mc:AlternateContent>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4128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14551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Freeform 293"/>
          <p:cNvSpPr/>
          <p:nvPr/>
        </p:nvSpPr>
        <p:spPr>
          <a:xfrm>
            <a:off x="0" y="0"/>
            <a:ext cx="12192000" cy="6857999"/>
          </a:xfrm>
          <a:custGeom>
            <a:avLst/>
            <a:gdLst>
              <a:gd name="connsiteX0" fmla="*/ 0 w 12192000"/>
              <a:gd name="connsiteY0" fmla="*/ 6857999 h 6857999"/>
              <a:gd name="connsiteX1" fmla="*/ 12192000 w 12192000"/>
              <a:gd name="connsiteY1" fmla="*/ 6857999 h 6857999"/>
              <a:gd name="connsiteX2" fmla="*/ 12192000 w 12192000"/>
              <a:gd name="connsiteY2" fmla="*/ 0 h 6857999"/>
              <a:gd name="connsiteX3" fmla="*/ 0 w 12192000"/>
              <a:gd name="connsiteY3" fmla="*/ 0 h 6857999"/>
              <a:gd name="connsiteX4" fmla="*/ 0 w 1219200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a:moveTo>
                  <a:pt x="0" y="6857999"/>
                </a:moveTo>
                <a:lnTo>
                  <a:pt x="12192000" y="6857999"/>
                </a:lnTo>
                <a:lnTo>
                  <a:pt x="12192000" y="0"/>
                </a:lnTo>
                <a:lnTo>
                  <a:pt x="0" y="0"/>
                </a:lnTo>
                <a:lnTo>
                  <a:pt x="0" y="6857999"/>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5" name="Picture 295"/>
          <p:cNvPicPr>
            <a:picLocks noChangeAspect="1"/>
          </p:cNvPicPr>
          <p:nvPr/>
        </p:nvPicPr>
        <p:blipFill>
          <a:blip r:embed="rId2"/>
          <a:stretch>
            <a:fillRect/>
          </a:stretch>
        </p:blipFill>
        <p:spPr>
          <a:xfrm>
            <a:off x="9403080" y="5417820"/>
            <a:ext cx="2103120" cy="1440180"/>
          </a:xfrm>
          <a:prstGeom prst="rect">
            <a:avLst/>
          </a:prstGeom>
        </p:spPr>
      </p:pic>
      <p:sp>
        <p:nvSpPr>
          <p:cNvPr id="2" name="Freeform 295"/>
          <p:cNvSpPr/>
          <p:nvPr/>
        </p:nvSpPr>
        <p:spPr>
          <a:xfrm>
            <a:off x="3559175" y="3267075"/>
            <a:ext cx="4924425" cy="22225"/>
          </a:xfrm>
          <a:custGeom>
            <a:avLst/>
            <a:gdLst>
              <a:gd name="connsiteX0" fmla="*/ 21463 w 4924425"/>
              <a:gd name="connsiteY0" fmla="*/ 11811 h 22225"/>
              <a:gd name="connsiteX1" fmla="*/ 4936363 w 4924425"/>
              <a:gd name="connsiteY1" fmla="*/ 11811 h 22225"/>
            </a:gdLst>
            <a:ahLst/>
            <a:cxnLst>
              <a:cxn ang="0">
                <a:pos x="connsiteX0" y="connsiteY0"/>
              </a:cxn>
              <a:cxn ang="0">
                <a:pos x="connsiteX1" y="connsiteY1"/>
              </a:cxn>
            </a:cxnLst>
            <a:rect l="l" t="t" r="r" b="b"/>
            <a:pathLst>
              <a:path w="4924425" h="22225">
                <a:moveTo>
                  <a:pt x="21463" y="11811"/>
                </a:moveTo>
                <a:lnTo>
                  <a:pt x="4936363" y="11811"/>
                </a:lnTo>
              </a:path>
            </a:pathLst>
          </a:custGeom>
          <a:ln w="19050">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7" name="Picture 297"/>
          <p:cNvPicPr>
            <a:picLocks noChangeAspect="1"/>
          </p:cNvPicPr>
          <p:nvPr/>
        </p:nvPicPr>
        <p:blipFill>
          <a:blip r:embed="rId3"/>
          <a:stretch>
            <a:fillRect/>
          </a:stretch>
        </p:blipFill>
        <p:spPr>
          <a:xfrm>
            <a:off x="0" y="4389120"/>
            <a:ext cx="2278380" cy="2468880"/>
          </a:xfrm>
          <a:prstGeom prst="rect">
            <a:avLst/>
          </a:prstGeom>
        </p:spPr>
      </p:pic>
      <p:pic>
        <p:nvPicPr>
          <p:cNvPr id="298" name="Picture 298"/>
          <p:cNvPicPr>
            <a:picLocks noChangeAspect="1"/>
          </p:cNvPicPr>
          <p:nvPr/>
        </p:nvPicPr>
        <p:blipFill>
          <a:blip r:embed="rId4"/>
          <a:stretch>
            <a:fillRect/>
          </a:stretch>
        </p:blipFill>
        <p:spPr>
          <a:xfrm>
            <a:off x="10713720" y="121920"/>
            <a:ext cx="487680" cy="1607820"/>
          </a:xfrm>
          <a:prstGeom prst="rect">
            <a:avLst/>
          </a:prstGeom>
        </p:spPr>
      </p:pic>
      <p:pic>
        <p:nvPicPr>
          <p:cNvPr id="299" name="Picture 299"/>
          <p:cNvPicPr>
            <a:picLocks noChangeAspect="1"/>
          </p:cNvPicPr>
          <p:nvPr/>
        </p:nvPicPr>
        <p:blipFill>
          <a:blip r:embed="rId5"/>
          <a:stretch>
            <a:fillRect/>
          </a:stretch>
        </p:blipFill>
        <p:spPr>
          <a:xfrm>
            <a:off x="11262360" y="1013460"/>
            <a:ext cx="754380" cy="1287780"/>
          </a:xfrm>
          <a:prstGeom prst="rect">
            <a:avLst/>
          </a:prstGeom>
        </p:spPr>
      </p:pic>
      <p:sp>
        <p:nvSpPr>
          <p:cNvPr id="3" name="Freeform 299"/>
          <p:cNvSpPr/>
          <p:nvPr/>
        </p:nvSpPr>
        <p:spPr>
          <a:xfrm>
            <a:off x="11776075" y="790575"/>
            <a:ext cx="327025" cy="301625"/>
          </a:xfrm>
          <a:custGeom>
            <a:avLst/>
            <a:gdLst>
              <a:gd name="connsiteX0" fmla="*/ 306253 w 327025"/>
              <a:gd name="connsiteY0" fmla="*/ 91169 h 301625"/>
              <a:gd name="connsiteX1" fmla="*/ 169081 w 327025"/>
              <a:gd name="connsiteY1" fmla="*/ 21233 h 301625"/>
              <a:gd name="connsiteX2" fmla="*/ 85930 w 327025"/>
              <a:gd name="connsiteY2" fmla="*/ 48229 h 301625"/>
              <a:gd name="connsiteX3" fmla="*/ 16960 w 327025"/>
              <a:gd name="connsiteY3" fmla="*/ 183479 h 301625"/>
              <a:gd name="connsiteX4" fmla="*/ 262345 w 327025"/>
              <a:gd name="connsiteY4" fmla="*/ 308496 h 301625"/>
              <a:gd name="connsiteX5" fmla="*/ 331302 w 327025"/>
              <a:gd name="connsiteY5" fmla="*/ 173290 h 301625"/>
              <a:gd name="connsiteX6" fmla="*/ 306253 w 327025"/>
              <a:gd name="connsiteY6" fmla="*/ 91169 h 301625"/>
              <a:gd name="connsiteX7" fmla="*/ 306253 w 327025"/>
              <a:gd name="connsiteY7" fmla="*/ 91169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25" h="301625">
                <a:moveTo>
                  <a:pt x="306253" y="91169"/>
                </a:moveTo>
                <a:lnTo>
                  <a:pt x="169081" y="21233"/>
                </a:lnTo>
                <a:cubicBezTo>
                  <a:pt x="138167" y="5483"/>
                  <a:pt x="101697" y="17323"/>
                  <a:pt x="85930" y="48229"/>
                </a:cubicBezTo>
                <a:lnTo>
                  <a:pt x="16960" y="183479"/>
                </a:lnTo>
                <a:lnTo>
                  <a:pt x="262345" y="308496"/>
                </a:lnTo>
                <a:lnTo>
                  <a:pt x="331302" y="173290"/>
                </a:lnTo>
                <a:cubicBezTo>
                  <a:pt x="349001" y="143369"/>
                  <a:pt x="337167" y="106919"/>
                  <a:pt x="306253" y="91169"/>
                </a:cubicBezTo>
                <a:lnTo>
                  <a:pt x="306253" y="91169"/>
                </a:lnTo>
                <a:close/>
              </a:path>
            </a:pathLst>
          </a:custGeom>
          <a:solidFill>
            <a:srgbClr val="5A9AD3">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0" name="TextBox 300"/>
          <p:cNvSpPr txBox="1"/>
          <p:nvPr/>
        </p:nvSpPr>
        <p:spPr>
          <a:xfrm>
            <a:off x="2987929" y="824445"/>
            <a:ext cx="6229662" cy="3117204"/>
          </a:xfrm>
          <a:prstGeom prst="rect">
            <a:avLst/>
          </a:prstGeom>
          <a:noFill/>
        </p:spPr>
        <p:txBody>
          <a:bodyPr wrap="square" lIns="0" tIns="0" rIns="0" bIns="0" rtlCol="0">
            <a:spAutoFit/>
          </a:bodyPr>
          <a:lstStyle/>
          <a:p>
            <a:pPr marL="0">
              <a:lnSpc>
                <a:spcPct val="100000"/>
              </a:lnSpc>
            </a:pPr>
            <a:r>
              <a:rPr lang="en-US" altLang="zh-CN" sz="8000" spc="654" dirty="0">
                <a:solidFill>
                  <a:srgbClr val="FEFEFE"/>
                </a:solidFill>
                <a:latin typeface="Times New Roman"/>
                <a:ea typeface="Times New Roman"/>
              </a:rPr>
              <a:t>Reme</a:t>
            </a:r>
            <a:r>
              <a:rPr lang="en-US" altLang="zh-CN" sz="8000" spc="644" dirty="0">
                <a:solidFill>
                  <a:srgbClr val="FEFEFE"/>
                </a:solidFill>
                <a:latin typeface="Times New Roman"/>
                <a:ea typeface="Times New Roman"/>
              </a:rPr>
              <a:t>mber…</a:t>
            </a:r>
          </a:p>
          <a:p>
            <a:pPr marL="0" indent="374904">
              <a:lnSpc>
                <a:spcPct val="100000"/>
              </a:lnSpc>
            </a:pPr>
            <a:r>
              <a:rPr lang="en-US" altLang="zh-CN" sz="8000" spc="295" dirty="0">
                <a:solidFill>
                  <a:srgbClr val="FEFEFE"/>
                </a:solidFill>
                <a:latin typeface="Times New Roman"/>
                <a:ea typeface="Times New Roman"/>
              </a:rPr>
              <a:t>Safety</a:t>
            </a:r>
            <a:r>
              <a:rPr lang="en-US" altLang="zh-CN" sz="8000" spc="20" dirty="0">
                <a:solidFill>
                  <a:srgbClr val="FEFEFE"/>
                </a:solidFill>
                <a:latin typeface="Times New Roman"/>
                <a:cs typeface="Times New Roman"/>
              </a:rPr>
              <a:t> </a:t>
            </a:r>
            <a:r>
              <a:rPr lang="en-US" altLang="zh-CN" sz="8000" spc="250" dirty="0">
                <a:solidFill>
                  <a:srgbClr val="FEFEFE"/>
                </a:solidFill>
                <a:latin typeface="Times New Roman"/>
                <a:ea typeface="Times New Roman"/>
              </a:rPr>
              <a:t>First!</a:t>
            </a:r>
          </a:p>
          <a:p>
            <a:pPr>
              <a:lnSpc>
                <a:spcPts val="1000"/>
              </a:lnSpc>
            </a:pPr>
            <a:endParaRPr lang="en-US" dirty="0"/>
          </a:p>
          <a:p>
            <a:pPr>
              <a:lnSpc>
                <a:spcPts val="1920"/>
              </a:lnSpc>
            </a:pPr>
            <a:endParaRPr lang="en-US" dirty="0"/>
          </a:p>
          <a:p>
            <a:pPr marL="0" indent="2419476">
              <a:lnSpc>
                <a:spcPct val="100833"/>
              </a:lnSpc>
            </a:pPr>
            <a:r>
              <a:rPr lang="en-US" altLang="zh-CN" sz="2000" spc="60" dirty="0">
                <a:solidFill>
                  <a:srgbClr val="FEFEFE"/>
                </a:solidFill>
                <a:latin typeface="Times New Roman"/>
                <a:ea typeface="Times New Roman"/>
              </a:rPr>
              <a:t>Thank</a:t>
            </a:r>
            <a:r>
              <a:rPr lang="en-US" altLang="zh-CN" sz="2000" spc="110" dirty="0">
                <a:solidFill>
                  <a:srgbClr val="FEFEFE"/>
                </a:solidFill>
                <a:latin typeface="Times New Roman"/>
                <a:cs typeface="Times New Roman"/>
              </a:rPr>
              <a:t> </a:t>
            </a:r>
            <a:r>
              <a:rPr lang="en-US" altLang="zh-CN" sz="2000" spc="55" dirty="0">
                <a:solidFill>
                  <a:srgbClr val="FEFEFE"/>
                </a:solidFill>
                <a:latin typeface="Times New Roman"/>
                <a:ea typeface="Times New Roman"/>
              </a:rPr>
              <a:t>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sp>
        <p:nvSpPr>
          <p:cNvPr id="2" name="Freeform 62"/>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3"/>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6"/>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1941535" y="-14631"/>
            <a:ext cx="8868427" cy="6395662"/>
          </a:xfrm>
          <a:prstGeom prst="rect">
            <a:avLst/>
          </a:prstGeom>
          <a:noFill/>
        </p:spPr>
        <p:txBody>
          <a:bodyPr wrap="square" lIns="0" tIns="0" rIns="0" bIns="0" rtlCol="0">
            <a:spAutoFit/>
          </a:bodyPr>
          <a:lstStyle/>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r>
              <a:rPr lang="en-US" altLang="zh-CN" sz="2800" b="1" dirty="0">
                <a:solidFill>
                  <a:srgbClr val="006EBF"/>
                </a:solidFill>
                <a:latin typeface="Arial" pitchFamily="34" charset="0"/>
                <a:ea typeface="Times New Roman"/>
                <a:cs typeface="Arial" pitchFamily="34" charset="0"/>
              </a:rPr>
              <a:t>Tung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đồng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a:t>
            </a:r>
            <a:r>
              <a:rPr lang="en-US" altLang="zh-CN" sz="2800" b="1" dirty="0">
                <a:solidFill>
                  <a:srgbClr val="006EBF"/>
                </a:solidFill>
                <a:latin typeface="Arial" pitchFamily="34" charset="0"/>
                <a:ea typeface="Times New Roman"/>
                <a:cs typeface="Arial" pitchFamily="34" charset="0"/>
              </a:rPr>
              <a:t> 8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liên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tiếp</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bạn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Hòa</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có</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kết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thống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kê</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như</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bên</a:t>
            </a:r>
            <a:r>
              <a:rPr lang="en-US" altLang="zh-CN" sz="2800" b="1" dirty="0">
                <a:solidFill>
                  <a:srgbClr val="006EBF"/>
                </a:solidFill>
                <a:latin typeface="Arial" pitchFamily="34" charset="0"/>
                <a:ea typeface="Times New Roman"/>
                <a:cs typeface="Arial" pitchFamily="34" charset="0"/>
              </a:rPr>
              <a:t>:</a:t>
            </a: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r>
              <a:rPr lang="en-US" altLang="zh-CN" sz="2800" b="1" dirty="0">
                <a:solidFill>
                  <a:srgbClr val="006EBF"/>
                </a:solidFill>
                <a:latin typeface="Arial" pitchFamily="34" charset="0"/>
                <a:ea typeface="Times New Roman"/>
                <a:cs typeface="Arial" pitchFamily="34" charset="0"/>
              </a:rPr>
              <a:t>a, </a:t>
            </a:r>
            <a:r>
              <a:rPr lang="en-US" altLang="zh-CN" sz="2800" b="1" dirty="0" err="1">
                <a:solidFill>
                  <a:srgbClr val="006EBF"/>
                </a:solidFill>
                <a:latin typeface="Arial" pitchFamily="34" charset="0"/>
                <a:ea typeface="Times New Roman"/>
                <a:cs typeface="Arial" pitchFamily="34" charset="0"/>
              </a:rPr>
              <a:t>Hãy</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đếm</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xuất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hiện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mặt</a:t>
            </a:r>
            <a:r>
              <a:rPr lang="en-US" altLang="zh-CN" sz="2800" b="1" dirty="0">
                <a:solidFill>
                  <a:srgbClr val="006EBF"/>
                </a:solidFill>
                <a:latin typeface="Arial" pitchFamily="34" charset="0"/>
                <a:ea typeface="Times New Roman"/>
                <a:cs typeface="Arial" pitchFamily="34" charset="0"/>
              </a:rPr>
              <a:t> N </a:t>
            </a:r>
            <a:r>
              <a:rPr lang="en-US" altLang="zh-CN" sz="2800" b="1" dirty="0" err="1">
                <a:solidFill>
                  <a:srgbClr val="006EBF"/>
                </a:solidFill>
                <a:latin typeface="Arial" pitchFamily="34" charset="0"/>
                <a:ea typeface="Times New Roman"/>
                <a:cs typeface="Arial" pitchFamily="34" charset="0"/>
              </a:rPr>
              <a:t>và</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xuất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hiện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mặt</a:t>
            </a:r>
            <a:r>
              <a:rPr lang="en-US" altLang="zh-CN" sz="2800" b="1" dirty="0">
                <a:solidFill>
                  <a:srgbClr val="006EBF"/>
                </a:solidFill>
                <a:latin typeface="Arial" pitchFamily="34" charset="0"/>
                <a:ea typeface="Times New Roman"/>
                <a:cs typeface="Arial" pitchFamily="34" charset="0"/>
              </a:rPr>
              <a:t> S </a:t>
            </a:r>
            <a:r>
              <a:rPr lang="en-US" altLang="zh-CN" sz="2800" b="1" dirty="0" err="1">
                <a:solidFill>
                  <a:srgbClr val="006EBF"/>
                </a:solidFill>
                <a:latin typeface="Arial" pitchFamily="34" charset="0"/>
                <a:ea typeface="Times New Roman"/>
                <a:cs typeface="Arial" pitchFamily="34" charset="0"/>
              </a:rPr>
              <a:t>sau</a:t>
            </a:r>
            <a:r>
              <a:rPr lang="en-US" altLang="zh-CN" sz="2800" b="1" dirty="0">
                <a:solidFill>
                  <a:srgbClr val="006EBF"/>
                </a:solidFill>
                <a:latin typeface="Arial" pitchFamily="34" charset="0"/>
                <a:ea typeface="Times New Roman"/>
                <a:cs typeface="Arial" pitchFamily="34" charset="0"/>
              </a:rPr>
              <a:t> 8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tung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đồng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a:t>
            </a:r>
            <a:r>
              <a:rPr lang="en-US" altLang="zh-CN" sz="2800" b="1" dirty="0">
                <a:solidFill>
                  <a:srgbClr val="006EBF"/>
                </a:solidFill>
                <a:latin typeface="Arial" pitchFamily="34" charset="0"/>
                <a:ea typeface="Times New Roman"/>
                <a:cs typeface="Arial" pitchFamily="34" charset="0"/>
              </a:rPr>
              <a:t>.</a:t>
            </a: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739"/>
              </a:lnSpc>
            </a:pPr>
            <a:endParaRPr lang="en-US" sz="2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86237249"/>
              </p:ext>
            </p:extLst>
          </p:nvPr>
        </p:nvGraphicFramePr>
        <p:xfrm>
          <a:off x="2875175" y="1315941"/>
          <a:ext cx="6709721" cy="1975710"/>
        </p:xfrm>
        <a:graphic>
          <a:graphicData uri="http://schemas.openxmlformats.org/drawingml/2006/table">
            <a:tbl>
              <a:tblPr firstRow="1" firstCol="1" bandRow="1"/>
              <a:tblGrid>
                <a:gridCol w="1348033">
                  <a:extLst>
                    <a:ext uri="{9D8B030D-6E8A-4147-A177-3AD203B41FA5}">
                      <a16:colId xmlns:a16="http://schemas.microsoft.com/office/drawing/2014/main" val="20000"/>
                    </a:ext>
                  </a:extLst>
                </a:gridCol>
                <a:gridCol w="2015051">
                  <a:extLst>
                    <a:ext uri="{9D8B030D-6E8A-4147-A177-3AD203B41FA5}">
                      <a16:colId xmlns:a16="http://schemas.microsoft.com/office/drawing/2014/main" val="20001"/>
                    </a:ext>
                  </a:extLst>
                </a:gridCol>
                <a:gridCol w="1180636">
                  <a:extLst>
                    <a:ext uri="{9D8B030D-6E8A-4147-A177-3AD203B41FA5}">
                      <a16:colId xmlns:a16="http://schemas.microsoft.com/office/drawing/2014/main" val="20002"/>
                    </a:ext>
                  </a:extLst>
                </a:gridCol>
                <a:gridCol w="2166001">
                  <a:extLst>
                    <a:ext uri="{9D8B030D-6E8A-4147-A177-3AD203B41FA5}">
                      <a16:colId xmlns:a16="http://schemas.microsoft.com/office/drawing/2014/main" val="20003"/>
                    </a:ext>
                  </a:extLst>
                </a:gridCol>
              </a:tblGrid>
              <a:tr h="686150">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vi-VN" sz="2000" b="1" dirty="0">
                          <a:solidFill>
                            <a:srgbClr val="FF0000"/>
                          </a:solidFill>
                          <a:effectLst/>
                          <a:latin typeface="Times New Roman"/>
                          <a:ea typeface="Times New Roman"/>
                          <a:cs typeface="Times New Roman"/>
                        </a:rPr>
                        <a:t> </a:t>
                      </a:r>
                      <a:r>
                        <a:rPr lang="en-US" sz="2000" b="1" dirty="0">
                          <a:solidFill>
                            <a:srgbClr val="FF0000"/>
                          </a:solidFill>
                          <a:effectLst/>
                          <a:latin typeface="Times New Roman"/>
                          <a:ea typeface="Times New Roman"/>
                          <a:cs typeface="Times New Roman"/>
                        </a:rPr>
                        <a:t>tung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3</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4</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p:cNvSpPr txBox="1"/>
          <p:nvPr/>
        </p:nvSpPr>
        <p:spPr>
          <a:xfrm>
            <a:off x="2231264" y="-14631"/>
            <a:ext cx="10094348" cy="461665"/>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I. XÁC SUẤT THỰC NGHIỆM TRONG TRÒ CHƠI TUNG ĐỒNG XU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A68D1-12C1-246E-0120-EB84781F906F}"/>
            </a:ext>
          </a:extLst>
        </p:cNvPr>
        <p:cNvGrpSpPr/>
        <p:nvPr/>
      </p:nvGrpSpPr>
      <p:grpSpPr>
        <a:xfrm>
          <a:off x="0" y="0"/>
          <a:ext cx="0" cy="0"/>
          <a:chOff x="0" y="0"/>
          <a:chExt cx="0" cy="0"/>
        </a:xfrm>
      </p:grpSpPr>
      <p:pic>
        <p:nvPicPr>
          <p:cNvPr id="61" name="Picture 61">
            <a:extLst>
              <a:ext uri="{FF2B5EF4-FFF2-40B4-BE49-F238E27FC236}">
                <a16:creationId xmlns:a16="http://schemas.microsoft.com/office/drawing/2014/main" id="{9B8963D3-1730-38E6-6198-640DE13094AD}"/>
              </a:ext>
            </a:extLst>
          </p:cNvPr>
          <p:cNvPicPr>
            <a:picLocks noChangeAspect="1"/>
          </p:cNvPicPr>
          <p:nvPr/>
        </p:nvPicPr>
        <p:blipFill>
          <a:blip r:embed="rId2"/>
          <a:stretch>
            <a:fillRect/>
          </a:stretch>
        </p:blipFill>
        <p:spPr>
          <a:xfrm>
            <a:off x="9403080" y="5417820"/>
            <a:ext cx="2103120" cy="1440180"/>
          </a:xfrm>
          <a:prstGeom prst="rect">
            <a:avLst/>
          </a:prstGeom>
        </p:spPr>
      </p:pic>
      <p:sp>
        <p:nvSpPr>
          <p:cNvPr id="2" name="Freeform 62">
            <a:extLst>
              <a:ext uri="{FF2B5EF4-FFF2-40B4-BE49-F238E27FC236}">
                <a16:creationId xmlns:a16="http://schemas.microsoft.com/office/drawing/2014/main" id="{E8A24A02-DB48-1A9D-86E3-3F5636B65C2B}"/>
              </a:ext>
            </a:extLst>
          </p:cNvPr>
          <p:cNvSpPr/>
          <p:nvPr/>
        </p:nvSpPr>
        <p:spPr>
          <a:xfrm>
            <a:off x="-197452" y="-38862"/>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Freeform 63">
            <a:extLst>
              <a:ext uri="{FF2B5EF4-FFF2-40B4-BE49-F238E27FC236}">
                <a16:creationId xmlns:a16="http://schemas.microsoft.com/office/drawing/2014/main" id="{37B934E2-232C-A9FD-B4E4-0F8C4E42D935}"/>
              </a:ext>
            </a:extLst>
          </p:cNvPr>
          <p:cNvSpPr/>
          <p:nvPr/>
        </p:nvSpPr>
        <p:spPr>
          <a:xfrm>
            <a:off x="-137967" y="-22665"/>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a:extLst>
              <a:ext uri="{FF2B5EF4-FFF2-40B4-BE49-F238E27FC236}">
                <a16:creationId xmlns:a16="http://schemas.microsoft.com/office/drawing/2014/main" id="{72E73745-7DB7-9885-5F47-8BE1C94E9607}"/>
              </a:ext>
            </a:extLst>
          </p:cNvPr>
          <p:cNvSpPr/>
          <p:nvPr/>
        </p:nvSpPr>
        <p:spPr>
          <a:xfrm>
            <a:off x="-140637" y="-77724"/>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a:extLst>
              <a:ext uri="{FF2B5EF4-FFF2-40B4-BE49-F238E27FC236}">
                <a16:creationId xmlns:a16="http://schemas.microsoft.com/office/drawing/2014/main" id="{D0DBBE8C-4E15-4226-CE90-F60FFEE5EC14}"/>
              </a:ext>
            </a:extLst>
          </p:cNvPr>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6">
            <a:extLst>
              <a:ext uri="{FF2B5EF4-FFF2-40B4-BE49-F238E27FC236}">
                <a16:creationId xmlns:a16="http://schemas.microsoft.com/office/drawing/2014/main" id="{BB2FBA97-C0CF-571A-6D3D-3FDD3F78E14E}"/>
              </a:ext>
            </a:extLst>
          </p:cNvPr>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a:extLst>
              <a:ext uri="{FF2B5EF4-FFF2-40B4-BE49-F238E27FC236}">
                <a16:creationId xmlns:a16="http://schemas.microsoft.com/office/drawing/2014/main" id="{017808EA-BB87-77AA-6807-EFC9BE700AAE}"/>
              </a:ext>
            </a:extLst>
          </p:cNvPr>
          <p:cNvSpPr txBox="1"/>
          <p:nvPr/>
        </p:nvSpPr>
        <p:spPr>
          <a:xfrm>
            <a:off x="1545997" y="0"/>
            <a:ext cx="10576874" cy="7816563"/>
          </a:xfrm>
          <a:prstGeom prst="rect">
            <a:avLst/>
          </a:prstGeom>
          <a:noFill/>
        </p:spPr>
        <p:txBody>
          <a:bodyPr wrap="square" lIns="0" tIns="0" rIns="0" bIns="0" rtlCol="0">
            <a:spAutoFit/>
          </a:bodyPr>
          <a:lstStyle/>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r>
              <a:rPr lang="en-US" altLang="zh-CN" sz="2800" b="1" dirty="0">
                <a:solidFill>
                  <a:srgbClr val="006EBF"/>
                </a:solidFill>
                <a:latin typeface="Arial" pitchFamily="34" charset="0"/>
                <a:ea typeface="Times New Roman"/>
                <a:cs typeface="Arial" pitchFamily="34" charset="0"/>
              </a:rPr>
              <a:t>Tung </a:t>
            </a:r>
            <a:r>
              <a:rPr lang="en-US" altLang="zh-CN" sz="2800" b="1" dirty="0" err="1">
                <a:solidFill>
                  <a:srgbClr val="006EBF"/>
                </a:solidFill>
                <a:latin typeface="Arial" pitchFamily="34" charset="0"/>
                <a:ea typeface="Times New Roman"/>
                <a:cs typeface="Arial" pitchFamily="34" charset="0"/>
              </a:rPr>
              <a:t>một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đồng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a:t>
            </a:r>
            <a:r>
              <a:rPr lang="en-US" altLang="zh-CN" sz="2800" b="1" dirty="0">
                <a:solidFill>
                  <a:srgbClr val="006EBF"/>
                </a:solidFill>
                <a:latin typeface="Arial" pitchFamily="34" charset="0"/>
                <a:ea typeface="Times New Roman"/>
                <a:cs typeface="Arial" pitchFamily="34" charset="0"/>
              </a:rPr>
              <a:t> 8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liên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tiếp</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bạn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Hòa</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có</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kết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quả</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thống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kê</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như</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bên</a:t>
            </a:r>
            <a:r>
              <a:rPr lang="en-US" altLang="zh-CN" sz="2800" b="1" dirty="0">
                <a:solidFill>
                  <a:srgbClr val="006EBF"/>
                </a:solidFill>
                <a:latin typeface="Arial" pitchFamily="34" charset="0"/>
                <a:ea typeface="Times New Roman"/>
                <a:cs typeface="Arial" pitchFamily="34" charset="0"/>
              </a:rPr>
              <a:t>:</a:t>
            </a: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endParaRPr lang="en-US" altLang="zh-CN" sz="2800" b="1" dirty="0">
              <a:solidFill>
                <a:srgbClr val="006EBF"/>
              </a:solidFill>
              <a:latin typeface="Arial" pitchFamily="34" charset="0"/>
              <a:ea typeface="Times New Roman"/>
              <a:cs typeface="Arial" pitchFamily="34" charset="0"/>
            </a:endParaRPr>
          </a:p>
          <a:p>
            <a:pPr marL="0" indent="620268">
              <a:lnSpc>
                <a:spcPct val="100000"/>
              </a:lnSpc>
            </a:pPr>
            <a:r>
              <a:rPr lang="en-US" altLang="zh-CN" sz="2800" b="1" dirty="0">
                <a:solidFill>
                  <a:srgbClr val="006EBF"/>
                </a:solidFill>
                <a:latin typeface="Arial" pitchFamily="34" charset="0"/>
                <a:ea typeface="Times New Roman"/>
                <a:cs typeface="Arial" pitchFamily="34" charset="0"/>
              </a:rPr>
              <a:t>b, </a:t>
            </a:r>
            <a:r>
              <a:rPr lang="en-US" altLang="zh-CN" sz="2800" b="1" dirty="0" err="1">
                <a:solidFill>
                  <a:srgbClr val="006EBF"/>
                </a:solidFill>
                <a:latin typeface="Arial" pitchFamily="34" charset="0"/>
                <a:ea typeface="Times New Roman"/>
                <a:cs typeface="Arial" pitchFamily="34" charset="0"/>
              </a:rPr>
              <a:t>Viết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tỉ</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của</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xuất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hiệ</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mặt</a:t>
            </a:r>
            <a:r>
              <a:rPr lang="en-US" altLang="zh-CN" sz="2800" b="1" dirty="0">
                <a:solidFill>
                  <a:srgbClr val="006EBF"/>
                </a:solidFill>
                <a:latin typeface="Arial" pitchFamily="34" charset="0"/>
                <a:ea typeface="Times New Roman"/>
                <a:cs typeface="Arial" pitchFamily="34" charset="0"/>
              </a:rPr>
              <a:t> N </a:t>
            </a:r>
            <a:r>
              <a:rPr lang="en-US" altLang="zh-CN" sz="2800" b="1" dirty="0" err="1">
                <a:solidFill>
                  <a:srgbClr val="006EBF"/>
                </a:solidFill>
                <a:latin typeface="Arial" pitchFamily="34" charset="0"/>
                <a:ea typeface="Times New Roman"/>
                <a:cs typeface="Arial" pitchFamily="34" charset="0"/>
              </a:rPr>
              <a:t>và</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tổng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tung </a:t>
            </a:r>
            <a:r>
              <a:rPr lang="en-US" altLang="zh-CN" sz="2800" b="1" dirty="0" err="1">
                <a:solidFill>
                  <a:srgbClr val="006EBF"/>
                </a:solidFill>
                <a:latin typeface="Arial" pitchFamily="34" charset="0"/>
                <a:ea typeface="Times New Roman"/>
                <a:cs typeface="Arial" pitchFamily="34" charset="0"/>
              </a:rPr>
              <a:t>đồng</a:t>
            </a:r>
            <a:r>
              <a:rPr lang="en-US" altLang="zh-CN" sz="2800" b="1" dirty="0">
                <a:solidFill>
                  <a:srgbClr val="006EBF"/>
                </a:solidFill>
                <a:latin typeface="Arial" pitchFamily="34" charset="0"/>
                <a:ea typeface="Times New Roman"/>
                <a:cs typeface="Arial" pitchFamily="34" charset="0"/>
              </a:rPr>
              <a:t> xu.</a:t>
            </a:r>
          </a:p>
          <a:p>
            <a:pPr marL="0" indent="620268">
              <a:lnSpc>
                <a:spcPct val="100000"/>
              </a:lnSpc>
            </a:pPr>
            <a:endParaRPr lang="en-US" sz="2800" dirty="0">
              <a:latin typeface="Arial" pitchFamily="34" charset="0"/>
              <a:cs typeface="Arial" pitchFamily="34" charset="0"/>
            </a:endParaRPr>
          </a:p>
          <a:p>
            <a:pPr>
              <a:lnSpc>
                <a:spcPct val="150000"/>
              </a:lnSpc>
            </a:pPr>
            <a:r>
              <a:rPr lang="en-US" altLang="zh-CN" sz="2800" b="1" dirty="0">
                <a:solidFill>
                  <a:srgbClr val="006EBF"/>
                </a:solidFill>
                <a:latin typeface="Arial" pitchFamily="34" charset="0"/>
                <a:ea typeface="Times New Roman"/>
                <a:cs typeface="Arial" pitchFamily="34" charset="0"/>
              </a:rPr>
              <a:t>c, </a:t>
            </a:r>
            <a:r>
              <a:rPr lang="en-US" altLang="zh-CN" sz="2800" b="1" dirty="0" err="1">
                <a:solidFill>
                  <a:srgbClr val="006EBF"/>
                </a:solidFill>
                <a:latin typeface="Arial" pitchFamily="34" charset="0"/>
                <a:ea typeface="Times New Roman"/>
                <a:cs typeface="Arial" pitchFamily="34" charset="0"/>
              </a:rPr>
              <a:t>Viết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tỉ</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của</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xuất</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hiện</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mặt</a:t>
            </a:r>
            <a:r>
              <a:rPr lang="en-US" altLang="zh-CN" sz="2800" b="1" dirty="0">
                <a:solidFill>
                  <a:srgbClr val="006EBF"/>
                </a:solidFill>
                <a:latin typeface="Arial" pitchFamily="34" charset="0"/>
                <a:ea typeface="Times New Roman"/>
                <a:cs typeface="Arial" pitchFamily="34" charset="0"/>
              </a:rPr>
              <a:t> S </a:t>
            </a:r>
            <a:r>
              <a:rPr lang="en-US" altLang="zh-CN" sz="2800" b="1" dirty="0" err="1">
                <a:solidFill>
                  <a:srgbClr val="006EBF"/>
                </a:solidFill>
                <a:latin typeface="Arial" pitchFamily="34" charset="0"/>
                <a:ea typeface="Times New Roman"/>
                <a:cs typeface="Arial" pitchFamily="34" charset="0"/>
              </a:rPr>
              <a:t>và</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tổng</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số</a:t>
            </a:r>
            <a:r>
              <a:rPr lang="en-US" altLang="zh-CN" sz="2800" b="1" dirty="0">
                <a:solidFill>
                  <a:srgbClr val="006EBF"/>
                </a:solidFill>
                <a:latin typeface="Arial" pitchFamily="34" charset="0"/>
                <a:ea typeface="Times New Roman"/>
                <a:cs typeface="Arial" pitchFamily="34" charset="0"/>
              </a:rPr>
              <a:t> </a:t>
            </a:r>
            <a:r>
              <a:rPr lang="en-US" altLang="zh-CN" sz="2800" b="1" dirty="0" err="1">
                <a:solidFill>
                  <a:srgbClr val="006EBF"/>
                </a:solidFill>
                <a:latin typeface="Arial" pitchFamily="34" charset="0"/>
                <a:ea typeface="Times New Roman"/>
                <a:cs typeface="Arial" pitchFamily="34" charset="0"/>
              </a:rPr>
              <a:t>lần</a:t>
            </a:r>
            <a:r>
              <a:rPr lang="en-US" altLang="zh-CN" sz="2800" b="1" dirty="0">
                <a:solidFill>
                  <a:srgbClr val="006EBF"/>
                </a:solidFill>
                <a:latin typeface="Arial" pitchFamily="34" charset="0"/>
                <a:ea typeface="Times New Roman"/>
                <a:cs typeface="Arial" pitchFamily="34" charset="0"/>
              </a:rPr>
              <a:t> tung </a:t>
            </a:r>
            <a:r>
              <a:rPr lang="en-US" altLang="zh-CN" sz="2800" b="1" dirty="0" err="1">
                <a:solidFill>
                  <a:srgbClr val="006EBF"/>
                </a:solidFill>
                <a:latin typeface="Arial" pitchFamily="34" charset="0"/>
                <a:ea typeface="Times New Roman"/>
                <a:cs typeface="Arial" pitchFamily="34" charset="0"/>
              </a:rPr>
              <a:t>đồng</a:t>
            </a:r>
            <a:r>
              <a:rPr lang="en-US" altLang="zh-CN" sz="2800" b="1" dirty="0">
                <a:solidFill>
                  <a:srgbClr val="006EBF"/>
                </a:solidFill>
                <a:latin typeface="Arial" pitchFamily="34" charset="0"/>
                <a:ea typeface="Times New Roman"/>
                <a:cs typeface="Arial" pitchFamily="34" charset="0"/>
              </a:rPr>
              <a:t> xu.</a:t>
            </a: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000"/>
              </a:lnSpc>
            </a:pPr>
            <a:endParaRPr lang="en-US" sz="2800" dirty="0">
              <a:latin typeface="Arial" pitchFamily="34" charset="0"/>
              <a:cs typeface="Arial" pitchFamily="34" charset="0"/>
            </a:endParaRPr>
          </a:p>
          <a:p>
            <a:pPr>
              <a:lnSpc>
                <a:spcPts val="1739"/>
              </a:lnSpc>
            </a:pPr>
            <a:endParaRPr lang="en-US" sz="2800" dirty="0">
              <a:latin typeface="Arial" pitchFamily="34" charset="0"/>
              <a:cs typeface="Arial" pitchFamily="34" charset="0"/>
            </a:endParaRPr>
          </a:p>
        </p:txBody>
      </p:sp>
      <p:sp>
        <p:nvSpPr>
          <p:cNvPr id="3" name="TextBox 2">
            <a:extLst>
              <a:ext uri="{FF2B5EF4-FFF2-40B4-BE49-F238E27FC236}">
                <a16:creationId xmlns:a16="http://schemas.microsoft.com/office/drawing/2014/main" id="{1FCCDC8C-9A88-49D1-002E-1E913C6184BB}"/>
              </a:ext>
            </a:extLst>
          </p:cNvPr>
          <p:cNvSpPr txBox="1"/>
          <p:nvPr/>
        </p:nvSpPr>
        <p:spPr>
          <a:xfrm>
            <a:off x="2231264" y="-14631"/>
            <a:ext cx="10094348" cy="461665"/>
          </a:xfrm>
          <a:prstGeom prst="rect">
            <a:avLst/>
          </a:prstGeom>
          <a:noFill/>
        </p:spPr>
        <p:txBody>
          <a:bodyPr wrap="square" rtlCol="0">
            <a:spAutoFit/>
          </a:bodyPr>
          <a:lstStyle/>
          <a:p>
            <a:r>
              <a:rPr lang="en-US" sz="2400" b="1" dirty="0">
                <a:solidFill>
                  <a:srgbClr val="002060"/>
                </a:solidFill>
                <a:latin typeface="Arial" pitchFamily="34" charset="0"/>
                <a:cs typeface="Arial" pitchFamily="34" charset="0"/>
              </a:rPr>
              <a:t>I. XÁC SUẤT THỰC NGHIỆM TRONG TRÒ CHƠI TUNG ĐỒNG XU</a:t>
            </a:r>
          </a:p>
        </p:txBody>
      </p:sp>
      <p:graphicFrame>
        <p:nvGraphicFramePr>
          <p:cNvPr id="4" name="Table 3">
            <a:extLst>
              <a:ext uri="{FF2B5EF4-FFF2-40B4-BE49-F238E27FC236}">
                <a16:creationId xmlns:a16="http://schemas.microsoft.com/office/drawing/2014/main" id="{B34F74EA-2C6D-4BBC-15C2-44940319F32E}"/>
              </a:ext>
            </a:extLst>
          </p:cNvPr>
          <p:cNvGraphicFramePr>
            <a:graphicFrameLocks noGrp="1"/>
          </p:cNvGraphicFramePr>
          <p:nvPr>
            <p:extLst>
              <p:ext uri="{D42A27DB-BD31-4B8C-83A1-F6EECF244321}">
                <p14:modId xmlns:p14="http://schemas.microsoft.com/office/powerpoint/2010/main" val="1256148628"/>
              </p:ext>
            </p:extLst>
          </p:nvPr>
        </p:nvGraphicFramePr>
        <p:xfrm>
          <a:off x="3479573" y="1315941"/>
          <a:ext cx="6709721" cy="1975710"/>
        </p:xfrm>
        <a:graphic>
          <a:graphicData uri="http://schemas.openxmlformats.org/drawingml/2006/table">
            <a:tbl>
              <a:tblPr firstRow="1" firstCol="1" bandRow="1"/>
              <a:tblGrid>
                <a:gridCol w="1348033">
                  <a:extLst>
                    <a:ext uri="{9D8B030D-6E8A-4147-A177-3AD203B41FA5}">
                      <a16:colId xmlns:a16="http://schemas.microsoft.com/office/drawing/2014/main" val="20000"/>
                    </a:ext>
                  </a:extLst>
                </a:gridCol>
                <a:gridCol w="2015051">
                  <a:extLst>
                    <a:ext uri="{9D8B030D-6E8A-4147-A177-3AD203B41FA5}">
                      <a16:colId xmlns:a16="http://schemas.microsoft.com/office/drawing/2014/main" val="20001"/>
                    </a:ext>
                  </a:extLst>
                </a:gridCol>
                <a:gridCol w="1180636">
                  <a:extLst>
                    <a:ext uri="{9D8B030D-6E8A-4147-A177-3AD203B41FA5}">
                      <a16:colId xmlns:a16="http://schemas.microsoft.com/office/drawing/2014/main" val="20002"/>
                    </a:ext>
                  </a:extLst>
                </a:gridCol>
                <a:gridCol w="2166001">
                  <a:extLst>
                    <a:ext uri="{9D8B030D-6E8A-4147-A177-3AD203B41FA5}">
                      <a16:colId xmlns:a16="http://schemas.microsoft.com/office/drawing/2014/main" val="20003"/>
                    </a:ext>
                  </a:extLst>
                </a:gridCol>
              </a:tblGrid>
              <a:tr h="686150">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Lần</a:t>
                      </a:r>
                      <a:r>
                        <a:rPr lang="vi-VN" sz="2000" b="1" dirty="0">
                          <a:solidFill>
                            <a:srgbClr val="FF0000"/>
                          </a:solidFill>
                          <a:effectLst/>
                          <a:latin typeface="Times New Roman"/>
                          <a:ea typeface="Times New Roman"/>
                          <a:cs typeface="Times New Roman"/>
                        </a:rPr>
                        <a:t> </a:t>
                      </a:r>
                      <a:r>
                        <a:rPr lang="en-US" sz="2000" b="1" dirty="0">
                          <a:solidFill>
                            <a:srgbClr val="FF0000"/>
                          </a:solidFill>
                          <a:effectLst/>
                          <a:latin typeface="Times New Roman"/>
                          <a:ea typeface="Times New Roman"/>
                          <a:cs typeface="Times New Roman"/>
                        </a:rPr>
                        <a:t>tung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tung</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3</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4</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N</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a:effectLst/>
                          <a:latin typeface="Times New Roman"/>
                          <a:ea typeface="Times New Roman"/>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mặt</a:t>
                      </a:r>
                      <a:r>
                        <a:rPr lang="en-US" sz="2000" baseline="0" dirty="0">
                          <a:effectLst/>
                          <a:latin typeface="Times New Roman"/>
                          <a:ea typeface="Times New Roman"/>
                          <a:cs typeface="Times New Roman"/>
                        </a:rPr>
                        <a:t> S</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65955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1"/>
          <p:cNvPicPr>
            <a:picLocks noChangeAspect="1"/>
          </p:cNvPicPr>
          <p:nvPr/>
        </p:nvPicPr>
        <p:blipFill>
          <a:blip r:embed="rId2"/>
          <a:stretch>
            <a:fillRect/>
          </a:stretch>
        </p:blipFill>
        <p:spPr>
          <a:xfrm>
            <a:off x="9403080" y="5417820"/>
            <a:ext cx="2103120" cy="1440180"/>
          </a:xfrm>
          <a:prstGeom prst="rect">
            <a:avLst/>
          </a:prstGeom>
        </p:spPr>
      </p:pic>
      <p:sp>
        <p:nvSpPr>
          <p:cNvPr id="2" name="Freeform 71"/>
          <p:cNvSpPr/>
          <p:nvPr/>
        </p:nvSpPr>
        <p:spPr>
          <a:xfrm>
            <a:off x="0" y="0"/>
            <a:ext cx="2231263" cy="4831842"/>
          </a:xfrm>
          <a:custGeom>
            <a:avLst/>
            <a:gdLst>
              <a:gd name="connsiteX0" fmla="*/ 0 w 2231263"/>
              <a:gd name="connsiteY0" fmla="*/ 4831842 h 4831842"/>
              <a:gd name="connsiteX1" fmla="*/ 0 w 2231263"/>
              <a:gd name="connsiteY1" fmla="*/ 2812669 h 4831842"/>
              <a:gd name="connsiteX2" fmla="*/ 53166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2812669"/>
                </a:lnTo>
                <a:lnTo>
                  <a:pt x="53166" y="0"/>
                </a:lnTo>
                <a:lnTo>
                  <a:pt x="2231263" y="0"/>
                </a:lnTo>
                <a:lnTo>
                  <a:pt x="0" y="4831842"/>
                </a:lnTo>
                <a:close/>
              </a:path>
            </a:pathLst>
          </a:custGeom>
          <a:solidFill>
            <a:srgbClr val="1E4D78">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2"/>
          <p:cNvSpPr/>
          <p:nvPr/>
        </p:nvSpPr>
        <p:spPr>
          <a:xfrm>
            <a:off x="0" y="0"/>
            <a:ext cx="2353182" cy="4944872"/>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3"/>
          <p:cNvSpPr/>
          <p:nvPr/>
        </p:nvSpPr>
        <p:spPr>
          <a:xfrm>
            <a:off x="0" y="0"/>
            <a:ext cx="2231263" cy="4831842"/>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4"/>
          <p:cNvSpPr/>
          <p:nvPr/>
        </p:nvSpPr>
        <p:spPr>
          <a:xfrm>
            <a:off x="0" y="0"/>
            <a:ext cx="2147442" cy="4754118"/>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5"/>
          <p:cNvSpPr/>
          <p:nvPr/>
        </p:nvSpPr>
        <p:spPr>
          <a:xfrm>
            <a:off x="0" y="0"/>
            <a:ext cx="2147442" cy="4754118"/>
          </a:xfrm>
          <a:custGeom>
            <a:avLst/>
            <a:gdLst>
              <a:gd name="connsiteX0" fmla="*/ 0 w 2147442"/>
              <a:gd name="connsiteY0" fmla="*/ 4754118 h 4754118"/>
              <a:gd name="connsiteX1" fmla="*/ 0 w 2147442"/>
              <a:gd name="connsiteY1" fmla="*/ 4715256 h 4754118"/>
              <a:gd name="connsiteX2" fmla="*/ 210553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715256"/>
                </a:lnTo>
                <a:lnTo>
                  <a:pt x="2105532" y="0"/>
                </a:lnTo>
                <a:lnTo>
                  <a:pt x="2147442" y="0"/>
                </a:lnTo>
                <a:lnTo>
                  <a:pt x="0" y="475411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8" name="Picture 78"/>
          <p:cNvPicPr>
            <a:picLocks noChangeAspect="1"/>
          </p:cNvPicPr>
          <p:nvPr/>
        </p:nvPicPr>
        <p:blipFill>
          <a:blip r:embed="rId3"/>
          <a:stretch>
            <a:fillRect/>
          </a:stretch>
        </p:blipFill>
        <p:spPr>
          <a:xfrm>
            <a:off x="5348614" y="-25052"/>
            <a:ext cx="1503124" cy="124007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82546520"/>
              </p:ext>
            </p:extLst>
          </p:nvPr>
        </p:nvGraphicFramePr>
        <p:xfrm>
          <a:off x="1622901" y="1000760"/>
          <a:ext cx="9625472" cy="5730240"/>
        </p:xfrm>
        <a:graphic>
          <a:graphicData uri="http://schemas.openxmlformats.org/drawingml/2006/table">
            <a:tbl>
              <a:tblPr firstRow="1" bandRow="1">
                <a:tableStyleId>{5C22544A-7EE6-4342-B048-85BDC9FD1C3A}</a:tableStyleId>
              </a:tblPr>
              <a:tblGrid>
                <a:gridCol w="9625472">
                  <a:extLst>
                    <a:ext uri="{9D8B030D-6E8A-4147-A177-3AD203B41FA5}">
                      <a16:colId xmlns:a16="http://schemas.microsoft.com/office/drawing/2014/main" val="20000"/>
                    </a:ext>
                  </a:extLst>
                </a:gridCol>
              </a:tblGrid>
              <a:tr h="2075165">
                <a:tc>
                  <a:txBody>
                    <a:bodyPr/>
                    <a:lstStyle/>
                    <a:p>
                      <a:r>
                        <a:rPr lang="en-US" sz="2800" dirty="0">
                          <a:solidFill>
                            <a:schemeClr val="tx1"/>
                          </a:solidFill>
                          <a:latin typeface="Arial" pitchFamily="34" charset="0"/>
                          <a:cs typeface="Arial" pitchFamily="34" charset="0"/>
                        </a:rPr>
                        <a:t>*</a:t>
                      </a:r>
                      <a:r>
                        <a:rPr lang="en-US" sz="2800" dirty="0" err="1">
                          <a:solidFill>
                            <a:schemeClr val="tx1"/>
                          </a:solidFill>
                          <a:latin typeface="Arial" pitchFamily="34" charset="0"/>
                          <a:cs typeface="Arial" pitchFamily="34" charset="0"/>
                        </a:rPr>
                        <a:t>Xác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suất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thực</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nghiệm</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S </a:t>
                      </a:r>
                      <a:r>
                        <a:rPr lang="en-US" sz="2800" baseline="0" dirty="0" err="1">
                          <a:solidFill>
                            <a:schemeClr val="tx1"/>
                          </a:solidFill>
                          <a:latin typeface="Arial" pitchFamily="34" charset="0"/>
                          <a:cs typeface="Arial" pitchFamily="34" charset="0"/>
                        </a:rPr>
                        <a:t>khi</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tung</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đồng</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xu</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nhiều</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bằng</a:t>
                      </a:r>
                      <a:r>
                        <a:rPr lang="en-US" sz="2800" baseline="0" dirty="0">
                          <a:solidFill>
                            <a:schemeClr val="tx1"/>
                          </a:solidFill>
                          <a:latin typeface="Arial" pitchFamily="34" charset="0"/>
                          <a:cs typeface="Arial" pitchFamily="34" charset="0"/>
                        </a:rPr>
                        <a:t>:</a:t>
                      </a:r>
                    </a:p>
                    <a:p>
                      <a:r>
                        <a:rPr lang="en-US" sz="2800" baseline="0" dirty="0">
                          <a:latin typeface="Arial" pitchFamily="34" charset="0"/>
                          <a:cs typeface="Arial" pitchFamily="34" charset="0"/>
                        </a:rPr>
                        <a:t>      </a:t>
                      </a:r>
                    </a:p>
                    <a:p>
                      <a:endParaRPr lang="en-US" sz="2800" baseline="0" dirty="0">
                        <a:latin typeface="Arial" pitchFamily="34" charset="0"/>
                        <a:cs typeface="Arial" pitchFamily="34" charset="0"/>
                      </a:endParaRPr>
                    </a:p>
                    <a:p>
                      <a:r>
                        <a:rPr lang="en-US" sz="2800" baseline="0" dirty="0">
                          <a:latin typeface="Arial" pitchFamily="34" charset="0"/>
                          <a:cs typeface="Arial" pitchFamily="34" charset="0"/>
                        </a:rPr>
                        <a:t>                                      </a:t>
                      </a:r>
                      <a:endParaRPr lang="en-US" sz="2800" dirty="0">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269096">
                <a:tc>
                  <a:txBody>
                    <a:bodyPr/>
                    <a:lstStyle/>
                    <a:p>
                      <a:r>
                        <a:rPr lang="en-US" sz="2800" dirty="0">
                          <a:latin typeface="Arial" pitchFamily="34" charset="0"/>
                          <a:cs typeface="Arial" pitchFamily="34" charset="0"/>
                        </a:rPr>
                        <a:t>*</a:t>
                      </a:r>
                      <a:r>
                        <a:rPr lang="en-US" sz="2800" b="1" dirty="0" err="1">
                          <a:latin typeface="Arial" pitchFamily="34" charset="0"/>
                          <a:cs typeface="Arial" pitchFamily="34" charset="0"/>
                        </a:rPr>
                        <a:t>Xác</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suất</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thực</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nghiệm</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xuất</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hiện</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mặt</a:t>
                      </a:r>
                      <a:r>
                        <a:rPr lang="en-US" sz="2800" b="1" baseline="0" dirty="0">
                          <a:latin typeface="Arial" pitchFamily="34" charset="0"/>
                          <a:cs typeface="Arial" pitchFamily="34" charset="0"/>
                        </a:rPr>
                        <a:t> N </a:t>
                      </a:r>
                      <a:r>
                        <a:rPr lang="en-US" sz="2800" b="1" baseline="0" dirty="0" err="1">
                          <a:latin typeface="Arial" pitchFamily="34" charset="0"/>
                          <a:cs typeface="Arial" pitchFamily="34" charset="0"/>
                        </a:rPr>
                        <a:t>khi</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tung</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đồng</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xu</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nhiều</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lần</a:t>
                      </a:r>
                      <a:r>
                        <a:rPr lang="en-US" sz="2800" b="1" baseline="0" dirty="0">
                          <a:latin typeface="Arial" pitchFamily="34" charset="0"/>
                          <a:cs typeface="Arial" pitchFamily="34" charset="0"/>
                        </a:rPr>
                        <a:t> </a:t>
                      </a:r>
                      <a:r>
                        <a:rPr lang="en-US" sz="2800" b="1" baseline="0" dirty="0" err="1">
                          <a:latin typeface="Arial" pitchFamily="34" charset="0"/>
                          <a:cs typeface="Arial" pitchFamily="34" charset="0"/>
                        </a:rPr>
                        <a:t>bằng</a:t>
                      </a:r>
                      <a:r>
                        <a:rPr lang="en-US" sz="2800" b="1" baseline="0" dirty="0">
                          <a:latin typeface="Arial" pitchFamily="34" charset="0"/>
                          <a:cs typeface="Arial" pitchFamily="34" charset="0"/>
                        </a:rPr>
                        <a:t>:</a:t>
                      </a:r>
                    </a:p>
                    <a:p>
                      <a:r>
                        <a:rPr lang="en-US" sz="2800" baseline="0" dirty="0">
                          <a:latin typeface="Arial" pitchFamily="34" charset="0"/>
                          <a:cs typeface="Arial" pitchFamily="34" charset="0"/>
                        </a:rPr>
                        <a:t>                      </a:t>
                      </a:r>
                    </a:p>
                    <a:p>
                      <a:r>
                        <a:rPr lang="en-US" sz="2800" dirty="0">
                          <a:latin typeface="Arial" pitchFamily="34" charset="0"/>
                          <a:cs typeface="Arial" pitchFamily="34" charset="0"/>
                        </a:rPr>
                        <a:t>                     </a:t>
                      </a: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61457412"/>
              </p:ext>
            </p:extLst>
          </p:nvPr>
        </p:nvGraphicFramePr>
        <p:xfrm>
          <a:off x="3771149" y="1994979"/>
          <a:ext cx="4658053" cy="1036320"/>
        </p:xfrm>
        <a:graphic>
          <a:graphicData uri="http://schemas.openxmlformats.org/drawingml/2006/table">
            <a:tbl>
              <a:tblPr firstRow="1" bandRow="1">
                <a:tableStyleId>{5C22544A-7EE6-4342-B048-85BDC9FD1C3A}</a:tableStyleId>
              </a:tblPr>
              <a:tblGrid>
                <a:gridCol w="4658053">
                  <a:extLst>
                    <a:ext uri="{9D8B030D-6E8A-4147-A177-3AD203B41FA5}">
                      <a16:colId xmlns:a16="http://schemas.microsoft.com/office/drawing/2014/main" val="20000"/>
                    </a:ext>
                  </a:extLst>
                </a:gridCol>
              </a:tblGrid>
              <a:tr h="370840">
                <a:tc>
                  <a:txBody>
                    <a:bodyPr/>
                    <a:lstStyle/>
                    <a:p>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S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tung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đồng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8" name="Straight Connector 7"/>
          <p:cNvCxnSpPr>
            <a:endCxn id="6" idx="3"/>
          </p:cNvCxnSpPr>
          <p:nvPr/>
        </p:nvCxnSpPr>
        <p:spPr>
          <a:xfrm flipV="1">
            <a:off x="3771149" y="2513139"/>
            <a:ext cx="4658053" cy="6074"/>
          </a:xfrm>
          <a:prstGeom prst="line">
            <a:avLst/>
          </a:prstGeom>
          <a:ln w="53975"/>
        </p:spPr>
        <p:style>
          <a:lnRef idx="2">
            <a:schemeClr val="accent1"/>
          </a:lnRef>
          <a:fillRef idx="0">
            <a:schemeClr val="accent1"/>
          </a:fillRef>
          <a:effectRef idx="1">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820133392"/>
              </p:ext>
            </p:extLst>
          </p:nvPr>
        </p:nvGraphicFramePr>
        <p:xfrm>
          <a:off x="3496941" y="4329343"/>
          <a:ext cx="4720133" cy="1036320"/>
        </p:xfrm>
        <a:graphic>
          <a:graphicData uri="http://schemas.openxmlformats.org/drawingml/2006/table">
            <a:tbl>
              <a:tblPr firstRow="1" bandRow="1">
                <a:tableStyleId>{5C22544A-7EE6-4342-B048-85BDC9FD1C3A}</a:tableStyleId>
              </a:tblPr>
              <a:tblGrid>
                <a:gridCol w="4720133">
                  <a:extLst>
                    <a:ext uri="{9D8B030D-6E8A-4147-A177-3AD203B41FA5}">
                      <a16:colId xmlns:a16="http://schemas.microsoft.com/office/drawing/2014/main" val="20000"/>
                    </a:ext>
                  </a:extLst>
                </a:gridCol>
              </a:tblGrid>
              <a:tr h="370840">
                <a:tc>
                  <a:txBody>
                    <a:bodyPr/>
                    <a:lstStyle/>
                    <a:p>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lần</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mặt</a:t>
                      </a:r>
                      <a:r>
                        <a:rPr lang="en-US" sz="2800" baseline="0" dirty="0">
                          <a:solidFill>
                            <a:schemeClr val="tx1"/>
                          </a:solidFill>
                          <a:latin typeface="Arial" pitchFamily="34" charset="0"/>
                          <a:cs typeface="Arial" pitchFamily="34" charset="0"/>
                        </a:rPr>
                        <a:t> N </a:t>
                      </a:r>
                      <a:r>
                        <a:rPr lang="en-US" sz="2800" baseline="0" dirty="0" err="1">
                          <a:solidFill>
                            <a:schemeClr val="tx1"/>
                          </a:solidFill>
                          <a:latin typeface="Arial" pitchFamily="34" charset="0"/>
                          <a:cs typeface="Arial" pitchFamily="34" charset="0"/>
                        </a:rPr>
                        <a:t>xuất</a:t>
                      </a:r>
                      <a:r>
                        <a:rPr lang="en-US" sz="2800" baseline="0" dirty="0">
                          <a:solidFill>
                            <a:schemeClr val="tx1"/>
                          </a:solidFill>
                          <a:latin typeface="Arial" pitchFamily="34" charset="0"/>
                          <a:cs typeface="Arial" pitchFamily="34" charset="0"/>
                        </a:rPr>
                        <a:t> </a:t>
                      </a:r>
                      <a:r>
                        <a:rPr lang="en-US" sz="2800" baseline="0" dirty="0" err="1">
                          <a:solidFill>
                            <a:schemeClr val="tx1"/>
                          </a:solidFill>
                          <a:latin typeface="Arial" pitchFamily="34" charset="0"/>
                          <a:cs typeface="Arial" pitchFamily="34" charset="0"/>
                        </a:rPr>
                        <a:t>hiện</a:t>
                      </a:r>
                      <a:endParaRPr lang="en-US" sz="2800"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0"/>
                  </a:ext>
                </a:extLst>
              </a:tr>
              <a:tr h="370840">
                <a:tc>
                  <a:txBody>
                    <a:bodyPr/>
                    <a:lstStyle/>
                    <a:p>
                      <a:r>
                        <a:rPr lang="en-US" sz="2800" b="1" dirty="0" err="1">
                          <a:solidFill>
                            <a:schemeClr val="tx1"/>
                          </a:solidFill>
                          <a:latin typeface="Arial" pitchFamily="34" charset="0"/>
                          <a:cs typeface="Arial" pitchFamily="34" charset="0"/>
                        </a:rPr>
                        <a:t>Tổng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số</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lần</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tung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đồng</a:t>
                      </a:r>
                      <a:r>
                        <a:rPr lang="en-US" sz="2800" b="1" baseline="0" dirty="0">
                          <a:solidFill>
                            <a:schemeClr val="tx1"/>
                          </a:solidFill>
                          <a:latin typeface="Arial" pitchFamily="34" charset="0"/>
                          <a:cs typeface="Arial" pitchFamily="34" charset="0"/>
                        </a:rPr>
                        <a:t> </a:t>
                      </a:r>
                      <a:r>
                        <a:rPr lang="en-US" sz="2800" b="1" baseline="0" dirty="0" err="1">
                          <a:solidFill>
                            <a:schemeClr val="tx1"/>
                          </a:solidFill>
                          <a:latin typeface="Arial" pitchFamily="34" charset="0"/>
                          <a:cs typeface="Arial" pitchFamily="34" charset="0"/>
                        </a:rPr>
                        <a:t>xu</a:t>
                      </a:r>
                      <a:endParaRPr lang="en-US" sz="2800" b="1" dirty="0">
                        <a:solidFill>
                          <a:schemeClr val="tx1"/>
                        </a:solidFill>
                        <a:latin typeface="Arial" pitchFamily="34" charset="0"/>
                        <a:cs typeface="Arial" pitchFamily="34" charset="0"/>
                      </a:endParaRPr>
                    </a:p>
                  </a:txBody>
                  <a:tcPr>
                    <a:solidFill>
                      <a:schemeClr val="bg1"/>
                    </a:solidFill>
                  </a:tcPr>
                </a:tc>
                <a:extLst>
                  <a:ext uri="{0D108BD9-81ED-4DB2-BD59-A6C34878D82A}">
                    <a16:rowId xmlns:a16="http://schemas.microsoft.com/office/drawing/2014/main" val="10001"/>
                  </a:ext>
                </a:extLst>
              </a:tr>
            </a:tbl>
          </a:graphicData>
        </a:graphic>
      </p:graphicFrame>
      <p:cxnSp>
        <p:nvCxnSpPr>
          <p:cNvPr id="14" name="Straight Connector 13"/>
          <p:cNvCxnSpPr/>
          <p:nvPr/>
        </p:nvCxnSpPr>
        <p:spPr>
          <a:xfrm>
            <a:off x="3496941" y="4831842"/>
            <a:ext cx="4720133" cy="15661"/>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85800" y="5765862"/>
            <a:ext cx="11248373" cy="954107"/>
          </a:xfrm>
          <a:prstGeom prst="rect">
            <a:avLst/>
          </a:prstGeom>
          <a:noFill/>
        </p:spPr>
        <p:txBody>
          <a:bodyPr wrap="square" rtlCol="0">
            <a:spAutoFit/>
          </a:bodyPr>
          <a:lstStyle/>
          <a:p>
            <a:r>
              <a:rPr lang="en-US" sz="2800" i="1" dirty="0" err="1">
                <a:solidFill>
                  <a:srgbClr val="FF0000"/>
                </a:solidFill>
                <a:latin typeface="Arial" pitchFamily="34" charset="0"/>
                <a:cs typeface="Arial" pitchFamily="34" charset="0"/>
              </a:rPr>
              <a:t>Chú</a:t>
            </a:r>
            <a:r>
              <a:rPr lang="en-US" sz="2800" i="1" dirty="0">
                <a:solidFill>
                  <a:srgbClr val="FF0000"/>
                </a:solidFill>
                <a:latin typeface="Arial" pitchFamily="34" charset="0"/>
                <a:cs typeface="Arial" pitchFamily="34" charset="0"/>
              </a:rPr>
              <a:t> ý: </a:t>
            </a:r>
            <a:r>
              <a:rPr lang="en-US" sz="2800" i="1" dirty="0" err="1">
                <a:solidFill>
                  <a:srgbClr val="FF0000"/>
                </a:solidFill>
                <a:latin typeface="Arial" pitchFamily="34" charset="0"/>
                <a:cs typeface="Arial" pitchFamily="34" charset="0"/>
              </a:rPr>
              <a:t>Xác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S (</a:t>
            </a:r>
            <a:r>
              <a:rPr lang="en-US" sz="2800" i="1" dirty="0" err="1">
                <a:solidFill>
                  <a:srgbClr val="FF0000"/>
                </a:solidFill>
                <a:latin typeface="Arial" pitchFamily="34" charset="0"/>
                <a:cs typeface="Arial" pitchFamily="34" charset="0"/>
              </a:rPr>
              <a:t>hoặc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N) </a:t>
            </a:r>
            <a:r>
              <a:rPr lang="en-US" sz="2800" i="1" dirty="0" err="1">
                <a:solidFill>
                  <a:srgbClr val="FF0000"/>
                </a:solidFill>
                <a:latin typeface="Arial" pitchFamily="34" charset="0"/>
                <a:cs typeface="Arial" pitchFamily="34" charset="0"/>
              </a:rPr>
              <a:t>phản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ánh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xuất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hiện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mặt</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đó</a:t>
            </a:r>
            <a:r>
              <a:rPr lang="en-US" sz="2800" i="1" dirty="0">
                <a:solidFill>
                  <a:srgbClr val="FF0000"/>
                </a:solidFill>
                <a:latin typeface="Arial" pitchFamily="34" charset="0"/>
                <a:cs typeface="Arial" pitchFamily="34" charset="0"/>
              </a:rPr>
              <a:t> so </a:t>
            </a:r>
            <a:r>
              <a:rPr lang="en-US" sz="2800" i="1" dirty="0" err="1">
                <a:solidFill>
                  <a:srgbClr val="FF0000"/>
                </a:solidFill>
                <a:latin typeface="Arial" pitchFamily="34" charset="0"/>
                <a:cs typeface="Arial" pitchFamily="34" charset="0"/>
              </a:rPr>
              <a:t>với</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tổng</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số</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lần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tiến</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hành</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thực</a:t>
            </a:r>
            <a:r>
              <a:rPr lang="en-US" sz="2800" i="1" dirty="0">
                <a:solidFill>
                  <a:srgbClr val="FF0000"/>
                </a:solidFill>
                <a:latin typeface="Arial" pitchFamily="34" charset="0"/>
                <a:cs typeface="Arial" pitchFamily="34" charset="0"/>
              </a:rPr>
              <a:t> </a:t>
            </a:r>
            <a:r>
              <a:rPr lang="en-US" sz="2800" i="1" dirty="0" err="1">
                <a:solidFill>
                  <a:srgbClr val="FF0000"/>
                </a:solidFill>
                <a:latin typeface="Arial" pitchFamily="34" charset="0"/>
                <a:cs typeface="Arial" pitchFamily="34" charset="0"/>
              </a:rPr>
              <a:t>nghiệm</a:t>
            </a:r>
            <a:endParaRPr lang="en-US" sz="2800" i="1" dirty="0">
              <a:solidFill>
                <a:srgbClr val="FF0000"/>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2542783"/>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2677656"/>
          </a:xfrm>
          <a:prstGeom prst="rect">
            <a:avLst/>
          </a:prstGeom>
          <a:noFill/>
        </p:spPr>
        <p:txBody>
          <a:bodyPr wrap="square" rtlCol="0">
            <a:spAutoFit/>
          </a:bodyPr>
          <a:lstStyle/>
          <a:p>
            <a:r>
              <a:rPr lang="en-US" sz="2800" b="1" i="1" u="sng" dirty="0" err="1">
                <a:solidFill>
                  <a:schemeClr val="tx2"/>
                </a:solidFill>
                <a:latin typeface="Arial" pitchFamily="34" charset="0"/>
                <a:cs typeface="Arial" pitchFamily="34" charset="0"/>
              </a:rPr>
              <a:t>Ví</a:t>
            </a:r>
            <a:r>
              <a:rPr lang="en-US" sz="2800" b="1" i="1" u="sng" dirty="0">
                <a:solidFill>
                  <a:schemeClr val="tx2"/>
                </a:solidFill>
                <a:latin typeface="Arial" pitchFamily="34" charset="0"/>
                <a:cs typeface="Arial" pitchFamily="34" charset="0"/>
              </a:rPr>
              <a:t> </a:t>
            </a:r>
            <a:r>
              <a:rPr lang="en-US" sz="2800" b="1" i="1" u="sng" dirty="0" err="1">
                <a:solidFill>
                  <a:schemeClr val="tx2"/>
                </a:solidFill>
                <a:latin typeface="Arial" pitchFamily="34" charset="0"/>
                <a:cs typeface="Arial" pitchFamily="34" charset="0"/>
              </a:rPr>
              <a:t>dụ</a:t>
            </a:r>
            <a:r>
              <a:rPr lang="en-US" sz="2800" b="1" i="1" u="sng" dirty="0">
                <a:solidFill>
                  <a:schemeClr val="tx2"/>
                </a:solidFill>
                <a:latin typeface="Arial" pitchFamily="34" charset="0"/>
                <a:cs typeface="Arial" pitchFamily="34" charset="0"/>
              </a:rPr>
              <a:t> 1: </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12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7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a:p>
            <a:pPr marL="514350" indent="-514350">
              <a:buAutoNum type="alphaLcPeriod"/>
            </a:pP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17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6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p:txBody>
      </p:sp>
      <p:sp>
        <p:nvSpPr>
          <p:cNvPr id="6" name="Rounded Rectangle 5"/>
          <p:cNvSpPr/>
          <p:nvPr/>
        </p:nvSpPr>
        <p:spPr>
          <a:xfrm>
            <a:off x="782876" y="3557391"/>
            <a:ext cx="10471759" cy="308140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2915" y="3707704"/>
            <a:ext cx="8906006" cy="954107"/>
          </a:xfrm>
          <a:prstGeom prst="rect">
            <a:avLst/>
          </a:prstGeom>
          <a:noFill/>
        </p:spPr>
        <p:txBody>
          <a:bodyPr wrap="square" rtlCol="0">
            <a:spAutoFit/>
          </a:bodyPr>
          <a:lstStyle/>
          <a:p>
            <a:pPr algn="ctr"/>
            <a:r>
              <a:rPr lang="en-US" sz="2800" i="1" u="sng" dirty="0" err="1">
                <a:solidFill>
                  <a:srgbClr val="002060"/>
                </a:solidFill>
                <a:latin typeface="Arial" pitchFamily="34" charset="0"/>
                <a:cs typeface="Arial" pitchFamily="34" charset="0"/>
              </a:rPr>
              <a:t>Giải</a:t>
            </a:r>
            <a:r>
              <a:rPr lang="en-US" sz="2800" i="1" u="sng" dirty="0">
                <a:solidFill>
                  <a:srgbClr val="002060"/>
                </a:solidFill>
                <a:latin typeface="Arial" pitchFamily="34" charset="0"/>
                <a:cs typeface="Arial" pitchFamily="34" charset="0"/>
              </a:rPr>
              <a:t>:</a:t>
            </a:r>
          </a:p>
          <a:p>
            <a:r>
              <a:rPr lang="en-US" sz="2800" dirty="0">
                <a:latin typeface="Arial" pitchFamily="34" charset="0"/>
                <a:cs typeface="Arial" pitchFamily="34" charset="0"/>
              </a:rPr>
              <a:t>a,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
        <p:nvSpPr>
          <p:cNvPr id="8" name="TextBox 7"/>
          <p:cNvSpPr txBox="1"/>
          <p:nvPr/>
        </p:nvSpPr>
        <p:spPr>
          <a:xfrm>
            <a:off x="1402915" y="4979096"/>
            <a:ext cx="9169052" cy="1384995"/>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17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do </a:t>
            </a:r>
            <a:r>
              <a:rPr lang="en-US" sz="2800" dirty="0" err="1">
                <a:latin typeface="Arial" pitchFamily="34" charset="0"/>
                <a:cs typeface="Arial" pitchFamily="34" charset="0"/>
              </a:rPr>
              <a:t>mặt</a:t>
            </a:r>
            <a:r>
              <a:rPr lang="en-US" sz="2800" dirty="0">
                <a:latin typeface="Arial" pitchFamily="34" charset="0"/>
                <a:cs typeface="Arial" pitchFamily="34" charset="0"/>
              </a:rPr>
              <a:t> S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6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11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vậy</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2876" y="419816"/>
            <a:ext cx="10471759" cy="1834869"/>
          </a:xfrm>
          <a:prstGeom prst="roundRect">
            <a:avLst/>
          </a:prstGeom>
          <a:gradFill>
            <a:gsLst>
              <a:gs pos="0">
                <a:srgbClr val="FFEFD1"/>
              </a:gs>
              <a:gs pos="64999">
                <a:srgbClr val="F0EBD5"/>
              </a:gs>
              <a:gs pos="100000">
                <a:srgbClr val="D1C39F"/>
              </a:gs>
            </a:gsLst>
            <a:lin ang="16200000" scaled="0"/>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TextBox 3"/>
          <p:cNvSpPr txBox="1"/>
          <p:nvPr/>
        </p:nvSpPr>
        <p:spPr>
          <a:xfrm>
            <a:off x="876820" y="352379"/>
            <a:ext cx="10283869" cy="1384995"/>
          </a:xfrm>
          <a:prstGeom prst="rect">
            <a:avLst/>
          </a:prstGeom>
          <a:noFill/>
        </p:spPr>
        <p:txBody>
          <a:bodyPr wrap="square" rtlCol="0">
            <a:spAutoFit/>
          </a:bodyPr>
          <a:lstStyle/>
          <a:p>
            <a:r>
              <a:rPr lang="vi-VN" sz="2800" b="1" i="1" u="sng" dirty="0">
                <a:solidFill>
                  <a:schemeClr val="tx2"/>
                </a:solidFill>
                <a:latin typeface="Arial" pitchFamily="34" charset="0"/>
                <a:cs typeface="Arial" pitchFamily="34" charset="0"/>
              </a:rPr>
              <a:t>Bài tập </a:t>
            </a:r>
            <a:r>
              <a:rPr lang="en-US" sz="2800" b="1" i="1" u="sng" dirty="0">
                <a:solidFill>
                  <a:schemeClr val="tx2"/>
                </a:solidFill>
                <a:latin typeface="Arial" pitchFamily="34" charset="0"/>
                <a:cs typeface="Arial" pitchFamily="34" charset="0"/>
              </a:rPr>
              <a:t>1: </a:t>
            </a:r>
            <a:endParaRPr lang="vi-VN" sz="2800" b="1" i="1" u="sng" dirty="0">
              <a:solidFill>
                <a:schemeClr val="tx2"/>
              </a:solidFill>
              <a:latin typeface="Arial" pitchFamily="34" charset="0"/>
              <a:cs typeface="Arial" pitchFamily="34" charset="0"/>
            </a:endParaRPr>
          </a:p>
          <a:p>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a:t>
            </a:r>
            <a:r>
              <a:rPr lang="vi-VN" sz="2800" dirty="0">
                <a:latin typeface="Arial" pitchFamily="34" charset="0"/>
                <a:cs typeface="Arial" pitchFamily="34" charset="0"/>
              </a:rPr>
              <a:t>25</a:t>
            </a:r>
            <a:r>
              <a:rPr lang="en-US"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vi-VN" sz="2800" dirty="0">
                <a:latin typeface="Arial" pitchFamily="34" charset="0"/>
                <a:cs typeface="Arial" pitchFamily="34" charset="0"/>
              </a:rPr>
              <a:t>15</a:t>
            </a:r>
            <a:r>
              <a:rPr lang="en-US"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N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bao</a:t>
            </a:r>
            <a:r>
              <a:rPr lang="en-US" sz="2800" dirty="0">
                <a:latin typeface="Arial" pitchFamily="34" charset="0"/>
                <a:cs typeface="Arial" pitchFamily="34" charset="0"/>
              </a:rPr>
              <a:t> </a:t>
            </a:r>
            <a:r>
              <a:rPr lang="en-US" sz="2800" dirty="0" err="1">
                <a:latin typeface="Arial" pitchFamily="34" charset="0"/>
                <a:cs typeface="Arial" pitchFamily="34" charset="0"/>
              </a:rPr>
              <a:t>nhiêu</a:t>
            </a:r>
            <a:r>
              <a:rPr lang="en-US" sz="2800" dirty="0">
                <a:latin typeface="Arial" pitchFamily="34" charset="0"/>
                <a:cs typeface="Arial" pitchFamily="34" charset="0"/>
              </a:rPr>
              <a:t>?</a:t>
            </a:r>
          </a:p>
        </p:txBody>
      </p:sp>
      <p:sp>
        <p:nvSpPr>
          <p:cNvPr id="6" name="Rounded Rectangle 5"/>
          <p:cNvSpPr/>
          <p:nvPr/>
        </p:nvSpPr>
        <p:spPr>
          <a:xfrm>
            <a:off x="751561" y="2855934"/>
            <a:ext cx="10471759" cy="2417524"/>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77654" y="3237978"/>
            <a:ext cx="9169052" cy="1815882"/>
          </a:xfrm>
          <a:prstGeom prst="rect">
            <a:avLst/>
          </a:prstGeom>
          <a:noFill/>
        </p:spPr>
        <p:txBody>
          <a:bodyPr wrap="square" rtlCol="0">
            <a:spAutoFit/>
          </a:bodyPr>
          <a:lstStyle/>
          <a:p>
            <a:pPr algn="ctr"/>
            <a:r>
              <a:rPr lang="vi-VN" sz="2800" u="sng" dirty="0">
                <a:latin typeface="Arial" pitchFamily="34" charset="0"/>
                <a:cs typeface="Arial" pitchFamily="34" charset="0"/>
              </a:rPr>
              <a:t>Giải: </a:t>
            </a:r>
            <a:r>
              <a:rPr lang="en-US" sz="2800" u="sng" dirty="0">
                <a:latin typeface="Arial" pitchFamily="34" charset="0"/>
                <a:cs typeface="Arial" pitchFamily="34" charset="0"/>
              </a:rPr>
              <a:t> </a:t>
            </a:r>
            <a:endParaRPr lang="vi-VN" sz="2800" u="sng" dirty="0">
              <a:latin typeface="Arial" pitchFamily="34" charset="0"/>
              <a:cs typeface="Arial" pitchFamily="34" charset="0"/>
            </a:endParaRPr>
          </a:p>
          <a:p>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tung</a:t>
            </a:r>
            <a:r>
              <a:rPr lang="en-US" sz="2800" dirty="0">
                <a:latin typeface="Arial" pitchFamily="34" charset="0"/>
                <a:cs typeface="Arial" pitchFamily="34" charset="0"/>
              </a:rPr>
              <a:t> </a:t>
            </a:r>
            <a:r>
              <a:rPr lang="en-US" sz="2800" dirty="0" err="1">
                <a:latin typeface="Arial" pitchFamily="34" charset="0"/>
                <a:cs typeface="Arial" pitchFamily="34" charset="0"/>
              </a:rPr>
              <a:t>đồng</a:t>
            </a:r>
            <a:r>
              <a:rPr lang="en-US" sz="2800" dirty="0">
                <a:latin typeface="Arial" pitchFamily="34" charset="0"/>
                <a:cs typeface="Arial" pitchFamily="34" charset="0"/>
              </a:rPr>
              <a:t> </a:t>
            </a:r>
            <a:r>
              <a:rPr lang="en-US" sz="2800" dirty="0" err="1">
                <a:latin typeface="Arial" pitchFamily="34" charset="0"/>
                <a:cs typeface="Arial" pitchFamily="34" charset="0"/>
              </a:rPr>
              <a:t>xu</a:t>
            </a:r>
            <a:r>
              <a:rPr lang="en-US" sz="2800" dirty="0">
                <a:latin typeface="Arial" pitchFamily="34" charset="0"/>
                <a:cs typeface="Arial" pitchFamily="34" charset="0"/>
              </a:rPr>
              <a:t> </a:t>
            </a:r>
            <a:r>
              <a:rPr lang="vi-VN" sz="2800" dirty="0">
                <a:latin typeface="Arial" pitchFamily="34" charset="0"/>
                <a:cs typeface="Arial" pitchFamily="34" charset="0"/>
              </a:rPr>
              <a:t>25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liên</a:t>
            </a:r>
            <a:r>
              <a:rPr lang="en-US" sz="2800" dirty="0">
                <a:latin typeface="Arial" pitchFamily="34" charset="0"/>
                <a:cs typeface="Arial" pitchFamily="34" charset="0"/>
              </a:rPr>
              <a:t> </a:t>
            </a:r>
            <a:r>
              <a:rPr lang="en-US" sz="2800" dirty="0" err="1">
                <a:latin typeface="Arial" pitchFamily="34" charset="0"/>
                <a:cs typeface="Arial" pitchFamily="34" charset="0"/>
              </a:rPr>
              <a:t>tiếp</a:t>
            </a:r>
            <a:r>
              <a:rPr lang="en-US" sz="2800" dirty="0">
                <a:latin typeface="Arial" pitchFamily="34" charset="0"/>
                <a:cs typeface="Arial" pitchFamily="34" charset="0"/>
              </a:rPr>
              <a:t>, do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N</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vi-VN" sz="2800" dirty="0">
                <a:latin typeface="Arial" pitchFamily="34" charset="0"/>
                <a:cs typeface="Arial" pitchFamily="34" charset="0"/>
              </a:rPr>
              <a:t>15</a:t>
            </a:r>
            <a:r>
              <a:rPr lang="en-US"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1</a:t>
            </a:r>
            <a:r>
              <a:rPr lang="vi-VN" sz="2800" dirty="0">
                <a:latin typeface="Arial" pitchFamily="34" charset="0"/>
                <a:cs typeface="Arial" pitchFamily="34" charset="0"/>
              </a:rPr>
              <a:t>0</a:t>
            </a:r>
            <a:r>
              <a:rPr lang="en-US" sz="2800" dirty="0">
                <a:latin typeface="Arial" pitchFamily="34" charset="0"/>
                <a:cs typeface="Arial" pitchFamily="34" charset="0"/>
              </a:rPr>
              <a:t> </a:t>
            </a:r>
            <a:r>
              <a:rPr lang="en-US" sz="2800" dirty="0" err="1">
                <a:latin typeface="Arial" pitchFamily="34" charset="0"/>
                <a:cs typeface="Arial" pitchFamily="34" charset="0"/>
              </a:rPr>
              <a:t>lần</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vậy</a:t>
            </a:r>
            <a:r>
              <a:rPr lang="en-US" sz="2800" dirty="0">
                <a:latin typeface="Arial" pitchFamily="34" charset="0"/>
                <a:cs typeface="Arial" pitchFamily="34" charset="0"/>
              </a:rPr>
              <a:t>, </a:t>
            </a:r>
            <a:r>
              <a:rPr lang="en-US" sz="2800" dirty="0" err="1">
                <a:latin typeface="Arial" pitchFamily="34" charset="0"/>
                <a:cs typeface="Arial" pitchFamily="34" charset="0"/>
              </a:rPr>
              <a:t>xác</a:t>
            </a:r>
            <a:r>
              <a:rPr lang="en-US" sz="2800" dirty="0">
                <a:latin typeface="Arial" pitchFamily="34" charset="0"/>
                <a:cs typeface="Arial" pitchFamily="34" charset="0"/>
              </a:rPr>
              <a:t> </a:t>
            </a:r>
            <a:r>
              <a:rPr lang="en-US" sz="2800" dirty="0" err="1">
                <a:latin typeface="Arial" pitchFamily="34" charset="0"/>
                <a:cs typeface="Arial" pitchFamily="34" charset="0"/>
              </a:rPr>
              <a:t>suất</a:t>
            </a:r>
            <a:r>
              <a:rPr lang="en-US" sz="2800" dirty="0">
                <a:latin typeface="Arial" pitchFamily="34" charset="0"/>
                <a:cs typeface="Arial" pitchFamily="34" charset="0"/>
              </a:rPr>
              <a:t> </a:t>
            </a:r>
            <a:r>
              <a:rPr lang="en-US" sz="2800" dirty="0" err="1">
                <a:latin typeface="Arial" pitchFamily="34" charset="0"/>
                <a:cs typeface="Arial" pitchFamily="34" charset="0"/>
              </a:rPr>
              <a:t>thực</a:t>
            </a:r>
            <a:r>
              <a:rPr lang="en-US" sz="2800" dirty="0">
                <a:latin typeface="Arial" pitchFamily="34" charset="0"/>
                <a:cs typeface="Arial" pitchFamily="34" charset="0"/>
              </a:rPr>
              <a:t> </a:t>
            </a:r>
            <a:r>
              <a:rPr lang="en-US" sz="2800" dirty="0" err="1">
                <a:latin typeface="Arial" pitchFamily="34" charset="0"/>
                <a:cs typeface="Arial" pitchFamily="34" charset="0"/>
              </a:rPr>
              <a:t>nghiệm</a:t>
            </a:r>
            <a:r>
              <a:rPr lang="en-US" sz="2800" dirty="0">
                <a:latin typeface="Arial" pitchFamily="34" charset="0"/>
                <a:cs typeface="Arial" pitchFamily="34" charset="0"/>
              </a:rPr>
              <a:t> </a:t>
            </a:r>
            <a:r>
              <a:rPr lang="en-US" sz="2800" dirty="0" err="1">
                <a:latin typeface="Arial" pitchFamily="34" charset="0"/>
                <a:cs typeface="Arial" pitchFamily="34" charset="0"/>
              </a:rPr>
              <a:t>xuất</a:t>
            </a:r>
            <a:r>
              <a:rPr lang="en-US" sz="2800" dirty="0">
                <a:latin typeface="Arial" pitchFamily="34" charset="0"/>
                <a:cs typeface="Arial" pitchFamily="34" charset="0"/>
              </a:rPr>
              <a:t> </a:t>
            </a:r>
            <a:r>
              <a:rPr lang="en-US" sz="2800" dirty="0" err="1">
                <a:latin typeface="Arial" pitchFamily="34" charset="0"/>
                <a:cs typeface="Arial" pitchFamily="34" charset="0"/>
              </a:rPr>
              <a:t>hiện</a:t>
            </a:r>
            <a:r>
              <a:rPr lang="en-US" sz="2800" dirty="0">
                <a:latin typeface="Arial" pitchFamily="34" charset="0"/>
                <a:cs typeface="Arial" pitchFamily="34" charset="0"/>
              </a:rPr>
              <a:t> </a:t>
            </a:r>
            <a:r>
              <a:rPr lang="en-US" sz="2800" dirty="0" err="1">
                <a:latin typeface="Arial" pitchFamily="34" charset="0"/>
                <a:cs typeface="Arial" pitchFamily="34" charset="0"/>
              </a:rPr>
              <a:t>mặt</a:t>
            </a:r>
            <a:r>
              <a:rPr lang="en-US" sz="2800" dirty="0">
                <a:latin typeface="Arial" pitchFamily="34" charset="0"/>
                <a:cs typeface="Arial" pitchFamily="34" charset="0"/>
              </a:rPr>
              <a:t> </a:t>
            </a:r>
            <a:r>
              <a:rPr lang="vi-VN" sz="2800" dirty="0">
                <a:latin typeface="Arial" pitchFamily="34" charset="0"/>
                <a:cs typeface="Arial" pitchFamily="34" charset="0"/>
              </a:rPr>
              <a:t>S</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p>
        </p:txBody>
      </p:sp>
    </p:spTree>
    <p:extLst>
      <p:ext uri="{BB962C8B-B14F-4D97-AF65-F5344CB8AC3E}">
        <p14:creationId xmlns:p14="http://schemas.microsoft.com/office/powerpoint/2010/main" val="49130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1"/>
          <p:cNvPicPr>
            <a:picLocks noChangeAspect="1"/>
          </p:cNvPicPr>
          <p:nvPr/>
        </p:nvPicPr>
        <p:blipFill>
          <a:blip r:embed="rId2"/>
          <a:stretch>
            <a:fillRect/>
          </a:stretch>
        </p:blipFill>
        <p:spPr>
          <a:xfrm>
            <a:off x="9403080" y="5417820"/>
            <a:ext cx="2103120" cy="1440180"/>
          </a:xfrm>
          <a:prstGeom prst="rect">
            <a:avLst/>
          </a:prstGeom>
        </p:spPr>
      </p:pic>
      <p:sp>
        <p:nvSpPr>
          <p:cNvPr id="63" name="Freeform 63"/>
          <p:cNvSpPr/>
          <p:nvPr/>
        </p:nvSpPr>
        <p:spPr>
          <a:xfrm>
            <a:off x="1" y="0"/>
            <a:ext cx="977030" cy="1640910"/>
          </a:xfrm>
          <a:custGeom>
            <a:avLst/>
            <a:gdLst>
              <a:gd name="connsiteX0" fmla="*/ 0 w 2353182"/>
              <a:gd name="connsiteY0" fmla="*/ 4944872 h 4944872"/>
              <a:gd name="connsiteX1" fmla="*/ 0 w 2353182"/>
              <a:gd name="connsiteY1" fmla="*/ 4831842 h 4944872"/>
              <a:gd name="connsiteX2" fmla="*/ 2231263 w 2353182"/>
              <a:gd name="connsiteY2" fmla="*/ 0 h 4944872"/>
              <a:gd name="connsiteX3" fmla="*/ 2353182 w 2353182"/>
              <a:gd name="connsiteY3" fmla="*/ 0 h 4944872"/>
              <a:gd name="connsiteX4" fmla="*/ 0 w 2353182"/>
              <a:gd name="connsiteY4" fmla="*/ 4944872 h 49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182" h="4944872">
                <a:moveTo>
                  <a:pt x="0" y="4944872"/>
                </a:moveTo>
                <a:lnTo>
                  <a:pt x="0" y="4831842"/>
                </a:lnTo>
                <a:lnTo>
                  <a:pt x="2231263" y="0"/>
                </a:lnTo>
                <a:lnTo>
                  <a:pt x="2353182" y="0"/>
                </a:lnTo>
                <a:lnTo>
                  <a:pt x="0" y="4944872"/>
                </a:lnTo>
                <a:close/>
              </a:path>
            </a:pathLst>
          </a:custGeom>
          <a:solidFill>
            <a:srgbClr val="EB7B2F">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4"/>
          <p:cNvSpPr/>
          <p:nvPr/>
        </p:nvSpPr>
        <p:spPr>
          <a:xfrm>
            <a:off x="0" y="0"/>
            <a:ext cx="1073721" cy="1841326"/>
          </a:xfrm>
          <a:custGeom>
            <a:avLst/>
            <a:gdLst>
              <a:gd name="connsiteX0" fmla="*/ 0 w 2231263"/>
              <a:gd name="connsiteY0" fmla="*/ 4831842 h 4831842"/>
              <a:gd name="connsiteX1" fmla="*/ 0 w 2231263"/>
              <a:gd name="connsiteY1" fmla="*/ 4754118 h 4831842"/>
              <a:gd name="connsiteX2" fmla="*/ 2147442 w 2231263"/>
              <a:gd name="connsiteY2" fmla="*/ 0 h 4831842"/>
              <a:gd name="connsiteX3" fmla="*/ 2231263 w 2231263"/>
              <a:gd name="connsiteY3" fmla="*/ 0 h 4831842"/>
              <a:gd name="connsiteX4" fmla="*/ 0 w 2231263"/>
              <a:gd name="connsiteY4" fmla="*/ 4831842 h 483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263" h="4831842">
                <a:moveTo>
                  <a:pt x="0" y="4831842"/>
                </a:moveTo>
                <a:lnTo>
                  <a:pt x="0" y="4754118"/>
                </a:lnTo>
                <a:lnTo>
                  <a:pt x="2147442" y="0"/>
                </a:lnTo>
                <a:lnTo>
                  <a:pt x="2231263" y="0"/>
                </a:lnTo>
                <a:lnTo>
                  <a:pt x="0" y="4831842"/>
                </a:lnTo>
                <a:close/>
              </a:path>
            </a:pathLst>
          </a:custGeom>
          <a:solidFill>
            <a:srgbClr val="FED1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5"/>
          <p:cNvSpPr/>
          <p:nvPr/>
        </p:nvSpPr>
        <p:spPr>
          <a:xfrm>
            <a:off x="0" y="0"/>
            <a:ext cx="2147442" cy="1152395"/>
          </a:xfrm>
          <a:custGeom>
            <a:avLst/>
            <a:gdLst>
              <a:gd name="connsiteX0" fmla="*/ 0 w 2147442"/>
              <a:gd name="connsiteY0" fmla="*/ 4754118 h 4754118"/>
              <a:gd name="connsiteX1" fmla="*/ 0 w 2147442"/>
              <a:gd name="connsiteY1" fmla="*/ 4651629 h 4754118"/>
              <a:gd name="connsiteX2" fmla="*/ 2036952 w 2147442"/>
              <a:gd name="connsiteY2" fmla="*/ 0 h 4754118"/>
              <a:gd name="connsiteX3" fmla="*/ 2147442 w 2147442"/>
              <a:gd name="connsiteY3" fmla="*/ 0 h 4754118"/>
              <a:gd name="connsiteX4" fmla="*/ 0 w 2147442"/>
              <a:gd name="connsiteY4" fmla="*/ 4754118 h 4754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442" h="4754118">
                <a:moveTo>
                  <a:pt x="0" y="4754118"/>
                </a:moveTo>
                <a:lnTo>
                  <a:pt x="0" y="4651629"/>
                </a:lnTo>
                <a:lnTo>
                  <a:pt x="2036952" y="0"/>
                </a:lnTo>
                <a:lnTo>
                  <a:pt x="2147442" y="0"/>
                </a:lnTo>
                <a:lnTo>
                  <a:pt x="0" y="4754118"/>
                </a:lnTo>
                <a:close/>
              </a:path>
            </a:pathLst>
          </a:custGeom>
          <a:solidFill>
            <a:srgbClr val="6EAB4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8"/>
          <p:cNvSpPr txBox="1"/>
          <p:nvPr/>
        </p:nvSpPr>
        <p:spPr>
          <a:xfrm>
            <a:off x="423342" y="221258"/>
            <a:ext cx="11841271" cy="7907293"/>
          </a:xfrm>
          <a:prstGeom prst="rect">
            <a:avLst/>
          </a:prstGeom>
          <a:noFill/>
        </p:spPr>
        <p:txBody>
          <a:bodyPr wrap="square" lIns="0" tIns="0" rIns="0" bIns="0" rtlCol="0">
            <a:spAutoFit/>
          </a:bodyPr>
          <a:lstStyle/>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hộp</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có</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xanh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đỏ</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một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các</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quả</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bóng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có</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khối</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lượng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kích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th</a:t>
            </a:r>
            <a:r>
              <a:rPr lang="vi-VN" altLang="zh-CN" sz="2400" b="1" dirty="0">
                <a:solidFill>
                  <a:srgbClr val="006EBF"/>
                </a:solidFill>
                <a:latin typeface="Times New Roman"/>
                <a:ea typeface="Times New Roman"/>
              </a:rPr>
              <a:t>ước như nhau. Mỗi lần bạn Yến lấy ngẫu nhiên một quả bóng trong hộp, ghi lại màu của quả bóng lấy ra và bỏ lại quả bóng đó vào hộp. Sau 10 lần lấy bóng liên tiếp, bạn Yến có kết quả thống kê như sau</a:t>
            </a:r>
            <a:r>
              <a:rPr lang="en-US" altLang="zh-CN" sz="2400" b="1" dirty="0">
                <a:solidFill>
                  <a:srgbClr val="006EBF"/>
                </a:solidFill>
                <a:latin typeface="Times New Roman"/>
                <a:ea typeface="Times New Roman"/>
              </a:rPr>
              <a:t>:</a:t>
            </a: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marL="0" indent="620268">
              <a:lnSpc>
                <a:spcPct val="100000"/>
              </a:lnSpc>
            </a:pPr>
            <a:endParaRPr lang="vi-VN" altLang="zh-CN" sz="2400" b="1" dirty="0">
              <a:solidFill>
                <a:srgbClr val="006EBF"/>
              </a:solidFill>
              <a:latin typeface="Times New Roman"/>
              <a:ea typeface="Times New Roman"/>
            </a:endParaRPr>
          </a:p>
          <a:p>
            <a:pPr marL="0" indent="620268">
              <a:lnSpc>
                <a:spcPct val="100000"/>
              </a:lnSpc>
            </a:pPr>
            <a:r>
              <a:rPr lang="en-US" altLang="zh-CN" sz="2400" b="1" dirty="0">
                <a:solidFill>
                  <a:srgbClr val="006EBF"/>
                </a:solidFill>
                <a:latin typeface="Times New Roman"/>
                <a:ea typeface="Times New Roman"/>
              </a:rPr>
              <a:t>a, </a:t>
            </a:r>
            <a:r>
              <a:rPr lang="en-US" altLang="zh-CN" sz="2400" b="1" dirty="0" err="1">
                <a:solidFill>
                  <a:srgbClr val="006EBF"/>
                </a:solidFill>
                <a:latin typeface="Times New Roman"/>
                <a:ea typeface="Times New Roman"/>
              </a:rPr>
              <a:t>Hãy</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đếm</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a:t>
            </a:r>
            <a:r>
              <a:rPr lang="vi-VN" altLang="zh-CN" sz="2400" b="1" dirty="0">
                <a:solidFill>
                  <a:srgbClr val="006EBF"/>
                </a:solidFill>
                <a:latin typeface="Times New Roman"/>
                <a:ea typeface="Times New Roman"/>
              </a:rPr>
              <a:t>màu xanh, màu đỏ</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a:t>
            </a:r>
            <a:r>
              <a:rPr lang="en-US" altLang="zh-CN" sz="2400" b="1" dirty="0">
                <a:solidFill>
                  <a:srgbClr val="006EBF"/>
                </a:solidFill>
                <a:latin typeface="Times New Roman"/>
                <a:ea typeface="Times New Roman"/>
              </a:rPr>
              <a:t> </a:t>
            </a:r>
            <a:r>
              <a:rPr lang="vi-VN" altLang="zh-CN" sz="2400" b="1" dirty="0">
                <a:solidFill>
                  <a:srgbClr val="006EBF"/>
                </a:solidFill>
                <a:latin typeface="Times New Roman"/>
                <a:ea typeface="Times New Roman"/>
              </a:rPr>
              <a:t>màu vàng sau 10 lần lấy bóng</a:t>
            </a:r>
            <a:r>
              <a:rPr lang="en-US" altLang="zh-CN" sz="2400" b="1" dirty="0">
                <a:solidFill>
                  <a:srgbClr val="006EBF"/>
                </a:solidFill>
                <a:latin typeface="Times New Roman"/>
                <a:ea typeface="Times New Roman"/>
              </a:rPr>
              <a:t>.</a:t>
            </a:r>
          </a:p>
          <a:p>
            <a:pPr marL="0" indent="620268">
              <a:lnSpc>
                <a:spcPct val="100000"/>
              </a:lnSpc>
            </a:pPr>
            <a:r>
              <a:rPr lang="en-US" altLang="zh-CN" sz="2400" b="1" dirty="0">
                <a:solidFill>
                  <a:srgbClr val="006EBF"/>
                </a:solidFill>
                <a:latin typeface="Times New Roman"/>
                <a:ea typeface="Times New Roman"/>
              </a:rPr>
              <a:t>b, </a:t>
            </a:r>
            <a:r>
              <a:rPr lang="en-US" altLang="zh-CN" sz="2400" b="1" dirty="0" err="1">
                <a:solidFill>
                  <a:srgbClr val="006EBF"/>
                </a:solidFill>
                <a:latin typeface="Times New Roman"/>
                <a:ea typeface="Times New Roman"/>
              </a:rPr>
              <a:t>Viết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tỉ</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của</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a:t>
            </a:r>
            <a:r>
              <a:rPr lang="vi-VN" altLang="zh-CN" sz="2400" b="1" dirty="0">
                <a:solidFill>
                  <a:srgbClr val="006EBF"/>
                </a:solidFill>
                <a:latin typeface="Times New Roman"/>
                <a:ea typeface="Times New Roman"/>
              </a:rPr>
              <a:t>n màu xanh</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tổng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vi-VN" altLang="zh-CN" sz="2400" b="1" dirty="0">
                <a:solidFill>
                  <a:srgbClr val="006EBF"/>
                </a:solidFill>
                <a:latin typeface="Times New Roman"/>
                <a:ea typeface="Times New Roman"/>
              </a:rPr>
              <a:t>lấy bóng</a:t>
            </a:r>
            <a:r>
              <a:rPr lang="en-US" altLang="zh-CN" sz="2400" b="1" dirty="0">
                <a:solidFill>
                  <a:srgbClr val="006EBF"/>
                </a:solidFill>
                <a:latin typeface="Times New Roman"/>
                <a:ea typeface="Times New Roman"/>
              </a:rPr>
              <a:t>.</a:t>
            </a:r>
          </a:p>
          <a:p>
            <a:pPr marL="0" indent="620268">
              <a:lnSpc>
                <a:spcPct val="100000"/>
              </a:lnSpc>
            </a:pPr>
            <a:r>
              <a:rPr lang="en-US" altLang="zh-CN" sz="2400" b="1" dirty="0">
                <a:solidFill>
                  <a:srgbClr val="006EBF"/>
                </a:solidFill>
                <a:latin typeface="Times New Roman"/>
                <a:ea typeface="Times New Roman"/>
              </a:rPr>
              <a:t>c, </a:t>
            </a:r>
            <a:r>
              <a:rPr lang="en-US" altLang="zh-CN" sz="2400" b="1" dirty="0" err="1">
                <a:solidFill>
                  <a:srgbClr val="006EBF"/>
                </a:solidFill>
                <a:latin typeface="Times New Roman"/>
                <a:ea typeface="Times New Roman"/>
              </a:rPr>
              <a:t>Viết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tỉ</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của</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xuất</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hiện</a:t>
            </a:r>
            <a:r>
              <a:rPr lang="en-US" altLang="zh-CN" sz="2400" b="1" dirty="0">
                <a:solidFill>
                  <a:srgbClr val="006EBF"/>
                </a:solidFill>
                <a:latin typeface="Times New Roman"/>
                <a:ea typeface="Times New Roman"/>
              </a:rPr>
              <a:t> m</a:t>
            </a:r>
            <a:r>
              <a:rPr lang="vi-VN" altLang="zh-CN" sz="2400" b="1" dirty="0">
                <a:solidFill>
                  <a:srgbClr val="006EBF"/>
                </a:solidFill>
                <a:latin typeface="Times New Roman"/>
                <a:ea typeface="Times New Roman"/>
              </a:rPr>
              <a:t>àu đỏ</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và</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tổng</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số</a:t>
            </a:r>
            <a:r>
              <a:rPr lang="en-US" altLang="zh-CN" sz="2400" b="1" dirty="0">
                <a:solidFill>
                  <a:srgbClr val="006EBF"/>
                </a:solidFill>
                <a:latin typeface="Times New Roman"/>
                <a:ea typeface="Times New Roman"/>
              </a:rPr>
              <a:t> </a:t>
            </a:r>
            <a:r>
              <a:rPr lang="en-US" altLang="zh-CN" sz="2400" b="1" dirty="0" err="1">
                <a:solidFill>
                  <a:srgbClr val="006EBF"/>
                </a:solidFill>
                <a:latin typeface="Times New Roman"/>
                <a:ea typeface="Times New Roman"/>
              </a:rPr>
              <a:t>lần</a:t>
            </a:r>
            <a:r>
              <a:rPr lang="en-US" altLang="zh-CN" sz="2400" b="1" dirty="0">
                <a:solidFill>
                  <a:srgbClr val="006EBF"/>
                </a:solidFill>
                <a:latin typeface="Times New Roman"/>
                <a:ea typeface="Times New Roman"/>
              </a:rPr>
              <a:t> </a:t>
            </a:r>
            <a:r>
              <a:rPr lang="vi-VN" altLang="zh-CN" sz="2400" b="1" dirty="0">
                <a:solidFill>
                  <a:srgbClr val="006EBF"/>
                </a:solidFill>
                <a:latin typeface="Times New Roman"/>
                <a:ea typeface="Times New Roman"/>
              </a:rPr>
              <a:t>lấy bóng</a:t>
            </a:r>
            <a:r>
              <a:rPr lang="en-US" altLang="zh-CN" sz="2400" b="1" dirty="0">
                <a:solidFill>
                  <a:srgbClr val="006EBF"/>
                </a:solidFill>
                <a:latin typeface="Times New Roman"/>
                <a:ea typeface="Times New Roman"/>
              </a:rPr>
              <a:t>.</a:t>
            </a:r>
            <a:endParaRPr lang="vi-VN" altLang="zh-CN" sz="2400" b="1" dirty="0">
              <a:solidFill>
                <a:srgbClr val="006EBF"/>
              </a:solidFill>
              <a:latin typeface="Times New Roman"/>
              <a:ea typeface="Times New Roman"/>
            </a:endParaRPr>
          </a:p>
          <a:p>
            <a:pPr marL="0" indent="620268">
              <a:lnSpc>
                <a:spcPct val="100000"/>
              </a:lnSpc>
            </a:pPr>
            <a:r>
              <a:rPr lang="vi-VN" altLang="zh-CN" sz="2400" b="1" dirty="0">
                <a:solidFill>
                  <a:srgbClr val="006EBF"/>
                </a:solidFill>
                <a:latin typeface="Times New Roman"/>
                <a:ea typeface="Times New Roman"/>
              </a:rPr>
              <a:t>d, Viết tỉ số của số lần xuất hiện màu vàng và tổng số lần lấy bóng.</a:t>
            </a:r>
            <a:endParaRPr lang="en-US" altLang="zh-CN" sz="2400" b="1" dirty="0">
              <a:solidFill>
                <a:srgbClr val="006EBF"/>
              </a:solidFill>
              <a:latin typeface="Times New Roman"/>
              <a:ea typeface="Times New Roman"/>
            </a:endParaRPr>
          </a:p>
          <a:p>
            <a:pPr marL="0" indent="620268">
              <a:lnSpc>
                <a:spcPct val="100000"/>
              </a:lnSpc>
            </a:pPr>
            <a:endParaRPr lang="en-US" altLang="zh-CN" sz="2400" b="1" dirty="0">
              <a:solidFill>
                <a:srgbClr val="006EBF"/>
              </a:solidFill>
              <a:latin typeface="Times New Roman"/>
              <a:ea typeface="Times New Roman"/>
            </a:endParaRPr>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739"/>
              </a:lnSpc>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52511804"/>
              </p:ext>
            </p:extLst>
          </p:nvPr>
        </p:nvGraphicFramePr>
        <p:xfrm>
          <a:off x="2321364" y="2200514"/>
          <a:ext cx="8045226" cy="2284860"/>
        </p:xfrm>
        <a:graphic>
          <a:graphicData uri="http://schemas.openxmlformats.org/drawingml/2006/table">
            <a:tbl>
              <a:tblPr firstRow="1" firstCol="1" bandRow="1"/>
              <a:tblGrid>
                <a:gridCol w="1218541">
                  <a:extLst>
                    <a:ext uri="{9D8B030D-6E8A-4147-A177-3AD203B41FA5}">
                      <a16:colId xmlns:a16="http://schemas.microsoft.com/office/drawing/2014/main" val="20000"/>
                    </a:ext>
                  </a:extLst>
                </a:gridCol>
                <a:gridCol w="2362020">
                  <a:extLst>
                    <a:ext uri="{9D8B030D-6E8A-4147-A177-3AD203B41FA5}">
                      <a16:colId xmlns:a16="http://schemas.microsoft.com/office/drawing/2014/main" val="20001"/>
                    </a:ext>
                  </a:extLst>
                </a:gridCol>
                <a:gridCol w="1602302">
                  <a:extLst>
                    <a:ext uri="{9D8B030D-6E8A-4147-A177-3AD203B41FA5}">
                      <a16:colId xmlns:a16="http://schemas.microsoft.com/office/drawing/2014/main" val="20002"/>
                    </a:ext>
                  </a:extLst>
                </a:gridCol>
                <a:gridCol w="2862363">
                  <a:extLst>
                    <a:ext uri="{9D8B030D-6E8A-4147-A177-3AD203B41FA5}">
                      <a16:colId xmlns:a16="http://schemas.microsoft.com/office/drawing/2014/main" val="20003"/>
                    </a:ext>
                  </a:extLst>
                </a:gridCol>
              </a:tblGrid>
              <a:tr h="615388">
                <a:tc>
                  <a:txBody>
                    <a:bodyPr/>
                    <a:lstStyle/>
                    <a:p>
                      <a:pPr algn="ctr">
                        <a:lnSpc>
                          <a:spcPct val="115000"/>
                        </a:lnSpc>
                        <a:spcAft>
                          <a:spcPts val="0"/>
                        </a:spcAft>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vi-VN" sz="2000" b="1" dirty="0">
                          <a:solidFill>
                            <a:srgbClr val="FF0000"/>
                          </a:solidFill>
                          <a:effectLst/>
                          <a:latin typeface="Times New Roman"/>
                          <a:ea typeface="Times New Roman"/>
                          <a:cs typeface="Times New Roman"/>
                        </a:rPr>
                        <a:t>lấy</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Lần</a:t>
                      </a:r>
                      <a:r>
                        <a:rPr lang="en-US" sz="2000" b="1" dirty="0">
                          <a:solidFill>
                            <a:srgbClr val="FF0000"/>
                          </a:solidFill>
                          <a:effectLst/>
                          <a:latin typeface="Times New Roman"/>
                          <a:ea typeface="Times New Roman"/>
                          <a:cs typeface="Times New Roman"/>
                        </a:rPr>
                        <a:t> </a:t>
                      </a:r>
                      <a:r>
                        <a:rPr lang="vi-VN" sz="2000" b="1" dirty="0">
                          <a:solidFill>
                            <a:srgbClr val="FF0000"/>
                          </a:solidFill>
                          <a:effectLst/>
                          <a:latin typeface="Times New Roman"/>
                          <a:ea typeface="Times New Roman"/>
                          <a:cs typeface="Times New Roman"/>
                        </a:rPr>
                        <a:t>lấy</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457200" rtl="0" eaLnBrk="1" fontAlgn="auto" latinLnBrk="0" hangingPunct="1">
                        <a:lnSpc>
                          <a:spcPct val="115000"/>
                        </a:lnSpc>
                        <a:spcBef>
                          <a:spcPts val="0"/>
                        </a:spcBef>
                        <a:spcAft>
                          <a:spcPts val="0"/>
                        </a:spcAft>
                        <a:buClrTx/>
                        <a:buSzTx/>
                        <a:buFontTx/>
                        <a:buNone/>
                        <a:tabLst/>
                        <a:defRPr/>
                      </a:pPr>
                      <a:r>
                        <a:rPr lang="en-US" sz="2000" b="1" dirty="0" err="1">
                          <a:solidFill>
                            <a:srgbClr val="FF0000"/>
                          </a:solidFill>
                          <a:effectLst/>
                          <a:latin typeface="Times New Roman"/>
                          <a:ea typeface="Times New Roman"/>
                          <a:cs typeface="Times New Roman"/>
                        </a:rPr>
                        <a:t>Kết</a:t>
                      </a:r>
                      <a:r>
                        <a:rPr lang="en-US" sz="2000" b="1" dirty="0">
                          <a:solidFill>
                            <a:srgbClr val="FF0000"/>
                          </a:solidFill>
                          <a:effectLst/>
                          <a:latin typeface="Times New Roman"/>
                          <a:ea typeface="Times New Roman"/>
                          <a:cs typeface="Times New Roman"/>
                        </a:rPr>
                        <a:t> </a:t>
                      </a:r>
                      <a:r>
                        <a:rPr lang="en-US" sz="2000" b="1" dirty="0" err="1">
                          <a:solidFill>
                            <a:srgbClr val="FF0000"/>
                          </a:solidFill>
                          <a:effectLst/>
                          <a:latin typeface="Times New Roman"/>
                          <a:ea typeface="Times New Roman"/>
                          <a:cs typeface="Times New Roman"/>
                        </a:rPr>
                        <a:t>quả</a:t>
                      </a:r>
                      <a:endParaRPr lang="en-US" sz="2000" b="1" dirty="0">
                        <a:solidFill>
                          <a:srgbClr val="FF0000"/>
                        </a:solidFill>
                        <a:effectLst/>
                        <a:latin typeface="Times New Roman"/>
                        <a:ea typeface="Times New Roman"/>
                        <a:cs typeface="Times New Roman"/>
                      </a:endParaRPr>
                    </a:p>
                    <a:p>
                      <a:pPr algn="just">
                        <a:lnSpc>
                          <a:spcPct val="115000"/>
                        </a:lnSpc>
                        <a:spcAft>
                          <a:spcPts val="0"/>
                        </a:spcAft>
                      </a:pPr>
                      <a:endParaRPr lang="en-US" sz="2000" b="1" dirty="0">
                        <a:solidFill>
                          <a:srgbClr val="FF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1</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6</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US" sz="2000">
                          <a:solidFill>
                            <a:srgbClr val="000000"/>
                          </a:solidFill>
                          <a:effectLst/>
                          <a:latin typeface="Times New Roman"/>
                          <a:ea typeface="Times New Roman"/>
                          <a:cs typeface="Times New Roman"/>
                        </a:rPr>
                        <a:t>2</a:t>
                      </a:r>
                      <a:endParaRPr lang="en-US" sz="200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7</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3</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8</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US" sz="2000" dirty="0">
                          <a:solidFill>
                            <a:srgbClr val="000000"/>
                          </a:solidFill>
                          <a:effectLst/>
                          <a:latin typeface="Times New Roman"/>
                          <a:ea typeface="Times New Roman"/>
                          <a:cs typeface="Times New Roman"/>
                        </a:rPr>
                        <a:t>4</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9</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dirty="0" err="1">
                          <a:effectLst/>
                          <a:latin typeface="Times New Roman"/>
                          <a:ea typeface="Times New Roman"/>
                          <a:cs typeface="Times New Roman"/>
                        </a:rPr>
                        <a:t>Xuất</a:t>
                      </a:r>
                      <a:r>
                        <a:rPr lang="en-US" sz="2000" baseline="0" dirty="0">
                          <a:effectLst/>
                          <a:latin typeface="Times New Roman"/>
                          <a:ea typeface="Times New Roman"/>
                          <a:cs typeface="Times New Roman"/>
                        </a:rPr>
                        <a:t> </a:t>
                      </a:r>
                      <a:r>
                        <a:rPr lang="en-US" sz="2000" baseline="0" dirty="0" err="1">
                          <a:effectLst/>
                          <a:latin typeface="Times New Roman"/>
                          <a:ea typeface="Times New Roman"/>
                          <a:cs typeface="Times New Roman"/>
                        </a:rPr>
                        <a:t>hiện</a:t>
                      </a:r>
                      <a:r>
                        <a:rPr lang="en-US" sz="2000" baseline="0" dirty="0">
                          <a:effectLst/>
                          <a:latin typeface="Times New Roman"/>
                          <a:ea typeface="Times New Roman"/>
                          <a:cs typeface="Times New Roman"/>
                        </a:rPr>
                        <a:t> m</a:t>
                      </a:r>
                      <a:r>
                        <a:rPr lang="vi-VN" sz="2000" baseline="0" dirty="0">
                          <a:effectLst/>
                          <a:latin typeface="Times New Roman"/>
                          <a:ea typeface="Times New Roman"/>
                          <a:cs typeface="Times New Roman"/>
                        </a:rPr>
                        <a:t>àu đỏ</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vi-VN" sz="2000" dirty="0">
                          <a:effectLst/>
                          <a:latin typeface="Times New Roman"/>
                          <a:ea typeface="Times New Roman"/>
                          <a:cs typeface="Times New Roman"/>
                        </a:rPr>
                        <a:t>5</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Xuất</a:t>
                      </a:r>
                      <a:r>
                        <a:rPr lang="vi-VN" sz="2000" baseline="0" dirty="0">
                          <a:effectLst/>
                          <a:latin typeface="Times New Roman"/>
                          <a:ea typeface="Times New Roman"/>
                          <a:cs typeface="Times New Roman"/>
                        </a:rPr>
                        <a:t> hiện màu xanh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10</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000" dirty="0">
                          <a:effectLst/>
                          <a:latin typeface="Times New Roman"/>
                          <a:ea typeface="Times New Roman"/>
                          <a:cs typeface="Times New Roman"/>
                        </a:rPr>
                        <a:t>Xuất</a:t>
                      </a:r>
                      <a:r>
                        <a:rPr lang="vi-VN" sz="2000" baseline="0" dirty="0">
                          <a:effectLst/>
                          <a:latin typeface="Times New Roman"/>
                          <a:ea typeface="Times New Roman"/>
                          <a:cs typeface="Times New Roman"/>
                        </a:rPr>
                        <a:t> hiện màu vàng</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2"/>
          <p:cNvSpPr txBox="1"/>
          <p:nvPr/>
        </p:nvSpPr>
        <p:spPr>
          <a:xfrm>
            <a:off x="2097652" y="173259"/>
            <a:ext cx="10094348" cy="400110"/>
          </a:xfrm>
          <a:prstGeom prst="rect">
            <a:avLst/>
          </a:prstGeom>
          <a:noFill/>
        </p:spPr>
        <p:txBody>
          <a:bodyPr wrap="square" rtlCol="0">
            <a:spAutoFit/>
          </a:bodyPr>
          <a:lstStyle/>
          <a:p>
            <a:r>
              <a:rPr lang="en-US" sz="2000" b="1" dirty="0">
                <a:solidFill>
                  <a:srgbClr val="002060"/>
                </a:solidFill>
                <a:latin typeface="Arial" pitchFamily="34" charset="0"/>
                <a:cs typeface="Arial" pitchFamily="34" charset="0"/>
              </a:rPr>
              <a:t>II. XÁC SUẤT THỰC NGHIỆM TRONG TRÒ CHƠI LẤY VẬT TỪ TRONG HỘP</a:t>
            </a:r>
          </a:p>
        </p:txBody>
      </p:sp>
    </p:spTree>
    <p:extLst>
      <p:ext uri="{BB962C8B-B14F-4D97-AF65-F5344CB8AC3E}">
        <p14:creationId xmlns:p14="http://schemas.microsoft.com/office/powerpoint/2010/main" val="3288289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409</TotalTime>
  <Words>2515</Words>
  <Application>Microsoft Office PowerPoint</Application>
  <PresentationFormat>Widescreen</PresentationFormat>
  <Paragraphs>384</Paragraphs>
  <Slides>37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lantrang2412@gmail.com</cp:lastModifiedBy>
  <cp:revision>41</cp:revision>
  <dcterms:created xsi:type="dcterms:W3CDTF">2011-01-21T15:00:27Z</dcterms:created>
  <dcterms:modified xsi:type="dcterms:W3CDTF">2024-02-24T13:01:24Z</dcterms:modified>
</cp:coreProperties>
</file>