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7"/>
  </p:notesMasterIdLst>
  <p:sldIdLst>
    <p:sldId id="257" r:id="rId2"/>
    <p:sldId id="321" r:id="rId3"/>
    <p:sldId id="259" r:id="rId4"/>
    <p:sldId id="258" r:id="rId5"/>
    <p:sldId id="262" r:id="rId6"/>
    <p:sldId id="326" r:id="rId7"/>
    <p:sldId id="299" r:id="rId8"/>
    <p:sldId id="337" r:id="rId9"/>
    <p:sldId id="300" r:id="rId10"/>
    <p:sldId id="327" r:id="rId11"/>
    <p:sldId id="338" r:id="rId12"/>
    <p:sldId id="329" r:id="rId13"/>
    <p:sldId id="339" r:id="rId14"/>
    <p:sldId id="340" r:id="rId15"/>
    <p:sldId id="330" r:id="rId16"/>
    <p:sldId id="336" r:id="rId17"/>
    <p:sldId id="331" r:id="rId18"/>
    <p:sldId id="332" r:id="rId19"/>
    <p:sldId id="333" r:id="rId20"/>
    <p:sldId id="335" r:id="rId21"/>
    <p:sldId id="269" r:id="rId22"/>
    <p:sldId id="273" r:id="rId23"/>
    <p:sldId id="334" r:id="rId24"/>
    <p:sldId id="320" r:id="rId25"/>
    <p:sldId id="264" r:id="rId26"/>
  </p:sldIdLst>
  <p:sldSz cx="9144000" cy="5143500" type="screen16x9"/>
  <p:notesSz cx="6858000" cy="9144000"/>
  <p:embeddedFontLst>
    <p:embeddedFont>
      <p:font typeface="Nunito Sans" charset="0"/>
      <p:regular r:id="rId28"/>
      <p:bold r:id="rId29"/>
      <p:italic r:id="rId30"/>
      <p:boldItalic r:id="rId31"/>
    </p:embeddedFont>
    <p:embeddedFont>
      <p:font typeface="Calibri" pitchFamily="34" charset="0"/>
      <p:regular r:id="rId32"/>
      <p:bold r:id="rId33"/>
      <p:italic r:id="rId34"/>
      <p:boldItalic r:id="rId35"/>
    </p:embeddedFont>
    <p:embeddedFont>
      <p:font typeface="Georgia" pitchFamily="18" charset="0"/>
      <p:regular r:id="rId36"/>
      <p:bold r:id="rId37"/>
      <p:italic r:id="rId38"/>
      <p:boldItalic r:id="rId39"/>
    </p:embeddedFont>
    <p:embeddedFont>
      <p:font typeface="Arial Black" pitchFamily="34" charset="0"/>
      <p:bold r:id="rId40"/>
    </p:embeddedFont>
    <p:embeddedFont>
      <p:font typeface="Muli"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57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19062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82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83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884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95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4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8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12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575500"/>
            <a:ext cx="2553005" cy="18496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dirty="0" smtClean="0">
                <a:latin typeface="Times New Roman" pitchFamily="18" charset="0"/>
                <a:cs typeface="Times New Roman" pitchFamily="18" charset="0"/>
              </a:rPr>
              <a:t>Quan sát</a:t>
            </a:r>
            <a:br>
              <a:rPr lang="en" sz="4400" b="1" dirty="0" smtClean="0">
                <a:latin typeface="Times New Roman" pitchFamily="18" charset="0"/>
                <a:cs typeface="Times New Roman" pitchFamily="18" charset="0"/>
              </a:rPr>
            </a:br>
            <a:r>
              <a:rPr lang="en" sz="4400" b="1" dirty="0" smtClean="0">
                <a:latin typeface="Times New Roman" pitchFamily="18" charset="0"/>
                <a:cs typeface="Times New Roman" pitchFamily="18" charset="0"/>
              </a:rPr>
              <a:t>hình ảnh</a:t>
            </a:r>
            <a:endParaRPr sz="4400" b="1" dirty="0">
              <a:latin typeface="Times New Roman" pitchFamily="18" charset="0"/>
              <a:cs typeface="Times New Roman" pitchFamily="18" charset="0"/>
            </a:endParaRPr>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6" name="Rectangle 5"/>
          <p:cNvSpPr/>
          <p:nvPr/>
        </p:nvSpPr>
        <p:spPr>
          <a:xfrm>
            <a:off x="2612709" y="191878"/>
            <a:ext cx="6465030" cy="1815882"/>
          </a:xfrm>
          <a:prstGeom prst="rect">
            <a:avLst/>
          </a:prstGeom>
        </p:spPr>
        <p:txBody>
          <a:bodyPr wrap="square">
            <a:spAutoFit/>
          </a:bodyPr>
          <a:lstStyle/>
          <a:p>
            <a:pPr marL="342900" indent="-342900" algn="just">
              <a:buFont typeface="Wingdings" panose="05000000000000000000" pitchFamily="2" charset="2"/>
              <a:buChar char="§"/>
            </a:pPr>
            <a:r>
              <a:rPr lang="en-US" sz="2800" dirty="0" smtClean="0">
                <a:latin typeface="Times New Roman" pitchFamily="18" charset="0"/>
                <a:cs typeface="Times New Roman" pitchFamily="18" charset="0"/>
              </a:rPr>
              <a:t>Mỗi ngôi nhà được xây dựng nên từ nhiều viên gạch. Vậy đã bao giờ em tự hỏi: </a:t>
            </a:r>
            <a:r>
              <a:rPr lang="en-US" sz="2800" b="1" dirty="0" smtClean="0">
                <a:solidFill>
                  <a:srgbClr val="FF0000"/>
                </a:solidFill>
                <a:latin typeface="Times New Roman" pitchFamily="18" charset="0"/>
                <a:cs typeface="Times New Roman" pitchFamily="18" charset="0"/>
              </a:rPr>
              <a:t>Những sinh vật xung quanh ta được cấu tạo từ đơn vị cấu trúc nào?</a:t>
            </a:r>
            <a:endParaRPr lang="en-US" sz="28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3455898" y="2130870"/>
            <a:ext cx="4905375" cy="2874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8" name="Rectangle 7"/>
          <p:cNvSpPr/>
          <p:nvPr/>
        </p:nvSpPr>
        <p:spPr>
          <a:xfrm>
            <a:off x="0" y="899035"/>
            <a:ext cx="2658794" cy="1569660"/>
          </a:xfrm>
          <a:prstGeom prst="rect">
            <a:avLst/>
          </a:prstGeom>
        </p:spPr>
        <p:txBody>
          <a:bodyPr wrap="square">
            <a:spAutoFit/>
          </a:bodyPr>
          <a:lstStyle/>
          <a:p>
            <a:pPr algn="ctr"/>
            <a:r>
              <a:rPr lang="en-US" sz="3200" b="1" dirty="0" smtClean="0">
                <a:solidFill>
                  <a:schemeClr val="tx1"/>
                </a:solidFill>
                <a:latin typeface="Times New Roman" pitchFamily="18" charset="0"/>
                <a:cs typeface="Times New Roman" pitchFamily="18" charset="0"/>
              </a:rPr>
              <a:t>Nhận </a:t>
            </a:r>
            <a:r>
              <a:rPr lang="en-US" sz="3200" b="1" dirty="0">
                <a:solidFill>
                  <a:schemeClr val="tx1"/>
                </a:solidFill>
                <a:latin typeface="Times New Roman" pitchFamily="18" charset="0"/>
                <a:cs typeface="Times New Roman" pitchFamily="18" charset="0"/>
              </a:rPr>
              <a:t>xét về </a:t>
            </a:r>
            <a:endParaRPr lang="en-US" sz="3200" b="1" dirty="0" smtClean="0">
              <a:solidFill>
                <a:schemeClr val="tx1"/>
              </a:solidFill>
              <a:latin typeface="Times New Roman" pitchFamily="18" charset="0"/>
              <a:cs typeface="Times New Roman" pitchFamily="18" charset="0"/>
            </a:endParaRPr>
          </a:p>
          <a:p>
            <a:pPr algn="ctr"/>
            <a:r>
              <a:rPr lang="en-US" sz="3200" b="1" dirty="0" smtClean="0">
                <a:solidFill>
                  <a:schemeClr val="tx1"/>
                </a:solidFill>
                <a:latin typeface="Times New Roman" pitchFamily="18" charset="0"/>
                <a:cs typeface="Times New Roman" pitchFamily="18" charset="0"/>
              </a:rPr>
              <a:t>hình dạng tế bào</a:t>
            </a:r>
            <a:endParaRPr lang="en-US" sz="3200" b="1" dirty="0">
              <a:solidFill>
                <a:schemeClr val="tx1"/>
              </a:solidFill>
              <a:latin typeface="Times New Roman" pitchFamily="18" charset="0"/>
              <a:cs typeface="Times New Roman" pitchFamily="18" charset="0"/>
            </a:endParaRPr>
          </a:p>
        </p:txBody>
      </p:sp>
      <p:sp>
        <p:nvSpPr>
          <p:cNvPr id="9" name="Rectangle 8"/>
          <p:cNvSpPr/>
          <p:nvPr/>
        </p:nvSpPr>
        <p:spPr>
          <a:xfrm>
            <a:off x="2598175" y="0"/>
            <a:ext cx="6545825" cy="5170646"/>
          </a:xfrm>
          <a:prstGeom prst="rect">
            <a:avLst/>
          </a:prstGeom>
        </p:spPr>
        <p:txBody>
          <a:bodyPr wrap="square">
            <a:spAutoFit/>
          </a:bodyPr>
          <a:lstStyle/>
          <a:p>
            <a:pPr marL="342900" indent="-342900" algn="just">
              <a:buFont typeface="Wingdings" panose="05000000000000000000" pitchFamily="2" charset="2"/>
              <a:buChar char="§"/>
            </a:pPr>
            <a:r>
              <a:rPr lang="vi-VN" sz="3000" dirty="0">
                <a:solidFill>
                  <a:schemeClr val="bg1"/>
                </a:solidFill>
                <a:latin typeface="Times New Roman" pitchFamily="18" charset="0"/>
                <a:ea typeface="Calibri" panose="020F0502020204030204" pitchFamily="34" charset="0"/>
                <a:cs typeface="Times New Roman" pitchFamily="18" charset="0"/>
              </a:rPr>
              <a:t>Mỗi loại tế bào có hình dạng và kích thước khác nhau</a:t>
            </a:r>
            <a:r>
              <a:rPr lang="vi-VN" sz="3000" dirty="0" smtClean="0">
                <a:solidFill>
                  <a:schemeClr val="bg1"/>
                </a:solidFill>
                <a:latin typeface="Times New Roman" pitchFamily="18" charset="0"/>
                <a:ea typeface="Calibri" panose="020F0502020204030204" pitchFamily="34" charset="0"/>
                <a:cs typeface="Times New Roman" pitchFamily="18" charset="0"/>
              </a:rPr>
              <a:t>.</a:t>
            </a:r>
            <a:endParaRPr lang="en-US" sz="3000" dirty="0" smtClean="0">
              <a:solidFill>
                <a:schemeClr val="bg1"/>
              </a:solidFill>
              <a:latin typeface="Times New Roman" pitchFamily="18" charset="0"/>
              <a:ea typeface="Calibri" panose="020F0502020204030204" pitchFamily="34" charset="0"/>
              <a:cs typeface="Times New Roman" pitchFamily="18" charset="0"/>
            </a:endParaRPr>
          </a:p>
          <a:p>
            <a:pPr marL="342900" indent="-342900" algn="just">
              <a:buFont typeface="Wingdings" panose="05000000000000000000" pitchFamily="2" charset="2"/>
              <a:buChar char="§"/>
            </a:pPr>
            <a:r>
              <a:rPr lang="vi-VN" sz="3000" dirty="0" smtClean="0">
                <a:solidFill>
                  <a:schemeClr val="bg1"/>
                </a:solidFill>
                <a:latin typeface="Times New Roman" pitchFamily="18" charset="0"/>
                <a:ea typeface="Calibri" panose="020F0502020204030204" pitchFamily="34" charset="0"/>
                <a:cs typeface="Times New Roman" pitchFamily="18" charset="0"/>
              </a:rPr>
              <a:t> </a:t>
            </a:r>
            <a:r>
              <a:rPr lang="en-US" sz="3000" dirty="0">
                <a:solidFill>
                  <a:schemeClr val="bg1"/>
                </a:solidFill>
                <a:latin typeface="Times New Roman" pitchFamily="18" charset="0"/>
                <a:cs typeface="Times New Roman" pitchFamily="18" charset="0"/>
              </a:rPr>
              <a:t>Các hình dạng phổ biến của tế bào: hình que, hình cầu, hình đĩa, hình nhiều cạnh, hình thoi, hình sao</a:t>
            </a:r>
            <a:r>
              <a:rPr lang="en-US" sz="3000" dirty="0" smtClean="0">
                <a:solidFill>
                  <a:schemeClr val="bg1"/>
                </a:solidFill>
                <a:latin typeface="Times New Roman" pitchFamily="18" charset="0"/>
                <a:cs typeface="Times New Roman" pitchFamily="18" charset="0"/>
              </a:rPr>
              <a:t>,…</a:t>
            </a:r>
            <a:endParaRPr lang="en-US" sz="3000" dirty="0" smtClean="0">
              <a:solidFill>
                <a:schemeClr val="bg1"/>
              </a:solidFill>
              <a:latin typeface="Times New Roman" pitchFamily="18" charset="0"/>
              <a:ea typeface="Calibri" panose="020F0502020204030204" pitchFamily="34" charset="0"/>
              <a:cs typeface="Times New Roman" pitchFamily="18" charset="0"/>
            </a:endParaRPr>
          </a:p>
          <a:p>
            <a:pPr marL="342900" indent="-342900" algn="just">
              <a:buFont typeface="Wingdings" panose="05000000000000000000" pitchFamily="2" charset="2"/>
              <a:buChar char="§"/>
            </a:pPr>
            <a:r>
              <a:rPr lang="vi-VN" sz="3000" dirty="0" smtClean="0">
                <a:solidFill>
                  <a:schemeClr val="bg1"/>
                </a:solidFill>
                <a:latin typeface="Times New Roman" pitchFamily="18" charset="0"/>
                <a:ea typeface="Calibri" panose="020F0502020204030204" pitchFamily="34" charset="0"/>
                <a:cs typeface="Times New Roman" pitchFamily="18" charset="0"/>
              </a:rPr>
              <a:t>Sự </a:t>
            </a:r>
            <a:r>
              <a:rPr lang="vi-VN" sz="3000" dirty="0">
                <a:solidFill>
                  <a:schemeClr val="bg1"/>
                </a:solidFill>
                <a:latin typeface="Times New Roman" pitchFamily="18" charset="0"/>
                <a:ea typeface="Calibri" panose="020F0502020204030204" pitchFamily="34" charset="0"/>
                <a:cs typeface="Times New Roman" pitchFamily="18" charset="0"/>
              </a:rPr>
              <a:t>khác nhau về </a:t>
            </a:r>
            <a:r>
              <a:rPr lang="vi-VN" sz="3000" dirty="0" smtClean="0">
                <a:solidFill>
                  <a:schemeClr val="bg1"/>
                </a:solidFill>
                <a:latin typeface="Times New Roman" pitchFamily="18" charset="0"/>
                <a:ea typeface="Calibri" panose="020F0502020204030204" pitchFamily="34" charset="0"/>
                <a:cs typeface="Times New Roman" pitchFamily="18" charset="0"/>
              </a:rPr>
              <a:t>hình </a:t>
            </a:r>
            <a:r>
              <a:rPr lang="vi-VN" sz="3000" dirty="0">
                <a:solidFill>
                  <a:schemeClr val="bg1"/>
                </a:solidFill>
                <a:latin typeface="Times New Roman" pitchFamily="18" charset="0"/>
                <a:ea typeface="Calibri" panose="020F0502020204030204" pitchFamily="34" charset="0"/>
                <a:cs typeface="Times New Roman" pitchFamily="18" charset="0"/>
              </a:rPr>
              <a:t>dạng của tế bào </a:t>
            </a:r>
            <a:r>
              <a:rPr lang="vi-VN" sz="3000" dirty="0" smtClean="0">
                <a:solidFill>
                  <a:schemeClr val="bg1"/>
                </a:solidFill>
                <a:latin typeface="Times New Roman" pitchFamily="18" charset="0"/>
                <a:ea typeface="Calibri" panose="020F0502020204030204" pitchFamily="34" charset="0"/>
                <a:cs typeface="Times New Roman" pitchFamily="18" charset="0"/>
              </a:rPr>
              <a:t>phù </a:t>
            </a:r>
            <a:r>
              <a:rPr lang="vi-VN" sz="3000" dirty="0">
                <a:solidFill>
                  <a:schemeClr val="bg1"/>
                </a:solidFill>
                <a:latin typeface="Times New Roman" pitchFamily="18" charset="0"/>
                <a:ea typeface="Calibri" panose="020F0502020204030204" pitchFamily="34" charset="0"/>
                <a:cs typeface="Times New Roman" pitchFamily="18" charset="0"/>
              </a:rPr>
              <a:t>hợp với từng chức năng mà tế bào đảm nhận giúp cho cơ thể sống trao đổi chất, và chuyển hóa năng lượng, sinh trưởng, phát triển, vận động, cảm ứng, sinh </a:t>
            </a:r>
            <a:r>
              <a:rPr lang="vi-VN" sz="3000" dirty="0" smtClean="0">
                <a:solidFill>
                  <a:schemeClr val="bg1"/>
                </a:solidFill>
                <a:latin typeface="Times New Roman" pitchFamily="18" charset="0"/>
                <a:ea typeface="Calibri" panose="020F0502020204030204" pitchFamily="34" charset="0"/>
                <a:cs typeface="Times New Roman" pitchFamily="18" charset="0"/>
              </a:rPr>
              <a:t>sản</a:t>
            </a:r>
            <a:endParaRPr lang="en-US" sz="3000" dirty="0">
              <a:solidFill>
                <a:schemeClr val="bg1"/>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2746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down)">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8" name="Rectangle 7"/>
          <p:cNvSpPr/>
          <p:nvPr/>
        </p:nvSpPr>
        <p:spPr>
          <a:xfrm>
            <a:off x="0" y="899035"/>
            <a:ext cx="2658794" cy="584775"/>
          </a:xfrm>
          <a:prstGeom prst="rect">
            <a:avLst/>
          </a:prstGeom>
        </p:spPr>
        <p:txBody>
          <a:bodyPr wrap="square">
            <a:spAutoFit/>
          </a:bodyPr>
          <a:lstStyle/>
          <a:p>
            <a:pPr algn="ctr"/>
            <a:r>
              <a:rPr lang="en-US" sz="3200" b="1" dirty="0" smtClean="0">
                <a:solidFill>
                  <a:schemeClr val="tx1"/>
                </a:solidFill>
                <a:latin typeface="Times New Roman" pitchFamily="18" charset="0"/>
                <a:cs typeface="Times New Roman" pitchFamily="18" charset="0"/>
              </a:rPr>
              <a:t>KẾT LUẬN</a:t>
            </a:r>
            <a:endParaRPr lang="en-US" sz="3200" b="1" dirty="0">
              <a:solidFill>
                <a:schemeClr val="tx1"/>
              </a:solidFill>
              <a:latin typeface="Times New Roman" pitchFamily="18" charset="0"/>
              <a:cs typeface="Times New Roman" pitchFamily="18" charset="0"/>
            </a:endParaRPr>
          </a:p>
        </p:txBody>
      </p:sp>
      <p:sp>
        <p:nvSpPr>
          <p:cNvPr id="9" name="Rectangle 8"/>
          <p:cNvSpPr/>
          <p:nvPr/>
        </p:nvSpPr>
        <p:spPr>
          <a:xfrm>
            <a:off x="2598175" y="0"/>
            <a:ext cx="6545825" cy="5170646"/>
          </a:xfrm>
          <a:prstGeom prst="rect">
            <a:avLst/>
          </a:prstGeom>
        </p:spPr>
        <p:txBody>
          <a:bodyPr wrap="square">
            <a:spAutoFit/>
          </a:bodyPr>
          <a:lstStyle/>
          <a:p>
            <a:pPr marL="342900" indent="-342900" algn="just">
              <a:buFont typeface="Wingdings" panose="05000000000000000000" pitchFamily="2" charset="2"/>
              <a:buChar char="§"/>
            </a:pPr>
            <a:r>
              <a:rPr lang="vi-VN" sz="3000" dirty="0">
                <a:solidFill>
                  <a:schemeClr val="bg1"/>
                </a:solidFill>
                <a:latin typeface="Times New Roman" pitchFamily="18" charset="0"/>
                <a:ea typeface="Calibri" panose="020F0502020204030204" pitchFamily="34" charset="0"/>
                <a:cs typeface="Times New Roman" pitchFamily="18" charset="0"/>
              </a:rPr>
              <a:t>Mỗi loại tế bào có hình dạng và kích thước khác nhau</a:t>
            </a:r>
            <a:r>
              <a:rPr lang="vi-VN" sz="3000" dirty="0" smtClean="0">
                <a:solidFill>
                  <a:schemeClr val="bg1"/>
                </a:solidFill>
                <a:latin typeface="Times New Roman" pitchFamily="18" charset="0"/>
                <a:ea typeface="Calibri" panose="020F0502020204030204" pitchFamily="34" charset="0"/>
                <a:cs typeface="Times New Roman" pitchFamily="18" charset="0"/>
              </a:rPr>
              <a:t>.</a:t>
            </a:r>
            <a:endParaRPr lang="en-US" sz="3000" dirty="0" smtClean="0">
              <a:solidFill>
                <a:schemeClr val="bg1"/>
              </a:solidFill>
              <a:latin typeface="Times New Roman" pitchFamily="18" charset="0"/>
              <a:ea typeface="Calibri" panose="020F0502020204030204" pitchFamily="34" charset="0"/>
              <a:cs typeface="Times New Roman" pitchFamily="18" charset="0"/>
            </a:endParaRPr>
          </a:p>
          <a:p>
            <a:pPr marL="342900" indent="-342900" algn="just">
              <a:buFont typeface="Wingdings" panose="05000000000000000000" pitchFamily="2" charset="2"/>
              <a:buChar char="§"/>
            </a:pPr>
            <a:r>
              <a:rPr lang="vi-VN" sz="3000" dirty="0" smtClean="0">
                <a:solidFill>
                  <a:schemeClr val="bg1"/>
                </a:solidFill>
                <a:latin typeface="Times New Roman" pitchFamily="18" charset="0"/>
                <a:ea typeface="Calibri" panose="020F0502020204030204" pitchFamily="34" charset="0"/>
                <a:cs typeface="Times New Roman" pitchFamily="18" charset="0"/>
              </a:rPr>
              <a:t> </a:t>
            </a:r>
            <a:r>
              <a:rPr lang="en-US" sz="3000" dirty="0">
                <a:solidFill>
                  <a:schemeClr val="bg1"/>
                </a:solidFill>
                <a:latin typeface="Times New Roman" pitchFamily="18" charset="0"/>
                <a:cs typeface="Times New Roman" pitchFamily="18" charset="0"/>
              </a:rPr>
              <a:t>Các hình </a:t>
            </a:r>
            <a:r>
              <a:rPr lang="en-US" sz="3000" dirty="0" err="1">
                <a:solidFill>
                  <a:schemeClr val="bg1"/>
                </a:solidFill>
                <a:latin typeface="Times New Roman" pitchFamily="18" charset="0"/>
                <a:cs typeface="Times New Roman" pitchFamily="18" charset="0"/>
              </a:rPr>
              <a:t>dạng</a:t>
            </a:r>
            <a:r>
              <a:rPr lang="en-US" sz="3000" dirty="0">
                <a:solidFill>
                  <a:schemeClr val="bg1"/>
                </a:solidFill>
                <a:latin typeface="Times New Roman" pitchFamily="18" charset="0"/>
                <a:cs typeface="Times New Roman" pitchFamily="18" charset="0"/>
              </a:rPr>
              <a:t> </a:t>
            </a:r>
            <a:r>
              <a:rPr lang="en-US" sz="3000" dirty="0" err="1" smtClean="0">
                <a:solidFill>
                  <a:schemeClr val="bg1"/>
                </a:solidFill>
                <a:latin typeface="Times New Roman" pitchFamily="18" charset="0"/>
                <a:cs typeface="Times New Roman" pitchFamily="18" charset="0"/>
              </a:rPr>
              <a:t>của</a:t>
            </a:r>
            <a:r>
              <a:rPr lang="en-US" sz="3000" dirty="0" smtClean="0">
                <a:solidFill>
                  <a:schemeClr val="bg1"/>
                </a:solidFill>
                <a:latin typeface="Times New Roman" pitchFamily="18" charset="0"/>
                <a:cs typeface="Times New Roman" pitchFamily="18" charset="0"/>
              </a:rPr>
              <a:t> </a:t>
            </a:r>
            <a:r>
              <a:rPr lang="en-US" sz="3000" dirty="0">
                <a:solidFill>
                  <a:schemeClr val="bg1"/>
                </a:solidFill>
                <a:latin typeface="Times New Roman" pitchFamily="18" charset="0"/>
                <a:cs typeface="Times New Roman" pitchFamily="18" charset="0"/>
              </a:rPr>
              <a:t>tế bào: hình que, hình cầu, hình đĩa, hình nhiều cạnh, hình thoi, hình sao</a:t>
            </a:r>
            <a:r>
              <a:rPr lang="en-US" sz="3000" dirty="0" smtClean="0">
                <a:solidFill>
                  <a:schemeClr val="bg1"/>
                </a:solidFill>
                <a:latin typeface="Times New Roman" pitchFamily="18" charset="0"/>
                <a:cs typeface="Times New Roman" pitchFamily="18" charset="0"/>
              </a:rPr>
              <a:t>,…</a:t>
            </a:r>
            <a:endParaRPr lang="en-US" sz="3000" dirty="0" smtClean="0">
              <a:solidFill>
                <a:schemeClr val="bg1"/>
              </a:solidFill>
              <a:latin typeface="Times New Roman" pitchFamily="18" charset="0"/>
              <a:ea typeface="Calibri" panose="020F0502020204030204" pitchFamily="34" charset="0"/>
              <a:cs typeface="Times New Roman" pitchFamily="18" charset="0"/>
            </a:endParaRPr>
          </a:p>
          <a:p>
            <a:pPr marL="342900" indent="-342900" algn="just">
              <a:buFont typeface="Wingdings" panose="05000000000000000000" pitchFamily="2" charset="2"/>
              <a:buChar char="§"/>
            </a:pPr>
            <a:r>
              <a:rPr lang="vi-VN" sz="3000" dirty="0" smtClean="0">
                <a:solidFill>
                  <a:schemeClr val="bg1"/>
                </a:solidFill>
                <a:latin typeface="Times New Roman" pitchFamily="18" charset="0"/>
                <a:ea typeface="Calibri" panose="020F0502020204030204" pitchFamily="34" charset="0"/>
                <a:cs typeface="Times New Roman" pitchFamily="18" charset="0"/>
              </a:rPr>
              <a:t>Sự </a:t>
            </a:r>
            <a:r>
              <a:rPr lang="vi-VN" sz="3000" dirty="0">
                <a:solidFill>
                  <a:schemeClr val="bg1"/>
                </a:solidFill>
                <a:latin typeface="Times New Roman" pitchFamily="18" charset="0"/>
                <a:ea typeface="Calibri" panose="020F0502020204030204" pitchFamily="34" charset="0"/>
                <a:cs typeface="Times New Roman" pitchFamily="18" charset="0"/>
              </a:rPr>
              <a:t>khác nhau về </a:t>
            </a:r>
            <a:r>
              <a:rPr lang="vi-VN" sz="3000" dirty="0" smtClean="0">
                <a:solidFill>
                  <a:schemeClr val="bg1"/>
                </a:solidFill>
                <a:latin typeface="Times New Roman" pitchFamily="18" charset="0"/>
                <a:ea typeface="Calibri" panose="020F0502020204030204" pitchFamily="34" charset="0"/>
                <a:cs typeface="Times New Roman" pitchFamily="18" charset="0"/>
              </a:rPr>
              <a:t>hình </a:t>
            </a:r>
            <a:r>
              <a:rPr lang="vi-VN" sz="3000" dirty="0">
                <a:solidFill>
                  <a:schemeClr val="bg1"/>
                </a:solidFill>
                <a:latin typeface="Times New Roman" pitchFamily="18" charset="0"/>
                <a:ea typeface="Calibri" panose="020F0502020204030204" pitchFamily="34" charset="0"/>
                <a:cs typeface="Times New Roman" pitchFamily="18" charset="0"/>
              </a:rPr>
              <a:t>dạng của tế bào </a:t>
            </a:r>
            <a:r>
              <a:rPr lang="vi-VN" sz="3000" dirty="0" smtClean="0">
                <a:solidFill>
                  <a:schemeClr val="bg1"/>
                </a:solidFill>
                <a:latin typeface="Times New Roman" pitchFamily="18" charset="0"/>
                <a:ea typeface="Calibri" panose="020F0502020204030204" pitchFamily="34" charset="0"/>
                <a:cs typeface="Times New Roman" pitchFamily="18" charset="0"/>
              </a:rPr>
              <a:t>phù </a:t>
            </a:r>
            <a:r>
              <a:rPr lang="vi-VN" sz="3000" dirty="0">
                <a:solidFill>
                  <a:schemeClr val="bg1"/>
                </a:solidFill>
                <a:latin typeface="Times New Roman" pitchFamily="18" charset="0"/>
                <a:ea typeface="Calibri" panose="020F0502020204030204" pitchFamily="34" charset="0"/>
                <a:cs typeface="Times New Roman" pitchFamily="18" charset="0"/>
              </a:rPr>
              <a:t>hợp với từng chức năng mà tế bào đảm nhận giúp cho cơ thể sống trao đổi chất, và chuyển hóa năng lượng, sinh trưởng, phát triển, vận động, cảm ứng, sinh </a:t>
            </a:r>
            <a:r>
              <a:rPr lang="vi-VN" sz="3000" dirty="0" smtClean="0">
                <a:solidFill>
                  <a:schemeClr val="bg1"/>
                </a:solidFill>
                <a:latin typeface="Times New Roman" pitchFamily="18" charset="0"/>
                <a:ea typeface="Calibri" panose="020F0502020204030204" pitchFamily="34" charset="0"/>
                <a:cs typeface="Times New Roman" pitchFamily="18" charset="0"/>
              </a:rPr>
              <a:t>sản</a:t>
            </a:r>
            <a:endParaRPr lang="en-US" sz="3000" dirty="0">
              <a:solidFill>
                <a:schemeClr val="bg1"/>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8102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down)">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Text Placeholder 3"/>
          <p:cNvSpPr>
            <a:spLocks noGrp="1"/>
          </p:cNvSpPr>
          <p:nvPr>
            <p:ph type="body" idx="2"/>
          </p:nvPr>
        </p:nvSpPr>
        <p:spPr>
          <a:xfrm>
            <a:off x="4558812" y="0"/>
            <a:ext cx="4528917" cy="5143500"/>
          </a:xfrm>
        </p:spPr>
        <p:txBody>
          <a:bodyPr/>
          <a:lstStyle/>
          <a:p>
            <a:pPr marL="114300" indent="0" algn="just">
              <a:lnSpc>
                <a:spcPct val="100000"/>
              </a:lnSpc>
              <a:buNone/>
            </a:pPr>
            <a:endParaRPr lang="en-US" sz="2800" dirty="0" smtClean="0">
              <a:solidFill>
                <a:schemeClr val="accent1"/>
              </a:solidFill>
              <a:latin typeface="Times New Roman" pitchFamily="18" charset="0"/>
              <a:cs typeface="Times New Roman" pitchFamily="18" charset="0"/>
            </a:endParaRPr>
          </a:p>
          <a:p>
            <a:pPr marL="114300" indent="0" algn="just">
              <a:lnSpc>
                <a:spcPct val="100000"/>
              </a:lnSpc>
              <a:buNone/>
            </a:pPr>
            <a:endParaRPr lang="en-US" sz="2800" dirty="0">
              <a:solidFill>
                <a:schemeClr val="accent1"/>
              </a:solidFill>
              <a:latin typeface="Times New Roman" pitchFamily="18" charset="0"/>
              <a:cs typeface="Times New Roman" pitchFamily="18" charset="0"/>
            </a:endParaRPr>
          </a:p>
          <a:p>
            <a:pPr marL="114300" indent="0" algn="just">
              <a:lnSpc>
                <a:spcPct val="100000"/>
              </a:lnSpc>
              <a:buNone/>
            </a:pPr>
            <a:endParaRPr lang="en-US" sz="2800" dirty="0" smtClean="0">
              <a:solidFill>
                <a:schemeClr val="accent1"/>
              </a:solidFill>
              <a:latin typeface="Times New Roman" pitchFamily="18" charset="0"/>
              <a:cs typeface="Times New Roman" pitchFamily="18" charset="0"/>
            </a:endParaRPr>
          </a:p>
          <a:p>
            <a:pPr marL="114300" indent="0" algn="just">
              <a:lnSpc>
                <a:spcPct val="100000"/>
              </a:lnSpc>
              <a:buNone/>
            </a:pP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xét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bào</a:t>
            </a:r>
            <a:r>
              <a:rPr lang="en-US" sz="2800" b="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
        <p:nvSpPr>
          <p:cNvPr id="5" name="Title 4"/>
          <p:cNvSpPr>
            <a:spLocks noGrp="1"/>
          </p:cNvSpPr>
          <p:nvPr>
            <p:ph type="title"/>
          </p:nvPr>
        </p:nvSpPr>
        <p:spPr>
          <a:xfrm>
            <a:off x="412816" y="430816"/>
            <a:ext cx="3883225" cy="564083"/>
          </a:xfrm>
          <a:ln>
            <a:solidFill>
              <a:schemeClr val="accent4">
                <a:lumMod val="50000"/>
              </a:schemeClr>
            </a:solidFill>
          </a:ln>
        </p:spPr>
        <p:txBody>
          <a:bodyPr/>
          <a:lstStyle/>
          <a:p>
            <a:pPr algn="ctr"/>
            <a:r>
              <a:rPr lang="en-US" sz="3200" b="1" dirty="0" smtClean="0">
                <a:solidFill>
                  <a:schemeClr val="tx1"/>
                </a:solidFill>
                <a:latin typeface="Times New Roman" pitchFamily="18" charset="0"/>
                <a:cs typeface="Times New Roman" pitchFamily="18" charset="0"/>
              </a:rPr>
              <a:t>2. Kích thước tế bào</a:t>
            </a:r>
            <a:endParaRPr lang="en-US" sz="3200" b="1" dirty="0">
              <a:solidFill>
                <a:schemeClr val="tx1"/>
              </a:solidFill>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740775" y="1236269"/>
            <a:ext cx="3058495" cy="3710382"/>
          </a:xfrm>
          <a:prstGeom prst="rect">
            <a:avLst/>
          </a:prstGeom>
        </p:spPr>
      </p:pic>
    </p:spTree>
    <p:extLst>
      <p:ext uri="{BB962C8B-B14F-4D97-AF65-F5344CB8AC3E}">
        <p14:creationId xmlns:p14="http://schemas.microsoft.com/office/powerpoint/2010/main" val="2602967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Text Placeholder 3"/>
          <p:cNvSpPr>
            <a:spLocks noGrp="1"/>
          </p:cNvSpPr>
          <p:nvPr>
            <p:ph type="body" idx="2"/>
          </p:nvPr>
        </p:nvSpPr>
        <p:spPr>
          <a:xfrm>
            <a:off x="4558812" y="0"/>
            <a:ext cx="4528917" cy="5143500"/>
          </a:xfrm>
        </p:spPr>
        <p:txBody>
          <a:bodyPr/>
          <a:lstStyle/>
          <a:p>
            <a:pPr marL="114300" indent="0" algn="just">
              <a:lnSpc>
                <a:spcPct val="100000"/>
              </a:lnSpc>
              <a:buNone/>
            </a:pP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Kích</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thước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tế</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bào</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khác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nhau</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giữa</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nhóm</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sinh</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vật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và</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giữa</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cơ</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quan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trong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một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cơ</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thể</a:t>
            </a:r>
            <a:r>
              <a:rPr lang="en-US" sz="2800" dirty="0" smtClean="0">
                <a:solidFill>
                  <a:schemeClr val="accent1"/>
                </a:solidFill>
                <a:latin typeface="Times New Roman" pitchFamily="18" charset="0"/>
                <a:cs typeface="Times New Roman" pitchFamily="18" charset="0"/>
              </a:rPr>
              <a:t>. </a:t>
            </a:r>
          </a:p>
          <a:p>
            <a:pPr marL="114300" indent="0" algn="just">
              <a:lnSpc>
                <a:spcPct val="100000"/>
              </a:lnSpc>
              <a:buNone/>
            </a:pP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Có</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rất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ít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tế</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bào</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đủ</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lớn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để</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quan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sát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được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bằng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mắt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thường</a:t>
            </a:r>
            <a:r>
              <a:rPr lang="en-US" sz="2800" dirty="0" smtClean="0">
                <a:solidFill>
                  <a:schemeClr val="accent1"/>
                </a:solidFill>
                <a:latin typeface="Times New Roman" pitchFamily="18" charset="0"/>
                <a:cs typeface="Times New Roman" pitchFamily="18" charset="0"/>
              </a:rPr>
              <a:t> </a:t>
            </a:r>
            <a:r>
              <a:rPr lang="en-US" sz="2800" i="1" dirty="0" smtClean="0">
                <a:solidFill>
                  <a:schemeClr val="accent1"/>
                </a:solidFill>
                <a:latin typeface="Times New Roman" pitchFamily="18" charset="0"/>
                <a:cs typeface="Times New Roman" pitchFamily="18" charset="0"/>
              </a:rPr>
              <a:t>(</a:t>
            </a:r>
            <a:r>
              <a:rPr lang="en-US" sz="2800" i="1" dirty="0" err="1" smtClean="0">
                <a:solidFill>
                  <a:schemeClr val="accent1"/>
                </a:solidFill>
                <a:latin typeface="Times New Roman" pitchFamily="18" charset="0"/>
                <a:cs typeface="Times New Roman" pitchFamily="18" charset="0"/>
              </a:rPr>
              <a:t>kích</a:t>
            </a:r>
            <a:r>
              <a:rPr lang="en-US" sz="2800" i="1" dirty="0" smtClean="0">
                <a:solidFill>
                  <a:schemeClr val="accent1"/>
                </a:solidFill>
                <a:latin typeface="Times New Roman" pitchFamily="18" charset="0"/>
                <a:cs typeface="Times New Roman" pitchFamily="18" charset="0"/>
              </a:rPr>
              <a:t> </a:t>
            </a:r>
            <a:r>
              <a:rPr lang="en-US" sz="2800" i="1" dirty="0" err="1" smtClean="0">
                <a:solidFill>
                  <a:schemeClr val="accent1"/>
                </a:solidFill>
                <a:latin typeface="Times New Roman" pitchFamily="18" charset="0"/>
                <a:cs typeface="Times New Roman" pitchFamily="18" charset="0"/>
              </a:rPr>
              <a:t>thước</a:t>
            </a:r>
            <a:r>
              <a:rPr lang="en-US" sz="2800" i="1" dirty="0" smtClean="0">
                <a:solidFill>
                  <a:schemeClr val="accent1"/>
                </a:solidFill>
                <a:latin typeface="Times New Roman" pitchFamily="18" charset="0"/>
                <a:cs typeface="Times New Roman" pitchFamily="18" charset="0"/>
              </a:rPr>
              <a:t> </a:t>
            </a:r>
            <a:r>
              <a:rPr lang="vi-VN" sz="2800" i="1" dirty="0" smtClean="0">
                <a:solidFill>
                  <a:schemeClr val="accent1"/>
                </a:solidFill>
                <a:latin typeface="Times New Roman" pitchFamily="18" charset="0"/>
                <a:cs typeface="Times New Roman" pitchFamily="18" charset="0"/>
              </a:rPr>
              <a:t>1m</a:t>
            </a:r>
            <a:r>
              <a:rPr lang="en-US" sz="2800" i="1" dirty="0" smtClean="0">
                <a:solidFill>
                  <a:schemeClr val="accent1"/>
                </a:solidFill>
                <a:latin typeface="Times New Roman" pitchFamily="18" charset="0"/>
                <a:cs typeface="Times New Roman" pitchFamily="18" charset="0"/>
              </a:rPr>
              <a:t>m, </a:t>
            </a:r>
            <a:r>
              <a:rPr lang="vi-VN" sz="2800" i="1" dirty="0" smtClean="0">
                <a:solidFill>
                  <a:schemeClr val="accent1"/>
                </a:solidFill>
                <a:latin typeface="Times New Roman" pitchFamily="18" charset="0"/>
                <a:cs typeface="Times New Roman" pitchFamily="18" charset="0"/>
              </a:rPr>
              <a:t>10mm</a:t>
            </a:r>
            <a:r>
              <a:rPr lang="en-US" sz="2800" i="1" dirty="0" smtClean="0">
                <a:solidFill>
                  <a:schemeClr val="accent1"/>
                </a:solidFill>
                <a:latin typeface="Times New Roman" pitchFamily="18" charset="0"/>
                <a:cs typeface="Times New Roman" pitchFamily="18" charset="0"/>
              </a:rPr>
              <a: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Hầu</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hết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tế</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bào</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đều</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rất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nhỏ</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chỉ</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có</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thể</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quan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sát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thấy</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chúng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bằng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kính</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hiển</a:t>
            </a:r>
            <a:r>
              <a:rPr lang="en-US" sz="2800" dirty="0" smtClean="0">
                <a:solidFill>
                  <a:schemeClr val="accent1"/>
                </a:solidFill>
                <a:latin typeface="Times New Roman" pitchFamily="18" charset="0"/>
                <a:cs typeface="Times New Roman" pitchFamily="18" charset="0"/>
              </a:rPr>
              <a:t> vi </a:t>
            </a:r>
            <a:r>
              <a:rPr lang="en-US" sz="2800" i="1" dirty="0" smtClean="0">
                <a:solidFill>
                  <a:schemeClr val="accent1"/>
                </a:solidFill>
                <a:latin typeface="Times New Roman" pitchFamily="18" charset="0"/>
                <a:cs typeface="Times New Roman" pitchFamily="18" charset="0"/>
              </a:rPr>
              <a:t>(</a:t>
            </a:r>
            <a:r>
              <a:rPr lang="en-US" sz="2800" i="1" dirty="0" err="1" smtClean="0">
                <a:solidFill>
                  <a:schemeClr val="accent1"/>
                </a:solidFill>
                <a:latin typeface="Times New Roman" pitchFamily="18" charset="0"/>
                <a:cs typeface="Times New Roman" pitchFamily="18" charset="0"/>
              </a:rPr>
              <a:t>kích</a:t>
            </a:r>
            <a:r>
              <a:rPr lang="en-US" sz="2800" i="1" dirty="0" smtClean="0">
                <a:solidFill>
                  <a:schemeClr val="accent1"/>
                </a:solidFill>
                <a:latin typeface="Times New Roman" pitchFamily="18" charset="0"/>
                <a:cs typeface="Times New Roman" pitchFamily="18" charset="0"/>
              </a:rPr>
              <a:t> </a:t>
            </a:r>
            <a:r>
              <a:rPr lang="en-US" sz="2800" i="1" dirty="0" err="1" smtClean="0">
                <a:solidFill>
                  <a:schemeClr val="accent1"/>
                </a:solidFill>
                <a:latin typeface="Times New Roman" pitchFamily="18" charset="0"/>
                <a:cs typeface="Times New Roman" pitchFamily="18" charset="0"/>
              </a:rPr>
              <a:t>thước</a:t>
            </a:r>
            <a:r>
              <a:rPr lang="en-US" sz="2800" i="1" dirty="0" smtClean="0">
                <a:solidFill>
                  <a:schemeClr val="accent1"/>
                </a:solidFill>
                <a:latin typeface="Times New Roman" pitchFamily="18" charset="0"/>
                <a:cs typeface="Times New Roman" pitchFamily="18" charset="0"/>
              </a:rPr>
              <a:t> </a:t>
            </a:r>
            <a:r>
              <a:rPr lang="vi-VN" sz="2800" i="1" dirty="0" smtClean="0">
                <a:solidFill>
                  <a:schemeClr val="accent1"/>
                </a:solidFill>
                <a:latin typeface="Times New Roman" pitchFamily="18" charset="0"/>
                <a:cs typeface="Times New Roman" pitchFamily="18" charset="0"/>
              </a:rPr>
              <a:t>1µm, 10µm hoặc 100µm</a:t>
            </a:r>
            <a:r>
              <a:rPr lang="en-US" sz="2800" i="1" dirty="0" smtClean="0">
                <a:solidFill>
                  <a:schemeClr val="accent1"/>
                </a:solidFill>
                <a:latin typeface="Times New Roman" pitchFamily="18" charset="0"/>
                <a:cs typeface="Times New Roman" pitchFamily="18" charset="0"/>
              </a:rPr>
              <a:t>). </a:t>
            </a:r>
            <a:endParaRPr lang="en-US" sz="2800" i="1" dirty="0">
              <a:solidFill>
                <a:schemeClr val="accent1"/>
              </a:solidFill>
              <a:latin typeface="Times New Roman" pitchFamily="18" charset="0"/>
              <a:cs typeface="Times New Roman" pitchFamily="18" charset="0"/>
            </a:endParaRPr>
          </a:p>
        </p:txBody>
      </p:sp>
      <p:sp>
        <p:nvSpPr>
          <p:cNvPr id="5" name="Title 4"/>
          <p:cNvSpPr>
            <a:spLocks noGrp="1"/>
          </p:cNvSpPr>
          <p:nvPr>
            <p:ph type="title"/>
          </p:nvPr>
        </p:nvSpPr>
        <p:spPr>
          <a:xfrm>
            <a:off x="412816" y="430816"/>
            <a:ext cx="3883225" cy="564083"/>
          </a:xfrm>
          <a:ln>
            <a:solidFill>
              <a:schemeClr val="accent4">
                <a:lumMod val="50000"/>
              </a:schemeClr>
            </a:solidFill>
          </a:ln>
        </p:spPr>
        <p:txBody>
          <a:bodyPr/>
          <a:lstStyle/>
          <a:p>
            <a:pPr algn="ctr"/>
            <a:r>
              <a:rPr lang="en-US" sz="3200" b="1" dirty="0" smtClean="0">
                <a:solidFill>
                  <a:schemeClr val="tx1"/>
                </a:solidFill>
                <a:latin typeface="Times New Roman" pitchFamily="18" charset="0"/>
                <a:cs typeface="Times New Roman" pitchFamily="18" charset="0"/>
              </a:rPr>
              <a:t>2. </a:t>
            </a:r>
            <a:r>
              <a:rPr lang="en-US" sz="3200" b="1" dirty="0" err="1" smtClean="0">
                <a:solidFill>
                  <a:schemeClr val="tx1"/>
                </a:solidFill>
                <a:latin typeface="Times New Roman" pitchFamily="18" charset="0"/>
                <a:cs typeface="Times New Roman" pitchFamily="18" charset="0"/>
              </a:rPr>
              <a:t>Kích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thước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tế</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bào</a:t>
            </a:r>
            <a:endParaRPr lang="en-US" sz="3200" b="1" dirty="0">
              <a:solidFill>
                <a:schemeClr val="tx1"/>
              </a:solidFill>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740775" y="1236269"/>
            <a:ext cx="3058495" cy="3710382"/>
          </a:xfrm>
          <a:prstGeom prst="rect">
            <a:avLst/>
          </a:prstGeom>
        </p:spPr>
      </p:pic>
    </p:spTree>
    <p:extLst>
      <p:ext uri="{BB962C8B-B14F-4D97-AF65-F5344CB8AC3E}">
        <p14:creationId xmlns:p14="http://schemas.microsoft.com/office/powerpoint/2010/main" val="897180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ext Placeholder 3"/>
          <p:cNvSpPr>
            <a:spLocks noGrp="1"/>
          </p:cNvSpPr>
          <p:nvPr>
            <p:ph type="body" idx="2"/>
          </p:nvPr>
        </p:nvSpPr>
        <p:spPr>
          <a:xfrm>
            <a:off x="4558812" y="0"/>
            <a:ext cx="4528917" cy="5143500"/>
          </a:xfrm>
        </p:spPr>
        <p:txBody>
          <a:bodyPr/>
          <a:lstStyle/>
          <a:p>
            <a:pPr marL="114300" indent="0" algn="just">
              <a:lnSpc>
                <a:spcPct val="100000"/>
              </a:lnSpc>
              <a:buNone/>
            </a:pP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Kích</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thước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tế</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bào</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khác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nhau</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giữa</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nhóm</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sinh</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vật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và</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giữa</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cơ</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quan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trong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một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cơ</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thể</a:t>
            </a:r>
            <a:r>
              <a:rPr lang="en-US" sz="2800" dirty="0" smtClean="0">
                <a:solidFill>
                  <a:schemeClr val="accent1"/>
                </a:solidFill>
                <a:latin typeface="Times New Roman" pitchFamily="18" charset="0"/>
                <a:cs typeface="Times New Roman" pitchFamily="18" charset="0"/>
              </a:rPr>
              <a:t>. </a:t>
            </a:r>
          </a:p>
          <a:p>
            <a:pPr marL="114300" indent="0" algn="just">
              <a:lnSpc>
                <a:spcPct val="100000"/>
              </a:lnSpc>
              <a:buNone/>
            </a:pP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Có</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rất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ít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các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tế</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bào</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đủ</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lớn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để</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quan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sát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được</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bằng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mắt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thường</a:t>
            </a:r>
            <a:r>
              <a:rPr lang="en-US" sz="2800" dirty="0" smtClean="0">
                <a:solidFill>
                  <a:schemeClr val="accent1"/>
                </a:solidFill>
                <a:latin typeface="Times New Roman" pitchFamily="18" charset="0"/>
                <a:cs typeface="Times New Roman" pitchFamily="18" charset="0"/>
              </a:rPr>
              <a:t> </a:t>
            </a:r>
            <a:r>
              <a:rPr lang="en-US" sz="2800" i="1" dirty="0" smtClean="0">
                <a:solidFill>
                  <a:schemeClr val="accent1"/>
                </a:solidFill>
                <a:latin typeface="Times New Roman" pitchFamily="18" charset="0"/>
                <a:cs typeface="Times New Roman" pitchFamily="18" charset="0"/>
              </a:rPr>
              <a:t>(</a:t>
            </a:r>
            <a:r>
              <a:rPr lang="en-US" sz="2800" i="1" dirty="0" err="1" smtClean="0">
                <a:solidFill>
                  <a:schemeClr val="accent1"/>
                </a:solidFill>
                <a:latin typeface="Times New Roman" pitchFamily="18" charset="0"/>
                <a:cs typeface="Times New Roman" pitchFamily="18" charset="0"/>
              </a:rPr>
              <a:t>kích</a:t>
            </a:r>
            <a:r>
              <a:rPr lang="en-US" sz="2800" i="1" dirty="0" smtClean="0">
                <a:solidFill>
                  <a:schemeClr val="accent1"/>
                </a:solidFill>
                <a:latin typeface="Times New Roman" pitchFamily="18" charset="0"/>
                <a:cs typeface="Times New Roman" pitchFamily="18" charset="0"/>
              </a:rPr>
              <a:t> </a:t>
            </a:r>
            <a:r>
              <a:rPr lang="en-US" sz="2800" i="1" dirty="0" err="1" smtClean="0">
                <a:solidFill>
                  <a:schemeClr val="accent1"/>
                </a:solidFill>
                <a:latin typeface="Times New Roman" pitchFamily="18" charset="0"/>
                <a:cs typeface="Times New Roman" pitchFamily="18" charset="0"/>
              </a:rPr>
              <a:t>thước</a:t>
            </a:r>
            <a:r>
              <a:rPr lang="en-US" sz="2800" i="1" dirty="0" smtClean="0">
                <a:solidFill>
                  <a:schemeClr val="accent1"/>
                </a:solidFill>
                <a:latin typeface="Times New Roman" pitchFamily="18" charset="0"/>
                <a:cs typeface="Times New Roman" pitchFamily="18" charset="0"/>
              </a:rPr>
              <a:t> </a:t>
            </a:r>
            <a:r>
              <a:rPr lang="vi-VN" sz="2800" i="1" dirty="0" smtClean="0">
                <a:solidFill>
                  <a:schemeClr val="accent1"/>
                </a:solidFill>
                <a:latin typeface="Times New Roman" pitchFamily="18" charset="0"/>
                <a:cs typeface="Times New Roman" pitchFamily="18" charset="0"/>
              </a:rPr>
              <a:t>1m</a:t>
            </a:r>
            <a:r>
              <a:rPr lang="en-US" sz="2800" i="1" dirty="0" smtClean="0">
                <a:solidFill>
                  <a:schemeClr val="accent1"/>
                </a:solidFill>
                <a:latin typeface="Times New Roman" pitchFamily="18" charset="0"/>
                <a:cs typeface="Times New Roman" pitchFamily="18" charset="0"/>
              </a:rPr>
              <a:t>m, </a:t>
            </a:r>
            <a:r>
              <a:rPr lang="vi-VN" sz="2800" i="1" dirty="0" smtClean="0">
                <a:solidFill>
                  <a:schemeClr val="accent1"/>
                </a:solidFill>
                <a:latin typeface="Times New Roman" pitchFamily="18" charset="0"/>
                <a:cs typeface="Times New Roman" pitchFamily="18" charset="0"/>
              </a:rPr>
              <a:t>10mm</a:t>
            </a:r>
            <a:r>
              <a:rPr lang="en-US" sz="2800" i="1" dirty="0" smtClean="0">
                <a:solidFill>
                  <a:schemeClr val="accent1"/>
                </a:solidFill>
                <a:latin typeface="Times New Roman" pitchFamily="18" charset="0"/>
                <a:cs typeface="Times New Roman" pitchFamily="18" charset="0"/>
              </a:rPr>
              <a: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Hầu</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hết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tế</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bào</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đều</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rất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nhỏ</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chỉ</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có</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thể</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quan</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sát</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thấy</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chúng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bằng</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kính</a:t>
            </a:r>
            <a:r>
              <a:rPr lang="en-US" sz="2800" dirty="0" smtClean="0">
                <a:solidFill>
                  <a:schemeClr val="accent1"/>
                </a:solidFill>
                <a:latin typeface="Times New Roman" pitchFamily="18" charset="0"/>
                <a:cs typeface="Times New Roman" pitchFamily="18" charset="0"/>
              </a:rPr>
              <a:t> </a:t>
            </a:r>
            <a:r>
              <a:rPr lang="en-US" sz="2800" dirty="0" err="1" smtClean="0">
                <a:solidFill>
                  <a:schemeClr val="accent1"/>
                </a:solidFill>
                <a:latin typeface="Times New Roman" pitchFamily="18" charset="0"/>
                <a:cs typeface="Times New Roman" pitchFamily="18" charset="0"/>
              </a:rPr>
              <a:t>hiển</a:t>
            </a:r>
            <a:r>
              <a:rPr lang="en-US" sz="2800" dirty="0" smtClean="0">
                <a:solidFill>
                  <a:schemeClr val="accent1"/>
                </a:solidFill>
                <a:latin typeface="Times New Roman" pitchFamily="18" charset="0"/>
                <a:cs typeface="Times New Roman" pitchFamily="18" charset="0"/>
              </a:rPr>
              <a:t> vi </a:t>
            </a:r>
            <a:r>
              <a:rPr lang="en-US" sz="2800" i="1" dirty="0" smtClean="0">
                <a:solidFill>
                  <a:schemeClr val="accent1"/>
                </a:solidFill>
                <a:latin typeface="Times New Roman" pitchFamily="18" charset="0"/>
                <a:cs typeface="Times New Roman" pitchFamily="18" charset="0"/>
              </a:rPr>
              <a:t>(</a:t>
            </a:r>
            <a:r>
              <a:rPr lang="en-US" sz="2800" i="1" dirty="0" err="1" smtClean="0">
                <a:solidFill>
                  <a:schemeClr val="accent1"/>
                </a:solidFill>
                <a:latin typeface="Times New Roman" pitchFamily="18" charset="0"/>
                <a:cs typeface="Times New Roman" pitchFamily="18" charset="0"/>
              </a:rPr>
              <a:t>kích</a:t>
            </a:r>
            <a:r>
              <a:rPr lang="en-US" sz="2800" i="1" dirty="0" smtClean="0">
                <a:solidFill>
                  <a:schemeClr val="accent1"/>
                </a:solidFill>
                <a:latin typeface="Times New Roman" pitchFamily="18" charset="0"/>
                <a:cs typeface="Times New Roman" pitchFamily="18" charset="0"/>
              </a:rPr>
              <a:t> </a:t>
            </a:r>
            <a:r>
              <a:rPr lang="en-US" sz="2800" i="1" dirty="0" err="1" smtClean="0">
                <a:solidFill>
                  <a:schemeClr val="accent1"/>
                </a:solidFill>
                <a:latin typeface="Times New Roman" pitchFamily="18" charset="0"/>
                <a:cs typeface="Times New Roman" pitchFamily="18" charset="0"/>
              </a:rPr>
              <a:t>thước</a:t>
            </a:r>
            <a:r>
              <a:rPr lang="en-US" sz="2800" i="1" dirty="0" smtClean="0">
                <a:solidFill>
                  <a:schemeClr val="accent1"/>
                </a:solidFill>
                <a:latin typeface="Times New Roman" pitchFamily="18" charset="0"/>
                <a:cs typeface="Times New Roman" pitchFamily="18" charset="0"/>
              </a:rPr>
              <a:t> </a:t>
            </a:r>
            <a:r>
              <a:rPr lang="vi-VN" sz="2800" i="1" dirty="0" smtClean="0">
                <a:solidFill>
                  <a:schemeClr val="accent1"/>
                </a:solidFill>
                <a:latin typeface="Times New Roman" pitchFamily="18" charset="0"/>
                <a:cs typeface="Times New Roman" pitchFamily="18" charset="0"/>
              </a:rPr>
              <a:t>1µm, 10µm hoặc 100µm</a:t>
            </a:r>
            <a:r>
              <a:rPr lang="en-US" sz="2800" i="1" dirty="0" smtClean="0">
                <a:solidFill>
                  <a:schemeClr val="accent1"/>
                </a:solidFill>
                <a:latin typeface="Times New Roman" pitchFamily="18" charset="0"/>
                <a:cs typeface="Times New Roman" pitchFamily="18" charset="0"/>
              </a:rPr>
              <a:t>). </a:t>
            </a:r>
            <a:endParaRPr lang="en-US" sz="2800" i="1" dirty="0">
              <a:solidFill>
                <a:schemeClr val="accent1"/>
              </a:solidFill>
              <a:latin typeface="Times New Roman" pitchFamily="18" charset="0"/>
              <a:cs typeface="Times New Roman" pitchFamily="18" charset="0"/>
            </a:endParaRPr>
          </a:p>
        </p:txBody>
      </p:sp>
      <p:sp>
        <p:nvSpPr>
          <p:cNvPr id="5" name="Title 4"/>
          <p:cNvSpPr>
            <a:spLocks noGrp="1"/>
          </p:cNvSpPr>
          <p:nvPr>
            <p:ph type="title"/>
          </p:nvPr>
        </p:nvSpPr>
        <p:spPr>
          <a:xfrm>
            <a:off x="412816" y="430816"/>
            <a:ext cx="3883225" cy="564083"/>
          </a:xfrm>
          <a:ln>
            <a:solidFill>
              <a:schemeClr val="accent4">
                <a:lumMod val="50000"/>
              </a:schemeClr>
            </a:solidFill>
          </a:ln>
        </p:spPr>
        <p:txBody>
          <a:bodyPr/>
          <a:lstStyle/>
          <a:p>
            <a:pPr algn="ctr"/>
            <a:r>
              <a:rPr lang="en-US" sz="3200" b="1" dirty="0" smtClean="0">
                <a:solidFill>
                  <a:schemeClr val="tx1"/>
                </a:solidFill>
                <a:latin typeface="Times New Roman" pitchFamily="18" charset="0"/>
                <a:cs typeface="Times New Roman" pitchFamily="18" charset="0"/>
              </a:rPr>
              <a:t>KẾT LUẬN</a:t>
            </a:r>
            <a:endParaRPr lang="en-US" sz="3200" b="1" dirty="0">
              <a:solidFill>
                <a:schemeClr val="tx1"/>
              </a:solidFill>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740775" y="1236269"/>
            <a:ext cx="3058495" cy="3710382"/>
          </a:xfrm>
          <a:prstGeom prst="rect">
            <a:avLst/>
          </a:prstGeom>
        </p:spPr>
      </p:pic>
    </p:spTree>
    <p:extLst>
      <p:ext uri="{BB962C8B-B14F-4D97-AF65-F5344CB8AC3E}">
        <p14:creationId xmlns:p14="http://schemas.microsoft.com/office/powerpoint/2010/main" val="158689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4" y="300654"/>
            <a:ext cx="2046300" cy="1113149"/>
          </a:xfrm>
        </p:spPr>
        <p:txBody>
          <a:bodyPr/>
          <a:lstStyle/>
          <a:p>
            <a:pPr algn="ctr"/>
            <a:r>
              <a:rPr lang="en-US" sz="3200" b="1" dirty="0" smtClean="0">
                <a:latin typeface="Times New Roman" pitchFamily="18" charset="0"/>
                <a:cs typeface="Times New Roman" pitchFamily="18" charset="0"/>
              </a:rPr>
              <a:t>Quan sát Hình 18.2</a:t>
            </a:r>
            <a:endParaRPr lang="en-US" sz="3200" b="1" dirty="0">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4" name="Rectangle 3"/>
          <p:cNvSpPr/>
          <p:nvPr/>
        </p:nvSpPr>
        <p:spPr>
          <a:xfrm>
            <a:off x="2599152" y="27978"/>
            <a:ext cx="6453408" cy="1569660"/>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Tế bào nào có thể quan sát bằng mắt thường, tế bào nào phải quan sát bằng kính hiển vi?</a:t>
            </a:r>
          </a:p>
        </p:txBody>
      </p:sp>
      <p:pic>
        <p:nvPicPr>
          <p:cNvPr id="5" name="Picture 4"/>
          <p:cNvPicPr>
            <a:picLocks noChangeAspect="1"/>
          </p:cNvPicPr>
          <p:nvPr/>
        </p:nvPicPr>
        <p:blipFill>
          <a:blip r:embed="rId2"/>
          <a:stretch>
            <a:fillRect/>
          </a:stretch>
        </p:blipFill>
        <p:spPr>
          <a:xfrm>
            <a:off x="0" y="1704109"/>
            <a:ext cx="8968154" cy="3439391"/>
          </a:xfrm>
          <a:prstGeom prst="rect">
            <a:avLst/>
          </a:prstGeom>
        </p:spPr>
      </p:pic>
    </p:spTree>
    <p:extLst>
      <p:ext uri="{BB962C8B-B14F-4D97-AF65-F5344CB8AC3E}">
        <p14:creationId xmlns:p14="http://schemas.microsoft.com/office/powerpoint/2010/main" val="22918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4" y="300654"/>
            <a:ext cx="2046300" cy="1113149"/>
          </a:xfrm>
        </p:spPr>
        <p:txBody>
          <a:bodyPr/>
          <a:lstStyle/>
          <a:p>
            <a:pPr algn="ctr"/>
            <a:r>
              <a:rPr lang="en-US" sz="3200" b="1" dirty="0" smtClean="0">
                <a:latin typeface="Times New Roman" pitchFamily="18" charset="0"/>
                <a:cs typeface="Times New Roman" pitchFamily="18" charset="0"/>
              </a:rPr>
              <a:t>Quan sát Hình 18.2</a:t>
            </a:r>
            <a:endParaRPr lang="en-US" sz="3200" b="1" dirty="0">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Rectangle 3"/>
          <p:cNvSpPr/>
          <p:nvPr/>
        </p:nvSpPr>
        <p:spPr>
          <a:xfrm>
            <a:off x="2599152" y="27978"/>
            <a:ext cx="6453408" cy="1569660"/>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Tế bào nào có thể quan sát bằng mắt thường, tế bào nào phải quan sát bằng kính hiển vi?</a:t>
            </a:r>
          </a:p>
        </p:txBody>
      </p:sp>
      <p:pic>
        <p:nvPicPr>
          <p:cNvPr id="5" name="Picture 4"/>
          <p:cNvPicPr>
            <a:picLocks noChangeAspect="1"/>
          </p:cNvPicPr>
          <p:nvPr/>
        </p:nvPicPr>
        <p:blipFill>
          <a:blip r:embed="rId2"/>
          <a:stretch>
            <a:fillRect/>
          </a:stretch>
        </p:blipFill>
        <p:spPr>
          <a:xfrm>
            <a:off x="0" y="1704109"/>
            <a:ext cx="5198304" cy="3439391"/>
          </a:xfrm>
          <a:prstGeom prst="rect">
            <a:avLst/>
          </a:prstGeom>
        </p:spPr>
      </p:pic>
      <p:sp>
        <p:nvSpPr>
          <p:cNvPr id="7" name="Rectangle 6"/>
          <p:cNvSpPr/>
          <p:nvPr/>
        </p:nvSpPr>
        <p:spPr>
          <a:xfrm>
            <a:off x="5092796" y="1526102"/>
            <a:ext cx="4051204" cy="3108543"/>
          </a:xfrm>
          <a:prstGeom prst="rect">
            <a:avLst/>
          </a:prstGeom>
        </p:spPr>
        <p:txBody>
          <a:bodyPr wrap="square">
            <a:spAutoFit/>
          </a:bodyPr>
          <a:lstStyle/>
          <a:p>
            <a:pPr algn="just"/>
            <a:r>
              <a:rPr lang="en-US" sz="2800" dirty="0" smtClean="0">
                <a:solidFill>
                  <a:schemeClr val="tx1"/>
                </a:solidFill>
                <a:latin typeface="Times New Roman" pitchFamily="18" charset="0"/>
                <a:ea typeface="Calibri" panose="020F0502020204030204" pitchFamily="34" charset="0"/>
                <a:cs typeface="Times New Roman" pitchFamily="18" charset="0"/>
              </a:rPr>
              <a:t> - </a:t>
            </a:r>
            <a:r>
              <a:rPr lang="vi-VN" sz="2800" dirty="0" smtClean="0">
                <a:solidFill>
                  <a:schemeClr val="tx1"/>
                </a:solidFill>
                <a:latin typeface="Times New Roman" pitchFamily="18" charset="0"/>
                <a:ea typeface="Calibri" panose="020F0502020204030204" pitchFamily="34" charset="0"/>
                <a:cs typeface="Times New Roman" pitchFamily="18" charset="0"/>
              </a:rPr>
              <a:t>Các </a:t>
            </a:r>
            <a:r>
              <a:rPr lang="vi-VN" sz="2800" dirty="0">
                <a:solidFill>
                  <a:schemeClr val="tx1"/>
                </a:solidFill>
                <a:latin typeface="Times New Roman" pitchFamily="18" charset="0"/>
                <a:ea typeface="Calibri" panose="020F0502020204030204" pitchFamily="34" charset="0"/>
                <a:cs typeface="Times New Roman" pitchFamily="18" charset="0"/>
              </a:rPr>
              <a:t>tế bào có thể quan sát bằng mắt thường: tế bào trứng cá, tế bào chim ruồi, tế bào cá voi xanh, ...</a:t>
            </a:r>
            <a:endParaRPr lang="en-US" sz="2800" dirty="0">
              <a:solidFill>
                <a:schemeClr val="tx1"/>
              </a:solidFill>
              <a:latin typeface="Times New Roman" pitchFamily="18" charset="0"/>
              <a:ea typeface="Calibri" panose="020F0502020204030204" pitchFamily="34" charset="0"/>
              <a:cs typeface="Times New Roman" pitchFamily="18" charset="0"/>
            </a:endParaRPr>
          </a:p>
          <a:p>
            <a:pPr algn="just"/>
            <a:r>
              <a:rPr lang="en-US" sz="2800" dirty="0" smtClean="0">
                <a:solidFill>
                  <a:schemeClr val="tx1"/>
                </a:solidFill>
                <a:latin typeface="Times New Roman" pitchFamily="18" charset="0"/>
                <a:ea typeface="Calibri" panose="020F0502020204030204" pitchFamily="34" charset="0"/>
                <a:cs typeface="Times New Roman" pitchFamily="18" charset="0"/>
              </a:rPr>
              <a:t> - </a:t>
            </a:r>
            <a:r>
              <a:rPr lang="vi-VN" sz="2800" dirty="0" smtClean="0">
                <a:solidFill>
                  <a:schemeClr val="tx1"/>
                </a:solidFill>
                <a:latin typeface="Times New Roman" pitchFamily="18" charset="0"/>
                <a:ea typeface="Calibri" panose="020F0502020204030204" pitchFamily="34" charset="0"/>
                <a:cs typeface="Times New Roman" pitchFamily="18" charset="0"/>
              </a:rPr>
              <a:t>Các </a:t>
            </a:r>
            <a:r>
              <a:rPr lang="vi-VN" sz="2800" dirty="0">
                <a:solidFill>
                  <a:schemeClr val="tx1"/>
                </a:solidFill>
                <a:latin typeface="Times New Roman" pitchFamily="18" charset="0"/>
                <a:ea typeface="Calibri" panose="020F0502020204030204" pitchFamily="34" charset="0"/>
                <a:cs typeface="Times New Roman" pitchFamily="18" charset="0"/>
              </a:rPr>
              <a:t>tế bào phải quan sát bằng kính hiển vi: tế bào vi khuẩn, lục lạp, </a:t>
            </a:r>
            <a:r>
              <a:rPr lang="vi-VN" sz="2800" dirty="0" smtClean="0">
                <a:solidFill>
                  <a:schemeClr val="tx1"/>
                </a:solidFill>
                <a:latin typeface="Times New Roman" pitchFamily="18" charset="0"/>
                <a:ea typeface="Calibri" panose="020F0502020204030204" pitchFamily="34" charset="0"/>
                <a:cs typeface="Times New Roman" pitchFamily="18" charset="0"/>
              </a:rPr>
              <a:t>virus</a:t>
            </a:r>
            <a:r>
              <a:rPr lang="en-US" sz="2800" dirty="0" smtClean="0">
                <a:solidFill>
                  <a:schemeClr val="tx1"/>
                </a:solidFill>
                <a:latin typeface="Times New Roman" pitchFamily="18" charset="0"/>
                <a:ea typeface="Calibri" panose="020F0502020204030204" pitchFamily="34" charset="0"/>
                <a:cs typeface="Times New Roman" pitchFamily="18" charset="0"/>
              </a:rPr>
              <a:t>...</a:t>
            </a:r>
            <a:endParaRPr lang="en-US" sz="2800" dirty="0">
              <a:solidFill>
                <a:schemeClr val="tx1"/>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6455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p:cNvSpPr/>
          <p:nvPr/>
        </p:nvSpPr>
        <p:spPr>
          <a:xfrm>
            <a:off x="0" y="182485"/>
            <a:ext cx="9144000" cy="584775"/>
          </a:xfrm>
          <a:prstGeom prst="rect">
            <a:avLst/>
          </a:prstGeom>
        </p:spPr>
        <p:txBody>
          <a:bodyPr wrap="square">
            <a:spAutoFit/>
          </a:bodyPr>
          <a:lstStyle/>
          <a:p>
            <a:pPr algn="ctr"/>
            <a:r>
              <a:rPr lang="en-US" sz="3200" b="1" dirty="0">
                <a:solidFill>
                  <a:schemeClr val="bg1"/>
                </a:solidFill>
                <a:latin typeface="Times New Roman" pitchFamily="18" charset="0"/>
                <a:cs typeface="Times New Roman" pitchFamily="18" charset="0"/>
              </a:rPr>
              <a:t>Bảng mô </a:t>
            </a:r>
            <a:r>
              <a:rPr lang="en-US" sz="3200" b="1" dirty="0" smtClean="0">
                <a:solidFill>
                  <a:schemeClr val="bg1"/>
                </a:solidFill>
                <a:latin typeface="Times New Roman" pitchFamily="18" charset="0"/>
                <a:cs typeface="Times New Roman" pitchFamily="18" charset="0"/>
              </a:rPr>
              <a:t>tả hình dạng, kích </a:t>
            </a:r>
            <a:r>
              <a:rPr lang="en-US" sz="3200" b="1" dirty="0">
                <a:solidFill>
                  <a:schemeClr val="bg1"/>
                </a:solidFill>
                <a:latin typeface="Times New Roman" pitchFamily="18" charset="0"/>
                <a:cs typeface="Times New Roman" pitchFamily="18" charset="0"/>
              </a:rPr>
              <a:t>thước các loại tế bào </a:t>
            </a:r>
          </a:p>
        </p:txBody>
      </p:sp>
      <p:sp>
        <p:nvSpPr>
          <p:cNvPr id="4" name="Rectangle 3"/>
          <p:cNvSpPr/>
          <p:nvPr/>
        </p:nvSpPr>
        <p:spPr>
          <a:xfrm>
            <a:off x="186039" y="879800"/>
            <a:ext cx="4587887" cy="1815882"/>
          </a:xfrm>
          <a:prstGeom prst="rect">
            <a:avLst/>
          </a:prstGeom>
          <a:ln>
            <a:solidFill>
              <a:schemeClr val="accent4">
                <a:lumMod val="50000"/>
              </a:schemeClr>
            </a:solidFill>
          </a:ln>
        </p:spPr>
        <p:txBody>
          <a:bodyPr wrap="square">
            <a:spAutoFit/>
          </a:bodyPr>
          <a:lstStyle/>
          <a:p>
            <a:pPr algn="ctr"/>
            <a:r>
              <a:rPr lang="en-US" sz="2800" b="1" dirty="0" smtClean="0">
                <a:solidFill>
                  <a:schemeClr val="tx1"/>
                </a:solidFill>
                <a:latin typeface="Times New Roman" pitchFamily="18" charset="0"/>
                <a:cs typeface="Times New Roman" pitchFamily="18" charset="0"/>
              </a:rPr>
              <a:t>Tế bào vi khuẩn E.coli</a:t>
            </a:r>
          </a:p>
          <a:p>
            <a:pPr algn="ctr"/>
            <a:r>
              <a:rPr lang="en-US" sz="2800" dirty="0" smtClean="0">
                <a:solidFill>
                  <a:schemeClr val="tx1"/>
                </a:solidFill>
                <a:latin typeface="Times New Roman" pitchFamily="18" charset="0"/>
                <a:cs typeface="Times New Roman" pitchFamily="18" charset="0"/>
              </a:rPr>
              <a:t>Hình que.</a:t>
            </a:r>
          </a:p>
          <a:p>
            <a:pPr algn="ctr"/>
            <a:r>
              <a:rPr lang="en-US" sz="2800" dirty="0" smtClean="0">
                <a:solidFill>
                  <a:schemeClr val="tx1"/>
                </a:solidFill>
                <a:latin typeface="Times New Roman" pitchFamily="18" charset="0"/>
                <a:cs typeface="Times New Roman" pitchFamily="18" charset="0"/>
              </a:rPr>
              <a:t>Chiều dài khoảng 2</a:t>
            </a:r>
            <a:r>
              <a:rPr lang="vi-VN" sz="2800" dirty="0" smtClean="0">
                <a:solidFill>
                  <a:schemeClr val="tx1"/>
                </a:solidFill>
                <a:latin typeface="Times New Roman" pitchFamily="18" charset="0"/>
                <a:cs typeface="Times New Roman" pitchFamily="18" charset="0"/>
              </a:rPr>
              <a:t>µm</a:t>
            </a:r>
            <a:endParaRPr lang="en-US" sz="2800" dirty="0" smtClean="0">
              <a:solidFill>
                <a:schemeClr val="tx1"/>
              </a:solidFill>
              <a:latin typeface="Times New Roman" pitchFamily="18" charset="0"/>
              <a:cs typeface="Times New Roman" pitchFamily="18" charset="0"/>
            </a:endParaRPr>
          </a:p>
          <a:p>
            <a:pPr algn="ctr"/>
            <a:r>
              <a:rPr lang="en-US" sz="2800" dirty="0" smtClean="0">
                <a:solidFill>
                  <a:schemeClr val="tx1"/>
                </a:solidFill>
                <a:latin typeface="Times New Roman" pitchFamily="18" charset="0"/>
                <a:cs typeface="Times New Roman" pitchFamily="18" charset="0"/>
              </a:rPr>
              <a:t>Chiều rộng </a:t>
            </a:r>
            <a:r>
              <a:rPr lang="en-US" sz="2800" dirty="0" err="1" smtClean="0">
                <a:solidFill>
                  <a:schemeClr val="tx1"/>
                </a:solidFill>
                <a:latin typeface="Times New Roman" pitchFamily="18" charset="0"/>
                <a:cs typeface="Times New Roman" pitchFamily="18" charset="0"/>
              </a:rPr>
              <a:t>khoảng</a:t>
            </a:r>
            <a:r>
              <a:rPr lang="en-US" sz="2800" dirty="0" smtClean="0">
                <a:solidFill>
                  <a:schemeClr val="tx1"/>
                </a:solidFill>
                <a:latin typeface="Times New Roman" pitchFamily="18" charset="0"/>
                <a:cs typeface="Times New Roman" pitchFamily="18" charset="0"/>
              </a:rPr>
              <a:t> 0,25 - 1</a:t>
            </a:r>
            <a:r>
              <a:rPr lang="vi-VN" sz="2800" dirty="0" smtClean="0">
                <a:solidFill>
                  <a:schemeClr val="tx1"/>
                </a:solidFill>
                <a:latin typeface="Times New Roman" pitchFamily="18" charset="0"/>
                <a:cs typeface="Times New Roman" pitchFamily="18" charset="0"/>
              </a:rPr>
              <a:t>µm</a:t>
            </a:r>
            <a:endParaRPr lang="en-US" sz="2800"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4823165" y="938047"/>
            <a:ext cx="4264564" cy="2027171"/>
          </a:xfrm>
          <a:prstGeom prst="rect">
            <a:avLst/>
          </a:prstGeom>
        </p:spPr>
      </p:pic>
      <p:sp>
        <p:nvSpPr>
          <p:cNvPr id="6" name="Rectangle 5"/>
          <p:cNvSpPr/>
          <p:nvPr/>
        </p:nvSpPr>
        <p:spPr>
          <a:xfrm>
            <a:off x="4431324" y="3054854"/>
            <a:ext cx="4656406" cy="1815882"/>
          </a:xfrm>
          <a:prstGeom prst="rect">
            <a:avLst/>
          </a:prstGeom>
          <a:ln>
            <a:solidFill>
              <a:schemeClr val="accent4">
                <a:lumMod val="50000"/>
              </a:schemeClr>
            </a:solidFill>
          </a:ln>
        </p:spPr>
        <p:txBody>
          <a:bodyPr wrap="square">
            <a:spAutoFit/>
          </a:bodyPr>
          <a:lstStyle/>
          <a:p>
            <a:pPr algn="ctr"/>
            <a:r>
              <a:rPr lang="en-US" sz="2800" b="1" dirty="0">
                <a:solidFill>
                  <a:schemeClr val="tx1"/>
                </a:solidFill>
                <a:latin typeface="Times New Roman" pitchFamily="18" charset="0"/>
                <a:cs typeface="Times New Roman" pitchFamily="18" charset="0"/>
              </a:rPr>
              <a:t>Tế bào </a:t>
            </a:r>
            <a:r>
              <a:rPr lang="en-US" sz="2800" b="1" dirty="0" smtClean="0">
                <a:solidFill>
                  <a:schemeClr val="tx1"/>
                </a:solidFill>
                <a:latin typeface="Times New Roman" pitchFamily="18" charset="0"/>
                <a:cs typeface="Times New Roman" pitchFamily="18" charset="0"/>
              </a:rPr>
              <a:t>biểu bì vảy hành</a:t>
            </a:r>
            <a:endParaRPr lang="en-US" sz="2800" b="1" dirty="0">
              <a:solidFill>
                <a:schemeClr val="tx1"/>
              </a:solidFill>
              <a:latin typeface="Times New Roman" pitchFamily="18" charset="0"/>
              <a:cs typeface="Times New Roman" pitchFamily="18" charset="0"/>
            </a:endParaRPr>
          </a:p>
          <a:p>
            <a:pPr algn="ctr"/>
            <a:r>
              <a:rPr lang="en-US" sz="2800" dirty="0">
                <a:solidFill>
                  <a:schemeClr val="tx1"/>
                </a:solidFill>
                <a:latin typeface="Times New Roman" pitchFamily="18" charset="0"/>
                <a:cs typeface="Times New Roman" pitchFamily="18" charset="0"/>
              </a:rPr>
              <a:t>Hình </a:t>
            </a:r>
            <a:r>
              <a:rPr lang="en-US" sz="2800" dirty="0" smtClean="0">
                <a:solidFill>
                  <a:schemeClr val="tx1"/>
                </a:solidFill>
                <a:latin typeface="Times New Roman" pitchFamily="18" charset="0"/>
                <a:cs typeface="Times New Roman" pitchFamily="18" charset="0"/>
              </a:rPr>
              <a:t>nhiều cạnh.</a:t>
            </a:r>
            <a:endParaRPr lang="en-US" sz="2800" dirty="0">
              <a:solidFill>
                <a:schemeClr val="tx1"/>
              </a:solidFill>
              <a:latin typeface="Times New Roman" pitchFamily="18" charset="0"/>
              <a:cs typeface="Times New Roman" pitchFamily="18" charset="0"/>
            </a:endParaRPr>
          </a:p>
          <a:p>
            <a:pPr algn="ctr"/>
            <a:r>
              <a:rPr lang="en-US" sz="2800" dirty="0">
                <a:solidFill>
                  <a:schemeClr val="tx1"/>
                </a:solidFill>
                <a:latin typeface="Times New Roman" pitchFamily="18" charset="0"/>
                <a:cs typeface="Times New Roman" pitchFamily="18" charset="0"/>
              </a:rPr>
              <a:t>Chiều dài khoảng </a:t>
            </a:r>
            <a:r>
              <a:rPr lang="en-US" sz="2800" dirty="0" smtClean="0">
                <a:solidFill>
                  <a:schemeClr val="tx1"/>
                </a:solidFill>
                <a:latin typeface="Times New Roman" pitchFamily="18" charset="0"/>
                <a:cs typeface="Times New Roman" pitchFamily="18" charset="0"/>
              </a:rPr>
              <a:t>200</a:t>
            </a:r>
            <a:r>
              <a:rPr lang="vi-VN" sz="2800" dirty="0" smtClean="0">
                <a:solidFill>
                  <a:schemeClr val="tx1"/>
                </a:solidFill>
                <a:latin typeface="Times New Roman" pitchFamily="18" charset="0"/>
                <a:cs typeface="Times New Roman" pitchFamily="18" charset="0"/>
              </a:rPr>
              <a:t>µm</a:t>
            </a:r>
            <a:endParaRPr lang="en-US" sz="2800" dirty="0">
              <a:solidFill>
                <a:schemeClr val="tx1"/>
              </a:solidFill>
              <a:latin typeface="Times New Roman" pitchFamily="18" charset="0"/>
              <a:cs typeface="Times New Roman" pitchFamily="18" charset="0"/>
            </a:endParaRPr>
          </a:p>
          <a:p>
            <a:pPr algn="ctr"/>
            <a:r>
              <a:rPr lang="en-US" sz="2800" dirty="0">
                <a:solidFill>
                  <a:schemeClr val="tx1"/>
                </a:solidFill>
                <a:latin typeface="Times New Roman" pitchFamily="18" charset="0"/>
                <a:cs typeface="Times New Roman" pitchFamily="18" charset="0"/>
              </a:rPr>
              <a:t>Chiều rộng khoảng </a:t>
            </a:r>
            <a:r>
              <a:rPr lang="en-US" sz="2800" dirty="0" smtClean="0">
                <a:solidFill>
                  <a:schemeClr val="tx1"/>
                </a:solidFill>
                <a:latin typeface="Times New Roman" pitchFamily="18" charset="0"/>
                <a:cs typeface="Times New Roman" pitchFamily="18" charset="0"/>
              </a:rPr>
              <a:t>70</a:t>
            </a:r>
            <a:r>
              <a:rPr lang="vi-VN" sz="2800" dirty="0" smtClean="0">
                <a:solidFill>
                  <a:schemeClr val="tx1"/>
                </a:solidFill>
                <a:latin typeface="Times New Roman" pitchFamily="18" charset="0"/>
                <a:cs typeface="Times New Roman" pitchFamily="18" charset="0"/>
              </a:rPr>
              <a:t>µm</a:t>
            </a:r>
            <a:endParaRPr lang="en-US" sz="2800" dirty="0">
              <a:solidFill>
                <a:schemeClr val="tx1"/>
              </a:solidFill>
              <a:latin typeface="Times New Roman" pitchFamily="18" charset="0"/>
              <a:cs typeface="Times New Roman" pitchFamily="18" charset="0"/>
            </a:endParaRPr>
          </a:p>
        </p:txBody>
      </p:sp>
      <p:pic>
        <p:nvPicPr>
          <p:cNvPr id="7" name="Picture 6"/>
          <p:cNvPicPr>
            <a:picLocks noChangeAspect="1"/>
          </p:cNvPicPr>
          <p:nvPr/>
        </p:nvPicPr>
        <p:blipFill>
          <a:blip r:embed="rId3"/>
          <a:stretch>
            <a:fillRect/>
          </a:stretch>
        </p:blipFill>
        <p:spPr>
          <a:xfrm>
            <a:off x="186039" y="2805330"/>
            <a:ext cx="4192589" cy="2216379"/>
          </a:xfrm>
          <a:prstGeom prst="rect">
            <a:avLst/>
          </a:prstGeom>
        </p:spPr>
      </p:pic>
    </p:spTree>
    <p:extLst>
      <p:ext uri="{BB962C8B-B14F-4D97-AF65-F5344CB8AC3E}">
        <p14:creationId xmlns:p14="http://schemas.microsoft.com/office/powerpoint/2010/main" val="41465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ectangle 3"/>
          <p:cNvSpPr/>
          <p:nvPr/>
        </p:nvSpPr>
        <p:spPr>
          <a:xfrm>
            <a:off x="127870" y="243576"/>
            <a:ext cx="4732518" cy="1569660"/>
          </a:xfrm>
          <a:prstGeom prst="rect">
            <a:avLst/>
          </a:prstGeom>
          <a:ln>
            <a:solidFill>
              <a:schemeClr val="accent4">
                <a:lumMod val="50000"/>
              </a:schemeClr>
            </a:solidFill>
          </a:ln>
        </p:spPr>
        <p:txBody>
          <a:bodyPr wrap="square">
            <a:spAutoFit/>
          </a:bodyPr>
          <a:lstStyle/>
          <a:p>
            <a:pPr algn="ctr"/>
            <a:r>
              <a:rPr lang="en-US" sz="3200" b="1" dirty="0" smtClean="0">
                <a:solidFill>
                  <a:schemeClr val="tx1"/>
                </a:solidFill>
                <a:latin typeface="Times New Roman" pitchFamily="18" charset="0"/>
                <a:cs typeface="Times New Roman" pitchFamily="18" charset="0"/>
              </a:rPr>
              <a:t>Tế bào hồng cầu ở người</a:t>
            </a:r>
          </a:p>
          <a:p>
            <a:pPr algn="ctr"/>
            <a:r>
              <a:rPr lang="en-US" sz="3200" dirty="0" smtClean="0">
                <a:solidFill>
                  <a:schemeClr val="tx1"/>
                </a:solidFill>
                <a:latin typeface="Times New Roman" pitchFamily="18" charset="0"/>
                <a:cs typeface="Times New Roman" pitchFamily="18" charset="0"/>
              </a:rPr>
              <a:t>Hình đĩa, lõm hai mặt.</a:t>
            </a:r>
          </a:p>
          <a:p>
            <a:pPr algn="ctr"/>
            <a:r>
              <a:rPr lang="en-US" sz="3200" dirty="0" smtClean="0">
                <a:solidFill>
                  <a:schemeClr val="tx1"/>
                </a:solidFill>
                <a:latin typeface="Times New Roman" pitchFamily="18" charset="0"/>
                <a:cs typeface="Times New Roman" pitchFamily="18" charset="0"/>
              </a:rPr>
              <a:t>Đường kính khoảng 7</a:t>
            </a:r>
            <a:r>
              <a:rPr lang="vi-VN" sz="3200" dirty="0" smtClean="0">
                <a:solidFill>
                  <a:schemeClr val="tx1"/>
                </a:solidFill>
                <a:latin typeface="Times New Roman" pitchFamily="18" charset="0"/>
                <a:cs typeface="Times New Roman" pitchFamily="18" charset="0"/>
              </a:rPr>
              <a:t>µm</a:t>
            </a:r>
            <a:endParaRPr lang="en-US" sz="3200" dirty="0" smtClean="0">
              <a:solidFill>
                <a:schemeClr val="tx1"/>
              </a:solidFill>
              <a:latin typeface="Times New Roman" pitchFamily="18" charset="0"/>
              <a:cs typeface="Times New Roman" pitchFamily="18" charset="0"/>
            </a:endParaRPr>
          </a:p>
        </p:txBody>
      </p:sp>
      <p:sp>
        <p:nvSpPr>
          <p:cNvPr id="6" name="Rectangle 5"/>
          <p:cNvSpPr/>
          <p:nvPr/>
        </p:nvSpPr>
        <p:spPr>
          <a:xfrm>
            <a:off x="4845094" y="2652043"/>
            <a:ext cx="4280557" cy="2246769"/>
          </a:xfrm>
          <a:prstGeom prst="rect">
            <a:avLst/>
          </a:prstGeom>
          <a:ln>
            <a:solidFill>
              <a:schemeClr val="accent4">
                <a:lumMod val="50000"/>
              </a:schemeClr>
            </a:solidFill>
          </a:ln>
        </p:spPr>
        <p:txBody>
          <a:bodyPr wrap="square">
            <a:spAutoFit/>
          </a:bodyPr>
          <a:lstStyle/>
          <a:p>
            <a:pPr algn="ctr"/>
            <a:r>
              <a:rPr lang="en-US" sz="2800" b="1" dirty="0">
                <a:solidFill>
                  <a:schemeClr val="bg1"/>
                </a:solidFill>
                <a:latin typeface="Times New Roman" pitchFamily="18" charset="0"/>
                <a:cs typeface="Times New Roman" pitchFamily="18" charset="0"/>
              </a:rPr>
              <a:t>Tế bào </a:t>
            </a:r>
            <a:r>
              <a:rPr lang="en-US" sz="2800" b="1" dirty="0" smtClean="0">
                <a:solidFill>
                  <a:schemeClr val="bg1"/>
                </a:solidFill>
                <a:latin typeface="Times New Roman" pitchFamily="18" charset="0"/>
                <a:cs typeface="Times New Roman" pitchFamily="18" charset="0"/>
              </a:rPr>
              <a:t>thần kinh ở người</a:t>
            </a:r>
            <a:endParaRPr lang="en-US" sz="2800" b="1" dirty="0">
              <a:solidFill>
                <a:schemeClr val="bg1"/>
              </a:solidFill>
              <a:latin typeface="Times New Roman" pitchFamily="18" charset="0"/>
              <a:cs typeface="Times New Roman" pitchFamily="18" charset="0"/>
            </a:endParaRPr>
          </a:p>
          <a:p>
            <a:pPr algn="ctr"/>
            <a:r>
              <a:rPr lang="en-US" sz="2800" dirty="0">
                <a:solidFill>
                  <a:schemeClr val="bg1"/>
                </a:solidFill>
                <a:latin typeface="Times New Roman" pitchFamily="18" charset="0"/>
                <a:cs typeface="Times New Roman" pitchFamily="18" charset="0"/>
              </a:rPr>
              <a:t>Hình </a:t>
            </a:r>
            <a:r>
              <a:rPr lang="en-US" sz="2800" dirty="0" smtClean="0">
                <a:solidFill>
                  <a:schemeClr val="bg1"/>
                </a:solidFill>
                <a:latin typeface="Times New Roman" pitchFamily="18" charset="0"/>
                <a:cs typeface="Times New Roman" pitchFamily="18" charset="0"/>
              </a:rPr>
              <a:t>các tua ngắn.</a:t>
            </a:r>
            <a:endParaRPr lang="en-US" sz="2800" dirty="0">
              <a:solidFill>
                <a:schemeClr val="bg1"/>
              </a:solidFill>
              <a:latin typeface="Times New Roman" pitchFamily="18" charset="0"/>
              <a:cs typeface="Times New Roman" pitchFamily="18" charset="0"/>
            </a:endParaRPr>
          </a:p>
          <a:p>
            <a:pPr algn="ctr"/>
            <a:r>
              <a:rPr lang="en-US" sz="2800" dirty="0">
                <a:solidFill>
                  <a:schemeClr val="bg1"/>
                </a:solidFill>
                <a:latin typeface="Times New Roman" pitchFamily="18" charset="0"/>
                <a:cs typeface="Times New Roman" pitchFamily="18" charset="0"/>
              </a:rPr>
              <a:t>Chiều dài khoảng </a:t>
            </a:r>
            <a:r>
              <a:rPr lang="en-US" sz="2800" dirty="0" smtClean="0">
                <a:solidFill>
                  <a:schemeClr val="bg1"/>
                </a:solidFill>
                <a:latin typeface="Times New Roman" pitchFamily="18" charset="0"/>
                <a:cs typeface="Times New Roman" pitchFamily="18" charset="0"/>
              </a:rPr>
              <a:t>13-60mm</a:t>
            </a:r>
            <a:endParaRPr lang="en-US" sz="2800" dirty="0">
              <a:solidFill>
                <a:schemeClr val="bg1"/>
              </a:solidFill>
              <a:latin typeface="Times New Roman" pitchFamily="18" charset="0"/>
              <a:cs typeface="Times New Roman" pitchFamily="18" charset="0"/>
            </a:endParaRPr>
          </a:p>
          <a:p>
            <a:pPr algn="ctr"/>
            <a:r>
              <a:rPr lang="en-US" sz="2800" dirty="0">
                <a:solidFill>
                  <a:schemeClr val="bg1"/>
                </a:solidFill>
                <a:latin typeface="Times New Roman" pitchFamily="18" charset="0"/>
                <a:cs typeface="Times New Roman" pitchFamily="18" charset="0"/>
              </a:rPr>
              <a:t>Chiều rộng khoảng </a:t>
            </a:r>
            <a:r>
              <a:rPr lang="en-US" sz="2800" dirty="0" smtClean="0">
                <a:solidFill>
                  <a:schemeClr val="bg1"/>
                </a:solidFill>
                <a:latin typeface="Times New Roman" pitchFamily="18" charset="0"/>
                <a:cs typeface="Times New Roman" pitchFamily="18" charset="0"/>
              </a:rPr>
              <a:t>10-30</a:t>
            </a:r>
            <a:r>
              <a:rPr lang="vi-VN" sz="2800" dirty="0" smtClean="0">
                <a:solidFill>
                  <a:schemeClr val="bg1"/>
                </a:solidFill>
                <a:latin typeface="Times New Roman" pitchFamily="18" charset="0"/>
                <a:cs typeface="Times New Roman" pitchFamily="18" charset="0"/>
              </a:rPr>
              <a:t>µm</a:t>
            </a:r>
            <a:endParaRPr lang="en-US" sz="2800" dirty="0">
              <a:solidFill>
                <a:schemeClr val="bg1"/>
              </a:solidFill>
              <a:latin typeface="Times New Roman" pitchFamily="18" charset="0"/>
              <a:cs typeface="Times New Roman" pitchFamily="18" charset="0"/>
            </a:endParaRPr>
          </a:p>
        </p:txBody>
      </p:sp>
      <p:pic>
        <p:nvPicPr>
          <p:cNvPr id="8" name="Picture 7"/>
          <p:cNvPicPr>
            <a:picLocks noChangeAspect="1"/>
          </p:cNvPicPr>
          <p:nvPr/>
        </p:nvPicPr>
        <p:blipFill>
          <a:blip r:embed="rId2"/>
          <a:stretch>
            <a:fillRect/>
          </a:stretch>
        </p:blipFill>
        <p:spPr>
          <a:xfrm>
            <a:off x="4939288" y="243577"/>
            <a:ext cx="4092170" cy="2324060"/>
          </a:xfrm>
          <a:prstGeom prst="rect">
            <a:avLst/>
          </a:prstGeom>
        </p:spPr>
      </p:pic>
      <p:pic>
        <p:nvPicPr>
          <p:cNvPr id="9" name="Picture 8"/>
          <p:cNvPicPr>
            <a:picLocks noChangeAspect="1"/>
          </p:cNvPicPr>
          <p:nvPr/>
        </p:nvPicPr>
        <p:blipFill>
          <a:blip r:embed="rId3"/>
          <a:stretch>
            <a:fillRect/>
          </a:stretch>
        </p:blipFill>
        <p:spPr>
          <a:xfrm>
            <a:off x="127870" y="2018714"/>
            <a:ext cx="4732517" cy="2999513"/>
          </a:xfrm>
          <a:prstGeom prst="rect">
            <a:avLst/>
          </a:prstGeom>
        </p:spPr>
      </p:pic>
    </p:spTree>
    <p:extLst>
      <p:ext uri="{BB962C8B-B14F-4D97-AF65-F5344CB8AC3E}">
        <p14:creationId xmlns:p14="http://schemas.microsoft.com/office/powerpoint/2010/main" val="32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237"/>
            <a:ext cx="2596896" cy="898858"/>
          </a:xfrm>
        </p:spPr>
        <p:txBody>
          <a:bodyPr/>
          <a:lstStyle/>
          <a:p>
            <a:pPr algn="ctr"/>
            <a:r>
              <a:rPr lang="en-US" sz="2800" b="1" dirty="0" smtClean="0">
                <a:solidFill>
                  <a:schemeClr val="tx1"/>
                </a:solidFill>
                <a:latin typeface="Times New Roman" pitchFamily="18" charset="0"/>
                <a:cs typeface="Times New Roman" pitchFamily="18" charset="0"/>
              </a:rPr>
              <a:t>Thảo luận và trả lời câu hỏi </a:t>
            </a:r>
            <a:endParaRPr lang="en-US" sz="2800" b="1" dirty="0">
              <a:solidFill>
                <a:schemeClr val="tx1"/>
              </a:solidFill>
              <a:latin typeface="Times New Roman" pitchFamily="18" charset="0"/>
              <a:cs typeface="Times New Roman" pitchFamily="18" charset="0"/>
            </a:endParaRPr>
          </a:p>
        </p:txBody>
      </p:sp>
      <p:sp>
        <p:nvSpPr>
          <p:cNvPr id="4" name="Rectangle 3"/>
          <p:cNvSpPr/>
          <p:nvPr/>
        </p:nvSpPr>
        <p:spPr>
          <a:xfrm>
            <a:off x="2604210" y="115038"/>
            <a:ext cx="6547104" cy="954107"/>
          </a:xfrm>
          <a:prstGeom prst="rect">
            <a:avLst/>
          </a:prstGeom>
        </p:spPr>
        <p:txBody>
          <a:bodyPr wrap="square">
            <a:spAutoFit/>
          </a:bodyPr>
          <a:lstStyle/>
          <a:p>
            <a:pPr algn="ctr"/>
            <a:r>
              <a:rPr lang="en-US" sz="2800" dirty="0" smtClean="0">
                <a:solidFill>
                  <a:schemeClr val="bg1"/>
                </a:solidFill>
                <a:latin typeface="Times New Roman" pitchFamily="18" charset="0"/>
                <a:cs typeface="Times New Roman" pitchFamily="18" charset="0"/>
              </a:rPr>
              <a:t>Bốn bạn học sinh phát biểu về hình dạng, kích thước của các loại tế bào như sau:</a:t>
            </a:r>
          </a:p>
        </p:txBody>
      </p:sp>
      <p:pic>
        <p:nvPicPr>
          <p:cNvPr id="5" name="Picture 4"/>
          <p:cNvPicPr>
            <a:picLocks noChangeAspect="1"/>
          </p:cNvPicPr>
          <p:nvPr/>
        </p:nvPicPr>
        <p:blipFill>
          <a:blip r:embed="rId2"/>
          <a:stretch>
            <a:fillRect/>
          </a:stretch>
        </p:blipFill>
        <p:spPr>
          <a:xfrm>
            <a:off x="2604210" y="1069145"/>
            <a:ext cx="6539790" cy="2609617"/>
          </a:xfrm>
          <a:prstGeom prst="rect">
            <a:avLst/>
          </a:prstGeom>
        </p:spPr>
      </p:pic>
      <p:sp>
        <p:nvSpPr>
          <p:cNvPr id="6" name="Rectangle 5"/>
          <p:cNvSpPr/>
          <p:nvPr/>
        </p:nvSpPr>
        <p:spPr>
          <a:xfrm>
            <a:off x="2604210" y="3678762"/>
            <a:ext cx="6539790" cy="1384995"/>
          </a:xfrm>
          <a:prstGeom prst="rect">
            <a:avLst/>
          </a:prstGeom>
        </p:spPr>
        <p:txBody>
          <a:bodyPr wrap="square">
            <a:spAutoFit/>
          </a:bodyPr>
          <a:lstStyle/>
          <a:p>
            <a:pPr algn="just"/>
            <a:r>
              <a:rPr lang="en-US" sz="2800" dirty="0" smtClean="0">
                <a:solidFill>
                  <a:schemeClr val="tx1"/>
                </a:solidFill>
                <a:latin typeface="Times New Roman" pitchFamily="18" charset="0"/>
                <a:cs typeface="Times New Roman" pitchFamily="18" charset="0"/>
              </a:rPr>
              <a:t>1. Phát biểu của bạn nào đúng?</a:t>
            </a:r>
          </a:p>
          <a:p>
            <a:pPr algn="just"/>
            <a:r>
              <a:rPr lang="en-US" sz="2800" dirty="0" smtClean="0">
                <a:solidFill>
                  <a:schemeClr val="tx1"/>
                </a:solidFill>
                <a:latin typeface="Times New Roman" pitchFamily="18" charset="0"/>
                <a:cs typeface="Times New Roman" pitchFamily="18" charset="0"/>
              </a:rPr>
              <a:t>2. Lấy ví dụ để giải thích tại sao các phát biểu khác không đúng.</a:t>
            </a:r>
            <a:endParaRPr lang="en-US" sz="2800" dirty="0">
              <a:solidFill>
                <a:schemeClr val="tx1"/>
              </a:solidFill>
              <a:latin typeface="Times New Roman" pitchFamily="18" charset="0"/>
              <a:cs typeface="Times New Roman" pitchFamily="18" charset="0"/>
            </a:endParaRPr>
          </a:p>
        </p:txBody>
      </p:sp>
      <p:sp>
        <p:nvSpPr>
          <p:cNvPr id="7" name="Rectangle 6"/>
          <p:cNvSpPr/>
          <p:nvPr/>
        </p:nvSpPr>
        <p:spPr>
          <a:xfrm>
            <a:off x="47546" y="899602"/>
            <a:ext cx="2501799" cy="4154984"/>
          </a:xfrm>
          <a:prstGeom prst="rect">
            <a:avLst/>
          </a:prstGeom>
        </p:spPr>
        <p:txBody>
          <a:bodyPr wrap="square">
            <a:spAutoFit/>
          </a:bodyPr>
          <a:lstStyle/>
          <a:p>
            <a:pPr algn="ctr"/>
            <a:r>
              <a:rPr lang="en-US" sz="2200" b="1" dirty="0" smtClean="0">
                <a:solidFill>
                  <a:schemeClr val="accent1">
                    <a:lumMod val="50000"/>
                  </a:schemeClr>
                </a:solidFill>
                <a:latin typeface="Times New Roman" pitchFamily="18" charset="0"/>
                <a:cs typeface="Times New Roman" pitchFamily="18" charset="0"/>
              </a:rPr>
              <a:t>1. </a:t>
            </a:r>
            <a:r>
              <a:rPr lang="en-US" sz="2200" b="1" dirty="0" err="1" smtClean="0">
                <a:solidFill>
                  <a:schemeClr val="accent1">
                    <a:lumMod val="50000"/>
                  </a:schemeClr>
                </a:solidFill>
                <a:latin typeface="Times New Roman" pitchFamily="18" charset="0"/>
                <a:cs typeface="Times New Roman" pitchFamily="18" charset="0"/>
              </a:rPr>
              <a:t>Phát</a:t>
            </a:r>
            <a:r>
              <a:rPr lang="en-US" sz="2200" b="1" dirty="0" smtClean="0">
                <a:solidFill>
                  <a:schemeClr val="accent1">
                    <a:lumMod val="50000"/>
                  </a:schemeClr>
                </a:solidFill>
                <a:latin typeface="Times New Roman" pitchFamily="18" charset="0"/>
                <a:cs typeface="Times New Roman" pitchFamily="18" charset="0"/>
              </a:rPr>
              <a:t> biểu đúng: </a:t>
            </a:r>
            <a:r>
              <a:rPr lang="en-US" sz="2200" b="1" dirty="0" smtClean="0">
                <a:solidFill>
                  <a:srgbClr val="FF0000"/>
                </a:solidFill>
                <a:latin typeface="Times New Roman" pitchFamily="18" charset="0"/>
                <a:cs typeface="Times New Roman" pitchFamily="18" charset="0"/>
              </a:rPr>
              <a:t>D</a:t>
            </a:r>
          </a:p>
          <a:p>
            <a:pPr algn="just"/>
            <a:r>
              <a:rPr lang="en-US" sz="2200" b="1" dirty="0" smtClean="0">
                <a:solidFill>
                  <a:schemeClr val="accent1">
                    <a:lumMod val="50000"/>
                  </a:schemeClr>
                </a:solidFill>
                <a:latin typeface="Times New Roman" pitchFamily="18" charset="0"/>
                <a:cs typeface="Times New Roman" pitchFamily="18" charset="0"/>
              </a:rPr>
              <a:t>2. Ví dụ:</a:t>
            </a:r>
          </a:p>
          <a:p>
            <a:pPr algn="just"/>
            <a:r>
              <a:rPr lang="en-US" sz="2200" b="1" dirty="0" smtClean="0">
                <a:solidFill>
                  <a:schemeClr val="tx1"/>
                </a:solidFill>
                <a:latin typeface="Times New Roman" pitchFamily="18" charset="0"/>
                <a:cs typeface="Times New Roman" pitchFamily="18" charset="0"/>
              </a:rPr>
              <a:t>Tế bào vi khuẩn E.coli: Hình que, chiều dài </a:t>
            </a:r>
            <a:r>
              <a:rPr lang="en-US" sz="2200" b="1" dirty="0">
                <a:solidFill>
                  <a:schemeClr val="tx1"/>
                </a:solidFill>
                <a:latin typeface="Times New Roman" pitchFamily="18" charset="0"/>
                <a:cs typeface="Times New Roman" pitchFamily="18" charset="0"/>
              </a:rPr>
              <a:t>2</a:t>
            </a:r>
            <a:r>
              <a:rPr lang="vi-VN" sz="2200" b="1" dirty="0" smtClean="0">
                <a:solidFill>
                  <a:schemeClr val="tx1"/>
                </a:solidFill>
                <a:latin typeface="Times New Roman" pitchFamily="18" charset="0"/>
                <a:cs typeface="Times New Roman" pitchFamily="18" charset="0"/>
              </a:rPr>
              <a:t>µm</a:t>
            </a:r>
            <a:r>
              <a:rPr lang="en-US" sz="2200" b="1" dirty="0" smtClean="0">
                <a:solidFill>
                  <a:schemeClr val="tx1"/>
                </a:solidFill>
                <a:latin typeface="Times New Roman" pitchFamily="18" charset="0"/>
                <a:cs typeface="Times New Roman" pitchFamily="18" charset="0"/>
              </a:rPr>
              <a:t>, chiều rộng 0,25 - 1</a:t>
            </a:r>
            <a:r>
              <a:rPr lang="vi-VN" sz="2200" b="1" dirty="0" smtClean="0">
                <a:solidFill>
                  <a:schemeClr val="tx1"/>
                </a:solidFill>
                <a:latin typeface="Times New Roman" pitchFamily="18" charset="0"/>
                <a:cs typeface="Times New Roman" pitchFamily="18" charset="0"/>
              </a:rPr>
              <a:t>µm</a:t>
            </a:r>
            <a:r>
              <a:rPr lang="en-US" sz="2200" b="1" dirty="0" smtClean="0">
                <a:solidFill>
                  <a:schemeClr val="tx1"/>
                </a:solidFill>
                <a:latin typeface="Times New Roman" pitchFamily="18" charset="0"/>
                <a:cs typeface="Times New Roman" pitchFamily="18" charset="0"/>
              </a:rPr>
              <a:t>.</a:t>
            </a:r>
          </a:p>
          <a:p>
            <a:pPr algn="just"/>
            <a:r>
              <a:rPr lang="en-US" sz="2200" b="1" dirty="0" smtClean="0">
                <a:solidFill>
                  <a:schemeClr val="tx1"/>
                </a:solidFill>
                <a:latin typeface="Times New Roman" pitchFamily="18" charset="0"/>
                <a:cs typeface="Times New Roman" pitchFamily="18" charset="0"/>
              </a:rPr>
              <a:t>Tế bào hồng cầu ở người: hình đĩa, lõm hai mặt, đường kính 7</a:t>
            </a:r>
            <a:r>
              <a:rPr lang="vi-VN" sz="2200" b="1" dirty="0">
                <a:solidFill>
                  <a:schemeClr val="tx1"/>
                </a:solidFill>
                <a:latin typeface="Times New Roman" pitchFamily="18" charset="0"/>
                <a:cs typeface="Times New Roman" pitchFamily="18" charset="0"/>
              </a:rPr>
              <a:t> </a:t>
            </a:r>
            <a:r>
              <a:rPr lang="vi-VN" sz="2200" b="1" dirty="0" smtClean="0">
                <a:solidFill>
                  <a:schemeClr val="tx1"/>
                </a:solidFill>
                <a:latin typeface="Times New Roman" pitchFamily="18" charset="0"/>
                <a:cs typeface="Times New Roman" pitchFamily="18" charset="0"/>
              </a:rPr>
              <a:t>µm</a:t>
            </a:r>
            <a:r>
              <a:rPr lang="en-US" sz="2200" b="1"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1267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heel(1)">
                                      <p:cBhvr>
                                        <p:cTn id="30" dur="2000"/>
                                        <p:tgtEl>
                                          <p:spTgt spid="7">
                                            <p:txEl>
                                              <p:pRg st="0" end="0"/>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heel(1)">
                                      <p:cBhvr>
                                        <p:cTn id="33" dur="2000"/>
                                        <p:tgtEl>
                                          <p:spTgt spid="7">
                                            <p:txEl>
                                              <p:pRg st="1" end="1"/>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heel(1)">
                                      <p:cBhvr>
                                        <p:cTn id="36" dur="2000"/>
                                        <p:tgtEl>
                                          <p:spTgt spid="7">
                                            <p:txEl>
                                              <p:pRg st="2" end="2"/>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heel(1)">
                                      <p:cBhvr>
                                        <p:cTn id="3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81904" y="574367"/>
            <a:ext cx="8948229" cy="3863989"/>
          </a:xfrm>
          <a:prstGeom prst="rect">
            <a:avLst/>
          </a:prstGeom>
        </p:spPr>
        <p:txBody>
          <a:bodyPr spcFirstLastPara="1" wrap="square" lIns="91425" tIns="91425" rIns="91425" bIns="91425" anchor="t" anchorCtr="0">
            <a:noAutofit/>
          </a:bodyPr>
          <a:lstStyle/>
          <a:p>
            <a:pPr marL="76200" algn="ctr">
              <a:lnSpc>
                <a:spcPct val="150000"/>
              </a:lnSpc>
              <a:spcBef>
                <a:spcPts val="600"/>
              </a:spcBef>
              <a:spcAft>
                <a:spcPts val="600"/>
              </a:spcAft>
            </a:pPr>
            <a:r>
              <a:rPr lang="en-US" sz="4000" b="1" dirty="0" smtClean="0">
                <a:solidFill>
                  <a:schemeClr val="bg1"/>
                </a:solidFill>
                <a:latin typeface="Times New Roman" pitchFamily="18" charset="0"/>
                <a:cs typeface="Times New Roman" pitchFamily="18" charset="0"/>
              </a:rPr>
              <a:t>CHƯƠNG V: TẾ BÀO</a:t>
            </a:r>
            <a:br>
              <a:rPr lang="en-US" sz="4000" b="1" dirty="0" smtClean="0">
                <a:solidFill>
                  <a:schemeClr val="bg1"/>
                </a:solidFill>
                <a:latin typeface="Times New Roman" pitchFamily="18" charset="0"/>
                <a:cs typeface="Times New Roman" pitchFamily="18" charset="0"/>
              </a:rPr>
            </a:br>
            <a:r>
              <a:rPr lang="en-US" sz="4000" b="1" dirty="0" smtClean="0">
                <a:solidFill>
                  <a:schemeClr val="bg1"/>
                </a:solidFill>
                <a:latin typeface="Times New Roman" pitchFamily="18" charset="0"/>
                <a:cs typeface="Times New Roman" pitchFamily="18" charset="0"/>
              </a:rPr>
              <a:t>BÀI 18 – TI</a:t>
            </a:r>
            <a:r>
              <a:rPr lang="vi-VN" sz="4000" b="1" dirty="0" smtClean="0">
                <a:solidFill>
                  <a:schemeClr val="bg1"/>
                </a:solidFill>
                <a:latin typeface="Times New Roman" pitchFamily="18" charset="0"/>
                <a:cs typeface="Times New Roman" pitchFamily="18" charset="0"/>
              </a:rPr>
              <a:t>ẾT 1</a:t>
            </a:r>
            <a:r>
              <a:rPr lang="en-US" sz="4000" b="1" dirty="0" smtClean="0">
                <a:solidFill>
                  <a:schemeClr val="bg1"/>
                </a:solidFill>
                <a:latin typeface="Times New Roman" pitchFamily="18" charset="0"/>
                <a:cs typeface="Times New Roman" pitchFamily="18" charset="0"/>
              </a:rPr>
              <a:t> - </a:t>
            </a:r>
            <a:r>
              <a:rPr lang="vi-VN" sz="4000" b="1" dirty="0" smtClean="0">
                <a:solidFill>
                  <a:schemeClr val="bg1"/>
                </a:solidFill>
                <a:latin typeface="Times New Roman" pitchFamily="18" charset="0"/>
                <a:cs typeface="Times New Roman" pitchFamily="18" charset="0"/>
              </a:rPr>
              <a:t>2</a:t>
            </a:r>
            <a:r>
              <a:rPr lang="en-US" sz="4000" b="1" dirty="0" smtClean="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
            </a:r>
            <a:br>
              <a:rPr lang="vi-VN" sz="4000" b="1" dirty="0">
                <a:solidFill>
                  <a:schemeClr val="bg1"/>
                </a:solidFill>
                <a:latin typeface="Times New Roman" pitchFamily="18" charset="0"/>
                <a:cs typeface="Times New Roman" pitchFamily="18" charset="0"/>
              </a:rPr>
            </a:br>
            <a:r>
              <a:rPr lang="en-US" sz="3200" b="1" dirty="0" smtClean="0">
                <a:solidFill>
                  <a:schemeClr val="bg1"/>
                </a:solidFill>
                <a:latin typeface="Times New Roman" pitchFamily="18" charset="0"/>
                <a:cs typeface="Times New Roman" pitchFamily="18" charset="0"/>
              </a:rPr>
              <a:t>TẾ </a:t>
            </a:r>
            <a:r>
              <a:rPr lang="en-US" sz="3200" b="1" dirty="0">
                <a:solidFill>
                  <a:schemeClr val="bg1"/>
                </a:solidFill>
                <a:latin typeface="Times New Roman" pitchFamily="18" charset="0"/>
                <a:cs typeface="Times New Roman" pitchFamily="18" charset="0"/>
              </a:rPr>
              <a:t>BÀO – </a:t>
            </a:r>
            <a:r>
              <a:rPr lang="en-US" sz="3200" b="1" dirty="0" smtClean="0">
                <a:solidFill>
                  <a:schemeClr val="bg1"/>
                </a:solidFill>
                <a:latin typeface="Times New Roman" pitchFamily="18" charset="0"/>
                <a:cs typeface="Times New Roman" pitchFamily="18" charset="0"/>
              </a:rPr>
              <a:t>ĐƠN </a:t>
            </a:r>
            <a:r>
              <a:rPr lang="en-US" sz="3200" b="1" dirty="0">
                <a:solidFill>
                  <a:schemeClr val="bg1"/>
                </a:solidFill>
                <a:latin typeface="Times New Roman" pitchFamily="18" charset="0"/>
                <a:cs typeface="Times New Roman" pitchFamily="18" charset="0"/>
              </a:rPr>
              <a:t>VỊ CƠ </a:t>
            </a:r>
            <a:r>
              <a:rPr lang="vi-VN" sz="3200" b="1" dirty="0" smtClean="0">
                <a:solidFill>
                  <a:schemeClr val="bg1"/>
                </a:solidFill>
                <a:latin typeface="Times New Roman" pitchFamily="18" charset="0"/>
                <a:cs typeface="Times New Roman" pitchFamily="18" charset="0"/>
              </a:rPr>
              <a:t>BẢN</a:t>
            </a:r>
            <a:r>
              <a:rPr lang="en-US" sz="3200" b="1" dirty="0" smtClean="0">
                <a:solidFill>
                  <a:schemeClr val="bg1"/>
                </a:solidFill>
                <a:latin typeface="Times New Roman" pitchFamily="18" charset="0"/>
                <a:cs typeface="Times New Roman" pitchFamily="18" charset="0"/>
              </a:rPr>
              <a:t> CỦA </a:t>
            </a:r>
            <a:r>
              <a:rPr lang="en-US" sz="3200" b="1" dirty="0">
                <a:solidFill>
                  <a:schemeClr val="bg1"/>
                </a:solidFill>
                <a:latin typeface="Times New Roman" pitchFamily="18" charset="0"/>
                <a:cs typeface="Times New Roman" pitchFamily="18" charset="0"/>
              </a:rPr>
              <a:t>SỰ SỐNG</a:t>
            </a: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extLst>
      <p:ext uri="{BB962C8B-B14F-4D97-AF65-F5344CB8AC3E}">
        <p14:creationId xmlns:p14="http://schemas.microsoft.com/office/powerpoint/2010/main" val="8007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Rectangle 2"/>
          <p:cNvSpPr/>
          <p:nvPr/>
        </p:nvSpPr>
        <p:spPr>
          <a:xfrm>
            <a:off x="1336202" y="346817"/>
            <a:ext cx="6705682" cy="584775"/>
          </a:xfrm>
          <a:prstGeom prst="rect">
            <a:avLst/>
          </a:prstGeom>
          <a:ln>
            <a:solidFill>
              <a:schemeClr val="accent4">
                <a:lumMod val="50000"/>
              </a:schemeClr>
            </a:solidFill>
          </a:ln>
        </p:spPr>
        <p:txBody>
          <a:bodyPr wrap="none">
            <a:spAutoFit/>
          </a:bodyPr>
          <a:lstStyle/>
          <a:p>
            <a:r>
              <a:rPr lang="en-US" sz="3200" b="1" dirty="0" smtClean="0">
                <a:solidFill>
                  <a:schemeClr val="bg1"/>
                </a:solidFill>
                <a:latin typeface="Times New Roman" pitchFamily="18" charset="0"/>
                <a:cs typeface="Times New Roman" pitchFamily="18" charset="0"/>
              </a:rPr>
              <a:t>TỔNG KẾT KIẾN THỨC BÀI HỌC</a:t>
            </a:r>
            <a:endParaRPr lang="en-US" sz="3200" b="1"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96948" y="1146517"/>
            <a:ext cx="8813409" cy="3840480"/>
          </a:xfrm>
          <a:prstGeom prst="rect">
            <a:avLst/>
          </a:prstGeom>
        </p:spPr>
      </p:pic>
    </p:spTree>
    <p:extLst>
      <p:ext uri="{BB962C8B-B14F-4D97-AF65-F5344CB8AC3E}">
        <p14:creationId xmlns:p14="http://schemas.microsoft.com/office/powerpoint/2010/main" val="3812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336349"/>
            <a:ext cx="2597500" cy="614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Times New Roman" pitchFamily="18" charset="0"/>
                <a:cs typeface="Times New Roman" pitchFamily="18" charset="0"/>
              </a:rPr>
              <a:t>Luyện tập</a:t>
            </a:r>
            <a:endParaRPr sz="3200" b="1" dirty="0">
              <a:latin typeface="Times New Roman" pitchFamily="18" charset="0"/>
              <a:cs typeface="Times New Roman" pitchFamily="18" charset="0"/>
            </a:endParaRPr>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250" name="Google Shape;250;p28"/>
          <p:cNvGrpSpPr/>
          <p:nvPr/>
        </p:nvGrpSpPr>
        <p:grpSpPr>
          <a:xfrm>
            <a:off x="3355144" y="443375"/>
            <a:ext cx="5634112" cy="4256550"/>
            <a:chOff x="3618600" y="537300"/>
            <a:chExt cx="4271950" cy="4256550"/>
          </a:xfrm>
        </p:grpSpPr>
        <p:sp>
          <p:nvSpPr>
            <p:cNvPr id="251"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800" b="1" dirty="0" smtClean="0">
                  <a:solidFill>
                    <a:srgbClr val="FFFFFF"/>
                  </a:solidFill>
                  <a:latin typeface="Times New Roman" pitchFamily="18" charset="0"/>
                  <a:ea typeface="Nunito Sans"/>
                  <a:cs typeface="Times New Roman" pitchFamily="18" charset="0"/>
                  <a:sym typeface="Nunito Sans"/>
                </a:rPr>
                <a:t>A. Hình que</a:t>
              </a:r>
              <a:endParaRPr sz="2800" b="1" dirty="0">
                <a:solidFill>
                  <a:srgbClr val="FFFFFF"/>
                </a:solidFill>
                <a:latin typeface="Times New Roman" pitchFamily="18" charset="0"/>
                <a:ea typeface="Nunito Sans"/>
                <a:cs typeface="Times New Roman" pitchFamily="18" charset="0"/>
                <a:sym typeface="Nunito Sans"/>
              </a:endParaRPr>
            </a:p>
          </p:txBody>
        </p:sp>
        <p:sp>
          <p:nvSpPr>
            <p:cNvPr id="252"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800" b="1" dirty="0" smtClean="0">
                  <a:solidFill>
                    <a:srgbClr val="FFFFFF"/>
                  </a:solidFill>
                  <a:latin typeface="Times New Roman" pitchFamily="18" charset="0"/>
                  <a:ea typeface="Nunito Sans"/>
                  <a:cs typeface="Times New Roman" pitchFamily="18" charset="0"/>
                  <a:sym typeface="Nunito Sans"/>
                </a:rPr>
                <a:t>B. Hình cầu</a:t>
              </a:r>
              <a:endParaRPr sz="2800" b="1" dirty="0">
                <a:solidFill>
                  <a:srgbClr val="FFFFFF"/>
                </a:solidFill>
                <a:latin typeface="Times New Roman" pitchFamily="18" charset="0"/>
                <a:ea typeface="Nunito Sans"/>
                <a:cs typeface="Times New Roman" pitchFamily="18" charset="0"/>
                <a:sym typeface="Nunito Sans"/>
              </a:endParaRPr>
            </a:p>
          </p:txBody>
        </p:sp>
        <p:sp>
          <p:nvSpPr>
            <p:cNvPr id="253"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800" b="1" dirty="0" smtClean="0">
                  <a:solidFill>
                    <a:srgbClr val="FFFFFF"/>
                  </a:solidFill>
                  <a:latin typeface="Times New Roman" pitchFamily="18" charset="0"/>
                  <a:ea typeface="Nunito Sans"/>
                  <a:cs typeface="Times New Roman" pitchFamily="18" charset="0"/>
                  <a:sym typeface="Nunito Sans"/>
                </a:rPr>
                <a:t>C. Hình tua ngắn</a:t>
              </a:r>
              <a:endParaRPr sz="2800" b="1" dirty="0">
                <a:solidFill>
                  <a:srgbClr val="FFFFFF"/>
                </a:solidFill>
                <a:latin typeface="Times New Roman" pitchFamily="18" charset="0"/>
                <a:ea typeface="Nunito Sans"/>
                <a:cs typeface="Times New Roman" pitchFamily="18" charset="0"/>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800" b="1" dirty="0" smtClean="0">
                  <a:solidFill>
                    <a:srgbClr val="FFFFFF"/>
                  </a:solidFill>
                  <a:latin typeface="Times New Roman" pitchFamily="18" charset="0"/>
                  <a:ea typeface="Nunito Sans"/>
                  <a:cs typeface="Times New Roman" pitchFamily="18" charset="0"/>
                  <a:sym typeface="Nunito Sans"/>
                </a:rPr>
                <a:t>D. Hình nhiều cạnh </a:t>
              </a:r>
              <a:endParaRPr sz="2800" b="1" dirty="0">
                <a:solidFill>
                  <a:srgbClr val="FFFFFF"/>
                </a:solidFill>
                <a:latin typeface="Times New Roman" pitchFamily="18" charset="0"/>
                <a:ea typeface="Nunito Sans"/>
                <a:cs typeface="Times New Roman" pitchFamily="18" charset="0"/>
                <a:sym typeface="Nunito Sans"/>
              </a:endParaRPr>
            </a:p>
          </p:txBody>
        </p:sp>
      </p:grpSp>
      <p:sp>
        <p:nvSpPr>
          <p:cNvPr id="255" name="Google Shape;255;p28"/>
          <p:cNvSpPr/>
          <p:nvPr/>
        </p:nvSpPr>
        <p:spPr>
          <a:xfrm>
            <a:off x="5017698" y="1409882"/>
            <a:ext cx="2297502"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tx1"/>
                </a:solidFill>
                <a:latin typeface="Times New Roman" pitchFamily="18" charset="0"/>
                <a:ea typeface="Nunito Sans"/>
                <a:cs typeface="Times New Roman" pitchFamily="18" charset="0"/>
                <a:sym typeface="Nunito Sans"/>
              </a:rPr>
              <a:t>ĐÁP ÁN: C</a:t>
            </a:r>
            <a:endParaRPr sz="3200" b="1" dirty="0">
              <a:solidFill>
                <a:schemeClr val="tx1"/>
              </a:solidFill>
              <a:latin typeface="Times New Roman" pitchFamily="18" charset="0"/>
              <a:ea typeface="Nunito Sans"/>
              <a:cs typeface="Times New Roman" pitchFamily="18" charset="0"/>
              <a:sym typeface="Nunito Sans"/>
            </a:endParaRPr>
          </a:p>
        </p:txBody>
      </p:sp>
      <p:sp>
        <p:nvSpPr>
          <p:cNvPr id="256" name="Google Shape;256;p28"/>
          <p:cNvSpPr/>
          <p:nvPr/>
        </p:nvSpPr>
        <p:spPr>
          <a:xfrm>
            <a:off x="5156447" y="1529681"/>
            <a:ext cx="2004007" cy="1829100"/>
          </a:xfrm>
          <a:prstGeom prst="donut">
            <a:avLst>
              <a:gd name="adj" fmla="val 11468"/>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0" y="1059236"/>
            <a:ext cx="2587675" cy="1384995"/>
          </a:xfrm>
          <a:prstGeom prst="rect">
            <a:avLst/>
          </a:prstGeom>
        </p:spPr>
        <p:txBody>
          <a:bodyPr wrap="square">
            <a:spAutoFit/>
          </a:bodyPr>
          <a:lstStyle/>
          <a:p>
            <a:pPr algn="just"/>
            <a:r>
              <a:rPr lang="en" sz="2800" b="1" dirty="0" smtClean="0">
                <a:solidFill>
                  <a:schemeClr val="bg1"/>
                </a:solidFill>
                <a:latin typeface="Times New Roman" pitchFamily="18" charset="0"/>
                <a:cs typeface="Times New Roman" pitchFamily="18" charset="0"/>
              </a:rPr>
              <a:t>Tế bào thần kinh ở </a:t>
            </a:r>
            <a:r>
              <a:rPr lang="en-US" sz="2800" b="1" dirty="0" smtClean="0">
                <a:solidFill>
                  <a:schemeClr val="bg1"/>
                </a:solidFill>
                <a:latin typeface="Times New Roman" pitchFamily="18" charset="0"/>
                <a:cs typeface="Times New Roman" pitchFamily="18" charset="0"/>
              </a:rPr>
              <a:t>n</a:t>
            </a:r>
            <a:r>
              <a:rPr lang="en" sz="2800" b="1" dirty="0" smtClean="0">
                <a:solidFill>
                  <a:schemeClr val="bg1"/>
                </a:solidFill>
                <a:latin typeface="Times New Roman" pitchFamily="18" charset="0"/>
                <a:cs typeface="Times New Roman" pitchFamily="18" charset="0"/>
              </a:rPr>
              <a:t>gười có hình gì?</a:t>
            </a:r>
            <a:endParaRPr lang="en-US" sz="28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37234" y="2566025"/>
            <a:ext cx="2513205" cy="2499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circle(in)">
                                      <p:cBhvr>
                                        <p:cTn id="22" dur="2000"/>
                                        <p:tgtEl>
                                          <p:spTgt spid="25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wipe(down)">
                                      <p:cBhvr>
                                        <p:cTn id="27" dur="580">
                                          <p:stCondLst>
                                            <p:cond delay="0"/>
                                          </p:stCondLst>
                                        </p:cTn>
                                        <p:tgtEl>
                                          <p:spTgt spid="256"/>
                                        </p:tgtEl>
                                      </p:cBhvr>
                                    </p:animEffect>
                                    <p:anim calcmode="lin" valueType="num">
                                      <p:cBhvr>
                                        <p:cTn id="28"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33" dur="26">
                                          <p:stCondLst>
                                            <p:cond delay="650"/>
                                          </p:stCondLst>
                                        </p:cTn>
                                        <p:tgtEl>
                                          <p:spTgt spid="256"/>
                                        </p:tgtEl>
                                      </p:cBhvr>
                                      <p:to x="100000" y="60000"/>
                                    </p:animScale>
                                    <p:animScale>
                                      <p:cBhvr>
                                        <p:cTn id="34" dur="166" decel="50000">
                                          <p:stCondLst>
                                            <p:cond delay="676"/>
                                          </p:stCondLst>
                                        </p:cTn>
                                        <p:tgtEl>
                                          <p:spTgt spid="256"/>
                                        </p:tgtEl>
                                      </p:cBhvr>
                                      <p:to x="100000" y="100000"/>
                                    </p:animScale>
                                    <p:animScale>
                                      <p:cBhvr>
                                        <p:cTn id="35" dur="26">
                                          <p:stCondLst>
                                            <p:cond delay="1312"/>
                                          </p:stCondLst>
                                        </p:cTn>
                                        <p:tgtEl>
                                          <p:spTgt spid="256"/>
                                        </p:tgtEl>
                                      </p:cBhvr>
                                      <p:to x="100000" y="80000"/>
                                    </p:animScale>
                                    <p:animScale>
                                      <p:cBhvr>
                                        <p:cTn id="36" dur="166" decel="50000">
                                          <p:stCondLst>
                                            <p:cond delay="1338"/>
                                          </p:stCondLst>
                                        </p:cTn>
                                        <p:tgtEl>
                                          <p:spTgt spid="256"/>
                                        </p:tgtEl>
                                      </p:cBhvr>
                                      <p:to x="100000" y="100000"/>
                                    </p:animScale>
                                    <p:animScale>
                                      <p:cBhvr>
                                        <p:cTn id="37" dur="26">
                                          <p:stCondLst>
                                            <p:cond delay="1642"/>
                                          </p:stCondLst>
                                        </p:cTn>
                                        <p:tgtEl>
                                          <p:spTgt spid="256"/>
                                        </p:tgtEl>
                                      </p:cBhvr>
                                      <p:to x="100000" y="90000"/>
                                    </p:animScale>
                                    <p:animScale>
                                      <p:cBhvr>
                                        <p:cTn id="38" dur="166" decel="50000">
                                          <p:stCondLst>
                                            <p:cond delay="1668"/>
                                          </p:stCondLst>
                                        </p:cTn>
                                        <p:tgtEl>
                                          <p:spTgt spid="256"/>
                                        </p:tgtEl>
                                      </p:cBhvr>
                                      <p:to x="100000" y="100000"/>
                                    </p:animScale>
                                    <p:animScale>
                                      <p:cBhvr>
                                        <p:cTn id="39" dur="26">
                                          <p:stCondLst>
                                            <p:cond delay="1808"/>
                                          </p:stCondLst>
                                        </p:cTn>
                                        <p:tgtEl>
                                          <p:spTgt spid="256"/>
                                        </p:tgtEl>
                                      </p:cBhvr>
                                      <p:to x="100000" y="95000"/>
                                    </p:animScale>
                                    <p:animScale>
                                      <p:cBhvr>
                                        <p:cTn id="40" dur="166" decel="50000">
                                          <p:stCondLst>
                                            <p:cond delay="1834"/>
                                          </p:stCondLst>
                                        </p:cTn>
                                        <p:tgtEl>
                                          <p:spTgt spid="25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255"/>
                                        </p:tgtEl>
                                        <p:attrNameLst>
                                          <p:attrName>style.visibility</p:attrName>
                                        </p:attrNameLst>
                                      </p:cBhvr>
                                      <p:to>
                                        <p:strVal val="visible"/>
                                      </p:to>
                                    </p:set>
                                    <p:animEffect transition="in" filter="wipe(down)">
                                      <p:cBhvr>
                                        <p:cTn id="43" dur="580">
                                          <p:stCondLst>
                                            <p:cond delay="0"/>
                                          </p:stCondLst>
                                        </p:cTn>
                                        <p:tgtEl>
                                          <p:spTgt spid="255"/>
                                        </p:tgtEl>
                                      </p:cBhvr>
                                    </p:animEffect>
                                    <p:anim calcmode="lin" valueType="num">
                                      <p:cBhvr>
                                        <p:cTn id="44"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49" dur="26">
                                          <p:stCondLst>
                                            <p:cond delay="650"/>
                                          </p:stCondLst>
                                        </p:cTn>
                                        <p:tgtEl>
                                          <p:spTgt spid="255"/>
                                        </p:tgtEl>
                                      </p:cBhvr>
                                      <p:to x="100000" y="60000"/>
                                    </p:animScale>
                                    <p:animScale>
                                      <p:cBhvr>
                                        <p:cTn id="50" dur="166" decel="50000">
                                          <p:stCondLst>
                                            <p:cond delay="676"/>
                                          </p:stCondLst>
                                        </p:cTn>
                                        <p:tgtEl>
                                          <p:spTgt spid="255"/>
                                        </p:tgtEl>
                                      </p:cBhvr>
                                      <p:to x="100000" y="100000"/>
                                    </p:animScale>
                                    <p:animScale>
                                      <p:cBhvr>
                                        <p:cTn id="51" dur="26">
                                          <p:stCondLst>
                                            <p:cond delay="1312"/>
                                          </p:stCondLst>
                                        </p:cTn>
                                        <p:tgtEl>
                                          <p:spTgt spid="255"/>
                                        </p:tgtEl>
                                      </p:cBhvr>
                                      <p:to x="100000" y="80000"/>
                                    </p:animScale>
                                    <p:animScale>
                                      <p:cBhvr>
                                        <p:cTn id="52" dur="166" decel="50000">
                                          <p:stCondLst>
                                            <p:cond delay="1338"/>
                                          </p:stCondLst>
                                        </p:cTn>
                                        <p:tgtEl>
                                          <p:spTgt spid="255"/>
                                        </p:tgtEl>
                                      </p:cBhvr>
                                      <p:to x="100000" y="100000"/>
                                    </p:animScale>
                                    <p:animScale>
                                      <p:cBhvr>
                                        <p:cTn id="53" dur="26">
                                          <p:stCondLst>
                                            <p:cond delay="1642"/>
                                          </p:stCondLst>
                                        </p:cTn>
                                        <p:tgtEl>
                                          <p:spTgt spid="255"/>
                                        </p:tgtEl>
                                      </p:cBhvr>
                                      <p:to x="100000" y="90000"/>
                                    </p:animScale>
                                    <p:animScale>
                                      <p:cBhvr>
                                        <p:cTn id="54" dur="166" decel="50000">
                                          <p:stCondLst>
                                            <p:cond delay="1668"/>
                                          </p:stCondLst>
                                        </p:cTn>
                                        <p:tgtEl>
                                          <p:spTgt spid="255"/>
                                        </p:tgtEl>
                                      </p:cBhvr>
                                      <p:to x="100000" y="100000"/>
                                    </p:animScale>
                                    <p:animScale>
                                      <p:cBhvr>
                                        <p:cTn id="55" dur="26">
                                          <p:stCondLst>
                                            <p:cond delay="1808"/>
                                          </p:stCondLst>
                                        </p:cTn>
                                        <p:tgtEl>
                                          <p:spTgt spid="255"/>
                                        </p:tgtEl>
                                      </p:cBhvr>
                                      <p:to x="100000" y="95000"/>
                                    </p:animScale>
                                    <p:animScale>
                                      <p:cBhvr>
                                        <p:cTn id="56" dur="166" decel="50000">
                                          <p:stCondLst>
                                            <p:cond delay="1834"/>
                                          </p:stCondLst>
                                        </p:cTn>
                                        <p:tgtEl>
                                          <p:spTgt spid="2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55" grpId="0" animBg="1"/>
      <p:bldP spid="2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22</a:t>
            </a:fld>
            <a:endParaRPr>
              <a:solidFill>
                <a:srgbClr val="CCCCCC"/>
              </a:solidFill>
            </a:endParaRPr>
          </a:p>
        </p:txBody>
      </p:sp>
      <p:sp>
        <p:nvSpPr>
          <p:cNvPr id="344" name="Google Shape;344;p32"/>
          <p:cNvSpPr txBox="1">
            <a:spLocks noGrp="1"/>
          </p:cNvSpPr>
          <p:nvPr>
            <p:ph type="title"/>
          </p:nvPr>
        </p:nvSpPr>
        <p:spPr>
          <a:xfrm>
            <a:off x="0" y="505426"/>
            <a:ext cx="2567354" cy="22480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Times New Roman" pitchFamily="18" charset="0"/>
                <a:cs typeface="Times New Roman" pitchFamily="18" charset="0"/>
              </a:rPr>
              <a:t>Các nhận định sau về tế bào là đúng hay sai?</a:t>
            </a:r>
            <a:endParaRPr sz="3200" b="1" dirty="0">
              <a:latin typeface="Times New Roman" pitchFamily="18" charset="0"/>
              <a:cs typeface="Times New Roman" pitchFamily="18" charset="0"/>
            </a:endParaRPr>
          </a:p>
        </p:txBody>
      </p:sp>
      <p:sp>
        <p:nvSpPr>
          <p:cNvPr id="345" name="Google Shape;345;p32"/>
          <p:cNvSpPr txBox="1">
            <a:spLocks noGrp="1"/>
          </p:cNvSpPr>
          <p:nvPr>
            <p:ph type="ctrTitle" idx="4294967295"/>
          </p:nvPr>
        </p:nvSpPr>
        <p:spPr>
          <a:xfrm>
            <a:off x="2684678" y="410949"/>
            <a:ext cx="5212413" cy="756841"/>
          </a:xfrm>
          <a:prstGeom prst="rect">
            <a:avLst/>
          </a:prstGeom>
          <a:solidFill>
            <a:srgbClr val="FFA400"/>
          </a:solid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800" dirty="0" smtClean="0">
                <a:latin typeface="Times New Roman" pitchFamily="18" charset="0"/>
                <a:cs typeface="Times New Roman" pitchFamily="18" charset="0"/>
              </a:rPr>
              <a:t>Các loại tế bào đều có hình đa giác</a:t>
            </a:r>
            <a:endParaRPr sz="2800" dirty="0">
              <a:latin typeface="Times New Roman" pitchFamily="18" charset="0"/>
              <a:cs typeface="Times New Roman" pitchFamily="18" charset="0"/>
            </a:endParaRPr>
          </a:p>
        </p:txBody>
      </p:sp>
      <p:sp>
        <p:nvSpPr>
          <p:cNvPr id="346" name="Google Shape;346;p32"/>
          <p:cNvSpPr txBox="1">
            <a:spLocks noGrp="1"/>
          </p:cNvSpPr>
          <p:nvPr>
            <p:ph type="ctrTitle" idx="4294967295"/>
          </p:nvPr>
        </p:nvSpPr>
        <p:spPr>
          <a:xfrm>
            <a:off x="2684678" y="1298069"/>
            <a:ext cx="5212413" cy="997399"/>
          </a:xfrm>
          <a:prstGeom prst="rect">
            <a:avLst/>
          </a:prstGeom>
          <a:solidFill>
            <a:srgbClr val="F67031"/>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latin typeface="Times New Roman" pitchFamily="18" charset="0"/>
                <a:cs typeface="Times New Roman" pitchFamily="18" charset="0"/>
              </a:rPr>
              <a:t>Mỗi loại sinh vật đều được cấu tạo từ đơn vị cơ bản là tế bào </a:t>
            </a:r>
            <a:endParaRPr sz="2800" dirty="0">
              <a:latin typeface="Times New Roman" pitchFamily="18" charset="0"/>
              <a:cs typeface="Times New Roman" pitchFamily="18" charset="0"/>
            </a:endParaRPr>
          </a:p>
        </p:txBody>
      </p:sp>
      <p:sp>
        <p:nvSpPr>
          <p:cNvPr id="347" name="Google Shape;347;p32"/>
          <p:cNvSpPr txBox="1">
            <a:spLocks noGrp="1"/>
          </p:cNvSpPr>
          <p:nvPr>
            <p:ph type="ctrTitle" idx="4294967295"/>
          </p:nvPr>
        </p:nvSpPr>
        <p:spPr>
          <a:xfrm>
            <a:off x="2684678" y="2472672"/>
            <a:ext cx="5181240" cy="1079420"/>
          </a:xfrm>
          <a:prstGeom prst="rect">
            <a:avLst/>
          </a:prstGeom>
          <a:solidFill>
            <a:srgbClr val="ED003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800" dirty="0" smtClean="0">
                <a:latin typeface="Times New Roman" pitchFamily="18" charset="0"/>
                <a:cs typeface="Times New Roman" pitchFamily="18" charset="0"/>
              </a:rPr>
              <a:t>Hầu hết các tế bào đều quan sát được bắt mắt thường</a:t>
            </a:r>
            <a:endParaRPr sz="2800" dirty="0">
              <a:latin typeface="Times New Roman" pitchFamily="18" charset="0"/>
              <a:cs typeface="Times New Roman" pitchFamily="18" charset="0"/>
            </a:endParaRPr>
          </a:p>
        </p:txBody>
      </p:sp>
      <p:sp>
        <p:nvSpPr>
          <p:cNvPr id="15" name="Google Shape;347;p32"/>
          <p:cNvSpPr txBox="1">
            <a:spLocks/>
          </p:cNvSpPr>
          <p:nvPr/>
        </p:nvSpPr>
        <p:spPr>
          <a:xfrm>
            <a:off x="2684678" y="3672271"/>
            <a:ext cx="5160458" cy="1230320"/>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buClr>
                <a:schemeClr val="dk1"/>
              </a:buClr>
              <a:buSzPts val="1100"/>
              <a:buFont typeface="Arial"/>
              <a:buNone/>
            </a:pPr>
            <a:r>
              <a:rPr lang="en-US" sz="2800" dirty="0" smtClean="0">
                <a:latin typeface="Times New Roman" pitchFamily="18" charset="0"/>
                <a:cs typeface="Times New Roman" pitchFamily="18" charset="0"/>
              </a:rPr>
              <a:t>Lớp biểu bì vảy hành được cấu tạo từ tế bào còn lá hành thì không.</a:t>
            </a:r>
            <a:endParaRPr lang="en-US" sz="2800" dirty="0">
              <a:latin typeface="Times New Roman" pitchFamily="18" charset="0"/>
              <a:cs typeface="Times New Roman" pitchFamily="18" charset="0"/>
            </a:endParaRPr>
          </a:p>
        </p:txBody>
      </p:sp>
      <p:sp>
        <p:nvSpPr>
          <p:cNvPr id="9" name="Round Same Side Corner Rectangle 8"/>
          <p:cNvSpPr/>
          <p:nvPr/>
        </p:nvSpPr>
        <p:spPr>
          <a:xfrm rot="5400000" flipH="1">
            <a:off x="8028589" y="399264"/>
            <a:ext cx="756841" cy="780210"/>
          </a:xfrm>
          <a:prstGeom prst="round2SameRect">
            <a:avLst>
              <a:gd name="adj1" fmla="val 34679"/>
              <a:gd name="adj2" fmla="val 0"/>
            </a:avLst>
          </a:prstGeom>
          <a:solidFill>
            <a:srgbClr val="FFC000"/>
          </a:solidFill>
          <a:ln w="3175">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33"/>
          <p:cNvSpPr txBox="1">
            <a:spLocks noChangeArrowheads="1"/>
          </p:cNvSpPr>
          <p:nvPr/>
        </p:nvSpPr>
        <p:spPr bwMode="auto">
          <a:xfrm>
            <a:off x="8258860" y="1167790"/>
            <a:ext cx="45126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mj-lt"/>
              </a:rPr>
              <a:t>S</a:t>
            </a:r>
            <a:endParaRPr lang="en-US" sz="2400" b="1" dirty="0">
              <a:solidFill>
                <a:schemeClr val="bg1"/>
              </a:solidFill>
              <a:latin typeface="+mj-lt"/>
            </a:endParaRPr>
          </a:p>
        </p:txBody>
      </p:sp>
      <p:sp>
        <p:nvSpPr>
          <p:cNvPr id="11" name="Round Same Side Corner Rectangle 10"/>
          <p:cNvSpPr/>
          <p:nvPr/>
        </p:nvSpPr>
        <p:spPr>
          <a:xfrm rot="5400000" flipH="1">
            <a:off x="7992292" y="1386938"/>
            <a:ext cx="756841" cy="780208"/>
          </a:xfrm>
          <a:prstGeom prst="round2SameRect">
            <a:avLst>
              <a:gd name="adj1" fmla="val 34679"/>
              <a:gd name="adj2" fmla="val 0"/>
            </a:avLst>
          </a:prstGeom>
          <a:solidFill>
            <a:schemeClr val="accent1"/>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33"/>
          <p:cNvSpPr txBox="1">
            <a:spLocks noChangeArrowheads="1"/>
          </p:cNvSpPr>
          <p:nvPr/>
        </p:nvSpPr>
        <p:spPr bwMode="auto">
          <a:xfrm>
            <a:off x="8147323" y="1515432"/>
            <a:ext cx="451260" cy="523220"/>
          </a:xfrm>
          <a:prstGeom prst="rect">
            <a:avLst/>
          </a:prstGeom>
          <a:noFill/>
          <a:ln w="9525">
            <a:noFill/>
            <a:miter lim="800000"/>
            <a:headEnd/>
            <a:tailEnd/>
          </a:ln>
        </p:spPr>
        <p:txBody>
          <a:bodyPr wrap="square" anchor="ctr">
            <a:spAutoFit/>
          </a:bodyPr>
          <a:lstStyle/>
          <a:p>
            <a:pPr algn="ctr"/>
            <a:r>
              <a:rPr lang="en-US" sz="2800" b="1" dirty="0">
                <a:solidFill>
                  <a:schemeClr val="bg1"/>
                </a:solidFill>
                <a:latin typeface="+mj-lt"/>
              </a:rPr>
              <a:t>Đ</a:t>
            </a:r>
          </a:p>
        </p:txBody>
      </p:sp>
      <p:sp>
        <p:nvSpPr>
          <p:cNvPr id="13" name="Round Same Side Corner Rectangle 12"/>
          <p:cNvSpPr/>
          <p:nvPr/>
        </p:nvSpPr>
        <p:spPr>
          <a:xfrm rot="5400000" flipH="1">
            <a:off x="7910315" y="2574420"/>
            <a:ext cx="848407" cy="780208"/>
          </a:xfrm>
          <a:prstGeom prst="round2SameRect">
            <a:avLst>
              <a:gd name="adj1" fmla="val 34679"/>
              <a:gd name="adj2" fmla="val 0"/>
            </a:avLst>
          </a:prstGeom>
          <a:solidFill>
            <a:schemeClr val="accent5">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33"/>
          <p:cNvSpPr txBox="1">
            <a:spLocks noChangeArrowheads="1"/>
          </p:cNvSpPr>
          <p:nvPr/>
        </p:nvSpPr>
        <p:spPr bwMode="auto">
          <a:xfrm>
            <a:off x="8060776" y="2702914"/>
            <a:ext cx="451260" cy="523220"/>
          </a:xfrm>
          <a:prstGeom prst="rect">
            <a:avLst/>
          </a:prstGeom>
          <a:noFill/>
          <a:ln w="9525">
            <a:noFill/>
            <a:miter lim="800000"/>
            <a:headEnd/>
            <a:tailEnd/>
          </a:ln>
        </p:spPr>
        <p:txBody>
          <a:bodyPr wrap="square" anchor="ctr">
            <a:spAutoFit/>
          </a:bodyPr>
          <a:lstStyle/>
          <a:p>
            <a:pPr algn="ctr"/>
            <a:r>
              <a:rPr lang="en-US" sz="2800" b="1" dirty="0" smtClean="0">
                <a:solidFill>
                  <a:schemeClr val="bg1"/>
                </a:solidFill>
                <a:latin typeface="+mj-lt"/>
              </a:rPr>
              <a:t>S</a:t>
            </a:r>
            <a:endParaRPr lang="en-US" sz="2800" b="1" dirty="0">
              <a:solidFill>
                <a:schemeClr val="bg1"/>
              </a:solidFill>
              <a:latin typeface="+mj-lt"/>
            </a:endParaRPr>
          </a:p>
        </p:txBody>
      </p:sp>
      <p:sp>
        <p:nvSpPr>
          <p:cNvPr id="16" name="Round Same Side Corner Rectangle 15"/>
          <p:cNvSpPr/>
          <p:nvPr/>
        </p:nvSpPr>
        <p:spPr>
          <a:xfrm rot="5400000" flipH="1">
            <a:off x="7886823" y="3897327"/>
            <a:ext cx="866386" cy="780208"/>
          </a:xfrm>
          <a:prstGeom prst="round2SameRect">
            <a:avLst>
              <a:gd name="adj1" fmla="val 34679"/>
              <a:gd name="adj2" fmla="val 0"/>
            </a:avLst>
          </a:prstGeom>
          <a:solidFill>
            <a:schemeClr val="accent5">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33"/>
          <p:cNvSpPr txBox="1">
            <a:spLocks noChangeArrowheads="1"/>
          </p:cNvSpPr>
          <p:nvPr/>
        </p:nvSpPr>
        <p:spPr bwMode="auto">
          <a:xfrm>
            <a:off x="8060776" y="4025821"/>
            <a:ext cx="451260" cy="523220"/>
          </a:xfrm>
          <a:prstGeom prst="rect">
            <a:avLst/>
          </a:prstGeom>
          <a:noFill/>
          <a:ln w="9525">
            <a:noFill/>
            <a:miter lim="800000"/>
            <a:headEnd/>
            <a:tailEnd/>
          </a:ln>
        </p:spPr>
        <p:txBody>
          <a:bodyPr wrap="square" anchor="ctr">
            <a:spAutoFit/>
          </a:bodyPr>
          <a:lstStyle/>
          <a:p>
            <a:pPr algn="ctr"/>
            <a:r>
              <a:rPr lang="en-US" sz="2800" b="1" dirty="0" smtClean="0">
                <a:solidFill>
                  <a:schemeClr val="bg1"/>
                </a:solidFill>
                <a:latin typeface="+mj-lt"/>
              </a:rPr>
              <a:t>S</a:t>
            </a:r>
            <a:endParaRPr lang="en-US" sz="2800" b="1" dirty="0">
              <a:solidFill>
                <a:schemeClr val="bg1"/>
              </a:solidFill>
              <a:latin typeface="+mj-lt"/>
            </a:endParaRPr>
          </a:p>
        </p:txBody>
      </p:sp>
      <p:sp>
        <p:nvSpPr>
          <p:cNvPr id="18" name="TextBox 33"/>
          <p:cNvSpPr txBox="1">
            <a:spLocks noChangeArrowheads="1"/>
          </p:cNvSpPr>
          <p:nvPr/>
        </p:nvSpPr>
        <p:spPr bwMode="auto">
          <a:xfrm>
            <a:off x="8160266" y="527759"/>
            <a:ext cx="451260" cy="523220"/>
          </a:xfrm>
          <a:prstGeom prst="rect">
            <a:avLst/>
          </a:prstGeom>
          <a:noFill/>
          <a:ln w="9525">
            <a:noFill/>
            <a:miter lim="800000"/>
            <a:headEnd/>
            <a:tailEnd/>
          </a:ln>
        </p:spPr>
        <p:txBody>
          <a:bodyPr wrap="square" anchor="ctr">
            <a:spAutoFit/>
          </a:bodyPr>
          <a:lstStyle/>
          <a:p>
            <a:pPr algn="ctr"/>
            <a:r>
              <a:rPr lang="en-US" sz="2800" b="1" dirty="0" smtClean="0">
                <a:solidFill>
                  <a:schemeClr val="bg1"/>
                </a:solidFill>
                <a:latin typeface="+mj-lt"/>
              </a:rPr>
              <a:t>S</a:t>
            </a:r>
            <a:endParaRPr lang="en-US" sz="28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barn(inVertic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wipe(down)">
                                      <p:cBhvr>
                                        <p:cTn id="12" dur="500"/>
                                        <p:tgtEl>
                                          <p:spTgt spid="3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wipe(down)">
                                      <p:cBhvr>
                                        <p:cTn id="15" dur="500"/>
                                        <p:tgtEl>
                                          <p:spTgt spid="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wipe(down)">
                                      <p:cBhvr>
                                        <p:cTn id="18" dur="500"/>
                                        <p:tgtEl>
                                          <p:spTgt spid="3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2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2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animBg="1"/>
      <p:bldP spid="346" grpId="0" animBg="1"/>
      <p:bldP spid="347" grpId="0" animBg="1"/>
      <p:bldP spid="15" grpId="0" animBg="1"/>
      <p:bldP spid="9" grpId="0" animBg="1"/>
      <p:bldP spid="10" grpId="0"/>
      <p:bldP spid="11" grpId="0" animBg="1"/>
      <p:bldP spid="12" grpId="0"/>
      <p:bldP spid="13" grpId="0" animBg="1"/>
      <p:bldP spid="14" grpId="0"/>
      <p:bldP spid="16" grpId="0" animBg="1"/>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6" name="Google Shape;360;p33"/>
          <p:cNvSpPr txBox="1">
            <a:spLocks noGrp="1"/>
          </p:cNvSpPr>
          <p:nvPr>
            <p:ph type="title"/>
          </p:nvPr>
        </p:nvSpPr>
        <p:spPr>
          <a:xfrm>
            <a:off x="0" y="230491"/>
            <a:ext cx="4572000" cy="14505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latin typeface="Times New Roman" pitchFamily="18" charset="0"/>
                <a:cs typeface="Times New Roman" pitchFamily="18" charset="0"/>
              </a:rPr>
              <a:t>Nối hình ảnh tế bào với tên của loại tế bào sao cho </a:t>
            </a:r>
            <a:r>
              <a:rPr lang="en-US" sz="3200" b="1" dirty="0" err="1" smtClean="0">
                <a:latin typeface="Times New Roman" pitchFamily="18" charset="0"/>
                <a:cs typeface="Times New Roman" pitchFamily="18" charset="0"/>
              </a:rPr>
              <a:t>phù</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hợp</a:t>
            </a:r>
            <a:endParaRPr sz="3200" b="1" dirty="0">
              <a:latin typeface="Times New Roman" pitchFamily="18" charset="0"/>
              <a:cs typeface="Times New Roman" pitchFamily="18" charset="0"/>
            </a:endParaRPr>
          </a:p>
        </p:txBody>
      </p:sp>
      <p:sp>
        <p:nvSpPr>
          <p:cNvPr id="7" name="Google Shape;361;p33"/>
          <p:cNvSpPr/>
          <p:nvPr/>
        </p:nvSpPr>
        <p:spPr>
          <a:xfrm>
            <a:off x="4677608" y="3104128"/>
            <a:ext cx="2424600"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FFFF"/>
                </a:solidFill>
                <a:latin typeface="Times New Roman" pitchFamily="18" charset="0"/>
                <a:ea typeface="Nunito Sans"/>
                <a:cs typeface="Times New Roman" pitchFamily="18" charset="0"/>
                <a:sym typeface="Nunito Sans"/>
              </a:rPr>
              <a:t>B. Tế bào vi khuẩn</a:t>
            </a:r>
            <a:endParaRPr sz="2800" b="1" dirty="0">
              <a:solidFill>
                <a:srgbClr val="FFFFFF"/>
              </a:solidFill>
              <a:latin typeface="Times New Roman" pitchFamily="18" charset="0"/>
              <a:ea typeface="Nunito Sans"/>
              <a:cs typeface="Times New Roman" pitchFamily="18" charset="0"/>
              <a:sym typeface="Nunito Sans"/>
            </a:endParaRPr>
          </a:p>
        </p:txBody>
      </p:sp>
      <p:sp>
        <p:nvSpPr>
          <p:cNvPr id="8" name="Google Shape;363;p33"/>
          <p:cNvSpPr/>
          <p:nvPr/>
        </p:nvSpPr>
        <p:spPr>
          <a:xfrm>
            <a:off x="6317384" y="2974299"/>
            <a:ext cx="2788100"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FFFF"/>
                </a:solidFill>
                <a:latin typeface="Times New Roman" pitchFamily="18" charset="0"/>
                <a:ea typeface="Nunito Sans"/>
                <a:cs typeface="Times New Roman" pitchFamily="18" charset="0"/>
                <a:sym typeface="Nunito Sans"/>
              </a:rPr>
              <a:t>C. </a:t>
            </a:r>
            <a:r>
              <a:rPr lang="en-US" sz="2800" b="1" dirty="0" smtClean="0">
                <a:solidFill>
                  <a:srgbClr val="FFFFFF"/>
                </a:solidFill>
                <a:latin typeface="Times New Roman" pitchFamily="18" charset="0"/>
                <a:ea typeface="Nunito Sans"/>
                <a:cs typeface="Times New Roman" pitchFamily="18" charset="0"/>
                <a:sym typeface="Nunito Sans"/>
              </a:rPr>
              <a:t>T</a:t>
            </a:r>
            <a:r>
              <a:rPr lang="en" sz="2800" b="1" dirty="0" smtClean="0">
                <a:solidFill>
                  <a:srgbClr val="FFFFFF"/>
                </a:solidFill>
                <a:latin typeface="Times New Roman" pitchFamily="18" charset="0"/>
                <a:ea typeface="Nunito Sans"/>
                <a:cs typeface="Times New Roman" pitchFamily="18" charset="0"/>
                <a:sym typeface="Nunito Sans"/>
              </a:rPr>
              <a:t>ế bào hồng cầu ở người</a:t>
            </a:r>
            <a:endParaRPr sz="2800" b="1" dirty="0">
              <a:solidFill>
                <a:srgbClr val="FFFFFF"/>
              </a:solidFill>
              <a:latin typeface="Times New Roman" pitchFamily="18" charset="0"/>
              <a:ea typeface="Nunito Sans"/>
              <a:cs typeface="Times New Roman" pitchFamily="18" charset="0"/>
              <a:sym typeface="Nunito Sans"/>
            </a:endParaRPr>
          </a:p>
        </p:txBody>
      </p:sp>
      <p:sp>
        <p:nvSpPr>
          <p:cNvPr id="9" name="Google Shape;364;p33"/>
          <p:cNvSpPr/>
          <p:nvPr/>
        </p:nvSpPr>
        <p:spPr>
          <a:xfrm>
            <a:off x="2333549" y="3264078"/>
            <a:ext cx="2970517"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FFFF"/>
                </a:solidFill>
                <a:latin typeface="Times New Roman" pitchFamily="18" charset="0"/>
                <a:ea typeface="Nunito Sans"/>
                <a:cs typeface="Times New Roman" pitchFamily="18" charset="0"/>
                <a:sym typeface="Nunito Sans"/>
              </a:rPr>
              <a:t>A. Tế bào lá cây</a:t>
            </a:r>
            <a:endParaRPr sz="2800" b="1" dirty="0">
              <a:solidFill>
                <a:srgbClr val="FFFFFF"/>
              </a:solidFill>
              <a:latin typeface="Times New Roman" pitchFamily="18" charset="0"/>
              <a:ea typeface="Nunito Sans"/>
              <a:cs typeface="Times New Roman" pitchFamily="18" charset="0"/>
              <a:sym typeface="Nunito Sans"/>
            </a:endParaRPr>
          </a:p>
        </p:txBody>
      </p:sp>
      <p:pic>
        <p:nvPicPr>
          <p:cNvPr id="10" name="Picture 9"/>
          <p:cNvPicPr>
            <a:picLocks noChangeAspect="1"/>
          </p:cNvPicPr>
          <p:nvPr/>
        </p:nvPicPr>
        <p:blipFill>
          <a:blip r:embed="rId2"/>
          <a:stretch>
            <a:fillRect/>
          </a:stretch>
        </p:blipFill>
        <p:spPr>
          <a:xfrm>
            <a:off x="7345565" y="175847"/>
            <a:ext cx="1759919" cy="1862432"/>
          </a:xfrm>
          <a:prstGeom prst="rect">
            <a:avLst/>
          </a:prstGeom>
        </p:spPr>
      </p:pic>
      <p:sp>
        <p:nvSpPr>
          <p:cNvPr id="11" name="Rectangle 10"/>
          <p:cNvSpPr/>
          <p:nvPr/>
        </p:nvSpPr>
        <p:spPr>
          <a:xfrm>
            <a:off x="8047430" y="1986054"/>
            <a:ext cx="385042" cy="523220"/>
          </a:xfrm>
          <a:prstGeom prst="rect">
            <a:avLst/>
          </a:prstGeom>
        </p:spPr>
        <p:txBody>
          <a:bodyPr wrap="none">
            <a:spAutoFit/>
          </a:bodyPr>
          <a:lstStyle/>
          <a:p>
            <a:r>
              <a:rPr lang="en-US" sz="2800" b="1" dirty="0" smtClean="0">
                <a:solidFill>
                  <a:schemeClr val="accent1"/>
                </a:solidFill>
              </a:rPr>
              <a:t>3</a:t>
            </a:r>
            <a:endParaRPr lang="en-US" sz="2800" dirty="0">
              <a:solidFill>
                <a:schemeClr val="accent1"/>
              </a:solidFill>
            </a:endParaRPr>
          </a:p>
        </p:txBody>
      </p:sp>
      <p:pic>
        <p:nvPicPr>
          <p:cNvPr id="12" name="Picture 11"/>
          <p:cNvPicPr>
            <a:picLocks noChangeAspect="1"/>
          </p:cNvPicPr>
          <p:nvPr/>
        </p:nvPicPr>
        <p:blipFill>
          <a:blip r:embed="rId3"/>
          <a:stretch>
            <a:fillRect/>
          </a:stretch>
        </p:blipFill>
        <p:spPr>
          <a:xfrm>
            <a:off x="4572000" y="98474"/>
            <a:ext cx="1745384" cy="1478140"/>
          </a:xfrm>
          <a:prstGeom prst="rect">
            <a:avLst/>
          </a:prstGeom>
        </p:spPr>
      </p:pic>
      <p:sp>
        <p:nvSpPr>
          <p:cNvPr id="13" name="Rectangle 12"/>
          <p:cNvSpPr/>
          <p:nvPr/>
        </p:nvSpPr>
        <p:spPr>
          <a:xfrm>
            <a:off x="5204687" y="1576614"/>
            <a:ext cx="385042" cy="523220"/>
          </a:xfrm>
          <a:prstGeom prst="rect">
            <a:avLst/>
          </a:prstGeom>
        </p:spPr>
        <p:txBody>
          <a:bodyPr wrap="none">
            <a:spAutoFit/>
          </a:bodyPr>
          <a:lstStyle/>
          <a:p>
            <a:r>
              <a:rPr lang="en-US" sz="2800" b="1" dirty="0">
                <a:solidFill>
                  <a:schemeClr val="accent1"/>
                </a:solidFill>
              </a:rPr>
              <a:t>1</a:t>
            </a:r>
            <a:endParaRPr lang="en-US" sz="2800" dirty="0">
              <a:solidFill>
                <a:schemeClr val="accent1"/>
              </a:solidFill>
            </a:endParaRPr>
          </a:p>
        </p:txBody>
      </p:sp>
      <p:pic>
        <p:nvPicPr>
          <p:cNvPr id="14" name="Picture 13"/>
          <p:cNvPicPr>
            <a:picLocks noChangeAspect="1"/>
          </p:cNvPicPr>
          <p:nvPr/>
        </p:nvPicPr>
        <p:blipFill>
          <a:blip r:embed="rId4"/>
          <a:stretch>
            <a:fillRect/>
          </a:stretch>
        </p:blipFill>
        <p:spPr>
          <a:xfrm>
            <a:off x="6121426" y="1012874"/>
            <a:ext cx="1446992" cy="1428501"/>
          </a:xfrm>
          <a:prstGeom prst="rect">
            <a:avLst/>
          </a:prstGeom>
        </p:spPr>
      </p:pic>
      <p:sp>
        <p:nvSpPr>
          <p:cNvPr id="15" name="Rectangle 14"/>
          <p:cNvSpPr/>
          <p:nvPr/>
        </p:nvSpPr>
        <p:spPr>
          <a:xfrm>
            <a:off x="6564231" y="2447719"/>
            <a:ext cx="385042" cy="523220"/>
          </a:xfrm>
          <a:prstGeom prst="rect">
            <a:avLst/>
          </a:prstGeom>
        </p:spPr>
        <p:txBody>
          <a:bodyPr wrap="none">
            <a:spAutoFit/>
          </a:bodyPr>
          <a:lstStyle/>
          <a:p>
            <a:r>
              <a:rPr lang="en-US" sz="2800" b="1" dirty="0" smtClean="0">
                <a:solidFill>
                  <a:schemeClr val="accent1"/>
                </a:solidFill>
              </a:rPr>
              <a:t>2</a:t>
            </a:r>
            <a:endParaRPr lang="en-US" sz="2800" dirty="0">
              <a:solidFill>
                <a:schemeClr val="accent1"/>
              </a:solidFill>
            </a:endParaRPr>
          </a:p>
        </p:txBody>
      </p:sp>
      <p:sp>
        <p:nvSpPr>
          <p:cNvPr id="16" name="Rectangle 15"/>
          <p:cNvSpPr/>
          <p:nvPr/>
        </p:nvSpPr>
        <p:spPr>
          <a:xfrm>
            <a:off x="126609" y="1927972"/>
            <a:ext cx="1406769" cy="646331"/>
          </a:xfrm>
          <a:prstGeom prst="rect">
            <a:avLst/>
          </a:prstGeom>
        </p:spPr>
        <p:txBody>
          <a:bodyPr wrap="square">
            <a:spAutoFit/>
          </a:bodyPr>
          <a:lstStyle/>
          <a:p>
            <a:pPr algn="ctr"/>
            <a:r>
              <a:rPr lang="en-US" sz="3600" b="1" dirty="0" smtClean="0">
                <a:solidFill>
                  <a:schemeClr val="tx1"/>
                </a:solidFill>
                <a:latin typeface="Times New Roman" pitchFamily="18" charset="0"/>
                <a:cs typeface="Times New Roman" pitchFamily="18" charset="0"/>
              </a:rPr>
              <a:t>1 – B, </a:t>
            </a:r>
            <a:endParaRPr lang="en-US" sz="3600" b="1" dirty="0">
              <a:solidFill>
                <a:schemeClr val="tx1"/>
              </a:solidFill>
              <a:latin typeface="Times New Roman" pitchFamily="18" charset="0"/>
              <a:cs typeface="Times New Roman" pitchFamily="18" charset="0"/>
            </a:endParaRPr>
          </a:p>
        </p:txBody>
      </p:sp>
      <p:sp>
        <p:nvSpPr>
          <p:cNvPr id="2" name="Rectangle 1"/>
          <p:cNvSpPr/>
          <p:nvPr/>
        </p:nvSpPr>
        <p:spPr>
          <a:xfrm>
            <a:off x="1533378" y="1927972"/>
            <a:ext cx="1441420" cy="646331"/>
          </a:xfrm>
          <a:prstGeom prst="rect">
            <a:avLst/>
          </a:prstGeom>
        </p:spPr>
        <p:txBody>
          <a:bodyPr wrap="none">
            <a:spAutoFit/>
          </a:bodyPr>
          <a:lstStyle/>
          <a:p>
            <a:pPr algn="ctr"/>
            <a:r>
              <a:rPr lang="en-US" sz="3600" b="1" dirty="0" smtClean="0">
                <a:solidFill>
                  <a:schemeClr val="tx1"/>
                </a:solidFill>
                <a:latin typeface="Times New Roman" pitchFamily="18" charset="0"/>
                <a:cs typeface="Times New Roman" pitchFamily="18" charset="0"/>
              </a:rPr>
              <a:t>2 – C, </a:t>
            </a:r>
            <a:endParaRPr lang="en-US" sz="3600" b="1" dirty="0">
              <a:solidFill>
                <a:schemeClr val="tx1"/>
              </a:solidFill>
              <a:latin typeface="Times New Roman" pitchFamily="18" charset="0"/>
              <a:cs typeface="Times New Roman" pitchFamily="18" charset="0"/>
            </a:endParaRPr>
          </a:p>
        </p:txBody>
      </p:sp>
      <p:sp>
        <p:nvSpPr>
          <p:cNvPr id="4" name="Rectangle 3"/>
          <p:cNvSpPr/>
          <p:nvPr/>
        </p:nvSpPr>
        <p:spPr>
          <a:xfrm>
            <a:off x="2915272" y="1927972"/>
            <a:ext cx="1178528" cy="646331"/>
          </a:xfrm>
          <a:prstGeom prst="rect">
            <a:avLst/>
          </a:prstGeom>
        </p:spPr>
        <p:txBody>
          <a:bodyPr wrap="none">
            <a:spAutoFit/>
          </a:bodyPr>
          <a:lstStyle/>
          <a:p>
            <a:pPr algn="ctr"/>
            <a:r>
              <a:rPr lang="en-US" b="1" dirty="0" smtClean="0">
                <a:solidFill>
                  <a:schemeClr val="tx1"/>
                </a:solidFill>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3 - A</a:t>
            </a:r>
          </a:p>
        </p:txBody>
      </p:sp>
    </p:spTree>
    <p:extLst>
      <p:ext uri="{BB962C8B-B14F-4D97-AF65-F5344CB8AC3E}">
        <p14:creationId xmlns:p14="http://schemas.microsoft.com/office/powerpoint/2010/main" val="36665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p:bldP spid="13" grpId="0"/>
      <p:bldP spid="15" grpId="0"/>
      <p:bldP spid="16" grpId="0"/>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30753" y="501812"/>
            <a:ext cx="5449500" cy="764280"/>
          </a:xfrm>
        </p:spPr>
        <p:txBody>
          <a:bodyPr/>
          <a:lstStyle/>
          <a:p>
            <a:pPr marL="76200" indent="0">
              <a:buNone/>
            </a:pPr>
            <a:r>
              <a:rPr lang="en-US" sz="4000" b="1" i="0" dirty="0" smtClean="0">
                <a:solidFill>
                  <a:schemeClr val="bg1"/>
                </a:solidFill>
                <a:latin typeface="Times New Roman" pitchFamily="18" charset="0"/>
                <a:cs typeface="Times New Roman" pitchFamily="18" charset="0"/>
              </a:rPr>
              <a:t>Hướng dẫn về nhà</a:t>
            </a:r>
            <a:endParaRPr lang="en-US" sz="4000" b="1" i="0" dirty="0">
              <a:solidFill>
                <a:schemeClr val="bg1"/>
              </a:solidFill>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cxnSp>
        <p:nvCxnSpPr>
          <p:cNvPr id="4" name="Google Shape;623;p58"/>
          <p:cNvCxnSpPr/>
          <p:nvPr/>
        </p:nvCxnSpPr>
        <p:spPr>
          <a:xfrm flipV="1">
            <a:off x="2029902" y="3400015"/>
            <a:ext cx="6213766" cy="18748"/>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2296130" y="3026243"/>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 name="Google Shape;625;p58"/>
          <p:cNvSpPr/>
          <p:nvPr/>
        </p:nvSpPr>
        <p:spPr>
          <a:xfrm>
            <a:off x="3152393"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6;p58"/>
          <p:cNvSpPr/>
          <p:nvPr/>
        </p:nvSpPr>
        <p:spPr>
          <a:xfrm>
            <a:off x="3594615"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8" name="Google Shape;627;p58"/>
          <p:cNvSpPr/>
          <p:nvPr/>
        </p:nvSpPr>
        <p:spPr>
          <a:xfrm>
            <a:off x="4044225"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8;p58"/>
          <p:cNvSpPr/>
          <p:nvPr/>
        </p:nvSpPr>
        <p:spPr>
          <a:xfrm>
            <a:off x="4515429"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9;p58"/>
          <p:cNvSpPr/>
          <p:nvPr/>
        </p:nvSpPr>
        <p:spPr>
          <a:xfrm>
            <a:off x="4986633" y="3026244"/>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30;p58"/>
          <p:cNvSpPr/>
          <p:nvPr/>
        </p:nvSpPr>
        <p:spPr>
          <a:xfrm>
            <a:off x="5842896"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2" name="Google Shape;631;p58"/>
          <p:cNvSpPr/>
          <p:nvPr/>
        </p:nvSpPr>
        <p:spPr>
          <a:xfrm>
            <a:off x="6314100"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2;p58"/>
          <p:cNvSpPr/>
          <p:nvPr/>
        </p:nvSpPr>
        <p:spPr>
          <a:xfrm>
            <a:off x="6785304"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7;p58"/>
          <p:cNvSpPr txBox="1"/>
          <p:nvPr/>
        </p:nvSpPr>
        <p:spPr>
          <a:xfrm rot="684">
            <a:off x="717415" y="1603677"/>
            <a:ext cx="3508055" cy="13871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chemeClr val="accent6">
                    <a:lumMod val="50000"/>
                  </a:schemeClr>
                </a:solidFill>
                <a:latin typeface="Times New Roman" pitchFamily="18" charset="0"/>
                <a:ea typeface="Muli"/>
                <a:cs typeface="Times New Roman" pitchFamily="18" charset="0"/>
                <a:sym typeface="Muli"/>
              </a:rPr>
              <a:t>Trả lời các câu hỏi trong Sách bài tập trang 31, 32</a:t>
            </a:r>
            <a:endParaRPr lang="en" sz="2800" b="1" dirty="0" smtClean="0">
              <a:solidFill>
                <a:schemeClr val="accent6">
                  <a:lumMod val="50000"/>
                </a:schemeClr>
              </a:solidFill>
              <a:latin typeface="Times New Roman" pitchFamily="18" charset="0"/>
              <a:ea typeface="Muli"/>
              <a:cs typeface="Times New Roman" pitchFamily="18" charset="0"/>
              <a:sym typeface="Muli"/>
            </a:endParaRPr>
          </a:p>
        </p:txBody>
      </p:sp>
      <p:sp>
        <p:nvSpPr>
          <p:cNvPr id="15" name="Google Shape;638;p58"/>
          <p:cNvSpPr txBox="1"/>
          <p:nvPr/>
        </p:nvSpPr>
        <p:spPr>
          <a:xfrm rot="1297">
            <a:off x="4121162" y="1603458"/>
            <a:ext cx="4495398" cy="14222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accent6">
                    <a:lumMod val="50000"/>
                  </a:schemeClr>
                </a:solidFill>
                <a:latin typeface="Times New Roman" pitchFamily="18" charset="0"/>
                <a:ea typeface="Muli"/>
                <a:cs typeface="Times New Roman" pitchFamily="18" charset="0"/>
                <a:sym typeface="Muli"/>
              </a:rPr>
              <a:t>Đọc trước Bài 19 – </a:t>
            </a:r>
          </a:p>
          <a:p>
            <a:pPr marL="0" lvl="0" indent="0" algn="ctr" rtl="0">
              <a:spcBef>
                <a:spcPts val="0"/>
              </a:spcBef>
              <a:spcAft>
                <a:spcPts val="0"/>
              </a:spcAft>
              <a:buNone/>
            </a:pPr>
            <a:r>
              <a:rPr lang="en" sz="2800" b="1" dirty="0" smtClean="0">
                <a:solidFill>
                  <a:schemeClr val="accent6">
                    <a:lumMod val="50000"/>
                  </a:schemeClr>
                </a:solidFill>
                <a:latin typeface="Times New Roman" pitchFamily="18" charset="0"/>
                <a:ea typeface="Muli"/>
                <a:cs typeface="Times New Roman" pitchFamily="18" charset="0"/>
                <a:sym typeface="Muli"/>
              </a:rPr>
              <a:t>Cấu tạo và chức năng các thành phần của tế bào</a:t>
            </a:r>
            <a:endParaRPr sz="2800" b="1" dirty="0">
              <a:solidFill>
                <a:schemeClr val="accent6">
                  <a:lumMod val="50000"/>
                </a:schemeClr>
              </a:solidFill>
              <a:latin typeface="Times New Roman" pitchFamily="18" charset="0"/>
              <a:ea typeface="Muli"/>
              <a:cs typeface="Times New Roman" pitchFamily="18" charset="0"/>
              <a:sym typeface="Muli"/>
            </a:endParaRPr>
          </a:p>
        </p:txBody>
      </p:sp>
    </p:spTree>
    <p:extLst>
      <p:ext uri="{BB962C8B-B14F-4D97-AF65-F5344CB8AC3E}">
        <p14:creationId xmlns:p14="http://schemas.microsoft.com/office/powerpoint/2010/main" val="79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1660452"/>
            <a:ext cx="9144000" cy="202064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800" b="1" dirty="0" smtClean="0">
                <a:latin typeface="Arial Black" pitchFamily="34" charset="0"/>
              </a:rPr>
              <a:t>CẢM ƠN CÁC EM</a:t>
            </a:r>
            <a:br>
              <a:rPr lang="en" sz="3800" b="1" dirty="0" smtClean="0">
                <a:latin typeface="Arial Black" pitchFamily="34" charset="0"/>
              </a:rPr>
            </a:br>
            <a:r>
              <a:rPr lang="en" sz="3800" b="1" dirty="0" smtClean="0">
                <a:latin typeface="Arial Black" pitchFamily="34" charset="0"/>
              </a:rPr>
              <a:t>ĐÃ LẮNG NGHE BÀI GIẢNG!</a:t>
            </a:r>
            <a:endParaRPr sz="3800" b="1" dirty="0">
              <a:latin typeface="Arial Black" pitchFamily="34" charset="0"/>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59026" y="405852"/>
            <a:ext cx="4276421" cy="6476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Times New Roman" pitchFamily="18" charset="0"/>
                <a:cs typeface="Times New Roman" pitchFamily="18" charset="0"/>
              </a:rPr>
              <a:t>NỘI DUNG BÀI HỌC</a:t>
            </a:r>
            <a:endParaRPr sz="3200" b="1" dirty="0">
              <a:latin typeface="Times New Roman" pitchFamily="18" charset="0"/>
              <a:cs typeface="Times New Roman" pitchFamily="18" charset="0"/>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Rounded Rectangle 4"/>
          <p:cNvSpPr/>
          <p:nvPr/>
        </p:nvSpPr>
        <p:spPr>
          <a:xfrm>
            <a:off x="65838" y="1373470"/>
            <a:ext cx="4369610" cy="592515"/>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I</a:t>
            </a:r>
            <a:r>
              <a:rPr lang="en-US" sz="3200" b="1" dirty="0" smtClean="0">
                <a:solidFill>
                  <a:schemeClr val="tx1"/>
                </a:solidFill>
                <a:latin typeface="Times New Roman" pitchFamily="18" charset="0"/>
                <a:cs typeface="Times New Roman" pitchFamily="18" charset="0"/>
              </a:rPr>
              <a:t>. Tế bào là gì?</a:t>
            </a:r>
            <a:endParaRPr lang="en-US" sz="3200" b="1" dirty="0">
              <a:solidFill>
                <a:schemeClr val="tx1"/>
              </a:solidFill>
              <a:latin typeface="Times New Roman" pitchFamily="18" charset="0"/>
              <a:cs typeface="Times New Roman" pitchFamily="18" charset="0"/>
            </a:endParaRPr>
          </a:p>
        </p:txBody>
      </p:sp>
      <p:sp>
        <p:nvSpPr>
          <p:cNvPr id="12" name="Rounded Rectangle 11"/>
          <p:cNvSpPr/>
          <p:nvPr/>
        </p:nvSpPr>
        <p:spPr>
          <a:xfrm>
            <a:off x="65837" y="2631948"/>
            <a:ext cx="4461661" cy="1001340"/>
          </a:xfrm>
          <a:prstGeom prst="round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II. Hình dạng và kích thước tế bào</a:t>
            </a:r>
            <a:endParaRPr lang="en-US" sz="3200" b="1" dirty="0">
              <a:solidFill>
                <a:schemeClr val="tx1"/>
              </a:solidFill>
              <a:latin typeface="Times New Roman" pitchFamily="18" charset="0"/>
              <a:cs typeface="Times New Roman" pitchFamily="18" charset="0"/>
            </a:endParaRPr>
          </a:p>
        </p:txBody>
      </p:sp>
      <p:sp>
        <p:nvSpPr>
          <p:cNvPr id="14" name="Rounded Rectangle 13"/>
          <p:cNvSpPr/>
          <p:nvPr/>
        </p:nvSpPr>
        <p:spPr>
          <a:xfrm>
            <a:off x="5241235" y="2124833"/>
            <a:ext cx="3816626" cy="78772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1. Hình dạng tế bào</a:t>
            </a:r>
            <a:endParaRPr lang="en-US" sz="3200" b="1" dirty="0">
              <a:solidFill>
                <a:schemeClr val="tx1"/>
              </a:solidFill>
              <a:latin typeface="Times New Roman" pitchFamily="18" charset="0"/>
              <a:cs typeface="Times New Roman" pitchFamily="18" charset="0"/>
            </a:endParaRPr>
          </a:p>
        </p:txBody>
      </p:sp>
      <p:sp>
        <p:nvSpPr>
          <p:cNvPr id="15" name="Rounded Rectangle 14"/>
          <p:cNvSpPr/>
          <p:nvPr/>
        </p:nvSpPr>
        <p:spPr>
          <a:xfrm>
            <a:off x="5241235" y="3454658"/>
            <a:ext cx="3816626" cy="73965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2. Kích thước tế bào</a:t>
            </a:r>
            <a:endParaRPr lang="en-US" sz="3200" b="1" dirty="0">
              <a:solidFill>
                <a:schemeClr val="tx1"/>
              </a:solidFill>
              <a:latin typeface="Times New Roman" pitchFamily="18" charset="0"/>
              <a:cs typeface="Times New Roman" pitchFamily="18" charset="0"/>
            </a:endParaRPr>
          </a:p>
        </p:txBody>
      </p:sp>
      <p:cxnSp>
        <p:nvCxnSpPr>
          <p:cNvPr id="3" name="Straight Arrow Connector 2"/>
          <p:cNvCxnSpPr>
            <a:stCxn id="12" idx="3"/>
            <a:endCxn id="14" idx="1"/>
          </p:cNvCxnSpPr>
          <p:nvPr/>
        </p:nvCxnSpPr>
        <p:spPr>
          <a:xfrm flipV="1">
            <a:off x="4527498" y="2518694"/>
            <a:ext cx="713737" cy="613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2" idx="3"/>
            <a:endCxn id="15" idx="1"/>
          </p:cNvCxnSpPr>
          <p:nvPr/>
        </p:nvCxnSpPr>
        <p:spPr>
          <a:xfrm>
            <a:off x="4527498" y="3132618"/>
            <a:ext cx="713737" cy="69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anim calcmode="lin" valueType="num">
                                      <p:cBhvr>
                                        <p:cTn id="8" dur="1000" fill="hold"/>
                                        <p:tgtEl>
                                          <p:spTgt spid="121"/>
                                        </p:tgtEl>
                                        <p:attrNameLst>
                                          <p:attrName>ppt_x</p:attrName>
                                        </p:attrNameLst>
                                      </p:cBhvr>
                                      <p:tavLst>
                                        <p:tav tm="0">
                                          <p:val>
                                            <p:strVal val="#ppt_x"/>
                                          </p:val>
                                        </p:tav>
                                        <p:tav tm="100000">
                                          <p:val>
                                            <p:strVal val="#ppt_x"/>
                                          </p:val>
                                        </p:tav>
                                      </p:tavLst>
                                    </p:anim>
                                    <p:anim calcmode="lin" valueType="num">
                                      <p:cBhvr>
                                        <p:cTn id="9"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6383" y="494343"/>
            <a:ext cx="2875722" cy="7381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smtClean="0">
                <a:latin typeface="Times New Roman" pitchFamily="18" charset="0"/>
                <a:cs typeface="Times New Roman" pitchFamily="18" charset="0"/>
              </a:rPr>
              <a:t>I. Tế bào là gì?</a:t>
            </a:r>
            <a:endParaRPr sz="3200" b="1" dirty="0">
              <a:latin typeface="Times New Roman" pitchFamily="18" charset="0"/>
              <a:cs typeface="Times New Roman" pitchFamily="18" charset="0"/>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Text Placeholder 2"/>
          <p:cNvSpPr>
            <a:spLocks noGrp="1"/>
          </p:cNvSpPr>
          <p:nvPr>
            <p:ph type="body" idx="1"/>
          </p:nvPr>
        </p:nvSpPr>
        <p:spPr>
          <a:xfrm>
            <a:off x="2644919" y="91761"/>
            <a:ext cx="6442810" cy="2681335"/>
          </a:xfrm>
        </p:spPr>
        <p:txBody>
          <a:bodyPr/>
          <a:lstStyle/>
          <a:p>
            <a:pPr marL="127000" indent="0" algn="just">
              <a:lnSpc>
                <a:spcPct val="100000"/>
              </a:lnSpc>
              <a:spcBef>
                <a:spcPts val="0"/>
              </a:spcBef>
              <a:buNone/>
            </a:pPr>
            <a:r>
              <a:rPr lang="en-US" sz="2800" i="0" dirty="0" smtClean="0">
                <a:solidFill>
                  <a:schemeClr val="tx1"/>
                </a:solidFill>
                <a:latin typeface="Times New Roman" pitchFamily="18" charset="0"/>
                <a:cs typeface="Times New Roman" pitchFamily="18" charset="0"/>
              </a:rPr>
              <a:t>. </a:t>
            </a:r>
            <a:r>
              <a:rPr lang="en-US" sz="2800" i="0" dirty="0" err="1" smtClean="0">
                <a:solidFill>
                  <a:schemeClr val="tx1"/>
                </a:solidFill>
                <a:latin typeface="Times New Roman" pitchFamily="18" charset="0"/>
                <a:cs typeface="Times New Roman" pitchFamily="18" charset="0"/>
              </a:rPr>
              <a:t>Lịch</a:t>
            </a:r>
            <a:r>
              <a:rPr lang="en-US" sz="2800" i="0" dirty="0" smtClean="0">
                <a:solidFill>
                  <a:schemeClr val="tx1"/>
                </a:solidFill>
                <a:latin typeface="Times New Roman" pitchFamily="18" charset="0"/>
                <a:cs typeface="Times New Roman" pitchFamily="18" charset="0"/>
              </a:rPr>
              <a:t> </a:t>
            </a:r>
            <a:r>
              <a:rPr lang="en-US" sz="2800" i="0" dirty="0">
                <a:solidFill>
                  <a:schemeClr val="tx1"/>
                </a:solidFill>
                <a:latin typeface="Times New Roman" pitchFamily="18" charset="0"/>
                <a:cs typeface="Times New Roman" pitchFamily="18" charset="0"/>
              </a:rPr>
              <a:t>sử tìm ra tế bào do Robert Hooke (1665) lần đầu tiên quan 1 sát các tế bào chết từ vỏ cây sồi dưới kính hiển vi. </a:t>
            </a:r>
            <a:endParaRPr lang="en-US" sz="2800" i="0" dirty="0" smtClean="0">
              <a:solidFill>
                <a:schemeClr val="tx1"/>
              </a:solidFill>
              <a:latin typeface="Times New Roman" pitchFamily="18" charset="0"/>
              <a:cs typeface="Times New Roman" pitchFamily="18" charset="0"/>
            </a:endParaRPr>
          </a:p>
          <a:p>
            <a:pPr marL="127000" indent="0" algn="just">
              <a:lnSpc>
                <a:spcPct val="100000"/>
              </a:lnSpc>
              <a:spcBef>
                <a:spcPts val="0"/>
              </a:spcBef>
              <a:buNone/>
            </a:pPr>
            <a:r>
              <a:rPr lang="en-US" sz="2800" i="0" dirty="0" smtClean="0">
                <a:solidFill>
                  <a:schemeClr val="tx1"/>
                </a:solidFill>
                <a:latin typeface="Times New Roman" pitchFamily="18" charset="0"/>
                <a:cs typeface="Times New Roman" pitchFamily="18" charset="0"/>
              </a:rPr>
              <a:t>. </a:t>
            </a:r>
            <a:r>
              <a:rPr lang="en-US" sz="2800" i="0" dirty="0" err="1" smtClean="0">
                <a:solidFill>
                  <a:schemeClr val="tx1"/>
                </a:solidFill>
                <a:latin typeface="Times New Roman" pitchFamily="18" charset="0"/>
                <a:cs typeface="Times New Roman" pitchFamily="18" charset="0"/>
              </a:rPr>
              <a:t>Tất</a:t>
            </a:r>
            <a:r>
              <a:rPr lang="en-US" sz="2800" i="0" dirty="0" smtClean="0">
                <a:solidFill>
                  <a:schemeClr val="tx1"/>
                </a:solidFill>
                <a:latin typeface="Times New Roman" pitchFamily="18" charset="0"/>
                <a:cs typeface="Times New Roman" pitchFamily="18" charset="0"/>
              </a:rPr>
              <a:t> cả các cơ thể sinh vật (thực vật, động vật, con người) đều được cấu tạo từ những đơn vị rất nhỏ bé, gọi là tế bào. </a:t>
            </a:r>
            <a:endParaRPr lang="en-US" sz="2800" i="0" dirty="0">
              <a:solidFill>
                <a:schemeClr val="tx1"/>
              </a:solidFill>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266064" y="1619778"/>
            <a:ext cx="2318109" cy="2306636"/>
          </a:xfrm>
          <a:prstGeom prst="rect">
            <a:avLst/>
          </a:prstGeom>
        </p:spPr>
      </p:pic>
      <p:pic>
        <p:nvPicPr>
          <p:cNvPr id="9" name="Picture 8"/>
          <p:cNvPicPr>
            <a:picLocks noChangeAspect="1"/>
          </p:cNvPicPr>
          <p:nvPr/>
        </p:nvPicPr>
        <p:blipFill>
          <a:blip r:embed="rId4"/>
          <a:stretch>
            <a:fillRect/>
          </a:stretch>
        </p:blipFill>
        <p:spPr>
          <a:xfrm>
            <a:off x="3399031" y="2841295"/>
            <a:ext cx="4535147" cy="2187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428839"/>
            <a:ext cx="9144000" cy="849996"/>
          </a:xfrm>
          <a:prstGeom prst="rect">
            <a:avLst/>
          </a:prstGeom>
        </p:spPr>
        <p:txBody>
          <a:bodyPr spcFirstLastPara="1" wrap="square" lIns="91425" tIns="91425" rIns="91425" bIns="91425" anchor="t" anchorCtr="0">
            <a:noAutofit/>
          </a:bodyPr>
          <a:lstStyle/>
          <a:p>
            <a:pPr marL="0" indent="0">
              <a:buNone/>
            </a:pPr>
            <a:r>
              <a:rPr lang="en-US" sz="3200" b="1" i="0" dirty="0" smtClean="0">
                <a:solidFill>
                  <a:schemeClr val="bg1"/>
                </a:solidFill>
                <a:latin typeface="Times New Roman" pitchFamily="18" charset="0"/>
                <a:cs typeface="Times New Roman" pitchFamily="18" charset="0"/>
              </a:rPr>
              <a:t>Một </a:t>
            </a:r>
            <a:r>
              <a:rPr lang="en-US" sz="3200" b="1" i="0" dirty="0">
                <a:solidFill>
                  <a:schemeClr val="bg1"/>
                </a:solidFill>
                <a:latin typeface="Times New Roman" pitchFamily="18" charset="0"/>
                <a:cs typeface="Times New Roman" pitchFamily="18" charset="0"/>
              </a:rPr>
              <a:t>số loại tế bào cấu tạo nên cơ thể cây cà </a:t>
            </a:r>
            <a:r>
              <a:rPr lang="en-US" sz="3200" b="1" i="0" dirty="0" smtClean="0">
                <a:solidFill>
                  <a:schemeClr val="bg1"/>
                </a:solidFill>
                <a:latin typeface="Times New Roman" pitchFamily="18" charset="0"/>
                <a:cs typeface="Times New Roman" pitchFamily="18" charset="0"/>
              </a:rPr>
              <a:t>chua</a:t>
            </a:r>
            <a:endParaRPr sz="3600" i="0" dirty="0">
              <a:solidFill>
                <a:schemeClr val="bg1"/>
              </a:solidFill>
              <a:latin typeface="Times New Roman" pitchFamily="18" charset="0"/>
              <a:cs typeface="Times New Roman" pitchFamily="18" charset="0"/>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Rounded Rectangle 3"/>
          <p:cNvSpPr/>
          <p:nvPr/>
        </p:nvSpPr>
        <p:spPr>
          <a:xfrm>
            <a:off x="892454" y="3477953"/>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Cây cà chua</a:t>
            </a:r>
            <a:endParaRPr lang="en-US" sz="3200" b="1" dirty="0">
              <a:latin typeface="Times New Roman" pitchFamily="18" charset="0"/>
              <a:cs typeface="Times New Roman" pitchFamily="18" charset="0"/>
            </a:endParaRPr>
          </a:p>
        </p:txBody>
      </p:sp>
      <p:sp>
        <p:nvSpPr>
          <p:cNvPr id="5" name="Rectangle 4"/>
          <p:cNvSpPr/>
          <p:nvPr/>
        </p:nvSpPr>
        <p:spPr>
          <a:xfrm>
            <a:off x="629478" y="1678081"/>
            <a:ext cx="3603744" cy="1964640"/>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thịt lá</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thịt quả</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ống dẫn</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lông hút</a:t>
            </a:r>
          </a:p>
          <a:p>
            <a:pPr algn="just"/>
            <a:endParaRPr lang="en-US" sz="2000" dirty="0"/>
          </a:p>
        </p:txBody>
      </p:sp>
      <p:pic>
        <p:nvPicPr>
          <p:cNvPr id="2" name="Picture 1"/>
          <p:cNvPicPr>
            <a:picLocks noChangeAspect="1"/>
          </p:cNvPicPr>
          <p:nvPr/>
        </p:nvPicPr>
        <p:blipFill>
          <a:blip r:embed="rId3"/>
          <a:stretch>
            <a:fillRect/>
          </a:stretch>
        </p:blipFill>
        <p:spPr>
          <a:xfrm>
            <a:off x="4289298" y="1470991"/>
            <a:ext cx="4702302" cy="32517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316196"/>
            <a:ext cx="9144000" cy="750604"/>
          </a:xfrm>
          <a:prstGeom prst="rect">
            <a:avLst/>
          </a:prstGeom>
        </p:spPr>
        <p:txBody>
          <a:bodyPr spcFirstLastPara="1" wrap="square" lIns="91425" tIns="91425" rIns="91425" bIns="91425" anchor="t" anchorCtr="0">
            <a:noAutofit/>
          </a:bodyPr>
          <a:lstStyle/>
          <a:p>
            <a:pPr marL="0" indent="0">
              <a:buNone/>
            </a:pPr>
            <a:r>
              <a:rPr lang="en-US" sz="3200" b="1" i="0" dirty="0" smtClean="0">
                <a:solidFill>
                  <a:schemeClr val="bg1"/>
                </a:solidFill>
                <a:latin typeface="Times New Roman" pitchFamily="18" charset="0"/>
                <a:cs typeface="Times New Roman" pitchFamily="18" charset="0"/>
              </a:rPr>
              <a:t>Một </a:t>
            </a:r>
            <a:r>
              <a:rPr lang="en-US" sz="3200" b="1" i="0" dirty="0">
                <a:solidFill>
                  <a:schemeClr val="bg1"/>
                </a:solidFill>
                <a:latin typeface="Times New Roman" pitchFamily="18" charset="0"/>
                <a:cs typeface="Times New Roman" pitchFamily="18" charset="0"/>
              </a:rPr>
              <a:t>số loại tế </a:t>
            </a:r>
            <a:r>
              <a:rPr lang="en-US" sz="3200" b="1" i="0" dirty="0" err="1">
                <a:solidFill>
                  <a:schemeClr val="bg1"/>
                </a:solidFill>
                <a:latin typeface="Times New Roman" pitchFamily="18" charset="0"/>
                <a:cs typeface="Times New Roman" pitchFamily="18" charset="0"/>
              </a:rPr>
              <a:t>bào</a:t>
            </a:r>
            <a:r>
              <a:rPr lang="en-US" sz="3200" b="1" i="0" dirty="0">
                <a:solidFill>
                  <a:schemeClr val="bg1"/>
                </a:solidFill>
                <a:latin typeface="Times New Roman" pitchFamily="18" charset="0"/>
                <a:cs typeface="Times New Roman" pitchFamily="18" charset="0"/>
              </a:rPr>
              <a:t> </a:t>
            </a:r>
            <a:r>
              <a:rPr lang="en-US" sz="3200" b="1" i="0" dirty="0" err="1" smtClean="0">
                <a:solidFill>
                  <a:schemeClr val="bg1"/>
                </a:solidFill>
                <a:latin typeface="Times New Roman" pitchFamily="18" charset="0"/>
                <a:cs typeface="Times New Roman" pitchFamily="18" charset="0"/>
              </a:rPr>
              <a:t>cấu</a:t>
            </a:r>
            <a:r>
              <a:rPr lang="en-US" sz="3200" b="1" i="0" dirty="0" smtClean="0">
                <a:solidFill>
                  <a:schemeClr val="bg1"/>
                </a:solidFill>
                <a:latin typeface="Times New Roman" pitchFamily="18" charset="0"/>
                <a:cs typeface="Times New Roman" pitchFamily="18" charset="0"/>
              </a:rPr>
              <a:t> </a:t>
            </a:r>
            <a:r>
              <a:rPr lang="en-US" sz="3200" b="1" i="0" dirty="0" err="1" smtClean="0">
                <a:solidFill>
                  <a:schemeClr val="bg1"/>
                </a:solidFill>
                <a:latin typeface="Times New Roman" pitchFamily="18" charset="0"/>
                <a:cs typeface="Times New Roman" pitchFamily="18" charset="0"/>
              </a:rPr>
              <a:t>tạo</a:t>
            </a:r>
            <a:r>
              <a:rPr lang="en-US" sz="3200" b="1" i="0" dirty="0" smtClean="0">
                <a:solidFill>
                  <a:schemeClr val="bg1"/>
                </a:solidFill>
                <a:latin typeface="Times New Roman" pitchFamily="18" charset="0"/>
                <a:cs typeface="Times New Roman" pitchFamily="18" charset="0"/>
              </a:rPr>
              <a:t> </a:t>
            </a:r>
            <a:r>
              <a:rPr lang="en-US" sz="3200" b="1" i="0" dirty="0">
                <a:solidFill>
                  <a:schemeClr val="bg1"/>
                </a:solidFill>
                <a:latin typeface="Times New Roman" pitchFamily="18" charset="0"/>
                <a:cs typeface="Times New Roman" pitchFamily="18" charset="0"/>
              </a:rPr>
              <a:t>nên </a:t>
            </a:r>
            <a:r>
              <a:rPr lang="en-US" sz="3200" b="1" i="0" dirty="0" smtClean="0">
                <a:solidFill>
                  <a:schemeClr val="bg1"/>
                </a:solidFill>
                <a:latin typeface="Times New Roman" pitchFamily="18" charset="0"/>
                <a:cs typeface="Times New Roman" pitchFamily="18" charset="0"/>
              </a:rPr>
              <a:t>cơ </a:t>
            </a:r>
            <a:r>
              <a:rPr lang="en-US" sz="3200" b="1" i="0" dirty="0">
                <a:solidFill>
                  <a:schemeClr val="bg1"/>
                </a:solidFill>
                <a:latin typeface="Times New Roman" pitchFamily="18" charset="0"/>
                <a:cs typeface="Times New Roman" pitchFamily="18" charset="0"/>
              </a:rPr>
              <a:t>thể </a:t>
            </a:r>
            <a:r>
              <a:rPr lang="en-US" sz="3200" b="1" i="0" dirty="0" smtClean="0">
                <a:solidFill>
                  <a:schemeClr val="bg1"/>
                </a:solidFill>
                <a:latin typeface="Times New Roman" pitchFamily="18" charset="0"/>
                <a:cs typeface="Times New Roman" pitchFamily="18" charset="0"/>
              </a:rPr>
              <a:t>người</a:t>
            </a:r>
            <a:endParaRPr lang="en-US" sz="3200" b="1" i="0" dirty="0">
              <a:solidFill>
                <a:schemeClr val="bg1"/>
              </a:solidFill>
              <a:latin typeface="Times New Roman" pitchFamily="18" charset="0"/>
              <a:cs typeface="Times New Roman" pitchFamily="18" charset="0"/>
            </a:endParaRPr>
          </a:p>
          <a:p>
            <a:pPr marL="0" lvl="0" indent="0" algn="ctr" rtl="0">
              <a:spcBef>
                <a:spcPts val="600"/>
              </a:spcBef>
              <a:spcAft>
                <a:spcPts val="0"/>
              </a:spcAft>
              <a:buNone/>
            </a:pPr>
            <a:endParaRPr sz="3600" i="0" dirty="0">
              <a:solidFill>
                <a:schemeClr val="bg1"/>
              </a:solidFill>
              <a:latin typeface="Times New Roman" pitchFamily="18" charset="0"/>
              <a:cs typeface="Times New Roman" pitchFamily="18" charset="0"/>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Rounded Rectangle 7"/>
          <p:cNvSpPr/>
          <p:nvPr/>
        </p:nvSpPr>
        <p:spPr>
          <a:xfrm>
            <a:off x="5201001" y="3617100"/>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Cơ thể người</a:t>
            </a:r>
            <a:endParaRPr lang="en-US" sz="3200" b="1" dirty="0">
              <a:latin typeface="Times New Roman" pitchFamily="18" charset="0"/>
              <a:cs typeface="Times New Roman" pitchFamily="18" charset="0"/>
            </a:endParaRPr>
          </a:p>
        </p:txBody>
      </p:sp>
      <p:sp>
        <p:nvSpPr>
          <p:cNvPr id="9" name="Rectangle 8"/>
          <p:cNvSpPr/>
          <p:nvPr/>
        </p:nvSpPr>
        <p:spPr>
          <a:xfrm>
            <a:off x="4764158" y="1552185"/>
            <a:ext cx="4161182" cy="2028761"/>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thần kinh</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gan</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hồng cầu</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bào biểu mô ruột</a:t>
            </a:r>
          </a:p>
          <a:p>
            <a:pPr marL="342900" indent="-342900" algn="just">
              <a:lnSpc>
                <a:spcPts val="2700"/>
              </a:lnSpc>
              <a:spcBef>
                <a:spcPts val="200"/>
              </a:spcBef>
              <a:spcAft>
                <a:spcPts val="200"/>
              </a:spcAft>
              <a:buFont typeface="Arial" panose="020B0604020202020204" pitchFamily="34" charset="0"/>
              <a:buChar char="•"/>
            </a:pPr>
            <a:r>
              <a:rPr lang="en-US" sz="3200" dirty="0" smtClean="0">
                <a:latin typeface="Times New Roman" pitchFamily="18" charset="0"/>
                <a:cs typeface="Times New Roman" pitchFamily="18" charset="0"/>
              </a:rPr>
              <a:t>Tế </a:t>
            </a:r>
            <a:r>
              <a:rPr lang="en-US" sz="3200" dirty="0" err="1" smtClean="0">
                <a:latin typeface="Times New Roman" pitchFamily="18" charset="0"/>
                <a:cs typeface="Times New Roman" pitchFamily="18" charset="0"/>
              </a:rPr>
              <a:t>bào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xương</a:t>
            </a:r>
            <a:endParaRPr lang="en-US" sz="3200" dirty="0" smtClean="0">
              <a:latin typeface="Times New Roman" pitchFamily="18" charset="0"/>
              <a:cs typeface="Times New Roman" pitchFamily="18" charset="0"/>
            </a:endParaRPr>
          </a:p>
        </p:txBody>
      </p:sp>
      <p:pic>
        <p:nvPicPr>
          <p:cNvPr id="10" name="Picture 9"/>
          <p:cNvPicPr>
            <a:picLocks noChangeAspect="1"/>
          </p:cNvPicPr>
          <p:nvPr/>
        </p:nvPicPr>
        <p:blipFill>
          <a:blip r:embed="rId3"/>
          <a:stretch>
            <a:fillRect/>
          </a:stretch>
        </p:blipFill>
        <p:spPr>
          <a:xfrm>
            <a:off x="72887" y="1292087"/>
            <a:ext cx="3485321" cy="1751035"/>
          </a:xfrm>
          <a:prstGeom prst="rect">
            <a:avLst/>
          </a:prstGeom>
        </p:spPr>
      </p:pic>
      <p:pic>
        <p:nvPicPr>
          <p:cNvPr id="11" name="Picture 10"/>
          <p:cNvPicPr>
            <a:picLocks noChangeAspect="1"/>
          </p:cNvPicPr>
          <p:nvPr/>
        </p:nvPicPr>
        <p:blipFill>
          <a:blip r:embed="rId4"/>
          <a:stretch>
            <a:fillRect/>
          </a:stretch>
        </p:blipFill>
        <p:spPr>
          <a:xfrm>
            <a:off x="874643" y="3043122"/>
            <a:ext cx="3697357" cy="1962486"/>
          </a:xfrm>
          <a:prstGeom prst="rect">
            <a:avLst/>
          </a:prstGeom>
        </p:spPr>
      </p:pic>
    </p:spTree>
    <p:extLst>
      <p:ext uri="{BB962C8B-B14F-4D97-AF65-F5344CB8AC3E}">
        <p14:creationId xmlns:p14="http://schemas.microsoft.com/office/powerpoint/2010/main" val="21243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Text Placeholder 3"/>
          <p:cNvSpPr>
            <a:spLocks noGrp="1"/>
          </p:cNvSpPr>
          <p:nvPr>
            <p:ph type="body" idx="2"/>
          </p:nvPr>
        </p:nvSpPr>
        <p:spPr>
          <a:xfrm>
            <a:off x="4492487" y="72832"/>
            <a:ext cx="4651513" cy="5070668"/>
          </a:xfrm>
        </p:spPr>
        <p:txBody>
          <a:bodyPr/>
          <a:lstStyle/>
          <a:p>
            <a:pPr marL="114300" indent="0" algn="just">
              <a:lnSpc>
                <a:spcPct val="100000"/>
              </a:lnSpc>
              <a:buNone/>
            </a:pPr>
            <a:r>
              <a:rPr lang="en-US" sz="2800" dirty="0" smtClean="0">
                <a:solidFill>
                  <a:schemeClr val="tx1"/>
                </a:solidFill>
                <a:latin typeface="Times New Roman" pitchFamily="18" charset="0"/>
                <a:cs typeface="Times New Roman" pitchFamily="18" charset="0"/>
              </a:rPr>
              <a:t>Tế </a:t>
            </a:r>
            <a:r>
              <a:rPr lang="en-US" sz="2800" dirty="0">
                <a:solidFill>
                  <a:schemeClr val="tx1"/>
                </a:solidFill>
                <a:latin typeface="Times New Roman" pitchFamily="18" charset="0"/>
                <a:cs typeface="Times New Roman" pitchFamily="18" charset="0"/>
              </a:rPr>
              <a:t>bào </a:t>
            </a:r>
            <a:r>
              <a:rPr lang="en-US" sz="2800" dirty="0" smtClean="0">
                <a:solidFill>
                  <a:schemeClr val="tx1"/>
                </a:solidFill>
                <a:latin typeface="Times New Roman" pitchFamily="18" charset="0"/>
                <a:cs typeface="Times New Roman" pitchFamily="18" charset="0"/>
              </a:rPr>
              <a:t>tuy nhỏ bé nhưng thực hiện đầy đủ quá trình sống cơ bản: </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Sinh trưởng (lớn lên).</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Hấp thụ chất dinh dưỡng.</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Hô hấp</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Cảm giác</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Bài tiết và sinh sản. </a:t>
            </a:r>
          </a:p>
          <a:p>
            <a:pPr marL="114300" indent="0" algn="just">
              <a:lnSpc>
                <a:spcPct val="100000"/>
              </a:lnSpc>
              <a:buNone/>
            </a:pPr>
            <a:r>
              <a:rPr lang="en-US" sz="2800" b="1" dirty="0" err="1" smtClean="0">
                <a:solidFill>
                  <a:srgbClr val="FF0000"/>
                </a:solidFill>
                <a:latin typeface="Times New Roman" pitchFamily="18" charset="0"/>
                <a:cs typeface="Times New Roman" pitchFamily="18" charset="0"/>
              </a:rPr>
              <a:t>Vì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tế</a:t>
            </a:r>
            <a:r>
              <a:rPr lang="en-US" sz="2800" b="1" dirty="0" smtClean="0">
                <a:solidFill>
                  <a:srgbClr val="FF0000"/>
                </a:solidFill>
                <a:latin typeface="Times New Roman" pitchFamily="18" charset="0"/>
                <a:cs typeface="Times New Roman" pitchFamily="18" charset="0"/>
              </a:rPr>
              <a:t> bào được coi là đơn vị cơ bản của các cơ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sống</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algn="just">
              <a:lnSpc>
                <a:spcPts val="2400"/>
              </a:lnSpc>
              <a:spcBef>
                <a:spcPts val="200"/>
              </a:spcBef>
              <a:spcAft>
                <a:spcPts val="200"/>
              </a:spcAft>
              <a:buFont typeface="Wingdings" panose="05000000000000000000" pitchFamily="2" charset="2"/>
              <a:buChar char="§"/>
            </a:pPr>
            <a:endParaRPr lang="en-US" sz="2000" dirty="0">
              <a:latin typeface="+mj-lt"/>
            </a:endParaRPr>
          </a:p>
        </p:txBody>
      </p:sp>
      <p:sp>
        <p:nvSpPr>
          <p:cNvPr id="5" name="Title 4"/>
          <p:cNvSpPr>
            <a:spLocks noGrp="1"/>
          </p:cNvSpPr>
          <p:nvPr>
            <p:ph type="title"/>
          </p:nvPr>
        </p:nvSpPr>
        <p:spPr>
          <a:xfrm>
            <a:off x="-9093" y="251331"/>
            <a:ext cx="4566462" cy="1544585"/>
          </a:xfrm>
        </p:spPr>
        <p:txBody>
          <a:bodyPr/>
          <a:lstStyle/>
          <a:p>
            <a:pPr algn="ctr"/>
            <a:r>
              <a:rPr lang="en-US" sz="3600" b="1" dirty="0" smtClean="0">
                <a:latin typeface="Times New Roman" pitchFamily="18" charset="0"/>
                <a:cs typeface="Times New Roman" pitchFamily="18" charset="0"/>
              </a:rPr>
              <a:t>Thảo luận và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trả lời câu hỏi</a:t>
            </a:r>
            <a:endParaRPr lang="en-US" sz="3600" b="1" dirty="0">
              <a:latin typeface="Times New Roman" pitchFamily="18" charset="0"/>
              <a:cs typeface="Times New Roman" pitchFamily="18" charset="0"/>
            </a:endParaRPr>
          </a:p>
        </p:txBody>
      </p:sp>
      <p:sp>
        <p:nvSpPr>
          <p:cNvPr id="2" name="Rectangle 1"/>
          <p:cNvSpPr/>
          <p:nvPr/>
        </p:nvSpPr>
        <p:spPr>
          <a:xfrm>
            <a:off x="-9093" y="1795916"/>
            <a:ext cx="4501580" cy="1569660"/>
          </a:xfrm>
          <a:prstGeom prst="rect">
            <a:avLst/>
          </a:prstGeom>
        </p:spPr>
        <p:txBody>
          <a:bodyPr wrap="square">
            <a:spAutoFit/>
          </a:bodyPr>
          <a:lstStyle/>
          <a:p>
            <a:pPr algn="ctr"/>
            <a:r>
              <a:rPr lang="en-US" sz="3200" b="1" dirty="0" smtClean="0">
                <a:solidFill>
                  <a:schemeClr val="tx1"/>
                </a:solidFill>
                <a:latin typeface="Times New Roman" pitchFamily="18" charset="0"/>
                <a:cs typeface="Times New Roman" pitchFamily="18" charset="0"/>
              </a:rPr>
              <a:t>Tại sao tế bào được coi là </a:t>
            </a:r>
            <a:r>
              <a:rPr lang="en-US" sz="3200" b="1" dirty="0" err="1" smtClean="0">
                <a:solidFill>
                  <a:schemeClr val="tx1"/>
                </a:solidFill>
                <a:latin typeface="Times New Roman" pitchFamily="18" charset="0"/>
                <a:cs typeface="Times New Roman" pitchFamily="18" charset="0"/>
              </a:rPr>
              <a:t>đơn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vị</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cơ</a:t>
            </a:r>
            <a:r>
              <a:rPr lang="en-US" sz="3200" b="1" dirty="0" smtClean="0">
                <a:solidFill>
                  <a:schemeClr val="tx1"/>
                </a:solidFill>
                <a:latin typeface="Times New Roman" pitchFamily="18" charset="0"/>
                <a:cs typeface="Times New Roman" pitchFamily="18" charset="0"/>
              </a:rPr>
              <a:t> bản của các cơ thể sống?</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834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arn(inVertical)">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Text Placeholder 3"/>
          <p:cNvSpPr>
            <a:spLocks noGrp="1"/>
          </p:cNvSpPr>
          <p:nvPr>
            <p:ph type="body" idx="2"/>
          </p:nvPr>
        </p:nvSpPr>
        <p:spPr>
          <a:xfrm>
            <a:off x="4543865" y="72832"/>
            <a:ext cx="4600136" cy="5070668"/>
          </a:xfrm>
        </p:spPr>
        <p:txBody>
          <a:bodyPr/>
          <a:lstStyle/>
          <a:p>
            <a:pPr marL="114300" indent="0" algn="just">
              <a:lnSpc>
                <a:spcPct val="100000"/>
              </a:lnSpc>
              <a:buNone/>
            </a:pPr>
            <a:r>
              <a:rPr lang="en-US" sz="2800" dirty="0" smtClean="0">
                <a:solidFill>
                  <a:schemeClr val="tx1"/>
                </a:solidFill>
                <a:latin typeface="Times New Roman" pitchFamily="18" charset="0"/>
                <a:cs typeface="Times New Roman" pitchFamily="18" charset="0"/>
              </a:rPr>
              <a:t>Tế </a:t>
            </a:r>
            <a:r>
              <a:rPr lang="en-US" sz="2800" dirty="0">
                <a:solidFill>
                  <a:schemeClr val="tx1"/>
                </a:solidFill>
                <a:latin typeface="Times New Roman" pitchFamily="18" charset="0"/>
                <a:cs typeface="Times New Roman" pitchFamily="18" charset="0"/>
              </a:rPr>
              <a:t>bào </a:t>
            </a:r>
            <a:r>
              <a:rPr lang="en-US" sz="2800" dirty="0" smtClean="0">
                <a:solidFill>
                  <a:schemeClr val="tx1"/>
                </a:solidFill>
                <a:latin typeface="Times New Roman" pitchFamily="18" charset="0"/>
                <a:cs typeface="Times New Roman" pitchFamily="18" charset="0"/>
              </a:rPr>
              <a:t>tuy nhỏ bé nhưng thực hiện đầy đủ quá trình sống cơ bản: </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Sinh trưởng (lớn lên).</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Hấp thụ chất dinh dưỡng.</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Hô hấp</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Cảm giác</a:t>
            </a:r>
          </a:p>
          <a:p>
            <a:pPr algn="just">
              <a:lnSpc>
                <a:spcPct val="100000"/>
              </a:lnSpc>
              <a:buFont typeface="Wingdings" panose="05000000000000000000" pitchFamily="2" charset="2"/>
              <a:buChar char="§"/>
            </a:pPr>
            <a:r>
              <a:rPr lang="en-US" sz="2800" dirty="0" smtClean="0">
                <a:solidFill>
                  <a:schemeClr val="tx1"/>
                </a:solidFill>
                <a:latin typeface="Times New Roman" pitchFamily="18" charset="0"/>
                <a:cs typeface="Times New Roman" pitchFamily="18" charset="0"/>
              </a:rPr>
              <a:t>Bài tiết và sinh sản. </a:t>
            </a:r>
          </a:p>
          <a:p>
            <a:pPr marL="114300" indent="0" algn="just">
              <a:lnSpc>
                <a:spcPct val="100000"/>
              </a:lnSpc>
              <a:buNone/>
            </a:pPr>
            <a:r>
              <a:rPr lang="en-US" sz="2800" b="1" dirty="0" err="1" smtClean="0">
                <a:solidFill>
                  <a:srgbClr val="FF0000"/>
                </a:solidFill>
                <a:latin typeface="Times New Roman" pitchFamily="18" charset="0"/>
                <a:cs typeface="Times New Roman" pitchFamily="18" charset="0"/>
              </a:rPr>
              <a:t>Vì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tế</a:t>
            </a:r>
            <a:r>
              <a:rPr lang="en-US" sz="2800" b="1" dirty="0" smtClean="0">
                <a:solidFill>
                  <a:srgbClr val="FF0000"/>
                </a:solidFill>
                <a:latin typeface="Times New Roman" pitchFamily="18" charset="0"/>
                <a:cs typeface="Times New Roman" pitchFamily="18" charset="0"/>
              </a:rPr>
              <a:t> bào được coi là đơn vị cơ bản của các cơ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sống</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algn="just">
              <a:lnSpc>
                <a:spcPts val="2400"/>
              </a:lnSpc>
              <a:spcBef>
                <a:spcPts val="200"/>
              </a:spcBef>
              <a:spcAft>
                <a:spcPts val="200"/>
              </a:spcAft>
              <a:buFont typeface="Wingdings" panose="05000000000000000000" pitchFamily="2" charset="2"/>
              <a:buChar char="§"/>
            </a:pPr>
            <a:endParaRPr lang="en-US" sz="2000" dirty="0">
              <a:latin typeface="+mj-lt"/>
            </a:endParaRPr>
          </a:p>
        </p:txBody>
      </p:sp>
      <p:sp>
        <p:nvSpPr>
          <p:cNvPr id="5" name="Title 4"/>
          <p:cNvSpPr>
            <a:spLocks noGrp="1"/>
          </p:cNvSpPr>
          <p:nvPr>
            <p:ph type="title"/>
          </p:nvPr>
        </p:nvSpPr>
        <p:spPr>
          <a:xfrm>
            <a:off x="398870" y="1214968"/>
            <a:ext cx="4004318" cy="1544585"/>
          </a:xfrm>
        </p:spPr>
        <p:txBody>
          <a:bodyPr/>
          <a:lstStyle/>
          <a:p>
            <a:pPr algn="ctr"/>
            <a:r>
              <a:rPr lang="en-US" sz="6000" b="1" dirty="0" err="1" smtClean="0">
                <a:latin typeface="Times New Roman" pitchFamily="18" charset="0"/>
                <a:cs typeface="Times New Roman" pitchFamily="18" charset="0"/>
              </a:rPr>
              <a:t>Kết</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luận</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36273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 y="801857"/>
            <a:ext cx="9144000" cy="460835"/>
          </a:xfrm>
        </p:spPr>
        <p:txBody>
          <a:bodyPr/>
          <a:lstStyle/>
          <a:p>
            <a:pPr marL="76200" indent="0">
              <a:lnSpc>
                <a:spcPts val="2400"/>
              </a:lnSpc>
              <a:spcBef>
                <a:spcPts val="200"/>
              </a:spcBef>
              <a:spcAft>
                <a:spcPts val="200"/>
              </a:spcAft>
              <a:buNone/>
            </a:pPr>
            <a:r>
              <a:rPr lang="en-US" sz="3200" b="1" i="0" dirty="0" smtClean="0">
                <a:solidFill>
                  <a:schemeClr val="bg1"/>
                </a:solidFill>
                <a:latin typeface="Times New Roman" pitchFamily="18" charset="0"/>
                <a:cs typeface="Times New Roman" pitchFamily="18" charset="0"/>
              </a:rPr>
              <a:t>II. HÌNH DẠNG VÀ KÍCH THƯỚC TẾ BÀO</a:t>
            </a:r>
            <a:endParaRPr lang="en-US" sz="3200" b="1" i="0" dirty="0">
              <a:solidFill>
                <a:schemeClr val="bg1"/>
              </a:solidFill>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p:cNvSpPr/>
          <p:nvPr/>
        </p:nvSpPr>
        <p:spPr>
          <a:xfrm>
            <a:off x="0" y="1324923"/>
            <a:ext cx="9144000" cy="445443"/>
          </a:xfrm>
          <a:prstGeom prst="rect">
            <a:avLst/>
          </a:prstGeom>
        </p:spPr>
        <p:txBody>
          <a:bodyPr wrap="square">
            <a:spAutoFit/>
          </a:bodyPr>
          <a:lstStyle/>
          <a:p>
            <a:pPr algn="ctr">
              <a:lnSpc>
                <a:spcPts val="2700"/>
              </a:lnSpc>
              <a:spcBef>
                <a:spcPts val="200"/>
              </a:spcBef>
              <a:spcAft>
                <a:spcPts val="200"/>
              </a:spcAft>
            </a:pPr>
            <a:r>
              <a:rPr lang="en-US" sz="3200" b="1" dirty="0" smtClean="0">
                <a:latin typeface="Times New Roman" pitchFamily="18" charset="0"/>
                <a:cs typeface="Times New Roman" pitchFamily="18" charset="0"/>
              </a:rPr>
              <a:t>1. Hình dạng tế bào</a:t>
            </a:r>
          </a:p>
        </p:txBody>
      </p:sp>
      <p:sp>
        <p:nvSpPr>
          <p:cNvPr id="7" name="Rectangle 6"/>
          <p:cNvSpPr/>
          <p:nvPr/>
        </p:nvSpPr>
        <p:spPr>
          <a:xfrm>
            <a:off x="186397" y="1693166"/>
            <a:ext cx="8771206" cy="584775"/>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Quan sát Hình </a:t>
            </a:r>
            <a:r>
              <a:rPr lang="en-US" sz="2800" b="1" dirty="0" smtClean="0">
                <a:solidFill>
                  <a:srgbClr val="FF0000"/>
                </a:solidFill>
                <a:latin typeface="Times New Roman" pitchFamily="18" charset="0"/>
                <a:cs typeface="Times New Roman" pitchFamily="18" charset="0"/>
              </a:rPr>
              <a:t>18.1: </a:t>
            </a:r>
            <a:r>
              <a:rPr lang="en-US" sz="2800" b="1" dirty="0">
                <a:solidFill>
                  <a:srgbClr val="FF0000"/>
                </a:solidFill>
                <a:latin typeface="Times New Roman" pitchFamily="18" charset="0"/>
                <a:cs typeface="Times New Roman" pitchFamily="18" charset="0"/>
              </a:rPr>
              <a:t>Nêu nhận xét về hình dạng </a:t>
            </a:r>
            <a:r>
              <a:rPr lang="en-US" sz="2800" b="1" dirty="0" err="1">
                <a:solidFill>
                  <a:srgbClr val="FF0000"/>
                </a:solidFill>
                <a:latin typeface="Times New Roman" pitchFamily="18" charset="0"/>
                <a:cs typeface="Times New Roman" pitchFamily="18" charset="0"/>
              </a:rPr>
              <a:t>tế</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bào</a:t>
            </a:r>
            <a:r>
              <a:rPr lang="en-US" sz="3200" b="1" dirty="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2"/>
          <a:stretch>
            <a:fillRect/>
          </a:stretch>
        </p:blipFill>
        <p:spPr>
          <a:xfrm>
            <a:off x="77372" y="2281604"/>
            <a:ext cx="8989255" cy="2704368"/>
          </a:xfrm>
          <a:prstGeom prst="rect">
            <a:avLst/>
          </a:prstGeom>
        </p:spPr>
      </p:pic>
    </p:spTree>
    <p:extLst>
      <p:ext uri="{BB962C8B-B14F-4D97-AF65-F5344CB8AC3E}">
        <p14:creationId xmlns:p14="http://schemas.microsoft.com/office/powerpoint/2010/main" val="38933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TotalTime>
  <Words>1262</Words>
  <Application>Microsoft Office PowerPoint</Application>
  <PresentationFormat>On-screen Show (16:9)</PresentationFormat>
  <Paragraphs>158</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Times New Roman</vt:lpstr>
      <vt:lpstr>Nunito Sans</vt:lpstr>
      <vt:lpstr>Wingdings</vt:lpstr>
      <vt:lpstr>Calibri</vt:lpstr>
      <vt:lpstr>Georgia</vt:lpstr>
      <vt:lpstr>Arial Black</vt:lpstr>
      <vt:lpstr>Muli</vt:lpstr>
      <vt:lpstr>Ulysses template</vt:lpstr>
      <vt:lpstr>Quan sát hình ảnh</vt:lpstr>
      <vt:lpstr>CHƯƠNG V: TẾ BÀO BÀI 18 – TIẾT 1 - 2:  TẾ BÀO – ĐƠN VỊ CƠ BẢN CỦA SỰ SỐNG</vt:lpstr>
      <vt:lpstr>NỘI DUNG BÀI HỌC</vt:lpstr>
      <vt:lpstr>I. Tế bào là gì?</vt:lpstr>
      <vt:lpstr>PowerPoint Presentation</vt:lpstr>
      <vt:lpstr>PowerPoint Presentation</vt:lpstr>
      <vt:lpstr>Thảo luận và  trả lời câu hỏi</vt:lpstr>
      <vt:lpstr>Kết luận</vt:lpstr>
      <vt:lpstr>PowerPoint Presentation</vt:lpstr>
      <vt:lpstr>PowerPoint Presentation</vt:lpstr>
      <vt:lpstr>PowerPoint Presentation</vt:lpstr>
      <vt:lpstr>2. Kích thước tế bào</vt:lpstr>
      <vt:lpstr>2. Kích thước tế bào</vt:lpstr>
      <vt:lpstr>KẾT LUẬN</vt:lpstr>
      <vt:lpstr>Quan sát Hình 18.2</vt:lpstr>
      <vt:lpstr>Quan sát Hình 18.2</vt:lpstr>
      <vt:lpstr>PowerPoint Presentation</vt:lpstr>
      <vt:lpstr>PowerPoint Presentation</vt:lpstr>
      <vt:lpstr>Thảo luận và trả lời câu hỏi </vt:lpstr>
      <vt:lpstr>PowerPoint Presentation</vt:lpstr>
      <vt:lpstr>Luyện tập</vt:lpstr>
      <vt:lpstr>Các nhận định sau về tế bào là đúng hay sai?</vt:lpstr>
      <vt:lpstr>Nối hình ảnh tế bào với tên của loại tế bào sao cho phù hợp</vt:lpstr>
      <vt:lpstr>PowerPoint Presentation</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Trần Bích Hà</dc:creator>
  <cp:lastModifiedBy>pv</cp:lastModifiedBy>
  <cp:revision>87</cp:revision>
  <dcterms:modified xsi:type="dcterms:W3CDTF">2023-09-06T15:13:47Z</dcterms:modified>
</cp:coreProperties>
</file>