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1" r:id="rId4"/>
    <p:sldId id="270" r:id="rId5"/>
    <p:sldId id="268" r:id="rId6"/>
    <p:sldId id="267" r:id="rId7"/>
    <p:sldId id="266" r:id="rId8"/>
    <p:sldId id="265" r:id="rId9"/>
    <p:sldId id="264" r:id="rId10"/>
    <p:sldId id="263" r:id="rId11"/>
    <p:sldId id="262" r:id="rId12"/>
    <p:sldId id="261" r:id="rId13"/>
    <p:sldId id="260" r:id="rId14"/>
    <p:sldId id="259" r:id="rId15"/>
    <p:sldId id="272" r:id="rId16"/>
    <p:sldId id="258" r:id="rId17"/>
    <p:sldId id="25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4374BF69-E773-4DE4-A9DE-73A585BF59B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4374BF69-E773-4DE4-A9DE-73A585BF59B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endParaRPr lang="en-US" sz="2800" b="1">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251520" y="5445224"/>
            <a:ext cx="8424936" cy="1198880"/>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Chăn nuôi có vai trò như thế nào đối với con người và nền </a:t>
            </a:r>
            <a:r>
              <a:rPr lang="en-US" sz="2400">
                <a:solidFill>
                  <a:srgbClr val="00B050"/>
                </a:solidFill>
                <a:latin typeface="Times New Roman" panose="02020603050405020304" pitchFamily="18" charset="0"/>
                <a:cs typeface="Times New Roman" panose="02020603050405020304" pitchFamily="18" charset="0"/>
              </a:rPr>
              <a:t>kinh </a:t>
            </a:r>
            <a:r>
              <a:rPr lang="en-US" sz="2400" smtClean="0">
                <a:solidFill>
                  <a:srgbClr val="00B050"/>
                </a:solidFill>
                <a:latin typeface="Times New Roman" panose="02020603050405020304" pitchFamily="18" charset="0"/>
                <a:cs typeface="Times New Roman" panose="02020603050405020304" pitchFamily="18" charset="0"/>
              </a:rPr>
              <a:t>tế? </a:t>
            </a:r>
            <a:r>
              <a:rPr lang="en-US" sz="2400">
                <a:solidFill>
                  <a:srgbClr val="00B050"/>
                </a:solidFill>
                <a:latin typeface="Times New Roman" panose="02020603050405020304" pitchFamily="18" charset="0"/>
                <a:cs typeface="Times New Roman" panose="02020603050405020304" pitchFamily="18" charset="0"/>
              </a:rPr>
              <a:t>ở nước ta, có những vật nuôi phố biển nào, vật nuôi nào đặc trưng cho vùng miền và được nuôi theo những phương thức nào?</a:t>
            </a:r>
            <a:endParaRPr lang="en-US" sz="2400">
              <a:solidFill>
                <a:srgbClr val="00B05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310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1. Bác sĩ thú y</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Bác sĩ thú y là những người làm nhiệm vụ phòng bệnh, khám và chữa bệnh cho vật nuôi, từ đó góp phần bảo vệ sức khoẻ cộng đồng; đồng thời nghiên cứu, thử nghiệm các loại thuốc, vaccine cho vật nuôi. Phẩm chất cần có của bác sĩ thú y là yêu động vật, cẩn thận, tỉ mỉ, khéo tay.</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Kĩ sư chăn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Kĩ sư chăn nuôi là những người làm nhiệm vụ chọn và nhân giống vật nuôi; chế biến thức ăn, chăm sóc, phòng bệnh cho vật nuôi  </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Phẩm chất cần có của kĩ sư chân nuôi là yêu động vật, thích nghiên cứu khoa học, thích chăm sóc vật nuôi.</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037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bảo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29945"/>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pháp phố biển trong xử lí chất thải </a:t>
            </a:r>
            <a:r>
              <a:rPr lang="en-US" sz="2400" i="1">
                <a:solidFill>
                  <a:srgbClr val="00B0F0"/>
                </a:solidFill>
                <a:latin typeface="Times New Roman" panose="02020603050405020304" pitchFamily="18" charset="0"/>
                <a:cs typeface="Times New Roman" panose="02020603050405020304" pitchFamily="18" charset="0"/>
              </a:rPr>
              <a:t>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310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đủ ánh sáng, thoáng mát về mùa hè, ấm về mùa đông.</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Thu gom và xử lí chất thải chăn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Chất thải chăn nuôi bao gồm phân, nưởc tiểu, xác vật nuôi chết, nước thải,... Nếu chất thải không được thu gom và xử lí đúng cách sẽ gây ô nhiễm môi trường, ảnh hưởng đến sức khoẻ con người và vật nuôi.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Chất thải chăn nuôi phải được thu gom triệt để càng sớm càng tốt, bảo quản và lưu trữ đúng nơi quy định, không để chúng phát tán ra môi trường.</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23528" y="2492405"/>
          <a:ext cx="8136903" cy="1934530"/>
        </p:xfrm>
        <a:graphic>
          <a:graphicData uri="http://schemas.openxmlformats.org/drawingml/2006/table">
            <a:tbl>
              <a:tblPr firstRow="1" firstCol="1" bandRow="1">
                <a:tableStyleId>{5C22544A-7EE6-4342-B048-85BDC9FD1C3A}</a:tableStyleId>
              </a:tblPr>
              <a:tblGrid>
                <a:gridCol w="1465983"/>
                <a:gridCol w="3335460"/>
                <a:gridCol w="3335460"/>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c hMerge="1">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r>
              <a:tr h="247650">
                <a:tc vMerge="1">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r>
              <a:tr h="252730">
                <a:tc vMerge="1">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r>
            </a:tbl>
          </a:graphicData>
        </a:graphic>
      </p:graphicFrame>
      <p:sp>
        <p:nvSpPr>
          <p:cNvPr id="4" name="Rectangle 1"/>
          <p:cNvSpPr>
            <a:spLocks noChangeArrowheads="1"/>
          </p:cNvSpPr>
          <p:nvPr/>
        </p:nvSpPr>
        <p:spPr bwMode="auto">
          <a:xfrm>
            <a:off x="395794" y="1051918"/>
            <a:ext cx="8568952" cy="70675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12700"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1pPr>
            <a:lvl2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2pPr>
            <a:lvl3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3pPr>
            <a:lvl4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4pPr>
            <a:lvl5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 2. Hãy kể tên 3 loại vật nuôi thuộc nhóm gia súc. 3 loại thuộc nhỏm gia cầm và vai trò của chúng theo mẫu bảng dưới đây</a:t>
            </a:r>
            <a:endParaRPr kumimoji="0" lang="en-US" altLang="en-US" sz="2000" b="0" i="0" u="none" strike="noStrike" cap="none" normalizeH="0" baseline="0" smtClean="0">
              <a:ln>
                <a:noFill/>
              </a:ln>
              <a:solidFill>
                <a:srgbClr val="FF0000"/>
              </a:solidFill>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gridCol w="1581915"/>
                <a:gridCol w="6120679"/>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h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bl>
          </a:graphicData>
        </a:graphic>
      </p:graphicFrame>
      <p:sp>
        <p:nvSpPr>
          <p:cNvPr id="2" name="Rectangle 1"/>
          <p:cNvSpPr>
            <a:spLocks noChangeArrowheads="1"/>
          </p:cNvSpPr>
          <p:nvPr/>
        </p:nvSpPr>
        <p:spPr bwMode="auto">
          <a:xfrm>
            <a:off x="108139" y="332463"/>
            <a:ext cx="8568952" cy="70675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12700"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1pPr>
            <a:lvl2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2pPr>
            <a:lvl3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3pPr>
            <a:lvl4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4pPr>
            <a:lvl5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 2. Hãy kể tên 3 loại vật nuôi thuộc nhóm gia súc. 3 loại thuộc nhỏm gia cầm và vai trò của chúng theo mẫu bảng dưới đây</a:t>
            </a:r>
            <a:endParaRPr kumimoji="0" lang="en-US" altLang="en-US" sz="2000" b="0" i="0" u="none" strike="noStrike" cap="none" normalizeH="0" baseline="0" smtClean="0">
              <a:ln>
                <a:noFill/>
              </a:ln>
              <a:solidFill>
                <a:srgbClr val="FF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845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rằng chất thải chăn nuôi là một nguổn tài nguyên rất có giá trị. Em cho biết ý kiến trên đúng hay sai. Tại sao?</a:t>
            </a:r>
            <a:endParaRPr lang="en-US" sz="2400">
              <a:solidFill>
                <a:srgbClr val="FF0000"/>
              </a:solidFill>
              <a:latin typeface="Times New Roman" panose="02020603050405020304" pitchFamily="18" charset="0"/>
              <a:cs typeface="Times New Roman" panose="02020603050405020304" pitchFamily="18" charset="0"/>
            </a:endParaRPr>
          </a:p>
          <a:p>
            <a:r>
              <a:rPr lang="en-US" sz="2400">
                <a:solidFill>
                  <a:srgbClr val="FF0000"/>
                </a:solidFill>
                <a:latin typeface="Times New Roman" panose="02020603050405020304" pitchFamily="18" charset="0"/>
                <a:cs typeface="Times New Roman" panose="02020603050405020304" pitchFamily="18" charset="0"/>
              </a:rPr>
              <a:t>	</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a:t>
            </a:r>
            <a:r>
              <a:rPr lang="en-US" sz="2400">
                <a:latin typeface="Times New Roman" panose="02020603050405020304" pitchFamily="18" charset="0"/>
                <a:cs typeface="Times New Roman" panose="02020603050405020304" pitchFamily="18" charset="0"/>
              </a:rPr>
              <a:t>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29945"/>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nào sau đây là nên hoặc không nên làm để bảo vệ môi trường?</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Các biện pháp không nên làm:</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1. Thả rông vật nuôi, cho vật nuôi đi vệ sinh bừa bãi.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2. Nuôi vật nuôi dưới gầm nhà sàn hay quá gần nơi ở</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4. Xả thẳng chất thải chăn nuôi ra ao, hồ, sông , suối..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5. Vứt rác vật nuôi chết xuống ao, hồ, sông, suối,..</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endParaRPr lang="vi-VN" sz="2400">
              <a:latin typeface="+mj-lt"/>
            </a:endParaRPr>
          </a:p>
          <a:p>
            <a:r>
              <a:rPr lang="vi-VN" sz="2400">
                <a:latin typeface="+mj-lt"/>
              </a:rPr>
              <a:t>+ Cung cấp thực phẩm hàng ngày cho con người.</a:t>
            </a:r>
            <a:endParaRPr lang="vi-VN" sz="2400">
              <a:latin typeface="+mj-lt"/>
            </a:endParaRPr>
          </a:p>
          <a:p>
            <a:r>
              <a:rPr lang="vi-VN" sz="2400">
                <a:latin typeface="+mj-lt"/>
              </a:rPr>
              <a:t>+ Cung cấp nguyên liệu cho xuất khẩu </a:t>
            </a:r>
            <a:endParaRPr lang="vi-VN" sz="2400">
              <a:latin typeface="+mj-lt"/>
            </a:endParaRPr>
          </a:p>
          <a:p>
            <a:r>
              <a:rPr lang="vi-VN" sz="2400">
                <a:latin typeface="+mj-lt"/>
              </a:rPr>
              <a:t>+ </a:t>
            </a:r>
            <a:r>
              <a:rPr lang="en-US" sz="2400" smtClean="0">
                <a:latin typeface="+mj-lt"/>
              </a:rPr>
              <a:t>…….</a:t>
            </a:r>
            <a:endParaRPr lang="vi-VN" sz="2400">
              <a:latin typeface="+mj-lt"/>
            </a:endParaRPr>
          </a:p>
          <a:p>
            <a:r>
              <a:rPr lang="vi-VN" sz="2400">
                <a:latin typeface="+mj-lt"/>
              </a:rPr>
              <a:t>* Vật nuôi phổ biến ở nước ta:</a:t>
            </a:r>
            <a:endParaRPr lang="vi-VN" sz="2400">
              <a:latin typeface="+mj-lt"/>
            </a:endParaRPr>
          </a:p>
          <a:p>
            <a:r>
              <a:rPr lang="vi-VN" sz="2400">
                <a:latin typeface="+mj-lt"/>
              </a:rPr>
              <a:t>- Gia súc: trâu, bò, chó, lợn, …</a:t>
            </a:r>
            <a:endParaRPr lang="vi-VN" sz="2400">
              <a:latin typeface="+mj-lt"/>
            </a:endParaRPr>
          </a:p>
          <a:p>
            <a:r>
              <a:rPr lang="vi-VN" sz="2400">
                <a:latin typeface="+mj-lt"/>
              </a:rPr>
              <a:t>- </a:t>
            </a:r>
            <a:r>
              <a:rPr lang="vi-VN" sz="2400" smtClean="0">
                <a:latin typeface="+mj-lt"/>
              </a:rPr>
              <a:t>…</a:t>
            </a:r>
            <a:endParaRPr lang="vi-VN" sz="240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endParaRPr lang="vi-VN" sz="2800" b="1">
              <a:solidFill>
                <a:srgbClr val="FF0000"/>
              </a:solidFill>
              <a:latin typeface="+mj-lt"/>
            </a:endParaRPr>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a:t>
            </a:r>
            <a:r>
              <a:rPr lang="en-US" sz="2400">
                <a:solidFill>
                  <a:srgbClr val="7030A0"/>
                </a:solidFill>
                <a:latin typeface="Times New Roman" panose="02020603050405020304" pitchFamily="18" charset="0"/>
                <a:cs typeface="Times New Roman" panose="02020603050405020304" pitchFamily="18" charset="0"/>
              </a:rPr>
              <a:t>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a:t>
            </a:r>
            <a:r>
              <a:rPr lang="en-US" sz="2400">
                <a:solidFill>
                  <a:srgbClr val="7030A0"/>
                </a:solidFill>
                <a:latin typeface="Times New Roman" panose="02020603050405020304" pitchFamily="18" charset="0"/>
                <a:cs typeface="Times New Roman" panose="02020603050405020304" pitchFamily="18" charset="0"/>
              </a:rPr>
              <a:t>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a:t>
            </a:r>
            <a:r>
              <a:rPr lang="en-US" sz="2400">
                <a:solidFill>
                  <a:srgbClr val="7030A0"/>
                </a:solidFill>
                <a:latin typeface="Times New Roman" panose="02020603050405020304" pitchFamily="18" charset="0"/>
                <a:cs typeface="Times New Roman" panose="02020603050405020304" pitchFamily="18" charset="0"/>
              </a:rPr>
              <a:t>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77460"/>
          </a:xfrm>
          <a:prstGeom prst="rect">
            <a:avLst/>
          </a:prstGeom>
        </p:spPr>
        <p:txBody>
          <a:bodyPr wrap="square">
            <a:spAutoFit/>
          </a:bodyPr>
          <a:lstStyle/>
          <a:p>
            <a:pPr>
              <a:lnSpc>
                <a:spcPct val="150000"/>
              </a:lnSpc>
            </a:pP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a:t>
            </a:r>
            <a:r>
              <a:rPr lang="en-US" sz="2400" smtClean="0">
                <a:latin typeface="Times New Roman" panose="02020603050405020304" pitchFamily="18" charset="0"/>
                <a:cs typeface="Times New Roman" panose="02020603050405020304" pitchFamily="18" charset="0"/>
              </a:rPr>
              <a:t>là </a:t>
            </a:r>
            <a:r>
              <a:rPr lang="en-US" sz="2400">
                <a:latin typeface="Times New Roman" panose="02020603050405020304" pitchFamily="18" charset="0"/>
                <a:cs typeface="Times New Roman" panose="02020603050405020304" pitchFamily="18" charset="0"/>
              </a:rPr>
              <a:t>ngành sàn xuất có vai trò rất quan trọng đối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endParaRPr lang="en-US" sz="2400">
              <a:latin typeface="Times New Roman" panose="02020603050405020304" pitchFamily="18" charset="0"/>
              <a:cs typeface="Times New Roman" panose="02020603050405020304" pitchFamily="18" charset="0"/>
            </a:endParaRPr>
          </a:p>
          <a:p>
            <a:pPr>
              <a:lnSpc>
                <a:spcPct val="150000"/>
              </a:lnSpc>
            </a:pPr>
            <a:r>
              <a:rPr lang="en-US" sz="2400">
                <a:latin typeface="Times New Roman" panose="02020603050405020304" pitchFamily="18" charset="0"/>
                <a:cs typeface="Times New Roman" panose="02020603050405020304" pitchFamily="18" charset="0"/>
              </a:rPr>
              <a:t>+ Hiện nay, chăn nuôi đang hướng tới phát triển chăn nuôi công nghệ cao, chăn nuôi bền vững để cung cấp ngày càng nhiều thực phẩm sạch hơn, an toàn hơn cho nhu cầu tiêu dùng trong nước và xuất khẩu, đồng thời bảo vệ môi trường tốt hơn.</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endParaRPr lang="vi-VN" sz="2400" b="1">
              <a:solidFill>
                <a:srgbClr val="FF0000"/>
              </a:solidFill>
              <a:latin typeface="+mj-lt"/>
            </a:endParaRPr>
          </a:p>
          <a:p>
            <a:r>
              <a:rPr lang="vi-VN" sz="2400" b="1">
                <a:solidFill>
                  <a:srgbClr val="FF0000"/>
                </a:solidFill>
                <a:latin typeface="+mj-lt"/>
              </a:rPr>
              <a:t>1. Một số vật nuôi phổ biến ở nước ta</a:t>
            </a:r>
            <a:endParaRPr lang="vi-VN" sz="2400" b="1">
              <a:solidFill>
                <a:srgbClr val="FF0000"/>
              </a:solidFill>
              <a:latin typeface="+mj-lt"/>
            </a:endParaRP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a:t>
            </a:r>
            <a:r>
              <a:rPr lang="en-US" sz="2400">
                <a:solidFill>
                  <a:srgbClr val="00B050"/>
                </a:solidFill>
                <a:latin typeface="Times New Roman" panose="02020603050405020304" pitchFamily="18" charset="0"/>
                <a:cs typeface="Times New Roman" panose="02020603050405020304" pitchFamily="18" charset="0"/>
              </a:rPr>
              <a:t>.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a:t>
            </a:r>
            <a:r>
              <a:rPr lang="en-US" sz="2400">
                <a:solidFill>
                  <a:srgbClr val="00B050"/>
                </a:solidFill>
                <a:latin typeface="Times New Roman" panose="02020603050405020304" pitchFamily="18" charset="0"/>
                <a:cs typeface="Times New Roman" panose="02020603050405020304" pitchFamily="18" charset="0"/>
              </a:rPr>
              <a:t>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a:t>
            </a:r>
            <a:r>
              <a:rPr lang="en-US" sz="2400">
                <a:solidFill>
                  <a:srgbClr val="00B050"/>
                </a:solidFill>
                <a:latin typeface="Times New Roman" panose="02020603050405020304" pitchFamily="18" charset="0"/>
                <a:cs typeface="Times New Roman" panose="02020603050405020304" pitchFamily="18" charset="0"/>
              </a:rPr>
              <a:t>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a:t>
            </a:r>
            <a:r>
              <a:rPr lang="en-US" sz="2400">
                <a:solidFill>
                  <a:srgbClr val="7030A0"/>
                </a:solidFill>
                <a:latin typeface="Times New Roman" panose="02020603050405020304" pitchFamily="18" charset="0"/>
                <a:cs typeface="Times New Roman" panose="02020603050405020304" pitchFamily="18" charset="0"/>
              </a:rPr>
              <a:t>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endParaRPr lang="en-US" sz="240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4600"/>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 Vật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Vật nuôi phổ biến là các con vật được nuôi ở hầu khắp các vùng miền của nước ta. Chúng được chia thành hai nhóm chính là gia súc và gia cầm.</a:t>
            </a:r>
            <a:endParaRPr lang="en-US" sz="2400">
              <a:latin typeface="Times New Roman" panose="02020603050405020304" pitchFamily="18" charset="0"/>
              <a:cs typeface="Times New Roman" panose="02020603050405020304" pitchFamily="18" charset="0"/>
            </a:endParaRP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Vật nuôi đặc trưng vùng miền</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ở một số địa phương; chúng thường có những đặc tính riêng biệt, nổi trội về chất lượng sản phẩm</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a:t>
            </a:r>
            <a:r>
              <a:rPr lang="vi-VN" sz="2400" b="1">
                <a:solidFill>
                  <a:srgbClr val="FF0000"/>
                </a:solidFill>
                <a:latin typeface="+mj-lt"/>
              </a:rPr>
              <a:t>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a:t>
            </a:r>
            <a:r>
              <a:rPr lang="en-US" sz="2400">
                <a:solidFill>
                  <a:srgbClr val="00B050"/>
                </a:solidFill>
                <a:latin typeface="Times New Roman" panose="02020603050405020304" pitchFamily="18" charset="0"/>
                <a:cs typeface="Times New Roman" panose="02020603050405020304" pitchFamily="18" charset="0"/>
              </a:rPr>
              <a:t>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a:t>
            </a:r>
            <a:r>
              <a:rPr lang="en-US" sz="2400">
                <a:solidFill>
                  <a:schemeClr val="accent6">
                    <a:lumMod val="75000"/>
                  </a:schemeClr>
                </a:solidFill>
                <a:latin typeface="Times New Roman" panose="02020603050405020304" pitchFamily="18" charset="0"/>
                <a:cs typeface="Times New Roman" panose="02020603050405020304" pitchFamily="18" charset="0"/>
              </a:rPr>
              <a:t>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endParaRPr lang="en-US" sz="2400">
              <a:solidFill>
                <a:schemeClr val="accent6">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1180"/>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Chăn nuôi nông hộ</a:t>
            </a:r>
            <a:endParaRPr lang="en-US" sz="2400" b="1">
              <a:solidFill>
                <a:srgbClr val="FF0000"/>
              </a:solidFill>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nông hộ là phương thức chăn nuôi khá phổ biến ở Việt Nam, người dân chăn nuôi tại hộ gia đình, với số lượng vật nuôi ít. Phương thức chăn nuôi này cò chi phí đầu tư chuồng trại thấp, tuy nhiên năng suất chăn nuôi không cao, biện pháp xử lí chất thải chưa tốt nên nguy cơ dịch bệnh cao, ảnh hưởng đến sức khoẻ vật nuôi, con người và môi trường.</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Chăn nuôi trang trại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lớn về chuồng trại, thức an, vệ sinh phòng bệnh,... nên chăn nuôi có năng suất cao, vật nuôi ít bị dịch bệnh; có biện pháp xử lí chất thải tốt nên ít ảnh hưởng tới môi trưởng và sức khoẻ con người.</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29945"/>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a:t>
            </a:r>
            <a:r>
              <a:rPr lang="en-US" sz="2400">
                <a:solidFill>
                  <a:srgbClr val="00B050"/>
                </a:solidFill>
                <a:latin typeface="Times New Roman" panose="02020603050405020304" pitchFamily="18" charset="0"/>
                <a:cs typeface="Times New Roman" panose="02020603050405020304" pitchFamily="18" charset="0"/>
              </a:rPr>
              <a:t>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cảm thấy phù hợp với nghề nào hơn. Tại sao?</a:t>
            </a:r>
            <a:endParaRPr lang="en-US" sz="2400">
              <a:solidFill>
                <a:srgbClr val="00B05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6563</Words>
  <Application>WPS Presentation</Application>
  <PresentationFormat>On-screen Show (4:3)</PresentationFormat>
  <Paragraphs>169</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Arial</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THANG</cp:lastModifiedBy>
  <cp:revision>41</cp:revision>
  <dcterms:created xsi:type="dcterms:W3CDTF">2022-07-01T08:39:00Z</dcterms:created>
  <dcterms:modified xsi:type="dcterms:W3CDTF">2024-01-26T08:52:33Z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C8C763C4C1B54408863971E2ED791CB3_12</vt:lpwstr>
  </property>
  <property fmtid="{D5CDD505-2E9C-101B-9397-08002B2CF9AE}" pid="3" name="KSOProductBuildVer">
    <vt:lpwstr>1033-12.2.0.13431</vt:lpwstr>
  </property>
</Properties>
</file>