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9144000"/>
  <p:notesSz cx="6858000" cy="9144000"/>
  <p:embeddedFontLst>
    <p:embeddedFont>
      <p:font typeface="Noto Sans Symbols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ECCCC4D-D7B4-4735-8E95-1F51E0DD71DF}">
  <a:tblStyle styleId="{5ECCCC4D-D7B4-4735-8E95-1F51E0DD71D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NotoSansSymbols-bold.fntdata"/><Relationship Id="rId25" Type="http://schemas.openxmlformats.org/officeDocument/2006/relationships/font" Target="fonts/NotoSansSymbols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4" name="Google Shape;74;p1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3" name="Google Shape;53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5" name="Google Shape;65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6" name="Google Shape;66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7" name="Google Shape;67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42.png"/><Relationship Id="rId6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29.jpg"/><Relationship Id="rId5" Type="http://schemas.openxmlformats.org/officeDocument/2006/relationships/image" Target="../media/image21.jpg"/><Relationship Id="rId6" Type="http://schemas.openxmlformats.org/officeDocument/2006/relationships/image" Target="../media/image3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6.png"/><Relationship Id="rId4" Type="http://schemas.openxmlformats.org/officeDocument/2006/relationships/image" Target="../media/image2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Relationship Id="rId5" Type="http://schemas.openxmlformats.org/officeDocument/2006/relationships/image" Target="../media/image32.png"/><Relationship Id="rId6" Type="http://schemas.openxmlformats.org/officeDocument/2006/relationships/image" Target="../media/image39.png"/><Relationship Id="rId7" Type="http://schemas.openxmlformats.org/officeDocument/2006/relationships/image" Target="../media/image22.png"/><Relationship Id="rId8" Type="http://schemas.openxmlformats.org/officeDocument/2006/relationships/image" Target="../media/image3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image" Target="../media/image45.png"/><Relationship Id="rId5" Type="http://schemas.openxmlformats.org/officeDocument/2006/relationships/image" Target="../media/image3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jpg"/><Relationship Id="rId4" Type="http://schemas.openxmlformats.org/officeDocument/2006/relationships/image" Target="../media/image41.jpg"/><Relationship Id="rId5" Type="http://schemas.openxmlformats.org/officeDocument/2006/relationships/image" Target="../media/image40.jpg"/><Relationship Id="rId6" Type="http://schemas.openxmlformats.org/officeDocument/2006/relationships/image" Target="../media/image44.jpg"/><Relationship Id="rId7" Type="http://schemas.openxmlformats.org/officeDocument/2006/relationships/image" Target="../media/image4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36.png"/><Relationship Id="rId5" Type="http://schemas.openxmlformats.org/officeDocument/2006/relationships/image" Target="../media/image19.png"/><Relationship Id="rId6" Type="http://schemas.openxmlformats.org/officeDocument/2006/relationships/image" Target="../media/image5.jpg"/><Relationship Id="rId7" Type="http://schemas.openxmlformats.org/officeDocument/2006/relationships/image" Target="../media/image15.png"/><Relationship Id="rId8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7.png"/><Relationship Id="rId4" Type="http://schemas.openxmlformats.org/officeDocument/2006/relationships/image" Target="../media/image20.png"/><Relationship Id="rId9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33.png"/><Relationship Id="rId8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23.png"/><Relationship Id="rId6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3"/>
          <p:cNvGrpSpPr/>
          <p:nvPr/>
        </p:nvGrpSpPr>
        <p:grpSpPr>
          <a:xfrm>
            <a:off x="3276600" y="3352800"/>
            <a:ext cx="2133600" cy="1219200"/>
            <a:chOff x="3648" y="192"/>
            <a:chExt cx="1392" cy="768"/>
          </a:xfrm>
        </p:grpSpPr>
        <p:sp>
          <p:nvSpPr>
            <p:cNvPr id="90" name="Google Shape;90;p13"/>
            <p:cNvSpPr/>
            <p:nvPr/>
          </p:nvSpPr>
          <p:spPr>
            <a:xfrm>
              <a:off x="3648" y="334"/>
              <a:ext cx="1392" cy="562"/>
            </a:xfrm>
            <a:custGeom>
              <a:rect b="b" l="l" r="r" t="t"/>
              <a:pathLst>
                <a:path extrusionOk="0" h="1521" w="3648">
                  <a:moveTo>
                    <a:pt x="3648" y="376"/>
                  </a:moveTo>
                  <a:lnTo>
                    <a:pt x="3580" y="400"/>
                  </a:lnTo>
                  <a:lnTo>
                    <a:pt x="3507" y="429"/>
                  </a:lnTo>
                  <a:lnTo>
                    <a:pt x="3433" y="455"/>
                  </a:lnTo>
                  <a:lnTo>
                    <a:pt x="3358" y="483"/>
                  </a:lnTo>
                  <a:lnTo>
                    <a:pt x="3280" y="509"/>
                  </a:lnTo>
                  <a:lnTo>
                    <a:pt x="3204" y="535"/>
                  </a:lnTo>
                  <a:lnTo>
                    <a:pt x="3126" y="564"/>
                  </a:lnTo>
                  <a:lnTo>
                    <a:pt x="3047" y="588"/>
                  </a:lnTo>
                  <a:lnTo>
                    <a:pt x="2969" y="612"/>
                  </a:lnTo>
                  <a:lnTo>
                    <a:pt x="2891" y="638"/>
                  </a:lnTo>
                  <a:lnTo>
                    <a:pt x="2812" y="660"/>
                  </a:lnTo>
                  <a:lnTo>
                    <a:pt x="2734" y="685"/>
                  </a:lnTo>
                  <a:lnTo>
                    <a:pt x="2660" y="709"/>
                  </a:lnTo>
                  <a:lnTo>
                    <a:pt x="2584" y="727"/>
                  </a:lnTo>
                  <a:lnTo>
                    <a:pt x="2512" y="747"/>
                  </a:lnTo>
                  <a:lnTo>
                    <a:pt x="2438" y="764"/>
                  </a:lnTo>
                  <a:lnTo>
                    <a:pt x="2368" y="781"/>
                  </a:lnTo>
                  <a:lnTo>
                    <a:pt x="2301" y="797"/>
                  </a:lnTo>
                  <a:lnTo>
                    <a:pt x="2235" y="814"/>
                  </a:lnTo>
                  <a:lnTo>
                    <a:pt x="2172" y="827"/>
                  </a:lnTo>
                  <a:lnTo>
                    <a:pt x="2111" y="838"/>
                  </a:lnTo>
                  <a:lnTo>
                    <a:pt x="2055" y="844"/>
                  </a:lnTo>
                  <a:lnTo>
                    <a:pt x="2002" y="849"/>
                  </a:lnTo>
                  <a:lnTo>
                    <a:pt x="1955" y="857"/>
                  </a:lnTo>
                  <a:lnTo>
                    <a:pt x="1911" y="858"/>
                  </a:lnTo>
                  <a:lnTo>
                    <a:pt x="1868" y="858"/>
                  </a:lnTo>
                  <a:lnTo>
                    <a:pt x="1831" y="857"/>
                  </a:lnTo>
                  <a:lnTo>
                    <a:pt x="1800" y="849"/>
                  </a:lnTo>
                  <a:lnTo>
                    <a:pt x="1772" y="844"/>
                  </a:lnTo>
                  <a:lnTo>
                    <a:pt x="1754" y="838"/>
                  </a:lnTo>
                  <a:lnTo>
                    <a:pt x="1735" y="821"/>
                  </a:lnTo>
                  <a:lnTo>
                    <a:pt x="1728" y="809"/>
                  </a:lnTo>
                  <a:lnTo>
                    <a:pt x="1709" y="760"/>
                  </a:lnTo>
                  <a:lnTo>
                    <a:pt x="1700" y="720"/>
                  </a:lnTo>
                  <a:lnTo>
                    <a:pt x="1707" y="675"/>
                  </a:lnTo>
                  <a:lnTo>
                    <a:pt x="1715" y="633"/>
                  </a:lnTo>
                  <a:lnTo>
                    <a:pt x="1726" y="590"/>
                  </a:lnTo>
                  <a:lnTo>
                    <a:pt x="1733" y="544"/>
                  </a:lnTo>
                  <a:lnTo>
                    <a:pt x="1735" y="496"/>
                  </a:lnTo>
                  <a:lnTo>
                    <a:pt x="1728" y="448"/>
                  </a:lnTo>
                  <a:lnTo>
                    <a:pt x="1696" y="411"/>
                  </a:lnTo>
                  <a:lnTo>
                    <a:pt x="1667" y="376"/>
                  </a:lnTo>
                  <a:lnTo>
                    <a:pt x="1635" y="337"/>
                  </a:lnTo>
                  <a:lnTo>
                    <a:pt x="1608" y="290"/>
                  </a:lnTo>
                  <a:lnTo>
                    <a:pt x="1580" y="246"/>
                  </a:lnTo>
                  <a:lnTo>
                    <a:pt x="1552" y="203"/>
                  </a:lnTo>
                  <a:lnTo>
                    <a:pt x="1521" y="161"/>
                  </a:lnTo>
                  <a:lnTo>
                    <a:pt x="1489" y="120"/>
                  </a:lnTo>
                  <a:lnTo>
                    <a:pt x="1456" y="85"/>
                  </a:lnTo>
                  <a:lnTo>
                    <a:pt x="1421" y="52"/>
                  </a:lnTo>
                  <a:lnTo>
                    <a:pt x="1378" y="26"/>
                  </a:lnTo>
                  <a:lnTo>
                    <a:pt x="1337" y="9"/>
                  </a:lnTo>
                  <a:lnTo>
                    <a:pt x="1288" y="0"/>
                  </a:lnTo>
                  <a:lnTo>
                    <a:pt x="1234" y="0"/>
                  </a:lnTo>
                  <a:lnTo>
                    <a:pt x="1175" y="11"/>
                  </a:lnTo>
                  <a:lnTo>
                    <a:pt x="1108" y="33"/>
                  </a:lnTo>
                  <a:lnTo>
                    <a:pt x="1032" y="57"/>
                  </a:lnTo>
                  <a:lnTo>
                    <a:pt x="966" y="81"/>
                  </a:lnTo>
                  <a:lnTo>
                    <a:pt x="906" y="102"/>
                  </a:lnTo>
                  <a:lnTo>
                    <a:pt x="853" y="120"/>
                  </a:lnTo>
                  <a:lnTo>
                    <a:pt x="808" y="141"/>
                  </a:lnTo>
                  <a:lnTo>
                    <a:pt x="766" y="161"/>
                  </a:lnTo>
                  <a:lnTo>
                    <a:pt x="727" y="179"/>
                  </a:lnTo>
                  <a:lnTo>
                    <a:pt x="692" y="198"/>
                  </a:lnTo>
                  <a:lnTo>
                    <a:pt x="655" y="218"/>
                  </a:lnTo>
                  <a:lnTo>
                    <a:pt x="616" y="235"/>
                  </a:lnTo>
                  <a:lnTo>
                    <a:pt x="575" y="255"/>
                  </a:lnTo>
                  <a:lnTo>
                    <a:pt x="531" y="274"/>
                  </a:lnTo>
                  <a:lnTo>
                    <a:pt x="479" y="294"/>
                  </a:lnTo>
                  <a:lnTo>
                    <a:pt x="424" y="318"/>
                  </a:lnTo>
                  <a:lnTo>
                    <a:pt x="355" y="342"/>
                  </a:lnTo>
                  <a:lnTo>
                    <a:pt x="279" y="364"/>
                  </a:lnTo>
                  <a:lnTo>
                    <a:pt x="0" y="1088"/>
                  </a:lnTo>
                  <a:lnTo>
                    <a:pt x="89" y="1058"/>
                  </a:lnTo>
                  <a:lnTo>
                    <a:pt x="170" y="1025"/>
                  </a:lnTo>
                  <a:lnTo>
                    <a:pt x="250" y="995"/>
                  </a:lnTo>
                  <a:lnTo>
                    <a:pt x="322" y="971"/>
                  </a:lnTo>
                  <a:lnTo>
                    <a:pt x="390" y="945"/>
                  </a:lnTo>
                  <a:lnTo>
                    <a:pt x="453" y="918"/>
                  </a:lnTo>
                  <a:lnTo>
                    <a:pt x="514" y="895"/>
                  </a:lnTo>
                  <a:lnTo>
                    <a:pt x="575" y="875"/>
                  </a:lnTo>
                  <a:lnTo>
                    <a:pt x="633" y="857"/>
                  </a:lnTo>
                  <a:lnTo>
                    <a:pt x="692" y="838"/>
                  </a:lnTo>
                  <a:lnTo>
                    <a:pt x="747" y="816"/>
                  </a:lnTo>
                  <a:lnTo>
                    <a:pt x="805" y="797"/>
                  </a:lnTo>
                  <a:lnTo>
                    <a:pt x="862" y="781"/>
                  </a:lnTo>
                  <a:lnTo>
                    <a:pt x="923" y="766"/>
                  </a:lnTo>
                  <a:lnTo>
                    <a:pt x="984" y="749"/>
                  </a:lnTo>
                  <a:lnTo>
                    <a:pt x="1053" y="734"/>
                  </a:lnTo>
                  <a:lnTo>
                    <a:pt x="1054" y="833"/>
                  </a:lnTo>
                  <a:lnTo>
                    <a:pt x="1041" y="938"/>
                  </a:lnTo>
                  <a:lnTo>
                    <a:pt x="1017" y="1042"/>
                  </a:lnTo>
                  <a:lnTo>
                    <a:pt x="1003" y="1147"/>
                  </a:lnTo>
                  <a:lnTo>
                    <a:pt x="1004" y="1192"/>
                  </a:lnTo>
                  <a:lnTo>
                    <a:pt x="1008" y="1230"/>
                  </a:lnTo>
                  <a:lnTo>
                    <a:pt x="1027" y="1273"/>
                  </a:lnTo>
                  <a:lnTo>
                    <a:pt x="1047" y="1312"/>
                  </a:lnTo>
                  <a:lnTo>
                    <a:pt x="1071" y="1349"/>
                  </a:lnTo>
                  <a:lnTo>
                    <a:pt x="1099" y="1382"/>
                  </a:lnTo>
                  <a:lnTo>
                    <a:pt x="1134" y="1414"/>
                  </a:lnTo>
                  <a:lnTo>
                    <a:pt x="1171" y="1443"/>
                  </a:lnTo>
                  <a:lnTo>
                    <a:pt x="1214" y="1467"/>
                  </a:lnTo>
                  <a:lnTo>
                    <a:pt x="1256" y="1488"/>
                  </a:lnTo>
                  <a:lnTo>
                    <a:pt x="1304" y="1502"/>
                  </a:lnTo>
                  <a:lnTo>
                    <a:pt x="1352" y="1515"/>
                  </a:lnTo>
                  <a:lnTo>
                    <a:pt x="1399" y="1521"/>
                  </a:lnTo>
                  <a:lnTo>
                    <a:pt x="1448" y="1521"/>
                  </a:lnTo>
                  <a:lnTo>
                    <a:pt x="1497" y="1519"/>
                  </a:lnTo>
                  <a:lnTo>
                    <a:pt x="1547" y="1508"/>
                  </a:lnTo>
                  <a:lnTo>
                    <a:pt x="1584" y="1502"/>
                  </a:lnTo>
                  <a:lnTo>
                    <a:pt x="1622" y="1497"/>
                  </a:lnTo>
                  <a:lnTo>
                    <a:pt x="1665" y="1491"/>
                  </a:lnTo>
                  <a:lnTo>
                    <a:pt x="1709" y="1484"/>
                  </a:lnTo>
                  <a:lnTo>
                    <a:pt x="1754" y="1480"/>
                  </a:lnTo>
                  <a:lnTo>
                    <a:pt x="1800" y="1473"/>
                  </a:lnTo>
                  <a:lnTo>
                    <a:pt x="1848" y="1469"/>
                  </a:lnTo>
                  <a:lnTo>
                    <a:pt x="1898" y="1462"/>
                  </a:lnTo>
                  <a:lnTo>
                    <a:pt x="1952" y="1454"/>
                  </a:lnTo>
                  <a:lnTo>
                    <a:pt x="2003" y="1445"/>
                  </a:lnTo>
                  <a:lnTo>
                    <a:pt x="2061" y="1438"/>
                  </a:lnTo>
                  <a:lnTo>
                    <a:pt x="2116" y="1428"/>
                  </a:lnTo>
                  <a:lnTo>
                    <a:pt x="2172" y="1419"/>
                  </a:lnTo>
                  <a:lnTo>
                    <a:pt x="2231" y="1410"/>
                  </a:lnTo>
                  <a:lnTo>
                    <a:pt x="2290" y="1399"/>
                  </a:lnTo>
                  <a:lnTo>
                    <a:pt x="2353" y="1388"/>
                  </a:lnTo>
                  <a:lnTo>
                    <a:pt x="2412" y="1377"/>
                  </a:lnTo>
                  <a:lnTo>
                    <a:pt x="2475" y="1364"/>
                  </a:lnTo>
                  <a:lnTo>
                    <a:pt x="2536" y="1351"/>
                  </a:lnTo>
                  <a:lnTo>
                    <a:pt x="2601" y="1340"/>
                  </a:lnTo>
                  <a:lnTo>
                    <a:pt x="2664" y="1327"/>
                  </a:lnTo>
                  <a:lnTo>
                    <a:pt x="2725" y="1310"/>
                  </a:lnTo>
                  <a:lnTo>
                    <a:pt x="2790" y="1293"/>
                  </a:lnTo>
                  <a:lnTo>
                    <a:pt x="2854" y="1275"/>
                  </a:lnTo>
                  <a:lnTo>
                    <a:pt x="2919" y="1258"/>
                  </a:lnTo>
                  <a:lnTo>
                    <a:pt x="2984" y="1240"/>
                  </a:lnTo>
                  <a:lnTo>
                    <a:pt x="3047" y="1219"/>
                  </a:lnTo>
                  <a:lnTo>
                    <a:pt x="3112" y="1199"/>
                  </a:lnTo>
                  <a:lnTo>
                    <a:pt x="3176" y="1182"/>
                  </a:lnTo>
                  <a:lnTo>
                    <a:pt x="3239" y="1155"/>
                  </a:lnTo>
                  <a:lnTo>
                    <a:pt x="3304" y="1134"/>
                  </a:lnTo>
                  <a:lnTo>
                    <a:pt x="3367" y="1108"/>
                  </a:lnTo>
                  <a:lnTo>
                    <a:pt x="3648" y="376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3914" y="192"/>
              <a:ext cx="479" cy="524"/>
            </a:xfrm>
            <a:custGeom>
              <a:rect b="b" l="l" r="r" t="t"/>
              <a:pathLst>
                <a:path extrusionOk="0" h="1417" w="1255">
                  <a:moveTo>
                    <a:pt x="1255" y="0"/>
                  </a:moveTo>
                  <a:lnTo>
                    <a:pt x="1129" y="30"/>
                  </a:lnTo>
                  <a:lnTo>
                    <a:pt x="1010" y="72"/>
                  </a:lnTo>
                  <a:lnTo>
                    <a:pt x="888" y="131"/>
                  </a:lnTo>
                  <a:lnTo>
                    <a:pt x="774" y="196"/>
                  </a:lnTo>
                  <a:lnTo>
                    <a:pt x="665" y="272"/>
                  </a:lnTo>
                  <a:lnTo>
                    <a:pt x="561" y="363"/>
                  </a:lnTo>
                  <a:lnTo>
                    <a:pt x="463" y="455"/>
                  </a:lnTo>
                  <a:lnTo>
                    <a:pt x="374" y="553"/>
                  </a:lnTo>
                  <a:lnTo>
                    <a:pt x="291" y="657"/>
                  </a:lnTo>
                  <a:lnTo>
                    <a:pt x="219" y="766"/>
                  </a:lnTo>
                  <a:lnTo>
                    <a:pt x="152" y="877"/>
                  </a:lnTo>
                  <a:lnTo>
                    <a:pt x="100" y="990"/>
                  </a:lnTo>
                  <a:lnTo>
                    <a:pt x="56" y="1099"/>
                  </a:lnTo>
                  <a:lnTo>
                    <a:pt x="24" y="1212"/>
                  </a:lnTo>
                  <a:lnTo>
                    <a:pt x="6" y="1316"/>
                  </a:lnTo>
                  <a:lnTo>
                    <a:pt x="0" y="1417"/>
                  </a:lnTo>
                  <a:lnTo>
                    <a:pt x="12" y="1386"/>
                  </a:lnTo>
                  <a:lnTo>
                    <a:pt x="19" y="1353"/>
                  </a:lnTo>
                  <a:lnTo>
                    <a:pt x="24" y="1329"/>
                  </a:lnTo>
                  <a:lnTo>
                    <a:pt x="37" y="1310"/>
                  </a:lnTo>
                  <a:lnTo>
                    <a:pt x="30" y="1282"/>
                  </a:lnTo>
                  <a:lnTo>
                    <a:pt x="30" y="1243"/>
                  </a:lnTo>
                  <a:lnTo>
                    <a:pt x="41" y="1199"/>
                  </a:lnTo>
                  <a:lnTo>
                    <a:pt x="67" y="1149"/>
                  </a:lnTo>
                  <a:lnTo>
                    <a:pt x="111" y="1110"/>
                  </a:lnTo>
                  <a:lnTo>
                    <a:pt x="178" y="1079"/>
                  </a:lnTo>
                  <a:lnTo>
                    <a:pt x="269" y="1062"/>
                  </a:lnTo>
                  <a:lnTo>
                    <a:pt x="385" y="1071"/>
                  </a:lnTo>
                  <a:lnTo>
                    <a:pt x="415" y="1029"/>
                  </a:lnTo>
                  <a:lnTo>
                    <a:pt x="463" y="962"/>
                  </a:lnTo>
                  <a:lnTo>
                    <a:pt x="526" y="881"/>
                  </a:lnTo>
                  <a:lnTo>
                    <a:pt x="596" y="796"/>
                  </a:lnTo>
                  <a:lnTo>
                    <a:pt x="666" y="722"/>
                  </a:lnTo>
                  <a:lnTo>
                    <a:pt x="737" y="659"/>
                  </a:lnTo>
                  <a:lnTo>
                    <a:pt x="790" y="629"/>
                  </a:lnTo>
                  <a:lnTo>
                    <a:pt x="827" y="631"/>
                  </a:lnTo>
                  <a:lnTo>
                    <a:pt x="811" y="614"/>
                  </a:lnTo>
                  <a:lnTo>
                    <a:pt x="788" y="603"/>
                  </a:lnTo>
                  <a:lnTo>
                    <a:pt x="763" y="598"/>
                  </a:lnTo>
                  <a:lnTo>
                    <a:pt x="737" y="598"/>
                  </a:lnTo>
                  <a:lnTo>
                    <a:pt x="705" y="600"/>
                  </a:lnTo>
                  <a:lnTo>
                    <a:pt x="670" y="609"/>
                  </a:lnTo>
                  <a:lnTo>
                    <a:pt x="637" y="624"/>
                  </a:lnTo>
                  <a:lnTo>
                    <a:pt x="603" y="640"/>
                  </a:lnTo>
                  <a:lnTo>
                    <a:pt x="624" y="620"/>
                  </a:lnTo>
                  <a:lnTo>
                    <a:pt x="646" y="600"/>
                  </a:lnTo>
                  <a:lnTo>
                    <a:pt x="676" y="583"/>
                  </a:lnTo>
                  <a:lnTo>
                    <a:pt x="707" y="564"/>
                  </a:lnTo>
                  <a:lnTo>
                    <a:pt x="742" y="550"/>
                  </a:lnTo>
                  <a:lnTo>
                    <a:pt x="777" y="542"/>
                  </a:lnTo>
                  <a:lnTo>
                    <a:pt x="813" y="540"/>
                  </a:lnTo>
                  <a:lnTo>
                    <a:pt x="850" y="542"/>
                  </a:lnTo>
                  <a:lnTo>
                    <a:pt x="848" y="511"/>
                  </a:lnTo>
                  <a:lnTo>
                    <a:pt x="853" y="472"/>
                  </a:lnTo>
                  <a:lnTo>
                    <a:pt x="870" y="418"/>
                  </a:lnTo>
                  <a:lnTo>
                    <a:pt x="898" y="361"/>
                  </a:lnTo>
                  <a:lnTo>
                    <a:pt x="948" y="291"/>
                  </a:lnTo>
                  <a:lnTo>
                    <a:pt x="1022" y="209"/>
                  </a:lnTo>
                  <a:lnTo>
                    <a:pt x="1120" y="111"/>
                  </a:lnTo>
                  <a:lnTo>
                    <a:pt x="1255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3914" y="192"/>
              <a:ext cx="479" cy="524"/>
            </a:xfrm>
            <a:custGeom>
              <a:rect b="b" l="l" r="r" t="t"/>
              <a:pathLst>
                <a:path extrusionOk="0" h="1417" w="1255">
                  <a:moveTo>
                    <a:pt x="1255" y="0"/>
                  </a:moveTo>
                  <a:lnTo>
                    <a:pt x="1255" y="0"/>
                  </a:lnTo>
                  <a:lnTo>
                    <a:pt x="1129" y="30"/>
                  </a:lnTo>
                  <a:lnTo>
                    <a:pt x="1010" y="72"/>
                  </a:lnTo>
                  <a:lnTo>
                    <a:pt x="888" y="131"/>
                  </a:lnTo>
                  <a:lnTo>
                    <a:pt x="774" y="196"/>
                  </a:lnTo>
                  <a:lnTo>
                    <a:pt x="665" y="272"/>
                  </a:lnTo>
                  <a:lnTo>
                    <a:pt x="561" y="363"/>
                  </a:lnTo>
                  <a:lnTo>
                    <a:pt x="463" y="455"/>
                  </a:lnTo>
                  <a:lnTo>
                    <a:pt x="374" y="553"/>
                  </a:lnTo>
                  <a:lnTo>
                    <a:pt x="291" y="657"/>
                  </a:lnTo>
                  <a:lnTo>
                    <a:pt x="219" y="766"/>
                  </a:lnTo>
                  <a:lnTo>
                    <a:pt x="152" y="877"/>
                  </a:lnTo>
                  <a:lnTo>
                    <a:pt x="100" y="990"/>
                  </a:lnTo>
                  <a:lnTo>
                    <a:pt x="56" y="1099"/>
                  </a:lnTo>
                  <a:lnTo>
                    <a:pt x="24" y="1212"/>
                  </a:lnTo>
                  <a:lnTo>
                    <a:pt x="6" y="1316"/>
                  </a:lnTo>
                  <a:lnTo>
                    <a:pt x="0" y="1417"/>
                  </a:lnTo>
                  <a:lnTo>
                    <a:pt x="12" y="1386"/>
                  </a:lnTo>
                  <a:lnTo>
                    <a:pt x="19" y="1353"/>
                  </a:lnTo>
                  <a:lnTo>
                    <a:pt x="24" y="1329"/>
                  </a:lnTo>
                  <a:lnTo>
                    <a:pt x="37" y="1310"/>
                  </a:lnTo>
                  <a:lnTo>
                    <a:pt x="30" y="1282"/>
                  </a:lnTo>
                  <a:lnTo>
                    <a:pt x="30" y="1243"/>
                  </a:lnTo>
                  <a:lnTo>
                    <a:pt x="41" y="1199"/>
                  </a:lnTo>
                  <a:lnTo>
                    <a:pt x="67" y="1149"/>
                  </a:lnTo>
                  <a:lnTo>
                    <a:pt x="111" y="1110"/>
                  </a:lnTo>
                  <a:lnTo>
                    <a:pt x="178" y="1079"/>
                  </a:lnTo>
                  <a:lnTo>
                    <a:pt x="269" y="1062"/>
                  </a:lnTo>
                  <a:lnTo>
                    <a:pt x="385" y="1071"/>
                  </a:lnTo>
                  <a:lnTo>
                    <a:pt x="415" y="1029"/>
                  </a:lnTo>
                  <a:lnTo>
                    <a:pt x="463" y="962"/>
                  </a:lnTo>
                  <a:lnTo>
                    <a:pt x="526" y="881"/>
                  </a:lnTo>
                  <a:lnTo>
                    <a:pt x="596" y="796"/>
                  </a:lnTo>
                  <a:lnTo>
                    <a:pt x="666" y="722"/>
                  </a:lnTo>
                  <a:lnTo>
                    <a:pt x="737" y="659"/>
                  </a:lnTo>
                  <a:lnTo>
                    <a:pt x="790" y="629"/>
                  </a:lnTo>
                  <a:lnTo>
                    <a:pt x="827" y="631"/>
                  </a:lnTo>
                  <a:lnTo>
                    <a:pt x="811" y="614"/>
                  </a:lnTo>
                  <a:lnTo>
                    <a:pt x="788" y="603"/>
                  </a:lnTo>
                  <a:lnTo>
                    <a:pt x="763" y="598"/>
                  </a:lnTo>
                  <a:lnTo>
                    <a:pt x="737" y="598"/>
                  </a:lnTo>
                  <a:lnTo>
                    <a:pt x="705" y="600"/>
                  </a:lnTo>
                  <a:lnTo>
                    <a:pt x="670" y="609"/>
                  </a:lnTo>
                  <a:lnTo>
                    <a:pt x="637" y="624"/>
                  </a:lnTo>
                  <a:lnTo>
                    <a:pt x="603" y="640"/>
                  </a:lnTo>
                  <a:lnTo>
                    <a:pt x="624" y="620"/>
                  </a:lnTo>
                  <a:lnTo>
                    <a:pt x="646" y="600"/>
                  </a:lnTo>
                  <a:lnTo>
                    <a:pt x="676" y="583"/>
                  </a:lnTo>
                  <a:lnTo>
                    <a:pt x="707" y="564"/>
                  </a:lnTo>
                  <a:lnTo>
                    <a:pt x="742" y="550"/>
                  </a:lnTo>
                  <a:lnTo>
                    <a:pt x="777" y="542"/>
                  </a:lnTo>
                  <a:lnTo>
                    <a:pt x="813" y="540"/>
                  </a:lnTo>
                  <a:lnTo>
                    <a:pt x="850" y="542"/>
                  </a:lnTo>
                  <a:lnTo>
                    <a:pt x="848" y="511"/>
                  </a:lnTo>
                  <a:lnTo>
                    <a:pt x="853" y="472"/>
                  </a:lnTo>
                  <a:lnTo>
                    <a:pt x="870" y="418"/>
                  </a:lnTo>
                  <a:lnTo>
                    <a:pt x="898" y="361"/>
                  </a:lnTo>
                  <a:lnTo>
                    <a:pt x="948" y="291"/>
                  </a:lnTo>
                  <a:lnTo>
                    <a:pt x="1022" y="209"/>
                  </a:lnTo>
                  <a:lnTo>
                    <a:pt x="1120" y="111"/>
                  </a:lnTo>
                  <a:lnTo>
                    <a:pt x="1255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3863" y="633"/>
              <a:ext cx="125" cy="144"/>
            </a:xfrm>
            <a:custGeom>
              <a:rect b="b" l="l" r="r" t="t"/>
              <a:pathLst>
                <a:path extrusionOk="0" h="388" w="328">
                  <a:moveTo>
                    <a:pt x="294" y="388"/>
                  </a:moveTo>
                  <a:lnTo>
                    <a:pt x="311" y="386"/>
                  </a:lnTo>
                  <a:lnTo>
                    <a:pt x="326" y="373"/>
                  </a:lnTo>
                  <a:lnTo>
                    <a:pt x="328" y="349"/>
                  </a:lnTo>
                  <a:lnTo>
                    <a:pt x="328" y="318"/>
                  </a:lnTo>
                  <a:lnTo>
                    <a:pt x="315" y="251"/>
                  </a:lnTo>
                  <a:lnTo>
                    <a:pt x="304" y="201"/>
                  </a:lnTo>
                  <a:lnTo>
                    <a:pt x="289" y="164"/>
                  </a:lnTo>
                  <a:lnTo>
                    <a:pt x="278" y="142"/>
                  </a:lnTo>
                  <a:lnTo>
                    <a:pt x="265" y="129"/>
                  </a:lnTo>
                  <a:lnTo>
                    <a:pt x="250" y="122"/>
                  </a:lnTo>
                  <a:lnTo>
                    <a:pt x="235" y="116"/>
                  </a:lnTo>
                  <a:lnTo>
                    <a:pt x="222" y="116"/>
                  </a:lnTo>
                  <a:lnTo>
                    <a:pt x="222" y="114"/>
                  </a:lnTo>
                  <a:lnTo>
                    <a:pt x="222" y="105"/>
                  </a:lnTo>
                  <a:lnTo>
                    <a:pt x="222" y="96"/>
                  </a:lnTo>
                  <a:lnTo>
                    <a:pt x="222" y="81"/>
                  </a:lnTo>
                  <a:lnTo>
                    <a:pt x="241" y="77"/>
                  </a:lnTo>
                  <a:lnTo>
                    <a:pt x="256" y="66"/>
                  </a:lnTo>
                  <a:lnTo>
                    <a:pt x="268" y="49"/>
                  </a:lnTo>
                  <a:lnTo>
                    <a:pt x="270" y="33"/>
                  </a:lnTo>
                  <a:lnTo>
                    <a:pt x="268" y="18"/>
                  </a:lnTo>
                  <a:lnTo>
                    <a:pt x="256" y="5"/>
                  </a:lnTo>
                  <a:lnTo>
                    <a:pt x="241" y="0"/>
                  </a:lnTo>
                  <a:lnTo>
                    <a:pt x="222" y="0"/>
                  </a:lnTo>
                  <a:lnTo>
                    <a:pt x="108" y="0"/>
                  </a:lnTo>
                  <a:lnTo>
                    <a:pt x="87" y="0"/>
                  </a:lnTo>
                  <a:lnTo>
                    <a:pt x="74" y="5"/>
                  </a:lnTo>
                  <a:lnTo>
                    <a:pt x="63" y="18"/>
                  </a:lnTo>
                  <a:lnTo>
                    <a:pt x="59" y="33"/>
                  </a:lnTo>
                  <a:lnTo>
                    <a:pt x="63" y="49"/>
                  </a:lnTo>
                  <a:lnTo>
                    <a:pt x="74" y="66"/>
                  </a:lnTo>
                  <a:lnTo>
                    <a:pt x="87" y="77"/>
                  </a:lnTo>
                  <a:lnTo>
                    <a:pt x="108" y="81"/>
                  </a:lnTo>
                  <a:lnTo>
                    <a:pt x="108" y="96"/>
                  </a:lnTo>
                  <a:lnTo>
                    <a:pt x="108" y="105"/>
                  </a:lnTo>
                  <a:lnTo>
                    <a:pt x="108" y="114"/>
                  </a:lnTo>
                  <a:lnTo>
                    <a:pt x="108" y="116"/>
                  </a:lnTo>
                  <a:lnTo>
                    <a:pt x="93" y="116"/>
                  </a:lnTo>
                  <a:lnTo>
                    <a:pt x="80" y="122"/>
                  </a:lnTo>
                  <a:lnTo>
                    <a:pt x="65" y="129"/>
                  </a:lnTo>
                  <a:lnTo>
                    <a:pt x="52" y="142"/>
                  </a:lnTo>
                  <a:lnTo>
                    <a:pt x="41" y="164"/>
                  </a:lnTo>
                  <a:lnTo>
                    <a:pt x="26" y="201"/>
                  </a:lnTo>
                  <a:lnTo>
                    <a:pt x="15" y="251"/>
                  </a:lnTo>
                  <a:lnTo>
                    <a:pt x="0" y="318"/>
                  </a:lnTo>
                  <a:lnTo>
                    <a:pt x="0" y="349"/>
                  </a:lnTo>
                  <a:lnTo>
                    <a:pt x="8" y="373"/>
                  </a:lnTo>
                  <a:lnTo>
                    <a:pt x="17" y="386"/>
                  </a:lnTo>
                  <a:lnTo>
                    <a:pt x="35" y="388"/>
                  </a:lnTo>
                  <a:lnTo>
                    <a:pt x="294" y="3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4440" y="627"/>
              <a:ext cx="271" cy="311"/>
            </a:xfrm>
            <a:custGeom>
              <a:rect b="b" l="l" r="r" t="t"/>
              <a:pathLst>
                <a:path extrusionOk="0" h="844" w="710">
                  <a:moveTo>
                    <a:pt x="710" y="198"/>
                  </a:moveTo>
                  <a:lnTo>
                    <a:pt x="697" y="211"/>
                  </a:lnTo>
                  <a:lnTo>
                    <a:pt x="673" y="237"/>
                  </a:lnTo>
                  <a:lnTo>
                    <a:pt x="640" y="274"/>
                  </a:lnTo>
                  <a:lnTo>
                    <a:pt x="597" y="318"/>
                  </a:lnTo>
                  <a:lnTo>
                    <a:pt x="551" y="365"/>
                  </a:lnTo>
                  <a:lnTo>
                    <a:pt x="497" y="422"/>
                  </a:lnTo>
                  <a:lnTo>
                    <a:pt x="440" y="477"/>
                  </a:lnTo>
                  <a:lnTo>
                    <a:pt x="384" y="538"/>
                  </a:lnTo>
                  <a:lnTo>
                    <a:pt x="325" y="596"/>
                  </a:lnTo>
                  <a:lnTo>
                    <a:pt x="273" y="649"/>
                  </a:lnTo>
                  <a:lnTo>
                    <a:pt x="223" y="703"/>
                  </a:lnTo>
                  <a:lnTo>
                    <a:pt x="175" y="749"/>
                  </a:lnTo>
                  <a:lnTo>
                    <a:pt x="138" y="788"/>
                  </a:lnTo>
                  <a:lnTo>
                    <a:pt x="109" y="818"/>
                  </a:lnTo>
                  <a:lnTo>
                    <a:pt x="88" y="838"/>
                  </a:lnTo>
                  <a:lnTo>
                    <a:pt x="83" y="844"/>
                  </a:lnTo>
                  <a:lnTo>
                    <a:pt x="66" y="827"/>
                  </a:lnTo>
                  <a:lnTo>
                    <a:pt x="51" y="799"/>
                  </a:lnTo>
                  <a:lnTo>
                    <a:pt x="38" y="764"/>
                  </a:lnTo>
                  <a:lnTo>
                    <a:pt x="24" y="725"/>
                  </a:lnTo>
                  <a:lnTo>
                    <a:pt x="14" y="690"/>
                  </a:lnTo>
                  <a:lnTo>
                    <a:pt x="9" y="659"/>
                  </a:lnTo>
                  <a:lnTo>
                    <a:pt x="1" y="638"/>
                  </a:lnTo>
                  <a:lnTo>
                    <a:pt x="0" y="629"/>
                  </a:lnTo>
                  <a:lnTo>
                    <a:pt x="1" y="629"/>
                  </a:lnTo>
                  <a:lnTo>
                    <a:pt x="3" y="629"/>
                  </a:lnTo>
                  <a:lnTo>
                    <a:pt x="13" y="629"/>
                  </a:lnTo>
                  <a:lnTo>
                    <a:pt x="24" y="624"/>
                  </a:lnTo>
                  <a:lnTo>
                    <a:pt x="35" y="614"/>
                  </a:lnTo>
                  <a:lnTo>
                    <a:pt x="51" y="603"/>
                  </a:lnTo>
                  <a:lnTo>
                    <a:pt x="74" y="587"/>
                  </a:lnTo>
                  <a:lnTo>
                    <a:pt x="90" y="561"/>
                  </a:lnTo>
                  <a:lnTo>
                    <a:pt x="105" y="544"/>
                  </a:lnTo>
                  <a:lnTo>
                    <a:pt x="131" y="520"/>
                  </a:lnTo>
                  <a:lnTo>
                    <a:pt x="159" y="485"/>
                  </a:lnTo>
                  <a:lnTo>
                    <a:pt x="192" y="450"/>
                  </a:lnTo>
                  <a:lnTo>
                    <a:pt x="231" y="409"/>
                  </a:lnTo>
                  <a:lnTo>
                    <a:pt x="273" y="363"/>
                  </a:lnTo>
                  <a:lnTo>
                    <a:pt x="318" y="322"/>
                  </a:lnTo>
                  <a:lnTo>
                    <a:pt x="366" y="274"/>
                  </a:lnTo>
                  <a:lnTo>
                    <a:pt x="410" y="226"/>
                  </a:lnTo>
                  <a:lnTo>
                    <a:pt x="455" y="183"/>
                  </a:lnTo>
                  <a:lnTo>
                    <a:pt x="499" y="141"/>
                  </a:lnTo>
                  <a:lnTo>
                    <a:pt x="538" y="100"/>
                  </a:lnTo>
                  <a:lnTo>
                    <a:pt x="575" y="67"/>
                  </a:lnTo>
                  <a:lnTo>
                    <a:pt x="605" y="39"/>
                  </a:lnTo>
                  <a:lnTo>
                    <a:pt x="632" y="15"/>
                  </a:lnTo>
                  <a:lnTo>
                    <a:pt x="647" y="0"/>
                  </a:lnTo>
                  <a:lnTo>
                    <a:pt x="649" y="54"/>
                  </a:lnTo>
                  <a:lnTo>
                    <a:pt x="662" y="117"/>
                  </a:lnTo>
                  <a:lnTo>
                    <a:pt x="680" y="172"/>
                  </a:lnTo>
                  <a:lnTo>
                    <a:pt x="71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4440" y="627"/>
              <a:ext cx="271" cy="311"/>
            </a:xfrm>
            <a:custGeom>
              <a:rect b="b" l="l" r="r" t="t"/>
              <a:pathLst>
                <a:path extrusionOk="0" h="844" w="710">
                  <a:moveTo>
                    <a:pt x="710" y="198"/>
                  </a:moveTo>
                  <a:lnTo>
                    <a:pt x="710" y="198"/>
                  </a:lnTo>
                  <a:lnTo>
                    <a:pt x="697" y="211"/>
                  </a:lnTo>
                  <a:lnTo>
                    <a:pt x="673" y="237"/>
                  </a:lnTo>
                  <a:lnTo>
                    <a:pt x="640" y="274"/>
                  </a:lnTo>
                  <a:lnTo>
                    <a:pt x="597" y="318"/>
                  </a:lnTo>
                  <a:lnTo>
                    <a:pt x="551" y="365"/>
                  </a:lnTo>
                  <a:lnTo>
                    <a:pt x="497" y="422"/>
                  </a:lnTo>
                  <a:lnTo>
                    <a:pt x="440" y="477"/>
                  </a:lnTo>
                  <a:lnTo>
                    <a:pt x="384" y="538"/>
                  </a:lnTo>
                  <a:lnTo>
                    <a:pt x="325" y="596"/>
                  </a:lnTo>
                  <a:lnTo>
                    <a:pt x="273" y="649"/>
                  </a:lnTo>
                  <a:lnTo>
                    <a:pt x="223" y="703"/>
                  </a:lnTo>
                  <a:lnTo>
                    <a:pt x="175" y="749"/>
                  </a:lnTo>
                  <a:lnTo>
                    <a:pt x="138" y="788"/>
                  </a:lnTo>
                  <a:lnTo>
                    <a:pt x="109" y="818"/>
                  </a:lnTo>
                  <a:lnTo>
                    <a:pt x="88" y="838"/>
                  </a:lnTo>
                  <a:lnTo>
                    <a:pt x="83" y="844"/>
                  </a:lnTo>
                  <a:lnTo>
                    <a:pt x="66" y="827"/>
                  </a:lnTo>
                  <a:lnTo>
                    <a:pt x="51" y="799"/>
                  </a:lnTo>
                  <a:lnTo>
                    <a:pt x="38" y="764"/>
                  </a:lnTo>
                  <a:lnTo>
                    <a:pt x="24" y="725"/>
                  </a:lnTo>
                  <a:lnTo>
                    <a:pt x="14" y="690"/>
                  </a:lnTo>
                  <a:lnTo>
                    <a:pt x="9" y="659"/>
                  </a:lnTo>
                  <a:lnTo>
                    <a:pt x="1" y="638"/>
                  </a:lnTo>
                  <a:lnTo>
                    <a:pt x="0" y="629"/>
                  </a:lnTo>
                  <a:lnTo>
                    <a:pt x="1" y="629"/>
                  </a:lnTo>
                  <a:lnTo>
                    <a:pt x="3" y="629"/>
                  </a:lnTo>
                  <a:lnTo>
                    <a:pt x="13" y="629"/>
                  </a:lnTo>
                  <a:lnTo>
                    <a:pt x="24" y="624"/>
                  </a:lnTo>
                  <a:lnTo>
                    <a:pt x="35" y="614"/>
                  </a:lnTo>
                  <a:lnTo>
                    <a:pt x="51" y="603"/>
                  </a:lnTo>
                  <a:lnTo>
                    <a:pt x="74" y="587"/>
                  </a:lnTo>
                  <a:lnTo>
                    <a:pt x="90" y="561"/>
                  </a:lnTo>
                  <a:lnTo>
                    <a:pt x="105" y="544"/>
                  </a:lnTo>
                  <a:lnTo>
                    <a:pt x="131" y="520"/>
                  </a:lnTo>
                  <a:lnTo>
                    <a:pt x="159" y="485"/>
                  </a:lnTo>
                  <a:lnTo>
                    <a:pt x="192" y="450"/>
                  </a:lnTo>
                  <a:lnTo>
                    <a:pt x="231" y="409"/>
                  </a:lnTo>
                  <a:lnTo>
                    <a:pt x="273" y="363"/>
                  </a:lnTo>
                  <a:lnTo>
                    <a:pt x="318" y="322"/>
                  </a:lnTo>
                  <a:lnTo>
                    <a:pt x="366" y="274"/>
                  </a:lnTo>
                  <a:lnTo>
                    <a:pt x="410" y="226"/>
                  </a:lnTo>
                  <a:lnTo>
                    <a:pt x="455" y="183"/>
                  </a:lnTo>
                  <a:lnTo>
                    <a:pt x="499" y="141"/>
                  </a:lnTo>
                  <a:lnTo>
                    <a:pt x="538" y="100"/>
                  </a:lnTo>
                  <a:lnTo>
                    <a:pt x="575" y="67"/>
                  </a:lnTo>
                  <a:lnTo>
                    <a:pt x="605" y="39"/>
                  </a:lnTo>
                  <a:lnTo>
                    <a:pt x="632" y="15"/>
                  </a:lnTo>
                  <a:lnTo>
                    <a:pt x="647" y="0"/>
                  </a:lnTo>
                  <a:lnTo>
                    <a:pt x="649" y="54"/>
                  </a:lnTo>
                  <a:lnTo>
                    <a:pt x="662" y="117"/>
                  </a:lnTo>
                  <a:lnTo>
                    <a:pt x="680" y="172"/>
                  </a:lnTo>
                  <a:lnTo>
                    <a:pt x="710" y="198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4033" y="477"/>
              <a:ext cx="691" cy="483"/>
            </a:xfrm>
            <a:custGeom>
              <a:rect b="b" l="l" r="r" t="t"/>
              <a:pathLst>
                <a:path extrusionOk="0" h="1308" w="1811">
                  <a:moveTo>
                    <a:pt x="516" y="1036"/>
                  </a:moveTo>
                  <a:lnTo>
                    <a:pt x="455" y="1008"/>
                  </a:lnTo>
                  <a:lnTo>
                    <a:pt x="409" y="977"/>
                  </a:lnTo>
                  <a:lnTo>
                    <a:pt x="378" y="943"/>
                  </a:lnTo>
                  <a:lnTo>
                    <a:pt x="354" y="908"/>
                  </a:lnTo>
                  <a:lnTo>
                    <a:pt x="337" y="873"/>
                  </a:lnTo>
                  <a:lnTo>
                    <a:pt x="324" y="840"/>
                  </a:lnTo>
                  <a:lnTo>
                    <a:pt x="313" y="807"/>
                  </a:lnTo>
                  <a:lnTo>
                    <a:pt x="298" y="773"/>
                  </a:lnTo>
                  <a:lnTo>
                    <a:pt x="283" y="731"/>
                  </a:lnTo>
                  <a:lnTo>
                    <a:pt x="289" y="705"/>
                  </a:lnTo>
                  <a:lnTo>
                    <a:pt x="307" y="697"/>
                  </a:lnTo>
                  <a:lnTo>
                    <a:pt x="331" y="705"/>
                  </a:lnTo>
                  <a:lnTo>
                    <a:pt x="167" y="636"/>
                  </a:lnTo>
                  <a:lnTo>
                    <a:pt x="141" y="625"/>
                  </a:lnTo>
                  <a:lnTo>
                    <a:pt x="124" y="636"/>
                  </a:lnTo>
                  <a:lnTo>
                    <a:pt x="119" y="662"/>
                  </a:lnTo>
                  <a:lnTo>
                    <a:pt x="133" y="705"/>
                  </a:lnTo>
                  <a:lnTo>
                    <a:pt x="146" y="738"/>
                  </a:lnTo>
                  <a:lnTo>
                    <a:pt x="157" y="770"/>
                  </a:lnTo>
                  <a:lnTo>
                    <a:pt x="172" y="807"/>
                  </a:lnTo>
                  <a:lnTo>
                    <a:pt x="189" y="840"/>
                  </a:lnTo>
                  <a:lnTo>
                    <a:pt x="211" y="877"/>
                  </a:lnTo>
                  <a:lnTo>
                    <a:pt x="244" y="908"/>
                  </a:lnTo>
                  <a:lnTo>
                    <a:pt x="289" y="943"/>
                  </a:lnTo>
                  <a:lnTo>
                    <a:pt x="348" y="971"/>
                  </a:lnTo>
                  <a:lnTo>
                    <a:pt x="329" y="964"/>
                  </a:lnTo>
                  <a:lnTo>
                    <a:pt x="313" y="958"/>
                  </a:lnTo>
                  <a:lnTo>
                    <a:pt x="296" y="953"/>
                  </a:lnTo>
                  <a:lnTo>
                    <a:pt x="281" y="943"/>
                  </a:lnTo>
                  <a:lnTo>
                    <a:pt x="268" y="938"/>
                  </a:lnTo>
                  <a:lnTo>
                    <a:pt x="255" y="932"/>
                  </a:lnTo>
                  <a:lnTo>
                    <a:pt x="244" y="931"/>
                  </a:lnTo>
                  <a:lnTo>
                    <a:pt x="233" y="925"/>
                  </a:lnTo>
                  <a:lnTo>
                    <a:pt x="172" y="894"/>
                  </a:lnTo>
                  <a:lnTo>
                    <a:pt x="126" y="862"/>
                  </a:lnTo>
                  <a:lnTo>
                    <a:pt x="93" y="829"/>
                  </a:lnTo>
                  <a:lnTo>
                    <a:pt x="70" y="797"/>
                  </a:lnTo>
                  <a:lnTo>
                    <a:pt x="54" y="758"/>
                  </a:lnTo>
                  <a:lnTo>
                    <a:pt x="41" y="727"/>
                  </a:lnTo>
                  <a:lnTo>
                    <a:pt x="30" y="692"/>
                  </a:lnTo>
                  <a:lnTo>
                    <a:pt x="17" y="657"/>
                  </a:lnTo>
                  <a:lnTo>
                    <a:pt x="0" y="616"/>
                  </a:lnTo>
                  <a:lnTo>
                    <a:pt x="6" y="588"/>
                  </a:lnTo>
                  <a:lnTo>
                    <a:pt x="24" y="581"/>
                  </a:lnTo>
                  <a:lnTo>
                    <a:pt x="50" y="592"/>
                  </a:lnTo>
                  <a:lnTo>
                    <a:pt x="45" y="581"/>
                  </a:lnTo>
                  <a:lnTo>
                    <a:pt x="41" y="566"/>
                  </a:lnTo>
                  <a:lnTo>
                    <a:pt x="41" y="555"/>
                  </a:lnTo>
                  <a:lnTo>
                    <a:pt x="45" y="538"/>
                  </a:lnTo>
                  <a:lnTo>
                    <a:pt x="52" y="522"/>
                  </a:lnTo>
                  <a:lnTo>
                    <a:pt x="63" y="501"/>
                  </a:lnTo>
                  <a:lnTo>
                    <a:pt x="80" y="479"/>
                  </a:lnTo>
                  <a:lnTo>
                    <a:pt x="104" y="455"/>
                  </a:lnTo>
                  <a:lnTo>
                    <a:pt x="130" y="425"/>
                  </a:lnTo>
                  <a:lnTo>
                    <a:pt x="163" y="390"/>
                  </a:lnTo>
                  <a:lnTo>
                    <a:pt x="206" y="348"/>
                  </a:lnTo>
                  <a:lnTo>
                    <a:pt x="250" y="301"/>
                  </a:lnTo>
                  <a:lnTo>
                    <a:pt x="304" y="250"/>
                  </a:lnTo>
                  <a:lnTo>
                    <a:pt x="365" y="192"/>
                  </a:lnTo>
                  <a:lnTo>
                    <a:pt x="431" y="122"/>
                  </a:lnTo>
                  <a:lnTo>
                    <a:pt x="507" y="46"/>
                  </a:lnTo>
                  <a:lnTo>
                    <a:pt x="524" y="29"/>
                  </a:lnTo>
                  <a:lnTo>
                    <a:pt x="539" y="15"/>
                  </a:lnTo>
                  <a:lnTo>
                    <a:pt x="553" y="5"/>
                  </a:lnTo>
                  <a:lnTo>
                    <a:pt x="563" y="2"/>
                  </a:lnTo>
                  <a:lnTo>
                    <a:pt x="577" y="0"/>
                  </a:lnTo>
                  <a:lnTo>
                    <a:pt x="592" y="2"/>
                  </a:lnTo>
                  <a:lnTo>
                    <a:pt x="611" y="5"/>
                  </a:lnTo>
                  <a:lnTo>
                    <a:pt x="635" y="13"/>
                  </a:lnTo>
                  <a:lnTo>
                    <a:pt x="657" y="20"/>
                  </a:lnTo>
                  <a:lnTo>
                    <a:pt x="694" y="33"/>
                  </a:lnTo>
                  <a:lnTo>
                    <a:pt x="748" y="52"/>
                  </a:lnTo>
                  <a:lnTo>
                    <a:pt x="816" y="70"/>
                  </a:lnTo>
                  <a:lnTo>
                    <a:pt x="894" y="98"/>
                  </a:lnTo>
                  <a:lnTo>
                    <a:pt x="979" y="122"/>
                  </a:lnTo>
                  <a:lnTo>
                    <a:pt x="1068" y="150"/>
                  </a:lnTo>
                  <a:lnTo>
                    <a:pt x="1158" y="177"/>
                  </a:lnTo>
                  <a:lnTo>
                    <a:pt x="1249" y="205"/>
                  </a:lnTo>
                  <a:lnTo>
                    <a:pt x="1340" y="233"/>
                  </a:lnTo>
                  <a:lnTo>
                    <a:pt x="1423" y="259"/>
                  </a:lnTo>
                  <a:lnTo>
                    <a:pt x="1500" y="281"/>
                  </a:lnTo>
                  <a:lnTo>
                    <a:pt x="1567" y="307"/>
                  </a:lnTo>
                  <a:lnTo>
                    <a:pt x="1621" y="324"/>
                  </a:lnTo>
                  <a:lnTo>
                    <a:pt x="1660" y="335"/>
                  </a:lnTo>
                  <a:lnTo>
                    <a:pt x="1682" y="342"/>
                  </a:lnTo>
                  <a:lnTo>
                    <a:pt x="1717" y="361"/>
                  </a:lnTo>
                  <a:lnTo>
                    <a:pt x="1732" y="375"/>
                  </a:lnTo>
                  <a:lnTo>
                    <a:pt x="1726" y="390"/>
                  </a:lnTo>
                  <a:lnTo>
                    <a:pt x="1715" y="405"/>
                  </a:lnTo>
                  <a:lnTo>
                    <a:pt x="1700" y="420"/>
                  </a:lnTo>
                  <a:lnTo>
                    <a:pt x="1673" y="444"/>
                  </a:lnTo>
                  <a:lnTo>
                    <a:pt x="1643" y="472"/>
                  </a:lnTo>
                  <a:lnTo>
                    <a:pt x="1606" y="505"/>
                  </a:lnTo>
                  <a:lnTo>
                    <a:pt x="1567" y="546"/>
                  </a:lnTo>
                  <a:lnTo>
                    <a:pt x="1523" y="588"/>
                  </a:lnTo>
                  <a:lnTo>
                    <a:pt x="1478" y="631"/>
                  </a:lnTo>
                  <a:lnTo>
                    <a:pt x="1434" y="679"/>
                  </a:lnTo>
                  <a:lnTo>
                    <a:pt x="1386" y="727"/>
                  </a:lnTo>
                  <a:lnTo>
                    <a:pt x="1341" y="768"/>
                  </a:lnTo>
                  <a:lnTo>
                    <a:pt x="1299" y="814"/>
                  </a:lnTo>
                  <a:lnTo>
                    <a:pt x="1260" y="855"/>
                  </a:lnTo>
                  <a:lnTo>
                    <a:pt x="1227" y="890"/>
                  </a:lnTo>
                  <a:lnTo>
                    <a:pt x="1199" y="925"/>
                  </a:lnTo>
                  <a:lnTo>
                    <a:pt x="1173" y="949"/>
                  </a:lnTo>
                  <a:lnTo>
                    <a:pt x="1158" y="966"/>
                  </a:lnTo>
                  <a:lnTo>
                    <a:pt x="1142" y="992"/>
                  </a:lnTo>
                  <a:lnTo>
                    <a:pt x="1119" y="1008"/>
                  </a:lnTo>
                  <a:lnTo>
                    <a:pt x="1103" y="1019"/>
                  </a:lnTo>
                  <a:lnTo>
                    <a:pt x="1092" y="1029"/>
                  </a:lnTo>
                  <a:lnTo>
                    <a:pt x="1081" y="1034"/>
                  </a:lnTo>
                  <a:lnTo>
                    <a:pt x="1071" y="1034"/>
                  </a:lnTo>
                  <a:lnTo>
                    <a:pt x="1069" y="1034"/>
                  </a:lnTo>
                  <a:lnTo>
                    <a:pt x="1068" y="1034"/>
                  </a:lnTo>
                  <a:lnTo>
                    <a:pt x="1069" y="1043"/>
                  </a:lnTo>
                  <a:lnTo>
                    <a:pt x="1077" y="1064"/>
                  </a:lnTo>
                  <a:lnTo>
                    <a:pt x="1082" y="1095"/>
                  </a:lnTo>
                  <a:lnTo>
                    <a:pt x="1092" y="1130"/>
                  </a:lnTo>
                  <a:lnTo>
                    <a:pt x="1106" y="1169"/>
                  </a:lnTo>
                  <a:lnTo>
                    <a:pt x="1119" y="1204"/>
                  </a:lnTo>
                  <a:lnTo>
                    <a:pt x="1134" y="1232"/>
                  </a:lnTo>
                  <a:lnTo>
                    <a:pt x="1151" y="1249"/>
                  </a:lnTo>
                  <a:lnTo>
                    <a:pt x="1156" y="1243"/>
                  </a:lnTo>
                  <a:lnTo>
                    <a:pt x="1177" y="1223"/>
                  </a:lnTo>
                  <a:lnTo>
                    <a:pt x="1206" y="1193"/>
                  </a:lnTo>
                  <a:lnTo>
                    <a:pt x="1243" y="1154"/>
                  </a:lnTo>
                  <a:lnTo>
                    <a:pt x="1291" y="1108"/>
                  </a:lnTo>
                  <a:lnTo>
                    <a:pt x="1341" y="1054"/>
                  </a:lnTo>
                  <a:lnTo>
                    <a:pt x="1393" y="1001"/>
                  </a:lnTo>
                  <a:lnTo>
                    <a:pt x="1452" y="943"/>
                  </a:lnTo>
                  <a:lnTo>
                    <a:pt x="1508" y="882"/>
                  </a:lnTo>
                  <a:lnTo>
                    <a:pt x="1565" y="827"/>
                  </a:lnTo>
                  <a:lnTo>
                    <a:pt x="1619" y="770"/>
                  </a:lnTo>
                  <a:lnTo>
                    <a:pt x="1665" y="723"/>
                  </a:lnTo>
                  <a:lnTo>
                    <a:pt x="1708" y="679"/>
                  </a:lnTo>
                  <a:lnTo>
                    <a:pt x="1741" y="642"/>
                  </a:lnTo>
                  <a:lnTo>
                    <a:pt x="1765" y="616"/>
                  </a:lnTo>
                  <a:lnTo>
                    <a:pt x="1778" y="603"/>
                  </a:lnTo>
                  <a:lnTo>
                    <a:pt x="1800" y="586"/>
                  </a:lnTo>
                  <a:lnTo>
                    <a:pt x="1811" y="597"/>
                  </a:lnTo>
                  <a:lnTo>
                    <a:pt x="1804" y="622"/>
                  </a:lnTo>
                  <a:lnTo>
                    <a:pt x="1789" y="651"/>
                  </a:lnTo>
                  <a:lnTo>
                    <a:pt x="1732" y="703"/>
                  </a:lnTo>
                  <a:lnTo>
                    <a:pt x="1676" y="757"/>
                  </a:lnTo>
                  <a:lnTo>
                    <a:pt x="1624" y="810"/>
                  </a:lnTo>
                  <a:lnTo>
                    <a:pt x="1571" y="862"/>
                  </a:lnTo>
                  <a:lnTo>
                    <a:pt x="1523" y="916"/>
                  </a:lnTo>
                  <a:lnTo>
                    <a:pt x="1475" y="964"/>
                  </a:lnTo>
                  <a:lnTo>
                    <a:pt x="1434" y="1012"/>
                  </a:lnTo>
                  <a:lnTo>
                    <a:pt x="1391" y="1058"/>
                  </a:lnTo>
                  <a:lnTo>
                    <a:pt x="1351" y="1099"/>
                  </a:lnTo>
                  <a:lnTo>
                    <a:pt x="1317" y="1136"/>
                  </a:lnTo>
                  <a:lnTo>
                    <a:pt x="1288" y="1173"/>
                  </a:lnTo>
                  <a:lnTo>
                    <a:pt x="1260" y="1201"/>
                  </a:lnTo>
                  <a:lnTo>
                    <a:pt x="1238" y="1227"/>
                  </a:lnTo>
                  <a:lnTo>
                    <a:pt x="1217" y="1243"/>
                  </a:lnTo>
                  <a:lnTo>
                    <a:pt x="1204" y="1254"/>
                  </a:lnTo>
                  <a:lnTo>
                    <a:pt x="1193" y="1256"/>
                  </a:lnTo>
                  <a:lnTo>
                    <a:pt x="1195" y="1269"/>
                  </a:lnTo>
                  <a:lnTo>
                    <a:pt x="1193" y="1282"/>
                  </a:lnTo>
                  <a:lnTo>
                    <a:pt x="1188" y="1293"/>
                  </a:lnTo>
                  <a:lnTo>
                    <a:pt x="1177" y="1302"/>
                  </a:lnTo>
                  <a:lnTo>
                    <a:pt x="1162" y="1308"/>
                  </a:lnTo>
                  <a:lnTo>
                    <a:pt x="1145" y="1308"/>
                  </a:lnTo>
                  <a:lnTo>
                    <a:pt x="1129" y="1302"/>
                  </a:lnTo>
                  <a:lnTo>
                    <a:pt x="1108" y="1293"/>
                  </a:lnTo>
                  <a:lnTo>
                    <a:pt x="1097" y="1288"/>
                  </a:lnTo>
                  <a:lnTo>
                    <a:pt x="1081" y="1277"/>
                  </a:lnTo>
                  <a:lnTo>
                    <a:pt x="1058" y="1264"/>
                  </a:lnTo>
                  <a:lnTo>
                    <a:pt x="1032" y="1254"/>
                  </a:lnTo>
                  <a:lnTo>
                    <a:pt x="1003" y="1241"/>
                  </a:lnTo>
                  <a:lnTo>
                    <a:pt x="970" y="1227"/>
                  </a:lnTo>
                  <a:lnTo>
                    <a:pt x="931" y="1210"/>
                  </a:lnTo>
                  <a:lnTo>
                    <a:pt x="888" y="1193"/>
                  </a:lnTo>
                  <a:lnTo>
                    <a:pt x="846" y="1175"/>
                  </a:lnTo>
                  <a:lnTo>
                    <a:pt x="801" y="1154"/>
                  </a:lnTo>
                  <a:lnTo>
                    <a:pt x="753" y="1134"/>
                  </a:lnTo>
                  <a:lnTo>
                    <a:pt x="707" y="1114"/>
                  </a:lnTo>
                  <a:lnTo>
                    <a:pt x="659" y="1095"/>
                  </a:lnTo>
                  <a:lnTo>
                    <a:pt x="611" y="1077"/>
                  </a:lnTo>
                  <a:lnTo>
                    <a:pt x="563" y="1058"/>
                  </a:lnTo>
                  <a:lnTo>
                    <a:pt x="516" y="1036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4033" y="477"/>
              <a:ext cx="691" cy="483"/>
            </a:xfrm>
            <a:custGeom>
              <a:rect b="b" l="l" r="r" t="t"/>
              <a:pathLst>
                <a:path extrusionOk="0" h="1308" w="1811">
                  <a:moveTo>
                    <a:pt x="516" y="1036"/>
                  </a:moveTo>
                  <a:lnTo>
                    <a:pt x="516" y="1036"/>
                  </a:lnTo>
                  <a:lnTo>
                    <a:pt x="455" y="1008"/>
                  </a:lnTo>
                  <a:lnTo>
                    <a:pt x="409" y="977"/>
                  </a:lnTo>
                  <a:lnTo>
                    <a:pt x="378" y="943"/>
                  </a:lnTo>
                  <a:lnTo>
                    <a:pt x="354" y="908"/>
                  </a:lnTo>
                  <a:lnTo>
                    <a:pt x="337" y="873"/>
                  </a:lnTo>
                  <a:lnTo>
                    <a:pt x="324" y="840"/>
                  </a:lnTo>
                  <a:lnTo>
                    <a:pt x="313" y="807"/>
                  </a:lnTo>
                  <a:lnTo>
                    <a:pt x="298" y="773"/>
                  </a:lnTo>
                  <a:lnTo>
                    <a:pt x="283" y="731"/>
                  </a:lnTo>
                  <a:lnTo>
                    <a:pt x="289" y="705"/>
                  </a:lnTo>
                  <a:lnTo>
                    <a:pt x="307" y="697"/>
                  </a:lnTo>
                  <a:lnTo>
                    <a:pt x="331" y="705"/>
                  </a:lnTo>
                  <a:lnTo>
                    <a:pt x="167" y="636"/>
                  </a:lnTo>
                  <a:lnTo>
                    <a:pt x="141" y="625"/>
                  </a:lnTo>
                  <a:lnTo>
                    <a:pt x="124" y="636"/>
                  </a:lnTo>
                  <a:lnTo>
                    <a:pt x="119" y="662"/>
                  </a:lnTo>
                  <a:lnTo>
                    <a:pt x="133" y="705"/>
                  </a:lnTo>
                  <a:lnTo>
                    <a:pt x="146" y="738"/>
                  </a:lnTo>
                  <a:lnTo>
                    <a:pt x="157" y="770"/>
                  </a:lnTo>
                  <a:lnTo>
                    <a:pt x="172" y="807"/>
                  </a:lnTo>
                  <a:lnTo>
                    <a:pt x="189" y="840"/>
                  </a:lnTo>
                  <a:lnTo>
                    <a:pt x="211" y="877"/>
                  </a:lnTo>
                  <a:lnTo>
                    <a:pt x="244" y="908"/>
                  </a:lnTo>
                  <a:lnTo>
                    <a:pt x="289" y="943"/>
                  </a:lnTo>
                  <a:lnTo>
                    <a:pt x="348" y="971"/>
                  </a:lnTo>
                  <a:lnTo>
                    <a:pt x="329" y="964"/>
                  </a:lnTo>
                  <a:lnTo>
                    <a:pt x="313" y="958"/>
                  </a:lnTo>
                  <a:lnTo>
                    <a:pt x="296" y="953"/>
                  </a:lnTo>
                  <a:lnTo>
                    <a:pt x="281" y="943"/>
                  </a:lnTo>
                  <a:lnTo>
                    <a:pt x="268" y="938"/>
                  </a:lnTo>
                  <a:lnTo>
                    <a:pt x="255" y="932"/>
                  </a:lnTo>
                  <a:lnTo>
                    <a:pt x="244" y="931"/>
                  </a:lnTo>
                  <a:lnTo>
                    <a:pt x="233" y="925"/>
                  </a:lnTo>
                  <a:lnTo>
                    <a:pt x="172" y="894"/>
                  </a:lnTo>
                  <a:lnTo>
                    <a:pt x="126" y="862"/>
                  </a:lnTo>
                  <a:lnTo>
                    <a:pt x="93" y="829"/>
                  </a:lnTo>
                  <a:lnTo>
                    <a:pt x="70" y="797"/>
                  </a:lnTo>
                  <a:lnTo>
                    <a:pt x="54" y="758"/>
                  </a:lnTo>
                  <a:lnTo>
                    <a:pt x="41" y="727"/>
                  </a:lnTo>
                  <a:lnTo>
                    <a:pt x="30" y="692"/>
                  </a:lnTo>
                  <a:lnTo>
                    <a:pt x="17" y="657"/>
                  </a:lnTo>
                  <a:lnTo>
                    <a:pt x="0" y="616"/>
                  </a:lnTo>
                  <a:lnTo>
                    <a:pt x="6" y="588"/>
                  </a:lnTo>
                  <a:lnTo>
                    <a:pt x="24" y="581"/>
                  </a:lnTo>
                  <a:lnTo>
                    <a:pt x="50" y="592"/>
                  </a:lnTo>
                  <a:lnTo>
                    <a:pt x="45" y="581"/>
                  </a:lnTo>
                  <a:lnTo>
                    <a:pt x="41" y="566"/>
                  </a:lnTo>
                  <a:lnTo>
                    <a:pt x="41" y="555"/>
                  </a:lnTo>
                  <a:lnTo>
                    <a:pt x="45" y="538"/>
                  </a:lnTo>
                  <a:lnTo>
                    <a:pt x="52" y="522"/>
                  </a:lnTo>
                  <a:lnTo>
                    <a:pt x="63" y="501"/>
                  </a:lnTo>
                  <a:lnTo>
                    <a:pt x="80" y="479"/>
                  </a:lnTo>
                  <a:lnTo>
                    <a:pt x="104" y="455"/>
                  </a:lnTo>
                  <a:lnTo>
                    <a:pt x="130" y="425"/>
                  </a:lnTo>
                  <a:lnTo>
                    <a:pt x="163" y="390"/>
                  </a:lnTo>
                  <a:lnTo>
                    <a:pt x="206" y="348"/>
                  </a:lnTo>
                  <a:lnTo>
                    <a:pt x="250" y="301"/>
                  </a:lnTo>
                  <a:lnTo>
                    <a:pt x="304" y="250"/>
                  </a:lnTo>
                  <a:lnTo>
                    <a:pt x="365" y="192"/>
                  </a:lnTo>
                  <a:lnTo>
                    <a:pt x="431" y="122"/>
                  </a:lnTo>
                  <a:lnTo>
                    <a:pt x="507" y="46"/>
                  </a:lnTo>
                  <a:lnTo>
                    <a:pt x="524" y="29"/>
                  </a:lnTo>
                  <a:lnTo>
                    <a:pt x="539" y="15"/>
                  </a:lnTo>
                  <a:lnTo>
                    <a:pt x="553" y="5"/>
                  </a:lnTo>
                  <a:lnTo>
                    <a:pt x="563" y="2"/>
                  </a:lnTo>
                  <a:lnTo>
                    <a:pt x="577" y="0"/>
                  </a:lnTo>
                  <a:lnTo>
                    <a:pt x="592" y="2"/>
                  </a:lnTo>
                  <a:lnTo>
                    <a:pt x="611" y="5"/>
                  </a:lnTo>
                  <a:lnTo>
                    <a:pt x="635" y="13"/>
                  </a:lnTo>
                  <a:lnTo>
                    <a:pt x="657" y="20"/>
                  </a:lnTo>
                  <a:lnTo>
                    <a:pt x="694" y="33"/>
                  </a:lnTo>
                  <a:lnTo>
                    <a:pt x="748" y="52"/>
                  </a:lnTo>
                  <a:lnTo>
                    <a:pt x="816" y="70"/>
                  </a:lnTo>
                  <a:lnTo>
                    <a:pt x="894" y="98"/>
                  </a:lnTo>
                  <a:lnTo>
                    <a:pt x="979" y="122"/>
                  </a:lnTo>
                  <a:lnTo>
                    <a:pt x="1068" y="150"/>
                  </a:lnTo>
                  <a:lnTo>
                    <a:pt x="1158" y="177"/>
                  </a:lnTo>
                  <a:lnTo>
                    <a:pt x="1249" y="205"/>
                  </a:lnTo>
                  <a:lnTo>
                    <a:pt x="1340" y="233"/>
                  </a:lnTo>
                  <a:lnTo>
                    <a:pt x="1423" y="259"/>
                  </a:lnTo>
                  <a:lnTo>
                    <a:pt x="1500" y="281"/>
                  </a:lnTo>
                  <a:lnTo>
                    <a:pt x="1567" y="307"/>
                  </a:lnTo>
                  <a:lnTo>
                    <a:pt x="1621" y="324"/>
                  </a:lnTo>
                  <a:lnTo>
                    <a:pt x="1660" y="335"/>
                  </a:lnTo>
                  <a:lnTo>
                    <a:pt x="1682" y="342"/>
                  </a:lnTo>
                  <a:lnTo>
                    <a:pt x="1717" y="361"/>
                  </a:lnTo>
                  <a:lnTo>
                    <a:pt x="1732" y="375"/>
                  </a:lnTo>
                  <a:lnTo>
                    <a:pt x="1726" y="390"/>
                  </a:lnTo>
                  <a:lnTo>
                    <a:pt x="1715" y="405"/>
                  </a:lnTo>
                  <a:lnTo>
                    <a:pt x="1700" y="420"/>
                  </a:lnTo>
                  <a:lnTo>
                    <a:pt x="1673" y="444"/>
                  </a:lnTo>
                  <a:lnTo>
                    <a:pt x="1643" y="472"/>
                  </a:lnTo>
                  <a:lnTo>
                    <a:pt x="1606" y="505"/>
                  </a:lnTo>
                  <a:lnTo>
                    <a:pt x="1567" y="546"/>
                  </a:lnTo>
                  <a:lnTo>
                    <a:pt x="1523" y="588"/>
                  </a:lnTo>
                  <a:lnTo>
                    <a:pt x="1478" y="631"/>
                  </a:lnTo>
                  <a:lnTo>
                    <a:pt x="1434" y="679"/>
                  </a:lnTo>
                  <a:lnTo>
                    <a:pt x="1386" y="727"/>
                  </a:lnTo>
                  <a:lnTo>
                    <a:pt x="1341" y="768"/>
                  </a:lnTo>
                  <a:lnTo>
                    <a:pt x="1299" y="814"/>
                  </a:lnTo>
                  <a:lnTo>
                    <a:pt x="1260" y="855"/>
                  </a:lnTo>
                  <a:lnTo>
                    <a:pt x="1227" y="890"/>
                  </a:lnTo>
                  <a:lnTo>
                    <a:pt x="1199" y="925"/>
                  </a:lnTo>
                  <a:lnTo>
                    <a:pt x="1173" y="949"/>
                  </a:lnTo>
                  <a:lnTo>
                    <a:pt x="1158" y="966"/>
                  </a:lnTo>
                  <a:lnTo>
                    <a:pt x="1142" y="992"/>
                  </a:lnTo>
                  <a:lnTo>
                    <a:pt x="1119" y="1008"/>
                  </a:lnTo>
                  <a:lnTo>
                    <a:pt x="1103" y="1019"/>
                  </a:lnTo>
                  <a:lnTo>
                    <a:pt x="1092" y="1029"/>
                  </a:lnTo>
                  <a:lnTo>
                    <a:pt x="1081" y="1034"/>
                  </a:lnTo>
                  <a:lnTo>
                    <a:pt x="1071" y="1034"/>
                  </a:lnTo>
                  <a:lnTo>
                    <a:pt x="1069" y="1034"/>
                  </a:lnTo>
                  <a:lnTo>
                    <a:pt x="1068" y="1034"/>
                  </a:lnTo>
                  <a:lnTo>
                    <a:pt x="1069" y="1043"/>
                  </a:lnTo>
                  <a:lnTo>
                    <a:pt x="1077" y="1064"/>
                  </a:lnTo>
                  <a:lnTo>
                    <a:pt x="1082" y="1095"/>
                  </a:lnTo>
                  <a:lnTo>
                    <a:pt x="1092" y="1130"/>
                  </a:lnTo>
                  <a:lnTo>
                    <a:pt x="1106" y="1169"/>
                  </a:lnTo>
                  <a:lnTo>
                    <a:pt x="1119" y="1204"/>
                  </a:lnTo>
                  <a:lnTo>
                    <a:pt x="1134" y="1232"/>
                  </a:lnTo>
                  <a:lnTo>
                    <a:pt x="1151" y="1249"/>
                  </a:lnTo>
                  <a:lnTo>
                    <a:pt x="1156" y="1243"/>
                  </a:lnTo>
                  <a:lnTo>
                    <a:pt x="1177" y="1223"/>
                  </a:lnTo>
                  <a:lnTo>
                    <a:pt x="1206" y="1193"/>
                  </a:lnTo>
                  <a:lnTo>
                    <a:pt x="1243" y="1154"/>
                  </a:lnTo>
                  <a:lnTo>
                    <a:pt x="1291" y="1108"/>
                  </a:lnTo>
                  <a:lnTo>
                    <a:pt x="1341" y="1054"/>
                  </a:lnTo>
                  <a:lnTo>
                    <a:pt x="1393" y="1001"/>
                  </a:lnTo>
                  <a:lnTo>
                    <a:pt x="1452" y="943"/>
                  </a:lnTo>
                  <a:lnTo>
                    <a:pt x="1508" y="882"/>
                  </a:lnTo>
                  <a:lnTo>
                    <a:pt x="1565" y="827"/>
                  </a:lnTo>
                  <a:lnTo>
                    <a:pt x="1619" y="770"/>
                  </a:lnTo>
                  <a:lnTo>
                    <a:pt x="1665" y="723"/>
                  </a:lnTo>
                  <a:lnTo>
                    <a:pt x="1708" y="679"/>
                  </a:lnTo>
                  <a:lnTo>
                    <a:pt x="1741" y="642"/>
                  </a:lnTo>
                  <a:lnTo>
                    <a:pt x="1765" y="616"/>
                  </a:lnTo>
                  <a:lnTo>
                    <a:pt x="1778" y="603"/>
                  </a:lnTo>
                  <a:lnTo>
                    <a:pt x="1800" y="586"/>
                  </a:lnTo>
                  <a:lnTo>
                    <a:pt x="1811" y="597"/>
                  </a:lnTo>
                  <a:lnTo>
                    <a:pt x="1804" y="622"/>
                  </a:lnTo>
                  <a:lnTo>
                    <a:pt x="1789" y="651"/>
                  </a:lnTo>
                  <a:lnTo>
                    <a:pt x="1732" y="703"/>
                  </a:lnTo>
                  <a:lnTo>
                    <a:pt x="1676" y="757"/>
                  </a:lnTo>
                  <a:lnTo>
                    <a:pt x="1624" y="810"/>
                  </a:lnTo>
                  <a:lnTo>
                    <a:pt x="1571" y="862"/>
                  </a:lnTo>
                  <a:lnTo>
                    <a:pt x="1523" y="916"/>
                  </a:lnTo>
                  <a:lnTo>
                    <a:pt x="1475" y="964"/>
                  </a:lnTo>
                  <a:lnTo>
                    <a:pt x="1434" y="1012"/>
                  </a:lnTo>
                  <a:lnTo>
                    <a:pt x="1391" y="1058"/>
                  </a:lnTo>
                  <a:lnTo>
                    <a:pt x="1351" y="1099"/>
                  </a:lnTo>
                  <a:lnTo>
                    <a:pt x="1317" y="1136"/>
                  </a:lnTo>
                  <a:lnTo>
                    <a:pt x="1288" y="1173"/>
                  </a:lnTo>
                  <a:lnTo>
                    <a:pt x="1260" y="1201"/>
                  </a:lnTo>
                  <a:lnTo>
                    <a:pt x="1238" y="1227"/>
                  </a:lnTo>
                  <a:lnTo>
                    <a:pt x="1217" y="1243"/>
                  </a:lnTo>
                  <a:lnTo>
                    <a:pt x="1204" y="1254"/>
                  </a:lnTo>
                  <a:lnTo>
                    <a:pt x="1193" y="1256"/>
                  </a:lnTo>
                  <a:lnTo>
                    <a:pt x="1195" y="1269"/>
                  </a:lnTo>
                  <a:lnTo>
                    <a:pt x="1193" y="1282"/>
                  </a:lnTo>
                  <a:lnTo>
                    <a:pt x="1188" y="1293"/>
                  </a:lnTo>
                  <a:lnTo>
                    <a:pt x="1177" y="1302"/>
                  </a:lnTo>
                  <a:lnTo>
                    <a:pt x="1162" y="1308"/>
                  </a:lnTo>
                  <a:lnTo>
                    <a:pt x="1145" y="1308"/>
                  </a:lnTo>
                  <a:lnTo>
                    <a:pt x="1129" y="1302"/>
                  </a:lnTo>
                  <a:lnTo>
                    <a:pt x="1108" y="1293"/>
                  </a:lnTo>
                  <a:lnTo>
                    <a:pt x="1097" y="1288"/>
                  </a:lnTo>
                  <a:lnTo>
                    <a:pt x="1081" y="1277"/>
                  </a:lnTo>
                  <a:lnTo>
                    <a:pt x="1058" y="1264"/>
                  </a:lnTo>
                  <a:lnTo>
                    <a:pt x="1032" y="1254"/>
                  </a:lnTo>
                  <a:lnTo>
                    <a:pt x="1003" y="1241"/>
                  </a:lnTo>
                  <a:lnTo>
                    <a:pt x="970" y="1227"/>
                  </a:lnTo>
                  <a:lnTo>
                    <a:pt x="931" y="1210"/>
                  </a:lnTo>
                  <a:lnTo>
                    <a:pt x="888" y="1193"/>
                  </a:lnTo>
                  <a:lnTo>
                    <a:pt x="846" y="1175"/>
                  </a:lnTo>
                  <a:lnTo>
                    <a:pt x="801" y="1154"/>
                  </a:lnTo>
                  <a:lnTo>
                    <a:pt x="753" y="1134"/>
                  </a:lnTo>
                  <a:lnTo>
                    <a:pt x="707" y="1114"/>
                  </a:lnTo>
                  <a:lnTo>
                    <a:pt x="659" y="1095"/>
                  </a:lnTo>
                  <a:lnTo>
                    <a:pt x="611" y="1077"/>
                  </a:lnTo>
                  <a:lnTo>
                    <a:pt x="563" y="1058"/>
                  </a:lnTo>
                  <a:lnTo>
                    <a:pt x="516" y="1036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8" name="Google Shape;98;p13"/>
            <p:cNvCxnSpPr/>
            <p:nvPr/>
          </p:nvCxnSpPr>
          <p:spPr>
            <a:xfrm>
              <a:off x="4052" y="695"/>
              <a:ext cx="384" cy="14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9" name="Google Shape;99;p13"/>
            <p:cNvCxnSpPr/>
            <p:nvPr/>
          </p:nvCxnSpPr>
          <p:spPr>
            <a:xfrm flipH="1">
              <a:off x="4449" y="664"/>
              <a:ext cx="242" cy="23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0" name="Google Shape;100;p13"/>
            <p:cNvCxnSpPr/>
            <p:nvPr/>
          </p:nvCxnSpPr>
          <p:spPr>
            <a:xfrm flipH="1" rot="10800000">
              <a:off x="4455" y="706"/>
              <a:ext cx="206" cy="19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1" name="Google Shape;101;p13"/>
            <p:cNvCxnSpPr/>
            <p:nvPr/>
          </p:nvCxnSpPr>
          <p:spPr>
            <a:xfrm flipH="1" rot="10800000">
              <a:off x="4459" y="799"/>
              <a:ext cx="122" cy="11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02" name="Google Shape;102;p13"/>
            <p:cNvSpPr/>
            <p:nvPr/>
          </p:nvSpPr>
          <p:spPr>
            <a:xfrm>
              <a:off x="4544" y="759"/>
              <a:ext cx="146" cy="123"/>
            </a:xfrm>
            <a:custGeom>
              <a:rect b="b" l="l" r="r" t="t"/>
              <a:pathLst>
                <a:path extrusionOk="0" h="331" w="382">
                  <a:moveTo>
                    <a:pt x="122" y="0"/>
                  </a:moveTo>
                  <a:lnTo>
                    <a:pt x="0" y="130"/>
                  </a:lnTo>
                  <a:lnTo>
                    <a:pt x="20" y="135"/>
                  </a:lnTo>
                  <a:lnTo>
                    <a:pt x="53" y="155"/>
                  </a:lnTo>
                  <a:lnTo>
                    <a:pt x="94" y="178"/>
                  </a:lnTo>
                  <a:lnTo>
                    <a:pt x="133" y="205"/>
                  </a:lnTo>
                  <a:lnTo>
                    <a:pt x="172" y="237"/>
                  </a:lnTo>
                  <a:lnTo>
                    <a:pt x="205" y="266"/>
                  </a:lnTo>
                  <a:lnTo>
                    <a:pt x="231" y="302"/>
                  </a:lnTo>
                  <a:lnTo>
                    <a:pt x="244" y="331"/>
                  </a:lnTo>
                  <a:lnTo>
                    <a:pt x="253" y="300"/>
                  </a:lnTo>
                  <a:lnTo>
                    <a:pt x="259" y="250"/>
                  </a:lnTo>
                  <a:lnTo>
                    <a:pt x="255" y="202"/>
                  </a:lnTo>
                  <a:lnTo>
                    <a:pt x="244" y="174"/>
                  </a:lnTo>
                  <a:lnTo>
                    <a:pt x="260" y="174"/>
                  </a:lnTo>
                  <a:lnTo>
                    <a:pt x="281" y="174"/>
                  </a:lnTo>
                  <a:lnTo>
                    <a:pt x="301" y="174"/>
                  </a:lnTo>
                  <a:lnTo>
                    <a:pt x="320" y="178"/>
                  </a:lnTo>
                  <a:lnTo>
                    <a:pt x="338" y="179"/>
                  </a:lnTo>
                  <a:lnTo>
                    <a:pt x="360" y="185"/>
                  </a:lnTo>
                  <a:lnTo>
                    <a:pt x="373" y="194"/>
                  </a:lnTo>
                  <a:lnTo>
                    <a:pt x="382" y="207"/>
                  </a:lnTo>
                  <a:lnTo>
                    <a:pt x="373" y="185"/>
                  </a:lnTo>
                  <a:lnTo>
                    <a:pt x="355" y="157"/>
                  </a:lnTo>
                  <a:lnTo>
                    <a:pt x="325" y="118"/>
                  </a:lnTo>
                  <a:lnTo>
                    <a:pt x="292" y="81"/>
                  </a:lnTo>
                  <a:lnTo>
                    <a:pt x="253" y="50"/>
                  </a:lnTo>
                  <a:lnTo>
                    <a:pt x="210" y="20"/>
                  </a:lnTo>
                  <a:lnTo>
                    <a:pt x="166" y="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4544" y="759"/>
              <a:ext cx="146" cy="123"/>
            </a:xfrm>
            <a:custGeom>
              <a:rect b="b" l="l" r="r" t="t"/>
              <a:pathLst>
                <a:path extrusionOk="0" h="331" w="382">
                  <a:moveTo>
                    <a:pt x="122" y="0"/>
                  </a:moveTo>
                  <a:lnTo>
                    <a:pt x="0" y="130"/>
                  </a:lnTo>
                  <a:lnTo>
                    <a:pt x="20" y="135"/>
                  </a:lnTo>
                  <a:lnTo>
                    <a:pt x="53" y="155"/>
                  </a:lnTo>
                  <a:lnTo>
                    <a:pt x="94" y="178"/>
                  </a:lnTo>
                  <a:lnTo>
                    <a:pt x="133" y="205"/>
                  </a:lnTo>
                  <a:lnTo>
                    <a:pt x="172" y="237"/>
                  </a:lnTo>
                  <a:lnTo>
                    <a:pt x="205" y="266"/>
                  </a:lnTo>
                  <a:lnTo>
                    <a:pt x="231" y="302"/>
                  </a:lnTo>
                  <a:lnTo>
                    <a:pt x="244" y="331"/>
                  </a:lnTo>
                  <a:lnTo>
                    <a:pt x="253" y="300"/>
                  </a:lnTo>
                  <a:lnTo>
                    <a:pt x="259" y="250"/>
                  </a:lnTo>
                  <a:lnTo>
                    <a:pt x="255" y="202"/>
                  </a:lnTo>
                  <a:lnTo>
                    <a:pt x="244" y="174"/>
                  </a:lnTo>
                  <a:lnTo>
                    <a:pt x="260" y="174"/>
                  </a:lnTo>
                  <a:lnTo>
                    <a:pt x="281" y="174"/>
                  </a:lnTo>
                  <a:lnTo>
                    <a:pt x="301" y="174"/>
                  </a:lnTo>
                  <a:lnTo>
                    <a:pt x="320" y="178"/>
                  </a:lnTo>
                  <a:lnTo>
                    <a:pt x="338" y="179"/>
                  </a:lnTo>
                  <a:lnTo>
                    <a:pt x="360" y="185"/>
                  </a:lnTo>
                  <a:lnTo>
                    <a:pt x="373" y="194"/>
                  </a:lnTo>
                  <a:lnTo>
                    <a:pt x="382" y="207"/>
                  </a:lnTo>
                  <a:lnTo>
                    <a:pt x="373" y="185"/>
                  </a:lnTo>
                  <a:lnTo>
                    <a:pt x="355" y="157"/>
                  </a:lnTo>
                  <a:lnTo>
                    <a:pt x="325" y="118"/>
                  </a:lnTo>
                  <a:lnTo>
                    <a:pt x="292" y="81"/>
                  </a:lnTo>
                  <a:lnTo>
                    <a:pt x="253" y="50"/>
                  </a:lnTo>
                  <a:lnTo>
                    <a:pt x="210" y="20"/>
                  </a:lnTo>
                  <a:lnTo>
                    <a:pt x="166" y="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544" y="759"/>
              <a:ext cx="146" cy="123"/>
            </a:xfrm>
            <a:custGeom>
              <a:rect b="b" l="l" r="r" t="t"/>
              <a:pathLst>
                <a:path extrusionOk="0" h="331" w="382">
                  <a:moveTo>
                    <a:pt x="122" y="0"/>
                  </a:moveTo>
                  <a:lnTo>
                    <a:pt x="0" y="130"/>
                  </a:lnTo>
                  <a:lnTo>
                    <a:pt x="20" y="135"/>
                  </a:lnTo>
                  <a:lnTo>
                    <a:pt x="53" y="155"/>
                  </a:lnTo>
                  <a:lnTo>
                    <a:pt x="94" y="178"/>
                  </a:lnTo>
                  <a:lnTo>
                    <a:pt x="133" y="205"/>
                  </a:lnTo>
                  <a:lnTo>
                    <a:pt x="172" y="237"/>
                  </a:lnTo>
                  <a:lnTo>
                    <a:pt x="205" y="266"/>
                  </a:lnTo>
                  <a:lnTo>
                    <a:pt x="231" y="302"/>
                  </a:lnTo>
                  <a:lnTo>
                    <a:pt x="244" y="331"/>
                  </a:lnTo>
                  <a:lnTo>
                    <a:pt x="253" y="300"/>
                  </a:lnTo>
                  <a:lnTo>
                    <a:pt x="259" y="250"/>
                  </a:lnTo>
                  <a:lnTo>
                    <a:pt x="255" y="202"/>
                  </a:lnTo>
                  <a:lnTo>
                    <a:pt x="244" y="174"/>
                  </a:lnTo>
                  <a:lnTo>
                    <a:pt x="260" y="174"/>
                  </a:lnTo>
                  <a:lnTo>
                    <a:pt x="281" y="174"/>
                  </a:lnTo>
                  <a:lnTo>
                    <a:pt x="301" y="174"/>
                  </a:lnTo>
                  <a:lnTo>
                    <a:pt x="320" y="178"/>
                  </a:lnTo>
                  <a:lnTo>
                    <a:pt x="338" y="179"/>
                  </a:lnTo>
                  <a:lnTo>
                    <a:pt x="360" y="185"/>
                  </a:lnTo>
                  <a:lnTo>
                    <a:pt x="373" y="194"/>
                  </a:lnTo>
                  <a:lnTo>
                    <a:pt x="382" y="207"/>
                  </a:lnTo>
                  <a:lnTo>
                    <a:pt x="373" y="185"/>
                  </a:lnTo>
                  <a:lnTo>
                    <a:pt x="355" y="157"/>
                  </a:lnTo>
                  <a:lnTo>
                    <a:pt x="325" y="118"/>
                  </a:lnTo>
                  <a:lnTo>
                    <a:pt x="292" y="81"/>
                  </a:lnTo>
                  <a:lnTo>
                    <a:pt x="253" y="50"/>
                  </a:lnTo>
                  <a:lnTo>
                    <a:pt x="210" y="20"/>
                  </a:lnTo>
                  <a:lnTo>
                    <a:pt x="166" y="4"/>
                  </a:lnTo>
                  <a:lnTo>
                    <a:pt x="122" y="0"/>
                  </a:lnTo>
                </a:path>
              </a:pathLst>
            </a:custGeom>
            <a:solidFill>
              <a:srgbClr val="FF0000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078" y="708"/>
              <a:ext cx="152" cy="151"/>
            </a:xfrm>
            <a:custGeom>
              <a:rect b="b" l="l" r="r" t="t"/>
              <a:pathLst>
                <a:path extrusionOk="0" h="411" w="397">
                  <a:moveTo>
                    <a:pt x="397" y="411"/>
                  </a:moveTo>
                  <a:lnTo>
                    <a:pt x="336" y="383"/>
                  </a:lnTo>
                  <a:lnTo>
                    <a:pt x="290" y="352"/>
                  </a:lnTo>
                  <a:lnTo>
                    <a:pt x="259" y="318"/>
                  </a:lnTo>
                  <a:lnTo>
                    <a:pt x="235" y="283"/>
                  </a:lnTo>
                  <a:lnTo>
                    <a:pt x="218" y="248"/>
                  </a:lnTo>
                  <a:lnTo>
                    <a:pt x="205" y="215"/>
                  </a:lnTo>
                  <a:lnTo>
                    <a:pt x="194" y="182"/>
                  </a:lnTo>
                  <a:lnTo>
                    <a:pt x="179" y="148"/>
                  </a:lnTo>
                  <a:lnTo>
                    <a:pt x="164" y="106"/>
                  </a:lnTo>
                  <a:lnTo>
                    <a:pt x="170" y="80"/>
                  </a:lnTo>
                  <a:lnTo>
                    <a:pt x="188" y="72"/>
                  </a:lnTo>
                  <a:lnTo>
                    <a:pt x="212" y="80"/>
                  </a:lnTo>
                  <a:lnTo>
                    <a:pt x="48" y="11"/>
                  </a:lnTo>
                  <a:lnTo>
                    <a:pt x="22" y="0"/>
                  </a:lnTo>
                  <a:lnTo>
                    <a:pt x="5" y="11"/>
                  </a:lnTo>
                  <a:lnTo>
                    <a:pt x="0" y="37"/>
                  </a:lnTo>
                  <a:lnTo>
                    <a:pt x="14" y="80"/>
                  </a:lnTo>
                  <a:lnTo>
                    <a:pt x="27" y="113"/>
                  </a:lnTo>
                  <a:lnTo>
                    <a:pt x="38" y="145"/>
                  </a:lnTo>
                  <a:lnTo>
                    <a:pt x="53" y="182"/>
                  </a:lnTo>
                  <a:lnTo>
                    <a:pt x="70" y="215"/>
                  </a:lnTo>
                  <a:lnTo>
                    <a:pt x="92" y="252"/>
                  </a:lnTo>
                  <a:lnTo>
                    <a:pt x="125" y="283"/>
                  </a:lnTo>
                  <a:lnTo>
                    <a:pt x="170" y="318"/>
                  </a:lnTo>
                  <a:lnTo>
                    <a:pt x="229" y="346"/>
                  </a:lnTo>
                  <a:lnTo>
                    <a:pt x="397" y="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4078" y="708"/>
              <a:ext cx="152" cy="151"/>
            </a:xfrm>
            <a:custGeom>
              <a:rect b="b" l="l" r="r" t="t"/>
              <a:pathLst>
                <a:path extrusionOk="0" h="411" w="397">
                  <a:moveTo>
                    <a:pt x="397" y="411"/>
                  </a:moveTo>
                  <a:lnTo>
                    <a:pt x="397" y="411"/>
                  </a:lnTo>
                  <a:lnTo>
                    <a:pt x="336" y="383"/>
                  </a:lnTo>
                  <a:lnTo>
                    <a:pt x="290" y="352"/>
                  </a:lnTo>
                  <a:lnTo>
                    <a:pt x="259" y="318"/>
                  </a:lnTo>
                  <a:lnTo>
                    <a:pt x="235" y="283"/>
                  </a:lnTo>
                  <a:lnTo>
                    <a:pt x="218" y="248"/>
                  </a:lnTo>
                  <a:lnTo>
                    <a:pt x="205" y="215"/>
                  </a:lnTo>
                  <a:lnTo>
                    <a:pt x="194" y="182"/>
                  </a:lnTo>
                  <a:lnTo>
                    <a:pt x="179" y="148"/>
                  </a:lnTo>
                  <a:lnTo>
                    <a:pt x="164" y="106"/>
                  </a:lnTo>
                  <a:lnTo>
                    <a:pt x="170" y="80"/>
                  </a:lnTo>
                  <a:lnTo>
                    <a:pt x="188" y="72"/>
                  </a:lnTo>
                  <a:lnTo>
                    <a:pt x="212" y="80"/>
                  </a:lnTo>
                  <a:lnTo>
                    <a:pt x="48" y="11"/>
                  </a:lnTo>
                  <a:lnTo>
                    <a:pt x="22" y="0"/>
                  </a:lnTo>
                  <a:lnTo>
                    <a:pt x="5" y="11"/>
                  </a:lnTo>
                  <a:lnTo>
                    <a:pt x="0" y="37"/>
                  </a:lnTo>
                  <a:lnTo>
                    <a:pt x="14" y="80"/>
                  </a:lnTo>
                  <a:lnTo>
                    <a:pt x="27" y="113"/>
                  </a:lnTo>
                  <a:lnTo>
                    <a:pt x="38" y="145"/>
                  </a:lnTo>
                  <a:lnTo>
                    <a:pt x="53" y="182"/>
                  </a:lnTo>
                  <a:lnTo>
                    <a:pt x="70" y="215"/>
                  </a:lnTo>
                  <a:lnTo>
                    <a:pt x="92" y="252"/>
                  </a:lnTo>
                  <a:lnTo>
                    <a:pt x="125" y="283"/>
                  </a:lnTo>
                  <a:lnTo>
                    <a:pt x="170" y="318"/>
                  </a:lnTo>
                  <a:lnTo>
                    <a:pt x="229" y="346"/>
                  </a:lnTo>
                  <a:lnTo>
                    <a:pt x="397" y="411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4111" y="418"/>
              <a:ext cx="669" cy="337"/>
            </a:xfrm>
            <a:custGeom>
              <a:rect b="b" l="l" r="r" t="t"/>
              <a:pathLst>
                <a:path extrusionOk="0" h="911" w="1751">
                  <a:moveTo>
                    <a:pt x="75" y="69"/>
                  </a:moveTo>
                  <a:lnTo>
                    <a:pt x="55" y="102"/>
                  </a:lnTo>
                  <a:lnTo>
                    <a:pt x="38" y="126"/>
                  </a:lnTo>
                  <a:lnTo>
                    <a:pt x="20" y="145"/>
                  </a:lnTo>
                  <a:lnTo>
                    <a:pt x="0" y="158"/>
                  </a:lnTo>
                  <a:lnTo>
                    <a:pt x="14" y="204"/>
                  </a:lnTo>
                  <a:lnTo>
                    <a:pt x="44" y="298"/>
                  </a:lnTo>
                  <a:lnTo>
                    <a:pt x="79" y="422"/>
                  </a:lnTo>
                  <a:lnTo>
                    <a:pt x="123" y="557"/>
                  </a:lnTo>
                  <a:lnTo>
                    <a:pt x="160" y="687"/>
                  </a:lnTo>
                  <a:lnTo>
                    <a:pt x="197" y="804"/>
                  </a:lnTo>
                  <a:lnTo>
                    <a:pt x="223" y="885"/>
                  </a:lnTo>
                  <a:lnTo>
                    <a:pt x="231" y="911"/>
                  </a:lnTo>
                  <a:lnTo>
                    <a:pt x="249" y="911"/>
                  </a:lnTo>
                  <a:lnTo>
                    <a:pt x="271" y="909"/>
                  </a:lnTo>
                  <a:lnTo>
                    <a:pt x="296" y="907"/>
                  </a:lnTo>
                  <a:lnTo>
                    <a:pt x="331" y="903"/>
                  </a:lnTo>
                  <a:lnTo>
                    <a:pt x="366" y="896"/>
                  </a:lnTo>
                  <a:lnTo>
                    <a:pt x="403" y="892"/>
                  </a:lnTo>
                  <a:lnTo>
                    <a:pt x="445" y="885"/>
                  </a:lnTo>
                  <a:lnTo>
                    <a:pt x="486" y="879"/>
                  </a:lnTo>
                  <a:lnTo>
                    <a:pt x="527" y="870"/>
                  </a:lnTo>
                  <a:lnTo>
                    <a:pt x="567" y="861"/>
                  </a:lnTo>
                  <a:lnTo>
                    <a:pt x="606" y="852"/>
                  </a:lnTo>
                  <a:lnTo>
                    <a:pt x="643" y="844"/>
                  </a:lnTo>
                  <a:lnTo>
                    <a:pt x="677" y="833"/>
                  </a:lnTo>
                  <a:lnTo>
                    <a:pt x="706" y="822"/>
                  </a:lnTo>
                  <a:lnTo>
                    <a:pt x="730" y="811"/>
                  </a:lnTo>
                  <a:lnTo>
                    <a:pt x="749" y="804"/>
                  </a:lnTo>
                  <a:lnTo>
                    <a:pt x="778" y="789"/>
                  </a:lnTo>
                  <a:lnTo>
                    <a:pt x="806" y="780"/>
                  </a:lnTo>
                  <a:lnTo>
                    <a:pt x="825" y="778"/>
                  </a:lnTo>
                  <a:lnTo>
                    <a:pt x="843" y="780"/>
                  </a:lnTo>
                  <a:lnTo>
                    <a:pt x="860" y="789"/>
                  </a:lnTo>
                  <a:lnTo>
                    <a:pt x="865" y="800"/>
                  </a:lnTo>
                  <a:lnTo>
                    <a:pt x="871" y="815"/>
                  </a:lnTo>
                  <a:lnTo>
                    <a:pt x="875" y="831"/>
                  </a:lnTo>
                  <a:lnTo>
                    <a:pt x="897" y="828"/>
                  </a:lnTo>
                  <a:lnTo>
                    <a:pt x="930" y="822"/>
                  </a:lnTo>
                  <a:lnTo>
                    <a:pt x="971" y="820"/>
                  </a:lnTo>
                  <a:lnTo>
                    <a:pt x="1011" y="815"/>
                  </a:lnTo>
                  <a:lnTo>
                    <a:pt x="1052" y="815"/>
                  </a:lnTo>
                  <a:lnTo>
                    <a:pt x="1087" y="815"/>
                  </a:lnTo>
                  <a:lnTo>
                    <a:pt x="1109" y="811"/>
                  </a:lnTo>
                  <a:lnTo>
                    <a:pt x="1117" y="811"/>
                  </a:lnTo>
                  <a:lnTo>
                    <a:pt x="1122" y="798"/>
                  </a:lnTo>
                  <a:lnTo>
                    <a:pt x="1130" y="785"/>
                  </a:lnTo>
                  <a:lnTo>
                    <a:pt x="1141" y="774"/>
                  </a:lnTo>
                  <a:lnTo>
                    <a:pt x="1154" y="763"/>
                  </a:lnTo>
                  <a:lnTo>
                    <a:pt x="1171" y="759"/>
                  </a:lnTo>
                  <a:lnTo>
                    <a:pt x="1187" y="759"/>
                  </a:lnTo>
                  <a:lnTo>
                    <a:pt x="1209" y="761"/>
                  </a:lnTo>
                  <a:lnTo>
                    <a:pt x="1232" y="768"/>
                  </a:lnTo>
                  <a:lnTo>
                    <a:pt x="1250" y="774"/>
                  </a:lnTo>
                  <a:lnTo>
                    <a:pt x="1272" y="780"/>
                  </a:lnTo>
                  <a:lnTo>
                    <a:pt x="1302" y="783"/>
                  </a:lnTo>
                  <a:lnTo>
                    <a:pt x="1337" y="783"/>
                  </a:lnTo>
                  <a:lnTo>
                    <a:pt x="1376" y="785"/>
                  </a:lnTo>
                  <a:lnTo>
                    <a:pt x="1415" y="785"/>
                  </a:lnTo>
                  <a:lnTo>
                    <a:pt x="1459" y="785"/>
                  </a:lnTo>
                  <a:lnTo>
                    <a:pt x="1502" y="785"/>
                  </a:lnTo>
                  <a:lnTo>
                    <a:pt x="1546" y="783"/>
                  </a:lnTo>
                  <a:lnTo>
                    <a:pt x="1587" y="780"/>
                  </a:lnTo>
                  <a:lnTo>
                    <a:pt x="1627" y="780"/>
                  </a:lnTo>
                  <a:lnTo>
                    <a:pt x="1663" y="778"/>
                  </a:lnTo>
                  <a:lnTo>
                    <a:pt x="1694" y="774"/>
                  </a:lnTo>
                  <a:lnTo>
                    <a:pt x="1722" y="772"/>
                  </a:lnTo>
                  <a:lnTo>
                    <a:pt x="1740" y="772"/>
                  </a:lnTo>
                  <a:lnTo>
                    <a:pt x="1751" y="768"/>
                  </a:lnTo>
                  <a:lnTo>
                    <a:pt x="1746" y="759"/>
                  </a:lnTo>
                  <a:lnTo>
                    <a:pt x="1733" y="730"/>
                  </a:lnTo>
                  <a:lnTo>
                    <a:pt x="1716" y="693"/>
                  </a:lnTo>
                  <a:lnTo>
                    <a:pt x="1711" y="668"/>
                  </a:lnTo>
                  <a:lnTo>
                    <a:pt x="1688" y="620"/>
                  </a:lnTo>
                  <a:lnTo>
                    <a:pt x="1651" y="539"/>
                  </a:lnTo>
                  <a:lnTo>
                    <a:pt x="1605" y="437"/>
                  </a:lnTo>
                  <a:lnTo>
                    <a:pt x="1557" y="328"/>
                  </a:lnTo>
                  <a:lnTo>
                    <a:pt x="1507" y="223"/>
                  </a:lnTo>
                  <a:lnTo>
                    <a:pt x="1465" y="132"/>
                  </a:lnTo>
                  <a:lnTo>
                    <a:pt x="1437" y="67"/>
                  </a:lnTo>
                  <a:lnTo>
                    <a:pt x="1426" y="45"/>
                  </a:lnTo>
                  <a:lnTo>
                    <a:pt x="1393" y="52"/>
                  </a:lnTo>
                  <a:lnTo>
                    <a:pt x="1354" y="56"/>
                  </a:lnTo>
                  <a:lnTo>
                    <a:pt x="1311" y="56"/>
                  </a:lnTo>
                  <a:lnTo>
                    <a:pt x="1263" y="50"/>
                  </a:lnTo>
                  <a:lnTo>
                    <a:pt x="1217" y="45"/>
                  </a:lnTo>
                  <a:lnTo>
                    <a:pt x="1163" y="36"/>
                  </a:lnTo>
                  <a:lnTo>
                    <a:pt x="1111" y="25"/>
                  </a:lnTo>
                  <a:lnTo>
                    <a:pt x="1063" y="17"/>
                  </a:lnTo>
                  <a:lnTo>
                    <a:pt x="1010" y="8"/>
                  </a:lnTo>
                  <a:lnTo>
                    <a:pt x="961" y="2"/>
                  </a:lnTo>
                  <a:lnTo>
                    <a:pt x="917" y="0"/>
                  </a:lnTo>
                  <a:lnTo>
                    <a:pt x="875" y="0"/>
                  </a:lnTo>
                  <a:lnTo>
                    <a:pt x="841" y="6"/>
                  </a:lnTo>
                  <a:lnTo>
                    <a:pt x="812" y="13"/>
                  </a:lnTo>
                  <a:lnTo>
                    <a:pt x="786" y="30"/>
                  </a:lnTo>
                  <a:lnTo>
                    <a:pt x="773" y="52"/>
                  </a:lnTo>
                  <a:lnTo>
                    <a:pt x="727" y="34"/>
                  </a:lnTo>
                  <a:lnTo>
                    <a:pt x="682" y="19"/>
                  </a:lnTo>
                  <a:lnTo>
                    <a:pt x="640" y="13"/>
                  </a:lnTo>
                  <a:lnTo>
                    <a:pt x="597" y="12"/>
                  </a:lnTo>
                  <a:lnTo>
                    <a:pt x="556" y="17"/>
                  </a:lnTo>
                  <a:lnTo>
                    <a:pt x="516" y="25"/>
                  </a:lnTo>
                  <a:lnTo>
                    <a:pt x="477" y="34"/>
                  </a:lnTo>
                  <a:lnTo>
                    <a:pt x="440" y="45"/>
                  </a:lnTo>
                  <a:lnTo>
                    <a:pt x="397" y="58"/>
                  </a:lnTo>
                  <a:lnTo>
                    <a:pt x="357" y="69"/>
                  </a:lnTo>
                  <a:lnTo>
                    <a:pt x="316" y="84"/>
                  </a:lnTo>
                  <a:lnTo>
                    <a:pt x="271" y="89"/>
                  </a:lnTo>
                  <a:lnTo>
                    <a:pt x="225" y="95"/>
                  </a:lnTo>
                  <a:lnTo>
                    <a:pt x="179" y="91"/>
                  </a:lnTo>
                  <a:lnTo>
                    <a:pt x="129" y="87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4140" y="443"/>
              <a:ext cx="624" cy="268"/>
            </a:xfrm>
            <a:custGeom>
              <a:rect b="b" l="l" r="r" t="t"/>
              <a:pathLst>
                <a:path extrusionOk="0" h="723" w="1636">
                  <a:moveTo>
                    <a:pt x="1636" y="599"/>
                  </a:moveTo>
                  <a:lnTo>
                    <a:pt x="1636" y="599"/>
                  </a:lnTo>
                  <a:lnTo>
                    <a:pt x="1599" y="616"/>
                  </a:lnTo>
                  <a:lnTo>
                    <a:pt x="1554" y="627"/>
                  </a:lnTo>
                  <a:lnTo>
                    <a:pt x="1508" y="629"/>
                  </a:lnTo>
                  <a:lnTo>
                    <a:pt x="1456" y="627"/>
                  </a:lnTo>
                  <a:lnTo>
                    <a:pt x="1403" y="622"/>
                  </a:lnTo>
                  <a:lnTo>
                    <a:pt x="1349" y="612"/>
                  </a:lnTo>
                  <a:lnTo>
                    <a:pt x="1290" y="601"/>
                  </a:lnTo>
                  <a:lnTo>
                    <a:pt x="1236" y="594"/>
                  </a:lnTo>
                  <a:lnTo>
                    <a:pt x="1181" y="585"/>
                  </a:lnTo>
                  <a:lnTo>
                    <a:pt x="1127" y="579"/>
                  </a:lnTo>
                  <a:lnTo>
                    <a:pt x="1079" y="579"/>
                  </a:lnTo>
                  <a:lnTo>
                    <a:pt x="1034" y="583"/>
                  </a:lnTo>
                  <a:lnTo>
                    <a:pt x="997" y="594"/>
                  </a:lnTo>
                  <a:lnTo>
                    <a:pt x="964" y="612"/>
                  </a:lnTo>
                  <a:lnTo>
                    <a:pt x="942" y="644"/>
                  </a:lnTo>
                  <a:lnTo>
                    <a:pt x="925" y="683"/>
                  </a:lnTo>
                  <a:lnTo>
                    <a:pt x="903" y="648"/>
                  </a:lnTo>
                  <a:lnTo>
                    <a:pt x="875" y="622"/>
                  </a:lnTo>
                  <a:lnTo>
                    <a:pt x="844" y="609"/>
                  </a:lnTo>
                  <a:lnTo>
                    <a:pt x="809" y="599"/>
                  </a:lnTo>
                  <a:lnTo>
                    <a:pt x="766" y="599"/>
                  </a:lnTo>
                  <a:lnTo>
                    <a:pt x="724" y="609"/>
                  </a:lnTo>
                  <a:lnTo>
                    <a:pt x="679" y="618"/>
                  </a:lnTo>
                  <a:lnTo>
                    <a:pt x="631" y="635"/>
                  </a:lnTo>
                  <a:lnTo>
                    <a:pt x="581" y="653"/>
                  </a:lnTo>
                  <a:lnTo>
                    <a:pt x="531" y="670"/>
                  </a:lnTo>
                  <a:lnTo>
                    <a:pt x="481" y="686"/>
                  </a:lnTo>
                  <a:lnTo>
                    <a:pt x="433" y="699"/>
                  </a:lnTo>
                  <a:lnTo>
                    <a:pt x="383" y="711"/>
                  </a:lnTo>
                  <a:lnTo>
                    <a:pt x="337" y="720"/>
                  </a:lnTo>
                  <a:lnTo>
                    <a:pt x="291" y="723"/>
                  </a:lnTo>
                  <a:lnTo>
                    <a:pt x="246" y="716"/>
                  </a:lnTo>
                  <a:lnTo>
                    <a:pt x="224" y="655"/>
                  </a:lnTo>
                  <a:lnTo>
                    <a:pt x="191" y="561"/>
                  </a:lnTo>
                  <a:lnTo>
                    <a:pt x="150" y="444"/>
                  </a:lnTo>
                  <a:lnTo>
                    <a:pt x="108" y="320"/>
                  </a:lnTo>
                  <a:lnTo>
                    <a:pt x="67" y="200"/>
                  </a:lnTo>
                  <a:lnTo>
                    <a:pt x="34" y="100"/>
                  </a:lnTo>
                  <a:lnTo>
                    <a:pt x="8" y="30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092" y="459"/>
              <a:ext cx="708" cy="324"/>
            </a:xfrm>
            <a:custGeom>
              <a:rect b="b" l="l" r="r" t="t"/>
              <a:pathLst>
                <a:path extrusionOk="0" h="877" w="1853">
                  <a:moveTo>
                    <a:pt x="1517" y="24"/>
                  </a:moveTo>
                  <a:lnTo>
                    <a:pt x="1528" y="22"/>
                  </a:lnTo>
                  <a:lnTo>
                    <a:pt x="1541" y="29"/>
                  </a:lnTo>
                  <a:lnTo>
                    <a:pt x="1557" y="53"/>
                  </a:lnTo>
                  <a:lnTo>
                    <a:pt x="1581" y="103"/>
                  </a:lnTo>
                  <a:lnTo>
                    <a:pt x="1618" y="177"/>
                  </a:lnTo>
                  <a:lnTo>
                    <a:pt x="1672" y="292"/>
                  </a:lnTo>
                  <a:lnTo>
                    <a:pt x="1744" y="447"/>
                  </a:lnTo>
                  <a:lnTo>
                    <a:pt x="1840" y="651"/>
                  </a:lnTo>
                  <a:lnTo>
                    <a:pt x="1849" y="675"/>
                  </a:lnTo>
                  <a:lnTo>
                    <a:pt x="1853" y="695"/>
                  </a:lnTo>
                  <a:lnTo>
                    <a:pt x="1842" y="705"/>
                  </a:lnTo>
                  <a:lnTo>
                    <a:pt x="1814" y="705"/>
                  </a:lnTo>
                  <a:lnTo>
                    <a:pt x="1800" y="701"/>
                  </a:lnTo>
                  <a:lnTo>
                    <a:pt x="1777" y="701"/>
                  </a:lnTo>
                  <a:lnTo>
                    <a:pt x="1748" y="701"/>
                  </a:lnTo>
                  <a:lnTo>
                    <a:pt x="1711" y="701"/>
                  </a:lnTo>
                  <a:lnTo>
                    <a:pt x="1668" y="705"/>
                  </a:lnTo>
                  <a:lnTo>
                    <a:pt x="1624" y="705"/>
                  </a:lnTo>
                  <a:lnTo>
                    <a:pt x="1576" y="705"/>
                  </a:lnTo>
                  <a:lnTo>
                    <a:pt x="1526" y="705"/>
                  </a:lnTo>
                  <a:lnTo>
                    <a:pt x="1480" y="710"/>
                  </a:lnTo>
                  <a:lnTo>
                    <a:pt x="1428" y="712"/>
                  </a:lnTo>
                  <a:lnTo>
                    <a:pt x="1383" y="712"/>
                  </a:lnTo>
                  <a:lnTo>
                    <a:pt x="1339" y="718"/>
                  </a:lnTo>
                  <a:lnTo>
                    <a:pt x="1300" y="721"/>
                  </a:lnTo>
                  <a:lnTo>
                    <a:pt x="1267" y="721"/>
                  </a:lnTo>
                  <a:lnTo>
                    <a:pt x="1241" y="721"/>
                  </a:lnTo>
                  <a:lnTo>
                    <a:pt x="1221" y="721"/>
                  </a:lnTo>
                  <a:lnTo>
                    <a:pt x="1224" y="747"/>
                  </a:lnTo>
                  <a:lnTo>
                    <a:pt x="1213" y="769"/>
                  </a:lnTo>
                  <a:lnTo>
                    <a:pt x="1195" y="779"/>
                  </a:lnTo>
                  <a:lnTo>
                    <a:pt x="1161" y="786"/>
                  </a:lnTo>
                  <a:lnTo>
                    <a:pt x="1130" y="793"/>
                  </a:lnTo>
                  <a:lnTo>
                    <a:pt x="1087" y="793"/>
                  </a:lnTo>
                  <a:lnTo>
                    <a:pt x="1045" y="797"/>
                  </a:lnTo>
                  <a:lnTo>
                    <a:pt x="1000" y="799"/>
                  </a:lnTo>
                  <a:lnTo>
                    <a:pt x="962" y="801"/>
                  </a:lnTo>
                  <a:lnTo>
                    <a:pt x="926" y="801"/>
                  </a:lnTo>
                  <a:lnTo>
                    <a:pt x="899" y="801"/>
                  </a:lnTo>
                  <a:lnTo>
                    <a:pt x="880" y="799"/>
                  </a:lnTo>
                  <a:lnTo>
                    <a:pt x="863" y="793"/>
                  </a:lnTo>
                  <a:lnTo>
                    <a:pt x="856" y="786"/>
                  </a:lnTo>
                  <a:lnTo>
                    <a:pt x="849" y="775"/>
                  </a:lnTo>
                  <a:lnTo>
                    <a:pt x="847" y="764"/>
                  </a:lnTo>
                  <a:lnTo>
                    <a:pt x="839" y="764"/>
                  </a:lnTo>
                  <a:lnTo>
                    <a:pt x="828" y="766"/>
                  </a:lnTo>
                  <a:lnTo>
                    <a:pt x="804" y="771"/>
                  </a:lnTo>
                  <a:lnTo>
                    <a:pt x="775" y="777"/>
                  </a:lnTo>
                  <a:lnTo>
                    <a:pt x="738" y="782"/>
                  </a:lnTo>
                  <a:lnTo>
                    <a:pt x="695" y="790"/>
                  </a:lnTo>
                  <a:lnTo>
                    <a:pt x="653" y="799"/>
                  </a:lnTo>
                  <a:lnTo>
                    <a:pt x="606" y="806"/>
                  </a:lnTo>
                  <a:lnTo>
                    <a:pt x="558" y="818"/>
                  </a:lnTo>
                  <a:lnTo>
                    <a:pt x="512" y="827"/>
                  </a:lnTo>
                  <a:lnTo>
                    <a:pt x="468" y="834"/>
                  </a:lnTo>
                  <a:lnTo>
                    <a:pt x="421" y="847"/>
                  </a:lnTo>
                  <a:lnTo>
                    <a:pt x="383" y="855"/>
                  </a:lnTo>
                  <a:lnTo>
                    <a:pt x="349" y="860"/>
                  </a:lnTo>
                  <a:lnTo>
                    <a:pt x="318" y="866"/>
                  </a:lnTo>
                  <a:lnTo>
                    <a:pt x="299" y="871"/>
                  </a:lnTo>
                  <a:lnTo>
                    <a:pt x="270" y="877"/>
                  </a:lnTo>
                  <a:lnTo>
                    <a:pt x="251" y="877"/>
                  </a:lnTo>
                  <a:lnTo>
                    <a:pt x="238" y="875"/>
                  </a:lnTo>
                  <a:lnTo>
                    <a:pt x="229" y="866"/>
                  </a:lnTo>
                  <a:lnTo>
                    <a:pt x="223" y="851"/>
                  </a:lnTo>
                  <a:lnTo>
                    <a:pt x="222" y="829"/>
                  </a:lnTo>
                  <a:lnTo>
                    <a:pt x="218" y="806"/>
                  </a:lnTo>
                  <a:lnTo>
                    <a:pt x="210" y="782"/>
                  </a:lnTo>
                  <a:lnTo>
                    <a:pt x="198" y="734"/>
                  </a:lnTo>
                  <a:lnTo>
                    <a:pt x="175" y="653"/>
                  </a:lnTo>
                  <a:lnTo>
                    <a:pt x="146" y="553"/>
                  </a:lnTo>
                  <a:lnTo>
                    <a:pt x="112" y="438"/>
                  </a:lnTo>
                  <a:lnTo>
                    <a:pt x="77" y="327"/>
                  </a:lnTo>
                  <a:lnTo>
                    <a:pt x="48" y="225"/>
                  </a:lnTo>
                  <a:lnTo>
                    <a:pt x="22" y="140"/>
                  </a:lnTo>
                  <a:lnTo>
                    <a:pt x="7" y="88"/>
                  </a:lnTo>
                  <a:lnTo>
                    <a:pt x="1" y="61"/>
                  </a:lnTo>
                  <a:lnTo>
                    <a:pt x="0" y="39"/>
                  </a:lnTo>
                  <a:lnTo>
                    <a:pt x="1" y="24"/>
                  </a:lnTo>
                  <a:lnTo>
                    <a:pt x="11" y="16"/>
                  </a:lnTo>
                  <a:lnTo>
                    <a:pt x="25" y="11"/>
                  </a:lnTo>
                  <a:lnTo>
                    <a:pt x="44" y="7"/>
                  </a:lnTo>
                  <a:lnTo>
                    <a:pt x="70" y="5"/>
                  </a:lnTo>
                  <a:lnTo>
                    <a:pt x="99" y="0"/>
                  </a:lnTo>
                  <a:lnTo>
                    <a:pt x="88" y="16"/>
                  </a:lnTo>
                  <a:lnTo>
                    <a:pt x="75" y="29"/>
                  </a:lnTo>
                  <a:lnTo>
                    <a:pt x="64" y="40"/>
                  </a:lnTo>
                  <a:lnTo>
                    <a:pt x="50" y="48"/>
                  </a:lnTo>
                  <a:lnTo>
                    <a:pt x="64" y="94"/>
                  </a:lnTo>
                  <a:lnTo>
                    <a:pt x="94" y="188"/>
                  </a:lnTo>
                  <a:lnTo>
                    <a:pt x="129" y="312"/>
                  </a:lnTo>
                  <a:lnTo>
                    <a:pt x="173" y="447"/>
                  </a:lnTo>
                  <a:lnTo>
                    <a:pt x="210" y="577"/>
                  </a:lnTo>
                  <a:lnTo>
                    <a:pt x="247" y="694"/>
                  </a:lnTo>
                  <a:lnTo>
                    <a:pt x="273" y="775"/>
                  </a:lnTo>
                  <a:lnTo>
                    <a:pt x="281" y="801"/>
                  </a:lnTo>
                  <a:lnTo>
                    <a:pt x="299" y="801"/>
                  </a:lnTo>
                  <a:lnTo>
                    <a:pt x="321" y="799"/>
                  </a:lnTo>
                  <a:lnTo>
                    <a:pt x="346" y="797"/>
                  </a:lnTo>
                  <a:lnTo>
                    <a:pt x="381" y="793"/>
                  </a:lnTo>
                  <a:lnTo>
                    <a:pt x="416" y="786"/>
                  </a:lnTo>
                  <a:lnTo>
                    <a:pt x="453" y="782"/>
                  </a:lnTo>
                  <a:lnTo>
                    <a:pt x="495" y="775"/>
                  </a:lnTo>
                  <a:lnTo>
                    <a:pt x="536" y="769"/>
                  </a:lnTo>
                  <a:lnTo>
                    <a:pt x="577" y="760"/>
                  </a:lnTo>
                  <a:lnTo>
                    <a:pt x="617" y="751"/>
                  </a:lnTo>
                  <a:lnTo>
                    <a:pt x="656" y="742"/>
                  </a:lnTo>
                  <a:lnTo>
                    <a:pt x="693" y="734"/>
                  </a:lnTo>
                  <a:lnTo>
                    <a:pt x="727" y="723"/>
                  </a:lnTo>
                  <a:lnTo>
                    <a:pt x="756" y="712"/>
                  </a:lnTo>
                  <a:lnTo>
                    <a:pt x="780" y="701"/>
                  </a:lnTo>
                  <a:lnTo>
                    <a:pt x="799" y="694"/>
                  </a:lnTo>
                  <a:lnTo>
                    <a:pt x="828" y="679"/>
                  </a:lnTo>
                  <a:lnTo>
                    <a:pt x="856" y="670"/>
                  </a:lnTo>
                  <a:lnTo>
                    <a:pt x="875" y="668"/>
                  </a:lnTo>
                  <a:lnTo>
                    <a:pt x="893" y="670"/>
                  </a:lnTo>
                  <a:lnTo>
                    <a:pt x="910" y="679"/>
                  </a:lnTo>
                  <a:lnTo>
                    <a:pt x="915" y="690"/>
                  </a:lnTo>
                  <a:lnTo>
                    <a:pt x="921" y="705"/>
                  </a:lnTo>
                  <a:lnTo>
                    <a:pt x="925" y="721"/>
                  </a:lnTo>
                  <a:lnTo>
                    <a:pt x="947" y="718"/>
                  </a:lnTo>
                  <a:lnTo>
                    <a:pt x="980" y="712"/>
                  </a:lnTo>
                  <a:lnTo>
                    <a:pt x="1021" y="710"/>
                  </a:lnTo>
                  <a:lnTo>
                    <a:pt x="1061" y="705"/>
                  </a:lnTo>
                  <a:lnTo>
                    <a:pt x="1102" y="705"/>
                  </a:lnTo>
                  <a:lnTo>
                    <a:pt x="1137" y="705"/>
                  </a:lnTo>
                  <a:lnTo>
                    <a:pt x="1159" y="701"/>
                  </a:lnTo>
                  <a:lnTo>
                    <a:pt x="1167" y="701"/>
                  </a:lnTo>
                  <a:lnTo>
                    <a:pt x="1172" y="688"/>
                  </a:lnTo>
                  <a:lnTo>
                    <a:pt x="1180" y="675"/>
                  </a:lnTo>
                  <a:lnTo>
                    <a:pt x="1191" y="664"/>
                  </a:lnTo>
                  <a:lnTo>
                    <a:pt x="1204" y="653"/>
                  </a:lnTo>
                  <a:lnTo>
                    <a:pt x="1221" y="649"/>
                  </a:lnTo>
                  <a:lnTo>
                    <a:pt x="1237" y="649"/>
                  </a:lnTo>
                  <a:lnTo>
                    <a:pt x="1259" y="651"/>
                  </a:lnTo>
                  <a:lnTo>
                    <a:pt x="1282" y="658"/>
                  </a:lnTo>
                  <a:lnTo>
                    <a:pt x="1300" y="664"/>
                  </a:lnTo>
                  <a:lnTo>
                    <a:pt x="1322" y="670"/>
                  </a:lnTo>
                  <a:lnTo>
                    <a:pt x="1352" y="673"/>
                  </a:lnTo>
                  <a:lnTo>
                    <a:pt x="1387" y="673"/>
                  </a:lnTo>
                  <a:lnTo>
                    <a:pt x="1426" y="675"/>
                  </a:lnTo>
                  <a:lnTo>
                    <a:pt x="1465" y="675"/>
                  </a:lnTo>
                  <a:lnTo>
                    <a:pt x="1509" y="675"/>
                  </a:lnTo>
                  <a:lnTo>
                    <a:pt x="1552" y="675"/>
                  </a:lnTo>
                  <a:lnTo>
                    <a:pt x="1596" y="673"/>
                  </a:lnTo>
                  <a:lnTo>
                    <a:pt x="1637" y="670"/>
                  </a:lnTo>
                  <a:lnTo>
                    <a:pt x="1677" y="670"/>
                  </a:lnTo>
                  <a:lnTo>
                    <a:pt x="1713" y="668"/>
                  </a:lnTo>
                  <a:lnTo>
                    <a:pt x="1744" y="664"/>
                  </a:lnTo>
                  <a:lnTo>
                    <a:pt x="1772" y="662"/>
                  </a:lnTo>
                  <a:lnTo>
                    <a:pt x="1790" y="662"/>
                  </a:lnTo>
                  <a:lnTo>
                    <a:pt x="1801" y="658"/>
                  </a:lnTo>
                  <a:lnTo>
                    <a:pt x="1796" y="649"/>
                  </a:lnTo>
                  <a:lnTo>
                    <a:pt x="1783" y="620"/>
                  </a:lnTo>
                  <a:lnTo>
                    <a:pt x="1766" y="583"/>
                  </a:lnTo>
                  <a:lnTo>
                    <a:pt x="1761" y="558"/>
                  </a:lnTo>
                  <a:lnTo>
                    <a:pt x="1742" y="512"/>
                  </a:lnTo>
                  <a:lnTo>
                    <a:pt x="1709" y="442"/>
                  </a:lnTo>
                  <a:lnTo>
                    <a:pt x="1668" y="357"/>
                  </a:lnTo>
                  <a:lnTo>
                    <a:pt x="1626" y="262"/>
                  </a:lnTo>
                  <a:lnTo>
                    <a:pt x="1585" y="172"/>
                  </a:lnTo>
                  <a:lnTo>
                    <a:pt x="1552" y="94"/>
                  </a:lnTo>
                  <a:lnTo>
                    <a:pt x="1526" y="44"/>
                  </a:lnTo>
                  <a:lnTo>
                    <a:pt x="1517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111" y="418"/>
              <a:ext cx="669" cy="337"/>
            </a:xfrm>
            <a:custGeom>
              <a:rect b="b" l="l" r="r" t="t"/>
              <a:pathLst>
                <a:path extrusionOk="0" h="911" w="1751">
                  <a:moveTo>
                    <a:pt x="75" y="69"/>
                  </a:moveTo>
                  <a:lnTo>
                    <a:pt x="75" y="69"/>
                  </a:lnTo>
                  <a:lnTo>
                    <a:pt x="55" y="102"/>
                  </a:lnTo>
                  <a:lnTo>
                    <a:pt x="38" y="126"/>
                  </a:lnTo>
                  <a:lnTo>
                    <a:pt x="20" y="145"/>
                  </a:lnTo>
                  <a:lnTo>
                    <a:pt x="0" y="158"/>
                  </a:lnTo>
                  <a:lnTo>
                    <a:pt x="14" y="204"/>
                  </a:lnTo>
                  <a:lnTo>
                    <a:pt x="44" y="298"/>
                  </a:lnTo>
                  <a:lnTo>
                    <a:pt x="79" y="422"/>
                  </a:lnTo>
                  <a:lnTo>
                    <a:pt x="123" y="557"/>
                  </a:lnTo>
                  <a:lnTo>
                    <a:pt x="160" y="687"/>
                  </a:lnTo>
                  <a:lnTo>
                    <a:pt x="197" y="804"/>
                  </a:lnTo>
                  <a:lnTo>
                    <a:pt x="223" y="885"/>
                  </a:lnTo>
                  <a:lnTo>
                    <a:pt x="231" y="911"/>
                  </a:lnTo>
                  <a:lnTo>
                    <a:pt x="249" y="911"/>
                  </a:lnTo>
                  <a:lnTo>
                    <a:pt x="271" y="909"/>
                  </a:lnTo>
                  <a:lnTo>
                    <a:pt x="296" y="907"/>
                  </a:lnTo>
                  <a:lnTo>
                    <a:pt x="331" y="903"/>
                  </a:lnTo>
                  <a:lnTo>
                    <a:pt x="366" y="896"/>
                  </a:lnTo>
                  <a:lnTo>
                    <a:pt x="403" y="892"/>
                  </a:lnTo>
                  <a:lnTo>
                    <a:pt x="445" y="885"/>
                  </a:lnTo>
                  <a:lnTo>
                    <a:pt x="486" y="879"/>
                  </a:lnTo>
                  <a:lnTo>
                    <a:pt x="527" y="870"/>
                  </a:lnTo>
                  <a:lnTo>
                    <a:pt x="567" y="861"/>
                  </a:lnTo>
                  <a:lnTo>
                    <a:pt x="606" y="852"/>
                  </a:lnTo>
                  <a:lnTo>
                    <a:pt x="643" y="844"/>
                  </a:lnTo>
                  <a:lnTo>
                    <a:pt x="677" y="833"/>
                  </a:lnTo>
                  <a:lnTo>
                    <a:pt x="706" y="822"/>
                  </a:lnTo>
                  <a:lnTo>
                    <a:pt x="730" y="811"/>
                  </a:lnTo>
                  <a:lnTo>
                    <a:pt x="749" y="804"/>
                  </a:lnTo>
                  <a:lnTo>
                    <a:pt x="778" y="789"/>
                  </a:lnTo>
                  <a:lnTo>
                    <a:pt x="806" y="780"/>
                  </a:lnTo>
                  <a:lnTo>
                    <a:pt x="825" y="778"/>
                  </a:lnTo>
                  <a:lnTo>
                    <a:pt x="843" y="780"/>
                  </a:lnTo>
                  <a:lnTo>
                    <a:pt x="860" y="789"/>
                  </a:lnTo>
                  <a:lnTo>
                    <a:pt x="865" y="800"/>
                  </a:lnTo>
                  <a:lnTo>
                    <a:pt x="871" y="815"/>
                  </a:lnTo>
                  <a:lnTo>
                    <a:pt x="875" y="831"/>
                  </a:lnTo>
                  <a:lnTo>
                    <a:pt x="897" y="828"/>
                  </a:lnTo>
                  <a:lnTo>
                    <a:pt x="930" y="822"/>
                  </a:lnTo>
                  <a:lnTo>
                    <a:pt x="971" y="820"/>
                  </a:lnTo>
                  <a:lnTo>
                    <a:pt x="1011" y="815"/>
                  </a:lnTo>
                  <a:lnTo>
                    <a:pt x="1052" y="815"/>
                  </a:lnTo>
                  <a:lnTo>
                    <a:pt x="1087" y="815"/>
                  </a:lnTo>
                  <a:lnTo>
                    <a:pt x="1109" y="811"/>
                  </a:lnTo>
                  <a:lnTo>
                    <a:pt x="1117" y="811"/>
                  </a:lnTo>
                  <a:lnTo>
                    <a:pt x="1122" y="798"/>
                  </a:lnTo>
                  <a:lnTo>
                    <a:pt x="1130" y="785"/>
                  </a:lnTo>
                  <a:lnTo>
                    <a:pt x="1141" y="774"/>
                  </a:lnTo>
                  <a:lnTo>
                    <a:pt x="1154" y="763"/>
                  </a:lnTo>
                  <a:lnTo>
                    <a:pt x="1171" y="759"/>
                  </a:lnTo>
                  <a:lnTo>
                    <a:pt x="1187" y="759"/>
                  </a:lnTo>
                  <a:lnTo>
                    <a:pt x="1209" y="761"/>
                  </a:lnTo>
                  <a:lnTo>
                    <a:pt x="1232" y="768"/>
                  </a:lnTo>
                  <a:lnTo>
                    <a:pt x="1250" y="774"/>
                  </a:lnTo>
                  <a:lnTo>
                    <a:pt x="1272" y="780"/>
                  </a:lnTo>
                  <a:lnTo>
                    <a:pt x="1302" y="783"/>
                  </a:lnTo>
                  <a:lnTo>
                    <a:pt x="1337" y="783"/>
                  </a:lnTo>
                  <a:lnTo>
                    <a:pt x="1376" y="785"/>
                  </a:lnTo>
                  <a:lnTo>
                    <a:pt x="1415" y="785"/>
                  </a:lnTo>
                  <a:lnTo>
                    <a:pt x="1459" y="785"/>
                  </a:lnTo>
                  <a:lnTo>
                    <a:pt x="1502" y="785"/>
                  </a:lnTo>
                  <a:lnTo>
                    <a:pt x="1546" y="783"/>
                  </a:lnTo>
                  <a:lnTo>
                    <a:pt x="1587" y="780"/>
                  </a:lnTo>
                  <a:lnTo>
                    <a:pt x="1627" y="780"/>
                  </a:lnTo>
                  <a:lnTo>
                    <a:pt x="1663" y="778"/>
                  </a:lnTo>
                  <a:lnTo>
                    <a:pt x="1694" y="774"/>
                  </a:lnTo>
                  <a:lnTo>
                    <a:pt x="1722" y="772"/>
                  </a:lnTo>
                  <a:lnTo>
                    <a:pt x="1740" y="772"/>
                  </a:lnTo>
                  <a:lnTo>
                    <a:pt x="1751" y="768"/>
                  </a:lnTo>
                  <a:lnTo>
                    <a:pt x="1746" y="759"/>
                  </a:lnTo>
                  <a:lnTo>
                    <a:pt x="1733" y="730"/>
                  </a:lnTo>
                  <a:lnTo>
                    <a:pt x="1716" y="693"/>
                  </a:lnTo>
                  <a:lnTo>
                    <a:pt x="1711" y="668"/>
                  </a:lnTo>
                  <a:lnTo>
                    <a:pt x="1688" y="620"/>
                  </a:lnTo>
                  <a:lnTo>
                    <a:pt x="1651" y="539"/>
                  </a:lnTo>
                  <a:lnTo>
                    <a:pt x="1605" y="437"/>
                  </a:lnTo>
                  <a:lnTo>
                    <a:pt x="1557" y="328"/>
                  </a:lnTo>
                  <a:lnTo>
                    <a:pt x="1507" y="223"/>
                  </a:lnTo>
                  <a:lnTo>
                    <a:pt x="1465" y="132"/>
                  </a:lnTo>
                  <a:lnTo>
                    <a:pt x="1437" y="67"/>
                  </a:lnTo>
                  <a:lnTo>
                    <a:pt x="1426" y="45"/>
                  </a:lnTo>
                  <a:lnTo>
                    <a:pt x="1393" y="52"/>
                  </a:lnTo>
                  <a:lnTo>
                    <a:pt x="1354" y="56"/>
                  </a:lnTo>
                  <a:lnTo>
                    <a:pt x="1311" y="56"/>
                  </a:lnTo>
                  <a:lnTo>
                    <a:pt x="1263" y="50"/>
                  </a:lnTo>
                  <a:lnTo>
                    <a:pt x="1217" y="45"/>
                  </a:lnTo>
                  <a:lnTo>
                    <a:pt x="1163" y="36"/>
                  </a:lnTo>
                  <a:lnTo>
                    <a:pt x="1111" y="25"/>
                  </a:lnTo>
                  <a:lnTo>
                    <a:pt x="1063" y="17"/>
                  </a:lnTo>
                  <a:lnTo>
                    <a:pt x="1010" y="8"/>
                  </a:lnTo>
                  <a:lnTo>
                    <a:pt x="961" y="2"/>
                  </a:lnTo>
                  <a:lnTo>
                    <a:pt x="917" y="0"/>
                  </a:lnTo>
                  <a:lnTo>
                    <a:pt x="875" y="0"/>
                  </a:lnTo>
                  <a:lnTo>
                    <a:pt x="841" y="6"/>
                  </a:lnTo>
                  <a:lnTo>
                    <a:pt x="812" y="13"/>
                  </a:lnTo>
                  <a:lnTo>
                    <a:pt x="786" y="30"/>
                  </a:lnTo>
                  <a:lnTo>
                    <a:pt x="773" y="52"/>
                  </a:lnTo>
                  <a:lnTo>
                    <a:pt x="727" y="34"/>
                  </a:lnTo>
                  <a:lnTo>
                    <a:pt x="682" y="19"/>
                  </a:lnTo>
                  <a:lnTo>
                    <a:pt x="640" y="13"/>
                  </a:lnTo>
                  <a:lnTo>
                    <a:pt x="597" y="12"/>
                  </a:lnTo>
                  <a:lnTo>
                    <a:pt x="556" y="17"/>
                  </a:lnTo>
                  <a:lnTo>
                    <a:pt x="516" y="25"/>
                  </a:lnTo>
                  <a:lnTo>
                    <a:pt x="477" y="34"/>
                  </a:lnTo>
                  <a:lnTo>
                    <a:pt x="440" y="45"/>
                  </a:lnTo>
                  <a:lnTo>
                    <a:pt x="397" y="58"/>
                  </a:lnTo>
                  <a:lnTo>
                    <a:pt x="357" y="69"/>
                  </a:lnTo>
                  <a:lnTo>
                    <a:pt x="316" y="84"/>
                  </a:lnTo>
                  <a:lnTo>
                    <a:pt x="271" y="89"/>
                  </a:lnTo>
                  <a:lnTo>
                    <a:pt x="225" y="95"/>
                  </a:lnTo>
                  <a:lnTo>
                    <a:pt x="179" y="91"/>
                  </a:lnTo>
                  <a:lnTo>
                    <a:pt x="129" y="87"/>
                  </a:lnTo>
                  <a:lnTo>
                    <a:pt x="75" y="69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4199" y="709"/>
              <a:ext cx="35" cy="46"/>
            </a:xfrm>
            <a:custGeom>
              <a:rect b="b" l="l" r="r" t="t"/>
              <a:pathLst>
                <a:path extrusionOk="0" h="126" w="90">
                  <a:moveTo>
                    <a:pt x="90" y="0"/>
                  </a:moveTo>
                  <a:lnTo>
                    <a:pt x="90" y="0"/>
                  </a:lnTo>
                  <a:lnTo>
                    <a:pt x="79" y="19"/>
                  </a:lnTo>
                  <a:lnTo>
                    <a:pt x="68" y="35"/>
                  </a:lnTo>
                  <a:lnTo>
                    <a:pt x="57" y="57"/>
                  </a:lnTo>
                  <a:lnTo>
                    <a:pt x="44" y="76"/>
                  </a:lnTo>
                  <a:lnTo>
                    <a:pt x="35" y="94"/>
                  </a:lnTo>
                  <a:lnTo>
                    <a:pt x="24" y="107"/>
                  </a:lnTo>
                  <a:lnTo>
                    <a:pt x="11" y="118"/>
                  </a:lnTo>
                  <a:lnTo>
                    <a:pt x="0" y="126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4493" y="696"/>
              <a:ext cx="1" cy="23"/>
            </a:xfrm>
            <a:custGeom>
              <a:rect b="b" l="l" r="r" t="t"/>
              <a:pathLst>
                <a:path extrusionOk="0" h="63" w="4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4" y="37"/>
                  </a:lnTo>
                  <a:lnTo>
                    <a:pt x="4" y="57"/>
                  </a:lnTo>
                  <a:lnTo>
                    <a:pt x="4" y="63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13" name="Google Shape;113;p13"/>
            <p:cNvCxnSpPr/>
            <p:nvPr/>
          </p:nvCxnSpPr>
          <p:spPr>
            <a:xfrm>
              <a:off x="4406" y="437"/>
              <a:ext cx="85" cy="254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114" name="Google Shape;114;p13"/>
          <p:cNvSpPr txBox="1"/>
          <p:nvPr/>
        </p:nvSpPr>
        <p:spPr>
          <a:xfrm>
            <a:off x="4860925" y="4760912"/>
            <a:ext cx="14636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381000" y="503237"/>
            <a:ext cx="8229600" cy="48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Chương III : GÓC VỚI ĐƯỜNG TRÒN</a:t>
            </a:r>
            <a:endParaRPr/>
          </a:p>
        </p:txBody>
      </p:sp>
      <p:sp>
        <p:nvSpPr>
          <p:cNvPr id="116" name="Google Shape;116;p13"/>
          <p:cNvSpPr txBox="1"/>
          <p:nvPr/>
        </p:nvSpPr>
        <p:spPr>
          <a:xfrm>
            <a:off x="304800" y="1320800"/>
            <a:ext cx="8610600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62. HÌNH NÓN, HÌNH NÓN CỤT. DiỆN TÍCH XUNG QUANH VÀ THỂ TÍCH CỦA HÌNH NÓN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2"/>
          <p:cNvSpPr txBox="1"/>
          <p:nvPr>
            <p:ph idx="1" type="body"/>
          </p:nvPr>
        </p:nvSpPr>
        <p:spPr>
          <a:xfrm>
            <a:off x="1295400" y="990600"/>
            <a:ext cx="7396162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 tập áp dụng : Hãy điền vào các ô trống cho ở bảng sau (đơn vị độ dài : cm ) </a:t>
            </a:r>
            <a:endParaRPr/>
          </a:p>
        </p:txBody>
      </p:sp>
      <p:graphicFrame>
        <p:nvGraphicFramePr>
          <p:cNvPr id="430" name="Google Shape;430;p22"/>
          <p:cNvGraphicFramePr/>
          <p:nvPr/>
        </p:nvGraphicFramePr>
        <p:xfrm>
          <a:off x="2209800" y="2006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{5ECCCC4D-D7B4-4735-8E95-1F51E0DD71DF}</a:tableStyleId>
              </a:tblPr>
              <a:tblGrid>
                <a:gridCol w="1638300"/>
                <a:gridCol w="1638300"/>
                <a:gridCol w="1638300"/>
                <a:gridCol w="1638300"/>
              </a:tblGrid>
              <a:tr h="677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rgbClr val="0000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Hình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rgbClr val="0000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rgbClr val="0000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rgbClr val="0000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V(cm</a:t>
                      </a:r>
                      <a:r>
                        <a:rPr b="0" baseline="30000" i="0" lang="en-US" sz="2800" u="none">
                          <a:solidFill>
                            <a:srgbClr val="0000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b="0" i="0" lang="en-US" sz="2800" u="none">
                          <a:solidFill>
                            <a:srgbClr val="0000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7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rgbClr val="0000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a) Nón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rgbClr val="0000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rgbClr val="0000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rgbClr val="0066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b) Nón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rgbClr val="0066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rgbClr val="0066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10467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31" name="Google Shape;431;p22"/>
          <p:cNvSpPr txBox="1"/>
          <p:nvPr/>
        </p:nvSpPr>
        <p:spPr>
          <a:xfrm>
            <a:off x="7315200" y="2743200"/>
            <a:ext cx="1295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1004,8</a:t>
            </a:r>
            <a:endParaRPr/>
          </a:p>
        </p:txBody>
      </p:sp>
      <p:sp>
        <p:nvSpPr>
          <p:cNvPr id="432" name="Google Shape;432;p22"/>
          <p:cNvSpPr txBox="1"/>
          <p:nvPr/>
        </p:nvSpPr>
        <p:spPr>
          <a:xfrm>
            <a:off x="5791200" y="3338512"/>
            <a:ext cx="1295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r>
            <a:endParaRPr/>
          </a:p>
        </p:txBody>
      </p:sp>
      <p:pic>
        <p:nvPicPr>
          <p:cNvPr id="433" name="Google Shape;43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0" y="4114800"/>
            <a:ext cx="1981200" cy="1096962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434" name="Google Shape;434;p22"/>
          <p:cNvCxnSpPr/>
          <p:nvPr/>
        </p:nvCxnSpPr>
        <p:spPr>
          <a:xfrm>
            <a:off x="3157537" y="3962400"/>
            <a:ext cx="0" cy="2895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35" name="Google Shape;435;p22"/>
          <p:cNvSpPr txBox="1"/>
          <p:nvPr/>
        </p:nvSpPr>
        <p:spPr>
          <a:xfrm>
            <a:off x="304800" y="4648200"/>
            <a:ext cx="2971800" cy="2014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b) Tóm tắt :        r = 20 cm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V = 10467 cm</a:t>
            </a:r>
            <a:r>
              <a:rPr b="1" baseline="30000" i="0" lang="en-US" sz="280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80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  h = ?</a:t>
            </a:r>
            <a:endParaRPr/>
          </a:p>
        </p:txBody>
      </p:sp>
      <p:sp>
        <p:nvSpPr>
          <p:cNvPr id="436" name="Google Shape;436;p22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Tiết 60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HÌNH NÓN – HÌNH NÓN CỤT 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DIỆN TÍCH XUNG QUANH VÀ THỂ TÍCH HÌNH NÓN – H.NÓN CỤT </a:t>
            </a:r>
            <a:endParaRPr/>
          </a:p>
        </p:txBody>
      </p:sp>
      <p:pic>
        <p:nvPicPr>
          <p:cNvPr id="437" name="Google Shape;43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86200" y="5410200"/>
            <a:ext cx="1909762" cy="109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91200" y="5461000"/>
            <a:ext cx="2562225" cy="11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22"/>
          <p:cNvSpPr txBox="1"/>
          <p:nvPr/>
        </p:nvSpPr>
        <p:spPr>
          <a:xfrm>
            <a:off x="3048000" y="5638800"/>
            <a:ext cx="914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</a:t>
            </a:r>
            <a:endParaRPr/>
          </a:p>
        </p:txBody>
      </p:sp>
      <p:sp>
        <p:nvSpPr>
          <p:cNvPr id="440" name="Google Shape;440;p22"/>
          <p:cNvSpPr txBox="1"/>
          <p:nvPr/>
        </p:nvSpPr>
        <p:spPr>
          <a:xfrm>
            <a:off x="3048000" y="4343400"/>
            <a:ext cx="914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</a:t>
            </a:r>
            <a:endParaRPr/>
          </a:p>
        </p:txBody>
      </p:sp>
      <p:pic>
        <p:nvPicPr>
          <p:cNvPr id="441" name="Google Shape;441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38800" y="4191000"/>
            <a:ext cx="3125787" cy="990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2" name="Google Shape;442;p22"/>
          <p:cNvCxnSpPr/>
          <p:nvPr/>
        </p:nvCxnSpPr>
        <p:spPr>
          <a:xfrm>
            <a:off x="4648200" y="5213350"/>
            <a:ext cx="0" cy="457200"/>
          </a:xfrm>
          <a:prstGeom prst="straightConnector1">
            <a:avLst/>
          </a:prstGeom>
          <a:noFill/>
          <a:ln cap="flat" cmpd="tri" w="76200">
            <a:solidFill>
              <a:srgbClr val="0066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grpSp>
        <p:nvGrpSpPr>
          <p:cNvPr id="443" name="Google Shape;443;p22"/>
          <p:cNvGrpSpPr/>
          <p:nvPr/>
        </p:nvGrpSpPr>
        <p:grpSpPr>
          <a:xfrm>
            <a:off x="152400" y="2286000"/>
            <a:ext cx="2468562" cy="2066925"/>
            <a:chOff x="0" y="1824"/>
            <a:chExt cx="1555" cy="1302"/>
          </a:xfrm>
        </p:grpSpPr>
        <p:grpSp>
          <p:nvGrpSpPr>
            <p:cNvPr id="444" name="Google Shape;444;p22"/>
            <p:cNvGrpSpPr/>
            <p:nvPr/>
          </p:nvGrpSpPr>
          <p:grpSpPr>
            <a:xfrm>
              <a:off x="144" y="1944"/>
              <a:ext cx="974" cy="1013"/>
              <a:chOff x="1488" y="2736"/>
              <a:chExt cx="680" cy="745"/>
            </a:xfrm>
          </p:grpSpPr>
          <p:grpSp>
            <p:nvGrpSpPr>
              <p:cNvPr id="445" name="Google Shape;445;p22"/>
              <p:cNvGrpSpPr/>
              <p:nvPr/>
            </p:nvGrpSpPr>
            <p:grpSpPr>
              <a:xfrm>
                <a:off x="1488" y="2736"/>
                <a:ext cx="680" cy="745"/>
                <a:chOff x="1488" y="2736"/>
                <a:chExt cx="680" cy="745"/>
              </a:xfrm>
            </p:grpSpPr>
            <p:sp>
              <p:nvSpPr>
                <p:cNvPr id="446" name="Google Shape;446;p22"/>
                <p:cNvSpPr/>
                <p:nvPr/>
              </p:nvSpPr>
              <p:spPr>
                <a:xfrm>
                  <a:off x="1488" y="3326"/>
                  <a:ext cx="676" cy="155"/>
                </a:xfrm>
                <a:custGeom>
                  <a:rect b="b" l="l" r="r" t="t"/>
                  <a:pathLst>
                    <a:path extrusionOk="0" fill="none" h="21600" w="42954">
                      <a:moveTo>
                        <a:pt x="42953" y="929"/>
                      </a:moveTo>
                      <a:cubicBezTo>
                        <a:pt x="42455" y="12486"/>
                        <a:pt x="32941" y="21599"/>
                        <a:pt x="21374" y="21600"/>
                      </a:cubicBezTo>
                      <a:cubicBezTo>
                        <a:pt x="10649" y="21600"/>
                        <a:pt x="1548" y="13730"/>
                        <a:pt x="0" y="3117"/>
                      </a:cubicBezTo>
                    </a:path>
                    <a:path extrusionOk="0" h="21600" w="42954">
                      <a:moveTo>
                        <a:pt x="42953" y="929"/>
                      </a:moveTo>
                      <a:cubicBezTo>
                        <a:pt x="42455" y="12486"/>
                        <a:pt x="32941" y="21599"/>
                        <a:pt x="21374" y="21600"/>
                      </a:cubicBezTo>
                      <a:cubicBezTo>
                        <a:pt x="10649" y="21600"/>
                        <a:pt x="1548" y="13730"/>
                        <a:pt x="0" y="3117"/>
                      </a:cubicBezTo>
                      <a:lnTo>
                        <a:pt x="21374" y="0"/>
                      </a:lnTo>
                      <a:lnTo>
                        <a:pt x="42953" y="92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47" name="Google Shape;447;p22"/>
                <p:cNvSpPr/>
                <p:nvPr/>
              </p:nvSpPr>
              <p:spPr>
                <a:xfrm>
                  <a:off x="1488" y="2736"/>
                  <a:ext cx="680" cy="603"/>
                </a:xfrm>
                <a:prstGeom prst="flowChartExtract">
                  <a:avLst/>
                </a:prstGeom>
                <a:solidFill>
                  <a:srgbClr val="FFFF9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48" name="Google Shape;448;p22"/>
                <p:cNvSpPr/>
                <p:nvPr/>
              </p:nvSpPr>
              <p:spPr>
                <a:xfrm>
                  <a:off x="1491" y="3210"/>
                  <a:ext cx="671" cy="155"/>
                </a:xfrm>
                <a:custGeom>
                  <a:rect b="b" l="l" r="r" t="t"/>
                  <a:pathLst>
                    <a:path extrusionOk="0" fill="none" h="21600" w="42595">
                      <a:moveTo>
                        <a:pt x="-1" y="18271"/>
                      </a:moveTo>
                      <a:cubicBezTo>
                        <a:pt x="1639" y="7754"/>
                        <a:pt x="10697" y="-1"/>
                        <a:pt x="21342" y="0"/>
                      </a:cubicBezTo>
                      <a:cubicBezTo>
                        <a:pt x="31783" y="0"/>
                        <a:pt x="40729" y="7468"/>
                        <a:pt x="42594" y="17742"/>
                      </a:cubicBezTo>
                    </a:path>
                    <a:path extrusionOk="0" h="21600" w="42595">
                      <a:moveTo>
                        <a:pt x="-1" y="18271"/>
                      </a:moveTo>
                      <a:cubicBezTo>
                        <a:pt x="1639" y="7754"/>
                        <a:pt x="10697" y="-1"/>
                        <a:pt x="21342" y="0"/>
                      </a:cubicBezTo>
                      <a:cubicBezTo>
                        <a:pt x="31783" y="0"/>
                        <a:pt x="40729" y="7468"/>
                        <a:pt x="42594" y="17742"/>
                      </a:cubicBezTo>
                      <a:lnTo>
                        <a:pt x="21342" y="21600"/>
                      </a:lnTo>
                      <a:lnTo>
                        <a:pt x="-1" y="1827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cxnSp>
            <p:nvCxnSpPr>
              <p:cNvPr id="449" name="Google Shape;449;p22"/>
              <p:cNvCxnSpPr/>
              <p:nvPr/>
            </p:nvCxnSpPr>
            <p:spPr>
              <a:xfrm>
                <a:off x="1824" y="3339"/>
                <a:ext cx="34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450" name="Google Shape;450;p22"/>
              <p:cNvSpPr/>
              <p:nvPr/>
            </p:nvSpPr>
            <p:spPr>
              <a:xfrm>
                <a:off x="1817" y="3326"/>
                <a:ext cx="27" cy="27"/>
              </a:xfrm>
              <a:prstGeom prst="ellipse">
                <a:avLst/>
              </a:prstGeom>
              <a:solidFill>
                <a:srgbClr val="CC3300"/>
              </a:solidFill>
              <a:ln cap="flat" cmpd="sng" w="9525">
                <a:solidFill>
                  <a:srgbClr val="CC3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451" name="Google Shape;451;p22"/>
            <p:cNvSpPr txBox="1"/>
            <p:nvPr/>
          </p:nvSpPr>
          <p:spPr>
            <a:xfrm>
              <a:off x="570" y="1824"/>
              <a:ext cx="157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452" name="Google Shape;452;p22"/>
            <p:cNvSpPr/>
            <p:nvPr/>
          </p:nvSpPr>
          <p:spPr>
            <a:xfrm>
              <a:off x="381" y="1944"/>
              <a:ext cx="252" cy="991"/>
            </a:xfrm>
            <a:custGeom>
              <a:rect b="b" l="l" r="r" t="t"/>
              <a:pathLst>
                <a:path extrusionOk="0" h="1344" w="384">
                  <a:moveTo>
                    <a:pt x="384" y="0"/>
                  </a:moveTo>
                  <a:lnTo>
                    <a:pt x="384" y="1104"/>
                  </a:lnTo>
                  <a:lnTo>
                    <a:pt x="0" y="1344"/>
                  </a:lnTo>
                  <a:lnTo>
                    <a:pt x="384" y="0"/>
                  </a:lnTo>
                  <a:close/>
                </a:path>
              </a:pathLst>
            </a:custGeom>
            <a:gradFill>
              <a:gsLst>
                <a:gs pos="0">
                  <a:schemeClr val="hlink"/>
                </a:gs>
                <a:gs pos="100000">
                  <a:srgbClr val="004747"/>
                </a:gs>
              </a:gsLst>
              <a:lin ang="270000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453" name="Google Shape;453;p22"/>
            <p:cNvGrpSpPr/>
            <p:nvPr/>
          </p:nvGrpSpPr>
          <p:grpSpPr>
            <a:xfrm>
              <a:off x="382" y="1944"/>
              <a:ext cx="258" cy="991"/>
              <a:chOff x="3819" y="1440"/>
              <a:chExt cx="394" cy="1344"/>
            </a:xfrm>
          </p:grpSpPr>
          <p:cxnSp>
            <p:nvCxnSpPr>
              <p:cNvPr id="454" name="Google Shape;454;p22"/>
              <p:cNvCxnSpPr/>
              <p:nvPr/>
            </p:nvCxnSpPr>
            <p:spPr>
              <a:xfrm flipH="1">
                <a:off x="3819" y="1440"/>
                <a:ext cx="384" cy="1344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accent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55" name="Google Shape;455;p22"/>
              <p:cNvCxnSpPr/>
              <p:nvPr/>
            </p:nvCxnSpPr>
            <p:spPr>
              <a:xfrm>
                <a:off x="4203" y="1440"/>
                <a:ext cx="0" cy="1104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56" name="Google Shape;456;p22"/>
              <p:cNvCxnSpPr/>
              <p:nvPr/>
            </p:nvCxnSpPr>
            <p:spPr>
              <a:xfrm flipH="1">
                <a:off x="3827" y="2544"/>
                <a:ext cx="385" cy="22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57" name="Google Shape;457;p22"/>
              <p:cNvCxnSpPr/>
              <p:nvPr/>
            </p:nvCxnSpPr>
            <p:spPr>
              <a:xfrm flipH="1">
                <a:off x="3840" y="2462"/>
                <a:ext cx="370" cy="2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58" name="Google Shape;458;p22"/>
              <p:cNvCxnSpPr/>
              <p:nvPr/>
            </p:nvCxnSpPr>
            <p:spPr>
              <a:xfrm flipH="1">
                <a:off x="3874" y="2373"/>
                <a:ext cx="337" cy="19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59" name="Google Shape;459;p22"/>
              <p:cNvCxnSpPr/>
              <p:nvPr/>
            </p:nvCxnSpPr>
            <p:spPr>
              <a:xfrm flipH="1">
                <a:off x="3902" y="2284"/>
                <a:ext cx="308" cy="181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60" name="Google Shape;460;p22"/>
              <p:cNvCxnSpPr/>
              <p:nvPr/>
            </p:nvCxnSpPr>
            <p:spPr>
              <a:xfrm flipH="1">
                <a:off x="3936" y="2194"/>
                <a:ext cx="277" cy="154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61" name="Google Shape;461;p22"/>
              <p:cNvCxnSpPr/>
              <p:nvPr/>
            </p:nvCxnSpPr>
            <p:spPr>
              <a:xfrm flipH="1">
                <a:off x="3970" y="2119"/>
                <a:ext cx="238" cy="1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62" name="Google Shape;462;p22"/>
              <p:cNvCxnSpPr/>
              <p:nvPr/>
            </p:nvCxnSpPr>
            <p:spPr>
              <a:xfrm flipH="1">
                <a:off x="4011" y="2036"/>
                <a:ext cx="193" cy="9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63" name="Google Shape;463;p22"/>
              <p:cNvCxnSpPr/>
              <p:nvPr/>
            </p:nvCxnSpPr>
            <p:spPr>
              <a:xfrm flipH="1">
                <a:off x="4039" y="1947"/>
                <a:ext cx="159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64" name="Google Shape;464;p22"/>
              <p:cNvCxnSpPr/>
              <p:nvPr/>
            </p:nvCxnSpPr>
            <p:spPr>
              <a:xfrm flipH="1">
                <a:off x="4080" y="1851"/>
                <a:ext cx="113" cy="6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65" name="Google Shape;465;p22"/>
              <p:cNvCxnSpPr/>
              <p:nvPr/>
            </p:nvCxnSpPr>
            <p:spPr>
              <a:xfrm flipH="1">
                <a:off x="4094" y="1728"/>
                <a:ext cx="113" cy="6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66" name="Google Shape;466;p22"/>
              <p:cNvCxnSpPr/>
              <p:nvPr/>
            </p:nvCxnSpPr>
            <p:spPr>
              <a:xfrm flipH="1">
                <a:off x="4128" y="1625"/>
                <a:ext cx="72" cy="5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sp>
          <p:nvSpPr>
            <p:cNvPr id="467" name="Google Shape;467;p22"/>
            <p:cNvSpPr txBox="1"/>
            <p:nvPr/>
          </p:nvSpPr>
          <p:spPr>
            <a:xfrm>
              <a:off x="270" y="2895"/>
              <a:ext cx="157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  <p:sp>
          <p:nvSpPr>
            <p:cNvPr id="468" name="Google Shape;468;p22"/>
            <p:cNvSpPr txBox="1"/>
            <p:nvPr/>
          </p:nvSpPr>
          <p:spPr>
            <a:xfrm>
              <a:off x="615" y="2617"/>
              <a:ext cx="157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  <p:sp>
          <p:nvSpPr>
            <p:cNvPr id="469" name="Google Shape;469;p22"/>
            <p:cNvSpPr txBox="1"/>
            <p:nvPr/>
          </p:nvSpPr>
          <p:spPr>
            <a:xfrm>
              <a:off x="1093" y="2652"/>
              <a:ext cx="15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  <p:sp>
          <p:nvSpPr>
            <p:cNvPr id="470" name="Google Shape;470;p22"/>
            <p:cNvSpPr txBox="1"/>
            <p:nvPr/>
          </p:nvSpPr>
          <p:spPr>
            <a:xfrm>
              <a:off x="960" y="2914"/>
              <a:ext cx="394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đáy</a:t>
              </a:r>
              <a:endParaRPr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768" y="2849"/>
              <a:ext cx="502" cy="106"/>
            </a:xfrm>
            <a:custGeom>
              <a:rect b="b" l="l" r="r" t="t"/>
              <a:pathLst>
                <a:path extrusionOk="0" h="144" w="960">
                  <a:moveTo>
                    <a:pt x="0" y="0"/>
                  </a:moveTo>
                  <a:lnTo>
                    <a:pt x="336" y="144"/>
                  </a:lnTo>
                  <a:lnTo>
                    <a:pt x="960" y="144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2" name="Google Shape;472;p22"/>
            <p:cNvSpPr txBox="1"/>
            <p:nvPr/>
          </p:nvSpPr>
          <p:spPr>
            <a:xfrm>
              <a:off x="0" y="1824"/>
              <a:ext cx="864" cy="4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Times New Roman"/>
                <a:buNone/>
              </a:pPr>
              <a:r>
                <a:t/>
              </a:r>
              <a:endPara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</a:t>
              </a: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63" y="2180"/>
              <a:ext cx="432" cy="289"/>
            </a:xfrm>
            <a:custGeom>
              <a:rect b="b" l="l" r="r" t="t"/>
              <a:pathLst>
                <a:path extrusionOk="0" h="288" w="1152">
                  <a:moveTo>
                    <a:pt x="0" y="0"/>
                  </a:moveTo>
                  <a:lnTo>
                    <a:pt x="960" y="0"/>
                  </a:lnTo>
                  <a:lnTo>
                    <a:pt x="1152" y="288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474" name="Google Shape;474;p22"/>
            <p:cNvGrpSpPr/>
            <p:nvPr/>
          </p:nvGrpSpPr>
          <p:grpSpPr>
            <a:xfrm>
              <a:off x="624" y="1872"/>
              <a:ext cx="931" cy="394"/>
              <a:chOff x="4197" y="1769"/>
              <a:chExt cx="1424" cy="535"/>
            </a:xfrm>
          </p:grpSpPr>
          <p:sp>
            <p:nvSpPr>
              <p:cNvPr id="475" name="Google Shape;475;p22"/>
              <p:cNvSpPr txBox="1"/>
              <p:nvPr/>
            </p:nvSpPr>
            <p:spPr>
              <a:xfrm>
                <a:off x="4361" y="1769"/>
                <a:ext cx="1260" cy="3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 h</a:t>
                </a:r>
                <a:endParaRPr/>
              </a:p>
            </p:txBody>
          </p:sp>
          <p:sp>
            <p:nvSpPr>
              <p:cNvPr id="476" name="Google Shape;476;p22"/>
              <p:cNvSpPr/>
              <p:nvPr/>
            </p:nvSpPr>
            <p:spPr>
              <a:xfrm>
                <a:off x="4197" y="2016"/>
                <a:ext cx="864" cy="288"/>
              </a:xfrm>
              <a:custGeom>
                <a:rect b="b" l="l" r="r" t="t"/>
                <a:pathLst>
                  <a:path extrusionOk="0" h="288" w="1296">
                    <a:moveTo>
                      <a:pt x="0" y="288"/>
                    </a:moveTo>
                    <a:lnTo>
                      <a:pt x="432" y="0"/>
                    </a:lnTo>
                    <a:lnTo>
                      <a:pt x="1296" y="0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triangl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477" name="Google Shape;477;p22"/>
            <p:cNvSpPr txBox="1"/>
            <p:nvPr/>
          </p:nvSpPr>
          <p:spPr>
            <a:xfrm>
              <a:off x="576" y="2304"/>
              <a:ext cx="220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endParaRPr/>
            </a:p>
          </p:txBody>
        </p:sp>
        <p:sp>
          <p:nvSpPr>
            <p:cNvPr id="478" name="Google Shape;478;p22"/>
            <p:cNvSpPr txBox="1"/>
            <p:nvPr/>
          </p:nvSpPr>
          <p:spPr>
            <a:xfrm>
              <a:off x="864" y="2571"/>
              <a:ext cx="220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219200"/>
            <a:ext cx="3810000" cy="304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4" name="Google Shape;484;p23"/>
          <p:cNvGrpSpPr/>
          <p:nvPr/>
        </p:nvGrpSpPr>
        <p:grpSpPr>
          <a:xfrm>
            <a:off x="5867400" y="2819400"/>
            <a:ext cx="2844800" cy="3556000"/>
            <a:chOff x="1968" y="1056"/>
            <a:chExt cx="1792" cy="2240"/>
          </a:xfrm>
        </p:grpSpPr>
        <p:pic>
          <p:nvPicPr>
            <p:cNvPr descr="dongho_nuoc" id="485" name="Google Shape;485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68" y="1056"/>
              <a:ext cx="1792" cy="2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6" name="Google Shape;486;p23"/>
            <p:cNvSpPr txBox="1"/>
            <p:nvPr/>
          </p:nvSpPr>
          <p:spPr>
            <a:xfrm>
              <a:off x="2064" y="2880"/>
              <a:ext cx="1632" cy="327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99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rgbClr val="FFFF99"/>
                  </a:solidFill>
                  <a:latin typeface="Arial"/>
                  <a:ea typeface="Arial"/>
                  <a:cs typeface="Arial"/>
                  <a:sym typeface="Arial"/>
                </a:rPr>
                <a:t>Đồng hồ nước</a:t>
              </a:r>
              <a:endParaRPr/>
            </a:p>
          </p:txBody>
        </p:sp>
      </p:grpSp>
      <p:pic>
        <p:nvPicPr>
          <p:cNvPr id="487" name="Google Shape;487;p23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4191000"/>
            <a:ext cx="3048000" cy="1935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33800" y="4495800"/>
            <a:ext cx="2133600" cy="1422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23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Tiết 60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HÌNH NÓN – HÌNH NÓN CỤT 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DIỆN TÍCH XUNG QUANH VÀ THỂ TÍCH HÌNH NÓN – H.NÓN CỤT </a:t>
            </a:r>
            <a:endParaRPr/>
          </a:p>
        </p:txBody>
      </p:sp>
      <p:sp>
        <p:nvSpPr>
          <p:cNvPr id="490" name="Google Shape;490;p23"/>
          <p:cNvSpPr txBox="1"/>
          <p:nvPr/>
        </p:nvSpPr>
        <p:spPr>
          <a:xfrm>
            <a:off x="4419600" y="1524000"/>
            <a:ext cx="4191000" cy="946150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VÀI HÌNH NÓN CỤT THƯỜNG GẶP…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4"/>
          <p:cNvSpPr txBox="1"/>
          <p:nvPr>
            <p:ph idx="1" type="body"/>
          </p:nvPr>
        </p:nvSpPr>
        <p:spPr>
          <a:xfrm>
            <a:off x="457200" y="1600200"/>
            <a:ext cx="3505200" cy="4114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en-US" sz="2800" u="sng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4/ Hình nón cụt</a:t>
            </a:r>
            <a:r>
              <a:rPr b="0" i="0" lang="en-US" sz="280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Hình nón cụt có 2 đáy là hai hình tròn không bằng nhau nằm trên hai mặt phẳng song song có đường nối tâm là trục đối xứng .</a:t>
            </a:r>
            <a:endParaRPr/>
          </a:p>
        </p:txBody>
      </p:sp>
      <p:pic>
        <p:nvPicPr>
          <p:cNvPr id="496" name="Google Shape;49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7200" y="3886200"/>
            <a:ext cx="4676775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120" id="497" name="Google Shape;49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7200" y="457200"/>
            <a:ext cx="4343400" cy="3076575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24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Tiết 60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HÌNH NÓN – HÌNH NÓN CỤT 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DIỆN TÍCH XUNG QUANH VÀ THỂ TÍCH HÌNH NÓN – H.NÓN CỤT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5"/>
          <p:cNvSpPr txBox="1"/>
          <p:nvPr>
            <p:ph type="title"/>
          </p:nvPr>
        </p:nvSpPr>
        <p:spPr>
          <a:xfrm>
            <a:off x="0" y="10668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0" i="0" lang="en-US" sz="2800" u="sng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5/ Diện tích xung quanh và thể tích của hình nón cụt </a:t>
            </a:r>
            <a:endParaRPr/>
          </a:p>
        </p:txBody>
      </p:sp>
      <p:sp>
        <p:nvSpPr>
          <p:cNvPr id="504" name="Google Shape;504;p25"/>
          <p:cNvSpPr txBox="1"/>
          <p:nvPr>
            <p:ph idx="1" type="body"/>
          </p:nvPr>
        </p:nvSpPr>
        <p:spPr>
          <a:xfrm>
            <a:off x="685800" y="1447800"/>
            <a:ext cx="78613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 hình nón cụt có r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, r</a:t>
            </a:r>
            <a:r>
              <a:rPr b="0" baseline="-2500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lần lượt là bán kính hai đáy ,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 là chiều cao , l là đường sinh 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Diện tích xung quanh hình nón cụt là :</a:t>
            </a:r>
            <a:endParaRPr/>
          </a:p>
        </p:txBody>
      </p:sp>
      <p:pic>
        <p:nvPicPr>
          <p:cNvPr id="505" name="Google Shape;50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3657600"/>
            <a:ext cx="2967037" cy="6858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506" name="Google Shape;506;p25"/>
          <p:cNvSpPr txBox="1"/>
          <p:nvPr/>
        </p:nvSpPr>
        <p:spPr>
          <a:xfrm>
            <a:off x="838200" y="4572000"/>
            <a:ext cx="4267200" cy="1160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Noto Sans Symbols"/>
              <a:buChar char="❖"/>
            </a:pPr>
            <a:r>
              <a:rPr b="0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tích hình nón cụt là 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7" name="Google Shape;50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600" y="5257800"/>
            <a:ext cx="3479800" cy="1096962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  <p:grpSp>
        <p:nvGrpSpPr>
          <p:cNvPr id="508" name="Google Shape;508;p25"/>
          <p:cNvGrpSpPr/>
          <p:nvPr/>
        </p:nvGrpSpPr>
        <p:grpSpPr>
          <a:xfrm>
            <a:off x="5867400" y="3810000"/>
            <a:ext cx="2879725" cy="1905000"/>
            <a:chOff x="3360" y="2688"/>
            <a:chExt cx="1814" cy="1200"/>
          </a:xfrm>
        </p:grpSpPr>
        <p:grpSp>
          <p:nvGrpSpPr>
            <p:cNvPr id="509" name="Google Shape;509;p25"/>
            <p:cNvGrpSpPr/>
            <p:nvPr/>
          </p:nvGrpSpPr>
          <p:grpSpPr>
            <a:xfrm>
              <a:off x="3360" y="2688"/>
              <a:ext cx="1814" cy="1200"/>
              <a:chOff x="3360" y="2688"/>
              <a:chExt cx="1814" cy="1200"/>
            </a:xfrm>
          </p:grpSpPr>
          <p:sp>
            <p:nvSpPr>
              <p:cNvPr id="510" name="Google Shape;510;p25"/>
              <p:cNvSpPr/>
              <p:nvPr/>
            </p:nvSpPr>
            <p:spPr>
              <a:xfrm>
                <a:off x="3696" y="2736"/>
                <a:ext cx="1134" cy="384"/>
              </a:xfrm>
              <a:prstGeom prst="ellipse">
                <a:avLst/>
              </a:prstGeom>
              <a:gradFill>
                <a:gsLst>
                  <a:gs pos="0">
                    <a:srgbClr val="FFFFCC"/>
                  </a:gs>
                  <a:gs pos="100000">
                    <a:srgbClr val="76765E"/>
                  </a:gs>
                </a:gsLst>
                <a:lin ang="270000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1" name="Google Shape;511;p25"/>
              <p:cNvSpPr/>
              <p:nvPr/>
            </p:nvSpPr>
            <p:spPr>
              <a:xfrm>
                <a:off x="3374" y="3408"/>
                <a:ext cx="1791" cy="480"/>
              </a:xfrm>
              <a:prstGeom prst="ellipse">
                <a:avLst/>
              </a:prstGeom>
              <a:gradFill>
                <a:gsLst>
                  <a:gs pos="0">
                    <a:srgbClr val="FFFFCC"/>
                  </a:gs>
                  <a:gs pos="50000">
                    <a:srgbClr val="76765E"/>
                  </a:gs>
                  <a:gs pos="100000">
                    <a:srgbClr val="FFFFCC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pic>
            <p:nvPicPr>
              <p:cNvPr id="512" name="Google Shape;512;p2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3984" y="2688"/>
                <a:ext cx="179" cy="2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3" name="Google Shape;513;p25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3754" y="3379"/>
                <a:ext cx="196" cy="32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514" name="Google Shape;514;p25"/>
              <p:cNvGrpSpPr/>
              <p:nvPr/>
            </p:nvGrpSpPr>
            <p:grpSpPr>
              <a:xfrm>
                <a:off x="3360" y="2928"/>
                <a:ext cx="1814" cy="720"/>
                <a:chOff x="2976" y="2928"/>
                <a:chExt cx="1819" cy="720"/>
              </a:xfrm>
            </p:grpSpPr>
            <p:sp>
              <p:nvSpPr>
                <p:cNvPr id="515" name="Google Shape;515;p25"/>
                <p:cNvSpPr/>
                <p:nvPr/>
              </p:nvSpPr>
              <p:spPr>
                <a:xfrm>
                  <a:off x="3888" y="2928"/>
                  <a:ext cx="907" cy="720"/>
                </a:xfrm>
                <a:custGeom>
                  <a:rect b="b" l="l" r="r" t="t"/>
                  <a:pathLst>
                    <a:path extrusionOk="0" h="720" w="912">
                      <a:moveTo>
                        <a:pt x="576" y="0"/>
                      </a:moveTo>
                      <a:lnTo>
                        <a:pt x="0" y="0"/>
                      </a:lnTo>
                      <a:lnTo>
                        <a:pt x="0" y="720"/>
                      </a:lnTo>
                      <a:lnTo>
                        <a:pt x="912" y="720"/>
                      </a:lnTo>
                      <a:lnTo>
                        <a:pt x="576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76765E"/>
                    </a:gs>
                    <a:gs pos="50000">
                      <a:srgbClr val="FFFFCC"/>
                    </a:gs>
                    <a:gs pos="100000">
                      <a:srgbClr val="76765E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16" name="Google Shape;516;p25"/>
                <p:cNvSpPr/>
                <p:nvPr/>
              </p:nvSpPr>
              <p:spPr>
                <a:xfrm flipH="1">
                  <a:off x="2981" y="2928"/>
                  <a:ext cx="907" cy="720"/>
                </a:xfrm>
                <a:custGeom>
                  <a:rect b="b" l="l" r="r" t="t"/>
                  <a:pathLst>
                    <a:path extrusionOk="0" h="720" w="912">
                      <a:moveTo>
                        <a:pt x="576" y="0"/>
                      </a:moveTo>
                      <a:lnTo>
                        <a:pt x="0" y="0"/>
                      </a:lnTo>
                      <a:lnTo>
                        <a:pt x="0" y="720"/>
                      </a:lnTo>
                      <a:lnTo>
                        <a:pt x="912" y="720"/>
                      </a:lnTo>
                      <a:lnTo>
                        <a:pt x="576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76765E"/>
                    </a:gs>
                    <a:gs pos="50000">
                      <a:srgbClr val="FFFFCC"/>
                    </a:gs>
                    <a:gs pos="100000">
                      <a:srgbClr val="76765E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cxnSp>
              <p:nvCxnSpPr>
                <p:cNvPr id="517" name="Google Shape;517;p25"/>
                <p:cNvCxnSpPr/>
                <p:nvPr/>
              </p:nvCxnSpPr>
              <p:spPr>
                <a:xfrm>
                  <a:off x="3312" y="2928"/>
                  <a:ext cx="576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518" name="Google Shape;518;p25"/>
                <p:cNvCxnSpPr/>
                <p:nvPr/>
              </p:nvCxnSpPr>
              <p:spPr>
                <a:xfrm flipH="1">
                  <a:off x="2976" y="2928"/>
                  <a:ext cx="336" cy="72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519" name="Google Shape;519;p25"/>
              <p:cNvSpPr/>
              <p:nvPr/>
            </p:nvSpPr>
            <p:spPr>
              <a:xfrm>
                <a:off x="3696" y="2924"/>
                <a:ext cx="1133" cy="233"/>
              </a:xfrm>
              <a:custGeom>
                <a:rect b="b" l="l" r="r" t="t"/>
                <a:pathLst>
                  <a:path extrusionOk="0" fill="none" h="21600" w="43186">
                    <a:moveTo>
                      <a:pt x="43185" y="324"/>
                    </a:moveTo>
                    <a:cubicBezTo>
                      <a:pt x="43007" y="12126"/>
                      <a:pt x="33390" y="21599"/>
                      <a:pt x="21588" y="21600"/>
                    </a:cubicBezTo>
                    <a:cubicBezTo>
                      <a:pt x="9944" y="21600"/>
                      <a:pt x="396" y="12370"/>
                      <a:pt x="0" y="733"/>
                    </a:cubicBezTo>
                  </a:path>
                  <a:path extrusionOk="0" h="21600" w="43186">
                    <a:moveTo>
                      <a:pt x="43185" y="324"/>
                    </a:moveTo>
                    <a:cubicBezTo>
                      <a:pt x="43007" y="12126"/>
                      <a:pt x="33390" y="21599"/>
                      <a:pt x="21588" y="21600"/>
                    </a:cubicBezTo>
                    <a:cubicBezTo>
                      <a:pt x="9944" y="21600"/>
                      <a:pt x="396" y="12370"/>
                      <a:pt x="0" y="733"/>
                    </a:cubicBezTo>
                    <a:lnTo>
                      <a:pt x="21588" y="0"/>
                    </a:lnTo>
                    <a:lnTo>
                      <a:pt x="43185" y="324"/>
                    </a:lnTo>
                    <a:close/>
                  </a:path>
                </a:pathLst>
              </a:custGeom>
              <a:gradFill>
                <a:gsLst>
                  <a:gs pos="0">
                    <a:srgbClr val="FFFFCC"/>
                  </a:gs>
                  <a:gs pos="100000">
                    <a:srgbClr val="76765E"/>
                  </a:gs>
                </a:gsLst>
                <a:lin ang="270000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0" name="Google Shape;520;p25"/>
              <p:cNvSpPr/>
              <p:nvPr/>
            </p:nvSpPr>
            <p:spPr>
              <a:xfrm>
                <a:off x="3368" y="3409"/>
                <a:ext cx="1791" cy="251"/>
              </a:xfrm>
              <a:custGeom>
                <a:rect b="b" l="l" r="r" t="t"/>
                <a:pathLst>
                  <a:path extrusionOk="0" fill="none" h="22526" w="43200">
                    <a:moveTo>
                      <a:pt x="19" y="22526"/>
                    </a:moveTo>
                    <a:cubicBezTo>
                      <a:pt x="6" y="22217"/>
                      <a:pt x="0" y="2190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extrusionOk="0" h="22526" w="43200">
                    <a:moveTo>
                      <a:pt x="19" y="22526"/>
                    </a:moveTo>
                    <a:cubicBezTo>
                      <a:pt x="6" y="22217"/>
                      <a:pt x="0" y="2190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lnTo>
                      <a:pt x="19" y="22526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pic>
          <p:nvPicPr>
            <p:cNvPr id="521" name="Google Shape;521;p2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320" y="3216"/>
              <a:ext cx="179" cy="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2" name="Google Shape;522;p2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408" y="3072"/>
              <a:ext cx="161" cy="2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3" name="Google Shape;523;p2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792" y="3360"/>
              <a:ext cx="197" cy="32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24" name="Google Shape;524;p25"/>
          <p:cNvCxnSpPr/>
          <p:nvPr/>
        </p:nvCxnSpPr>
        <p:spPr>
          <a:xfrm>
            <a:off x="7315200" y="4179887"/>
            <a:ext cx="0" cy="53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25" name="Google Shape;525;p25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Tiết 60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HÌNH NÓN – HÌNH NÓN CỤT 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DIỆN TÍCH XUNG QUANH VÀ THỂ TÍCH HÌNH NÓN – H.NÓN CỤT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6"/>
          <p:cNvSpPr txBox="1"/>
          <p:nvPr>
            <p:ph type="title"/>
          </p:nvPr>
        </p:nvSpPr>
        <p:spPr>
          <a:xfrm>
            <a:off x="304800" y="12954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800" u="sng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Bài tập 18 SGK trang 117 </a:t>
            </a:r>
            <a:endParaRPr/>
          </a:p>
        </p:txBody>
      </p:sp>
      <p:sp>
        <p:nvSpPr>
          <p:cNvPr id="531" name="Google Shape;531;p26"/>
          <p:cNvSpPr txBox="1"/>
          <p:nvPr>
            <p:ph idx="1" type="body"/>
          </p:nvPr>
        </p:nvSpPr>
        <p:spPr>
          <a:xfrm>
            <a:off x="609600" y="1905000"/>
            <a:ext cx="441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Hình ABCD khi quay quanh BC thì tạo ra :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( A ) Một hình trụ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( B ) Một hình nón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( C ) Một hình nón cụt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( D ) Hai hình nón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( E ) Hai hình trụ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Hãy chọn câu trả lời đúng . 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26"/>
          <p:cNvSpPr txBox="1"/>
          <p:nvPr/>
        </p:nvSpPr>
        <p:spPr>
          <a:xfrm>
            <a:off x="1066800" y="3733800"/>
            <a:ext cx="2514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3" name="Google Shape;533;p26"/>
          <p:cNvSpPr/>
          <p:nvPr/>
        </p:nvSpPr>
        <p:spPr>
          <a:xfrm>
            <a:off x="947737" y="4376737"/>
            <a:ext cx="838200" cy="609600"/>
          </a:xfrm>
          <a:prstGeom prst="ellipse">
            <a:avLst/>
          </a:prstGeom>
          <a:noFill/>
          <a:ln cap="flat" cmpd="sng" w="28575">
            <a:solidFill>
              <a:srgbClr val="00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34" name="Google Shape;534;p26"/>
          <p:cNvGrpSpPr/>
          <p:nvPr/>
        </p:nvGrpSpPr>
        <p:grpSpPr>
          <a:xfrm>
            <a:off x="5410200" y="2133600"/>
            <a:ext cx="3190875" cy="3724275"/>
            <a:chOff x="2832" y="1488"/>
            <a:chExt cx="2010" cy="2346"/>
          </a:xfrm>
        </p:grpSpPr>
        <p:sp>
          <p:nvSpPr>
            <p:cNvPr id="535" name="Google Shape;535;p26"/>
            <p:cNvSpPr/>
            <p:nvPr/>
          </p:nvSpPr>
          <p:spPr>
            <a:xfrm>
              <a:off x="3024" y="1680"/>
              <a:ext cx="1536" cy="2064"/>
            </a:xfrm>
            <a:custGeom>
              <a:rect b="b" l="l" r="r" t="t"/>
              <a:pathLst>
                <a:path extrusionOk="0" h="2064" w="1536">
                  <a:moveTo>
                    <a:pt x="624" y="0"/>
                  </a:moveTo>
                  <a:lnTo>
                    <a:pt x="0" y="0"/>
                  </a:lnTo>
                  <a:lnTo>
                    <a:pt x="1536" y="2064"/>
                  </a:lnTo>
                  <a:lnTo>
                    <a:pt x="624" y="2064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chemeClr val="folHlink"/>
            </a:solidFill>
            <a:ln cap="flat" cmpd="sng" w="2857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6" name="Google Shape;536;p26"/>
            <p:cNvSpPr txBox="1"/>
            <p:nvPr/>
          </p:nvSpPr>
          <p:spPr>
            <a:xfrm>
              <a:off x="2832" y="1488"/>
              <a:ext cx="336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537" name="Google Shape;537;p26"/>
            <p:cNvSpPr txBox="1"/>
            <p:nvPr/>
          </p:nvSpPr>
          <p:spPr>
            <a:xfrm>
              <a:off x="3600" y="1495"/>
              <a:ext cx="336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  <p:sp>
          <p:nvSpPr>
            <p:cNvPr id="538" name="Google Shape;538;p26"/>
            <p:cNvSpPr txBox="1"/>
            <p:nvPr/>
          </p:nvSpPr>
          <p:spPr>
            <a:xfrm>
              <a:off x="3408" y="2400"/>
              <a:ext cx="336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  <p:sp>
          <p:nvSpPr>
            <p:cNvPr id="539" name="Google Shape;539;p26"/>
            <p:cNvSpPr txBox="1"/>
            <p:nvPr/>
          </p:nvSpPr>
          <p:spPr>
            <a:xfrm>
              <a:off x="3429" y="3546"/>
              <a:ext cx="336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  <p:sp>
          <p:nvSpPr>
            <p:cNvPr id="540" name="Google Shape;540;p26"/>
            <p:cNvSpPr txBox="1"/>
            <p:nvPr/>
          </p:nvSpPr>
          <p:spPr>
            <a:xfrm>
              <a:off x="4506" y="3526"/>
              <a:ext cx="336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</p:grpSp>
      <p:sp>
        <p:nvSpPr>
          <p:cNvPr id="541" name="Google Shape;541;p26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Tiết 60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HÌNH NÓN – HÌNH NÓN CỤT 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DIỆN TÍCH XUNG QUANH VÀ THỂ TÍCH HÌNH NÓN – H.NÓN CỤT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7"/>
          <p:cNvSpPr txBox="1"/>
          <p:nvPr>
            <p:ph idx="1" type="body"/>
          </p:nvPr>
        </p:nvSpPr>
        <p:spPr>
          <a:xfrm>
            <a:off x="1062037" y="1766887"/>
            <a:ext cx="7769225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ong ho cát" id="547" name="Google Shape;54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1676400"/>
            <a:ext cx="3656012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27"/>
          <p:cNvSpPr/>
          <p:nvPr/>
        </p:nvSpPr>
        <p:spPr>
          <a:xfrm>
            <a:off x="4800600" y="1371600"/>
            <a:ext cx="3962400" cy="16002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None/>
            </a:pPr>
            <a:r>
              <a:rPr b="1" i="1" lang="en-US" sz="320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Chiếc đồng hồ cát </a:t>
            </a:r>
            <a:endParaRPr/>
          </a:p>
        </p:txBody>
      </p:sp>
      <p:sp>
        <p:nvSpPr>
          <p:cNvPr id="549" name="Google Shape;549;p27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Tiết 60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HÌNH NÓN – HÌNH NÓN CỤT 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DIỆN TÍCH XUNG QUANH VÀ THỂ TÍCH HÌNH NÓN – H.NÓN CỤT </a:t>
            </a:r>
            <a:endParaRPr/>
          </a:p>
        </p:txBody>
      </p:sp>
      <p:grpSp>
        <p:nvGrpSpPr>
          <p:cNvPr id="550" name="Google Shape;550;p27"/>
          <p:cNvGrpSpPr/>
          <p:nvPr/>
        </p:nvGrpSpPr>
        <p:grpSpPr>
          <a:xfrm>
            <a:off x="5562600" y="3276600"/>
            <a:ext cx="2438400" cy="2609850"/>
            <a:chOff x="2832" y="1488"/>
            <a:chExt cx="2010" cy="2495"/>
          </a:xfrm>
        </p:grpSpPr>
        <p:sp>
          <p:nvSpPr>
            <p:cNvPr id="551" name="Google Shape;551;p27"/>
            <p:cNvSpPr/>
            <p:nvPr/>
          </p:nvSpPr>
          <p:spPr>
            <a:xfrm>
              <a:off x="3024" y="1680"/>
              <a:ext cx="1536" cy="2064"/>
            </a:xfrm>
            <a:custGeom>
              <a:rect b="b" l="l" r="r" t="t"/>
              <a:pathLst>
                <a:path extrusionOk="0" h="2064" w="1536">
                  <a:moveTo>
                    <a:pt x="624" y="0"/>
                  </a:moveTo>
                  <a:lnTo>
                    <a:pt x="0" y="0"/>
                  </a:lnTo>
                  <a:lnTo>
                    <a:pt x="1536" y="2064"/>
                  </a:lnTo>
                  <a:lnTo>
                    <a:pt x="624" y="2064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chemeClr val="folHlink"/>
            </a:solidFill>
            <a:ln cap="flat" cmpd="sng" w="2857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2" name="Google Shape;552;p27"/>
            <p:cNvSpPr txBox="1"/>
            <p:nvPr/>
          </p:nvSpPr>
          <p:spPr>
            <a:xfrm>
              <a:off x="2832" y="1488"/>
              <a:ext cx="336" cy="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553" name="Google Shape;553;p27"/>
            <p:cNvSpPr txBox="1"/>
            <p:nvPr/>
          </p:nvSpPr>
          <p:spPr>
            <a:xfrm>
              <a:off x="3600" y="1496"/>
              <a:ext cx="336" cy="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  <p:sp>
          <p:nvSpPr>
            <p:cNvPr id="554" name="Google Shape;554;p27"/>
            <p:cNvSpPr txBox="1"/>
            <p:nvPr/>
          </p:nvSpPr>
          <p:spPr>
            <a:xfrm>
              <a:off x="3408" y="2400"/>
              <a:ext cx="336" cy="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  <p:sp>
          <p:nvSpPr>
            <p:cNvPr id="555" name="Google Shape;555;p27"/>
            <p:cNvSpPr txBox="1"/>
            <p:nvPr/>
          </p:nvSpPr>
          <p:spPr>
            <a:xfrm>
              <a:off x="3429" y="3546"/>
              <a:ext cx="336" cy="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  <p:sp>
          <p:nvSpPr>
            <p:cNvPr id="556" name="Google Shape;556;p27"/>
            <p:cNvSpPr txBox="1"/>
            <p:nvPr/>
          </p:nvSpPr>
          <p:spPr>
            <a:xfrm>
              <a:off x="4506" y="3526"/>
              <a:ext cx="336" cy="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8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Tiết 60</a:t>
            </a: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HÌNH NÓN – HÌNH NÓN CỤT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b="1" i="0" lang="en-US" sz="25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DIỆN TÍCH XUNG QUANH VÀ THỂ TÍCH HÌNH NÓN CỤT</a:t>
            </a: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62" name="Google Shape;562;p28"/>
          <p:cNvSpPr txBox="1"/>
          <p:nvPr>
            <p:ph type="title"/>
          </p:nvPr>
        </p:nvSpPr>
        <p:spPr>
          <a:xfrm>
            <a:off x="304800" y="990600"/>
            <a:ext cx="4267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Bài tập 15 trang 117 SGK </a:t>
            </a:r>
            <a:endParaRPr/>
          </a:p>
        </p:txBody>
      </p:sp>
      <p:sp>
        <p:nvSpPr>
          <p:cNvPr id="563" name="Google Shape;563;p28"/>
          <p:cNvSpPr txBox="1"/>
          <p:nvPr/>
        </p:nvSpPr>
        <p:spPr>
          <a:xfrm>
            <a:off x="3657600" y="2133600"/>
            <a:ext cx="502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Noto Sans Symbols"/>
              <a:buChar char="⮚"/>
            </a:pPr>
            <a:r>
              <a:rPr b="0" i="1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 kính đáy của hình nón : </a:t>
            </a:r>
            <a:endParaRPr/>
          </a:p>
        </p:txBody>
      </p:sp>
      <p:pic>
        <p:nvPicPr>
          <p:cNvPr id="564" name="Google Shape;564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752600"/>
            <a:ext cx="2514600" cy="2895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524288"/>
            <a:headEnd len="sm" w="sm" type="none"/>
            <a:tailEnd len="sm" w="sm" type="none"/>
          </a:ln>
        </p:spPr>
      </p:pic>
      <p:sp>
        <p:nvSpPr>
          <p:cNvPr id="565" name="Google Shape;565;p28"/>
          <p:cNvSpPr txBox="1"/>
          <p:nvPr/>
        </p:nvSpPr>
        <p:spPr>
          <a:xfrm>
            <a:off x="3276600" y="1524000"/>
            <a:ext cx="31242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Times New Roman"/>
              <a:buNone/>
            </a:pPr>
            <a:r>
              <a:rPr b="1" i="1" lang="en-US" sz="2800" u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a)  Tính r ? </a:t>
            </a:r>
            <a:endParaRPr/>
          </a:p>
        </p:txBody>
      </p:sp>
      <p:pic>
        <p:nvPicPr>
          <p:cNvPr id="566" name="Google Shape;56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8800" y="2622550"/>
            <a:ext cx="914400" cy="806450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28"/>
          <p:cNvSpPr txBox="1"/>
          <p:nvPr/>
        </p:nvSpPr>
        <p:spPr>
          <a:xfrm>
            <a:off x="685800" y="3124200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568" name="Google Shape;568;p28"/>
          <p:cNvSpPr txBox="1"/>
          <p:nvPr/>
        </p:nvSpPr>
        <p:spPr>
          <a:xfrm>
            <a:off x="1524000" y="41148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569" name="Google Shape;569;p28"/>
          <p:cNvSpPr txBox="1"/>
          <p:nvPr/>
        </p:nvSpPr>
        <p:spPr>
          <a:xfrm>
            <a:off x="3124200" y="4205287"/>
            <a:ext cx="4876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Noto Sans Symbols"/>
              <a:buChar char="❖"/>
            </a:pPr>
            <a:r>
              <a:rPr b="0" i="1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nón có đường cao h = 1 </a:t>
            </a:r>
            <a:endParaRPr/>
          </a:p>
        </p:txBody>
      </p:sp>
      <p:sp>
        <p:nvSpPr>
          <p:cNvPr id="570" name="Google Shape;570;p28"/>
          <p:cNvSpPr txBox="1"/>
          <p:nvPr/>
        </p:nvSpPr>
        <p:spPr>
          <a:xfrm>
            <a:off x="3124200" y="4724400"/>
            <a:ext cx="57912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Noto Sans Symbols"/>
              <a:buChar char="❖"/>
            </a:pPr>
            <a:r>
              <a:rPr b="0" i="1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Nên độ dài đường sinh hình nón là : </a:t>
            </a:r>
            <a:endParaRPr/>
          </a:p>
        </p:txBody>
      </p:sp>
      <p:pic>
        <p:nvPicPr>
          <p:cNvPr id="571" name="Google Shape;571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33800" y="5105400"/>
            <a:ext cx="4524375" cy="12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28"/>
          <p:cNvSpPr txBox="1"/>
          <p:nvPr/>
        </p:nvSpPr>
        <p:spPr>
          <a:xfrm>
            <a:off x="4267200" y="2730500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b="0" i="1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 = 1⇒ </a:t>
            </a:r>
            <a:endParaRPr/>
          </a:p>
        </p:txBody>
      </p:sp>
      <p:cxnSp>
        <p:nvCxnSpPr>
          <p:cNvPr id="573" name="Google Shape;573;p28"/>
          <p:cNvCxnSpPr/>
          <p:nvPr/>
        </p:nvCxnSpPr>
        <p:spPr>
          <a:xfrm>
            <a:off x="3200400" y="1981200"/>
            <a:ext cx="5943600" cy="0"/>
          </a:xfrm>
          <a:prstGeom prst="straightConnector1">
            <a:avLst/>
          </a:prstGeom>
          <a:noFill/>
          <a:ln cap="flat" cmpd="thinThick" w="57150">
            <a:solidFill>
              <a:srgbClr val="0066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74" name="Google Shape;574;p28"/>
          <p:cNvSpPr txBox="1"/>
          <p:nvPr/>
        </p:nvSpPr>
        <p:spPr>
          <a:xfrm>
            <a:off x="3581400" y="3581400"/>
            <a:ext cx="31242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Times New Roman"/>
              <a:buNone/>
            </a:pPr>
            <a:r>
              <a:rPr b="1" i="1" lang="en-US" sz="2800" u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b)Tính  </a:t>
            </a:r>
            <a:r>
              <a:rPr b="0" i="0" lang="en-US" sz="280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l </a:t>
            </a:r>
            <a:r>
              <a:rPr b="1" i="1" lang="en-US" sz="2800" u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 </a:t>
            </a:r>
            <a:endParaRPr/>
          </a:p>
        </p:txBody>
      </p:sp>
      <p:cxnSp>
        <p:nvCxnSpPr>
          <p:cNvPr id="575" name="Google Shape;575;p28"/>
          <p:cNvCxnSpPr/>
          <p:nvPr/>
        </p:nvCxnSpPr>
        <p:spPr>
          <a:xfrm>
            <a:off x="3200400" y="4038600"/>
            <a:ext cx="5943600" cy="0"/>
          </a:xfrm>
          <a:prstGeom prst="straightConnector1">
            <a:avLst/>
          </a:prstGeom>
          <a:noFill/>
          <a:ln cap="flat" cmpd="thinThick" w="57150">
            <a:solidFill>
              <a:srgbClr val="006600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5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5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nh co" id="580" name="Google Shape;58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2895600"/>
            <a:ext cx="2238375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ồ gốm 2" id="581" name="Google Shape;58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1200" y="1524000"/>
            <a:ext cx="2743200" cy="14303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đồ gốm 1" id="582" name="Google Shape;58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19800" y="2895600"/>
            <a:ext cx="24511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up dèn" id="583" name="Google Shape;58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3400" y="1219200"/>
            <a:ext cx="1981200" cy="175895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29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Tiết 60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HÌNH NÓN – HÌNH NÓN CỤT 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DIỆN TÍCH XUNG QUANH VÀ THỂ TÍCH HÌNH NÓN – H.NÓN CỤT </a:t>
            </a:r>
            <a:endParaRPr/>
          </a:p>
        </p:txBody>
      </p:sp>
      <p:pic>
        <p:nvPicPr>
          <p:cNvPr descr="lam do gom" id="585" name="Google Shape;585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19400" y="2895600"/>
            <a:ext cx="32766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29"/>
          <p:cNvSpPr txBox="1"/>
          <p:nvPr>
            <p:ph type="title"/>
          </p:nvPr>
        </p:nvSpPr>
        <p:spPr>
          <a:xfrm>
            <a:off x="2819400" y="990600"/>
            <a:ext cx="6096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Một số hình ảnh… xung quanh ta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5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0"/>
          <p:cNvSpPr txBox="1"/>
          <p:nvPr>
            <p:ph type="title"/>
          </p:nvPr>
        </p:nvSpPr>
        <p:spPr>
          <a:xfrm>
            <a:off x="533400" y="1219200"/>
            <a:ext cx="7772400" cy="60960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HƯỚNG DẪN VỀ NHÀ : </a:t>
            </a:r>
            <a:endParaRPr/>
          </a:p>
        </p:txBody>
      </p:sp>
      <p:sp>
        <p:nvSpPr>
          <p:cNvPr id="592" name="Google Shape;592;p30"/>
          <p:cNvSpPr txBox="1"/>
          <p:nvPr>
            <p:ph idx="1" type="body"/>
          </p:nvPr>
        </p:nvSpPr>
        <p:spPr>
          <a:xfrm>
            <a:off x="609600" y="2286000"/>
            <a:ext cx="7769225" cy="2970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Nắm vững các khái niệm về hình nón và hình nón cụt 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Nắm chắc các công thức tính diện tích xung quanh , diện tích toàn phần , thể tích hình nón và hình nón cụt 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Làm các bài tập 17 , 19 , 20 ,21 , 22   SGK trang 118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rgbClr val="CC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30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Tiết 60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HÌNH NÓN – HÌNH NÓN CỤT 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DIỆN TÍCH XUNG QUANH VÀ THỂ TÍCH HÌNH NÓN – H.NÓN CỤT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4"/>
          <p:cNvGrpSpPr/>
          <p:nvPr/>
        </p:nvGrpSpPr>
        <p:grpSpPr>
          <a:xfrm rot="-2640000">
            <a:off x="3189287" y="5421312"/>
            <a:ext cx="1131887" cy="1120775"/>
            <a:chOff x="2914" y="2763"/>
            <a:chExt cx="713" cy="706"/>
          </a:xfrm>
        </p:grpSpPr>
        <p:grpSp>
          <p:nvGrpSpPr>
            <p:cNvPr id="122" name="Google Shape;122;p14"/>
            <p:cNvGrpSpPr/>
            <p:nvPr/>
          </p:nvGrpSpPr>
          <p:grpSpPr>
            <a:xfrm>
              <a:off x="2914" y="2763"/>
              <a:ext cx="713" cy="706"/>
              <a:chOff x="2914" y="2763"/>
              <a:chExt cx="713" cy="706"/>
            </a:xfrm>
          </p:grpSpPr>
          <p:grpSp>
            <p:nvGrpSpPr>
              <p:cNvPr id="123" name="Google Shape;123;p14"/>
              <p:cNvGrpSpPr/>
              <p:nvPr/>
            </p:nvGrpSpPr>
            <p:grpSpPr>
              <a:xfrm>
                <a:off x="2928" y="2763"/>
                <a:ext cx="680" cy="706"/>
                <a:chOff x="2935" y="2784"/>
                <a:chExt cx="680" cy="706"/>
              </a:xfrm>
            </p:grpSpPr>
            <p:sp>
              <p:nvSpPr>
                <p:cNvPr id="124" name="Google Shape;124;p14"/>
                <p:cNvSpPr/>
                <p:nvPr/>
              </p:nvSpPr>
              <p:spPr>
                <a:xfrm>
                  <a:off x="2935" y="2798"/>
                  <a:ext cx="680" cy="68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CC33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25" name="Google Shape;125;p14"/>
                <p:cNvSpPr/>
                <p:nvPr/>
              </p:nvSpPr>
              <p:spPr>
                <a:xfrm>
                  <a:off x="3264" y="2784"/>
                  <a:ext cx="27" cy="27"/>
                </a:xfrm>
                <a:prstGeom prst="ellipse">
                  <a:avLst/>
                </a:prstGeom>
                <a:solidFill>
                  <a:srgbClr val="CC3300"/>
                </a:solidFill>
                <a:ln cap="flat" cmpd="sng" w="9525">
                  <a:solidFill>
                    <a:srgbClr val="CC33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26" name="Google Shape;126;p14"/>
                <p:cNvSpPr/>
                <p:nvPr/>
              </p:nvSpPr>
              <p:spPr>
                <a:xfrm>
                  <a:off x="3264" y="3463"/>
                  <a:ext cx="27" cy="27"/>
                </a:xfrm>
                <a:prstGeom prst="ellipse">
                  <a:avLst/>
                </a:prstGeom>
                <a:solidFill>
                  <a:srgbClr val="CC3300"/>
                </a:solidFill>
                <a:ln cap="flat" cmpd="sng" w="9525">
                  <a:solidFill>
                    <a:srgbClr val="CC33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sp>
            <p:nvSpPr>
              <p:cNvPr id="127" name="Google Shape;127;p14"/>
              <p:cNvSpPr/>
              <p:nvPr/>
            </p:nvSpPr>
            <p:spPr>
              <a:xfrm>
                <a:off x="2914" y="3106"/>
                <a:ext cx="27" cy="27"/>
              </a:xfrm>
              <a:prstGeom prst="ellipse">
                <a:avLst/>
              </a:prstGeom>
              <a:solidFill>
                <a:srgbClr val="CC3300"/>
              </a:solidFill>
              <a:ln cap="flat" cmpd="sng" w="9525">
                <a:solidFill>
                  <a:srgbClr val="CC3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8" name="Google Shape;128;p14"/>
              <p:cNvSpPr/>
              <p:nvPr/>
            </p:nvSpPr>
            <p:spPr>
              <a:xfrm>
                <a:off x="3600" y="3106"/>
                <a:ext cx="27" cy="27"/>
              </a:xfrm>
              <a:prstGeom prst="ellipse">
                <a:avLst/>
              </a:prstGeom>
              <a:solidFill>
                <a:srgbClr val="CC3300"/>
              </a:solidFill>
              <a:ln cap="flat" cmpd="sng" w="9525">
                <a:solidFill>
                  <a:srgbClr val="CC3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29" name="Google Shape;129;p14"/>
            <p:cNvSpPr/>
            <p:nvPr/>
          </p:nvSpPr>
          <p:spPr>
            <a:xfrm>
              <a:off x="3263" y="3106"/>
              <a:ext cx="27" cy="27"/>
            </a:xfrm>
            <a:prstGeom prst="ellipse">
              <a:avLst/>
            </a:prstGeom>
            <a:solidFill>
              <a:srgbClr val="CC3300"/>
            </a:solidFill>
            <a:ln cap="flat" cmpd="sng" w="9525">
              <a:solidFill>
                <a:srgbClr val="CC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30" name="Google Shape;130;p14"/>
          <p:cNvSpPr/>
          <p:nvPr/>
        </p:nvSpPr>
        <p:spPr>
          <a:xfrm>
            <a:off x="4148137" y="4887912"/>
            <a:ext cx="1641475" cy="1098550"/>
          </a:xfrm>
          <a:custGeom>
            <a:rect b="b" l="l" r="r" t="t"/>
            <a:pathLst>
              <a:path extrusionOk="0" fill="none" h="21600" w="32328">
                <a:moveTo>
                  <a:pt x="32327" y="14727"/>
                </a:moveTo>
                <a:cubicBezTo>
                  <a:pt x="28241" y="19110"/>
                  <a:pt x="22519" y="21599"/>
                  <a:pt x="16527" y="21600"/>
                </a:cubicBezTo>
                <a:cubicBezTo>
                  <a:pt x="10152" y="21600"/>
                  <a:pt x="4104" y="18784"/>
                  <a:pt x="0" y="13907"/>
                </a:cubicBezTo>
              </a:path>
              <a:path extrusionOk="0" h="21600" w="32328">
                <a:moveTo>
                  <a:pt x="32327" y="14727"/>
                </a:moveTo>
                <a:cubicBezTo>
                  <a:pt x="28241" y="19110"/>
                  <a:pt x="22519" y="21599"/>
                  <a:pt x="16527" y="21600"/>
                </a:cubicBezTo>
                <a:cubicBezTo>
                  <a:pt x="10152" y="21600"/>
                  <a:pt x="4104" y="18784"/>
                  <a:pt x="0" y="13907"/>
                </a:cubicBezTo>
                <a:lnTo>
                  <a:pt x="16527" y="0"/>
                </a:lnTo>
                <a:lnTo>
                  <a:pt x="32327" y="14727"/>
                </a:lnTo>
                <a:close/>
              </a:path>
            </a:pathLst>
          </a:custGeom>
          <a:solidFill>
            <a:srgbClr val="CC3300"/>
          </a:solidFill>
          <a:ln cap="flat" cmpd="sng" w="28575">
            <a:solidFill>
              <a:srgbClr val="CC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14"/>
          <p:cNvSpPr/>
          <p:nvPr/>
        </p:nvSpPr>
        <p:spPr>
          <a:xfrm rot="-1440000">
            <a:off x="4202112" y="5094287"/>
            <a:ext cx="1052512" cy="869950"/>
          </a:xfrm>
          <a:custGeom>
            <a:rect b="b" l="l" r="r" t="t"/>
            <a:pathLst>
              <a:path extrusionOk="0" fill="none" h="17104" w="20706">
                <a:moveTo>
                  <a:pt x="7514" y="17104"/>
                </a:moveTo>
                <a:cubicBezTo>
                  <a:pt x="3921" y="14332"/>
                  <a:pt x="1292" y="10500"/>
                  <a:pt x="0" y="6149"/>
                </a:cubicBezTo>
              </a:path>
              <a:path extrusionOk="0" h="17104" w="20706">
                <a:moveTo>
                  <a:pt x="7514" y="17104"/>
                </a:moveTo>
                <a:cubicBezTo>
                  <a:pt x="3921" y="14332"/>
                  <a:pt x="1292" y="10500"/>
                  <a:pt x="0" y="6149"/>
                </a:cubicBezTo>
                <a:lnTo>
                  <a:pt x="20706" y="0"/>
                </a:lnTo>
                <a:lnTo>
                  <a:pt x="7514" y="17104"/>
                </a:lnTo>
                <a:close/>
              </a:path>
            </a:pathLst>
          </a:custGeom>
          <a:noFill/>
          <a:ln cap="flat" cmpd="sng" w="28575">
            <a:solidFill>
              <a:srgbClr val="CC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14"/>
          <p:cNvSpPr/>
          <p:nvPr/>
        </p:nvSpPr>
        <p:spPr>
          <a:xfrm rot="-2280000">
            <a:off x="4495800" y="5072062"/>
            <a:ext cx="906462" cy="1058862"/>
          </a:xfrm>
          <a:custGeom>
            <a:rect b="b" l="l" r="r" t="t"/>
            <a:pathLst>
              <a:path extrusionOk="0" fill="none" h="20842" w="17820">
                <a:moveTo>
                  <a:pt x="12148" y="20841"/>
                </a:moveTo>
                <a:cubicBezTo>
                  <a:pt x="7202" y="19496"/>
                  <a:pt x="2896" y="16435"/>
                  <a:pt x="-1" y="12206"/>
                </a:cubicBezTo>
              </a:path>
              <a:path extrusionOk="0" h="20842" w="17820">
                <a:moveTo>
                  <a:pt x="12148" y="20841"/>
                </a:moveTo>
                <a:cubicBezTo>
                  <a:pt x="7202" y="19496"/>
                  <a:pt x="2896" y="16435"/>
                  <a:pt x="-1" y="12206"/>
                </a:cubicBezTo>
                <a:lnTo>
                  <a:pt x="17820" y="0"/>
                </a:lnTo>
                <a:lnTo>
                  <a:pt x="12148" y="20841"/>
                </a:lnTo>
                <a:close/>
              </a:path>
            </a:pathLst>
          </a:custGeom>
          <a:noFill/>
          <a:ln cap="flat" cmpd="sng" w="28575">
            <a:solidFill>
              <a:srgbClr val="CC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14"/>
          <p:cNvSpPr/>
          <p:nvPr/>
        </p:nvSpPr>
        <p:spPr>
          <a:xfrm rot="-1920000">
            <a:off x="4953000" y="4837112"/>
            <a:ext cx="598487" cy="1098550"/>
          </a:xfrm>
          <a:custGeom>
            <a:rect b="b" l="l" r="r" t="t"/>
            <a:pathLst>
              <a:path extrusionOk="0" fill="none" h="21600" w="11778">
                <a:moveTo>
                  <a:pt x="11777" y="20908"/>
                </a:moveTo>
                <a:cubicBezTo>
                  <a:pt x="10007" y="21367"/>
                  <a:pt x="8185" y="21599"/>
                  <a:pt x="6357" y="21600"/>
                </a:cubicBezTo>
                <a:cubicBezTo>
                  <a:pt x="4202" y="21600"/>
                  <a:pt x="2059" y="21277"/>
                  <a:pt x="-1" y="20643"/>
                </a:cubicBezTo>
              </a:path>
              <a:path extrusionOk="0" h="21600" w="11778">
                <a:moveTo>
                  <a:pt x="11777" y="20908"/>
                </a:moveTo>
                <a:cubicBezTo>
                  <a:pt x="10007" y="21367"/>
                  <a:pt x="8185" y="21599"/>
                  <a:pt x="6357" y="21600"/>
                </a:cubicBezTo>
                <a:cubicBezTo>
                  <a:pt x="4202" y="21600"/>
                  <a:pt x="2059" y="21277"/>
                  <a:pt x="-1" y="20643"/>
                </a:cubicBezTo>
                <a:lnTo>
                  <a:pt x="6357" y="0"/>
                </a:lnTo>
                <a:lnTo>
                  <a:pt x="11777" y="20908"/>
                </a:lnTo>
                <a:close/>
              </a:path>
            </a:pathLst>
          </a:custGeom>
          <a:noFill/>
          <a:ln cap="flat" cmpd="sng" w="28575">
            <a:solidFill>
              <a:srgbClr val="CC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34" name="Google Shape;134;p14"/>
          <p:cNvGrpSpPr/>
          <p:nvPr/>
        </p:nvGrpSpPr>
        <p:grpSpPr>
          <a:xfrm>
            <a:off x="1574800" y="4419600"/>
            <a:ext cx="1079500" cy="1190625"/>
            <a:chOff x="1488" y="2736"/>
            <a:chExt cx="680" cy="745"/>
          </a:xfrm>
        </p:grpSpPr>
        <p:grpSp>
          <p:nvGrpSpPr>
            <p:cNvPr id="135" name="Google Shape;135;p14"/>
            <p:cNvGrpSpPr/>
            <p:nvPr/>
          </p:nvGrpSpPr>
          <p:grpSpPr>
            <a:xfrm>
              <a:off x="1488" y="2736"/>
              <a:ext cx="680" cy="745"/>
              <a:chOff x="1488" y="2736"/>
              <a:chExt cx="680" cy="745"/>
            </a:xfrm>
          </p:grpSpPr>
          <p:sp>
            <p:nvSpPr>
              <p:cNvPr id="136" name="Google Shape;136;p14"/>
              <p:cNvSpPr/>
              <p:nvPr/>
            </p:nvSpPr>
            <p:spPr>
              <a:xfrm>
                <a:off x="1488" y="3326"/>
                <a:ext cx="676" cy="155"/>
              </a:xfrm>
              <a:custGeom>
                <a:rect b="b" l="l" r="r" t="t"/>
                <a:pathLst>
                  <a:path extrusionOk="0" fill="none" h="21600" w="42954">
                    <a:moveTo>
                      <a:pt x="42953" y="929"/>
                    </a:moveTo>
                    <a:cubicBezTo>
                      <a:pt x="42455" y="12486"/>
                      <a:pt x="32941" y="21599"/>
                      <a:pt x="21374" y="21600"/>
                    </a:cubicBezTo>
                    <a:cubicBezTo>
                      <a:pt x="10649" y="21600"/>
                      <a:pt x="1548" y="13730"/>
                      <a:pt x="0" y="3117"/>
                    </a:cubicBezTo>
                  </a:path>
                  <a:path extrusionOk="0" h="21600" w="42954">
                    <a:moveTo>
                      <a:pt x="42953" y="929"/>
                    </a:moveTo>
                    <a:cubicBezTo>
                      <a:pt x="42455" y="12486"/>
                      <a:pt x="32941" y="21599"/>
                      <a:pt x="21374" y="21600"/>
                    </a:cubicBezTo>
                    <a:cubicBezTo>
                      <a:pt x="10649" y="21600"/>
                      <a:pt x="1548" y="13730"/>
                      <a:pt x="0" y="3117"/>
                    </a:cubicBezTo>
                    <a:lnTo>
                      <a:pt x="21374" y="0"/>
                    </a:lnTo>
                    <a:lnTo>
                      <a:pt x="42953" y="929"/>
                    </a:lnTo>
                    <a:close/>
                  </a:path>
                </a:pathLst>
              </a:custGeom>
              <a:solidFill>
                <a:srgbClr val="FFFF99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7" name="Google Shape;137;p14"/>
              <p:cNvSpPr/>
              <p:nvPr/>
            </p:nvSpPr>
            <p:spPr>
              <a:xfrm>
                <a:off x="1488" y="2736"/>
                <a:ext cx="680" cy="603"/>
              </a:xfrm>
              <a:prstGeom prst="flowChartExtract">
                <a:avLst/>
              </a:prstGeom>
              <a:solidFill>
                <a:srgbClr val="FFFF9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8" name="Google Shape;138;p14"/>
              <p:cNvSpPr/>
              <p:nvPr/>
            </p:nvSpPr>
            <p:spPr>
              <a:xfrm>
                <a:off x="1491" y="3210"/>
                <a:ext cx="671" cy="155"/>
              </a:xfrm>
              <a:custGeom>
                <a:rect b="b" l="l" r="r" t="t"/>
                <a:pathLst>
                  <a:path extrusionOk="0" fill="none" h="21600" w="42595">
                    <a:moveTo>
                      <a:pt x="-1" y="18271"/>
                    </a:moveTo>
                    <a:cubicBezTo>
                      <a:pt x="1639" y="7754"/>
                      <a:pt x="10697" y="-1"/>
                      <a:pt x="21342" y="0"/>
                    </a:cubicBezTo>
                    <a:cubicBezTo>
                      <a:pt x="31783" y="0"/>
                      <a:pt x="40729" y="7468"/>
                      <a:pt x="42594" y="17742"/>
                    </a:cubicBezTo>
                  </a:path>
                  <a:path extrusionOk="0" h="21600" w="42595">
                    <a:moveTo>
                      <a:pt x="-1" y="18271"/>
                    </a:moveTo>
                    <a:cubicBezTo>
                      <a:pt x="1639" y="7754"/>
                      <a:pt x="10697" y="-1"/>
                      <a:pt x="21342" y="0"/>
                    </a:cubicBezTo>
                    <a:cubicBezTo>
                      <a:pt x="31783" y="0"/>
                      <a:pt x="40729" y="7468"/>
                      <a:pt x="42594" y="17742"/>
                    </a:cubicBezTo>
                    <a:lnTo>
                      <a:pt x="21342" y="21600"/>
                    </a:lnTo>
                    <a:lnTo>
                      <a:pt x="-1" y="18271"/>
                    </a:lnTo>
                    <a:close/>
                  </a:path>
                </a:pathLst>
              </a:custGeom>
              <a:solidFill>
                <a:srgbClr val="FFFF99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39" name="Google Shape;139;p14"/>
            <p:cNvCxnSpPr/>
            <p:nvPr/>
          </p:nvCxnSpPr>
          <p:spPr>
            <a:xfrm>
              <a:off x="1824" y="3339"/>
              <a:ext cx="34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40" name="Google Shape;140;p14"/>
            <p:cNvSpPr/>
            <p:nvPr/>
          </p:nvSpPr>
          <p:spPr>
            <a:xfrm>
              <a:off x="1817" y="3326"/>
              <a:ext cx="27" cy="27"/>
            </a:xfrm>
            <a:prstGeom prst="ellipse">
              <a:avLst/>
            </a:prstGeom>
            <a:solidFill>
              <a:srgbClr val="CC3300"/>
            </a:solidFill>
            <a:ln cap="flat" cmpd="sng" w="9525">
              <a:solidFill>
                <a:srgbClr val="CC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41" name="Google Shape;141;p14"/>
          <p:cNvGrpSpPr/>
          <p:nvPr/>
        </p:nvGrpSpPr>
        <p:grpSpPr>
          <a:xfrm>
            <a:off x="1576387" y="4419600"/>
            <a:ext cx="1079500" cy="1190625"/>
            <a:chOff x="1488" y="2736"/>
            <a:chExt cx="680" cy="745"/>
          </a:xfrm>
        </p:grpSpPr>
        <p:grpSp>
          <p:nvGrpSpPr>
            <p:cNvPr id="142" name="Google Shape;142;p14"/>
            <p:cNvGrpSpPr/>
            <p:nvPr/>
          </p:nvGrpSpPr>
          <p:grpSpPr>
            <a:xfrm>
              <a:off x="1488" y="2736"/>
              <a:ext cx="680" cy="745"/>
              <a:chOff x="1488" y="2736"/>
              <a:chExt cx="680" cy="745"/>
            </a:xfrm>
          </p:grpSpPr>
          <p:sp>
            <p:nvSpPr>
              <p:cNvPr id="143" name="Google Shape;143;p14"/>
              <p:cNvSpPr/>
              <p:nvPr/>
            </p:nvSpPr>
            <p:spPr>
              <a:xfrm>
                <a:off x="1488" y="3326"/>
                <a:ext cx="676" cy="155"/>
              </a:xfrm>
              <a:custGeom>
                <a:rect b="b" l="l" r="r" t="t"/>
                <a:pathLst>
                  <a:path extrusionOk="0" fill="none" h="21600" w="42954">
                    <a:moveTo>
                      <a:pt x="42953" y="929"/>
                    </a:moveTo>
                    <a:cubicBezTo>
                      <a:pt x="42455" y="12486"/>
                      <a:pt x="32941" y="21599"/>
                      <a:pt x="21374" y="21600"/>
                    </a:cubicBezTo>
                    <a:cubicBezTo>
                      <a:pt x="10649" y="21600"/>
                      <a:pt x="1548" y="13730"/>
                      <a:pt x="0" y="3117"/>
                    </a:cubicBezTo>
                  </a:path>
                  <a:path extrusionOk="0" h="21600" w="42954">
                    <a:moveTo>
                      <a:pt x="42953" y="929"/>
                    </a:moveTo>
                    <a:cubicBezTo>
                      <a:pt x="42455" y="12486"/>
                      <a:pt x="32941" y="21599"/>
                      <a:pt x="21374" y="21600"/>
                    </a:cubicBezTo>
                    <a:cubicBezTo>
                      <a:pt x="10649" y="21600"/>
                      <a:pt x="1548" y="13730"/>
                      <a:pt x="0" y="3117"/>
                    </a:cubicBezTo>
                    <a:lnTo>
                      <a:pt x="21374" y="0"/>
                    </a:lnTo>
                    <a:lnTo>
                      <a:pt x="42953" y="929"/>
                    </a:lnTo>
                    <a:close/>
                  </a:path>
                </a:pathLst>
              </a:custGeom>
              <a:solidFill>
                <a:srgbClr val="FFFF99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4" name="Google Shape;144;p14"/>
              <p:cNvSpPr/>
              <p:nvPr/>
            </p:nvSpPr>
            <p:spPr>
              <a:xfrm>
                <a:off x="1488" y="2736"/>
                <a:ext cx="680" cy="603"/>
              </a:xfrm>
              <a:prstGeom prst="flowChartExtract">
                <a:avLst/>
              </a:prstGeom>
              <a:solidFill>
                <a:srgbClr val="FFFF9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5" name="Google Shape;145;p14"/>
              <p:cNvSpPr/>
              <p:nvPr/>
            </p:nvSpPr>
            <p:spPr>
              <a:xfrm>
                <a:off x="1491" y="3210"/>
                <a:ext cx="671" cy="155"/>
              </a:xfrm>
              <a:custGeom>
                <a:rect b="b" l="l" r="r" t="t"/>
                <a:pathLst>
                  <a:path extrusionOk="0" fill="none" h="21600" w="42595">
                    <a:moveTo>
                      <a:pt x="-1" y="18271"/>
                    </a:moveTo>
                    <a:cubicBezTo>
                      <a:pt x="1639" y="7754"/>
                      <a:pt x="10697" y="-1"/>
                      <a:pt x="21342" y="0"/>
                    </a:cubicBezTo>
                    <a:cubicBezTo>
                      <a:pt x="31783" y="0"/>
                      <a:pt x="40729" y="7468"/>
                      <a:pt x="42594" y="17742"/>
                    </a:cubicBezTo>
                  </a:path>
                  <a:path extrusionOk="0" h="21600" w="42595">
                    <a:moveTo>
                      <a:pt x="-1" y="18271"/>
                    </a:moveTo>
                    <a:cubicBezTo>
                      <a:pt x="1639" y="7754"/>
                      <a:pt x="10697" y="-1"/>
                      <a:pt x="21342" y="0"/>
                    </a:cubicBezTo>
                    <a:cubicBezTo>
                      <a:pt x="31783" y="0"/>
                      <a:pt x="40729" y="7468"/>
                      <a:pt x="42594" y="17742"/>
                    </a:cubicBezTo>
                    <a:lnTo>
                      <a:pt x="21342" y="21600"/>
                    </a:lnTo>
                    <a:lnTo>
                      <a:pt x="-1" y="18271"/>
                    </a:lnTo>
                    <a:close/>
                  </a:path>
                </a:pathLst>
              </a:custGeom>
              <a:solidFill>
                <a:srgbClr val="FFFF99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46" name="Google Shape;146;p14"/>
            <p:cNvCxnSpPr/>
            <p:nvPr/>
          </p:nvCxnSpPr>
          <p:spPr>
            <a:xfrm>
              <a:off x="1824" y="3339"/>
              <a:ext cx="34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47" name="Google Shape;147;p14"/>
            <p:cNvSpPr/>
            <p:nvPr/>
          </p:nvSpPr>
          <p:spPr>
            <a:xfrm>
              <a:off x="1817" y="3326"/>
              <a:ext cx="27" cy="27"/>
            </a:xfrm>
            <a:prstGeom prst="ellipse">
              <a:avLst/>
            </a:prstGeom>
            <a:solidFill>
              <a:srgbClr val="CC3300"/>
            </a:solidFill>
            <a:ln cap="flat" cmpd="sng" w="9525">
              <a:solidFill>
                <a:srgbClr val="CC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48" name="Google Shape;148;p14"/>
          <p:cNvSpPr txBox="1"/>
          <p:nvPr/>
        </p:nvSpPr>
        <p:spPr>
          <a:xfrm>
            <a:off x="0" y="228600"/>
            <a:ext cx="9144000" cy="8382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HÌNH NÓN – HÌNH NÓN CỤT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DIỆN TÍCH XUNG QUANH VÀ THỂ TÍCH HÌNH NÓN – H.NÓN CỤT </a:t>
            </a:r>
            <a:endParaRPr/>
          </a:p>
        </p:txBody>
      </p:sp>
      <p:grpSp>
        <p:nvGrpSpPr>
          <p:cNvPr id="149" name="Google Shape;149;p14"/>
          <p:cNvGrpSpPr/>
          <p:nvPr/>
        </p:nvGrpSpPr>
        <p:grpSpPr>
          <a:xfrm rot="-2640000">
            <a:off x="1557337" y="4811712"/>
            <a:ext cx="1131887" cy="1120775"/>
            <a:chOff x="2914" y="2763"/>
            <a:chExt cx="713" cy="706"/>
          </a:xfrm>
        </p:grpSpPr>
        <p:grpSp>
          <p:nvGrpSpPr>
            <p:cNvPr id="150" name="Google Shape;150;p14"/>
            <p:cNvGrpSpPr/>
            <p:nvPr/>
          </p:nvGrpSpPr>
          <p:grpSpPr>
            <a:xfrm>
              <a:off x="2914" y="2763"/>
              <a:ext cx="713" cy="706"/>
              <a:chOff x="2914" y="2763"/>
              <a:chExt cx="713" cy="706"/>
            </a:xfrm>
          </p:grpSpPr>
          <p:grpSp>
            <p:nvGrpSpPr>
              <p:cNvPr id="151" name="Google Shape;151;p14"/>
              <p:cNvGrpSpPr/>
              <p:nvPr/>
            </p:nvGrpSpPr>
            <p:grpSpPr>
              <a:xfrm>
                <a:off x="2928" y="2763"/>
                <a:ext cx="680" cy="706"/>
                <a:chOff x="2935" y="2784"/>
                <a:chExt cx="680" cy="706"/>
              </a:xfrm>
            </p:grpSpPr>
            <p:sp>
              <p:nvSpPr>
                <p:cNvPr id="152" name="Google Shape;152;p14"/>
                <p:cNvSpPr/>
                <p:nvPr/>
              </p:nvSpPr>
              <p:spPr>
                <a:xfrm>
                  <a:off x="2935" y="2798"/>
                  <a:ext cx="680" cy="68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CC33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53" name="Google Shape;153;p14"/>
                <p:cNvSpPr/>
                <p:nvPr/>
              </p:nvSpPr>
              <p:spPr>
                <a:xfrm>
                  <a:off x="3264" y="2784"/>
                  <a:ext cx="27" cy="27"/>
                </a:xfrm>
                <a:prstGeom prst="ellipse">
                  <a:avLst/>
                </a:prstGeom>
                <a:solidFill>
                  <a:srgbClr val="CC3300"/>
                </a:solidFill>
                <a:ln cap="flat" cmpd="sng" w="9525">
                  <a:solidFill>
                    <a:srgbClr val="CC33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54" name="Google Shape;154;p14"/>
                <p:cNvSpPr/>
                <p:nvPr/>
              </p:nvSpPr>
              <p:spPr>
                <a:xfrm>
                  <a:off x="3264" y="3463"/>
                  <a:ext cx="27" cy="27"/>
                </a:xfrm>
                <a:prstGeom prst="ellipse">
                  <a:avLst/>
                </a:prstGeom>
                <a:solidFill>
                  <a:srgbClr val="CC3300"/>
                </a:solidFill>
                <a:ln cap="flat" cmpd="sng" w="9525">
                  <a:solidFill>
                    <a:srgbClr val="CC33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sp>
            <p:nvSpPr>
              <p:cNvPr id="155" name="Google Shape;155;p14"/>
              <p:cNvSpPr/>
              <p:nvPr/>
            </p:nvSpPr>
            <p:spPr>
              <a:xfrm>
                <a:off x="2914" y="3106"/>
                <a:ext cx="27" cy="27"/>
              </a:xfrm>
              <a:prstGeom prst="ellipse">
                <a:avLst/>
              </a:prstGeom>
              <a:solidFill>
                <a:srgbClr val="CC3300"/>
              </a:solidFill>
              <a:ln cap="flat" cmpd="sng" w="9525">
                <a:solidFill>
                  <a:srgbClr val="CC3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6" name="Google Shape;156;p14"/>
              <p:cNvSpPr/>
              <p:nvPr/>
            </p:nvSpPr>
            <p:spPr>
              <a:xfrm>
                <a:off x="3600" y="3106"/>
                <a:ext cx="27" cy="27"/>
              </a:xfrm>
              <a:prstGeom prst="ellipse">
                <a:avLst/>
              </a:prstGeom>
              <a:solidFill>
                <a:srgbClr val="CC3300"/>
              </a:solidFill>
              <a:ln cap="flat" cmpd="sng" w="9525">
                <a:solidFill>
                  <a:srgbClr val="CC3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57" name="Google Shape;157;p14"/>
            <p:cNvSpPr/>
            <p:nvPr/>
          </p:nvSpPr>
          <p:spPr>
            <a:xfrm>
              <a:off x="3263" y="3106"/>
              <a:ext cx="27" cy="27"/>
            </a:xfrm>
            <a:prstGeom prst="ellipse">
              <a:avLst/>
            </a:prstGeom>
            <a:solidFill>
              <a:srgbClr val="CC3300"/>
            </a:solidFill>
            <a:ln cap="flat" cmpd="sng" w="9525">
              <a:solidFill>
                <a:srgbClr val="CC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58" name="Google Shape;158;p14"/>
          <p:cNvSpPr txBox="1"/>
          <p:nvPr/>
        </p:nvSpPr>
        <p:spPr>
          <a:xfrm>
            <a:off x="533400" y="3048000"/>
            <a:ext cx="487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C = 2πR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00CC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TÍNH DIỆN TÍCH XUNG QUANH HÌNH NÓN  </a:t>
            </a:r>
            <a:endParaRPr/>
          </a:p>
        </p:txBody>
      </p:sp>
      <p:pic>
        <p:nvPicPr>
          <p:cNvPr descr="non4" id="159" name="Google Shape;1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2362200"/>
            <a:ext cx="3529012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5200" y="1447800"/>
            <a:ext cx="25146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1447800"/>
            <a:ext cx="34290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67400" y="1447800"/>
            <a:ext cx="27432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67400" y="3810000"/>
            <a:ext cx="27432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7200" y="3810000"/>
            <a:ext cx="28194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u lich" id="169" name="Google Shape;169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76600" y="4191000"/>
            <a:ext cx="2590800" cy="18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5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Tiết 60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HÌNH NÓN – HÌNH NÓN CỤT 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DIỆN TÍCH XUNG QUANH VÀ THỂ TÍCH HÌNH NÓN – H.NÓN CỤT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"/>
          <p:cNvSpPr txBox="1"/>
          <p:nvPr/>
        </p:nvSpPr>
        <p:spPr>
          <a:xfrm>
            <a:off x="457200" y="1295400"/>
            <a:ext cx="3200400" cy="4876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0" i="0" lang="en-US" sz="28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a/ Sự tạo thành hình nón:</a:t>
            </a:r>
            <a:r>
              <a:rPr b="0" i="0" lang="en-US" sz="2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Hình nón được tạo thành khi quay tam giác AOC vuông tại O một vòng quanh cạnh góc vuông OA cố định .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6"/>
          <p:cNvSpPr txBox="1"/>
          <p:nvPr/>
        </p:nvSpPr>
        <p:spPr>
          <a:xfrm>
            <a:off x="685800" y="1371600"/>
            <a:ext cx="2895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en-US" sz="2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1/ Hình nón :</a:t>
            </a:r>
            <a:r>
              <a:rPr b="1" i="0" lang="en-US" sz="2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grpSp>
        <p:nvGrpSpPr>
          <p:cNvPr id="177" name="Google Shape;177;p16"/>
          <p:cNvGrpSpPr/>
          <p:nvPr/>
        </p:nvGrpSpPr>
        <p:grpSpPr>
          <a:xfrm>
            <a:off x="4953000" y="1905000"/>
            <a:ext cx="2743200" cy="2562225"/>
            <a:chOff x="3120" y="1200"/>
            <a:chExt cx="1728" cy="1614"/>
          </a:xfrm>
        </p:grpSpPr>
        <p:grpSp>
          <p:nvGrpSpPr>
            <p:cNvPr id="178" name="Google Shape;178;p16"/>
            <p:cNvGrpSpPr/>
            <p:nvPr/>
          </p:nvGrpSpPr>
          <p:grpSpPr>
            <a:xfrm>
              <a:off x="3120" y="1200"/>
              <a:ext cx="1728" cy="1614"/>
              <a:chOff x="2976" y="1536"/>
              <a:chExt cx="1728" cy="1614"/>
            </a:xfrm>
          </p:grpSpPr>
          <p:grpSp>
            <p:nvGrpSpPr>
              <p:cNvPr id="179" name="Google Shape;179;p16"/>
              <p:cNvGrpSpPr/>
              <p:nvPr/>
            </p:nvGrpSpPr>
            <p:grpSpPr>
              <a:xfrm>
                <a:off x="2976" y="1776"/>
                <a:ext cx="1488" cy="1374"/>
                <a:chOff x="1488" y="2736"/>
                <a:chExt cx="680" cy="745"/>
              </a:xfrm>
            </p:grpSpPr>
            <p:grpSp>
              <p:nvGrpSpPr>
                <p:cNvPr id="180" name="Google Shape;180;p16"/>
                <p:cNvGrpSpPr/>
                <p:nvPr/>
              </p:nvGrpSpPr>
              <p:grpSpPr>
                <a:xfrm>
                  <a:off x="1488" y="2736"/>
                  <a:ext cx="680" cy="745"/>
                  <a:chOff x="1488" y="2736"/>
                  <a:chExt cx="680" cy="745"/>
                </a:xfrm>
              </p:grpSpPr>
              <p:sp>
                <p:nvSpPr>
                  <p:cNvPr id="181" name="Google Shape;181;p16"/>
                  <p:cNvSpPr/>
                  <p:nvPr/>
                </p:nvSpPr>
                <p:spPr>
                  <a:xfrm>
                    <a:off x="1488" y="3326"/>
                    <a:ext cx="676" cy="155"/>
                  </a:xfrm>
                  <a:custGeom>
                    <a:rect b="b" l="l" r="r" t="t"/>
                    <a:pathLst>
                      <a:path extrusionOk="0" fill="none" h="21600" w="42954">
                        <a:moveTo>
                          <a:pt x="42953" y="929"/>
                        </a:moveTo>
                        <a:cubicBezTo>
                          <a:pt x="42455" y="12486"/>
                          <a:pt x="32941" y="21599"/>
                          <a:pt x="21374" y="21600"/>
                        </a:cubicBezTo>
                        <a:cubicBezTo>
                          <a:pt x="10649" y="21600"/>
                          <a:pt x="1548" y="13730"/>
                          <a:pt x="0" y="3117"/>
                        </a:cubicBezTo>
                      </a:path>
                      <a:path extrusionOk="0" h="21600" w="42954">
                        <a:moveTo>
                          <a:pt x="42953" y="929"/>
                        </a:moveTo>
                        <a:cubicBezTo>
                          <a:pt x="42455" y="12486"/>
                          <a:pt x="32941" y="21599"/>
                          <a:pt x="21374" y="21600"/>
                        </a:cubicBezTo>
                        <a:cubicBezTo>
                          <a:pt x="10649" y="21600"/>
                          <a:pt x="1548" y="13730"/>
                          <a:pt x="0" y="3117"/>
                        </a:cubicBezTo>
                        <a:lnTo>
                          <a:pt x="21374" y="0"/>
                        </a:lnTo>
                        <a:lnTo>
                          <a:pt x="42953" y="929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82" name="Google Shape;182;p16"/>
                  <p:cNvSpPr/>
                  <p:nvPr/>
                </p:nvSpPr>
                <p:spPr>
                  <a:xfrm>
                    <a:off x="1488" y="2736"/>
                    <a:ext cx="680" cy="603"/>
                  </a:xfrm>
                  <a:prstGeom prst="flowChartExtract">
                    <a:avLst/>
                  </a:prstGeom>
                  <a:gradFill>
                    <a:gsLst>
                      <a:gs pos="0">
                        <a:srgbClr val="FFFF99"/>
                      </a:gs>
                      <a:gs pos="50000">
                        <a:srgbClr val="767647"/>
                      </a:gs>
                      <a:gs pos="100000">
                        <a:srgbClr val="FFFF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183" name="Google Shape;183;p16"/>
                  <p:cNvSpPr/>
                  <p:nvPr/>
                </p:nvSpPr>
                <p:spPr>
                  <a:xfrm>
                    <a:off x="1491" y="3210"/>
                    <a:ext cx="671" cy="155"/>
                  </a:xfrm>
                  <a:custGeom>
                    <a:rect b="b" l="l" r="r" t="t"/>
                    <a:pathLst>
                      <a:path extrusionOk="0" fill="none" h="21600" w="42595">
                        <a:moveTo>
                          <a:pt x="-1" y="18271"/>
                        </a:moveTo>
                        <a:cubicBezTo>
                          <a:pt x="1639" y="7754"/>
                          <a:pt x="10697" y="-1"/>
                          <a:pt x="21342" y="0"/>
                        </a:cubicBezTo>
                        <a:cubicBezTo>
                          <a:pt x="31783" y="0"/>
                          <a:pt x="40729" y="7468"/>
                          <a:pt x="42594" y="17742"/>
                        </a:cubicBezTo>
                      </a:path>
                      <a:path extrusionOk="0" h="21600" w="42595">
                        <a:moveTo>
                          <a:pt x="-1" y="18271"/>
                        </a:moveTo>
                        <a:cubicBezTo>
                          <a:pt x="1639" y="7754"/>
                          <a:pt x="10697" y="-1"/>
                          <a:pt x="21342" y="0"/>
                        </a:cubicBezTo>
                        <a:cubicBezTo>
                          <a:pt x="31783" y="0"/>
                          <a:pt x="40729" y="7468"/>
                          <a:pt x="42594" y="17742"/>
                        </a:cubicBezTo>
                        <a:lnTo>
                          <a:pt x="21342" y="21600"/>
                        </a:lnTo>
                        <a:lnTo>
                          <a:pt x="-1" y="1827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99"/>
                      </a:gs>
                      <a:gs pos="100000">
                        <a:srgbClr val="767647"/>
                      </a:gs>
                    </a:gsLst>
                    <a:lin ang="1890000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  <p:cxnSp>
              <p:nvCxnSpPr>
                <p:cNvPr id="184" name="Google Shape;184;p16"/>
                <p:cNvCxnSpPr/>
                <p:nvPr/>
              </p:nvCxnSpPr>
              <p:spPr>
                <a:xfrm>
                  <a:off x="1824" y="3339"/>
                  <a:ext cx="34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sp>
              <p:nvSpPr>
                <p:cNvPr id="185" name="Google Shape;185;p16"/>
                <p:cNvSpPr/>
                <p:nvPr/>
              </p:nvSpPr>
              <p:spPr>
                <a:xfrm>
                  <a:off x="1817" y="3326"/>
                  <a:ext cx="27" cy="27"/>
                </a:xfrm>
                <a:prstGeom prst="ellipse">
                  <a:avLst/>
                </a:prstGeom>
                <a:solidFill>
                  <a:srgbClr val="CC3300"/>
                </a:solidFill>
                <a:ln cap="flat" cmpd="sng" w="9525">
                  <a:solidFill>
                    <a:srgbClr val="CC33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sp>
            <p:nvSpPr>
              <p:cNvPr id="186" name="Google Shape;186;p16"/>
              <p:cNvSpPr/>
              <p:nvPr/>
            </p:nvSpPr>
            <p:spPr>
              <a:xfrm>
                <a:off x="3720" y="1776"/>
                <a:ext cx="744" cy="1111"/>
              </a:xfrm>
              <a:prstGeom prst="rtTriangl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7" name="Google Shape;187;p16"/>
              <p:cNvSpPr txBox="1"/>
              <p:nvPr/>
            </p:nvSpPr>
            <p:spPr>
              <a:xfrm>
                <a:off x="3552" y="1536"/>
                <a:ext cx="288" cy="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  <a:buFont typeface="Arial"/>
                  <a:buNone/>
                </a:pPr>
                <a:r>
                  <a:rPr b="0" i="0" lang="en-US" sz="22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/>
              </a:p>
            </p:txBody>
          </p:sp>
          <p:sp>
            <p:nvSpPr>
              <p:cNvPr id="188" name="Google Shape;188;p16"/>
              <p:cNvSpPr txBox="1"/>
              <p:nvPr/>
            </p:nvSpPr>
            <p:spPr>
              <a:xfrm>
                <a:off x="4416" y="2736"/>
                <a:ext cx="288" cy="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  <a:buFont typeface="Arial"/>
                  <a:buNone/>
                </a:pPr>
                <a:r>
                  <a:rPr b="0" i="0" lang="en-US" sz="22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/>
              </a:p>
            </p:txBody>
          </p:sp>
          <p:sp>
            <p:nvSpPr>
              <p:cNvPr id="189" name="Google Shape;189;p16"/>
              <p:cNvSpPr txBox="1"/>
              <p:nvPr/>
            </p:nvSpPr>
            <p:spPr>
              <a:xfrm>
                <a:off x="3504" y="2784"/>
                <a:ext cx="288" cy="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  <a:buFont typeface="Arial"/>
                  <a:buNone/>
                </a:pPr>
                <a:r>
                  <a:rPr b="0" i="0" lang="en-US" sz="22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</a:t>
                </a:r>
                <a:endParaRPr/>
              </a:p>
            </p:txBody>
          </p:sp>
        </p:grpSp>
        <p:sp>
          <p:nvSpPr>
            <p:cNvPr id="190" name="Google Shape;190;p16"/>
            <p:cNvSpPr/>
            <p:nvPr/>
          </p:nvSpPr>
          <p:spPr>
            <a:xfrm>
              <a:off x="3696" y="2112"/>
              <a:ext cx="297" cy="148"/>
            </a:xfrm>
            <a:custGeom>
              <a:rect b="b" l="l" r="r" t="t"/>
              <a:pathLst>
                <a:path extrusionOk="0" h="148" w="297">
                  <a:moveTo>
                    <a:pt x="151" y="8"/>
                  </a:moveTo>
                  <a:cubicBezTo>
                    <a:pt x="150" y="7"/>
                    <a:pt x="159" y="0"/>
                    <a:pt x="144" y="1"/>
                  </a:cubicBezTo>
                  <a:cubicBezTo>
                    <a:pt x="129" y="2"/>
                    <a:pt x="87" y="2"/>
                    <a:pt x="63" y="15"/>
                  </a:cubicBezTo>
                  <a:cubicBezTo>
                    <a:pt x="39" y="28"/>
                    <a:pt x="0" y="62"/>
                    <a:pt x="2" y="82"/>
                  </a:cubicBezTo>
                  <a:cubicBezTo>
                    <a:pt x="4" y="102"/>
                    <a:pt x="44" y="127"/>
                    <a:pt x="76" y="137"/>
                  </a:cubicBezTo>
                  <a:cubicBezTo>
                    <a:pt x="108" y="147"/>
                    <a:pt x="159" y="148"/>
                    <a:pt x="191" y="143"/>
                  </a:cubicBezTo>
                  <a:cubicBezTo>
                    <a:pt x="223" y="138"/>
                    <a:pt x="249" y="122"/>
                    <a:pt x="266" y="109"/>
                  </a:cubicBezTo>
                  <a:cubicBezTo>
                    <a:pt x="283" y="96"/>
                    <a:pt x="297" y="78"/>
                    <a:pt x="293" y="62"/>
                  </a:cubicBezTo>
                  <a:cubicBezTo>
                    <a:pt x="289" y="46"/>
                    <a:pt x="250" y="25"/>
                    <a:pt x="239" y="1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91" name="Google Shape;191;p16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Tiết 60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HÌNH NÓN – HÌNH NÓN CỤT 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DIỆN TÍCH XUNG QUANH VÀ THỂ TÍCH HÌNH NÓN – H.NÓN CỤT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"/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/>
          <p:nvPr/>
        </p:nvSpPr>
        <p:spPr>
          <a:xfrm>
            <a:off x="304800" y="1066800"/>
            <a:ext cx="3962400" cy="5130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0" i="0" lang="en-US" sz="2800" u="sng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b) Các yếu tố của hình nón :                                      </a:t>
            </a:r>
            <a:r>
              <a:rPr b="0" i="0" lang="en-US" sz="28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∙</a:t>
            </a: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  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Cạnh OC quét nên </a:t>
            </a:r>
            <a:r>
              <a:rPr b="0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đáy của hình nón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, là </a:t>
            </a:r>
            <a:r>
              <a:rPr b="0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đường tròn tâm O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∙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Cạnh AC quét nên </a:t>
            </a:r>
            <a:r>
              <a:rPr b="0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mặt xung quanh  của hình nón .</a:t>
            </a:r>
            <a:r>
              <a:rPr b="0" i="0" lang="en-US" sz="28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 vị trí của AC được gọi là một </a:t>
            </a:r>
            <a:r>
              <a:rPr b="0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 sinh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.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∙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A gọi là </a:t>
            </a:r>
            <a:r>
              <a:rPr b="0" i="0" lang="en-US" sz="2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đỉnh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và AO gọi là </a:t>
            </a:r>
            <a:r>
              <a:rPr b="0" i="0" lang="en-US" sz="28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đường cao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của hình nón .</a:t>
            </a:r>
            <a:endParaRPr/>
          </a:p>
        </p:txBody>
      </p:sp>
      <p:grpSp>
        <p:nvGrpSpPr>
          <p:cNvPr id="197" name="Google Shape;197;p17"/>
          <p:cNvGrpSpPr/>
          <p:nvPr/>
        </p:nvGrpSpPr>
        <p:grpSpPr>
          <a:xfrm>
            <a:off x="4648200" y="2057400"/>
            <a:ext cx="2686050" cy="3306762"/>
            <a:chOff x="3456" y="1277"/>
            <a:chExt cx="1692" cy="2083"/>
          </a:xfrm>
        </p:grpSpPr>
        <p:grpSp>
          <p:nvGrpSpPr>
            <p:cNvPr id="198" name="Google Shape;198;p17"/>
            <p:cNvGrpSpPr/>
            <p:nvPr/>
          </p:nvGrpSpPr>
          <p:grpSpPr>
            <a:xfrm>
              <a:off x="3456" y="1440"/>
              <a:ext cx="1488" cy="1374"/>
              <a:chOff x="1488" y="2736"/>
              <a:chExt cx="680" cy="745"/>
            </a:xfrm>
          </p:grpSpPr>
          <p:grpSp>
            <p:nvGrpSpPr>
              <p:cNvPr id="199" name="Google Shape;199;p17"/>
              <p:cNvGrpSpPr/>
              <p:nvPr/>
            </p:nvGrpSpPr>
            <p:grpSpPr>
              <a:xfrm>
                <a:off x="1488" y="2736"/>
                <a:ext cx="680" cy="745"/>
                <a:chOff x="1488" y="2736"/>
                <a:chExt cx="680" cy="745"/>
              </a:xfrm>
            </p:grpSpPr>
            <p:sp>
              <p:nvSpPr>
                <p:cNvPr id="200" name="Google Shape;200;p17"/>
                <p:cNvSpPr/>
                <p:nvPr/>
              </p:nvSpPr>
              <p:spPr>
                <a:xfrm>
                  <a:off x="1488" y="3326"/>
                  <a:ext cx="676" cy="155"/>
                </a:xfrm>
                <a:custGeom>
                  <a:rect b="b" l="l" r="r" t="t"/>
                  <a:pathLst>
                    <a:path extrusionOk="0" fill="none" h="21600" w="42954">
                      <a:moveTo>
                        <a:pt x="42953" y="929"/>
                      </a:moveTo>
                      <a:cubicBezTo>
                        <a:pt x="42455" y="12486"/>
                        <a:pt x="32941" y="21599"/>
                        <a:pt x="21374" y="21600"/>
                      </a:cubicBezTo>
                      <a:cubicBezTo>
                        <a:pt x="10649" y="21600"/>
                        <a:pt x="1548" y="13730"/>
                        <a:pt x="0" y="3117"/>
                      </a:cubicBezTo>
                    </a:path>
                    <a:path extrusionOk="0" h="21600" w="42954">
                      <a:moveTo>
                        <a:pt x="42953" y="929"/>
                      </a:moveTo>
                      <a:cubicBezTo>
                        <a:pt x="42455" y="12486"/>
                        <a:pt x="32941" y="21599"/>
                        <a:pt x="21374" y="21600"/>
                      </a:cubicBezTo>
                      <a:cubicBezTo>
                        <a:pt x="10649" y="21600"/>
                        <a:pt x="1548" y="13730"/>
                        <a:pt x="0" y="3117"/>
                      </a:cubicBezTo>
                      <a:lnTo>
                        <a:pt x="21374" y="0"/>
                      </a:lnTo>
                      <a:lnTo>
                        <a:pt x="42953" y="92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01" name="Google Shape;201;p17"/>
                <p:cNvSpPr/>
                <p:nvPr/>
              </p:nvSpPr>
              <p:spPr>
                <a:xfrm>
                  <a:off x="1488" y="2736"/>
                  <a:ext cx="680" cy="603"/>
                </a:xfrm>
                <a:prstGeom prst="flowChartExtract">
                  <a:avLst/>
                </a:prstGeom>
                <a:solidFill>
                  <a:srgbClr val="FFFF9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02" name="Google Shape;202;p17"/>
                <p:cNvSpPr/>
                <p:nvPr/>
              </p:nvSpPr>
              <p:spPr>
                <a:xfrm>
                  <a:off x="1491" y="3210"/>
                  <a:ext cx="671" cy="155"/>
                </a:xfrm>
                <a:custGeom>
                  <a:rect b="b" l="l" r="r" t="t"/>
                  <a:pathLst>
                    <a:path extrusionOk="0" fill="none" h="21600" w="42595">
                      <a:moveTo>
                        <a:pt x="-1" y="18271"/>
                      </a:moveTo>
                      <a:cubicBezTo>
                        <a:pt x="1639" y="7754"/>
                        <a:pt x="10697" y="-1"/>
                        <a:pt x="21342" y="0"/>
                      </a:cubicBezTo>
                      <a:cubicBezTo>
                        <a:pt x="31783" y="0"/>
                        <a:pt x="40729" y="7468"/>
                        <a:pt x="42594" y="17742"/>
                      </a:cubicBezTo>
                    </a:path>
                    <a:path extrusionOk="0" h="21600" w="42595">
                      <a:moveTo>
                        <a:pt x="-1" y="18271"/>
                      </a:moveTo>
                      <a:cubicBezTo>
                        <a:pt x="1639" y="7754"/>
                        <a:pt x="10697" y="-1"/>
                        <a:pt x="21342" y="0"/>
                      </a:cubicBezTo>
                      <a:cubicBezTo>
                        <a:pt x="31783" y="0"/>
                        <a:pt x="40729" y="7468"/>
                        <a:pt x="42594" y="17742"/>
                      </a:cubicBezTo>
                      <a:lnTo>
                        <a:pt x="21342" y="21600"/>
                      </a:lnTo>
                      <a:lnTo>
                        <a:pt x="-1" y="1827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cxnSp>
            <p:nvCxnSpPr>
              <p:cNvPr id="203" name="Google Shape;203;p17"/>
              <p:cNvCxnSpPr/>
              <p:nvPr/>
            </p:nvCxnSpPr>
            <p:spPr>
              <a:xfrm>
                <a:off x="1824" y="3339"/>
                <a:ext cx="34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204" name="Google Shape;204;p17"/>
              <p:cNvSpPr/>
              <p:nvPr/>
            </p:nvSpPr>
            <p:spPr>
              <a:xfrm>
                <a:off x="1817" y="3326"/>
                <a:ext cx="27" cy="27"/>
              </a:xfrm>
              <a:prstGeom prst="ellipse">
                <a:avLst/>
              </a:prstGeom>
              <a:solidFill>
                <a:srgbClr val="CC3300"/>
              </a:solidFill>
              <a:ln cap="flat" cmpd="sng" w="9525">
                <a:solidFill>
                  <a:srgbClr val="CC3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05" name="Google Shape;205;p17"/>
            <p:cNvSpPr txBox="1"/>
            <p:nvPr/>
          </p:nvSpPr>
          <p:spPr>
            <a:xfrm>
              <a:off x="4107" y="1277"/>
              <a:ext cx="24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3819" y="1440"/>
              <a:ext cx="384" cy="1344"/>
            </a:xfrm>
            <a:custGeom>
              <a:rect b="b" l="l" r="r" t="t"/>
              <a:pathLst>
                <a:path extrusionOk="0" h="1344" w="384">
                  <a:moveTo>
                    <a:pt x="384" y="0"/>
                  </a:moveTo>
                  <a:lnTo>
                    <a:pt x="384" y="1104"/>
                  </a:lnTo>
                  <a:lnTo>
                    <a:pt x="0" y="1344"/>
                  </a:lnTo>
                  <a:lnTo>
                    <a:pt x="384" y="0"/>
                  </a:lnTo>
                  <a:close/>
                </a:path>
              </a:pathLst>
            </a:custGeom>
            <a:gradFill>
              <a:gsLst>
                <a:gs pos="0">
                  <a:schemeClr val="hlink"/>
                </a:gs>
                <a:gs pos="100000">
                  <a:srgbClr val="004747"/>
                </a:gs>
              </a:gsLst>
              <a:lin ang="270000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07" name="Google Shape;207;p17"/>
            <p:cNvGrpSpPr/>
            <p:nvPr/>
          </p:nvGrpSpPr>
          <p:grpSpPr>
            <a:xfrm>
              <a:off x="3820" y="1440"/>
              <a:ext cx="394" cy="1344"/>
              <a:chOff x="3819" y="1440"/>
              <a:chExt cx="394" cy="1344"/>
            </a:xfrm>
          </p:grpSpPr>
          <p:cxnSp>
            <p:nvCxnSpPr>
              <p:cNvPr id="208" name="Google Shape;208;p17"/>
              <p:cNvCxnSpPr/>
              <p:nvPr/>
            </p:nvCxnSpPr>
            <p:spPr>
              <a:xfrm flipH="1">
                <a:off x="3819" y="1440"/>
                <a:ext cx="384" cy="1344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accent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09" name="Google Shape;209;p17"/>
              <p:cNvCxnSpPr/>
              <p:nvPr/>
            </p:nvCxnSpPr>
            <p:spPr>
              <a:xfrm>
                <a:off x="4203" y="1440"/>
                <a:ext cx="0" cy="1104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10" name="Google Shape;210;p17"/>
              <p:cNvCxnSpPr/>
              <p:nvPr/>
            </p:nvCxnSpPr>
            <p:spPr>
              <a:xfrm flipH="1">
                <a:off x="3827" y="2544"/>
                <a:ext cx="385" cy="22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11" name="Google Shape;211;p17"/>
              <p:cNvCxnSpPr/>
              <p:nvPr/>
            </p:nvCxnSpPr>
            <p:spPr>
              <a:xfrm flipH="1">
                <a:off x="3840" y="2462"/>
                <a:ext cx="370" cy="2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12" name="Google Shape;212;p17"/>
              <p:cNvCxnSpPr/>
              <p:nvPr/>
            </p:nvCxnSpPr>
            <p:spPr>
              <a:xfrm flipH="1">
                <a:off x="3874" y="2373"/>
                <a:ext cx="337" cy="19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13" name="Google Shape;213;p17"/>
              <p:cNvCxnSpPr/>
              <p:nvPr/>
            </p:nvCxnSpPr>
            <p:spPr>
              <a:xfrm flipH="1">
                <a:off x="3902" y="2284"/>
                <a:ext cx="308" cy="181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14" name="Google Shape;214;p17"/>
              <p:cNvCxnSpPr/>
              <p:nvPr/>
            </p:nvCxnSpPr>
            <p:spPr>
              <a:xfrm flipH="1">
                <a:off x="3936" y="2194"/>
                <a:ext cx="277" cy="154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15" name="Google Shape;215;p17"/>
              <p:cNvCxnSpPr/>
              <p:nvPr/>
            </p:nvCxnSpPr>
            <p:spPr>
              <a:xfrm flipH="1">
                <a:off x="3970" y="2119"/>
                <a:ext cx="238" cy="1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16" name="Google Shape;216;p17"/>
              <p:cNvCxnSpPr/>
              <p:nvPr/>
            </p:nvCxnSpPr>
            <p:spPr>
              <a:xfrm flipH="1">
                <a:off x="4011" y="2036"/>
                <a:ext cx="193" cy="9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17" name="Google Shape;217;p17"/>
              <p:cNvCxnSpPr/>
              <p:nvPr/>
            </p:nvCxnSpPr>
            <p:spPr>
              <a:xfrm flipH="1">
                <a:off x="4039" y="1947"/>
                <a:ext cx="159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18" name="Google Shape;218;p17"/>
              <p:cNvCxnSpPr/>
              <p:nvPr/>
            </p:nvCxnSpPr>
            <p:spPr>
              <a:xfrm flipH="1">
                <a:off x="4080" y="1851"/>
                <a:ext cx="113" cy="6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19" name="Google Shape;219;p17"/>
              <p:cNvCxnSpPr/>
              <p:nvPr/>
            </p:nvCxnSpPr>
            <p:spPr>
              <a:xfrm flipH="1">
                <a:off x="4094" y="1728"/>
                <a:ext cx="113" cy="6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20" name="Google Shape;220;p17"/>
              <p:cNvCxnSpPr/>
              <p:nvPr/>
            </p:nvCxnSpPr>
            <p:spPr>
              <a:xfrm flipH="1">
                <a:off x="4128" y="1625"/>
                <a:ext cx="72" cy="5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sp>
          <p:nvSpPr>
            <p:cNvPr id="221" name="Google Shape;221;p17"/>
            <p:cNvSpPr txBox="1"/>
            <p:nvPr/>
          </p:nvSpPr>
          <p:spPr>
            <a:xfrm>
              <a:off x="3648" y="2729"/>
              <a:ext cx="24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  <p:sp>
          <p:nvSpPr>
            <p:cNvPr id="222" name="Google Shape;222;p17"/>
            <p:cNvSpPr txBox="1"/>
            <p:nvPr/>
          </p:nvSpPr>
          <p:spPr>
            <a:xfrm>
              <a:off x="4176" y="2352"/>
              <a:ext cx="24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  <p:sp>
          <p:nvSpPr>
            <p:cNvPr id="223" name="Google Shape;223;p17"/>
            <p:cNvSpPr txBox="1"/>
            <p:nvPr/>
          </p:nvSpPr>
          <p:spPr>
            <a:xfrm>
              <a:off x="4908" y="2400"/>
              <a:ext cx="24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  <p:sp>
          <p:nvSpPr>
            <p:cNvPr id="224" name="Google Shape;224;p17"/>
            <p:cNvSpPr txBox="1"/>
            <p:nvPr/>
          </p:nvSpPr>
          <p:spPr>
            <a:xfrm>
              <a:off x="3744" y="3072"/>
              <a:ext cx="1152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1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 87</a:t>
              </a:r>
              <a:endParaRPr/>
            </a:p>
          </p:txBody>
        </p:sp>
      </p:grpSp>
      <p:grpSp>
        <p:nvGrpSpPr>
          <p:cNvPr id="225" name="Google Shape;225;p17"/>
          <p:cNvGrpSpPr/>
          <p:nvPr/>
        </p:nvGrpSpPr>
        <p:grpSpPr>
          <a:xfrm>
            <a:off x="7086600" y="4114800"/>
            <a:ext cx="1524000" cy="457200"/>
            <a:chOff x="4464" y="2600"/>
            <a:chExt cx="1200" cy="288"/>
          </a:xfrm>
        </p:grpSpPr>
        <p:sp>
          <p:nvSpPr>
            <p:cNvPr id="226" name="Google Shape;226;p17"/>
            <p:cNvSpPr txBox="1"/>
            <p:nvPr/>
          </p:nvSpPr>
          <p:spPr>
            <a:xfrm>
              <a:off x="5088" y="2600"/>
              <a:ext cx="576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đáy</a:t>
              </a: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4464" y="2688"/>
              <a:ext cx="960" cy="144"/>
            </a:xfrm>
            <a:custGeom>
              <a:rect b="b" l="l" r="r" t="t"/>
              <a:pathLst>
                <a:path extrusionOk="0" h="144" w="960">
                  <a:moveTo>
                    <a:pt x="0" y="0"/>
                  </a:moveTo>
                  <a:lnTo>
                    <a:pt x="336" y="144"/>
                  </a:lnTo>
                  <a:lnTo>
                    <a:pt x="960" y="144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28" name="Google Shape;228;p17"/>
          <p:cNvGrpSpPr/>
          <p:nvPr/>
        </p:nvGrpSpPr>
        <p:grpSpPr>
          <a:xfrm>
            <a:off x="6019800" y="2514600"/>
            <a:ext cx="2133600" cy="990600"/>
            <a:chOff x="4176" y="1584"/>
            <a:chExt cx="1536" cy="535"/>
          </a:xfrm>
        </p:grpSpPr>
        <p:sp>
          <p:nvSpPr>
            <p:cNvPr id="229" name="Google Shape;229;p17"/>
            <p:cNvSpPr txBox="1"/>
            <p:nvPr/>
          </p:nvSpPr>
          <p:spPr>
            <a:xfrm>
              <a:off x="4560" y="1584"/>
              <a:ext cx="1152" cy="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đường cao</a:t>
              </a:r>
              <a:endParaRPr/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4176" y="1831"/>
              <a:ext cx="1296" cy="288"/>
            </a:xfrm>
            <a:custGeom>
              <a:rect b="b" l="l" r="r" t="t"/>
              <a:pathLst>
                <a:path extrusionOk="0" h="288" w="1296">
                  <a:moveTo>
                    <a:pt x="0" y="288"/>
                  </a:moveTo>
                  <a:lnTo>
                    <a:pt x="432" y="0"/>
                  </a:lnTo>
                  <a:lnTo>
                    <a:pt x="1296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31" name="Google Shape;231;p17"/>
          <p:cNvGrpSpPr/>
          <p:nvPr/>
        </p:nvGrpSpPr>
        <p:grpSpPr>
          <a:xfrm>
            <a:off x="4419600" y="2590800"/>
            <a:ext cx="1219200" cy="849312"/>
            <a:chOff x="2784" y="1632"/>
            <a:chExt cx="1214" cy="535"/>
          </a:xfrm>
        </p:grpSpPr>
        <p:sp>
          <p:nvSpPr>
            <p:cNvPr id="232" name="Google Shape;232;p17"/>
            <p:cNvSpPr txBox="1"/>
            <p:nvPr/>
          </p:nvSpPr>
          <p:spPr>
            <a:xfrm>
              <a:off x="2784" y="1632"/>
              <a:ext cx="1152" cy="5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đường sinh</a:t>
              </a:r>
              <a:endParaRPr/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2846" y="1879"/>
              <a:ext cx="1152" cy="288"/>
            </a:xfrm>
            <a:custGeom>
              <a:rect b="b" l="l" r="r" t="t"/>
              <a:pathLst>
                <a:path extrusionOk="0" h="288" w="1152">
                  <a:moveTo>
                    <a:pt x="0" y="0"/>
                  </a:moveTo>
                  <a:lnTo>
                    <a:pt x="960" y="0"/>
                  </a:lnTo>
                  <a:lnTo>
                    <a:pt x="1152" y="288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34" name="Google Shape;234;p17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Tiết 60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HÌNH NÓN – HÌNH NÓN CỤT 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DIỆN TÍCH XUNG QUANH VÀ THỂ TÍCH HÌNH NÓN – H.NÓN CỤT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18"/>
          <p:cNvGrpSpPr/>
          <p:nvPr/>
        </p:nvGrpSpPr>
        <p:grpSpPr>
          <a:xfrm rot="-2640000">
            <a:off x="9536112" y="3962400"/>
            <a:ext cx="1131887" cy="1120775"/>
            <a:chOff x="2914" y="2763"/>
            <a:chExt cx="713" cy="706"/>
          </a:xfrm>
        </p:grpSpPr>
        <p:grpSp>
          <p:nvGrpSpPr>
            <p:cNvPr id="240" name="Google Shape;240;p18"/>
            <p:cNvGrpSpPr/>
            <p:nvPr/>
          </p:nvGrpSpPr>
          <p:grpSpPr>
            <a:xfrm>
              <a:off x="2914" y="2763"/>
              <a:ext cx="713" cy="706"/>
              <a:chOff x="2914" y="2763"/>
              <a:chExt cx="713" cy="706"/>
            </a:xfrm>
          </p:grpSpPr>
          <p:grpSp>
            <p:nvGrpSpPr>
              <p:cNvPr id="241" name="Google Shape;241;p18"/>
              <p:cNvGrpSpPr/>
              <p:nvPr/>
            </p:nvGrpSpPr>
            <p:grpSpPr>
              <a:xfrm>
                <a:off x="2928" y="2763"/>
                <a:ext cx="680" cy="706"/>
                <a:chOff x="2935" y="2784"/>
                <a:chExt cx="680" cy="706"/>
              </a:xfrm>
            </p:grpSpPr>
            <p:sp>
              <p:nvSpPr>
                <p:cNvPr id="242" name="Google Shape;242;p18"/>
                <p:cNvSpPr/>
                <p:nvPr/>
              </p:nvSpPr>
              <p:spPr>
                <a:xfrm>
                  <a:off x="2935" y="2798"/>
                  <a:ext cx="680" cy="68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CC33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3" name="Google Shape;243;p18"/>
                <p:cNvSpPr/>
                <p:nvPr/>
              </p:nvSpPr>
              <p:spPr>
                <a:xfrm>
                  <a:off x="3264" y="2784"/>
                  <a:ext cx="27" cy="27"/>
                </a:xfrm>
                <a:prstGeom prst="ellipse">
                  <a:avLst/>
                </a:prstGeom>
                <a:solidFill>
                  <a:srgbClr val="CC3300"/>
                </a:solidFill>
                <a:ln cap="flat" cmpd="sng" w="9525">
                  <a:solidFill>
                    <a:srgbClr val="CC33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4" name="Google Shape;244;p18"/>
                <p:cNvSpPr/>
                <p:nvPr/>
              </p:nvSpPr>
              <p:spPr>
                <a:xfrm>
                  <a:off x="3264" y="3463"/>
                  <a:ext cx="27" cy="27"/>
                </a:xfrm>
                <a:prstGeom prst="ellipse">
                  <a:avLst/>
                </a:prstGeom>
                <a:solidFill>
                  <a:srgbClr val="CC3300"/>
                </a:solidFill>
                <a:ln cap="flat" cmpd="sng" w="9525">
                  <a:solidFill>
                    <a:srgbClr val="CC33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sp>
            <p:nvSpPr>
              <p:cNvPr id="245" name="Google Shape;245;p18"/>
              <p:cNvSpPr/>
              <p:nvPr/>
            </p:nvSpPr>
            <p:spPr>
              <a:xfrm>
                <a:off x="2914" y="3106"/>
                <a:ext cx="27" cy="27"/>
              </a:xfrm>
              <a:prstGeom prst="ellipse">
                <a:avLst/>
              </a:prstGeom>
              <a:solidFill>
                <a:srgbClr val="CC3300"/>
              </a:solidFill>
              <a:ln cap="flat" cmpd="sng" w="9525">
                <a:solidFill>
                  <a:srgbClr val="CC3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6" name="Google Shape;246;p18"/>
              <p:cNvSpPr/>
              <p:nvPr/>
            </p:nvSpPr>
            <p:spPr>
              <a:xfrm>
                <a:off x="3600" y="3106"/>
                <a:ext cx="27" cy="27"/>
              </a:xfrm>
              <a:prstGeom prst="ellipse">
                <a:avLst/>
              </a:prstGeom>
              <a:solidFill>
                <a:srgbClr val="CC3300"/>
              </a:solidFill>
              <a:ln cap="flat" cmpd="sng" w="9525">
                <a:solidFill>
                  <a:srgbClr val="CC3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47" name="Google Shape;247;p18"/>
            <p:cNvSpPr/>
            <p:nvPr/>
          </p:nvSpPr>
          <p:spPr>
            <a:xfrm>
              <a:off x="3263" y="3106"/>
              <a:ext cx="27" cy="27"/>
            </a:xfrm>
            <a:prstGeom prst="ellipse">
              <a:avLst/>
            </a:prstGeom>
            <a:solidFill>
              <a:srgbClr val="CC3300"/>
            </a:solidFill>
            <a:ln cap="flat" cmpd="sng" w="9525">
              <a:solidFill>
                <a:srgbClr val="CC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48" name="Google Shape;248;p18"/>
          <p:cNvSpPr/>
          <p:nvPr/>
        </p:nvSpPr>
        <p:spPr>
          <a:xfrm>
            <a:off x="4148137" y="4887912"/>
            <a:ext cx="1641475" cy="1098550"/>
          </a:xfrm>
          <a:custGeom>
            <a:rect b="b" l="l" r="r" t="t"/>
            <a:pathLst>
              <a:path extrusionOk="0" fill="none" h="21600" w="32328">
                <a:moveTo>
                  <a:pt x="32327" y="14727"/>
                </a:moveTo>
                <a:cubicBezTo>
                  <a:pt x="28241" y="19110"/>
                  <a:pt x="22519" y="21599"/>
                  <a:pt x="16527" y="21600"/>
                </a:cubicBezTo>
                <a:cubicBezTo>
                  <a:pt x="10152" y="21600"/>
                  <a:pt x="4104" y="18784"/>
                  <a:pt x="0" y="13907"/>
                </a:cubicBezTo>
              </a:path>
              <a:path extrusionOk="0" h="21600" w="32328">
                <a:moveTo>
                  <a:pt x="32327" y="14727"/>
                </a:moveTo>
                <a:cubicBezTo>
                  <a:pt x="28241" y="19110"/>
                  <a:pt x="22519" y="21599"/>
                  <a:pt x="16527" y="21600"/>
                </a:cubicBezTo>
                <a:cubicBezTo>
                  <a:pt x="10152" y="21600"/>
                  <a:pt x="4104" y="18784"/>
                  <a:pt x="0" y="13907"/>
                </a:cubicBezTo>
                <a:lnTo>
                  <a:pt x="16527" y="0"/>
                </a:lnTo>
                <a:lnTo>
                  <a:pt x="32327" y="14727"/>
                </a:lnTo>
                <a:close/>
              </a:path>
            </a:pathLst>
          </a:custGeom>
          <a:solidFill>
            <a:srgbClr val="CC3300"/>
          </a:solidFill>
          <a:ln cap="flat" cmpd="sng" w="28575">
            <a:solidFill>
              <a:srgbClr val="CC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18"/>
          <p:cNvSpPr/>
          <p:nvPr/>
        </p:nvSpPr>
        <p:spPr>
          <a:xfrm rot="-1440000">
            <a:off x="4202112" y="5094287"/>
            <a:ext cx="1052512" cy="869950"/>
          </a:xfrm>
          <a:custGeom>
            <a:rect b="b" l="l" r="r" t="t"/>
            <a:pathLst>
              <a:path extrusionOk="0" fill="none" h="17104" w="20706">
                <a:moveTo>
                  <a:pt x="7514" y="17104"/>
                </a:moveTo>
                <a:cubicBezTo>
                  <a:pt x="3921" y="14332"/>
                  <a:pt x="1292" y="10500"/>
                  <a:pt x="0" y="6149"/>
                </a:cubicBezTo>
              </a:path>
              <a:path extrusionOk="0" h="17104" w="20706">
                <a:moveTo>
                  <a:pt x="7514" y="17104"/>
                </a:moveTo>
                <a:cubicBezTo>
                  <a:pt x="3921" y="14332"/>
                  <a:pt x="1292" y="10500"/>
                  <a:pt x="0" y="6149"/>
                </a:cubicBezTo>
                <a:lnTo>
                  <a:pt x="20706" y="0"/>
                </a:lnTo>
                <a:lnTo>
                  <a:pt x="7514" y="17104"/>
                </a:lnTo>
                <a:close/>
              </a:path>
            </a:pathLst>
          </a:custGeom>
          <a:noFill/>
          <a:ln cap="flat" cmpd="sng" w="28575">
            <a:solidFill>
              <a:srgbClr val="CC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18"/>
          <p:cNvSpPr/>
          <p:nvPr/>
        </p:nvSpPr>
        <p:spPr>
          <a:xfrm rot="-2280000">
            <a:off x="4495800" y="5072062"/>
            <a:ext cx="906462" cy="1058862"/>
          </a:xfrm>
          <a:custGeom>
            <a:rect b="b" l="l" r="r" t="t"/>
            <a:pathLst>
              <a:path extrusionOk="0" fill="none" h="20842" w="17820">
                <a:moveTo>
                  <a:pt x="12148" y="20841"/>
                </a:moveTo>
                <a:cubicBezTo>
                  <a:pt x="7202" y="19496"/>
                  <a:pt x="2896" y="16435"/>
                  <a:pt x="-1" y="12206"/>
                </a:cubicBezTo>
              </a:path>
              <a:path extrusionOk="0" h="20842" w="17820">
                <a:moveTo>
                  <a:pt x="12148" y="20841"/>
                </a:moveTo>
                <a:cubicBezTo>
                  <a:pt x="7202" y="19496"/>
                  <a:pt x="2896" y="16435"/>
                  <a:pt x="-1" y="12206"/>
                </a:cubicBezTo>
                <a:lnTo>
                  <a:pt x="17820" y="0"/>
                </a:lnTo>
                <a:lnTo>
                  <a:pt x="12148" y="20841"/>
                </a:lnTo>
                <a:close/>
              </a:path>
            </a:pathLst>
          </a:custGeom>
          <a:noFill/>
          <a:ln cap="flat" cmpd="sng" w="28575">
            <a:solidFill>
              <a:srgbClr val="CC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18"/>
          <p:cNvSpPr/>
          <p:nvPr/>
        </p:nvSpPr>
        <p:spPr>
          <a:xfrm rot="-1920000">
            <a:off x="4953000" y="4837112"/>
            <a:ext cx="598487" cy="1098550"/>
          </a:xfrm>
          <a:custGeom>
            <a:rect b="b" l="l" r="r" t="t"/>
            <a:pathLst>
              <a:path extrusionOk="0" fill="none" h="21600" w="11778">
                <a:moveTo>
                  <a:pt x="11777" y="20908"/>
                </a:moveTo>
                <a:cubicBezTo>
                  <a:pt x="10007" y="21367"/>
                  <a:pt x="8185" y="21599"/>
                  <a:pt x="6357" y="21600"/>
                </a:cubicBezTo>
                <a:cubicBezTo>
                  <a:pt x="4202" y="21600"/>
                  <a:pt x="2059" y="21277"/>
                  <a:pt x="-1" y="20643"/>
                </a:cubicBezTo>
              </a:path>
              <a:path extrusionOk="0" h="21600" w="11778">
                <a:moveTo>
                  <a:pt x="11777" y="20908"/>
                </a:moveTo>
                <a:cubicBezTo>
                  <a:pt x="10007" y="21367"/>
                  <a:pt x="8185" y="21599"/>
                  <a:pt x="6357" y="21600"/>
                </a:cubicBezTo>
                <a:cubicBezTo>
                  <a:pt x="4202" y="21600"/>
                  <a:pt x="2059" y="21277"/>
                  <a:pt x="-1" y="20643"/>
                </a:cubicBezTo>
                <a:lnTo>
                  <a:pt x="6357" y="0"/>
                </a:lnTo>
                <a:lnTo>
                  <a:pt x="11777" y="20908"/>
                </a:lnTo>
                <a:close/>
              </a:path>
            </a:pathLst>
          </a:custGeom>
          <a:noFill/>
          <a:ln cap="flat" cmpd="sng" w="28575">
            <a:solidFill>
              <a:srgbClr val="CC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52" name="Google Shape;252;p18"/>
          <p:cNvGrpSpPr/>
          <p:nvPr/>
        </p:nvGrpSpPr>
        <p:grpSpPr>
          <a:xfrm>
            <a:off x="1574800" y="4419600"/>
            <a:ext cx="1079500" cy="1190625"/>
            <a:chOff x="1488" y="2736"/>
            <a:chExt cx="680" cy="745"/>
          </a:xfrm>
        </p:grpSpPr>
        <p:grpSp>
          <p:nvGrpSpPr>
            <p:cNvPr id="253" name="Google Shape;253;p18"/>
            <p:cNvGrpSpPr/>
            <p:nvPr/>
          </p:nvGrpSpPr>
          <p:grpSpPr>
            <a:xfrm>
              <a:off x="1488" y="2736"/>
              <a:ext cx="680" cy="745"/>
              <a:chOff x="1488" y="2736"/>
              <a:chExt cx="680" cy="745"/>
            </a:xfrm>
          </p:grpSpPr>
          <p:sp>
            <p:nvSpPr>
              <p:cNvPr id="254" name="Google Shape;254;p18"/>
              <p:cNvSpPr/>
              <p:nvPr/>
            </p:nvSpPr>
            <p:spPr>
              <a:xfrm>
                <a:off x="1488" y="3326"/>
                <a:ext cx="676" cy="155"/>
              </a:xfrm>
              <a:custGeom>
                <a:rect b="b" l="l" r="r" t="t"/>
                <a:pathLst>
                  <a:path extrusionOk="0" fill="none" h="21600" w="42954">
                    <a:moveTo>
                      <a:pt x="42953" y="929"/>
                    </a:moveTo>
                    <a:cubicBezTo>
                      <a:pt x="42455" y="12486"/>
                      <a:pt x="32941" y="21599"/>
                      <a:pt x="21374" y="21600"/>
                    </a:cubicBezTo>
                    <a:cubicBezTo>
                      <a:pt x="10649" y="21600"/>
                      <a:pt x="1548" y="13730"/>
                      <a:pt x="0" y="3117"/>
                    </a:cubicBezTo>
                  </a:path>
                  <a:path extrusionOk="0" h="21600" w="42954">
                    <a:moveTo>
                      <a:pt x="42953" y="929"/>
                    </a:moveTo>
                    <a:cubicBezTo>
                      <a:pt x="42455" y="12486"/>
                      <a:pt x="32941" y="21599"/>
                      <a:pt x="21374" y="21600"/>
                    </a:cubicBezTo>
                    <a:cubicBezTo>
                      <a:pt x="10649" y="21600"/>
                      <a:pt x="1548" y="13730"/>
                      <a:pt x="0" y="3117"/>
                    </a:cubicBezTo>
                    <a:lnTo>
                      <a:pt x="21374" y="0"/>
                    </a:lnTo>
                    <a:lnTo>
                      <a:pt x="42953" y="929"/>
                    </a:lnTo>
                    <a:close/>
                  </a:path>
                </a:pathLst>
              </a:custGeom>
              <a:solidFill>
                <a:srgbClr val="FFFF99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55" name="Google Shape;255;p18"/>
              <p:cNvSpPr/>
              <p:nvPr/>
            </p:nvSpPr>
            <p:spPr>
              <a:xfrm>
                <a:off x="1488" y="2736"/>
                <a:ext cx="680" cy="603"/>
              </a:xfrm>
              <a:prstGeom prst="flowChartExtract">
                <a:avLst/>
              </a:prstGeom>
              <a:solidFill>
                <a:srgbClr val="FFFF9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56" name="Google Shape;256;p18"/>
              <p:cNvSpPr/>
              <p:nvPr/>
            </p:nvSpPr>
            <p:spPr>
              <a:xfrm>
                <a:off x="1491" y="3210"/>
                <a:ext cx="671" cy="155"/>
              </a:xfrm>
              <a:custGeom>
                <a:rect b="b" l="l" r="r" t="t"/>
                <a:pathLst>
                  <a:path extrusionOk="0" fill="none" h="21600" w="42595">
                    <a:moveTo>
                      <a:pt x="-1" y="18271"/>
                    </a:moveTo>
                    <a:cubicBezTo>
                      <a:pt x="1639" y="7754"/>
                      <a:pt x="10697" y="-1"/>
                      <a:pt x="21342" y="0"/>
                    </a:cubicBezTo>
                    <a:cubicBezTo>
                      <a:pt x="31783" y="0"/>
                      <a:pt x="40729" y="7468"/>
                      <a:pt x="42594" y="17742"/>
                    </a:cubicBezTo>
                  </a:path>
                  <a:path extrusionOk="0" h="21600" w="42595">
                    <a:moveTo>
                      <a:pt x="-1" y="18271"/>
                    </a:moveTo>
                    <a:cubicBezTo>
                      <a:pt x="1639" y="7754"/>
                      <a:pt x="10697" y="-1"/>
                      <a:pt x="21342" y="0"/>
                    </a:cubicBezTo>
                    <a:cubicBezTo>
                      <a:pt x="31783" y="0"/>
                      <a:pt x="40729" y="7468"/>
                      <a:pt x="42594" y="17742"/>
                    </a:cubicBezTo>
                    <a:lnTo>
                      <a:pt x="21342" y="21600"/>
                    </a:lnTo>
                    <a:lnTo>
                      <a:pt x="-1" y="18271"/>
                    </a:lnTo>
                    <a:close/>
                  </a:path>
                </a:pathLst>
              </a:custGeom>
              <a:solidFill>
                <a:srgbClr val="FFFF99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257" name="Google Shape;257;p18"/>
            <p:cNvCxnSpPr/>
            <p:nvPr/>
          </p:nvCxnSpPr>
          <p:spPr>
            <a:xfrm>
              <a:off x="1824" y="3339"/>
              <a:ext cx="34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58" name="Google Shape;258;p18"/>
            <p:cNvSpPr/>
            <p:nvPr/>
          </p:nvSpPr>
          <p:spPr>
            <a:xfrm>
              <a:off x="1817" y="3326"/>
              <a:ext cx="27" cy="27"/>
            </a:xfrm>
            <a:prstGeom prst="ellipse">
              <a:avLst/>
            </a:prstGeom>
            <a:solidFill>
              <a:srgbClr val="CC3300"/>
            </a:solidFill>
            <a:ln cap="flat" cmpd="sng" w="9525">
              <a:solidFill>
                <a:srgbClr val="CC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59" name="Google Shape;259;p18"/>
          <p:cNvGrpSpPr/>
          <p:nvPr/>
        </p:nvGrpSpPr>
        <p:grpSpPr>
          <a:xfrm>
            <a:off x="1576387" y="4419600"/>
            <a:ext cx="1079500" cy="1190625"/>
            <a:chOff x="1488" y="2736"/>
            <a:chExt cx="680" cy="745"/>
          </a:xfrm>
        </p:grpSpPr>
        <p:grpSp>
          <p:nvGrpSpPr>
            <p:cNvPr id="260" name="Google Shape;260;p18"/>
            <p:cNvGrpSpPr/>
            <p:nvPr/>
          </p:nvGrpSpPr>
          <p:grpSpPr>
            <a:xfrm>
              <a:off x="1488" y="2736"/>
              <a:ext cx="680" cy="745"/>
              <a:chOff x="1488" y="2736"/>
              <a:chExt cx="680" cy="745"/>
            </a:xfrm>
          </p:grpSpPr>
          <p:sp>
            <p:nvSpPr>
              <p:cNvPr id="261" name="Google Shape;261;p18"/>
              <p:cNvSpPr/>
              <p:nvPr/>
            </p:nvSpPr>
            <p:spPr>
              <a:xfrm>
                <a:off x="1488" y="3326"/>
                <a:ext cx="676" cy="155"/>
              </a:xfrm>
              <a:custGeom>
                <a:rect b="b" l="l" r="r" t="t"/>
                <a:pathLst>
                  <a:path extrusionOk="0" fill="none" h="21600" w="42954">
                    <a:moveTo>
                      <a:pt x="42953" y="929"/>
                    </a:moveTo>
                    <a:cubicBezTo>
                      <a:pt x="42455" y="12486"/>
                      <a:pt x="32941" y="21599"/>
                      <a:pt x="21374" y="21600"/>
                    </a:cubicBezTo>
                    <a:cubicBezTo>
                      <a:pt x="10649" y="21600"/>
                      <a:pt x="1548" y="13730"/>
                      <a:pt x="0" y="3117"/>
                    </a:cubicBezTo>
                  </a:path>
                  <a:path extrusionOk="0" h="21600" w="42954">
                    <a:moveTo>
                      <a:pt x="42953" y="929"/>
                    </a:moveTo>
                    <a:cubicBezTo>
                      <a:pt x="42455" y="12486"/>
                      <a:pt x="32941" y="21599"/>
                      <a:pt x="21374" y="21600"/>
                    </a:cubicBezTo>
                    <a:cubicBezTo>
                      <a:pt x="10649" y="21600"/>
                      <a:pt x="1548" y="13730"/>
                      <a:pt x="0" y="3117"/>
                    </a:cubicBezTo>
                    <a:lnTo>
                      <a:pt x="21374" y="0"/>
                    </a:lnTo>
                    <a:lnTo>
                      <a:pt x="42953" y="929"/>
                    </a:lnTo>
                    <a:close/>
                  </a:path>
                </a:pathLst>
              </a:custGeom>
              <a:solidFill>
                <a:srgbClr val="FFFF99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2" name="Google Shape;262;p18"/>
              <p:cNvSpPr/>
              <p:nvPr/>
            </p:nvSpPr>
            <p:spPr>
              <a:xfrm>
                <a:off x="1488" y="2736"/>
                <a:ext cx="680" cy="603"/>
              </a:xfrm>
              <a:prstGeom prst="flowChartExtract">
                <a:avLst/>
              </a:prstGeom>
              <a:solidFill>
                <a:srgbClr val="FFFF9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3" name="Google Shape;263;p18"/>
              <p:cNvSpPr/>
              <p:nvPr/>
            </p:nvSpPr>
            <p:spPr>
              <a:xfrm>
                <a:off x="1491" y="3210"/>
                <a:ext cx="671" cy="155"/>
              </a:xfrm>
              <a:custGeom>
                <a:rect b="b" l="l" r="r" t="t"/>
                <a:pathLst>
                  <a:path extrusionOk="0" fill="none" h="21600" w="42595">
                    <a:moveTo>
                      <a:pt x="-1" y="18271"/>
                    </a:moveTo>
                    <a:cubicBezTo>
                      <a:pt x="1639" y="7754"/>
                      <a:pt x="10697" y="-1"/>
                      <a:pt x="21342" y="0"/>
                    </a:cubicBezTo>
                    <a:cubicBezTo>
                      <a:pt x="31783" y="0"/>
                      <a:pt x="40729" y="7468"/>
                      <a:pt x="42594" y="17742"/>
                    </a:cubicBezTo>
                  </a:path>
                  <a:path extrusionOk="0" h="21600" w="42595">
                    <a:moveTo>
                      <a:pt x="-1" y="18271"/>
                    </a:moveTo>
                    <a:cubicBezTo>
                      <a:pt x="1639" y="7754"/>
                      <a:pt x="10697" y="-1"/>
                      <a:pt x="21342" y="0"/>
                    </a:cubicBezTo>
                    <a:cubicBezTo>
                      <a:pt x="31783" y="0"/>
                      <a:pt x="40729" y="7468"/>
                      <a:pt x="42594" y="17742"/>
                    </a:cubicBezTo>
                    <a:lnTo>
                      <a:pt x="21342" y="21600"/>
                    </a:lnTo>
                    <a:lnTo>
                      <a:pt x="-1" y="18271"/>
                    </a:lnTo>
                    <a:close/>
                  </a:path>
                </a:pathLst>
              </a:custGeom>
              <a:solidFill>
                <a:srgbClr val="FFFF99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264" name="Google Shape;264;p18"/>
            <p:cNvCxnSpPr/>
            <p:nvPr/>
          </p:nvCxnSpPr>
          <p:spPr>
            <a:xfrm>
              <a:off x="1824" y="3339"/>
              <a:ext cx="34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265" name="Google Shape;265;p18"/>
            <p:cNvSpPr/>
            <p:nvPr/>
          </p:nvSpPr>
          <p:spPr>
            <a:xfrm>
              <a:off x="1817" y="3326"/>
              <a:ext cx="27" cy="27"/>
            </a:xfrm>
            <a:prstGeom prst="ellipse">
              <a:avLst/>
            </a:prstGeom>
            <a:solidFill>
              <a:srgbClr val="CC3300"/>
            </a:solidFill>
            <a:ln cap="flat" cmpd="sng" w="9525">
              <a:solidFill>
                <a:srgbClr val="CC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66" name="Google Shape;266;p18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Tiết 60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HÌNH NÓN – HÌNH NÓN CỤT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DIỆN TÍCH XUNG QUANH VÀ THỂ TÍCH HÌNH NÓN – H.NÓN CỤT </a:t>
            </a:r>
            <a:endParaRPr/>
          </a:p>
        </p:txBody>
      </p:sp>
      <p:pic>
        <p:nvPicPr>
          <p:cNvPr id="267" name="Google Shape;26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687" y="1371600"/>
            <a:ext cx="6496050" cy="65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0400" y="1425575"/>
            <a:ext cx="1706562" cy="481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10400" y="1295400"/>
            <a:ext cx="944562" cy="652462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8"/>
          <p:cNvSpPr txBox="1"/>
          <p:nvPr/>
        </p:nvSpPr>
        <p:spPr>
          <a:xfrm>
            <a:off x="762000" y="838200"/>
            <a:ext cx="7543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Gọi bán kính đáy là r , đường sinh là  </a:t>
            </a:r>
            <a:r>
              <a:rPr b="1" i="0" lang="en-US" sz="280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l </a:t>
            </a:r>
            <a:endParaRPr/>
          </a:p>
        </p:txBody>
      </p:sp>
      <p:pic>
        <p:nvPicPr>
          <p:cNvPr id="271" name="Google Shape;271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4400" y="2286000"/>
            <a:ext cx="1343025" cy="65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30425" y="1981200"/>
            <a:ext cx="2212975" cy="1135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963987" y="1978025"/>
            <a:ext cx="3373437" cy="1135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962400" y="2897187"/>
            <a:ext cx="2686050" cy="10652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5" name="Google Shape;275;p18"/>
          <p:cNvGrpSpPr/>
          <p:nvPr/>
        </p:nvGrpSpPr>
        <p:grpSpPr>
          <a:xfrm rot="-2640000">
            <a:off x="1557337" y="4811712"/>
            <a:ext cx="1131887" cy="1120775"/>
            <a:chOff x="2914" y="2763"/>
            <a:chExt cx="713" cy="706"/>
          </a:xfrm>
        </p:grpSpPr>
        <p:grpSp>
          <p:nvGrpSpPr>
            <p:cNvPr id="276" name="Google Shape;276;p18"/>
            <p:cNvGrpSpPr/>
            <p:nvPr/>
          </p:nvGrpSpPr>
          <p:grpSpPr>
            <a:xfrm>
              <a:off x="2914" y="2763"/>
              <a:ext cx="713" cy="706"/>
              <a:chOff x="2914" y="2763"/>
              <a:chExt cx="713" cy="706"/>
            </a:xfrm>
          </p:grpSpPr>
          <p:grpSp>
            <p:nvGrpSpPr>
              <p:cNvPr id="277" name="Google Shape;277;p18"/>
              <p:cNvGrpSpPr/>
              <p:nvPr/>
            </p:nvGrpSpPr>
            <p:grpSpPr>
              <a:xfrm>
                <a:off x="2928" y="2763"/>
                <a:ext cx="680" cy="706"/>
                <a:chOff x="2935" y="2784"/>
                <a:chExt cx="680" cy="706"/>
              </a:xfrm>
            </p:grpSpPr>
            <p:sp>
              <p:nvSpPr>
                <p:cNvPr id="278" name="Google Shape;278;p18"/>
                <p:cNvSpPr/>
                <p:nvPr/>
              </p:nvSpPr>
              <p:spPr>
                <a:xfrm>
                  <a:off x="2935" y="2798"/>
                  <a:ext cx="680" cy="680"/>
                </a:xfrm>
                <a:prstGeom prst="ellipse">
                  <a:avLst/>
                </a:prstGeom>
                <a:noFill/>
                <a:ln cap="flat" cmpd="sng" w="19050">
                  <a:solidFill>
                    <a:srgbClr val="CC33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79" name="Google Shape;279;p18"/>
                <p:cNvSpPr/>
                <p:nvPr/>
              </p:nvSpPr>
              <p:spPr>
                <a:xfrm>
                  <a:off x="3264" y="2784"/>
                  <a:ext cx="27" cy="27"/>
                </a:xfrm>
                <a:prstGeom prst="ellipse">
                  <a:avLst/>
                </a:prstGeom>
                <a:solidFill>
                  <a:srgbClr val="CC3300"/>
                </a:solidFill>
                <a:ln cap="flat" cmpd="sng" w="9525">
                  <a:solidFill>
                    <a:srgbClr val="CC33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80" name="Google Shape;280;p18"/>
                <p:cNvSpPr/>
                <p:nvPr/>
              </p:nvSpPr>
              <p:spPr>
                <a:xfrm>
                  <a:off x="3264" y="3463"/>
                  <a:ext cx="27" cy="27"/>
                </a:xfrm>
                <a:prstGeom prst="ellipse">
                  <a:avLst/>
                </a:prstGeom>
                <a:solidFill>
                  <a:srgbClr val="CC3300"/>
                </a:solidFill>
                <a:ln cap="flat" cmpd="sng" w="9525">
                  <a:solidFill>
                    <a:srgbClr val="CC33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sp>
            <p:nvSpPr>
              <p:cNvPr id="281" name="Google Shape;281;p18"/>
              <p:cNvSpPr/>
              <p:nvPr/>
            </p:nvSpPr>
            <p:spPr>
              <a:xfrm>
                <a:off x="2914" y="3106"/>
                <a:ext cx="27" cy="27"/>
              </a:xfrm>
              <a:prstGeom prst="ellipse">
                <a:avLst/>
              </a:prstGeom>
              <a:solidFill>
                <a:srgbClr val="CC3300"/>
              </a:solidFill>
              <a:ln cap="flat" cmpd="sng" w="9525">
                <a:solidFill>
                  <a:srgbClr val="CC3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82" name="Google Shape;282;p18"/>
              <p:cNvSpPr/>
              <p:nvPr/>
            </p:nvSpPr>
            <p:spPr>
              <a:xfrm>
                <a:off x="3600" y="3106"/>
                <a:ext cx="27" cy="27"/>
              </a:xfrm>
              <a:prstGeom prst="ellipse">
                <a:avLst/>
              </a:prstGeom>
              <a:solidFill>
                <a:srgbClr val="CC3300"/>
              </a:solidFill>
              <a:ln cap="flat" cmpd="sng" w="9525">
                <a:solidFill>
                  <a:srgbClr val="CC3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83" name="Google Shape;283;p18"/>
            <p:cNvSpPr/>
            <p:nvPr/>
          </p:nvSpPr>
          <p:spPr>
            <a:xfrm>
              <a:off x="3263" y="3106"/>
              <a:ext cx="27" cy="27"/>
            </a:xfrm>
            <a:prstGeom prst="ellipse">
              <a:avLst/>
            </a:prstGeom>
            <a:solidFill>
              <a:srgbClr val="CC3300"/>
            </a:solidFill>
            <a:ln cap="flat" cmpd="sng" w="9525">
              <a:solidFill>
                <a:srgbClr val="CC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9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Tiết 60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HÌNH NÓN – HÌNH NÓN CỤT 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DIỆN TÍCH XUNG QUANH VÀ THỂ TÍCH HÌNH NÓN – H.NÓN CỤT </a:t>
            </a:r>
            <a:endParaRPr/>
          </a:p>
        </p:txBody>
      </p:sp>
      <p:pic>
        <p:nvPicPr>
          <p:cNvPr id="289" name="Google Shape;28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4648200"/>
            <a:ext cx="3302000" cy="65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6050" y="5791200"/>
            <a:ext cx="3155950" cy="688975"/>
          </a:xfrm>
          <a:prstGeom prst="rect">
            <a:avLst/>
          </a:prstGeom>
          <a:noFill/>
          <a:ln cap="flat" cmpd="sng" w="9525">
            <a:solidFill>
              <a:srgbClr val="CC33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91" name="Google Shape;29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33600" y="5257800"/>
            <a:ext cx="2103437" cy="5508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2" name="Google Shape;292;p19"/>
          <p:cNvCxnSpPr/>
          <p:nvPr/>
        </p:nvCxnSpPr>
        <p:spPr>
          <a:xfrm>
            <a:off x="0" y="2209800"/>
            <a:ext cx="9144000" cy="0"/>
          </a:xfrm>
          <a:prstGeom prst="straightConnector1">
            <a:avLst/>
          </a:prstGeom>
          <a:noFill/>
          <a:ln cap="flat" cmpd="thickThin" w="57150">
            <a:solidFill>
              <a:srgbClr val="CC33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93" name="Google Shape;293;p19"/>
          <p:cNvSpPr txBox="1"/>
          <p:nvPr>
            <p:ph type="title"/>
          </p:nvPr>
        </p:nvSpPr>
        <p:spPr>
          <a:xfrm>
            <a:off x="381000" y="990600"/>
            <a:ext cx="6172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800" u="sng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2/ Diện tích xung quanh hình nón :</a:t>
            </a:r>
            <a:r>
              <a:rPr b="1" i="0" lang="en-US" sz="2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94" name="Google Shape;294;p19"/>
          <p:cNvSpPr txBox="1"/>
          <p:nvPr>
            <p:ph idx="1" type="body"/>
          </p:nvPr>
        </p:nvSpPr>
        <p:spPr>
          <a:xfrm>
            <a:off x="228600" y="1447800"/>
            <a:ext cx="7848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 một hình nón có bán kính đáy r và chiều dài đường sinh là l</a:t>
            </a:r>
            <a:r>
              <a:rPr b="1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pic>
        <p:nvPicPr>
          <p:cNvPr id="295" name="Google Shape;295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8200" y="3124200"/>
            <a:ext cx="3121025" cy="685800"/>
          </a:xfrm>
          <a:prstGeom prst="rect">
            <a:avLst/>
          </a:prstGeom>
          <a:noFill/>
          <a:ln cap="flat" cmpd="sng" w="9525">
            <a:solidFill>
              <a:srgbClr val="CC33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96" name="Google Shape;296;p19"/>
          <p:cNvSpPr txBox="1"/>
          <p:nvPr/>
        </p:nvSpPr>
        <p:spPr>
          <a:xfrm>
            <a:off x="76200" y="2362200"/>
            <a:ext cx="441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Diện tích xung quanh của hình nón là </a:t>
            </a:r>
            <a:endParaRPr/>
          </a:p>
        </p:txBody>
      </p:sp>
      <p:sp>
        <p:nvSpPr>
          <p:cNvPr id="297" name="Google Shape;297;p19"/>
          <p:cNvSpPr txBox="1"/>
          <p:nvPr/>
        </p:nvSpPr>
        <p:spPr>
          <a:xfrm>
            <a:off x="76200" y="3962400"/>
            <a:ext cx="4572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Diện tích toàn phần của hình nón là </a:t>
            </a:r>
            <a:endParaRPr/>
          </a:p>
        </p:txBody>
      </p:sp>
      <p:grpSp>
        <p:nvGrpSpPr>
          <p:cNvPr id="298" name="Google Shape;298;p19"/>
          <p:cNvGrpSpPr/>
          <p:nvPr/>
        </p:nvGrpSpPr>
        <p:grpSpPr>
          <a:xfrm>
            <a:off x="5486400" y="2941637"/>
            <a:ext cx="2686050" cy="3306762"/>
            <a:chOff x="3456" y="1277"/>
            <a:chExt cx="1692" cy="2083"/>
          </a:xfrm>
        </p:grpSpPr>
        <p:grpSp>
          <p:nvGrpSpPr>
            <p:cNvPr id="299" name="Google Shape;299;p19"/>
            <p:cNvGrpSpPr/>
            <p:nvPr/>
          </p:nvGrpSpPr>
          <p:grpSpPr>
            <a:xfrm>
              <a:off x="3456" y="1440"/>
              <a:ext cx="1488" cy="1374"/>
              <a:chOff x="1488" y="2736"/>
              <a:chExt cx="680" cy="745"/>
            </a:xfrm>
          </p:grpSpPr>
          <p:grpSp>
            <p:nvGrpSpPr>
              <p:cNvPr id="300" name="Google Shape;300;p19"/>
              <p:cNvGrpSpPr/>
              <p:nvPr/>
            </p:nvGrpSpPr>
            <p:grpSpPr>
              <a:xfrm>
                <a:off x="1488" y="2736"/>
                <a:ext cx="680" cy="745"/>
                <a:chOff x="1488" y="2736"/>
                <a:chExt cx="680" cy="745"/>
              </a:xfrm>
            </p:grpSpPr>
            <p:sp>
              <p:nvSpPr>
                <p:cNvPr id="301" name="Google Shape;301;p19"/>
                <p:cNvSpPr/>
                <p:nvPr/>
              </p:nvSpPr>
              <p:spPr>
                <a:xfrm>
                  <a:off x="1488" y="3326"/>
                  <a:ext cx="676" cy="155"/>
                </a:xfrm>
                <a:custGeom>
                  <a:rect b="b" l="l" r="r" t="t"/>
                  <a:pathLst>
                    <a:path extrusionOk="0" fill="none" h="21600" w="42954">
                      <a:moveTo>
                        <a:pt x="42953" y="929"/>
                      </a:moveTo>
                      <a:cubicBezTo>
                        <a:pt x="42455" y="12486"/>
                        <a:pt x="32941" y="21599"/>
                        <a:pt x="21374" y="21600"/>
                      </a:cubicBezTo>
                      <a:cubicBezTo>
                        <a:pt x="10649" y="21600"/>
                        <a:pt x="1548" y="13730"/>
                        <a:pt x="0" y="3117"/>
                      </a:cubicBezTo>
                    </a:path>
                    <a:path extrusionOk="0" h="21600" w="42954">
                      <a:moveTo>
                        <a:pt x="42953" y="929"/>
                      </a:moveTo>
                      <a:cubicBezTo>
                        <a:pt x="42455" y="12486"/>
                        <a:pt x="32941" y="21599"/>
                        <a:pt x="21374" y="21600"/>
                      </a:cubicBezTo>
                      <a:cubicBezTo>
                        <a:pt x="10649" y="21600"/>
                        <a:pt x="1548" y="13730"/>
                        <a:pt x="0" y="3117"/>
                      </a:cubicBezTo>
                      <a:lnTo>
                        <a:pt x="21374" y="0"/>
                      </a:lnTo>
                      <a:lnTo>
                        <a:pt x="42953" y="92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02" name="Google Shape;302;p19"/>
                <p:cNvSpPr/>
                <p:nvPr/>
              </p:nvSpPr>
              <p:spPr>
                <a:xfrm>
                  <a:off x="1488" y="2736"/>
                  <a:ext cx="680" cy="603"/>
                </a:xfrm>
                <a:prstGeom prst="flowChartExtract">
                  <a:avLst/>
                </a:prstGeom>
                <a:solidFill>
                  <a:srgbClr val="FFFF9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03" name="Google Shape;303;p19"/>
                <p:cNvSpPr/>
                <p:nvPr/>
              </p:nvSpPr>
              <p:spPr>
                <a:xfrm>
                  <a:off x="1491" y="3210"/>
                  <a:ext cx="671" cy="155"/>
                </a:xfrm>
                <a:custGeom>
                  <a:rect b="b" l="l" r="r" t="t"/>
                  <a:pathLst>
                    <a:path extrusionOk="0" fill="none" h="21600" w="42595">
                      <a:moveTo>
                        <a:pt x="-1" y="18271"/>
                      </a:moveTo>
                      <a:cubicBezTo>
                        <a:pt x="1639" y="7754"/>
                        <a:pt x="10697" y="-1"/>
                        <a:pt x="21342" y="0"/>
                      </a:cubicBezTo>
                      <a:cubicBezTo>
                        <a:pt x="31783" y="0"/>
                        <a:pt x="40729" y="7468"/>
                        <a:pt x="42594" y="17742"/>
                      </a:cubicBezTo>
                    </a:path>
                    <a:path extrusionOk="0" h="21600" w="42595">
                      <a:moveTo>
                        <a:pt x="-1" y="18271"/>
                      </a:moveTo>
                      <a:cubicBezTo>
                        <a:pt x="1639" y="7754"/>
                        <a:pt x="10697" y="-1"/>
                        <a:pt x="21342" y="0"/>
                      </a:cubicBezTo>
                      <a:cubicBezTo>
                        <a:pt x="31783" y="0"/>
                        <a:pt x="40729" y="7468"/>
                        <a:pt x="42594" y="17742"/>
                      </a:cubicBezTo>
                      <a:lnTo>
                        <a:pt x="21342" y="21600"/>
                      </a:lnTo>
                      <a:lnTo>
                        <a:pt x="-1" y="1827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cxnSp>
            <p:nvCxnSpPr>
              <p:cNvPr id="304" name="Google Shape;304;p19"/>
              <p:cNvCxnSpPr/>
              <p:nvPr/>
            </p:nvCxnSpPr>
            <p:spPr>
              <a:xfrm>
                <a:off x="1824" y="3339"/>
                <a:ext cx="34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305" name="Google Shape;305;p19"/>
              <p:cNvSpPr/>
              <p:nvPr/>
            </p:nvSpPr>
            <p:spPr>
              <a:xfrm>
                <a:off x="1817" y="3326"/>
                <a:ext cx="27" cy="27"/>
              </a:xfrm>
              <a:prstGeom prst="ellipse">
                <a:avLst/>
              </a:prstGeom>
              <a:solidFill>
                <a:srgbClr val="CC3300"/>
              </a:solidFill>
              <a:ln cap="flat" cmpd="sng" w="9525">
                <a:solidFill>
                  <a:srgbClr val="CC3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06" name="Google Shape;306;p19"/>
            <p:cNvSpPr txBox="1"/>
            <p:nvPr/>
          </p:nvSpPr>
          <p:spPr>
            <a:xfrm>
              <a:off x="4107" y="1277"/>
              <a:ext cx="24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3819" y="1440"/>
              <a:ext cx="384" cy="1344"/>
            </a:xfrm>
            <a:custGeom>
              <a:rect b="b" l="l" r="r" t="t"/>
              <a:pathLst>
                <a:path extrusionOk="0" h="1344" w="384">
                  <a:moveTo>
                    <a:pt x="384" y="0"/>
                  </a:moveTo>
                  <a:lnTo>
                    <a:pt x="384" y="1104"/>
                  </a:lnTo>
                  <a:lnTo>
                    <a:pt x="0" y="1344"/>
                  </a:lnTo>
                  <a:lnTo>
                    <a:pt x="384" y="0"/>
                  </a:lnTo>
                  <a:close/>
                </a:path>
              </a:pathLst>
            </a:custGeom>
            <a:gradFill>
              <a:gsLst>
                <a:gs pos="0">
                  <a:schemeClr val="hlink"/>
                </a:gs>
                <a:gs pos="100000">
                  <a:srgbClr val="004747"/>
                </a:gs>
              </a:gsLst>
              <a:lin ang="270000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08" name="Google Shape;308;p19"/>
            <p:cNvGrpSpPr/>
            <p:nvPr/>
          </p:nvGrpSpPr>
          <p:grpSpPr>
            <a:xfrm>
              <a:off x="3820" y="1440"/>
              <a:ext cx="394" cy="1344"/>
              <a:chOff x="3819" y="1440"/>
              <a:chExt cx="394" cy="1344"/>
            </a:xfrm>
          </p:grpSpPr>
          <p:cxnSp>
            <p:nvCxnSpPr>
              <p:cNvPr id="309" name="Google Shape;309;p19"/>
              <p:cNvCxnSpPr/>
              <p:nvPr/>
            </p:nvCxnSpPr>
            <p:spPr>
              <a:xfrm flipH="1">
                <a:off x="3819" y="1440"/>
                <a:ext cx="384" cy="1344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accent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10" name="Google Shape;310;p19"/>
              <p:cNvCxnSpPr/>
              <p:nvPr/>
            </p:nvCxnSpPr>
            <p:spPr>
              <a:xfrm>
                <a:off x="4203" y="1440"/>
                <a:ext cx="0" cy="1104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11" name="Google Shape;311;p19"/>
              <p:cNvCxnSpPr/>
              <p:nvPr/>
            </p:nvCxnSpPr>
            <p:spPr>
              <a:xfrm flipH="1">
                <a:off x="3827" y="2544"/>
                <a:ext cx="385" cy="22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12" name="Google Shape;312;p19"/>
              <p:cNvCxnSpPr/>
              <p:nvPr/>
            </p:nvCxnSpPr>
            <p:spPr>
              <a:xfrm flipH="1">
                <a:off x="3840" y="2462"/>
                <a:ext cx="370" cy="2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13" name="Google Shape;313;p19"/>
              <p:cNvCxnSpPr/>
              <p:nvPr/>
            </p:nvCxnSpPr>
            <p:spPr>
              <a:xfrm flipH="1">
                <a:off x="3874" y="2373"/>
                <a:ext cx="337" cy="19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14" name="Google Shape;314;p19"/>
              <p:cNvCxnSpPr/>
              <p:nvPr/>
            </p:nvCxnSpPr>
            <p:spPr>
              <a:xfrm flipH="1">
                <a:off x="3902" y="2284"/>
                <a:ext cx="308" cy="181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15" name="Google Shape;315;p19"/>
              <p:cNvCxnSpPr/>
              <p:nvPr/>
            </p:nvCxnSpPr>
            <p:spPr>
              <a:xfrm flipH="1">
                <a:off x="3936" y="2194"/>
                <a:ext cx="277" cy="154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16" name="Google Shape;316;p19"/>
              <p:cNvCxnSpPr/>
              <p:nvPr/>
            </p:nvCxnSpPr>
            <p:spPr>
              <a:xfrm flipH="1">
                <a:off x="3970" y="2119"/>
                <a:ext cx="238" cy="1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17" name="Google Shape;317;p19"/>
              <p:cNvCxnSpPr/>
              <p:nvPr/>
            </p:nvCxnSpPr>
            <p:spPr>
              <a:xfrm flipH="1">
                <a:off x="4011" y="2036"/>
                <a:ext cx="193" cy="9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18" name="Google Shape;318;p19"/>
              <p:cNvCxnSpPr/>
              <p:nvPr/>
            </p:nvCxnSpPr>
            <p:spPr>
              <a:xfrm flipH="1">
                <a:off x="4039" y="1947"/>
                <a:ext cx="159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19" name="Google Shape;319;p19"/>
              <p:cNvCxnSpPr/>
              <p:nvPr/>
            </p:nvCxnSpPr>
            <p:spPr>
              <a:xfrm flipH="1">
                <a:off x="4080" y="1851"/>
                <a:ext cx="113" cy="6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20" name="Google Shape;320;p19"/>
              <p:cNvCxnSpPr/>
              <p:nvPr/>
            </p:nvCxnSpPr>
            <p:spPr>
              <a:xfrm flipH="1">
                <a:off x="4094" y="1728"/>
                <a:ext cx="113" cy="6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21" name="Google Shape;321;p19"/>
              <p:cNvCxnSpPr/>
              <p:nvPr/>
            </p:nvCxnSpPr>
            <p:spPr>
              <a:xfrm flipH="1">
                <a:off x="4128" y="1625"/>
                <a:ext cx="72" cy="5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sp>
          <p:nvSpPr>
            <p:cNvPr id="322" name="Google Shape;322;p19"/>
            <p:cNvSpPr txBox="1"/>
            <p:nvPr/>
          </p:nvSpPr>
          <p:spPr>
            <a:xfrm>
              <a:off x="3648" y="2729"/>
              <a:ext cx="24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  <p:sp>
          <p:nvSpPr>
            <p:cNvPr id="323" name="Google Shape;323;p19"/>
            <p:cNvSpPr txBox="1"/>
            <p:nvPr/>
          </p:nvSpPr>
          <p:spPr>
            <a:xfrm>
              <a:off x="4176" y="2352"/>
              <a:ext cx="24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  <p:sp>
          <p:nvSpPr>
            <p:cNvPr id="324" name="Google Shape;324;p19"/>
            <p:cNvSpPr txBox="1"/>
            <p:nvPr/>
          </p:nvSpPr>
          <p:spPr>
            <a:xfrm>
              <a:off x="4908" y="2400"/>
              <a:ext cx="24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  <p:sp>
          <p:nvSpPr>
            <p:cNvPr id="325" name="Google Shape;325;p19"/>
            <p:cNvSpPr txBox="1"/>
            <p:nvPr/>
          </p:nvSpPr>
          <p:spPr>
            <a:xfrm>
              <a:off x="3744" y="3072"/>
              <a:ext cx="1152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26" name="Google Shape;326;p19"/>
          <p:cNvGrpSpPr/>
          <p:nvPr/>
        </p:nvGrpSpPr>
        <p:grpSpPr>
          <a:xfrm>
            <a:off x="7010400" y="5029200"/>
            <a:ext cx="1524000" cy="457200"/>
            <a:chOff x="4464" y="2600"/>
            <a:chExt cx="1200" cy="288"/>
          </a:xfrm>
        </p:grpSpPr>
        <p:sp>
          <p:nvSpPr>
            <p:cNvPr id="327" name="Google Shape;327;p19"/>
            <p:cNvSpPr txBox="1"/>
            <p:nvPr/>
          </p:nvSpPr>
          <p:spPr>
            <a:xfrm>
              <a:off x="5088" y="2600"/>
              <a:ext cx="576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đáy</a:t>
              </a:r>
              <a:endParaRPr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4464" y="2688"/>
              <a:ext cx="960" cy="144"/>
            </a:xfrm>
            <a:custGeom>
              <a:rect b="b" l="l" r="r" t="t"/>
              <a:pathLst>
                <a:path extrusionOk="0" h="144" w="960">
                  <a:moveTo>
                    <a:pt x="0" y="0"/>
                  </a:moveTo>
                  <a:lnTo>
                    <a:pt x="336" y="144"/>
                  </a:lnTo>
                  <a:lnTo>
                    <a:pt x="960" y="144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29" name="Google Shape;329;p19"/>
          <p:cNvGrpSpPr/>
          <p:nvPr/>
        </p:nvGrpSpPr>
        <p:grpSpPr>
          <a:xfrm>
            <a:off x="6662737" y="2895600"/>
            <a:ext cx="2260600" cy="849312"/>
            <a:chOff x="4197" y="1769"/>
            <a:chExt cx="1424" cy="535"/>
          </a:xfrm>
        </p:grpSpPr>
        <p:sp>
          <p:nvSpPr>
            <p:cNvPr id="330" name="Google Shape;330;p19"/>
            <p:cNvSpPr txBox="1"/>
            <p:nvPr/>
          </p:nvSpPr>
          <p:spPr>
            <a:xfrm>
              <a:off x="4361" y="1769"/>
              <a:ext cx="1260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2 </a:t>
              </a:r>
              <a:endParaRPr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4197" y="2016"/>
              <a:ext cx="864" cy="288"/>
            </a:xfrm>
            <a:custGeom>
              <a:rect b="b" l="l" r="r" t="t"/>
              <a:pathLst>
                <a:path extrusionOk="0" h="288" w="1296">
                  <a:moveTo>
                    <a:pt x="0" y="288"/>
                  </a:moveTo>
                  <a:lnTo>
                    <a:pt x="432" y="0"/>
                  </a:lnTo>
                  <a:lnTo>
                    <a:pt x="1296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32" name="Google Shape;332;p19"/>
          <p:cNvSpPr txBox="1"/>
          <p:nvPr/>
        </p:nvSpPr>
        <p:spPr>
          <a:xfrm>
            <a:off x="6575425" y="3716337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333" name="Google Shape;333;p19"/>
          <p:cNvSpPr txBox="1"/>
          <p:nvPr/>
        </p:nvSpPr>
        <p:spPr>
          <a:xfrm>
            <a:off x="7261225" y="4319587"/>
            <a:ext cx="53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</p:txBody>
      </p:sp>
      <p:grpSp>
        <p:nvGrpSpPr>
          <p:cNvPr id="334" name="Google Shape;334;p19"/>
          <p:cNvGrpSpPr/>
          <p:nvPr/>
        </p:nvGrpSpPr>
        <p:grpSpPr>
          <a:xfrm>
            <a:off x="4168775" y="3101975"/>
            <a:ext cx="2209800" cy="1154112"/>
            <a:chOff x="2784" y="1632"/>
            <a:chExt cx="1214" cy="535"/>
          </a:xfrm>
        </p:grpSpPr>
        <p:sp>
          <p:nvSpPr>
            <p:cNvPr id="335" name="Google Shape;335;p19"/>
            <p:cNvSpPr txBox="1"/>
            <p:nvPr/>
          </p:nvSpPr>
          <p:spPr>
            <a:xfrm>
              <a:off x="2784" y="1632"/>
              <a:ext cx="1152" cy="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đường sinh </a:t>
              </a:r>
              <a:r>
                <a:rPr b="1" i="0" lang="en-US" sz="4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</a:t>
              </a:r>
              <a:endParaRPr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846" y="1879"/>
              <a:ext cx="1152" cy="288"/>
            </a:xfrm>
            <a:custGeom>
              <a:rect b="b" l="l" r="r" t="t"/>
              <a:pathLst>
                <a:path extrusionOk="0" h="288" w="1152">
                  <a:moveTo>
                    <a:pt x="0" y="0"/>
                  </a:moveTo>
                  <a:lnTo>
                    <a:pt x="960" y="0"/>
                  </a:lnTo>
                  <a:lnTo>
                    <a:pt x="1152" y="288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37" name="Google Shape;337;p19"/>
          <p:cNvGrpSpPr/>
          <p:nvPr/>
        </p:nvGrpSpPr>
        <p:grpSpPr>
          <a:xfrm>
            <a:off x="6656387" y="2895600"/>
            <a:ext cx="2260600" cy="849312"/>
            <a:chOff x="4197" y="1769"/>
            <a:chExt cx="1424" cy="535"/>
          </a:xfrm>
        </p:grpSpPr>
        <p:sp>
          <p:nvSpPr>
            <p:cNvPr id="338" name="Google Shape;338;p19"/>
            <p:cNvSpPr txBox="1"/>
            <p:nvPr/>
          </p:nvSpPr>
          <p:spPr>
            <a:xfrm>
              <a:off x="4361" y="1769"/>
              <a:ext cx="1260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đường cao h</a:t>
              </a:r>
              <a:endParaRPr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4197" y="2016"/>
              <a:ext cx="864" cy="288"/>
            </a:xfrm>
            <a:custGeom>
              <a:rect b="b" l="l" r="r" t="t"/>
              <a:pathLst>
                <a:path extrusionOk="0" h="288" w="1296">
                  <a:moveTo>
                    <a:pt x="0" y="288"/>
                  </a:moveTo>
                  <a:lnTo>
                    <a:pt x="432" y="0"/>
                  </a:lnTo>
                  <a:lnTo>
                    <a:pt x="1296" y="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40" name="Google Shape;340;p19"/>
          <p:cNvGrpSpPr/>
          <p:nvPr/>
        </p:nvGrpSpPr>
        <p:grpSpPr>
          <a:xfrm>
            <a:off x="7010400" y="5029200"/>
            <a:ext cx="1524000" cy="457200"/>
            <a:chOff x="4464" y="2600"/>
            <a:chExt cx="1200" cy="288"/>
          </a:xfrm>
        </p:grpSpPr>
        <p:sp>
          <p:nvSpPr>
            <p:cNvPr id="341" name="Google Shape;341;p19"/>
            <p:cNvSpPr txBox="1"/>
            <p:nvPr/>
          </p:nvSpPr>
          <p:spPr>
            <a:xfrm>
              <a:off x="5088" y="2600"/>
              <a:ext cx="576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3</a:t>
              </a:r>
              <a:endParaRPr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4464" y="2688"/>
              <a:ext cx="960" cy="144"/>
            </a:xfrm>
            <a:custGeom>
              <a:rect b="b" l="l" r="r" t="t"/>
              <a:pathLst>
                <a:path extrusionOk="0" h="144" w="960">
                  <a:moveTo>
                    <a:pt x="0" y="0"/>
                  </a:moveTo>
                  <a:lnTo>
                    <a:pt x="336" y="144"/>
                  </a:lnTo>
                  <a:lnTo>
                    <a:pt x="960" y="144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43" name="Google Shape;343;p19"/>
          <p:cNvSpPr/>
          <p:nvPr/>
        </p:nvSpPr>
        <p:spPr>
          <a:xfrm>
            <a:off x="6172200" y="5867400"/>
            <a:ext cx="533400" cy="533400"/>
          </a:xfrm>
          <a:prstGeom prst="ellipse">
            <a:avLst/>
          </a:prstGeom>
          <a:solidFill>
            <a:srgbClr val="0066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344" name="Google Shape;344;p19"/>
          <p:cNvSpPr/>
          <p:nvPr/>
        </p:nvSpPr>
        <p:spPr>
          <a:xfrm>
            <a:off x="6781800" y="5867400"/>
            <a:ext cx="533400" cy="533400"/>
          </a:xfrm>
          <a:prstGeom prst="ellipse">
            <a:avLst/>
          </a:prstGeom>
          <a:solidFill>
            <a:srgbClr val="0066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345" name="Google Shape;345;p19"/>
          <p:cNvSpPr/>
          <p:nvPr/>
        </p:nvSpPr>
        <p:spPr>
          <a:xfrm>
            <a:off x="7391400" y="5867400"/>
            <a:ext cx="533400" cy="533400"/>
          </a:xfrm>
          <a:prstGeom prst="ellipse">
            <a:avLst/>
          </a:prstGeom>
          <a:solidFill>
            <a:srgbClr val="0066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grpSp>
        <p:nvGrpSpPr>
          <p:cNvPr id="346" name="Google Shape;346;p19"/>
          <p:cNvGrpSpPr/>
          <p:nvPr/>
        </p:nvGrpSpPr>
        <p:grpSpPr>
          <a:xfrm>
            <a:off x="4157662" y="3101975"/>
            <a:ext cx="2209800" cy="1154112"/>
            <a:chOff x="2784" y="1632"/>
            <a:chExt cx="1214" cy="535"/>
          </a:xfrm>
        </p:grpSpPr>
        <p:sp>
          <p:nvSpPr>
            <p:cNvPr id="347" name="Google Shape;347;p19"/>
            <p:cNvSpPr txBox="1"/>
            <p:nvPr/>
          </p:nvSpPr>
          <p:spPr>
            <a:xfrm>
              <a:off x="2784" y="1632"/>
              <a:ext cx="1152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1 </a:t>
              </a:r>
              <a:endParaRPr/>
            </a:p>
          </p:txBody>
        </p:sp>
        <p:sp>
          <p:nvSpPr>
            <p:cNvPr id="348" name="Google Shape;348;p19"/>
            <p:cNvSpPr/>
            <p:nvPr/>
          </p:nvSpPr>
          <p:spPr>
            <a:xfrm>
              <a:off x="2846" y="1879"/>
              <a:ext cx="1152" cy="288"/>
            </a:xfrm>
            <a:custGeom>
              <a:rect b="b" l="l" r="r" t="t"/>
              <a:pathLst>
                <a:path extrusionOk="0" h="288" w="1152">
                  <a:moveTo>
                    <a:pt x="0" y="0"/>
                  </a:moveTo>
                  <a:lnTo>
                    <a:pt x="960" y="0"/>
                  </a:lnTo>
                  <a:lnTo>
                    <a:pt x="1152" y="288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49" name="Google Shape;349;p19"/>
          <p:cNvSpPr txBox="1"/>
          <p:nvPr/>
        </p:nvSpPr>
        <p:spPr>
          <a:xfrm>
            <a:off x="4648200" y="2286000"/>
            <a:ext cx="434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Điền vào ô số yếu tố thích hợp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0"/>
          <p:cNvSpPr txBox="1"/>
          <p:nvPr>
            <p:ph idx="1" type="body"/>
          </p:nvPr>
        </p:nvSpPr>
        <p:spPr>
          <a:xfrm>
            <a:off x="457200" y="838200"/>
            <a:ext cx="785336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0" i="0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 tập áp dụng : 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Hãy điền vào các ô trống cho ở bảng sau (đơn vị độ dài : cm ) </a:t>
            </a:r>
            <a:endParaRPr/>
          </a:p>
        </p:txBody>
      </p:sp>
      <p:graphicFrame>
        <p:nvGraphicFramePr>
          <p:cNvPr id="355" name="Google Shape;355;p20"/>
          <p:cNvGraphicFramePr/>
          <p:nvPr/>
        </p:nvGraphicFramePr>
        <p:xfrm>
          <a:off x="2667000" y="29987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{5ECCCC4D-D7B4-4735-8E95-1F51E0DD71DF}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701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Hình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99"/>
                        </a:buClr>
                        <a:buSzPts val="4000"/>
                        <a:buFont typeface="Arial"/>
                        <a:buNone/>
                      </a:pPr>
                      <a:r>
                        <a:rPr b="1" i="0" lang="en-US" sz="4000" u="none" cap="none" strike="noStrike">
                          <a:solidFill>
                            <a:srgbClr val="0000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Sxq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a) Nón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>
                          <a:solidFill>
                            <a:srgbClr val="0066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b) Nón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>
                          <a:solidFill>
                            <a:srgbClr val="0066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>
                          <a:solidFill>
                            <a:srgbClr val="0066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188.4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6" name="Google Shape;356;p20"/>
          <p:cNvSpPr txBox="1"/>
          <p:nvPr/>
        </p:nvSpPr>
        <p:spPr>
          <a:xfrm>
            <a:off x="7391400" y="3657600"/>
            <a:ext cx="12192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549,5</a:t>
            </a:r>
            <a:endParaRPr/>
          </a:p>
        </p:txBody>
      </p:sp>
      <p:pic>
        <p:nvPicPr>
          <p:cNvPr id="357" name="Google Shape;35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2286000"/>
            <a:ext cx="1951037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0"/>
          <p:cNvSpPr txBox="1"/>
          <p:nvPr/>
        </p:nvSpPr>
        <p:spPr>
          <a:xfrm>
            <a:off x="228600" y="1919287"/>
            <a:ext cx="7620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a) </a:t>
            </a:r>
            <a:r>
              <a:rPr b="0" i="0" lang="en-US" sz="2800" u="sng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Giải</a:t>
            </a:r>
            <a:r>
              <a:rPr b="0" i="0" lang="en-US" sz="280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: Với</a:t>
            </a:r>
            <a:r>
              <a:rPr b="0" i="0" lang="en-US" sz="280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i="0" lang="en-US" sz="280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l =</a:t>
            </a:r>
            <a:r>
              <a:rPr b="0" i="0" lang="en-US" sz="280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25cm ; r = 7cm ; S</a:t>
            </a:r>
            <a:r>
              <a:rPr b="0" baseline="-25000" i="0" lang="en-US" sz="280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xq</a:t>
            </a:r>
            <a:r>
              <a:rPr b="0" i="0" lang="en-US" sz="280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=?</a:t>
            </a:r>
            <a:endParaRPr/>
          </a:p>
        </p:txBody>
      </p:sp>
      <p:sp>
        <p:nvSpPr>
          <p:cNvPr id="359" name="Google Shape;359;p20"/>
          <p:cNvSpPr txBox="1"/>
          <p:nvPr/>
        </p:nvSpPr>
        <p:spPr>
          <a:xfrm>
            <a:off x="3962400" y="2452687"/>
            <a:ext cx="4343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= 3,14.7.25 = </a:t>
            </a:r>
            <a:r>
              <a:rPr b="0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549,5</a:t>
            </a:r>
            <a:endParaRPr/>
          </a:p>
        </p:txBody>
      </p:sp>
      <p:sp>
        <p:nvSpPr>
          <p:cNvPr id="360" name="Google Shape;360;p20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Tiết 60</a:t>
            </a: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HÌNH NÓN – HÌNH NÓN CỤT </a:t>
            </a:r>
            <a:endParaRPr/>
          </a:p>
          <a:p>
            <a:pPr indent="-342900" lvl="0" marL="342900" marR="0" rtl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DIỆN TÍCH XUNG QUANH VÀ THỂ TÍCH HÌNH NÓN – H.NÓN CỤT </a:t>
            </a:r>
            <a:endParaRPr/>
          </a:p>
        </p:txBody>
      </p:sp>
      <p:pic>
        <p:nvPicPr>
          <p:cNvPr id="361" name="Google Shape;36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1200" y="5410200"/>
            <a:ext cx="1646237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0"/>
          <p:cNvSpPr txBox="1"/>
          <p:nvPr/>
        </p:nvSpPr>
        <p:spPr>
          <a:xfrm>
            <a:off x="3124200" y="5486400"/>
            <a:ext cx="4343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= 3,14. </a:t>
            </a:r>
            <a:r>
              <a:rPr b="1" i="0" lang="en-US" sz="280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80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.5 = 188.4</a:t>
            </a:r>
            <a:endParaRPr/>
          </a:p>
        </p:txBody>
      </p:sp>
      <p:sp>
        <p:nvSpPr>
          <p:cNvPr id="363" name="Google Shape;363;p20"/>
          <p:cNvSpPr txBox="1"/>
          <p:nvPr/>
        </p:nvSpPr>
        <p:spPr>
          <a:xfrm>
            <a:off x="457200" y="4967287"/>
            <a:ext cx="8382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b) </a:t>
            </a:r>
            <a:r>
              <a:rPr b="0" i="0" lang="en-US" sz="2800" u="sng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Giải</a:t>
            </a:r>
            <a:r>
              <a:rPr b="0" i="0" lang="en-US" sz="280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: Với</a:t>
            </a:r>
            <a:r>
              <a:rPr b="0" i="0" lang="en-US" sz="2800" u="non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i="0" lang="en-US" sz="280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l =</a:t>
            </a:r>
            <a:r>
              <a:rPr b="0" i="0" lang="en-US" sz="280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?cm ; r = 7cm ; S</a:t>
            </a:r>
            <a:r>
              <a:rPr b="0" baseline="-25000" i="0" lang="en-US" sz="280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xq</a:t>
            </a:r>
            <a:r>
              <a:rPr b="0" i="0" lang="en-US" sz="280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=188,4cm</a:t>
            </a:r>
            <a:endParaRPr/>
          </a:p>
        </p:txBody>
      </p:sp>
      <p:sp>
        <p:nvSpPr>
          <p:cNvPr id="364" name="Google Shape;364;p20"/>
          <p:cNvSpPr txBox="1"/>
          <p:nvPr/>
        </p:nvSpPr>
        <p:spPr>
          <a:xfrm>
            <a:off x="2819400" y="5957887"/>
            <a:ext cx="51054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⇒</a:t>
            </a:r>
            <a:r>
              <a:rPr b="0" i="0" lang="en-US" sz="280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0" i="0" lang="en-US" sz="2800" u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= 188,4:(3,14.5) = 12cm</a:t>
            </a:r>
            <a:endParaRPr/>
          </a:p>
        </p:txBody>
      </p:sp>
      <p:sp>
        <p:nvSpPr>
          <p:cNvPr id="365" name="Google Shape;365;p20"/>
          <p:cNvSpPr txBox="1"/>
          <p:nvPr/>
        </p:nvSpPr>
        <p:spPr>
          <a:xfrm>
            <a:off x="5988050" y="4343400"/>
            <a:ext cx="71755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endParaRPr/>
          </a:p>
        </p:txBody>
      </p:sp>
      <p:cxnSp>
        <p:nvCxnSpPr>
          <p:cNvPr id="366" name="Google Shape;366;p20"/>
          <p:cNvCxnSpPr/>
          <p:nvPr/>
        </p:nvCxnSpPr>
        <p:spPr>
          <a:xfrm>
            <a:off x="0" y="1752600"/>
            <a:ext cx="9144000" cy="0"/>
          </a:xfrm>
          <a:prstGeom prst="straightConnector1">
            <a:avLst/>
          </a:prstGeom>
          <a:noFill/>
          <a:ln cap="flat" cmpd="tri" w="76200">
            <a:solidFill>
              <a:srgbClr val="0000CC"/>
            </a:solidFill>
            <a:prstDash val="solid"/>
            <a:miter lim="800000"/>
            <a:headEnd len="med" w="med" type="none"/>
            <a:tailEnd len="med" w="med" type="none"/>
          </a:ln>
        </p:spPr>
      </p:cxnSp>
      <p:grpSp>
        <p:nvGrpSpPr>
          <p:cNvPr id="367" name="Google Shape;367;p20"/>
          <p:cNvGrpSpPr/>
          <p:nvPr/>
        </p:nvGrpSpPr>
        <p:grpSpPr>
          <a:xfrm>
            <a:off x="533400" y="2895600"/>
            <a:ext cx="2468562" cy="2066925"/>
            <a:chOff x="0" y="1824"/>
            <a:chExt cx="1555" cy="1302"/>
          </a:xfrm>
        </p:grpSpPr>
        <p:grpSp>
          <p:nvGrpSpPr>
            <p:cNvPr id="368" name="Google Shape;368;p20"/>
            <p:cNvGrpSpPr/>
            <p:nvPr/>
          </p:nvGrpSpPr>
          <p:grpSpPr>
            <a:xfrm>
              <a:off x="144" y="1944"/>
              <a:ext cx="974" cy="1013"/>
              <a:chOff x="1488" y="2736"/>
              <a:chExt cx="680" cy="745"/>
            </a:xfrm>
          </p:grpSpPr>
          <p:grpSp>
            <p:nvGrpSpPr>
              <p:cNvPr id="369" name="Google Shape;369;p20"/>
              <p:cNvGrpSpPr/>
              <p:nvPr/>
            </p:nvGrpSpPr>
            <p:grpSpPr>
              <a:xfrm>
                <a:off x="1488" y="2736"/>
                <a:ext cx="680" cy="745"/>
                <a:chOff x="1488" y="2736"/>
                <a:chExt cx="680" cy="745"/>
              </a:xfrm>
            </p:grpSpPr>
            <p:sp>
              <p:nvSpPr>
                <p:cNvPr id="370" name="Google Shape;370;p20"/>
                <p:cNvSpPr/>
                <p:nvPr/>
              </p:nvSpPr>
              <p:spPr>
                <a:xfrm>
                  <a:off x="1488" y="3326"/>
                  <a:ext cx="676" cy="155"/>
                </a:xfrm>
                <a:custGeom>
                  <a:rect b="b" l="l" r="r" t="t"/>
                  <a:pathLst>
                    <a:path extrusionOk="0" fill="none" h="21600" w="42954">
                      <a:moveTo>
                        <a:pt x="42953" y="929"/>
                      </a:moveTo>
                      <a:cubicBezTo>
                        <a:pt x="42455" y="12486"/>
                        <a:pt x="32941" y="21599"/>
                        <a:pt x="21374" y="21600"/>
                      </a:cubicBezTo>
                      <a:cubicBezTo>
                        <a:pt x="10649" y="21600"/>
                        <a:pt x="1548" y="13730"/>
                        <a:pt x="0" y="3117"/>
                      </a:cubicBezTo>
                    </a:path>
                    <a:path extrusionOk="0" h="21600" w="42954">
                      <a:moveTo>
                        <a:pt x="42953" y="929"/>
                      </a:moveTo>
                      <a:cubicBezTo>
                        <a:pt x="42455" y="12486"/>
                        <a:pt x="32941" y="21599"/>
                        <a:pt x="21374" y="21600"/>
                      </a:cubicBezTo>
                      <a:cubicBezTo>
                        <a:pt x="10649" y="21600"/>
                        <a:pt x="1548" y="13730"/>
                        <a:pt x="0" y="3117"/>
                      </a:cubicBezTo>
                      <a:lnTo>
                        <a:pt x="21374" y="0"/>
                      </a:lnTo>
                      <a:lnTo>
                        <a:pt x="42953" y="929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71" name="Google Shape;371;p20"/>
                <p:cNvSpPr/>
                <p:nvPr/>
              </p:nvSpPr>
              <p:spPr>
                <a:xfrm>
                  <a:off x="1488" y="2736"/>
                  <a:ext cx="680" cy="603"/>
                </a:xfrm>
                <a:prstGeom prst="flowChartExtract">
                  <a:avLst/>
                </a:prstGeom>
                <a:solidFill>
                  <a:srgbClr val="FFFF9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72" name="Google Shape;372;p20"/>
                <p:cNvSpPr/>
                <p:nvPr/>
              </p:nvSpPr>
              <p:spPr>
                <a:xfrm>
                  <a:off x="1491" y="3210"/>
                  <a:ext cx="671" cy="155"/>
                </a:xfrm>
                <a:custGeom>
                  <a:rect b="b" l="l" r="r" t="t"/>
                  <a:pathLst>
                    <a:path extrusionOk="0" fill="none" h="21600" w="42595">
                      <a:moveTo>
                        <a:pt x="-1" y="18271"/>
                      </a:moveTo>
                      <a:cubicBezTo>
                        <a:pt x="1639" y="7754"/>
                        <a:pt x="10697" y="-1"/>
                        <a:pt x="21342" y="0"/>
                      </a:cubicBezTo>
                      <a:cubicBezTo>
                        <a:pt x="31783" y="0"/>
                        <a:pt x="40729" y="7468"/>
                        <a:pt x="42594" y="17742"/>
                      </a:cubicBezTo>
                    </a:path>
                    <a:path extrusionOk="0" h="21600" w="42595">
                      <a:moveTo>
                        <a:pt x="-1" y="18271"/>
                      </a:moveTo>
                      <a:cubicBezTo>
                        <a:pt x="1639" y="7754"/>
                        <a:pt x="10697" y="-1"/>
                        <a:pt x="21342" y="0"/>
                      </a:cubicBezTo>
                      <a:cubicBezTo>
                        <a:pt x="31783" y="0"/>
                        <a:pt x="40729" y="7468"/>
                        <a:pt x="42594" y="17742"/>
                      </a:cubicBezTo>
                      <a:lnTo>
                        <a:pt x="21342" y="21600"/>
                      </a:lnTo>
                      <a:lnTo>
                        <a:pt x="-1" y="18271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cxnSp>
            <p:nvCxnSpPr>
              <p:cNvPr id="373" name="Google Shape;373;p20"/>
              <p:cNvCxnSpPr/>
              <p:nvPr/>
            </p:nvCxnSpPr>
            <p:spPr>
              <a:xfrm>
                <a:off x="1824" y="3339"/>
                <a:ext cx="34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374" name="Google Shape;374;p20"/>
              <p:cNvSpPr/>
              <p:nvPr/>
            </p:nvSpPr>
            <p:spPr>
              <a:xfrm>
                <a:off x="1817" y="3326"/>
                <a:ext cx="27" cy="27"/>
              </a:xfrm>
              <a:prstGeom prst="ellipse">
                <a:avLst/>
              </a:prstGeom>
              <a:solidFill>
                <a:srgbClr val="CC3300"/>
              </a:solidFill>
              <a:ln cap="flat" cmpd="sng" w="9525">
                <a:solidFill>
                  <a:srgbClr val="CC33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75" name="Google Shape;375;p20"/>
            <p:cNvSpPr txBox="1"/>
            <p:nvPr/>
          </p:nvSpPr>
          <p:spPr>
            <a:xfrm>
              <a:off x="570" y="1824"/>
              <a:ext cx="157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381" y="1944"/>
              <a:ext cx="252" cy="991"/>
            </a:xfrm>
            <a:custGeom>
              <a:rect b="b" l="l" r="r" t="t"/>
              <a:pathLst>
                <a:path extrusionOk="0" h="1344" w="384">
                  <a:moveTo>
                    <a:pt x="384" y="0"/>
                  </a:moveTo>
                  <a:lnTo>
                    <a:pt x="384" y="1104"/>
                  </a:lnTo>
                  <a:lnTo>
                    <a:pt x="0" y="1344"/>
                  </a:lnTo>
                  <a:lnTo>
                    <a:pt x="384" y="0"/>
                  </a:lnTo>
                  <a:close/>
                </a:path>
              </a:pathLst>
            </a:custGeom>
            <a:gradFill>
              <a:gsLst>
                <a:gs pos="0">
                  <a:schemeClr val="hlink"/>
                </a:gs>
                <a:gs pos="100000">
                  <a:srgbClr val="004747"/>
                </a:gs>
              </a:gsLst>
              <a:lin ang="270000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77" name="Google Shape;377;p20"/>
            <p:cNvGrpSpPr/>
            <p:nvPr/>
          </p:nvGrpSpPr>
          <p:grpSpPr>
            <a:xfrm>
              <a:off x="382" y="1944"/>
              <a:ext cx="258" cy="991"/>
              <a:chOff x="3819" y="1440"/>
              <a:chExt cx="394" cy="1344"/>
            </a:xfrm>
          </p:grpSpPr>
          <p:cxnSp>
            <p:nvCxnSpPr>
              <p:cNvPr id="378" name="Google Shape;378;p20"/>
              <p:cNvCxnSpPr/>
              <p:nvPr/>
            </p:nvCxnSpPr>
            <p:spPr>
              <a:xfrm flipH="1">
                <a:off x="3819" y="1440"/>
                <a:ext cx="384" cy="1344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accent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79" name="Google Shape;379;p20"/>
              <p:cNvCxnSpPr/>
              <p:nvPr/>
            </p:nvCxnSpPr>
            <p:spPr>
              <a:xfrm>
                <a:off x="4203" y="1440"/>
                <a:ext cx="0" cy="1104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80" name="Google Shape;380;p20"/>
              <p:cNvCxnSpPr/>
              <p:nvPr/>
            </p:nvCxnSpPr>
            <p:spPr>
              <a:xfrm flipH="1">
                <a:off x="3827" y="2544"/>
                <a:ext cx="385" cy="22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81" name="Google Shape;381;p20"/>
              <p:cNvCxnSpPr/>
              <p:nvPr/>
            </p:nvCxnSpPr>
            <p:spPr>
              <a:xfrm flipH="1">
                <a:off x="3840" y="2462"/>
                <a:ext cx="370" cy="2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82" name="Google Shape;382;p20"/>
              <p:cNvCxnSpPr/>
              <p:nvPr/>
            </p:nvCxnSpPr>
            <p:spPr>
              <a:xfrm flipH="1">
                <a:off x="3874" y="2373"/>
                <a:ext cx="337" cy="192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83" name="Google Shape;383;p20"/>
              <p:cNvCxnSpPr/>
              <p:nvPr/>
            </p:nvCxnSpPr>
            <p:spPr>
              <a:xfrm flipH="1">
                <a:off x="3902" y="2284"/>
                <a:ext cx="308" cy="181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84" name="Google Shape;384;p20"/>
              <p:cNvCxnSpPr/>
              <p:nvPr/>
            </p:nvCxnSpPr>
            <p:spPr>
              <a:xfrm flipH="1">
                <a:off x="3936" y="2194"/>
                <a:ext cx="277" cy="154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85" name="Google Shape;385;p20"/>
              <p:cNvCxnSpPr/>
              <p:nvPr/>
            </p:nvCxnSpPr>
            <p:spPr>
              <a:xfrm flipH="1">
                <a:off x="3970" y="2119"/>
                <a:ext cx="238" cy="1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86" name="Google Shape;386;p20"/>
              <p:cNvCxnSpPr/>
              <p:nvPr/>
            </p:nvCxnSpPr>
            <p:spPr>
              <a:xfrm flipH="1">
                <a:off x="4011" y="2036"/>
                <a:ext cx="193" cy="96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87" name="Google Shape;387;p20"/>
              <p:cNvCxnSpPr/>
              <p:nvPr/>
            </p:nvCxnSpPr>
            <p:spPr>
              <a:xfrm flipH="1">
                <a:off x="4039" y="1947"/>
                <a:ext cx="159" cy="7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88" name="Google Shape;388;p20"/>
              <p:cNvCxnSpPr/>
              <p:nvPr/>
            </p:nvCxnSpPr>
            <p:spPr>
              <a:xfrm flipH="1">
                <a:off x="4080" y="1851"/>
                <a:ext cx="113" cy="6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89" name="Google Shape;389;p20"/>
              <p:cNvCxnSpPr/>
              <p:nvPr/>
            </p:nvCxnSpPr>
            <p:spPr>
              <a:xfrm flipH="1">
                <a:off x="4094" y="1728"/>
                <a:ext cx="113" cy="68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90" name="Google Shape;390;p20"/>
              <p:cNvCxnSpPr/>
              <p:nvPr/>
            </p:nvCxnSpPr>
            <p:spPr>
              <a:xfrm flipH="1">
                <a:off x="4128" y="1625"/>
                <a:ext cx="72" cy="55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99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sp>
          <p:nvSpPr>
            <p:cNvPr id="391" name="Google Shape;391;p20"/>
            <p:cNvSpPr txBox="1"/>
            <p:nvPr/>
          </p:nvSpPr>
          <p:spPr>
            <a:xfrm>
              <a:off x="270" y="2895"/>
              <a:ext cx="157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  <p:sp>
          <p:nvSpPr>
            <p:cNvPr id="392" name="Google Shape;392;p20"/>
            <p:cNvSpPr txBox="1"/>
            <p:nvPr/>
          </p:nvSpPr>
          <p:spPr>
            <a:xfrm>
              <a:off x="615" y="2617"/>
              <a:ext cx="157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  <p:sp>
          <p:nvSpPr>
            <p:cNvPr id="393" name="Google Shape;393;p20"/>
            <p:cNvSpPr txBox="1"/>
            <p:nvPr/>
          </p:nvSpPr>
          <p:spPr>
            <a:xfrm>
              <a:off x="1093" y="2652"/>
              <a:ext cx="15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  <p:sp>
          <p:nvSpPr>
            <p:cNvPr id="394" name="Google Shape;394;p20"/>
            <p:cNvSpPr txBox="1"/>
            <p:nvPr/>
          </p:nvSpPr>
          <p:spPr>
            <a:xfrm>
              <a:off x="960" y="2914"/>
              <a:ext cx="394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0" i="0" lang="en-US" sz="16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đáy</a:t>
              </a:r>
              <a:endParaRPr/>
            </a:p>
          </p:txBody>
        </p:sp>
        <p:sp>
          <p:nvSpPr>
            <p:cNvPr id="395" name="Google Shape;395;p20"/>
            <p:cNvSpPr/>
            <p:nvPr/>
          </p:nvSpPr>
          <p:spPr>
            <a:xfrm>
              <a:off x="768" y="2849"/>
              <a:ext cx="502" cy="106"/>
            </a:xfrm>
            <a:custGeom>
              <a:rect b="b" l="l" r="r" t="t"/>
              <a:pathLst>
                <a:path extrusionOk="0" h="144" w="960">
                  <a:moveTo>
                    <a:pt x="0" y="0"/>
                  </a:moveTo>
                  <a:lnTo>
                    <a:pt x="336" y="144"/>
                  </a:lnTo>
                  <a:lnTo>
                    <a:pt x="960" y="144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6" name="Google Shape;396;p20"/>
            <p:cNvSpPr txBox="1"/>
            <p:nvPr/>
          </p:nvSpPr>
          <p:spPr>
            <a:xfrm>
              <a:off x="0" y="1824"/>
              <a:ext cx="864" cy="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Đường   sinh </a:t>
              </a: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</a:t>
              </a:r>
              <a:endParaRPr/>
            </a:p>
          </p:txBody>
        </p:sp>
        <p:sp>
          <p:nvSpPr>
            <p:cNvPr id="397" name="Google Shape;397;p20"/>
            <p:cNvSpPr/>
            <p:nvPr/>
          </p:nvSpPr>
          <p:spPr>
            <a:xfrm>
              <a:off x="63" y="2180"/>
              <a:ext cx="432" cy="289"/>
            </a:xfrm>
            <a:custGeom>
              <a:rect b="b" l="l" r="r" t="t"/>
              <a:pathLst>
                <a:path extrusionOk="0" h="288" w="1152">
                  <a:moveTo>
                    <a:pt x="0" y="0"/>
                  </a:moveTo>
                  <a:lnTo>
                    <a:pt x="960" y="0"/>
                  </a:lnTo>
                  <a:lnTo>
                    <a:pt x="1152" y="288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98" name="Google Shape;398;p20"/>
            <p:cNvGrpSpPr/>
            <p:nvPr/>
          </p:nvGrpSpPr>
          <p:grpSpPr>
            <a:xfrm>
              <a:off x="624" y="1872"/>
              <a:ext cx="931" cy="404"/>
              <a:chOff x="4197" y="1769"/>
              <a:chExt cx="1424" cy="548"/>
            </a:xfrm>
          </p:grpSpPr>
          <p:sp>
            <p:nvSpPr>
              <p:cNvPr id="399" name="Google Shape;399;p20"/>
              <p:cNvSpPr txBox="1"/>
              <p:nvPr/>
            </p:nvSpPr>
            <p:spPr>
              <a:xfrm>
                <a:off x="4361" y="1769"/>
                <a:ext cx="1260" cy="5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đường  cao h</a:t>
                </a:r>
                <a:endParaRPr/>
              </a:p>
            </p:txBody>
          </p:sp>
          <p:sp>
            <p:nvSpPr>
              <p:cNvPr id="400" name="Google Shape;400;p20"/>
              <p:cNvSpPr/>
              <p:nvPr/>
            </p:nvSpPr>
            <p:spPr>
              <a:xfrm>
                <a:off x="4197" y="2016"/>
                <a:ext cx="864" cy="288"/>
              </a:xfrm>
              <a:custGeom>
                <a:rect b="b" l="l" r="r" t="t"/>
                <a:pathLst>
                  <a:path extrusionOk="0" h="288" w="1296">
                    <a:moveTo>
                      <a:pt x="0" y="288"/>
                    </a:moveTo>
                    <a:lnTo>
                      <a:pt x="432" y="0"/>
                    </a:lnTo>
                    <a:lnTo>
                      <a:pt x="1296" y="0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triangl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401" name="Google Shape;401;p20"/>
            <p:cNvSpPr txBox="1"/>
            <p:nvPr/>
          </p:nvSpPr>
          <p:spPr>
            <a:xfrm>
              <a:off x="576" y="2304"/>
              <a:ext cx="220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endParaRPr/>
            </a:p>
          </p:txBody>
        </p:sp>
        <p:sp>
          <p:nvSpPr>
            <p:cNvPr id="402" name="Google Shape;402;p20"/>
            <p:cNvSpPr txBox="1"/>
            <p:nvPr/>
          </p:nvSpPr>
          <p:spPr>
            <a:xfrm>
              <a:off x="864" y="2571"/>
              <a:ext cx="220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1"/>
          <p:cNvSpPr txBox="1"/>
          <p:nvPr/>
        </p:nvSpPr>
        <p:spPr>
          <a:xfrm>
            <a:off x="457200" y="1295400"/>
            <a:ext cx="3962400" cy="4876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None/>
            </a:pPr>
            <a:r>
              <a:rPr b="1" i="0" lang="en-US" sz="2800" u="sng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3/ Thể tích hình nón :</a:t>
            </a:r>
            <a:endParaRPr b="0" i="0" sz="2000" u="sng">
              <a:solidFill>
                <a:srgbClr val="CC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t/>
            </a:r>
            <a:endParaRPr b="0" i="0" sz="20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8" name="Google Shape;408;p21"/>
          <p:cNvSpPr txBox="1"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Tiết 60</a:t>
            </a: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HÌNH NÓN – HÌNH NÓN CỤT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b="1" i="0" lang="en-US" sz="25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DIỆN TÍCH XUNG QUANH VÀ THỂ TÍCH HÌNH NÓN CỤT</a:t>
            </a: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grpSp>
        <p:nvGrpSpPr>
          <p:cNvPr id="409" name="Google Shape;409;p21"/>
          <p:cNvGrpSpPr/>
          <p:nvPr/>
        </p:nvGrpSpPr>
        <p:grpSpPr>
          <a:xfrm>
            <a:off x="4953000" y="1905000"/>
            <a:ext cx="2743200" cy="2562225"/>
            <a:chOff x="3120" y="1200"/>
            <a:chExt cx="1728" cy="1614"/>
          </a:xfrm>
        </p:grpSpPr>
        <p:grpSp>
          <p:nvGrpSpPr>
            <p:cNvPr id="410" name="Google Shape;410;p21"/>
            <p:cNvGrpSpPr/>
            <p:nvPr/>
          </p:nvGrpSpPr>
          <p:grpSpPr>
            <a:xfrm>
              <a:off x="3120" y="1200"/>
              <a:ext cx="1728" cy="1614"/>
              <a:chOff x="2976" y="1536"/>
              <a:chExt cx="1728" cy="1614"/>
            </a:xfrm>
          </p:grpSpPr>
          <p:grpSp>
            <p:nvGrpSpPr>
              <p:cNvPr id="411" name="Google Shape;411;p21"/>
              <p:cNvGrpSpPr/>
              <p:nvPr/>
            </p:nvGrpSpPr>
            <p:grpSpPr>
              <a:xfrm>
                <a:off x="2976" y="1776"/>
                <a:ext cx="1488" cy="1374"/>
                <a:chOff x="1488" y="2736"/>
                <a:chExt cx="680" cy="745"/>
              </a:xfrm>
            </p:grpSpPr>
            <p:grpSp>
              <p:nvGrpSpPr>
                <p:cNvPr id="412" name="Google Shape;412;p21"/>
                <p:cNvGrpSpPr/>
                <p:nvPr/>
              </p:nvGrpSpPr>
              <p:grpSpPr>
                <a:xfrm>
                  <a:off x="1488" y="2736"/>
                  <a:ext cx="680" cy="745"/>
                  <a:chOff x="1488" y="2736"/>
                  <a:chExt cx="680" cy="745"/>
                </a:xfrm>
              </p:grpSpPr>
              <p:sp>
                <p:nvSpPr>
                  <p:cNvPr id="413" name="Google Shape;413;p21"/>
                  <p:cNvSpPr/>
                  <p:nvPr/>
                </p:nvSpPr>
                <p:spPr>
                  <a:xfrm>
                    <a:off x="1488" y="3326"/>
                    <a:ext cx="676" cy="155"/>
                  </a:xfrm>
                  <a:custGeom>
                    <a:rect b="b" l="l" r="r" t="t"/>
                    <a:pathLst>
                      <a:path extrusionOk="0" fill="none" h="21600" w="42954">
                        <a:moveTo>
                          <a:pt x="42953" y="929"/>
                        </a:moveTo>
                        <a:cubicBezTo>
                          <a:pt x="42455" y="12486"/>
                          <a:pt x="32941" y="21599"/>
                          <a:pt x="21374" y="21600"/>
                        </a:cubicBezTo>
                        <a:cubicBezTo>
                          <a:pt x="10649" y="21600"/>
                          <a:pt x="1548" y="13730"/>
                          <a:pt x="0" y="3117"/>
                        </a:cubicBezTo>
                      </a:path>
                      <a:path extrusionOk="0" h="21600" w="42954">
                        <a:moveTo>
                          <a:pt x="42953" y="929"/>
                        </a:moveTo>
                        <a:cubicBezTo>
                          <a:pt x="42455" y="12486"/>
                          <a:pt x="32941" y="21599"/>
                          <a:pt x="21374" y="21600"/>
                        </a:cubicBezTo>
                        <a:cubicBezTo>
                          <a:pt x="10649" y="21600"/>
                          <a:pt x="1548" y="13730"/>
                          <a:pt x="0" y="3117"/>
                        </a:cubicBezTo>
                        <a:lnTo>
                          <a:pt x="21374" y="0"/>
                        </a:lnTo>
                        <a:lnTo>
                          <a:pt x="42953" y="929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14" name="Google Shape;414;p21"/>
                  <p:cNvSpPr/>
                  <p:nvPr/>
                </p:nvSpPr>
                <p:spPr>
                  <a:xfrm>
                    <a:off x="1488" y="2736"/>
                    <a:ext cx="680" cy="603"/>
                  </a:xfrm>
                  <a:prstGeom prst="flowChartExtract">
                    <a:avLst/>
                  </a:prstGeom>
                  <a:gradFill>
                    <a:gsLst>
                      <a:gs pos="0">
                        <a:srgbClr val="FFFF99"/>
                      </a:gs>
                      <a:gs pos="50000">
                        <a:srgbClr val="767647"/>
                      </a:gs>
                      <a:gs pos="100000">
                        <a:srgbClr val="FFFF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415" name="Google Shape;415;p21"/>
                  <p:cNvSpPr/>
                  <p:nvPr/>
                </p:nvSpPr>
                <p:spPr>
                  <a:xfrm>
                    <a:off x="1491" y="3210"/>
                    <a:ext cx="671" cy="155"/>
                  </a:xfrm>
                  <a:custGeom>
                    <a:rect b="b" l="l" r="r" t="t"/>
                    <a:pathLst>
                      <a:path extrusionOk="0" fill="none" h="21600" w="42595">
                        <a:moveTo>
                          <a:pt x="-1" y="18271"/>
                        </a:moveTo>
                        <a:cubicBezTo>
                          <a:pt x="1639" y="7754"/>
                          <a:pt x="10697" y="-1"/>
                          <a:pt x="21342" y="0"/>
                        </a:cubicBezTo>
                        <a:cubicBezTo>
                          <a:pt x="31783" y="0"/>
                          <a:pt x="40729" y="7468"/>
                          <a:pt x="42594" y="17742"/>
                        </a:cubicBezTo>
                      </a:path>
                      <a:path extrusionOk="0" h="21600" w="42595">
                        <a:moveTo>
                          <a:pt x="-1" y="18271"/>
                        </a:moveTo>
                        <a:cubicBezTo>
                          <a:pt x="1639" y="7754"/>
                          <a:pt x="10697" y="-1"/>
                          <a:pt x="21342" y="0"/>
                        </a:cubicBezTo>
                        <a:cubicBezTo>
                          <a:pt x="31783" y="0"/>
                          <a:pt x="40729" y="7468"/>
                          <a:pt x="42594" y="17742"/>
                        </a:cubicBezTo>
                        <a:lnTo>
                          <a:pt x="21342" y="21600"/>
                        </a:lnTo>
                        <a:lnTo>
                          <a:pt x="-1" y="1827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99"/>
                      </a:gs>
                      <a:gs pos="100000">
                        <a:srgbClr val="767647"/>
                      </a:gs>
                    </a:gsLst>
                    <a:lin ang="1890000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</p:grpSp>
            <p:cxnSp>
              <p:nvCxnSpPr>
                <p:cNvPr id="416" name="Google Shape;416;p21"/>
                <p:cNvCxnSpPr/>
                <p:nvPr/>
              </p:nvCxnSpPr>
              <p:spPr>
                <a:xfrm>
                  <a:off x="1824" y="3339"/>
                  <a:ext cx="34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sp>
              <p:nvSpPr>
                <p:cNvPr id="417" name="Google Shape;417;p21"/>
                <p:cNvSpPr/>
                <p:nvPr/>
              </p:nvSpPr>
              <p:spPr>
                <a:xfrm>
                  <a:off x="1817" y="3326"/>
                  <a:ext cx="27" cy="27"/>
                </a:xfrm>
                <a:prstGeom prst="ellipse">
                  <a:avLst/>
                </a:prstGeom>
                <a:solidFill>
                  <a:srgbClr val="CC3300"/>
                </a:solidFill>
                <a:ln cap="flat" cmpd="sng" w="9525">
                  <a:solidFill>
                    <a:srgbClr val="CC33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sp>
            <p:nvSpPr>
              <p:cNvPr id="418" name="Google Shape;418;p21"/>
              <p:cNvSpPr/>
              <p:nvPr/>
            </p:nvSpPr>
            <p:spPr>
              <a:xfrm>
                <a:off x="3720" y="1776"/>
                <a:ext cx="744" cy="1111"/>
              </a:xfrm>
              <a:prstGeom prst="rtTriangl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9" name="Google Shape;419;p21"/>
              <p:cNvSpPr txBox="1"/>
              <p:nvPr/>
            </p:nvSpPr>
            <p:spPr>
              <a:xfrm>
                <a:off x="3552" y="1536"/>
                <a:ext cx="288" cy="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  <a:buFont typeface="Arial"/>
                  <a:buNone/>
                </a:pPr>
                <a:r>
                  <a:rPr b="0" i="0" lang="en-US" sz="22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/>
              </a:p>
            </p:txBody>
          </p:sp>
          <p:sp>
            <p:nvSpPr>
              <p:cNvPr id="420" name="Google Shape;420;p21"/>
              <p:cNvSpPr txBox="1"/>
              <p:nvPr/>
            </p:nvSpPr>
            <p:spPr>
              <a:xfrm>
                <a:off x="4416" y="2736"/>
                <a:ext cx="288" cy="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  <a:buFont typeface="Arial"/>
                  <a:buNone/>
                </a:pPr>
                <a:r>
                  <a:rPr b="0" i="0" lang="en-US" sz="22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/>
              </a:p>
            </p:txBody>
          </p:sp>
          <p:sp>
            <p:nvSpPr>
              <p:cNvPr id="421" name="Google Shape;421;p21"/>
              <p:cNvSpPr txBox="1"/>
              <p:nvPr/>
            </p:nvSpPr>
            <p:spPr>
              <a:xfrm>
                <a:off x="3504" y="2784"/>
                <a:ext cx="288" cy="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  <a:buFont typeface="Arial"/>
                  <a:buNone/>
                </a:pPr>
                <a:r>
                  <a:rPr b="0" i="0" lang="en-US" sz="22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</a:t>
                </a:r>
                <a:endParaRPr/>
              </a:p>
            </p:txBody>
          </p:sp>
        </p:grpSp>
        <p:sp>
          <p:nvSpPr>
            <p:cNvPr id="422" name="Google Shape;422;p21"/>
            <p:cNvSpPr/>
            <p:nvPr/>
          </p:nvSpPr>
          <p:spPr>
            <a:xfrm>
              <a:off x="3696" y="2112"/>
              <a:ext cx="297" cy="148"/>
            </a:xfrm>
            <a:custGeom>
              <a:rect b="b" l="l" r="r" t="t"/>
              <a:pathLst>
                <a:path extrusionOk="0" h="148" w="297">
                  <a:moveTo>
                    <a:pt x="151" y="8"/>
                  </a:moveTo>
                  <a:cubicBezTo>
                    <a:pt x="150" y="7"/>
                    <a:pt x="159" y="0"/>
                    <a:pt x="144" y="1"/>
                  </a:cubicBezTo>
                  <a:cubicBezTo>
                    <a:pt x="129" y="2"/>
                    <a:pt x="87" y="2"/>
                    <a:pt x="63" y="15"/>
                  </a:cubicBezTo>
                  <a:cubicBezTo>
                    <a:pt x="39" y="28"/>
                    <a:pt x="0" y="62"/>
                    <a:pt x="2" y="82"/>
                  </a:cubicBezTo>
                  <a:cubicBezTo>
                    <a:pt x="4" y="102"/>
                    <a:pt x="44" y="127"/>
                    <a:pt x="76" y="137"/>
                  </a:cubicBezTo>
                  <a:cubicBezTo>
                    <a:pt x="108" y="147"/>
                    <a:pt x="159" y="148"/>
                    <a:pt x="191" y="143"/>
                  </a:cubicBezTo>
                  <a:cubicBezTo>
                    <a:pt x="223" y="138"/>
                    <a:pt x="249" y="122"/>
                    <a:pt x="266" y="109"/>
                  </a:cubicBezTo>
                  <a:cubicBezTo>
                    <a:pt x="283" y="96"/>
                    <a:pt x="297" y="78"/>
                    <a:pt x="293" y="62"/>
                  </a:cubicBezTo>
                  <a:cubicBezTo>
                    <a:pt x="289" y="46"/>
                    <a:pt x="250" y="25"/>
                    <a:pt x="239" y="15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23" name="Google Shape;423;p21"/>
          <p:cNvSpPr txBox="1"/>
          <p:nvPr>
            <p:ph idx="1" type="body"/>
          </p:nvPr>
        </p:nvSpPr>
        <p:spPr>
          <a:xfrm>
            <a:off x="457200" y="2133600"/>
            <a:ext cx="3733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 hình nón có bán kính đáy r , chiều cao h 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Thể tích hình nón là : 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" name="Google Shape;42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4495800"/>
            <a:ext cx="2209800" cy="1311275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