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3" r:id="rId2"/>
    <p:sldId id="256" r:id="rId3"/>
    <p:sldId id="266" r:id="rId4"/>
    <p:sldId id="284" r:id="rId5"/>
    <p:sldId id="298" r:id="rId6"/>
    <p:sldId id="276" r:id="rId7"/>
    <p:sldId id="282" r:id="rId8"/>
    <p:sldId id="283" r:id="rId9"/>
    <p:sldId id="289" r:id="rId10"/>
    <p:sldId id="277" r:id="rId11"/>
    <p:sldId id="280" r:id="rId12"/>
    <p:sldId id="294" r:id="rId13"/>
    <p:sldId id="285" r:id="rId14"/>
    <p:sldId id="286" r:id="rId15"/>
    <p:sldId id="295" r:id="rId16"/>
    <p:sldId id="275" r:id="rId17"/>
    <p:sldId id="297" r:id="rId18"/>
    <p:sldId id="259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S Qamus" panose="020B0604020202020204" charset="-78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宋体" panose="02010600030101010101" pitchFamily="2" charset="-122"/>
      <p:regular r:id="rId28"/>
    </p:embeddedFont>
    <p:embeddedFont>
      <p:font typeface="Comic Sans MS" panose="030F0702030302020204" pitchFamily="66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1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364" autoAdjust="0"/>
  </p:normalViewPr>
  <p:slideViewPr>
    <p:cSldViewPr>
      <p:cViewPr varScale="1">
        <p:scale>
          <a:sx n="47" d="100"/>
          <a:sy n="47" d="100"/>
        </p:scale>
        <p:origin x="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FDDB4-E5D0-4827-945F-3F00AEDDC2B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A3FD-ACD8-499E-BFE3-7E39A917F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4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3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14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71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39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5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1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1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2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7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0.svg"/><Relationship Id="rId9" Type="http://schemas.openxmlformats.org/officeDocument/2006/relationships/image" Target="../media/image9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0.svg"/><Relationship Id="rId9" Type="http://schemas.openxmlformats.org/officeDocument/2006/relationships/image" Target="../media/image9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12" Type="http://schemas.openxmlformats.org/officeDocument/2006/relationships/image" Target="../media/image41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12" Type="http://schemas.openxmlformats.org/officeDocument/2006/relationships/image" Target="../media/image49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5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/>
          <p:cNvSpPr/>
          <p:nvPr/>
        </p:nvSpPr>
        <p:spPr>
          <a:xfrm>
            <a:off x="8229600" y="-247289"/>
            <a:ext cx="9143999" cy="5542151"/>
          </a:xfrm>
          <a:custGeom>
            <a:avLst/>
            <a:gdLst/>
            <a:ahLst/>
            <a:cxnLst/>
            <a:rect l="l" t="t" r="r" b="b"/>
            <a:pathLst>
              <a:path w="11986641" h="5873454">
                <a:moveTo>
                  <a:pt x="0" y="0"/>
                </a:moveTo>
                <a:lnTo>
                  <a:pt x="11986640" y="0"/>
                </a:lnTo>
                <a:lnTo>
                  <a:pt x="11986640" y="5873454"/>
                </a:lnTo>
                <a:lnTo>
                  <a:pt x="0" y="5873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9294"/>
          <a:stretch>
            <a:fillRect/>
          </a:stretch>
        </p:blipFill>
        <p:spPr>
          <a:xfrm>
            <a:off x="-533400" y="7519730"/>
            <a:ext cx="20193000" cy="671923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5125" y="8965565"/>
            <a:ext cx="6519567" cy="26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0"/>
              </a:lnSpc>
            </a:pPr>
            <a:endParaRPr lang="en-US" sz="1700" u="sng" dirty="0">
              <a:solidFill>
                <a:srgbClr val="505050"/>
              </a:solidFill>
              <a:latin typeface="TS Qamus"/>
              <a:hlinkClick r:id="rId9" action="ppaction://hlinksldjump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2000" r="90000"/>
                    </a14:imgEffect>
                  </a14:imgLayer>
                </a14:imgProps>
              </a:ext>
            </a:extLst>
          </a:blip>
          <a:srcRect l="23757" t="20718" r="23205" b="19337"/>
          <a:stretch/>
        </p:blipFill>
        <p:spPr>
          <a:xfrm>
            <a:off x="1238250" y="590275"/>
            <a:ext cx="7315200" cy="4724401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8686800" y="1347907"/>
            <a:ext cx="830579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729" y="5249740"/>
            <a:ext cx="17082473" cy="2353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9071"/>
          <a:stretch/>
        </p:blipFill>
        <p:spPr>
          <a:xfrm>
            <a:off x="4895849" y="8160218"/>
            <a:ext cx="8798232" cy="329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 rot="341101">
            <a:off x="4379970" y="2172612"/>
            <a:ext cx="9078040" cy="5109743"/>
          </a:xfrm>
          <a:custGeom>
            <a:avLst/>
            <a:gdLst/>
            <a:ahLst/>
            <a:cxnLst/>
            <a:rect l="l" t="t" r="r" b="b"/>
            <a:pathLst>
              <a:path w="1590840" h="1433745">
                <a:moveTo>
                  <a:pt x="0" y="0"/>
                </a:moveTo>
                <a:lnTo>
                  <a:pt x="1590840" y="0"/>
                </a:lnTo>
                <a:lnTo>
                  <a:pt x="1590840" y="1433744"/>
                </a:lnTo>
                <a:lnTo>
                  <a:pt x="0" y="143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171701"/>
            <a:ext cx="8876355" cy="554772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0" y="4164426"/>
            <a:ext cx="5181600" cy="6120034"/>
          </a:xfrm>
          <a:custGeom>
            <a:avLst/>
            <a:gdLst/>
            <a:ahLst/>
            <a:cxnLst/>
            <a:rect l="l" t="t" r="r" b="b"/>
            <a:pathLst>
              <a:path w="1261374" h="1554852">
                <a:moveTo>
                  <a:pt x="0" y="0"/>
                </a:moveTo>
                <a:lnTo>
                  <a:pt x="1261374" y="0"/>
                </a:lnTo>
                <a:lnTo>
                  <a:pt x="1261374" y="1554852"/>
                </a:lnTo>
                <a:lnTo>
                  <a:pt x="0" y="1554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>
            <a:off x="13403785" y="5115742"/>
            <a:ext cx="5824841" cy="3886200"/>
          </a:xfrm>
          <a:custGeom>
            <a:avLst/>
            <a:gdLst/>
            <a:ahLst/>
            <a:cxnLst/>
            <a:rect l="l" t="t" r="r" b="b"/>
            <a:pathLst>
              <a:path w="4138281" h="3108883">
                <a:moveTo>
                  <a:pt x="0" y="0"/>
                </a:moveTo>
                <a:lnTo>
                  <a:pt x="4138281" y="0"/>
                </a:lnTo>
                <a:lnTo>
                  <a:pt x="4138281" y="3108883"/>
                </a:lnTo>
                <a:lnTo>
                  <a:pt x="0" y="3108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2219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3435" y="8763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2476500"/>
            <a:ext cx="13106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kèm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/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ngôn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/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/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kèm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</a:p>
          <a:p>
            <a:pPr algn="just"/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à, ạ, ư,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thôi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  <a:endParaRPr lang="en-US" altLang="en-US" sz="4400" i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9138419"/>
            <a:ext cx="336687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67000" y="-1409700"/>
            <a:ext cx="4209682" cy="4979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473234">
            <a:off x="-3142972" y="3409472"/>
            <a:ext cx="8421408" cy="496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72973" y="1257300"/>
            <a:ext cx="1373402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kèm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altLang="en-US" sz="4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4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</a:p>
          <a:p>
            <a:pPr algn="just">
              <a:lnSpc>
                <a:spcPct val="150000"/>
              </a:lnSpc>
            </a:pPr>
            <a:r>
              <a:rPr lang="en-US" altLang="en-US" sz="4400" b="1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altLang="en-US" sz="44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trông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(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(con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“San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chuối</a:t>
            </a:r>
            <a:r>
              <a:rPr lang="en-US" alt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(Nam Cao)</a:t>
            </a:r>
          </a:p>
          <a:p>
            <a:pPr algn="just">
              <a:lnSpc>
                <a:spcPct val="150000"/>
              </a:lnSpc>
            </a:pP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chuối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4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endParaRPr lang="en-US" altLang="en-US" sz="4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4600" y="3467100"/>
            <a:ext cx="164105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44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6172200" y="6471017"/>
            <a:ext cx="169715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99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4841" y="-1257300"/>
            <a:ext cx="4209682" cy="4979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473234">
            <a:off x="-3067701" y="3854674"/>
            <a:ext cx="8421408" cy="4965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0" y="1943099"/>
            <a:ext cx="13411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à, ạ, ư,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thôi</a:t>
            </a:r>
            <a:r>
              <a:rPr lang="en-US" altLang="en-US" sz="44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</a:p>
          <a:p>
            <a:pPr algn="just">
              <a:lnSpc>
                <a:spcPct val="150000"/>
              </a:lnSpc>
            </a:pPr>
            <a:r>
              <a:rPr lang="en-US" altLang="en-US" sz="44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altLang="en-US" sz="44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altLang="en-US" sz="44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thắp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?” (</a:t>
            </a:r>
            <a:r>
              <a:rPr lang="en-US" altLang="en-US" sz="4400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Thạch</a:t>
            </a:r>
            <a:r>
              <a:rPr lang="en-US" altLang="en-US" sz="4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Lam)</a:t>
            </a:r>
          </a:p>
          <a:p>
            <a:pPr algn="just">
              <a:lnSpc>
                <a:spcPct val="150000"/>
              </a:lnSpc>
            </a:pP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mật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endParaRPr lang="en-US" altLang="en-US" sz="44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20400" y="4143701"/>
            <a:ext cx="1447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hé</a:t>
            </a:r>
            <a:r>
              <a:rPr 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45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571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4797" y="2019300"/>
            <a:ext cx="1328600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Thán từ là những từ dùng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ộc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lộ tình cảm, 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 xúc của người 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 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oặc dùng để gọi đáp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T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hường đứng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đầu câu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khi tách ra thành một câu </a:t>
            </a:r>
            <a:r>
              <a:rPr lang="en-SG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ặc biệt.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ộc lộ tình cảm, 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(a,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 ha,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ô hay, than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ừ…)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36302">
            <a:off x="-3680184" y="-1353872"/>
            <a:ext cx="5284587" cy="6681662"/>
          </a:xfrm>
          <a:prstGeom prst="rect">
            <a:avLst/>
          </a:prstGeom>
        </p:spPr>
      </p:pic>
      <p:sp>
        <p:nvSpPr>
          <p:cNvPr id="8" name="Freeform 5"/>
          <p:cNvSpPr/>
          <p:nvPr/>
        </p:nvSpPr>
        <p:spPr>
          <a:xfrm>
            <a:off x="-25400" y="5966106"/>
            <a:ext cx="3795903" cy="41148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98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5155">
            <a:off x="16830826" y="6087538"/>
            <a:ext cx="5031676" cy="6620626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306118">
            <a:off x="-1320654" y="-1257711"/>
            <a:ext cx="4638576" cy="5370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0" y="952500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dùng 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ộc lộ tình cảm, 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 xúc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(a,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 ha,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ô hay, than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…)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ngờ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“Ô hay,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mợ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đấy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à”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để gọi đáp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ừ…)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(Nam Cao)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6096" y="4149734"/>
            <a:ext cx="9144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Ôi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5008443" y="5219700"/>
            <a:ext cx="169715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hay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5008442" y="8166780"/>
            <a:ext cx="169715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Vâng</a:t>
            </a:r>
            <a:r>
              <a:rPr lang="en-US" sz="4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459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01143">
            <a:off x="-2312518" y="-456452"/>
            <a:ext cx="5369790" cy="8181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90500"/>
            <a:ext cx="10431160" cy="2481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0541" r="10981"/>
          <a:stretch/>
        </p:blipFill>
        <p:spPr>
          <a:xfrm>
            <a:off x="4800600" y="2171700"/>
            <a:ext cx="10702607" cy="76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762" r="10761"/>
          <a:stretch/>
        </p:blipFill>
        <p:spPr>
          <a:xfrm>
            <a:off x="-10160" y="0"/>
            <a:ext cx="18298160" cy="10324985"/>
          </a:xfrm>
          <a:prstGeom prst="rect">
            <a:avLst/>
          </a:prstGeom>
        </p:spPr>
      </p:pic>
      <p:sp>
        <p:nvSpPr>
          <p:cNvPr id="3" name="文本框 39">
            <a:extLst>
              <a:ext uri="{FF2B5EF4-FFF2-40B4-BE49-F238E27FC236}">
                <a16:creationId xmlns:a16="http://schemas.microsoft.com/office/drawing/2014/main" xmlns="" id="{61E2BFD5-D20C-4476-9EED-DA41E31E25F7}"/>
              </a:ext>
            </a:extLst>
          </p:cNvPr>
          <p:cNvSpPr txBox="1"/>
          <p:nvPr/>
        </p:nvSpPr>
        <p:spPr>
          <a:xfrm>
            <a:off x="1600200" y="5370850"/>
            <a:ext cx="705755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- Nhấn mạnh</a:t>
            </a:r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sym typeface="Comic Sans MS"/>
              </a:rPr>
              <a:t>/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 biểu thị thái độ đánh giá sự vật, sự việc.</a:t>
            </a:r>
          </a:p>
        </p:txBody>
      </p:sp>
      <p:sp>
        <p:nvSpPr>
          <p:cNvPr id="4" name="文本框 42">
            <a:extLst>
              <a:ext uri="{FF2B5EF4-FFF2-40B4-BE49-F238E27FC236}">
                <a16:creationId xmlns:a16="http://schemas.microsoft.com/office/drawing/2014/main" xmlns="" id="{AC0D5537-9710-4136-A75C-7F462DE35BEC}"/>
              </a:ext>
            </a:extLst>
          </p:cNvPr>
          <p:cNvSpPr txBox="1"/>
          <p:nvPr/>
        </p:nvSpPr>
        <p:spPr>
          <a:xfrm>
            <a:off x="1600200" y="3924300"/>
            <a:ext cx="705755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- Không tách riêng  ra thành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ic Sans MS"/>
              </a:rPr>
              <a:t>1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 câu</a:t>
            </a:r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sym typeface="Comic Sans MS"/>
              </a:rPr>
              <a:t>,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 phải đi kèm với từ khác.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sym typeface="Arial"/>
            </a:endParaRPr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xmlns="" id="{4E2C2E5B-A54A-413F-A417-7F07E55EC0D2}"/>
              </a:ext>
            </a:extLst>
          </p:cNvPr>
          <p:cNvSpPr txBox="1"/>
          <p:nvPr/>
        </p:nvSpPr>
        <p:spPr>
          <a:xfrm>
            <a:off x="9753600" y="5384840"/>
            <a:ext cx="71628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ic Sans MS"/>
              </a:rPr>
              <a:t>-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ic Sans MS"/>
              </a:rPr>
              <a:t>B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ộc lộ tình cảm, cảm xúc, gọi đáp.</a:t>
            </a:r>
            <a:endParaRPr lang="en-US" altLang="zh-CN" sz="44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  <p:sp>
        <p:nvSpPr>
          <p:cNvPr id="6" name="文本框 41">
            <a:extLst>
              <a:ext uri="{FF2B5EF4-FFF2-40B4-BE49-F238E27FC236}">
                <a16:creationId xmlns:a16="http://schemas.microsoft.com/office/drawing/2014/main" xmlns="" id="{82A242B6-2577-4C7B-8D5C-4F82538F85AF}"/>
              </a:ext>
            </a:extLst>
          </p:cNvPr>
          <p:cNvSpPr txBox="1"/>
          <p:nvPr/>
        </p:nvSpPr>
        <p:spPr>
          <a:xfrm>
            <a:off x="9753600" y="3930670"/>
            <a:ext cx="7010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sym typeface="Comic Sans MS"/>
              </a:rPr>
              <a:t>- Có thể được tách ra thành một câu đặc biệt.</a:t>
            </a:r>
            <a:endParaRPr lang="en-US" altLang="zh-CN" sz="44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7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69564">
            <a:off x="15916173" y="-5816729"/>
            <a:ext cx="4727167" cy="82537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51399">
            <a:off x="-1557836" y="8609015"/>
            <a:ext cx="3950206" cy="2169022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417267" y="528497"/>
            <a:ext cx="12115800" cy="1631692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8600" y="167713"/>
            <a:ext cx="15155970" cy="2353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216" y="2725655"/>
            <a:ext cx="1743258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khen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tỏ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altLang="zh-CN" sz="4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SG" altLang="zh-CN" sz="4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zh-CN" altLang="en-US" sz="6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1214" y="4418462"/>
            <a:ext cx="114260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</a:pPr>
            <a:r>
              <a:rPr lang="en-SG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SG" sz="42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SG" sz="42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  <a:p>
            <a:pPr marL="685800" indent="-685800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bếp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xong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bữa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trưa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thơm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lừng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85800" indent="-685800">
              <a:lnSpc>
                <a:spcPct val="150000"/>
              </a:lnSpc>
            </a:pPr>
            <a:endParaRPr lang="en-SG" sz="42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1214" y="7434708"/>
            <a:ext cx="112411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</a:pPr>
            <a:r>
              <a:rPr lang="en-SG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SG" sz="42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SG" sz="42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</a:p>
          <a:p>
            <a:pPr marL="685800" indent="-685800" algn="just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trông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mồ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hôi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ướt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đẫm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SG" sz="4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85800" indent="-685800" algn="just">
              <a:lnSpc>
                <a:spcPct val="150000"/>
              </a:lnSpc>
            </a:pPr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Freeform 4"/>
          <p:cNvSpPr/>
          <p:nvPr/>
        </p:nvSpPr>
        <p:spPr>
          <a:xfrm>
            <a:off x="741249" y="4172205"/>
            <a:ext cx="2687751" cy="3791126"/>
          </a:xfrm>
          <a:custGeom>
            <a:avLst/>
            <a:gdLst/>
            <a:ahLst/>
            <a:cxnLst/>
            <a:rect l="l" t="t" r="r" b="b"/>
            <a:pathLst>
              <a:path w="3325461" h="4926609">
                <a:moveTo>
                  <a:pt x="0" y="0"/>
                </a:moveTo>
                <a:lnTo>
                  <a:pt x="3325461" y="0"/>
                </a:lnTo>
                <a:lnTo>
                  <a:pt x="3325461" y="4926609"/>
                </a:lnTo>
                <a:lnTo>
                  <a:pt x="0" y="4926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5632982" y="6058915"/>
            <a:ext cx="2494597" cy="4114800"/>
          </a:xfrm>
          <a:custGeom>
            <a:avLst/>
            <a:gdLst/>
            <a:ahLst/>
            <a:cxnLst/>
            <a:rect l="l" t="t" r="r" b="b"/>
            <a:pathLst>
              <a:path w="2494597" h="4114800">
                <a:moveTo>
                  <a:pt x="0" y="0"/>
                </a:moveTo>
                <a:lnTo>
                  <a:pt x="2494597" y="0"/>
                </a:lnTo>
                <a:lnTo>
                  <a:pt x="24945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5314085" y="2423736"/>
            <a:ext cx="7479966" cy="2038291"/>
          </a:xfrm>
          <a:custGeom>
            <a:avLst/>
            <a:gdLst/>
            <a:ahLst/>
            <a:cxnLst/>
            <a:rect l="l" t="t" r="r" b="b"/>
            <a:pathLst>
              <a:path w="7479966" h="2038291">
                <a:moveTo>
                  <a:pt x="0" y="0"/>
                </a:moveTo>
                <a:lnTo>
                  <a:pt x="7479966" y="0"/>
                </a:lnTo>
                <a:lnTo>
                  <a:pt x="7479966" y="2038291"/>
                </a:lnTo>
                <a:lnTo>
                  <a:pt x="0" y="2038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/>
            </a:stretch>
          </a:blip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4465">
            <a:off x="-2411011" y="-4524558"/>
            <a:ext cx="4872094" cy="8047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73757"/>
          <a:stretch/>
        </p:blipFill>
        <p:spPr>
          <a:xfrm>
            <a:off x="-1118947" y="526573"/>
            <a:ext cx="11821169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8582" t="1313" r="17418" b="1354"/>
          <a:stretch/>
        </p:blipFill>
        <p:spPr>
          <a:xfrm>
            <a:off x="1052261" y="4229100"/>
            <a:ext cx="3672139" cy="533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471" y="4229100"/>
            <a:ext cx="3828798" cy="533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4270" y="4229100"/>
            <a:ext cx="4121193" cy="533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7207" t="3022" r="16126" b="3645"/>
          <a:stretch/>
        </p:blipFill>
        <p:spPr>
          <a:xfrm>
            <a:off x="13563600" y="4229100"/>
            <a:ext cx="3810000" cy="533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29071"/>
          <a:stretch/>
        </p:blipFill>
        <p:spPr>
          <a:xfrm>
            <a:off x="5042537" y="1673119"/>
            <a:ext cx="8798232" cy="3295672"/>
          </a:xfrm>
          <a:prstGeom prst="rect">
            <a:avLst/>
          </a:prstGeom>
        </p:spPr>
      </p:pic>
      <p:sp>
        <p:nvSpPr>
          <p:cNvPr id="19" name="Freeform 3"/>
          <p:cNvSpPr/>
          <p:nvPr/>
        </p:nvSpPr>
        <p:spPr>
          <a:xfrm>
            <a:off x="14025221" y="-190500"/>
            <a:ext cx="4505913" cy="4066586"/>
          </a:xfrm>
          <a:custGeom>
            <a:avLst/>
            <a:gdLst/>
            <a:ahLst/>
            <a:cxnLst/>
            <a:rect l="l" t="t" r="r" b="b"/>
            <a:pathLst>
              <a:path w="4505913" h="4066586">
                <a:moveTo>
                  <a:pt x="0" y="0"/>
                </a:moveTo>
                <a:lnTo>
                  <a:pt x="4505913" y="0"/>
                </a:lnTo>
                <a:lnTo>
                  <a:pt x="4505913" y="4066586"/>
                </a:lnTo>
                <a:lnTo>
                  <a:pt x="0" y="4066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 rot="341101">
            <a:off x="2071341" y="3115056"/>
            <a:ext cx="13823567" cy="4044805"/>
          </a:xfrm>
          <a:custGeom>
            <a:avLst/>
            <a:gdLst/>
            <a:ahLst/>
            <a:cxnLst/>
            <a:rect l="l" t="t" r="r" b="b"/>
            <a:pathLst>
              <a:path w="1590840" h="1433745">
                <a:moveTo>
                  <a:pt x="0" y="0"/>
                </a:moveTo>
                <a:lnTo>
                  <a:pt x="1590840" y="0"/>
                </a:lnTo>
                <a:lnTo>
                  <a:pt x="1590840" y="1433744"/>
                </a:lnTo>
                <a:lnTo>
                  <a:pt x="0" y="143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2004">
            <a:off x="12307560" y="2632762"/>
            <a:ext cx="6469910" cy="829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619500"/>
            <a:ext cx="9677444" cy="3035919"/>
          </a:xfrm>
          <a:prstGeom prst="rect">
            <a:avLst/>
          </a:prstGeom>
        </p:spPr>
      </p:pic>
      <p:sp>
        <p:nvSpPr>
          <p:cNvPr id="11" name="Freeform 4"/>
          <p:cNvSpPr/>
          <p:nvPr/>
        </p:nvSpPr>
        <p:spPr>
          <a:xfrm>
            <a:off x="990600" y="5571277"/>
            <a:ext cx="3340193" cy="3988290"/>
          </a:xfrm>
          <a:custGeom>
            <a:avLst/>
            <a:gdLst/>
            <a:ahLst/>
            <a:cxnLst/>
            <a:rect l="l" t="t" r="r" b="b"/>
            <a:pathLst>
              <a:path w="3340193" h="3988290">
                <a:moveTo>
                  <a:pt x="0" y="0"/>
                </a:moveTo>
                <a:lnTo>
                  <a:pt x="3340194" y="0"/>
                </a:lnTo>
                <a:lnTo>
                  <a:pt x="3340194" y="3988290"/>
                </a:lnTo>
                <a:lnTo>
                  <a:pt x="0" y="3988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/>
          <p:cNvSpPr/>
          <p:nvPr/>
        </p:nvSpPr>
        <p:spPr>
          <a:xfrm>
            <a:off x="7772400" y="1443454"/>
            <a:ext cx="1936500" cy="808489"/>
          </a:xfrm>
          <a:custGeom>
            <a:avLst/>
            <a:gdLst/>
            <a:ahLst/>
            <a:cxnLst/>
            <a:rect l="l" t="t" r="r" b="b"/>
            <a:pathLst>
              <a:path w="1936500" h="808489">
                <a:moveTo>
                  <a:pt x="0" y="0"/>
                </a:moveTo>
                <a:lnTo>
                  <a:pt x="1936500" y="0"/>
                </a:lnTo>
                <a:lnTo>
                  <a:pt x="1936500" y="808488"/>
                </a:lnTo>
                <a:lnTo>
                  <a:pt x="0" y="808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13"/>
          <p:cNvSpPr txBox="1"/>
          <p:nvPr/>
        </p:nvSpPr>
        <p:spPr>
          <a:xfrm>
            <a:off x="6837680" y="1104900"/>
            <a:ext cx="324104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8735570" y="4152900"/>
            <a:ext cx="7315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990600" y="3009900"/>
            <a:ext cx="5573780" cy="6658377"/>
          </a:xfrm>
          <a:custGeom>
            <a:avLst/>
            <a:gdLst/>
            <a:ahLst/>
            <a:cxnLst/>
            <a:rect l="l" t="t" r="r" b="b"/>
            <a:pathLst>
              <a:path w="3204400" h="4114800">
                <a:moveTo>
                  <a:pt x="0" y="0"/>
                </a:moveTo>
                <a:lnTo>
                  <a:pt x="3204400" y="0"/>
                </a:lnTo>
                <a:lnTo>
                  <a:pt x="3204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38477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/>
          <p:cNvSpPr txBox="1"/>
          <p:nvPr/>
        </p:nvSpPr>
        <p:spPr>
          <a:xfrm>
            <a:off x="8077200" y="571500"/>
            <a:ext cx="32766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11506200" y="1916013"/>
            <a:ext cx="614680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4"/>
          <p:cNvSpPr/>
          <p:nvPr/>
        </p:nvSpPr>
        <p:spPr>
          <a:xfrm>
            <a:off x="8077200" y="3911335"/>
            <a:ext cx="2730594" cy="3142986"/>
          </a:xfrm>
          <a:custGeom>
            <a:avLst/>
            <a:gdLst/>
            <a:ahLst/>
            <a:cxnLst/>
            <a:rect l="l" t="t" r="r" b="b"/>
            <a:pathLst>
              <a:path w="3340193" h="3988290">
                <a:moveTo>
                  <a:pt x="0" y="0"/>
                </a:moveTo>
                <a:lnTo>
                  <a:pt x="3340194" y="0"/>
                </a:lnTo>
                <a:lnTo>
                  <a:pt x="3340194" y="3988290"/>
                </a:lnTo>
                <a:lnTo>
                  <a:pt x="0" y="3988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11506200" y="7218224"/>
            <a:ext cx="614680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457200" y="2246371"/>
            <a:ext cx="7315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457200" y="5482828"/>
            <a:ext cx="7315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lbow Connector 3"/>
          <p:cNvCxnSpPr/>
          <p:nvPr/>
        </p:nvCxnSpPr>
        <p:spPr>
          <a:xfrm flipV="1">
            <a:off x="9753600" y="2933700"/>
            <a:ext cx="1524000" cy="1136749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9791701" y="7200444"/>
            <a:ext cx="1257301" cy="1248888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7985475" y="7309953"/>
            <a:ext cx="1377228" cy="11937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V="1">
            <a:off x="7543803" y="3937013"/>
            <a:ext cx="1752599" cy="5079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08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 rot="341101">
            <a:off x="-671857" y="2806061"/>
            <a:ext cx="13823567" cy="4044805"/>
          </a:xfrm>
          <a:custGeom>
            <a:avLst/>
            <a:gdLst/>
            <a:ahLst/>
            <a:cxnLst/>
            <a:rect l="l" t="t" r="r" b="b"/>
            <a:pathLst>
              <a:path w="1590840" h="1433745">
                <a:moveTo>
                  <a:pt x="0" y="0"/>
                </a:moveTo>
                <a:lnTo>
                  <a:pt x="1590840" y="0"/>
                </a:lnTo>
                <a:lnTo>
                  <a:pt x="1590840" y="1433744"/>
                </a:lnTo>
                <a:lnTo>
                  <a:pt x="0" y="143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4700"/>
            <a:ext cx="10720849" cy="33528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4374735" y="1706477"/>
            <a:ext cx="3697397" cy="3697397"/>
          </a:xfrm>
          <a:custGeom>
            <a:avLst/>
            <a:gdLst/>
            <a:ahLst/>
            <a:cxnLst/>
            <a:rect l="l" t="t" r="r" b="b"/>
            <a:pathLst>
              <a:path w="3697397" h="3697397">
                <a:moveTo>
                  <a:pt x="0" y="0"/>
                </a:moveTo>
                <a:lnTo>
                  <a:pt x="3697397" y="0"/>
                </a:lnTo>
                <a:lnTo>
                  <a:pt x="3697397" y="3697397"/>
                </a:lnTo>
                <a:lnTo>
                  <a:pt x="0" y="3697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>
            <a:off x="10363200" y="1706477"/>
            <a:ext cx="3697397" cy="3697397"/>
          </a:xfrm>
          <a:custGeom>
            <a:avLst/>
            <a:gdLst/>
            <a:ahLst/>
            <a:cxnLst/>
            <a:rect l="l" t="t" r="r" b="b"/>
            <a:pathLst>
              <a:path w="3697397" h="3697397">
                <a:moveTo>
                  <a:pt x="0" y="0"/>
                </a:moveTo>
                <a:lnTo>
                  <a:pt x="3697397" y="0"/>
                </a:lnTo>
                <a:lnTo>
                  <a:pt x="3697397" y="3697397"/>
                </a:lnTo>
                <a:lnTo>
                  <a:pt x="0" y="3697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>
            <a:off x="14374735" y="5676900"/>
            <a:ext cx="3697397" cy="3697397"/>
          </a:xfrm>
          <a:custGeom>
            <a:avLst/>
            <a:gdLst/>
            <a:ahLst/>
            <a:cxnLst/>
            <a:rect l="l" t="t" r="r" b="b"/>
            <a:pathLst>
              <a:path w="3697397" h="3697397">
                <a:moveTo>
                  <a:pt x="0" y="0"/>
                </a:moveTo>
                <a:lnTo>
                  <a:pt x="3697397" y="0"/>
                </a:lnTo>
                <a:lnTo>
                  <a:pt x="3697397" y="3697397"/>
                </a:lnTo>
                <a:lnTo>
                  <a:pt x="0" y="36973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8"/>
          <p:cNvSpPr/>
          <p:nvPr/>
        </p:nvSpPr>
        <p:spPr>
          <a:xfrm>
            <a:off x="10363200" y="5676900"/>
            <a:ext cx="3697397" cy="3697397"/>
          </a:xfrm>
          <a:custGeom>
            <a:avLst/>
            <a:gdLst/>
            <a:ahLst/>
            <a:cxnLst/>
            <a:rect l="l" t="t" r="r" b="b"/>
            <a:pathLst>
              <a:path w="3697397" h="3697397">
                <a:moveTo>
                  <a:pt x="0" y="0"/>
                </a:moveTo>
                <a:lnTo>
                  <a:pt x="3697397" y="0"/>
                </a:lnTo>
                <a:lnTo>
                  <a:pt x="3697397" y="3697397"/>
                </a:lnTo>
                <a:lnTo>
                  <a:pt x="0" y="3697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1313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900" y="2476500"/>
            <a:ext cx="998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72987" y="603796"/>
            <a:ext cx="3922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2"/>
          <p:cNvSpPr/>
          <p:nvPr/>
        </p:nvSpPr>
        <p:spPr>
          <a:xfrm>
            <a:off x="12727536" y="1714500"/>
            <a:ext cx="5560464" cy="7994782"/>
          </a:xfrm>
          <a:custGeom>
            <a:avLst/>
            <a:gdLst/>
            <a:ahLst/>
            <a:cxnLst/>
            <a:rect l="l" t="t" r="r" b="b"/>
            <a:pathLst>
              <a:path w="4259672" h="6540764">
                <a:moveTo>
                  <a:pt x="0" y="0"/>
                </a:moveTo>
                <a:lnTo>
                  <a:pt x="4259672" y="0"/>
                </a:lnTo>
                <a:lnTo>
                  <a:pt x="4259672" y="6540764"/>
                </a:lnTo>
                <a:lnTo>
                  <a:pt x="0" y="6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005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571500"/>
            <a:ext cx="1303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-1528953" y="2084867"/>
            <a:ext cx="7396353" cy="822960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6248400" y="2812345"/>
            <a:ext cx="5562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0" y="2812345"/>
            <a:ext cx="502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4046618" y="647700"/>
            <a:ext cx="3200400" cy="46482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6" name="Freeform 3"/>
          <p:cNvSpPr/>
          <p:nvPr/>
        </p:nvSpPr>
        <p:spPr>
          <a:xfrm>
            <a:off x="637224" y="5600700"/>
            <a:ext cx="3200400" cy="4433253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3" name="Freeform 3"/>
          <p:cNvSpPr/>
          <p:nvPr/>
        </p:nvSpPr>
        <p:spPr>
          <a:xfrm>
            <a:off x="637224" y="647700"/>
            <a:ext cx="3200400" cy="46482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4" name="TextBox 3"/>
          <p:cNvSpPr txBox="1"/>
          <p:nvPr/>
        </p:nvSpPr>
        <p:spPr>
          <a:xfrm>
            <a:off x="713423" y="5905500"/>
            <a:ext cx="304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78" y="800100"/>
            <a:ext cx="2863691" cy="4114800"/>
          </a:xfrm>
          <a:prstGeom prst="rect">
            <a:avLst/>
          </a:prstGeom>
        </p:spPr>
      </p:pic>
      <p:pic>
        <p:nvPicPr>
          <p:cNvPr id="2050" name="Picture 2" descr="Review sách Thế Giới Cổ Tích – Cô Bé Bán Diêm (Tập 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72" y="800100"/>
            <a:ext cx="286369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/>
          <p:cNvSpPr/>
          <p:nvPr/>
        </p:nvSpPr>
        <p:spPr>
          <a:xfrm>
            <a:off x="4021218" y="5600700"/>
            <a:ext cx="3200400" cy="4433253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12" name="TextBox 11"/>
          <p:cNvSpPr txBox="1"/>
          <p:nvPr/>
        </p:nvSpPr>
        <p:spPr>
          <a:xfrm>
            <a:off x="4097417" y="5905500"/>
            <a:ext cx="304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7491572" y="647700"/>
            <a:ext cx="3200400" cy="46482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14" name="Freeform 3"/>
          <p:cNvSpPr/>
          <p:nvPr/>
        </p:nvSpPr>
        <p:spPr>
          <a:xfrm>
            <a:off x="10946686" y="647700"/>
            <a:ext cx="3200400" cy="46482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15" name="Freeform 3"/>
          <p:cNvSpPr/>
          <p:nvPr/>
        </p:nvSpPr>
        <p:spPr>
          <a:xfrm>
            <a:off x="14401800" y="647700"/>
            <a:ext cx="3200400" cy="46482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pic>
        <p:nvPicPr>
          <p:cNvPr id="16" name="Picture 4" descr="Xem hơn 100 ảnh về hình vẽ truyện tấm cám - daotaon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26" y="800101"/>
            <a:ext cx="2892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utorial vẽ tranh minh họa truyện cổ tích thạch sanh trẻ tr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199" y="800100"/>
            <a:ext cx="28865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ách - Thánh Gióng (ND) | Lazada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4216"/>
            <a:ext cx="2895600" cy="4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3"/>
          <p:cNvSpPr/>
          <p:nvPr/>
        </p:nvSpPr>
        <p:spPr>
          <a:xfrm>
            <a:off x="7496652" y="5608320"/>
            <a:ext cx="10130766" cy="4433253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rgbClr val="FFFAEF"/>
          </a:solidFill>
        </p:spPr>
      </p:sp>
      <p:sp>
        <p:nvSpPr>
          <p:cNvPr id="20" name="TextBox 19"/>
          <p:cNvSpPr txBox="1"/>
          <p:nvPr/>
        </p:nvSpPr>
        <p:spPr>
          <a:xfrm>
            <a:off x="7572850" y="5913120"/>
            <a:ext cx="96483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1097</Words>
  <Application>Microsoft Office PowerPoint</Application>
  <PresentationFormat>Custom</PresentationFormat>
  <Paragraphs>99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TS Qamus</vt:lpstr>
      <vt:lpstr>Times New Roman</vt:lpstr>
      <vt:lpstr>Calibri Light</vt:lpstr>
      <vt:lpstr>Arial</vt:lpstr>
      <vt:lpstr>宋体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Blue Pastel Green Pastel Purple Playful Scrapbook About Me for School Presentation Party</dc:title>
  <cp:lastModifiedBy>AutoBVT</cp:lastModifiedBy>
  <cp:revision>72</cp:revision>
  <dcterms:created xsi:type="dcterms:W3CDTF">2006-08-16T00:00:00Z</dcterms:created>
  <dcterms:modified xsi:type="dcterms:W3CDTF">2023-06-14T09:41:11Z</dcterms:modified>
  <dc:identifier>DAFfBHZaSng</dc:identifier>
</cp:coreProperties>
</file>