
<file path=[Content_Types].xml><?xml version="1.0" encoding="utf-8"?>
<Types xmlns="http://schemas.openxmlformats.org/package/2006/content-types">
  <Default Extension="mp3" ContentType="audio/mpeg"/>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6" r:id="rId2"/>
  </p:sldMasterIdLst>
  <p:notesMasterIdLst>
    <p:notesMasterId r:id="rId19"/>
  </p:notesMasterIdLst>
  <p:sldIdLst>
    <p:sldId id="305" r:id="rId3"/>
    <p:sldId id="312" r:id="rId4"/>
    <p:sldId id="306" r:id="rId5"/>
    <p:sldId id="307" r:id="rId6"/>
    <p:sldId id="309" r:id="rId7"/>
    <p:sldId id="317" r:id="rId8"/>
    <p:sldId id="311" r:id="rId9"/>
    <p:sldId id="308" r:id="rId10"/>
    <p:sldId id="323" r:id="rId11"/>
    <p:sldId id="324" r:id="rId12"/>
    <p:sldId id="325" r:id="rId13"/>
    <p:sldId id="326" r:id="rId14"/>
    <p:sldId id="328" r:id="rId15"/>
    <p:sldId id="329" r:id="rId16"/>
    <p:sldId id="321" r:id="rId17"/>
    <p:sldId id="31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A65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434" autoAdjust="0"/>
  </p:normalViewPr>
  <p:slideViewPr>
    <p:cSldViewPr snapToGrid="0">
      <p:cViewPr varScale="1">
        <p:scale>
          <a:sx n="70" d="100"/>
          <a:sy n="70" d="100"/>
        </p:scale>
        <p:origin x="7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1</a:t>
            </a:fld>
            <a:endParaRPr lang="en-SG">
              <a:solidFill>
                <a:prstClr val="black"/>
              </a:solidFill>
            </a:endParaRPr>
          </a:p>
        </p:txBody>
      </p:sp>
    </p:spTree>
    <p:extLst>
      <p:ext uri="{BB962C8B-B14F-4D97-AF65-F5344CB8AC3E}">
        <p14:creationId xmlns:p14="http://schemas.microsoft.com/office/powerpoint/2010/main" val="192742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10</a:t>
            </a:fld>
            <a:endParaRPr lang="en-SG">
              <a:solidFill>
                <a:prstClr val="black"/>
              </a:solidFill>
            </a:endParaRPr>
          </a:p>
        </p:txBody>
      </p:sp>
    </p:spTree>
    <p:extLst>
      <p:ext uri="{BB962C8B-B14F-4D97-AF65-F5344CB8AC3E}">
        <p14:creationId xmlns:p14="http://schemas.microsoft.com/office/powerpoint/2010/main" val="2198050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11</a:t>
            </a:fld>
            <a:endParaRPr lang="en-SG">
              <a:solidFill>
                <a:prstClr val="black"/>
              </a:solidFill>
            </a:endParaRPr>
          </a:p>
        </p:txBody>
      </p:sp>
    </p:spTree>
    <p:extLst>
      <p:ext uri="{BB962C8B-B14F-4D97-AF65-F5344CB8AC3E}">
        <p14:creationId xmlns:p14="http://schemas.microsoft.com/office/powerpoint/2010/main" val="2922054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12</a:t>
            </a:fld>
            <a:endParaRPr lang="en-SG">
              <a:solidFill>
                <a:prstClr val="black"/>
              </a:solidFill>
            </a:endParaRPr>
          </a:p>
        </p:txBody>
      </p:sp>
    </p:spTree>
    <p:extLst>
      <p:ext uri="{BB962C8B-B14F-4D97-AF65-F5344CB8AC3E}">
        <p14:creationId xmlns:p14="http://schemas.microsoft.com/office/powerpoint/2010/main" val="211360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13</a:t>
            </a:fld>
            <a:endParaRPr lang="en-SG">
              <a:solidFill>
                <a:prstClr val="black"/>
              </a:solidFill>
            </a:endParaRPr>
          </a:p>
        </p:txBody>
      </p:sp>
    </p:spTree>
    <p:extLst>
      <p:ext uri="{BB962C8B-B14F-4D97-AF65-F5344CB8AC3E}">
        <p14:creationId xmlns:p14="http://schemas.microsoft.com/office/powerpoint/2010/main" val="486133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14</a:t>
            </a:fld>
            <a:endParaRPr lang="en-SG">
              <a:solidFill>
                <a:prstClr val="black"/>
              </a:solidFill>
            </a:endParaRPr>
          </a:p>
        </p:txBody>
      </p:sp>
    </p:spTree>
    <p:extLst>
      <p:ext uri="{BB962C8B-B14F-4D97-AF65-F5344CB8AC3E}">
        <p14:creationId xmlns:p14="http://schemas.microsoft.com/office/powerpoint/2010/main" val="1999801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15</a:t>
            </a:fld>
            <a:endParaRPr lang="en-SG">
              <a:solidFill>
                <a:prstClr val="black"/>
              </a:solidFill>
            </a:endParaRPr>
          </a:p>
        </p:txBody>
      </p:sp>
    </p:spTree>
    <p:extLst>
      <p:ext uri="{BB962C8B-B14F-4D97-AF65-F5344CB8AC3E}">
        <p14:creationId xmlns:p14="http://schemas.microsoft.com/office/powerpoint/2010/main" val="4150009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16</a:t>
            </a:fld>
            <a:endParaRPr lang="en-SG">
              <a:solidFill>
                <a:prstClr val="black"/>
              </a:solidFill>
            </a:endParaRPr>
          </a:p>
        </p:txBody>
      </p:sp>
    </p:spTree>
    <p:extLst>
      <p:ext uri="{BB962C8B-B14F-4D97-AF65-F5344CB8AC3E}">
        <p14:creationId xmlns:p14="http://schemas.microsoft.com/office/powerpoint/2010/main" val="174844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2</a:t>
            </a:fld>
            <a:endParaRPr lang="en-SG">
              <a:solidFill>
                <a:prstClr val="black"/>
              </a:solidFill>
            </a:endParaRPr>
          </a:p>
        </p:txBody>
      </p:sp>
    </p:spTree>
    <p:extLst>
      <p:ext uri="{BB962C8B-B14F-4D97-AF65-F5344CB8AC3E}">
        <p14:creationId xmlns:p14="http://schemas.microsoft.com/office/powerpoint/2010/main" val="2016939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3</a:t>
            </a:fld>
            <a:endParaRPr lang="en-SG">
              <a:solidFill>
                <a:prstClr val="black"/>
              </a:solidFill>
            </a:endParaRPr>
          </a:p>
        </p:txBody>
      </p:sp>
    </p:spTree>
    <p:extLst>
      <p:ext uri="{BB962C8B-B14F-4D97-AF65-F5344CB8AC3E}">
        <p14:creationId xmlns:p14="http://schemas.microsoft.com/office/powerpoint/2010/main" val="16476076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4</a:t>
            </a:fld>
            <a:endParaRPr lang="en-SG">
              <a:solidFill>
                <a:prstClr val="black"/>
              </a:solidFill>
            </a:endParaRPr>
          </a:p>
        </p:txBody>
      </p:sp>
    </p:spTree>
    <p:extLst>
      <p:ext uri="{BB962C8B-B14F-4D97-AF65-F5344CB8AC3E}">
        <p14:creationId xmlns:p14="http://schemas.microsoft.com/office/powerpoint/2010/main" val="3570871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5</a:t>
            </a:fld>
            <a:endParaRPr lang="en-SG">
              <a:solidFill>
                <a:prstClr val="black"/>
              </a:solidFill>
            </a:endParaRPr>
          </a:p>
        </p:txBody>
      </p:sp>
    </p:spTree>
    <p:extLst>
      <p:ext uri="{BB962C8B-B14F-4D97-AF65-F5344CB8AC3E}">
        <p14:creationId xmlns:p14="http://schemas.microsoft.com/office/powerpoint/2010/main" val="2762035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6</a:t>
            </a:fld>
            <a:endParaRPr lang="en-SG">
              <a:solidFill>
                <a:prstClr val="black"/>
              </a:solidFill>
            </a:endParaRPr>
          </a:p>
        </p:txBody>
      </p:sp>
    </p:spTree>
    <p:extLst>
      <p:ext uri="{BB962C8B-B14F-4D97-AF65-F5344CB8AC3E}">
        <p14:creationId xmlns:p14="http://schemas.microsoft.com/office/powerpoint/2010/main" val="29540431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7</a:t>
            </a:fld>
            <a:endParaRPr lang="en-SG">
              <a:solidFill>
                <a:prstClr val="black"/>
              </a:solidFill>
            </a:endParaRPr>
          </a:p>
        </p:txBody>
      </p:sp>
    </p:spTree>
    <p:extLst>
      <p:ext uri="{BB962C8B-B14F-4D97-AF65-F5344CB8AC3E}">
        <p14:creationId xmlns:p14="http://schemas.microsoft.com/office/powerpoint/2010/main" val="42186835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8</a:t>
            </a:fld>
            <a:endParaRPr lang="en-SG">
              <a:solidFill>
                <a:prstClr val="black"/>
              </a:solidFill>
            </a:endParaRPr>
          </a:p>
        </p:txBody>
      </p:sp>
    </p:spTree>
    <p:extLst>
      <p:ext uri="{BB962C8B-B14F-4D97-AF65-F5344CB8AC3E}">
        <p14:creationId xmlns:p14="http://schemas.microsoft.com/office/powerpoint/2010/main" val="155292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G" dirty="0" err="1" smtClean="0"/>
              <a:t>Giáo</a:t>
            </a:r>
            <a:r>
              <a:rPr lang="en-SG" baseline="0" dirty="0" smtClean="0"/>
              <a:t> </a:t>
            </a:r>
            <a:r>
              <a:rPr lang="en-SG" baseline="0" dirty="0" err="1" smtClean="0"/>
              <a:t>án</a:t>
            </a:r>
            <a:r>
              <a:rPr lang="en-SG" baseline="0" dirty="0" smtClean="0"/>
              <a:t> </a:t>
            </a:r>
            <a:r>
              <a:rPr lang="en-SG" baseline="0" dirty="0" err="1" smtClean="0"/>
              <a:t>của</a:t>
            </a:r>
            <a:r>
              <a:rPr lang="en-SG" baseline="0" dirty="0" smtClean="0"/>
              <a:t> </a:t>
            </a:r>
            <a:r>
              <a:rPr lang="en-SG" baseline="0" dirty="0" err="1" smtClean="0"/>
              <a:t>Thảo</a:t>
            </a:r>
            <a:r>
              <a:rPr lang="en-SG" baseline="0" dirty="0" smtClean="0"/>
              <a:t> </a:t>
            </a:r>
            <a:r>
              <a:rPr lang="en-SG" baseline="0" dirty="0" err="1" smtClean="0"/>
              <a:t>Nguyên</a:t>
            </a:r>
            <a:r>
              <a:rPr lang="en-SG" baseline="0" dirty="0" smtClean="0"/>
              <a:t> 0979818956</a:t>
            </a:r>
            <a:endParaRPr lang="en-SG" dirty="0" smtClean="0"/>
          </a:p>
          <a:p>
            <a:endParaRPr lang="en-SG" dirty="0"/>
          </a:p>
        </p:txBody>
      </p:sp>
      <p:sp>
        <p:nvSpPr>
          <p:cNvPr id="4" name="Slide Number Placeholder 3"/>
          <p:cNvSpPr>
            <a:spLocks noGrp="1"/>
          </p:cNvSpPr>
          <p:nvPr>
            <p:ph type="sldNum" sz="quarter" idx="5"/>
          </p:nvPr>
        </p:nvSpPr>
        <p:spPr/>
        <p:txBody>
          <a:bodyPr/>
          <a:lstStyle/>
          <a:p>
            <a:fld id="{951DACF9-D679-4696-8629-3DA69BED2266}" type="slidenum">
              <a:rPr lang="en-SG" smtClean="0">
                <a:solidFill>
                  <a:prstClr val="black"/>
                </a:solidFill>
              </a:rPr>
              <a:pPr/>
              <a:t>9</a:t>
            </a:fld>
            <a:endParaRPr lang="en-SG">
              <a:solidFill>
                <a:prstClr val="black"/>
              </a:solidFill>
            </a:endParaRPr>
          </a:p>
        </p:txBody>
      </p:sp>
    </p:spTree>
    <p:extLst>
      <p:ext uri="{BB962C8B-B14F-4D97-AF65-F5344CB8AC3E}">
        <p14:creationId xmlns:p14="http://schemas.microsoft.com/office/powerpoint/2010/main" val="578288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704884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062325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1589011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93156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8635544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4326024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8065433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387743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6032301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333106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3/3/2023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603888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24478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iming>
    <p:tnLst>
      <p:par>
        <p:cTn id="1" dur="indefinite" restart="never" nodeType="tmRoot"/>
      </p:par>
    </p:tnLst>
  </p:timing>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8BA026-E658-41C8-85D8-D06F141BD407}" type="datetimeFigureOut">
              <a:rPr lang="vi-VN" smtClean="0">
                <a:solidFill>
                  <a:prstClr val="black">
                    <a:tint val="75000"/>
                  </a:prstClr>
                </a:solidFill>
              </a:rPr>
              <a:pPr/>
              <a:t>03/03/2023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05D4A9-5886-4647-AB06-84202763646E}"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4852317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1.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1.xml"/><Relationship Id="rId6" Type="http://schemas.openxmlformats.org/officeDocument/2006/relationships/image" Target="../media/image21.png"/><Relationship Id="rId5" Type="http://schemas.openxmlformats.org/officeDocument/2006/relationships/image" Target="../media/image13.emf"/><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18.png"/><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1.xml"/><Relationship Id="rId4" Type="http://schemas.openxmlformats.org/officeDocument/2006/relationships/image" Target="../media/image18.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2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1.xml"/><Relationship Id="rId5" Type="http://schemas.openxmlformats.org/officeDocument/2006/relationships/image" Target="../media/image1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17.png"/><Relationship Id="rId5" Type="http://schemas.openxmlformats.org/officeDocument/2006/relationships/image" Target="../media/image13.emf"/><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1.xml"/><Relationship Id="rId5" Type="http://schemas.openxmlformats.org/officeDocument/2006/relationships/image" Target="../media/image18.png"/><Relationship Id="rId15" Type="http://schemas.microsoft.com/office/2007/relationships/hdphoto" Target="../media/hdphoto2.wdp"/><Relationship Id="rId4" Type="http://schemas.openxmlformats.org/officeDocument/2006/relationships/image" Target="../media/image7.png"/><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8.png"/><Relationship Id="rId5" Type="http://schemas.microsoft.com/office/2007/relationships/hdphoto" Target="../media/hdphoto3.wdp"/><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3" Type="http://schemas.openxmlformats.org/officeDocument/2006/relationships/image" Target="NULL"/><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图片包含 动物, 软体动物&#10;&#10;已生成高可信度的说明"/>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18428"/>
            <a:ext cx="12192000" cy="952500"/>
          </a:xfrm>
          <a:prstGeom prst="rect">
            <a:avLst/>
          </a:prstGeom>
        </p:spPr>
      </p:pic>
      <p:pic>
        <p:nvPicPr>
          <p:cNvPr id="15" name="图片 14" descr="图片包含 鲜花, 植物, 室内&#10;&#10;已生成高可信度的说明"/>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90848" y="0"/>
            <a:ext cx="2488867" cy="3550158"/>
          </a:xfrm>
          <a:prstGeom prst="rect">
            <a:avLst/>
          </a:prstGeom>
        </p:spPr>
      </p:pic>
      <p:pic>
        <p:nvPicPr>
          <p:cNvPr id="49" name="Crepe - 소녀의 고백">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10391" y="-887358"/>
            <a:ext cx="609600" cy="609600"/>
          </a:xfrm>
          <a:prstGeom prst="rect">
            <a:avLst/>
          </a:prstGeom>
        </p:spPr>
      </p:pic>
      <p:pic>
        <p:nvPicPr>
          <p:cNvPr id="3" name="Picture 2"/>
          <p:cNvPicPr>
            <a:picLocks noChangeAspect="1"/>
          </p:cNvPicPr>
          <p:nvPr/>
        </p:nvPicPr>
        <p:blipFill>
          <a:blip r:embed="rId8"/>
          <a:stretch>
            <a:fillRect/>
          </a:stretch>
        </p:blipFill>
        <p:spPr>
          <a:xfrm>
            <a:off x="1801554" y="3439322"/>
            <a:ext cx="8588892" cy="2839303"/>
          </a:xfrm>
          <a:prstGeom prst="rect">
            <a:avLst/>
          </a:prstGeom>
        </p:spPr>
      </p:pic>
      <p:pic>
        <p:nvPicPr>
          <p:cNvPr id="5" name="Picture 4"/>
          <p:cNvPicPr>
            <a:picLocks noChangeAspect="1"/>
          </p:cNvPicPr>
          <p:nvPr/>
        </p:nvPicPr>
        <p:blipFill>
          <a:blip r:embed="rId9"/>
          <a:stretch>
            <a:fillRect/>
          </a:stretch>
        </p:blipFill>
        <p:spPr>
          <a:xfrm>
            <a:off x="2025520" y="-110836"/>
            <a:ext cx="7754784" cy="2566638"/>
          </a:xfrm>
          <a:prstGeom prst="rect">
            <a:avLst/>
          </a:prstGeom>
        </p:spPr>
      </p:pic>
      <p:sp>
        <p:nvSpPr>
          <p:cNvPr id="12" name="Rectangle 11"/>
          <p:cNvSpPr/>
          <p:nvPr/>
        </p:nvSpPr>
        <p:spPr>
          <a:xfrm>
            <a:off x="650952" y="1869709"/>
            <a:ext cx="10021597" cy="1384995"/>
          </a:xfrm>
          <a:prstGeom prst="rect">
            <a:avLst/>
          </a:prstGeom>
        </p:spPr>
        <p:txBody>
          <a:bodyPr wrap="square">
            <a:spAutoFit/>
          </a:bodyPr>
          <a:lstStyle/>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Hình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thức</a:t>
            </a:r>
            <a:r>
              <a:rPr lang="en-US" sz="2800" dirty="0" smtClean="0">
                <a:latin typeface="Times New Roman" panose="02020603050405020304" pitchFamily="18" charset="0"/>
                <a:cs typeface="Times New Roman" panose="02020603050405020304" pitchFamily="18" charset="0"/>
              </a:rPr>
              <a:t>: GV chia </a:t>
            </a:r>
            <a:r>
              <a:rPr lang="en-US" sz="2800" dirty="0" err="1" smtClean="0">
                <a:latin typeface="Times New Roman" panose="02020603050405020304" pitchFamily="18" charset="0"/>
                <a:cs typeface="Times New Roman" panose="02020603050405020304" pitchFamily="18" charset="0"/>
              </a:rPr>
              <a:t>lớp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lượt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biết</a:t>
            </a:r>
            <a:r>
              <a:rPr lang="en-US" sz="2800" dirty="0" smtClean="0">
                <a:latin typeface="Times New Roman" panose="02020603050405020304" pitchFamily="18" charset="0"/>
                <a:cs typeface="Times New Roman" panose="02020603050405020304" pitchFamily="18" charset="0"/>
              </a:rPr>
              <a:t>.</a:t>
            </a:r>
          </a:p>
          <a:p>
            <a:pPr algn="just"/>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3 </a:t>
            </a:r>
            <a:r>
              <a:rPr lang="en-US" sz="2800" dirty="0" err="1" smtClean="0">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5647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4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10" name="Picture 7"/>
          <p:cNvPicPr>
            <a:picLocks noChangeAspect="1"/>
          </p:cNvPicPr>
          <p:nvPr/>
        </p:nvPicPr>
        <p:blipFill>
          <a:blip r:embed="rId4">
            <a:biLevel thresh="25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409069" y="358855"/>
            <a:ext cx="6208593" cy="1146344"/>
          </a:xfrm>
          <a:prstGeom prst="rect">
            <a:avLst/>
          </a:prstGeom>
        </p:spPr>
      </p:pic>
      <p:sp>
        <p:nvSpPr>
          <p:cNvPr id="11" name="Rectangle 10"/>
          <p:cNvSpPr/>
          <p:nvPr/>
        </p:nvSpPr>
        <p:spPr>
          <a:xfrm>
            <a:off x="4009150" y="358855"/>
            <a:ext cx="4608512" cy="986360"/>
          </a:xfrm>
          <a:prstGeom prst="rect">
            <a:avLst/>
          </a:prstGeom>
        </p:spPr>
        <p:txBody>
          <a:bodyPr wrap="square">
            <a:spAutoFit/>
          </a:bodyPr>
          <a:lstStyle/>
          <a:p>
            <a:pPr defTabSz="914377" fontAlgn="base">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3. </a:t>
            </a:r>
            <a:r>
              <a:rPr lang="en-US" sz="4400" b="1" dirty="0" err="1" smtClean="0">
                <a:solidFill>
                  <a:prstClr val="black"/>
                </a:solidFill>
                <a:latin typeface="Times New Roman" panose="02020603050405020304" pitchFamily="18" charset="0"/>
                <a:cs typeface="Times New Roman" panose="02020603050405020304" pitchFamily="18" charset="0"/>
              </a:rPr>
              <a:t>Kết</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luận</a:t>
            </a:r>
            <a:endParaRPr lang="en-US" sz="4400" b="1" dirty="0" smtClean="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741527" y="1885118"/>
            <a:ext cx="10654354" cy="1569660"/>
          </a:xfrm>
          <a:prstGeom prst="rect">
            <a:avLst/>
          </a:prstGeom>
          <a:solidFill>
            <a:schemeClr val="bg1"/>
          </a:solidFill>
          <a:ln>
            <a:solidFill>
              <a:schemeClr val="bg1"/>
            </a:solidFill>
          </a:ln>
        </p:spPr>
        <p:txBody>
          <a:bodyPr wrap="square">
            <a:spAutoFit/>
          </a:bodyPr>
          <a:lstStyle/>
          <a:p>
            <a:pPr algn="just"/>
            <a:r>
              <a:rPr lang="en-US" sz="3200" dirty="0" smtClean="0">
                <a:solidFill>
                  <a:srgbClr val="212529"/>
                </a:solidFill>
                <a:latin typeface="Times New Roman" panose="02020603050405020304" pitchFamily="18" charset="0"/>
                <a:cs typeface="Times New Roman" panose="02020603050405020304" pitchFamily="18" charset="0"/>
              </a:rPr>
              <a:t>- </a:t>
            </a:r>
            <a:r>
              <a:rPr lang="vi-VN" sz="3200" dirty="0" smtClean="0">
                <a:solidFill>
                  <a:srgbClr val="212529"/>
                </a:solidFill>
                <a:latin typeface="Times New Roman" panose="02020603050405020304" pitchFamily="18" charset="0"/>
                <a:cs typeface="Times New Roman" panose="02020603050405020304" pitchFamily="18" charset="0"/>
              </a:rPr>
              <a:t>Khẳng </a:t>
            </a:r>
            <a:r>
              <a:rPr lang="vi-VN" sz="3200" dirty="0">
                <a:solidFill>
                  <a:srgbClr val="212529"/>
                </a:solidFill>
                <a:latin typeface="Times New Roman" panose="02020603050405020304" pitchFamily="18" charset="0"/>
                <a:cs typeface="Times New Roman" panose="02020603050405020304" pitchFamily="18" charset="0"/>
              </a:rPr>
              <a:t>định sự thú vị của trò chơi hay hoạt động; hẹn các bạn cùng tham gia trò chơi hay hoạt động vào một dịp phù hợp</a:t>
            </a:r>
            <a:r>
              <a:rPr lang="vi-VN" sz="3200" dirty="0" smtClean="0">
                <a:solidFill>
                  <a:srgbClr val="212529"/>
                </a:solidFill>
                <a:latin typeface="Times New Roman" panose="02020603050405020304" pitchFamily="18" charset="0"/>
                <a:cs typeface="Times New Roman" panose="02020603050405020304" pitchFamily="18" charset="0"/>
              </a:rPr>
              <a:t>.</a:t>
            </a:r>
            <a:endParaRPr lang="en-US" sz="3200" dirty="0" smtClean="0">
              <a:solidFill>
                <a:srgbClr val="212529"/>
              </a:solidFill>
              <a:latin typeface="Times New Roman" panose="02020603050405020304" pitchFamily="18" charset="0"/>
              <a:cs typeface="Times New Roman" panose="02020603050405020304" pitchFamily="18" charset="0"/>
            </a:endParaRPr>
          </a:p>
          <a:p>
            <a:pPr algn="just"/>
            <a:r>
              <a:rPr lang="en-US" sz="3200" dirty="0" smtClean="0">
                <a:solidFill>
                  <a:srgbClr val="212529"/>
                </a:solidFill>
                <a:latin typeface="Times New Roman" panose="02020603050405020304" pitchFamily="18" charset="0"/>
                <a:cs typeface="Times New Roman" panose="02020603050405020304" pitchFamily="18" charset="0"/>
              </a:rPr>
              <a:t>- </a:t>
            </a:r>
            <a:r>
              <a:rPr lang="en-US" sz="3200" dirty="0" err="1" smtClean="0">
                <a:solidFill>
                  <a:srgbClr val="212529"/>
                </a:solidFill>
                <a:latin typeface="Times New Roman" panose="02020603050405020304" pitchFamily="18" charset="0"/>
                <a:cs typeface="Times New Roman" panose="02020603050405020304" pitchFamily="18" charset="0"/>
              </a:rPr>
              <a:t>Lời</a:t>
            </a:r>
            <a:r>
              <a:rPr lang="en-US" sz="3200" dirty="0" smtClean="0">
                <a:solidFill>
                  <a:srgbClr val="212529"/>
                </a:solidFill>
                <a:latin typeface="Times New Roman" panose="02020603050405020304" pitchFamily="18" charset="0"/>
                <a:cs typeface="Times New Roman" panose="02020603050405020304" pitchFamily="18" charset="0"/>
              </a:rPr>
              <a:t> </a:t>
            </a:r>
            <a:r>
              <a:rPr lang="en-US" sz="3200" dirty="0" err="1" smtClean="0">
                <a:solidFill>
                  <a:srgbClr val="212529"/>
                </a:solidFill>
                <a:latin typeface="Times New Roman" panose="02020603050405020304" pitchFamily="18" charset="0"/>
                <a:cs typeface="Times New Roman" panose="02020603050405020304" pitchFamily="18" charset="0"/>
              </a:rPr>
              <a:t>cảm</a:t>
            </a:r>
            <a:r>
              <a:rPr lang="en-US" sz="3200" dirty="0" smtClean="0">
                <a:solidFill>
                  <a:srgbClr val="212529"/>
                </a:solidFill>
                <a:latin typeface="Times New Roman" panose="02020603050405020304" pitchFamily="18" charset="0"/>
                <a:cs typeface="Times New Roman" panose="02020603050405020304" pitchFamily="18" charset="0"/>
              </a:rPr>
              <a:t> </a:t>
            </a:r>
            <a:r>
              <a:rPr lang="en-US" sz="3200" dirty="0" err="1" smtClean="0">
                <a:solidFill>
                  <a:srgbClr val="212529"/>
                </a:solidFill>
                <a:latin typeface="Times New Roman" panose="02020603050405020304" pitchFamily="18" charset="0"/>
                <a:cs typeface="Times New Roman" panose="02020603050405020304" pitchFamily="18" charset="0"/>
              </a:rPr>
              <a:t>ơn</a:t>
            </a:r>
            <a:r>
              <a:rPr lang="en-US" sz="3200" dirty="0" smtClean="0">
                <a:solidFill>
                  <a:srgbClr val="212529"/>
                </a:solidFill>
                <a:latin typeface="Times New Roman" panose="02020603050405020304" pitchFamily="18" charset="0"/>
                <a:cs typeface="Times New Roman" panose="02020603050405020304" pitchFamily="18" charset="0"/>
              </a:rPr>
              <a:t> </a:t>
            </a:r>
            <a:r>
              <a:rPr lang="en-US" sz="3200" dirty="0" err="1" smtClean="0">
                <a:solidFill>
                  <a:srgbClr val="212529"/>
                </a:solidFill>
                <a:latin typeface="Times New Roman" panose="02020603050405020304" pitchFamily="18" charset="0"/>
                <a:cs typeface="Times New Roman" panose="02020603050405020304" pitchFamily="18" charset="0"/>
              </a:rPr>
              <a:t>và</a:t>
            </a:r>
            <a:r>
              <a:rPr lang="en-US" sz="3200" dirty="0" smtClean="0">
                <a:solidFill>
                  <a:srgbClr val="212529"/>
                </a:solidFill>
                <a:latin typeface="Times New Roman" panose="02020603050405020304" pitchFamily="18" charset="0"/>
                <a:cs typeface="Times New Roman" panose="02020603050405020304" pitchFamily="18" charset="0"/>
              </a:rPr>
              <a:t> </a:t>
            </a:r>
            <a:r>
              <a:rPr lang="en-US" sz="3200" dirty="0" err="1" smtClean="0">
                <a:solidFill>
                  <a:srgbClr val="212529"/>
                </a:solidFill>
                <a:latin typeface="Times New Roman" panose="02020603050405020304" pitchFamily="18" charset="0"/>
                <a:cs typeface="Times New Roman" panose="02020603050405020304" pitchFamily="18" charset="0"/>
              </a:rPr>
              <a:t>xin</a:t>
            </a:r>
            <a:r>
              <a:rPr lang="en-US" sz="3200" dirty="0" smtClean="0">
                <a:solidFill>
                  <a:srgbClr val="212529"/>
                </a:solidFill>
                <a:latin typeface="Times New Roman" panose="02020603050405020304" pitchFamily="18" charset="0"/>
                <a:cs typeface="Times New Roman" panose="02020603050405020304" pitchFamily="18" charset="0"/>
              </a:rPr>
              <a:t> ý </a:t>
            </a:r>
            <a:r>
              <a:rPr lang="en-US" sz="3200" dirty="0" err="1" smtClean="0">
                <a:solidFill>
                  <a:srgbClr val="212529"/>
                </a:solidFill>
                <a:latin typeface="Times New Roman" panose="02020603050405020304" pitchFamily="18" charset="0"/>
                <a:cs typeface="Times New Roman" panose="02020603050405020304" pitchFamily="18" charset="0"/>
              </a:rPr>
              <a:t>kiến</a:t>
            </a:r>
            <a:r>
              <a:rPr lang="en-US" sz="3200" dirty="0" smtClean="0">
                <a:solidFill>
                  <a:srgbClr val="212529"/>
                </a:solidFill>
                <a:latin typeface="Times New Roman" panose="02020603050405020304" pitchFamily="18" charset="0"/>
                <a:cs typeface="Times New Roman" panose="02020603050405020304" pitchFamily="18" charset="0"/>
              </a:rPr>
              <a:t> </a:t>
            </a:r>
            <a:r>
              <a:rPr lang="en-US" sz="3200" dirty="0" err="1" smtClean="0">
                <a:solidFill>
                  <a:srgbClr val="212529"/>
                </a:solidFill>
                <a:latin typeface="Times New Roman" panose="02020603050405020304" pitchFamily="18" charset="0"/>
                <a:cs typeface="Times New Roman" panose="02020603050405020304" pitchFamily="18" charset="0"/>
              </a:rPr>
              <a:t>của</a:t>
            </a:r>
            <a:r>
              <a:rPr lang="en-US" sz="3200" dirty="0" smtClean="0">
                <a:solidFill>
                  <a:srgbClr val="212529"/>
                </a:solidFill>
                <a:latin typeface="Times New Roman" panose="02020603050405020304" pitchFamily="18" charset="0"/>
                <a:cs typeface="Times New Roman" panose="02020603050405020304" pitchFamily="18" charset="0"/>
              </a:rPr>
              <a:t> </a:t>
            </a:r>
            <a:r>
              <a:rPr lang="en-US" sz="3200" dirty="0" err="1" smtClean="0">
                <a:solidFill>
                  <a:srgbClr val="212529"/>
                </a:solidFill>
                <a:latin typeface="Times New Roman" panose="02020603050405020304" pitchFamily="18" charset="0"/>
                <a:cs typeface="Times New Roman" panose="02020603050405020304" pitchFamily="18" charset="0"/>
              </a:rPr>
              <a:t>mọi</a:t>
            </a:r>
            <a:r>
              <a:rPr lang="en-US" sz="3200" dirty="0" smtClean="0">
                <a:solidFill>
                  <a:srgbClr val="212529"/>
                </a:solidFill>
                <a:latin typeface="Times New Roman" panose="02020603050405020304" pitchFamily="18" charset="0"/>
                <a:cs typeface="Times New Roman" panose="02020603050405020304" pitchFamily="18" charset="0"/>
              </a:rPr>
              <a:t> </a:t>
            </a:r>
            <a:r>
              <a:rPr lang="en-US" sz="3200" dirty="0" err="1" smtClean="0">
                <a:solidFill>
                  <a:srgbClr val="212529"/>
                </a:solidFill>
                <a:latin typeface="Times New Roman" panose="02020603050405020304" pitchFamily="18" charset="0"/>
                <a:cs typeface="Times New Roman" panose="02020603050405020304" pitchFamily="18" charset="0"/>
              </a:rPr>
              <a:t>người</a:t>
            </a:r>
            <a:r>
              <a:rPr lang="en-US" sz="3200" dirty="0" smtClean="0">
                <a:solidFill>
                  <a:srgbClr val="212529"/>
                </a:solidFill>
                <a:latin typeface="Times New Roman" panose="02020603050405020304" pitchFamily="18" charset="0"/>
                <a:cs typeface="Times New Roman" panose="02020603050405020304" pitchFamily="18" charset="0"/>
              </a:rPr>
              <a:t>.</a:t>
            </a:r>
            <a:endParaRPr lang="vi-VN" sz="3200" dirty="0">
              <a:solidFill>
                <a:srgbClr val="212529"/>
              </a:solidFill>
              <a:latin typeface="Times New Roman" panose="02020603050405020304" pitchFamily="18" charset="0"/>
              <a:cs typeface="Times New Roman" panose="02020603050405020304" pitchFamily="18" charset="0"/>
            </a:endParaRPr>
          </a:p>
        </p:txBody>
      </p:sp>
      <p:sp>
        <p:nvSpPr>
          <p:cNvPr id="3" name="Rectangle 2"/>
          <p:cNvSpPr/>
          <p:nvPr/>
        </p:nvSpPr>
        <p:spPr>
          <a:xfrm>
            <a:off x="741527" y="3780105"/>
            <a:ext cx="10654354" cy="2862322"/>
          </a:xfrm>
          <a:prstGeom prst="rect">
            <a:avLst/>
          </a:prstGeom>
        </p:spPr>
        <p:txBody>
          <a:bodyPr wrap="square">
            <a:spAutoFit/>
          </a:bodyPr>
          <a:lstStyle/>
          <a:p>
            <a:pPr algn="just"/>
            <a:r>
              <a:rPr lang="en-US" sz="3000" b="1" dirty="0" err="1" smtClean="0">
                <a:solidFill>
                  <a:srgbClr val="000000"/>
                </a:solidFill>
                <a:latin typeface="Times New Roman" panose="02020603050405020304" pitchFamily="18" charset="0"/>
                <a:cs typeface="Times New Roman" panose="02020603050405020304" pitchFamily="18" charset="0"/>
              </a:rPr>
              <a:t>Ví</a:t>
            </a:r>
            <a:r>
              <a:rPr lang="en-US" sz="3000" b="1" dirty="0" smtClean="0">
                <a:solidFill>
                  <a:srgbClr val="000000"/>
                </a:solidFill>
                <a:latin typeface="Times New Roman" panose="02020603050405020304" pitchFamily="18" charset="0"/>
                <a:cs typeface="Times New Roman" panose="02020603050405020304" pitchFamily="18" charset="0"/>
              </a:rPr>
              <a:t> </a:t>
            </a:r>
            <a:r>
              <a:rPr lang="en-US" sz="3000" b="1" dirty="0" err="1" smtClean="0">
                <a:solidFill>
                  <a:srgbClr val="000000"/>
                </a:solidFill>
                <a:latin typeface="Times New Roman" panose="02020603050405020304" pitchFamily="18" charset="0"/>
                <a:cs typeface="Times New Roman" panose="02020603050405020304" pitchFamily="18" charset="0"/>
              </a:rPr>
              <a:t>dụ</a:t>
            </a:r>
            <a:r>
              <a:rPr lang="en-US" sz="3000" dirty="0" smtClean="0">
                <a:solidFill>
                  <a:srgbClr val="000000"/>
                </a:solidFill>
                <a:latin typeface="Times New Roman" panose="02020603050405020304" pitchFamily="18" charset="0"/>
                <a:cs typeface="Times New Roman" panose="02020603050405020304" pitchFamily="18" charset="0"/>
              </a:rPr>
              <a:t>: </a:t>
            </a:r>
            <a:r>
              <a:rPr lang="vi-VN" sz="3000" dirty="0" smtClean="0">
                <a:solidFill>
                  <a:srgbClr val="000000"/>
                </a:solidFill>
                <a:latin typeface="Times New Roman" panose="02020603050405020304" pitchFamily="18" charset="0"/>
                <a:cs typeface="Times New Roman" panose="02020603050405020304" pitchFamily="18" charset="0"/>
              </a:rPr>
              <a:t>Mình </a:t>
            </a:r>
            <a:r>
              <a:rPr lang="vi-VN" sz="3000" dirty="0">
                <a:solidFill>
                  <a:srgbClr val="000000"/>
                </a:solidFill>
                <a:latin typeface="Times New Roman" panose="02020603050405020304" pitchFamily="18" charset="0"/>
                <a:cs typeface="Times New Roman" panose="02020603050405020304" pitchFamily="18" charset="0"/>
              </a:rPr>
              <a:t>thấy rằng để chơi được trò này, các bạn cần có những bước đi cẩn thận và thông minh, làm sao để có thể ăn hết các quân và đặc biệt là các quan. Hy vọng trong tương lai gần, mình sẽ có thể được chơi trò chơi này với các bạn trọng lớp mình</a:t>
            </a:r>
            <a:r>
              <a:rPr lang="vi-VN" sz="3000" dirty="0" smtClean="0">
                <a:solidFill>
                  <a:srgbClr val="000000"/>
                </a:solidFill>
                <a:latin typeface="Times New Roman" panose="02020603050405020304" pitchFamily="18" charset="0"/>
                <a:cs typeface="Times New Roman" panose="02020603050405020304" pitchFamily="18" charset="0"/>
              </a:rPr>
              <a:t>.</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Sau</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cùng</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mình</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xin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cảm</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ơn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cô</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giáo</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và</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các</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bạn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trong</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lớp</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đã</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lắng</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nghe</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mong</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cả</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lớp</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nhận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xét</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để</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giúp</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mình</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tiến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bộ</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hơn</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trong</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những</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bài</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nói</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sắp</a:t>
            </a:r>
            <a:r>
              <a:rPr lang="en-US" sz="3000" dirty="0" smtClean="0">
                <a:solidFill>
                  <a:srgbClr val="000000"/>
                </a:solidFill>
                <a:latin typeface="Times New Roman" panose="02020603050405020304" pitchFamily="18" charset="0"/>
                <a:cs typeface="Times New Roman" panose="02020603050405020304" pitchFamily="18" charset="0"/>
              </a:rPr>
              <a:t> </a:t>
            </a:r>
            <a:r>
              <a:rPr lang="en-US" sz="3000" dirty="0" err="1" smtClean="0">
                <a:solidFill>
                  <a:srgbClr val="000000"/>
                </a:solidFill>
                <a:latin typeface="Times New Roman" panose="02020603050405020304" pitchFamily="18" charset="0"/>
                <a:cs typeface="Times New Roman" panose="02020603050405020304" pitchFamily="18" charset="0"/>
              </a:rPr>
              <a:t>tới</a:t>
            </a:r>
            <a:r>
              <a:rPr lang="en-US" sz="3000" dirty="0" smtClean="0">
                <a:solidFill>
                  <a:srgbClr val="000000"/>
                </a:solidFill>
                <a:latin typeface="Times New Roman" panose="02020603050405020304" pitchFamily="18" charset="0"/>
                <a:cs typeface="Times New Roman" panose="02020603050405020304" pitchFamily="18" charset="0"/>
              </a:rPr>
              <a:t>. </a:t>
            </a:r>
            <a:endParaRPr lang="en-US" sz="3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70154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80">
                                          <p:stCondLst>
                                            <p:cond delay="0"/>
                                          </p:stCondLst>
                                        </p:cTn>
                                        <p:tgtEl>
                                          <p:spTgt spid="2"/>
                                        </p:tgtEl>
                                      </p:cBhvr>
                                    </p:animEffect>
                                    <p:anim calcmode="lin" valueType="num">
                                      <p:cBhvr>
                                        <p:cTn id="1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1" dur="26">
                                          <p:stCondLst>
                                            <p:cond delay="650"/>
                                          </p:stCondLst>
                                        </p:cTn>
                                        <p:tgtEl>
                                          <p:spTgt spid="2"/>
                                        </p:tgtEl>
                                      </p:cBhvr>
                                      <p:to x="100000" y="60000"/>
                                    </p:animScale>
                                    <p:animScale>
                                      <p:cBhvr>
                                        <p:cTn id="22" dur="166" decel="50000">
                                          <p:stCondLst>
                                            <p:cond delay="676"/>
                                          </p:stCondLst>
                                        </p:cTn>
                                        <p:tgtEl>
                                          <p:spTgt spid="2"/>
                                        </p:tgtEl>
                                      </p:cBhvr>
                                      <p:to x="100000" y="100000"/>
                                    </p:animScale>
                                    <p:animScale>
                                      <p:cBhvr>
                                        <p:cTn id="23" dur="26">
                                          <p:stCondLst>
                                            <p:cond delay="1312"/>
                                          </p:stCondLst>
                                        </p:cTn>
                                        <p:tgtEl>
                                          <p:spTgt spid="2"/>
                                        </p:tgtEl>
                                      </p:cBhvr>
                                      <p:to x="100000" y="80000"/>
                                    </p:animScale>
                                    <p:animScale>
                                      <p:cBhvr>
                                        <p:cTn id="24" dur="166" decel="50000">
                                          <p:stCondLst>
                                            <p:cond delay="1338"/>
                                          </p:stCondLst>
                                        </p:cTn>
                                        <p:tgtEl>
                                          <p:spTgt spid="2"/>
                                        </p:tgtEl>
                                      </p:cBhvr>
                                      <p:to x="100000" y="100000"/>
                                    </p:animScale>
                                    <p:animScale>
                                      <p:cBhvr>
                                        <p:cTn id="25" dur="26">
                                          <p:stCondLst>
                                            <p:cond delay="1642"/>
                                          </p:stCondLst>
                                        </p:cTn>
                                        <p:tgtEl>
                                          <p:spTgt spid="2"/>
                                        </p:tgtEl>
                                      </p:cBhvr>
                                      <p:to x="100000" y="90000"/>
                                    </p:animScale>
                                    <p:animScale>
                                      <p:cBhvr>
                                        <p:cTn id="26" dur="166" decel="50000">
                                          <p:stCondLst>
                                            <p:cond delay="1668"/>
                                          </p:stCondLst>
                                        </p:cTn>
                                        <p:tgtEl>
                                          <p:spTgt spid="2"/>
                                        </p:tgtEl>
                                      </p:cBhvr>
                                      <p:to x="100000" y="100000"/>
                                    </p:animScale>
                                    <p:animScale>
                                      <p:cBhvr>
                                        <p:cTn id="27" dur="26">
                                          <p:stCondLst>
                                            <p:cond delay="1808"/>
                                          </p:stCondLst>
                                        </p:cTn>
                                        <p:tgtEl>
                                          <p:spTgt spid="2"/>
                                        </p:tgtEl>
                                      </p:cBhvr>
                                      <p:to x="100000" y="95000"/>
                                    </p:animScale>
                                    <p:animScale>
                                      <p:cBhvr>
                                        <p:cTn id="28" dur="166" decel="50000">
                                          <p:stCondLst>
                                            <p:cond delay="1834"/>
                                          </p:stCondLst>
                                        </p:cTn>
                                        <p:tgtEl>
                                          <p:spTgt spid="2"/>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66769">
            <a:off x="3799333" y="-1371189"/>
            <a:ext cx="4593331" cy="6551998"/>
          </a:xfrm>
          <a:prstGeom prst="rect">
            <a:avLst/>
          </a:prstGeom>
        </p:spPr>
      </p:pic>
      <p:pic>
        <p:nvPicPr>
          <p:cNvPr id="3" name="图片 2" descr="图片包含 动物, 软体动物&#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grpSp>
        <p:nvGrpSpPr>
          <p:cNvPr id="8" name="组合 7"/>
          <p:cNvGrpSpPr/>
          <p:nvPr/>
        </p:nvGrpSpPr>
        <p:grpSpPr>
          <a:xfrm>
            <a:off x="4451903" y="464417"/>
            <a:ext cx="2481045" cy="2408511"/>
            <a:chOff x="4451903" y="464417"/>
            <a:chExt cx="2481045" cy="2408511"/>
          </a:xfrm>
        </p:grpSpPr>
        <p:pic>
          <p:nvPicPr>
            <p:cNvPr id="4" name="图片 3"/>
            <p:cNvPicPr>
              <a:picLocks noChangeAspect="1"/>
            </p:cNvPicPr>
            <p:nvPr/>
          </p:nvPicPr>
          <p:blipFill>
            <a:blip r:embed="rId5"/>
            <a:stretch>
              <a:fillRect/>
            </a:stretch>
          </p:blipFill>
          <p:spPr>
            <a:xfrm>
              <a:off x="4451903" y="464417"/>
              <a:ext cx="2419952" cy="2309267"/>
            </a:xfrm>
            <a:prstGeom prst="rect">
              <a:avLst/>
            </a:prstGeom>
          </p:spPr>
        </p:pic>
        <p:sp>
          <p:nvSpPr>
            <p:cNvPr id="5" name="文本框 4"/>
            <p:cNvSpPr txBox="1"/>
            <p:nvPr/>
          </p:nvSpPr>
          <p:spPr>
            <a:xfrm>
              <a:off x="4606669" y="656937"/>
              <a:ext cx="2326279" cy="2215991"/>
            </a:xfrm>
            <a:prstGeom prst="rect">
              <a:avLst/>
            </a:prstGeom>
            <a:noFill/>
          </p:spPr>
          <p:txBody>
            <a:bodyPr wrap="none" rtlCol="0">
              <a:spAutoFit/>
            </a:bodyPr>
            <a:lstStyle/>
            <a:p>
              <a:pPr algn="ctr"/>
              <a:r>
                <a:rPr lang="en-US" altLang="zh-CN" sz="13800" dirty="0" smtClean="0">
                  <a:solidFill>
                    <a:prstClr val="white"/>
                  </a:solidFill>
                  <a:latin typeface="#9Slide03 Arima Madurai Black" panose="00000A00000000000000" pitchFamily="2" charset="0"/>
                  <a:ea typeface="黑体" panose="02010609060101010101" charset="-122"/>
                  <a:cs typeface="#9Slide03 Arima Madurai Black" panose="00000A00000000000000" pitchFamily="2" charset="0"/>
                </a:rPr>
                <a:t>III</a:t>
              </a:r>
              <a:r>
                <a:rPr lang="en-US" altLang="zh-CN" sz="13800" dirty="0">
                  <a:solidFill>
                    <a:prstClr val="white"/>
                  </a:solidFill>
                  <a:latin typeface="#9Slide03 Arima Madurai Black" panose="00000A00000000000000" pitchFamily="2" charset="0"/>
                  <a:ea typeface="黑体" panose="02010609060101010101" charset="-122"/>
                  <a:cs typeface="#9Slide03 Arima Madurai Black" panose="00000A00000000000000" pitchFamily="2" charset="0"/>
                </a:rPr>
                <a:t>.</a:t>
              </a:r>
              <a:endParaRPr dirty="0">
                <a:solidFill>
                  <a:prstClr val="black"/>
                </a:solidFill>
                <a:latin typeface="#9Slide03 Arima Madurai Black" panose="00000A00000000000000" pitchFamily="2" charset="0"/>
                <a:ea typeface="黑体" panose="02010609060101010101" charset="-122"/>
                <a:cs typeface="#9Slide03 Arima Madurai Black" panose="00000A00000000000000" pitchFamily="2" charset="0"/>
              </a:endParaRPr>
            </a:p>
          </p:txBody>
        </p:sp>
      </p:grpSp>
      <p:pic>
        <p:nvPicPr>
          <p:cNvPr id="11" name="Picture 10"/>
          <p:cNvPicPr>
            <a:picLocks noChangeAspect="1"/>
          </p:cNvPicPr>
          <p:nvPr/>
        </p:nvPicPr>
        <p:blipFill>
          <a:blip r:embed="rId6"/>
          <a:stretch>
            <a:fillRect/>
          </a:stretch>
        </p:blipFill>
        <p:spPr>
          <a:xfrm>
            <a:off x="1161304" y="3309587"/>
            <a:ext cx="9869387" cy="3072163"/>
          </a:xfrm>
          <a:prstGeom prst="rect">
            <a:avLst/>
          </a:prstGeom>
        </p:spPr>
      </p:pic>
    </p:spTree>
    <p:extLst>
      <p:ext uri="{BB962C8B-B14F-4D97-AF65-F5344CB8AC3E}">
        <p14:creationId xmlns:p14="http://schemas.microsoft.com/office/powerpoint/2010/main" val="2771981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 name="图片 10" descr="图片包含 植物, 餐桌, 室内, 鲜花&#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2471763856"/>
              </p:ext>
            </p:extLst>
          </p:nvPr>
        </p:nvGraphicFramePr>
        <p:xfrm>
          <a:off x="477672" y="1071347"/>
          <a:ext cx="11368584" cy="5242560"/>
        </p:xfrm>
        <a:graphic>
          <a:graphicData uri="http://schemas.openxmlformats.org/drawingml/2006/table">
            <a:tbl>
              <a:tblPr/>
              <a:tblGrid>
                <a:gridCol w="7601803"/>
                <a:gridCol w="3766781"/>
              </a:tblGrid>
              <a:tr h="197788">
                <a:tc>
                  <a:txBody>
                    <a:bodyPr/>
                    <a:lstStyle/>
                    <a:p>
                      <a:pPr algn="ctr"/>
                      <a:r>
                        <a:rPr lang="vi-VN" sz="3600" b="1" dirty="0">
                          <a:solidFill>
                            <a:schemeClr val="bg1"/>
                          </a:solidFill>
                          <a:effectLst/>
                          <a:latin typeface="Times New Roman" panose="02020603050405020304" pitchFamily="18" charset="0"/>
                          <a:cs typeface="Times New Roman" panose="02020603050405020304" pitchFamily="18" charset="0"/>
                        </a:rPr>
                        <a:t>Người nghe</a:t>
                      </a:r>
                      <a:endParaRPr lang="vi-VN" sz="3600" dirty="0">
                        <a:solidFill>
                          <a:schemeClr val="bg1"/>
                        </a:solidFill>
                        <a:effectLst/>
                        <a:latin typeface="Times New Roman" panose="02020603050405020304" pitchFamily="18" charset="0"/>
                        <a:cs typeface="Times New Roman" panose="02020603050405020304" pitchFamily="18" charset="0"/>
                      </a:endParaRPr>
                    </a:p>
                  </a:txBody>
                  <a:tcPr marL="49447" marR="4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c>
                  <a:txBody>
                    <a:bodyPr/>
                    <a:lstStyle/>
                    <a:p>
                      <a:pPr algn="ctr"/>
                      <a:r>
                        <a:rPr lang="vi-VN" sz="3600" b="1" dirty="0">
                          <a:solidFill>
                            <a:schemeClr val="bg1"/>
                          </a:solidFill>
                          <a:effectLst/>
                          <a:latin typeface="Times New Roman" panose="02020603050405020304" pitchFamily="18" charset="0"/>
                          <a:cs typeface="Times New Roman" panose="02020603050405020304" pitchFamily="18" charset="0"/>
                        </a:rPr>
                        <a:t>Người nói</a:t>
                      </a:r>
                      <a:endParaRPr lang="vi-VN" sz="3600" dirty="0">
                        <a:solidFill>
                          <a:schemeClr val="bg1"/>
                        </a:solidFill>
                        <a:effectLst/>
                        <a:latin typeface="Times New Roman" panose="02020603050405020304" pitchFamily="18" charset="0"/>
                        <a:cs typeface="Times New Roman" panose="02020603050405020304" pitchFamily="18" charset="0"/>
                      </a:endParaRPr>
                    </a:p>
                  </a:txBody>
                  <a:tcPr marL="49447" marR="4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75000"/>
                      </a:schemeClr>
                    </a:solidFill>
                  </a:tcPr>
                </a:tc>
              </a:tr>
              <a:tr h="4153550">
                <a:tc>
                  <a:txBody>
                    <a:bodyPr/>
                    <a:lstStyle/>
                    <a:p>
                      <a:r>
                        <a:rPr lang="vi-VN" sz="2800" dirty="0">
                          <a:solidFill>
                            <a:srgbClr val="000000"/>
                          </a:solidFill>
                          <a:effectLst/>
                          <a:latin typeface="Times New Roman" panose="02020603050405020304" pitchFamily="18" charset="0"/>
                          <a:cs typeface="Times New Roman" panose="02020603050405020304" pitchFamily="18" charset="0"/>
                        </a:rPr>
                        <a:t>- Chú ý theo dõi quy tắc hoặc luật lệ của một trò chơi hay hoạt động trong bài nói để cảm nhận được sự thú vị của trò chơi hay hoạt động; bày tỏ cảm nhận của mình.</a:t>
                      </a:r>
                      <a:endParaRPr lang="vi-VN" sz="2800" dirty="0">
                        <a:effectLst/>
                        <a:latin typeface="Times New Roman" panose="02020603050405020304" pitchFamily="18" charset="0"/>
                        <a:cs typeface="Times New Roman" panose="02020603050405020304" pitchFamily="18" charset="0"/>
                      </a:endParaRPr>
                    </a:p>
                    <a:p>
                      <a:r>
                        <a:rPr lang="vi-VN" sz="2800" dirty="0">
                          <a:solidFill>
                            <a:srgbClr val="000000"/>
                          </a:solidFill>
                          <a:effectLst/>
                          <a:latin typeface="Times New Roman" panose="02020603050405020304" pitchFamily="18" charset="0"/>
                          <a:cs typeface="Times New Roman" panose="02020603050405020304" pitchFamily="18" charset="0"/>
                        </a:rPr>
                        <a:t>- Nếu em có ý định chơi trò chơi (hoặc tham gia hoạt động) đó với các bạn thì ghi nhớ những quy tắc hoặc luật lệ của trò chơi hay hoạt động; nêu thắc mắc của mình (nếu có) để hiểu thấu đáo quy tắc hoặc luật lệ của trò chơi hay hoạt động.</a:t>
                      </a:r>
                      <a:endParaRPr lang="vi-VN" sz="2800" dirty="0">
                        <a:effectLst/>
                        <a:latin typeface="Times New Roman" panose="02020603050405020304" pitchFamily="18" charset="0"/>
                        <a:cs typeface="Times New Roman" panose="02020603050405020304" pitchFamily="18" charset="0"/>
                      </a:endParaRPr>
                    </a:p>
                    <a:p>
                      <a:r>
                        <a:rPr lang="vi-VN" sz="2800" dirty="0">
                          <a:solidFill>
                            <a:srgbClr val="000000"/>
                          </a:solidFill>
                          <a:effectLst/>
                          <a:latin typeface="Times New Roman" panose="02020603050405020304" pitchFamily="18" charset="0"/>
                          <a:cs typeface="Times New Roman" panose="02020603050405020304" pitchFamily="18" charset="0"/>
                        </a:rPr>
                        <a:t>- Nhận xét về cách trình bày bài nói của bạn (giọng nói, tính mạch lạc của bài nói, …)</a:t>
                      </a:r>
                      <a:endParaRPr lang="vi-VN" sz="2800" dirty="0">
                        <a:effectLst/>
                        <a:latin typeface="Times New Roman" panose="02020603050405020304" pitchFamily="18" charset="0"/>
                        <a:cs typeface="Times New Roman" panose="02020603050405020304" pitchFamily="18" charset="0"/>
                      </a:endParaRPr>
                    </a:p>
                  </a:txBody>
                  <a:tcPr marL="49447" marR="4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2800" dirty="0">
                          <a:solidFill>
                            <a:srgbClr val="000000"/>
                          </a:solidFill>
                          <a:effectLst/>
                          <a:latin typeface="Times New Roman" panose="02020603050405020304" pitchFamily="18" charset="0"/>
                          <a:cs typeface="Times New Roman" panose="02020603050405020304" pitchFamily="18" charset="0"/>
                        </a:rPr>
                        <a:t>- Lắng nghe chia sẻ của người nghe về bài nói.</a:t>
                      </a:r>
                      <a:endParaRPr lang="vi-VN" sz="2800" dirty="0">
                        <a:effectLst/>
                        <a:latin typeface="Times New Roman" panose="02020603050405020304" pitchFamily="18" charset="0"/>
                        <a:cs typeface="Times New Roman" panose="02020603050405020304" pitchFamily="18" charset="0"/>
                      </a:endParaRPr>
                    </a:p>
                    <a:p>
                      <a:r>
                        <a:rPr lang="vi-VN" sz="2800" dirty="0">
                          <a:solidFill>
                            <a:srgbClr val="000000"/>
                          </a:solidFill>
                          <a:effectLst/>
                          <a:latin typeface="Times New Roman" panose="02020603050405020304" pitchFamily="18" charset="0"/>
                          <a:cs typeface="Times New Roman" panose="02020603050405020304" pitchFamily="18" charset="0"/>
                        </a:rPr>
                        <a:t> </a:t>
                      </a:r>
                      <a:endParaRPr lang="vi-VN" sz="2800" dirty="0">
                        <a:effectLst/>
                        <a:latin typeface="Times New Roman" panose="02020603050405020304" pitchFamily="18" charset="0"/>
                        <a:cs typeface="Times New Roman" panose="02020603050405020304" pitchFamily="18" charset="0"/>
                      </a:endParaRPr>
                    </a:p>
                    <a:p>
                      <a:r>
                        <a:rPr lang="vi-VN" sz="2800" dirty="0">
                          <a:solidFill>
                            <a:srgbClr val="000000"/>
                          </a:solidFill>
                          <a:effectLst/>
                          <a:latin typeface="Times New Roman" panose="02020603050405020304" pitchFamily="18" charset="0"/>
                          <a:cs typeface="Times New Roman" panose="02020603050405020304" pitchFamily="18" charset="0"/>
                        </a:rPr>
                        <a:t> </a:t>
                      </a:r>
                      <a:endParaRPr lang="vi-VN" sz="2800" dirty="0">
                        <a:effectLst/>
                        <a:latin typeface="Times New Roman" panose="02020603050405020304" pitchFamily="18" charset="0"/>
                        <a:cs typeface="Times New Roman" panose="02020603050405020304" pitchFamily="18" charset="0"/>
                      </a:endParaRPr>
                    </a:p>
                    <a:p>
                      <a:r>
                        <a:rPr lang="vi-VN" sz="2800" dirty="0">
                          <a:solidFill>
                            <a:srgbClr val="000000"/>
                          </a:solidFill>
                          <a:effectLst/>
                          <a:latin typeface="Times New Roman" panose="02020603050405020304" pitchFamily="18" charset="0"/>
                          <a:cs typeface="Times New Roman" panose="02020603050405020304" pitchFamily="18" charset="0"/>
                        </a:rPr>
                        <a:t>- Giải đáp thắc mắc của người nghe (nếu có</a:t>
                      </a:r>
                      <a:r>
                        <a:rPr lang="vi-VN" sz="2800" dirty="0" smtClean="0">
                          <a:solidFill>
                            <a:srgbClr val="000000"/>
                          </a:solidFill>
                          <a:effectLst/>
                          <a:latin typeface="Times New Roman" panose="02020603050405020304" pitchFamily="18" charset="0"/>
                          <a:cs typeface="Times New Roman" panose="02020603050405020304" pitchFamily="18" charset="0"/>
                        </a:rPr>
                        <a:t>)</a:t>
                      </a:r>
                      <a:endParaRPr lang="vi-VN" sz="2800" dirty="0" smtClean="0">
                        <a:effectLst/>
                        <a:latin typeface="Times New Roman" panose="02020603050405020304" pitchFamily="18" charset="0"/>
                        <a:cs typeface="Times New Roman" panose="02020603050405020304" pitchFamily="18" charset="0"/>
                      </a:endParaRPr>
                    </a:p>
                    <a:p>
                      <a:r>
                        <a:rPr lang="vi-VN" sz="2800" dirty="0" smtClean="0">
                          <a:solidFill>
                            <a:srgbClr val="000000"/>
                          </a:solidFill>
                          <a:effectLst/>
                          <a:latin typeface="Times New Roman" panose="02020603050405020304" pitchFamily="18" charset="0"/>
                          <a:cs typeface="Times New Roman" panose="02020603050405020304" pitchFamily="18" charset="0"/>
                        </a:rPr>
                        <a:t> </a:t>
                      </a:r>
                      <a:endParaRPr lang="vi-VN" sz="2800" dirty="0" smtClean="0">
                        <a:effectLst/>
                        <a:latin typeface="Times New Roman" panose="02020603050405020304" pitchFamily="18" charset="0"/>
                        <a:cs typeface="Times New Roman" panose="02020603050405020304" pitchFamily="18" charset="0"/>
                      </a:endParaRPr>
                    </a:p>
                    <a:p>
                      <a:r>
                        <a:rPr lang="vi-VN" sz="2800" dirty="0" smtClean="0">
                          <a:solidFill>
                            <a:srgbClr val="000000"/>
                          </a:solidFill>
                          <a:effectLst/>
                          <a:latin typeface="Times New Roman" panose="02020603050405020304" pitchFamily="18" charset="0"/>
                          <a:cs typeface="Times New Roman" panose="02020603050405020304" pitchFamily="18" charset="0"/>
                        </a:rPr>
                        <a:t> </a:t>
                      </a:r>
                      <a:endParaRPr lang="vi-VN" sz="2800" dirty="0" smtClean="0">
                        <a:effectLst/>
                        <a:latin typeface="Times New Roman" panose="02020603050405020304" pitchFamily="18" charset="0"/>
                        <a:cs typeface="Times New Roman" panose="02020603050405020304" pitchFamily="18" charset="0"/>
                      </a:endParaRPr>
                    </a:p>
                    <a:p>
                      <a:r>
                        <a:rPr lang="vi-VN" sz="2800" dirty="0" smtClean="0">
                          <a:solidFill>
                            <a:srgbClr val="000000"/>
                          </a:solidFill>
                          <a:effectLst/>
                          <a:latin typeface="Times New Roman" panose="02020603050405020304" pitchFamily="18" charset="0"/>
                          <a:cs typeface="Times New Roman" panose="02020603050405020304" pitchFamily="18" charset="0"/>
                        </a:rPr>
                        <a:t> </a:t>
                      </a:r>
                      <a:endParaRPr lang="vi-VN" sz="2800" dirty="0" smtClean="0">
                        <a:effectLst/>
                        <a:latin typeface="Times New Roman" panose="02020603050405020304" pitchFamily="18" charset="0"/>
                        <a:cs typeface="Times New Roman" panose="02020603050405020304" pitchFamily="18" charset="0"/>
                      </a:endParaRPr>
                    </a:p>
                    <a:p>
                      <a:r>
                        <a:rPr lang="vi-VN" sz="2800" dirty="0" smtClean="0">
                          <a:solidFill>
                            <a:srgbClr val="000000"/>
                          </a:solidFill>
                          <a:effectLst/>
                          <a:latin typeface="Times New Roman" panose="02020603050405020304" pitchFamily="18" charset="0"/>
                          <a:cs typeface="Times New Roman" panose="02020603050405020304" pitchFamily="18" charset="0"/>
                        </a:rPr>
                        <a:t>-</a:t>
                      </a:r>
                      <a:r>
                        <a:rPr lang="vi-VN" sz="2800" dirty="0">
                          <a:solidFill>
                            <a:srgbClr val="000000"/>
                          </a:solidFill>
                          <a:effectLst/>
                          <a:latin typeface="Times New Roman" panose="02020603050405020304" pitchFamily="18" charset="0"/>
                          <a:cs typeface="Times New Roman" panose="02020603050405020304" pitchFamily="18" charset="0"/>
                        </a:rPr>
                        <a:t> Cảm ơn nhận xét của người nghe.</a:t>
                      </a:r>
                      <a:endParaRPr lang="vi-VN" sz="2800" dirty="0">
                        <a:effectLst/>
                        <a:latin typeface="Times New Roman" panose="02020603050405020304" pitchFamily="18" charset="0"/>
                        <a:cs typeface="Times New Roman" panose="02020603050405020304" pitchFamily="18" charset="0"/>
                      </a:endParaRPr>
                    </a:p>
                  </a:txBody>
                  <a:tcPr marL="49447" marR="494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2" name="Rectangle 1"/>
          <p:cNvSpPr/>
          <p:nvPr/>
        </p:nvSpPr>
        <p:spPr>
          <a:xfrm>
            <a:off x="454927" y="251430"/>
            <a:ext cx="8170460" cy="1569660"/>
          </a:xfrm>
          <a:prstGeom prst="rect">
            <a:avLst/>
          </a:prstGeom>
        </p:spPr>
        <p:txBody>
          <a:bodyPr wrap="square">
            <a:spAutoFit/>
          </a:bodyPr>
          <a:lstStyle/>
          <a:p>
            <a:pPr algn="just"/>
            <a:r>
              <a:rPr lang="en-US" sz="3200" dirty="0" err="1">
                <a:solidFill>
                  <a:srgbClr val="000000"/>
                </a:solidFill>
                <a:latin typeface="Times New Roman" panose="02020603050405020304" pitchFamily="18" charset="0"/>
                <a:cs typeface="Times New Roman" panose="02020603050405020304" pitchFamily="18" charset="0"/>
              </a:rPr>
              <a:t>Trao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đổi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về</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bài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nói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gợi</a:t>
            </a:r>
            <a:r>
              <a:rPr lang="en-US" sz="3200" dirty="0">
                <a:solidFill>
                  <a:srgbClr val="000000"/>
                </a:solidFill>
                <a:latin typeface="Times New Roman" panose="02020603050405020304" pitchFamily="18" charset="0"/>
                <a:cs typeface="Times New Roman" panose="02020603050405020304" pitchFamily="18" charset="0"/>
              </a:rPr>
              <a:t> ý </a:t>
            </a:r>
            <a:r>
              <a:rPr lang="en-US" sz="3200" dirty="0" err="1">
                <a:solidFill>
                  <a:srgbClr val="000000"/>
                </a:solidFill>
                <a:latin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cs typeface="Times New Roman" panose="02020603050405020304" pitchFamily="18" charset="0"/>
              </a:rPr>
              <a:t>:</a:t>
            </a:r>
            <a:endParaRPr lang="en-US" sz="3200" dirty="0">
              <a:solidFill>
                <a:srgbClr val="212529"/>
              </a:solidFill>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cs typeface="Times New Roman" panose="02020603050405020304" pitchFamily="18" charset="0"/>
              </a:rPr>
              <a:t/>
            </a:r>
            <a:br>
              <a:rPr lang="en-US" sz="3200" dirty="0">
                <a:latin typeface="Times New Roman" panose="02020603050405020304" pitchFamily="18" charset="0"/>
                <a:cs typeface="Times New Roman" panose="02020603050405020304" pitchFamily="18" charset="0"/>
              </a:rPr>
            </a:b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69036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7" name="Picture 7"/>
          <p:cNvPicPr>
            <a:picLocks noChangeAspect="1"/>
          </p:cNvPicPr>
          <p:nvPr/>
        </p:nvPicPr>
        <p:blipFill>
          <a:blip r:embed="rId4">
            <a:biLevel thresh="25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91206" y="386150"/>
            <a:ext cx="6208593" cy="1146344"/>
          </a:xfrm>
          <a:prstGeom prst="rect">
            <a:avLst/>
          </a:prstGeom>
        </p:spPr>
      </p:pic>
      <p:pic>
        <p:nvPicPr>
          <p:cNvPr id="4" name="Picture 3"/>
          <p:cNvPicPr>
            <a:picLocks noChangeAspect="1"/>
          </p:cNvPicPr>
          <p:nvPr/>
        </p:nvPicPr>
        <p:blipFill>
          <a:blip r:embed="rId14"/>
          <a:stretch>
            <a:fillRect/>
          </a:stretch>
        </p:blipFill>
        <p:spPr>
          <a:xfrm>
            <a:off x="3281945" y="136479"/>
            <a:ext cx="5433127" cy="1924982"/>
          </a:xfrm>
          <a:prstGeom prst="rect">
            <a:avLst/>
          </a:prstGeom>
        </p:spPr>
      </p:pic>
      <p:sp>
        <p:nvSpPr>
          <p:cNvPr id="5" name="Rectangle 4"/>
          <p:cNvSpPr/>
          <p:nvPr/>
        </p:nvSpPr>
        <p:spPr>
          <a:xfrm>
            <a:off x="396104" y="1782165"/>
            <a:ext cx="11395879" cy="4893647"/>
          </a:xfrm>
          <a:prstGeom prst="rect">
            <a:avLst/>
          </a:prstGeom>
          <a:solidFill>
            <a:schemeClr val="bg1"/>
          </a:solidFill>
          <a:ln>
            <a:solidFill>
              <a:schemeClr val="bg1"/>
            </a:solidFill>
          </a:ln>
        </p:spPr>
        <p:txBody>
          <a:bodyPr wrap="square">
            <a:spAutoFit/>
          </a:bodyPr>
          <a:lstStyle/>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Xin </a:t>
            </a:r>
            <a:r>
              <a:rPr lang="vi-VN" sz="2400" dirty="0">
                <a:solidFill>
                  <a:srgbClr val="000000"/>
                </a:solidFill>
                <a:latin typeface="Times New Roman" panose="02020603050405020304" pitchFamily="18" charset="0"/>
                <a:cs typeface="Times New Roman" panose="02020603050405020304" pitchFamily="18" charset="0"/>
              </a:rPr>
              <a:t>chào tất cả các bạn!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tên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sinh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cs typeface="Times New Roman" panose="02020603050405020304" pitchFamily="18" charset="0"/>
              </a:rPr>
              <a:t>trường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Hôm</a:t>
            </a:r>
            <a:r>
              <a:rPr lang="en-US" sz="2400" dirty="0">
                <a:solidFill>
                  <a:srgbClr val="000000"/>
                </a:solidFill>
                <a:latin typeface="Times New Roman" panose="02020603050405020304" pitchFamily="18" charset="0"/>
                <a:cs typeface="Times New Roman" panose="02020603050405020304" pitchFamily="18" charset="0"/>
              </a:rPr>
              <a:t> nay,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vui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đứng</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đây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chuyện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cs typeface="Times New Roman" panose="02020603050405020304" pitchFamily="18" charset="0"/>
              </a:rPr>
              <a:t>.</a:t>
            </a:r>
            <a:r>
              <a:rPr lang="vi-VN" sz="2400" dirty="0">
                <a:solidFill>
                  <a:srgbClr val="000000"/>
                </a:solidFill>
                <a:latin typeface="Times New Roman" panose="02020603050405020304" pitchFamily="18" charset="0"/>
                <a:cs typeface="Times New Roman" panose="02020603050405020304" pitchFamily="18" charset="0"/>
              </a:rPr>
              <a:t> Các bạn đã bao giờ chơi trò chơi Ô ăn quan hay chưa? Mình đã từng chơi trò này với mẹ của mình và mình thấy đây là một trò chơi rất thú vị.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thú</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vị</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chia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trò</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bạn</a:t>
            </a:r>
            <a:r>
              <a:rPr lang="en-US" sz="2400" dirty="0" smtClean="0">
                <a:solidFill>
                  <a:srgbClr val="000000"/>
                </a:solidFill>
                <a:latin typeface="Times New Roman" panose="02020603050405020304" pitchFamily="18" charset="0"/>
                <a:cs typeface="Times New Roman" panose="02020603050405020304" pitchFamily="18" charset="0"/>
              </a:rPr>
              <a:t>…</a:t>
            </a:r>
          </a:p>
          <a:p>
            <a:pPr algn="just"/>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Để </a:t>
            </a:r>
            <a:r>
              <a:rPr lang="vi-VN" sz="2400" dirty="0">
                <a:latin typeface="Times New Roman" panose="02020603050405020304" pitchFamily="18" charset="0"/>
                <a:cs typeface="Times New Roman" panose="02020603050405020304" pitchFamily="18" charset="0"/>
              </a:rPr>
              <a:t>chơi được trò chơi này, người chơi sẽ cần bàn chơi, quân chơi và hiểu được cách bố trí quân chơi. Bàn chơi thường được vẽ trên một mặt phẳng, trước đây được kẻ bằng gạch hoặc vẽ trên nền đất. Bàn chơi chứa 10 ô vuông bằng nhau, mỗi bên có 5 ô đối xứng, mỗi ô có 5 quân, đây cũng là hai phía của hai người chơi. Ở hai cạnh ngắn của hình chữ nhật được vẽ thêm hai hình bán nguyệt gắn liền với cạnh đó. Vậy một bàn chơi hoàn chỉnh sẽ có 10 ô vuông là ô dân, còn hai hình bán nguyệt bên ngoài được gọi là ô quan. Trò chơi bắt đầu khi hai người cùng oẳn tù xì để dành được lượt đi trước, người đi trước có quyền chọn bất cứ ô nào ở bên phía mình rải đều vào các ô, mỗi ô rải 1 quân. Khi rải đến quân cuối cùng thì tuỳ những tình huống khác nhau mà người chơi phải xử lí. Ví dụ nếu sau ô đó là một ô vuông </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749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7" name="Picture 7"/>
          <p:cNvPicPr>
            <a:picLocks noChangeAspect="1"/>
          </p:cNvPicPr>
          <p:nvPr/>
        </p:nvPicPr>
        <p:blipFill>
          <a:blip r:embed="rId4">
            <a:biLevel thresh="25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791206" y="386150"/>
            <a:ext cx="6208593" cy="1146344"/>
          </a:xfrm>
          <a:prstGeom prst="rect">
            <a:avLst/>
          </a:prstGeom>
        </p:spPr>
      </p:pic>
      <p:pic>
        <p:nvPicPr>
          <p:cNvPr id="4" name="Picture 3"/>
          <p:cNvPicPr>
            <a:picLocks noChangeAspect="1"/>
          </p:cNvPicPr>
          <p:nvPr/>
        </p:nvPicPr>
        <p:blipFill>
          <a:blip r:embed="rId14"/>
          <a:stretch>
            <a:fillRect/>
          </a:stretch>
        </p:blipFill>
        <p:spPr>
          <a:xfrm>
            <a:off x="3281945" y="136479"/>
            <a:ext cx="5433127" cy="1924982"/>
          </a:xfrm>
          <a:prstGeom prst="rect">
            <a:avLst/>
          </a:prstGeom>
        </p:spPr>
      </p:pic>
      <p:sp>
        <p:nvSpPr>
          <p:cNvPr id="5" name="Rectangle 4"/>
          <p:cNvSpPr/>
          <p:nvPr/>
        </p:nvSpPr>
        <p:spPr>
          <a:xfrm>
            <a:off x="396104" y="1782165"/>
            <a:ext cx="11395879" cy="3785652"/>
          </a:xfrm>
          <a:prstGeom prst="rect">
            <a:avLst/>
          </a:prstGeom>
          <a:solidFill>
            <a:schemeClr val="bg1"/>
          </a:solidFill>
          <a:ln>
            <a:solidFill>
              <a:schemeClr val="bg1"/>
            </a:solidFill>
          </a:ln>
        </p:spPr>
        <p:txBody>
          <a:bodyPr wrap="square">
            <a:spAutoFit/>
          </a:bodyPr>
          <a:lstStyle/>
          <a:p>
            <a:pPr algn="just"/>
            <a:r>
              <a:rPr lang="vi-VN" sz="2400" dirty="0" smtClean="0">
                <a:solidFill>
                  <a:prstClr val="black"/>
                </a:solidFill>
                <a:latin typeface="Times New Roman" panose="02020603050405020304" pitchFamily="18" charset="0"/>
                <a:cs typeface="Times New Roman" panose="02020603050405020304" pitchFamily="18" charset="0"/>
              </a:rPr>
              <a:t>có </a:t>
            </a:r>
            <a:r>
              <a:rPr lang="vi-VN" sz="2400" dirty="0">
                <a:solidFill>
                  <a:prstClr val="black"/>
                </a:solidFill>
                <a:latin typeface="Times New Roman" panose="02020603050405020304" pitchFamily="18" charset="0"/>
                <a:cs typeface="Times New Roman" panose="02020603050405020304" pitchFamily="18" charset="0"/>
              </a:rPr>
              <a:t>chứa quân thì tiếp tục dùng cả số quân của ô đó để rải. Còn nếu liền sau ô đó là ô trống, thì người chơi có quyền ăn được tất cả số quân ở sau ô trống đó (nếu ô sau ô trống có quân). Trong trường hợp ô quan có chứa quân hoặc có hai ô trống trở lên thì người chơi sẽ bị mất lượt và phải nhường quyền chơi cho đối phương. Về cơ bản sẽ có những trường hợp xảy ra như vậy. Cuộc chơi sẽ dừng lại khi toàn bộ dân và quan ở hai ô quan đã bị ăn hết</a:t>
            </a:r>
            <a:r>
              <a:rPr lang="vi-VN" sz="2400" dirty="0" smtClean="0">
                <a:solidFill>
                  <a:prstClr val="black"/>
                </a:solidFill>
                <a:latin typeface="Times New Roman" panose="02020603050405020304" pitchFamily="18" charset="0"/>
                <a:cs typeface="Times New Roman" panose="02020603050405020304" pitchFamily="18" charset="0"/>
              </a:rPr>
              <a:t>.</a:t>
            </a:r>
            <a:endParaRPr lang="en-US" sz="2400" dirty="0" smtClean="0">
              <a:solidFill>
                <a:prstClr val="black"/>
              </a:solidFill>
              <a:latin typeface="Times New Roman" panose="02020603050405020304" pitchFamily="18" charset="0"/>
              <a:cs typeface="Times New Roman" panose="02020603050405020304" pitchFamily="18" charset="0"/>
            </a:endParaRPr>
          </a:p>
          <a:p>
            <a:pPr algn="just"/>
            <a:r>
              <a:rPr lang="en-US" sz="2400" dirty="0" smtClean="0">
                <a:solidFill>
                  <a:srgbClr val="000000"/>
                </a:solidFill>
                <a:latin typeface="Times New Roman" panose="02020603050405020304" pitchFamily="18" charset="0"/>
                <a:cs typeface="Times New Roman" panose="02020603050405020304" pitchFamily="18" charset="0"/>
              </a:rPr>
              <a:t>     </a:t>
            </a:r>
            <a:r>
              <a:rPr lang="vi-VN" sz="2400" dirty="0" smtClean="0">
                <a:solidFill>
                  <a:srgbClr val="000000"/>
                </a:solidFill>
                <a:latin typeface="Times New Roman" panose="02020603050405020304" pitchFamily="18" charset="0"/>
                <a:cs typeface="Times New Roman" panose="02020603050405020304" pitchFamily="18" charset="0"/>
              </a:rPr>
              <a:t>Mình </a:t>
            </a:r>
            <a:r>
              <a:rPr lang="vi-VN" sz="2400" dirty="0">
                <a:solidFill>
                  <a:srgbClr val="000000"/>
                </a:solidFill>
                <a:latin typeface="Times New Roman" panose="02020603050405020304" pitchFamily="18" charset="0"/>
                <a:cs typeface="Times New Roman" panose="02020603050405020304" pitchFamily="18" charset="0"/>
              </a:rPr>
              <a:t>thấy rằng để chơi được trò này, các bạn cần có những bước đi cẩn thận và thông minh, làm sao để có thể ăn hết các quân và đặc biệt là các quan. Hy vọng trong tương lai gần, mình sẽ có thể được chơi trò chơi này với các bạn trọng lớp 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Sau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cùng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xin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cô</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giáo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các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nghe</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lớp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xét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để</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tiến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bộ</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sắp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tới</a:t>
            </a:r>
            <a:r>
              <a:rPr lang="en-US" sz="2400" dirty="0">
                <a:solidFill>
                  <a:srgbClr val="000000"/>
                </a:solidFill>
                <a:latin typeface="Times New Roman" panose="02020603050405020304" pitchFamily="18" charset="0"/>
                <a:cs typeface="Times New Roman" panose="02020603050405020304" pitchFamily="18" charset="0"/>
              </a:rPr>
              <a:t>. </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2703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082513654"/>
              </p:ext>
            </p:extLst>
          </p:nvPr>
        </p:nvGraphicFramePr>
        <p:xfrm>
          <a:off x="312382" y="310235"/>
          <a:ext cx="11451990" cy="6297631"/>
        </p:xfrm>
        <a:graphic>
          <a:graphicData uri="http://schemas.openxmlformats.org/drawingml/2006/table">
            <a:tbl>
              <a:tblPr firstRow="1" bandRow="1">
                <a:tableStyleId>{5940675A-B579-460E-94D1-54222C63F5DA}</a:tableStyleId>
              </a:tblPr>
              <a:tblGrid>
                <a:gridCol w="1243463"/>
                <a:gridCol w="7410734"/>
                <a:gridCol w="1405720"/>
                <a:gridCol w="723331"/>
                <a:gridCol w="668742"/>
              </a:tblGrid>
              <a:tr h="645108">
                <a:tc rowSpan="2">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Tiêu</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chí</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4">
                        <a:lumMod val="75000"/>
                      </a:schemeClr>
                    </a:solidFill>
                  </a:tcPr>
                </a:tc>
                <a:tc rowSpan="2">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Nội</a:t>
                      </a:r>
                      <a:r>
                        <a:rPr lang="en-US" sz="2800" b="1" dirty="0" smtClean="0">
                          <a:solidFill>
                            <a:schemeClr val="bg1"/>
                          </a:solidFill>
                          <a:latin typeface="Times New Roman" panose="02020603050405020304" pitchFamily="18" charset="0"/>
                          <a:cs typeface="Times New Roman" panose="02020603050405020304" pitchFamily="18" charset="0"/>
                        </a:rPr>
                        <a:t> dung </a:t>
                      </a:r>
                      <a:r>
                        <a:rPr lang="en-US" sz="2800" b="1" dirty="0" err="1" smtClean="0">
                          <a:solidFill>
                            <a:schemeClr val="bg1"/>
                          </a:solidFill>
                          <a:latin typeface="Times New Roman" panose="02020603050405020304" pitchFamily="18" charset="0"/>
                          <a:cs typeface="Times New Roman" panose="02020603050405020304" pitchFamily="18" charset="0"/>
                        </a:rPr>
                        <a:t>đánh</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giá</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4">
                        <a:lumMod val="75000"/>
                      </a:schemeClr>
                    </a:solidFill>
                  </a:tcPr>
                </a:tc>
                <a:tc gridSpan="3">
                  <a:txBody>
                    <a:bodyPr/>
                    <a:lstStyle/>
                    <a:p>
                      <a:pPr algn="ctr"/>
                      <a:r>
                        <a:rPr lang="en-US" sz="2800" b="1" dirty="0" err="1" smtClean="0">
                          <a:solidFill>
                            <a:schemeClr val="bg1"/>
                          </a:solidFill>
                          <a:latin typeface="Times New Roman" panose="02020603050405020304" pitchFamily="18" charset="0"/>
                          <a:cs typeface="Times New Roman" panose="02020603050405020304" pitchFamily="18" charset="0"/>
                        </a:rPr>
                        <a:t>Mức</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smtClean="0">
                          <a:solidFill>
                            <a:schemeClr val="bg1"/>
                          </a:solidFill>
                          <a:latin typeface="Times New Roman" panose="02020603050405020304" pitchFamily="18" charset="0"/>
                          <a:cs typeface="Times New Roman" panose="02020603050405020304" pitchFamily="18" charset="0"/>
                        </a:rPr>
                        <a:t>độ</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đạt</a:t>
                      </a:r>
                      <a:r>
                        <a:rPr lang="en-US" sz="2800" b="1" baseline="0" dirty="0" smtClean="0">
                          <a:solidFill>
                            <a:schemeClr val="bg1"/>
                          </a:solidFill>
                          <a:latin typeface="Times New Roman" panose="02020603050405020304" pitchFamily="18" charset="0"/>
                          <a:cs typeface="Times New Roman" panose="02020603050405020304" pitchFamily="18" charset="0"/>
                        </a:rPr>
                        <a:t> </a:t>
                      </a:r>
                      <a:r>
                        <a:rPr lang="en-US" sz="2800" b="1" baseline="0" dirty="0" err="1" smtClean="0">
                          <a:solidFill>
                            <a:schemeClr val="bg1"/>
                          </a:solidFill>
                          <a:latin typeface="Times New Roman" panose="02020603050405020304" pitchFamily="18" charset="0"/>
                          <a:cs typeface="Times New Roman" panose="02020603050405020304" pitchFamily="18" charset="0"/>
                        </a:rPr>
                        <a:t>được</a:t>
                      </a:r>
                      <a:endParaRPr lang="en-US" sz="2800" b="1" dirty="0">
                        <a:solidFill>
                          <a:schemeClr val="bg1"/>
                        </a:solidFill>
                        <a:latin typeface="Times New Roman" panose="02020603050405020304" pitchFamily="18" charset="0"/>
                        <a:cs typeface="Times New Roman" panose="02020603050405020304" pitchFamily="18" charset="0"/>
                      </a:endParaRPr>
                    </a:p>
                  </a:txBody>
                  <a:tcPr>
                    <a:solidFill>
                      <a:schemeClr val="accent4">
                        <a:lumMod val="75000"/>
                      </a:schemeClr>
                    </a:solidFill>
                  </a:tcPr>
                </a:tc>
                <a:tc hMerge="1">
                  <a:txBody>
                    <a:bodyPr/>
                    <a:lstStyle/>
                    <a:p>
                      <a:endParaRPr lang="en-US" dirty="0"/>
                    </a:p>
                  </a:txBody>
                  <a:tcPr/>
                </a:tc>
                <a:tc hMerge="1">
                  <a:txBody>
                    <a:bodyPr/>
                    <a:lstStyle/>
                    <a:p>
                      <a:endParaRPr lang="en-US" dirty="0"/>
                    </a:p>
                  </a:txBody>
                  <a:tcPr/>
                </a:tc>
              </a:tr>
              <a:tr h="600502">
                <a:tc vMerge="1">
                  <a:txBody>
                    <a:bodyPr/>
                    <a:lstStyle/>
                    <a:p>
                      <a:endParaRPr lang="en-US" dirty="0"/>
                    </a:p>
                  </a:txBody>
                  <a:tcPr/>
                </a:tc>
                <a:tc vMerge="1">
                  <a:txBody>
                    <a:bodyPr/>
                    <a:lstStyle/>
                    <a:p>
                      <a:endParaRPr lang="en-US" dirty="0"/>
                    </a:p>
                  </a:txBody>
                  <a:tcPr/>
                </a:tc>
                <a:tc>
                  <a:txBody>
                    <a:bodyPr/>
                    <a:lstStyle/>
                    <a:p>
                      <a:r>
                        <a:rPr lang="en-US" sz="2400" dirty="0" err="1" smtClean="0">
                          <a:latin typeface="Times New Roman" panose="02020603050405020304" pitchFamily="18" charset="0"/>
                          <a:cs typeface="Times New Roman" panose="02020603050405020304" pitchFamily="18" charset="0"/>
                        </a:rPr>
                        <a:t>Chưa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đạt</a:t>
                      </a:r>
                      <a:endParaRPr lang="en-US" sz="2400"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r>
                        <a:rPr lang="en-US" sz="2400" dirty="0" err="1" smtClean="0">
                          <a:latin typeface="Times New Roman" panose="02020603050405020304" pitchFamily="18" charset="0"/>
                          <a:cs typeface="Times New Roman" panose="02020603050405020304" pitchFamily="18" charset="0"/>
                        </a:rPr>
                        <a:t>Đạt</a:t>
                      </a:r>
                      <a:endParaRPr lang="en-US" sz="2400"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r>
                        <a:rPr lang="en-US" sz="2400" dirty="0" err="1" smtClean="0">
                          <a:latin typeface="Times New Roman" panose="02020603050405020304" pitchFamily="18" charset="0"/>
                          <a:cs typeface="Times New Roman" panose="02020603050405020304" pitchFamily="18" charset="0"/>
                        </a:rPr>
                        <a:t>Tốt</a:t>
                      </a:r>
                      <a:endParaRPr lang="en-US" sz="2400" dirty="0">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r>
              <a:tr h="891527">
                <a:tc rowSpan="2">
                  <a:txBody>
                    <a:bodyPr/>
                    <a:lstStyle/>
                    <a:p>
                      <a:r>
                        <a:rPr lang="en-US" sz="2400" dirty="0" err="1" smtClean="0">
                          <a:latin typeface="Times New Roman" panose="02020603050405020304" pitchFamily="18" charset="0"/>
                          <a:cs typeface="Times New Roman" panose="02020603050405020304" pitchFamily="18" charset="0"/>
                        </a:rPr>
                        <a:t>Nội</a:t>
                      </a:r>
                      <a:r>
                        <a:rPr lang="en-US" sz="2400" dirty="0" smtClean="0">
                          <a:latin typeface="Times New Roman" panose="02020603050405020304" pitchFamily="18" charset="0"/>
                          <a:cs typeface="Times New Roman" panose="02020603050405020304" pitchFamily="18" charset="0"/>
                        </a:rPr>
                        <a:t> dung </a:t>
                      </a:r>
                      <a:r>
                        <a:rPr lang="en-US" sz="2400" dirty="0" err="1" smtClean="0">
                          <a:latin typeface="Times New Roman" panose="02020603050405020304" pitchFamily="18" charset="0"/>
                          <a:cs typeface="Times New Roman" panose="02020603050405020304" pitchFamily="18" charset="0"/>
                        </a:rPr>
                        <a:t>bài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nói</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smtClean="0">
                          <a:latin typeface="Times New Roman" panose="02020603050405020304" pitchFamily="18" charset="0"/>
                          <a:cs typeface="Times New Roman" panose="02020603050405020304" pitchFamily="18" charset="0"/>
                        </a:rPr>
                        <a:t>Chọn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được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trò</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chơi</a:t>
                      </a:r>
                      <a:r>
                        <a:rPr lang="en-US" sz="2400" baseline="0" dirty="0" smtClean="0">
                          <a:latin typeface="Times New Roman" panose="02020603050405020304" pitchFamily="18" charset="0"/>
                          <a:cs typeface="Times New Roman" panose="02020603050405020304" pitchFamily="18" charset="0"/>
                        </a:rPr>
                        <a:t> hay </a:t>
                      </a:r>
                      <a:r>
                        <a:rPr lang="en-US" sz="2400" baseline="0" dirty="0" err="1" smtClean="0">
                          <a:latin typeface="Times New Roman" panose="02020603050405020304" pitchFamily="18" charset="0"/>
                          <a:cs typeface="Times New Roman" panose="02020603050405020304" pitchFamily="18" charset="0"/>
                        </a:rPr>
                        <a:t>hoạt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động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quy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tắc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hoặc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luật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lệ</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thú</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vị</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để</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trình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bày</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dirty="0">
                        <a:latin typeface="Times New Roman" panose="02020603050405020304" pitchFamily="18" charset="0"/>
                        <a:cs typeface="Times New Roman" panose="02020603050405020304" pitchFamily="18" charset="0"/>
                      </a:endParaRPr>
                    </a:p>
                  </a:txBody>
                  <a:tcPr>
                    <a:solidFill>
                      <a:schemeClr val="bg1"/>
                    </a:solidFill>
                  </a:tcPr>
                </a:tc>
              </a:tr>
              <a:tr h="891527">
                <a:tc vMerge="1">
                  <a:txBody>
                    <a:bodyPr/>
                    <a:lstStyle/>
                    <a:p>
                      <a:endParaRPr lang="en-US" dirty="0"/>
                    </a:p>
                  </a:txBody>
                  <a:tcPr/>
                </a:tc>
                <a:tc>
                  <a:txBody>
                    <a:bodyPr/>
                    <a:lstStyle/>
                    <a:p>
                      <a:r>
                        <a:rPr lang="en-US" sz="2400" dirty="0" err="1" smtClean="0">
                          <a:latin typeface="Times New Roman" panose="02020603050405020304" pitchFamily="18" charset="0"/>
                          <a:cs typeface="Times New Roman" panose="02020603050405020304" pitchFamily="18" charset="0"/>
                        </a:rPr>
                        <a:t>Nêu</a:t>
                      </a:r>
                      <a:r>
                        <a:rPr lang="en-US" sz="2400" baseline="0" dirty="0" smtClean="0">
                          <a:latin typeface="Times New Roman" panose="02020603050405020304" pitchFamily="18" charset="0"/>
                          <a:cs typeface="Times New Roman" panose="02020603050405020304" pitchFamily="18" charset="0"/>
                        </a:rPr>
                        <a:t> sang </a:t>
                      </a:r>
                      <a:r>
                        <a:rPr lang="en-US" sz="2400" baseline="0" dirty="0" err="1" smtClean="0">
                          <a:latin typeface="Times New Roman" panose="02020603050405020304" pitchFamily="18" charset="0"/>
                          <a:cs typeface="Times New Roman" panose="02020603050405020304" pitchFamily="18" charset="0"/>
                        </a:rPr>
                        <a:t>rõ</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những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quy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tắc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hoặc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luật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lệ</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trò</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chơi</a:t>
                      </a:r>
                      <a:r>
                        <a:rPr lang="en-US" sz="2400" baseline="0" dirty="0" smtClean="0">
                          <a:latin typeface="Times New Roman" panose="02020603050405020304" pitchFamily="18" charset="0"/>
                          <a:cs typeface="Times New Roman" panose="02020603050405020304" pitchFamily="18" charset="0"/>
                        </a:rPr>
                        <a:t> hay </a:t>
                      </a:r>
                      <a:r>
                        <a:rPr lang="en-US" sz="2400" baseline="0" dirty="0" err="1" smtClean="0">
                          <a:latin typeface="Times New Roman" panose="02020603050405020304" pitchFamily="18" charset="0"/>
                          <a:cs typeface="Times New Roman" panose="02020603050405020304" pitchFamily="18" charset="0"/>
                        </a:rPr>
                        <a:t>hoạt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động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và</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sự</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cần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thiết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việc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tuân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thủ</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chúng</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chemeClr val="bg1"/>
                    </a:solidFill>
                  </a:tcPr>
                </a:tc>
              </a:tr>
              <a:tr h="891527">
                <a:tc rowSpan="2">
                  <a:txBody>
                    <a:bodyPr/>
                    <a:lstStyle/>
                    <a:p>
                      <a:r>
                        <a:rPr lang="en-US" sz="2400" dirty="0" err="1" smtClean="0">
                          <a:latin typeface="Times New Roman" panose="02020603050405020304" pitchFamily="18" charset="0"/>
                          <a:cs typeface="Times New Roman" panose="02020603050405020304" pitchFamily="18" charset="0"/>
                        </a:rPr>
                        <a:t>Cách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thể</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hiện</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smtClean="0">
                          <a:latin typeface="Times New Roman" panose="02020603050405020304" pitchFamily="18" charset="0"/>
                          <a:cs typeface="Times New Roman" panose="02020603050405020304" pitchFamily="18" charset="0"/>
                        </a:rPr>
                        <a:t>Nói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ngữ</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điệu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phù</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hợp</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biết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nhấn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giọng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những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chỗ</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cần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thiết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biết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nêu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một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số</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hỏi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gợi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mở</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nhằm</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kích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thích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sự</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tò</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mò</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trước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những</a:t>
                      </a:r>
                      <a:r>
                        <a:rPr lang="en-US" sz="2400" baseline="0" dirty="0" smtClean="0">
                          <a:latin typeface="Times New Roman" panose="02020603050405020304" pitchFamily="18" charset="0"/>
                          <a:cs typeface="Times New Roman" panose="02020603050405020304" pitchFamily="18" charset="0"/>
                        </a:rPr>
                        <a:t> ý </a:t>
                      </a:r>
                      <a:r>
                        <a:rPr lang="en-US" sz="2400" baseline="0" dirty="0" err="1" smtClean="0">
                          <a:latin typeface="Times New Roman" panose="02020603050405020304" pitchFamily="18" charset="0"/>
                          <a:cs typeface="Times New Roman" panose="02020603050405020304" pitchFamily="18" charset="0"/>
                        </a:rPr>
                        <a:t>quan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trọng</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chemeClr val="bg1"/>
                    </a:solidFill>
                  </a:tcPr>
                </a:tc>
              </a:tr>
              <a:tr h="891527">
                <a:tc vMerge="1">
                  <a:txBody>
                    <a:bodyPr/>
                    <a:lstStyle/>
                    <a:p>
                      <a:endParaRPr lang="en-US" dirty="0"/>
                    </a:p>
                  </a:txBody>
                  <a:tcPr/>
                </a:tc>
                <a:tc>
                  <a:txBody>
                    <a:bodyPr/>
                    <a:lstStyle/>
                    <a:p>
                      <a:r>
                        <a:rPr lang="en-US" sz="2400" dirty="0" err="1" smtClean="0">
                          <a:latin typeface="Times New Roman" panose="02020603050405020304" pitchFamily="18" charset="0"/>
                          <a:cs typeface="Times New Roman" panose="02020603050405020304" pitchFamily="18" charset="0"/>
                        </a:rPr>
                        <a:t>Dùng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từ</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ngữ</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chính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xác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gây</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ấn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tượng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biết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sử</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dụng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kết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hợp</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phương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tiện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ngôn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ngữ</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và</a:t>
                      </a:r>
                      <a:r>
                        <a:rPr lang="en-US" sz="2400" baseline="0" dirty="0" smtClean="0">
                          <a:latin typeface="Times New Roman" panose="02020603050405020304" pitchFamily="18" charset="0"/>
                          <a:cs typeface="Times New Roman" panose="02020603050405020304" pitchFamily="18" charset="0"/>
                        </a:rPr>
                        <a:t> phi </a:t>
                      </a:r>
                      <a:r>
                        <a:rPr lang="en-US" sz="2400" baseline="0" dirty="0" err="1" smtClean="0">
                          <a:latin typeface="Times New Roman" panose="02020603050405020304" pitchFamily="18" charset="0"/>
                          <a:cs typeface="Times New Roman" panose="02020603050405020304" pitchFamily="18" charset="0"/>
                        </a:rPr>
                        <a:t>ngôn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ngữ</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chemeClr val="bg1"/>
                    </a:solidFill>
                  </a:tcPr>
                </a:tc>
              </a:tr>
              <a:tr h="891527">
                <a:tc>
                  <a:txBody>
                    <a:bodyPr/>
                    <a:lstStyle/>
                    <a:p>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tương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tác</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r>
                        <a:rPr lang="en-US" sz="2400" dirty="0" err="1" smtClean="0">
                          <a:latin typeface="Times New Roman" panose="02020603050405020304" pitchFamily="18" charset="0"/>
                          <a:cs typeface="Times New Roman" panose="02020603050405020304" pitchFamily="18" charset="0"/>
                        </a:rPr>
                        <a:t>Nắm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bắt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chính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xác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sự</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chú</a:t>
                      </a:r>
                      <a:r>
                        <a:rPr lang="en-US" sz="2400" baseline="0" dirty="0" smtClean="0">
                          <a:latin typeface="Times New Roman" panose="02020603050405020304" pitchFamily="18" charset="0"/>
                          <a:cs typeface="Times New Roman" panose="02020603050405020304" pitchFamily="18" charset="0"/>
                        </a:rPr>
                        <a:t> ý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người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nghe</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để</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thực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hiện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những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điểu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chỉnh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cần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thiết</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về</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nội</a:t>
                      </a:r>
                      <a:r>
                        <a:rPr lang="en-US" sz="2400" baseline="0" dirty="0" smtClean="0">
                          <a:latin typeface="Times New Roman" panose="02020603050405020304" pitchFamily="18" charset="0"/>
                          <a:cs typeface="Times New Roman" panose="02020603050405020304" pitchFamily="18" charset="0"/>
                        </a:rPr>
                        <a:t> dung </a:t>
                      </a:r>
                      <a:r>
                        <a:rPr lang="en-US" sz="2400" baseline="0" dirty="0" err="1" smtClean="0">
                          <a:latin typeface="Times New Roman" panose="02020603050405020304" pitchFamily="18" charset="0"/>
                          <a:cs typeface="Times New Roman" panose="02020603050405020304" pitchFamily="18" charset="0"/>
                        </a:rPr>
                        <a:t>và</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cách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nói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giải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đáp</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rõ</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ràng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nhã</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nhặn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các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thắc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mắc</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của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người</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nghe</a:t>
                      </a:r>
                      <a:r>
                        <a:rPr lang="en-US" sz="2400" baseline="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a:latin typeface="Times New Roman" panose="02020603050405020304" pitchFamily="18" charset="0"/>
                        <a:cs typeface="Times New Roman" panose="02020603050405020304" pitchFamily="18" charset="0"/>
                      </a:endParaRPr>
                    </a:p>
                  </a:txBody>
                  <a:tcPr>
                    <a:solidFill>
                      <a:schemeClr val="bg1"/>
                    </a:solidFill>
                  </a:tcPr>
                </a:tc>
                <a:tc>
                  <a:txBody>
                    <a:bodyPr/>
                    <a:lstStyle/>
                    <a:p>
                      <a:endParaRPr lang="en-US" sz="24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extLst>
      <p:ext uri="{BB962C8B-B14F-4D97-AF65-F5344CB8AC3E}">
        <p14:creationId xmlns:p14="http://schemas.microsoft.com/office/powerpoint/2010/main" val="20868663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0" descr="图片包含 植物, 餐桌, 室内, 鲜花&#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681681" flipH="1">
            <a:off x="-164155" y="32304"/>
            <a:ext cx="2277358" cy="2302330"/>
          </a:xfrm>
          <a:prstGeom prst="rect">
            <a:avLst/>
          </a:prstGeom>
        </p:spPr>
      </p:pic>
      <p:pic>
        <p:nvPicPr>
          <p:cNvPr id="16" name="图片 2" descr="图片包含 动物, 软体动物&#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619750" y="5018396"/>
            <a:ext cx="12192000" cy="952500"/>
          </a:xfrm>
          <a:prstGeom prst="rect">
            <a:avLst/>
          </a:prstGeom>
        </p:spPr>
      </p:pic>
      <p:pic>
        <p:nvPicPr>
          <p:cNvPr id="17" name="Picture 16"/>
          <p:cNvPicPr>
            <a:picLocks noChangeAspect="1"/>
          </p:cNvPicPr>
          <p:nvPr/>
        </p:nvPicPr>
        <p:blipFill rotWithShape="1">
          <a:blip r:embed="rId5"/>
          <a:srcRect r="691"/>
          <a:stretch/>
        </p:blipFill>
        <p:spPr>
          <a:xfrm>
            <a:off x="329835" y="144383"/>
            <a:ext cx="11589451" cy="6561219"/>
          </a:xfrm>
          <a:prstGeom prst="rect">
            <a:avLst/>
          </a:prstGeom>
        </p:spPr>
      </p:pic>
    </p:spTree>
    <p:extLst>
      <p:ext uri="{BB962C8B-B14F-4D97-AF65-F5344CB8AC3E}">
        <p14:creationId xmlns:p14="http://schemas.microsoft.com/office/powerpoint/2010/main" val="41369177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 name="图片 10" descr="图片包含 植物, 餐桌, 室内, 鲜花&#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pic>
        <p:nvPicPr>
          <p:cNvPr id="3" name="Picture 2"/>
          <p:cNvPicPr>
            <a:picLocks noChangeAspect="1"/>
          </p:cNvPicPr>
          <p:nvPr/>
        </p:nvPicPr>
        <p:blipFill rotWithShape="1">
          <a:blip r:embed="rId4"/>
          <a:srcRect t="18716"/>
          <a:stretch/>
        </p:blipFill>
        <p:spPr>
          <a:xfrm>
            <a:off x="447826" y="3811019"/>
            <a:ext cx="7620000" cy="2861758"/>
          </a:xfrm>
          <a:prstGeom prst="rect">
            <a:avLst/>
          </a:prstGeom>
        </p:spPr>
      </p:pic>
      <p:pic>
        <p:nvPicPr>
          <p:cNvPr id="4" name="Picture 3"/>
          <p:cNvPicPr>
            <a:picLocks noChangeAspect="1"/>
          </p:cNvPicPr>
          <p:nvPr/>
        </p:nvPicPr>
        <p:blipFill>
          <a:blip r:embed="rId5"/>
          <a:stretch>
            <a:fillRect/>
          </a:stretch>
        </p:blipFill>
        <p:spPr>
          <a:xfrm>
            <a:off x="8261286" y="3725839"/>
            <a:ext cx="3529937" cy="2899476"/>
          </a:xfrm>
          <a:prstGeom prst="rect">
            <a:avLst/>
          </a:prstGeom>
        </p:spPr>
      </p:pic>
      <p:pic>
        <p:nvPicPr>
          <p:cNvPr id="7" name="Picture 6"/>
          <p:cNvPicPr>
            <a:picLocks noChangeAspect="1"/>
          </p:cNvPicPr>
          <p:nvPr/>
        </p:nvPicPr>
        <p:blipFill>
          <a:blip r:embed="rId6"/>
          <a:stretch>
            <a:fillRect/>
          </a:stretch>
        </p:blipFill>
        <p:spPr>
          <a:xfrm>
            <a:off x="4107959" y="199503"/>
            <a:ext cx="7683264" cy="3417154"/>
          </a:xfrm>
          <a:prstGeom prst="rect">
            <a:avLst/>
          </a:prstGeom>
        </p:spPr>
      </p:pic>
      <p:pic>
        <p:nvPicPr>
          <p:cNvPr id="8" name="Picture 7"/>
          <p:cNvPicPr>
            <a:picLocks noChangeAspect="1"/>
          </p:cNvPicPr>
          <p:nvPr/>
        </p:nvPicPr>
        <p:blipFill>
          <a:blip r:embed="rId7"/>
          <a:stretch>
            <a:fillRect/>
          </a:stretch>
        </p:blipFill>
        <p:spPr>
          <a:xfrm>
            <a:off x="475122" y="199503"/>
            <a:ext cx="3417154" cy="3417154"/>
          </a:xfrm>
          <a:prstGeom prst="rect">
            <a:avLst/>
          </a:prstGeom>
        </p:spPr>
      </p:pic>
      <p:sp>
        <p:nvSpPr>
          <p:cNvPr id="9" name="Rounded Rectangle 8"/>
          <p:cNvSpPr/>
          <p:nvPr/>
        </p:nvSpPr>
        <p:spPr>
          <a:xfrm>
            <a:off x="1937982" y="2174935"/>
            <a:ext cx="7997588" cy="2661313"/>
          </a:xfrm>
          <a:prstGeom prst="roundRect">
            <a:avLst/>
          </a:prstGeom>
          <a:solidFill>
            <a:schemeClr val="bg1"/>
          </a:solidFill>
          <a:ln w="38100">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8"/>
          <a:stretch>
            <a:fillRect/>
          </a:stretch>
        </p:blipFill>
        <p:spPr>
          <a:xfrm>
            <a:off x="2449562" y="2226378"/>
            <a:ext cx="6974428" cy="2719052"/>
          </a:xfrm>
          <a:prstGeom prst="rect">
            <a:avLst/>
          </a:prstGeom>
        </p:spPr>
      </p:pic>
    </p:spTree>
    <p:extLst>
      <p:ext uri="{BB962C8B-B14F-4D97-AF65-F5344CB8AC3E}">
        <p14:creationId xmlns:p14="http://schemas.microsoft.com/office/powerpoint/2010/main" val="2400803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66769">
            <a:off x="3799333" y="-1371189"/>
            <a:ext cx="4593331" cy="6551998"/>
          </a:xfrm>
          <a:prstGeom prst="rect">
            <a:avLst/>
          </a:prstGeom>
        </p:spPr>
      </p:pic>
      <p:pic>
        <p:nvPicPr>
          <p:cNvPr id="3" name="图片 2" descr="图片包含 动物, 软体动物&#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grpSp>
        <p:nvGrpSpPr>
          <p:cNvPr id="8" name="组合 7"/>
          <p:cNvGrpSpPr/>
          <p:nvPr/>
        </p:nvGrpSpPr>
        <p:grpSpPr>
          <a:xfrm>
            <a:off x="4451903" y="464417"/>
            <a:ext cx="2419952" cy="2408511"/>
            <a:chOff x="4451903" y="464417"/>
            <a:chExt cx="2419952" cy="2408511"/>
          </a:xfrm>
        </p:grpSpPr>
        <p:pic>
          <p:nvPicPr>
            <p:cNvPr id="4" name="图片 3"/>
            <p:cNvPicPr>
              <a:picLocks noChangeAspect="1"/>
            </p:cNvPicPr>
            <p:nvPr/>
          </p:nvPicPr>
          <p:blipFill>
            <a:blip r:embed="rId5"/>
            <a:stretch>
              <a:fillRect/>
            </a:stretch>
          </p:blipFill>
          <p:spPr>
            <a:xfrm>
              <a:off x="4451903" y="464417"/>
              <a:ext cx="2419952" cy="2309267"/>
            </a:xfrm>
            <a:prstGeom prst="rect">
              <a:avLst/>
            </a:prstGeom>
          </p:spPr>
        </p:pic>
        <p:sp>
          <p:nvSpPr>
            <p:cNvPr id="5" name="文本框 4"/>
            <p:cNvSpPr txBox="1"/>
            <p:nvPr/>
          </p:nvSpPr>
          <p:spPr>
            <a:xfrm>
              <a:off x="5138866" y="656937"/>
              <a:ext cx="1261884" cy="2215991"/>
            </a:xfrm>
            <a:prstGeom prst="rect">
              <a:avLst/>
            </a:prstGeom>
            <a:noFill/>
          </p:spPr>
          <p:txBody>
            <a:bodyPr wrap="none" rtlCol="0">
              <a:spAutoFit/>
            </a:bodyPr>
            <a:lstStyle/>
            <a:p>
              <a:pPr algn="ctr"/>
              <a:r>
                <a:rPr lang="en-US" altLang="zh-CN" sz="13800" dirty="0">
                  <a:solidFill>
                    <a:prstClr val="white"/>
                  </a:solidFill>
                  <a:latin typeface="#9Slide03 Arima Madurai Black" panose="00000A00000000000000" pitchFamily="2" charset="0"/>
                  <a:ea typeface="黑体" panose="02010609060101010101" charset="-122"/>
                  <a:cs typeface="#9Slide03 Arima Madurai Black" panose="00000A00000000000000" pitchFamily="2" charset="0"/>
                </a:rPr>
                <a:t>I.</a:t>
              </a:r>
              <a:endParaRPr dirty="0">
                <a:solidFill>
                  <a:prstClr val="black"/>
                </a:solidFill>
                <a:latin typeface="#9Slide03 Arima Madurai Black" panose="00000A00000000000000" pitchFamily="2" charset="0"/>
                <a:ea typeface="黑体" panose="02010609060101010101" charset="-122"/>
                <a:cs typeface="#9Slide03 Arima Madurai Black" panose="00000A00000000000000" pitchFamily="2" charset="0"/>
              </a:endParaRPr>
            </a:p>
          </p:txBody>
        </p:sp>
      </p:grpSp>
      <p:pic>
        <p:nvPicPr>
          <p:cNvPr id="10" name="Picture 9"/>
          <p:cNvPicPr>
            <a:picLocks noChangeAspect="1"/>
          </p:cNvPicPr>
          <p:nvPr/>
        </p:nvPicPr>
        <p:blipFill>
          <a:blip r:embed="rId6"/>
          <a:stretch>
            <a:fillRect/>
          </a:stretch>
        </p:blipFill>
        <p:spPr>
          <a:xfrm>
            <a:off x="1836417" y="3658254"/>
            <a:ext cx="8181541" cy="2139881"/>
          </a:xfrm>
          <a:prstGeom prst="rect">
            <a:avLst/>
          </a:prstGeom>
        </p:spPr>
      </p:pic>
    </p:spTree>
    <p:extLst>
      <p:ext uri="{BB962C8B-B14F-4D97-AF65-F5344CB8AC3E}">
        <p14:creationId xmlns:p14="http://schemas.microsoft.com/office/powerpoint/2010/main" val="226968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动物, 软体动物&#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sp>
        <p:nvSpPr>
          <p:cNvPr id="19" name="Rectangle 18"/>
          <p:cNvSpPr/>
          <p:nvPr/>
        </p:nvSpPr>
        <p:spPr>
          <a:xfrm>
            <a:off x="832513" y="1972355"/>
            <a:ext cx="9812739" cy="3970318"/>
          </a:xfrm>
          <a:prstGeom prst="rect">
            <a:avLst/>
          </a:prstGeom>
        </p:spPr>
        <p:txBody>
          <a:bodyPr wrap="square">
            <a:spAutoFit/>
          </a:bodyPr>
          <a:lstStyle/>
          <a:p>
            <a:pPr algn="just"/>
            <a:r>
              <a:rPr lang="en-US" sz="2800" b="1" dirty="0">
                <a:latin typeface="Times New Roman" panose="02020603050405020304" pitchFamily="18" charset="0"/>
                <a:cs typeface="Times New Roman" panose="02020603050405020304" pitchFamily="18" charset="0"/>
              </a:rPr>
              <a:t>1</a:t>
            </a:r>
            <a:r>
              <a:rPr lang="vi-VN" sz="2800" b="1" dirty="0" smtClean="0">
                <a:latin typeface="Times New Roman" panose="02020603050405020304" pitchFamily="18" charset="0"/>
                <a:cs typeface="Times New Roman" panose="02020603050405020304" pitchFamily="18" charset="0"/>
              </a:rPr>
              <a:t>. </a:t>
            </a:r>
            <a:r>
              <a:rPr lang="vi-VN" sz="2800" b="1" dirty="0">
                <a:latin typeface="Times New Roman" panose="02020603050405020304" pitchFamily="18" charset="0"/>
                <a:cs typeface="Times New Roman" panose="02020603050405020304" pitchFamily="18" charset="0"/>
              </a:rPr>
              <a:t>Chuẩn bị nội dung nói</a:t>
            </a:r>
            <a:endParaRPr lang="vi-VN" sz="2800" dirty="0">
              <a:latin typeface="Times New Roman" panose="02020603050405020304" pitchFamily="18" charset="0"/>
              <a:cs typeface="Times New Roman" panose="02020603050405020304" pitchFamily="18" charset="0"/>
            </a:endParaRPr>
          </a:p>
          <a:p>
            <a:pPr algn="just"/>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Đánh dấu đoạn giải thích quy tắc hoặc luật lệ của trò chơi hay hoạt động trong bài viết.</a:t>
            </a:r>
          </a:p>
          <a:p>
            <a:pPr algn="just"/>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Tóm lược những ý chính của đoạn văn đó.</a:t>
            </a:r>
          </a:p>
          <a:p>
            <a:pPr algn="just"/>
            <a:r>
              <a:rPr lang="vi-VN" sz="2800" dirty="0">
                <a:latin typeface="Times New Roman" panose="02020603050405020304" pitchFamily="18" charset="0"/>
                <a:cs typeface="Times New Roman" panose="02020603050405020304" pitchFamily="18" charset="0"/>
              </a:rPr>
              <a:t>- Chuẩn bị tranh ảnh, hình vẽ dạng sơ đồ, dụng cụ (nếu có) liên quan đến trò chơi hay hoạt động.</a:t>
            </a:r>
          </a:p>
          <a:p>
            <a:pPr algn="just"/>
            <a:endParaRPr lang="en-US" sz="2800" dirty="0" smtClean="0">
              <a:solidFill>
                <a:srgbClr val="FF0000"/>
              </a:solidFill>
              <a:latin typeface="Times New Roman" panose="02020603050405020304" pitchFamily="18" charset="0"/>
              <a:cs typeface="Times New Roman" panose="02020603050405020304" pitchFamily="18" charset="0"/>
            </a:endParaRPr>
          </a:p>
          <a:p>
            <a:pPr algn="just"/>
            <a:r>
              <a:rPr lang="vi-VN" sz="2800" dirty="0" smtClean="0">
                <a:solidFill>
                  <a:srgbClr val="FF0000"/>
                </a:solidFill>
                <a:latin typeface="Times New Roman" panose="02020603050405020304" pitchFamily="18" charset="0"/>
                <a:cs typeface="Times New Roman" panose="02020603050405020304" pitchFamily="18" charset="0"/>
              </a:rPr>
              <a:t>Chú </a:t>
            </a:r>
            <a:r>
              <a:rPr lang="vi-VN" sz="2800" dirty="0">
                <a:solidFill>
                  <a:srgbClr val="FF0000"/>
                </a:solidFill>
                <a:latin typeface="Times New Roman" panose="02020603050405020304" pitchFamily="18" charset="0"/>
                <a:cs typeface="Times New Roman" panose="02020603050405020304" pitchFamily="18" charset="0"/>
              </a:rPr>
              <a:t>ý: </a:t>
            </a:r>
            <a:r>
              <a:rPr lang="vi-VN" sz="2800" dirty="0">
                <a:latin typeface="Times New Roman" panose="02020603050405020304" pitchFamily="18" charset="0"/>
                <a:cs typeface="Times New Roman" panose="02020603050405020304" pitchFamily="18" charset="0"/>
              </a:rPr>
              <a:t>Em có thể chuẩn bị thuyết trình bằng hình thức trình chiếu để người nghe hiểu rõ hơn về trò chơi hay hoạt động.</a:t>
            </a:r>
          </a:p>
        </p:txBody>
      </p:sp>
      <p:pic>
        <p:nvPicPr>
          <p:cNvPr id="20" name="图片 14" descr="图片包含 鲜花, 植物, 室内&#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07850" y="-329200"/>
            <a:ext cx="2488867" cy="3550158"/>
          </a:xfrm>
          <a:prstGeom prst="rect">
            <a:avLst/>
          </a:prstGeom>
        </p:spPr>
      </p:pic>
      <p:pic>
        <p:nvPicPr>
          <p:cNvPr id="4" name="Picture 3"/>
          <p:cNvPicPr>
            <a:picLocks noChangeAspect="1"/>
          </p:cNvPicPr>
          <p:nvPr/>
        </p:nvPicPr>
        <p:blipFill>
          <a:blip r:embed="rId5"/>
          <a:stretch>
            <a:fillRect/>
          </a:stretch>
        </p:blipFill>
        <p:spPr>
          <a:xfrm>
            <a:off x="-123537" y="0"/>
            <a:ext cx="6870787" cy="2566638"/>
          </a:xfrm>
          <a:prstGeom prst="rect">
            <a:avLst/>
          </a:prstGeom>
        </p:spPr>
      </p:pic>
    </p:spTree>
    <p:extLst>
      <p:ext uri="{BB962C8B-B14F-4D97-AF65-F5344CB8AC3E}">
        <p14:creationId xmlns:p14="http://schemas.microsoft.com/office/powerpoint/2010/main" val="339462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0" descr="图片包含 植物, 餐桌, 室内, 鲜花&#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2681681" flipH="1">
            <a:off x="-164155" y="32304"/>
            <a:ext cx="2277358" cy="2302330"/>
          </a:xfrm>
          <a:prstGeom prst="rect">
            <a:avLst/>
          </a:prstGeom>
        </p:spPr>
      </p:pic>
      <p:pic>
        <p:nvPicPr>
          <p:cNvPr id="16" name="图片 2" descr="图片包含 动物, 软体动物&#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5619750" y="5018396"/>
            <a:ext cx="12192000" cy="952500"/>
          </a:xfrm>
          <a:prstGeom prst="rect">
            <a:avLst/>
          </a:prstGeom>
        </p:spPr>
      </p:pic>
      <p:pic>
        <p:nvPicPr>
          <p:cNvPr id="14" name="Picture 13"/>
          <p:cNvPicPr>
            <a:picLocks noChangeAspect="1"/>
          </p:cNvPicPr>
          <p:nvPr/>
        </p:nvPicPr>
        <p:blipFill>
          <a:blip r:embed="rId5"/>
          <a:stretch>
            <a:fillRect/>
          </a:stretch>
        </p:blipFill>
        <p:spPr>
          <a:xfrm>
            <a:off x="2646959" y="0"/>
            <a:ext cx="6870787" cy="2566638"/>
          </a:xfrm>
          <a:prstGeom prst="rect">
            <a:avLst/>
          </a:prstGeom>
        </p:spPr>
      </p:pic>
      <p:sp>
        <p:nvSpPr>
          <p:cNvPr id="2" name="Rectangle 1"/>
          <p:cNvSpPr/>
          <p:nvPr/>
        </p:nvSpPr>
        <p:spPr>
          <a:xfrm>
            <a:off x="868445" y="2354918"/>
            <a:ext cx="7706436" cy="4031873"/>
          </a:xfrm>
          <a:prstGeom prst="rect">
            <a:avLst/>
          </a:prstGeom>
        </p:spPr>
        <p:txBody>
          <a:bodyPr wrap="square">
            <a:spAutoFit/>
          </a:bodyPr>
          <a:lstStyle/>
          <a:p>
            <a:pPr algn="just"/>
            <a:r>
              <a:rPr lang="en-US" sz="3200" b="1" dirty="0" smtClean="0">
                <a:solidFill>
                  <a:srgbClr val="212529"/>
                </a:solidFill>
                <a:latin typeface="Times New Roman" panose="02020603050405020304" pitchFamily="18" charset="0"/>
                <a:cs typeface="Times New Roman" panose="02020603050405020304" pitchFamily="18" charset="0"/>
              </a:rPr>
              <a:t>2. </a:t>
            </a:r>
            <a:r>
              <a:rPr lang="en-US" sz="3200" b="1" dirty="0" err="1">
                <a:solidFill>
                  <a:srgbClr val="212529"/>
                </a:solidFill>
                <a:latin typeface="Times New Roman" panose="02020603050405020304" pitchFamily="18" charset="0"/>
                <a:cs typeface="Times New Roman" panose="02020603050405020304" pitchFamily="18" charset="0"/>
              </a:rPr>
              <a:t>Tập</a:t>
            </a:r>
            <a:r>
              <a:rPr lang="en-US" sz="3200" b="1" dirty="0">
                <a:solidFill>
                  <a:srgbClr val="212529"/>
                </a:solidFill>
                <a:latin typeface="Times New Roman" panose="02020603050405020304" pitchFamily="18" charset="0"/>
                <a:cs typeface="Times New Roman" panose="02020603050405020304" pitchFamily="18" charset="0"/>
              </a:rPr>
              <a:t> </a:t>
            </a:r>
            <a:r>
              <a:rPr lang="en-US" sz="3200" b="1" dirty="0" err="1">
                <a:solidFill>
                  <a:srgbClr val="212529"/>
                </a:solidFill>
                <a:latin typeface="Times New Roman" panose="02020603050405020304" pitchFamily="18" charset="0"/>
                <a:cs typeface="Times New Roman" panose="02020603050405020304" pitchFamily="18" charset="0"/>
              </a:rPr>
              <a:t>luyện</a:t>
            </a:r>
            <a:endParaRPr lang="en-US" sz="3200" dirty="0">
              <a:solidFill>
                <a:srgbClr val="212529"/>
              </a:solidFill>
              <a:latin typeface="Times New Roman" panose="02020603050405020304" pitchFamily="18" charset="0"/>
              <a:cs typeface="Times New Roman" panose="02020603050405020304" pitchFamily="18" charset="0"/>
            </a:endParaRPr>
          </a:p>
          <a:p>
            <a:pPr algn="just"/>
            <a:r>
              <a:rPr lang="en-US" sz="3200" dirty="0" err="1">
                <a:solidFill>
                  <a:srgbClr val="000000"/>
                </a:solidFill>
                <a:latin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thể</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tập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luyện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số</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thức</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sau</a:t>
            </a:r>
            <a:r>
              <a:rPr lang="en-US" sz="3200" dirty="0">
                <a:solidFill>
                  <a:srgbClr val="000000"/>
                </a:solidFill>
                <a:latin typeface="Times New Roman" panose="02020603050405020304" pitchFamily="18" charset="0"/>
                <a:cs typeface="Times New Roman" panose="02020603050405020304" pitchFamily="18" charset="0"/>
              </a:rPr>
              <a:t>:</a:t>
            </a:r>
            <a:endParaRPr lang="en-US" sz="3200" dirty="0">
              <a:solidFill>
                <a:srgbClr val="212529"/>
              </a:solidFill>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Tập</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nói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thành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tiếng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một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mình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vừa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nói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vừa</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giới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thiệu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tranh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ảnh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hình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vẽ</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dụng</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cụ</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nếu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có</a:t>
            </a:r>
            <a:r>
              <a:rPr lang="en-US" sz="3200" dirty="0">
                <a:solidFill>
                  <a:srgbClr val="000000"/>
                </a:solidFill>
                <a:latin typeface="Times New Roman" panose="02020603050405020304" pitchFamily="18" charset="0"/>
                <a:cs typeface="Times New Roman" panose="02020603050405020304" pitchFamily="18" charset="0"/>
              </a:rPr>
              <a:t>).</a:t>
            </a:r>
            <a:endParaRPr lang="en-US" sz="3200" dirty="0">
              <a:solidFill>
                <a:srgbClr val="212529"/>
              </a:solidFill>
              <a:latin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Nếu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em</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chuẩn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bị</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thuyết</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thì</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nói</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bản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chiếu</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đã</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chuẩn</a:t>
            </a:r>
            <a:r>
              <a:rPr lang="en-US"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bị</a:t>
            </a:r>
            <a:r>
              <a:rPr lang="en-US" sz="3200" dirty="0">
                <a:solidFill>
                  <a:srgbClr val="000000"/>
                </a:solidFill>
                <a:latin typeface="Times New Roman" panose="02020603050405020304" pitchFamily="18" charset="0"/>
                <a:cs typeface="Times New Roman" panose="02020603050405020304" pitchFamily="18" charset="0"/>
              </a:rPr>
              <a:t>.</a:t>
            </a:r>
            <a:endParaRPr lang="en-US" sz="3200" b="0" i="0" dirty="0">
              <a:solidFill>
                <a:srgbClr val="212529"/>
              </a:solidFill>
              <a:effectLst/>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backgroundRemoval t="3056" b="97778" l="5556" r="90000"/>
                    </a14:imgEffect>
                  </a14:imgLayer>
                </a14:imgProps>
              </a:ext>
            </a:extLst>
          </a:blip>
          <a:stretch>
            <a:fillRect/>
          </a:stretch>
        </p:blipFill>
        <p:spPr>
          <a:xfrm flipH="1">
            <a:off x="6897376" y="1883710"/>
            <a:ext cx="5240740" cy="4974290"/>
          </a:xfrm>
          <a:prstGeom prst="rect">
            <a:avLst/>
          </a:prstGeom>
        </p:spPr>
      </p:pic>
    </p:spTree>
    <p:extLst>
      <p:ext uri="{BB962C8B-B14F-4D97-AF65-F5344CB8AC3E}">
        <p14:creationId xmlns:p14="http://schemas.microsoft.com/office/powerpoint/2010/main" val="2714307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466769">
            <a:off x="3799333" y="-1371189"/>
            <a:ext cx="4593331" cy="6551998"/>
          </a:xfrm>
          <a:prstGeom prst="rect">
            <a:avLst/>
          </a:prstGeom>
        </p:spPr>
      </p:pic>
      <p:pic>
        <p:nvPicPr>
          <p:cNvPr id="3" name="图片 2" descr="图片包含 动物, 软体动物&#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905500"/>
            <a:ext cx="12192000" cy="952500"/>
          </a:xfrm>
          <a:prstGeom prst="rect">
            <a:avLst/>
          </a:prstGeom>
        </p:spPr>
      </p:pic>
      <p:grpSp>
        <p:nvGrpSpPr>
          <p:cNvPr id="8" name="组合 7"/>
          <p:cNvGrpSpPr/>
          <p:nvPr/>
        </p:nvGrpSpPr>
        <p:grpSpPr>
          <a:xfrm>
            <a:off x="4451903" y="464417"/>
            <a:ext cx="2419952" cy="2408511"/>
            <a:chOff x="4451903" y="464417"/>
            <a:chExt cx="2419952" cy="2408511"/>
          </a:xfrm>
        </p:grpSpPr>
        <p:pic>
          <p:nvPicPr>
            <p:cNvPr id="4" name="图片 3"/>
            <p:cNvPicPr>
              <a:picLocks noChangeAspect="1"/>
            </p:cNvPicPr>
            <p:nvPr/>
          </p:nvPicPr>
          <p:blipFill>
            <a:blip r:embed="rId5"/>
            <a:stretch>
              <a:fillRect/>
            </a:stretch>
          </p:blipFill>
          <p:spPr>
            <a:xfrm>
              <a:off x="4451903" y="464417"/>
              <a:ext cx="2419952" cy="2309267"/>
            </a:xfrm>
            <a:prstGeom prst="rect">
              <a:avLst/>
            </a:prstGeom>
          </p:spPr>
        </p:pic>
        <p:sp>
          <p:nvSpPr>
            <p:cNvPr id="5" name="文本框 4"/>
            <p:cNvSpPr txBox="1"/>
            <p:nvPr/>
          </p:nvSpPr>
          <p:spPr>
            <a:xfrm>
              <a:off x="4872768" y="656937"/>
              <a:ext cx="1794081" cy="2215991"/>
            </a:xfrm>
            <a:prstGeom prst="rect">
              <a:avLst/>
            </a:prstGeom>
            <a:noFill/>
          </p:spPr>
          <p:txBody>
            <a:bodyPr wrap="none" rtlCol="0">
              <a:spAutoFit/>
            </a:bodyPr>
            <a:lstStyle/>
            <a:p>
              <a:pPr algn="ctr"/>
              <a:r>
                <a:rPr lang="en-US" altLang="zh-CN" sz="13800" dirty="0" smtClean="0">
                  <a:solidFill>
                    <a:prstClr val="white"/>
                  </a:solidFill>
                  <a:latin typeface="#9Slide03 Arima Madurai Black" panose="00000A00000000000000" pitchFamily="2" charset="0"/>
                  <a:ea typeface="黑体" panose="02010609060101010101" charset="-122"/>
                  <a:cs typeface="#9Slide03 Arima Madurai Black" panose="00000A00000000000000" pitchFamily="2" charset="0"/>
                </a:rPr>
                <a:t>II</a:t>
              </a:r>
              <a:r>
                <a:rPr lang="en-US" altLang="zh-CN" sz="13800" dirty="0">
                  <a:solidFill>
                    <a:prstClr val="white"/>
                  </a:solidFill>
                  <a:latin typeface="#9Slide03 Arima Madurai Black" panose="00000A00000000000000" pitchFamily="2" charset="0"/>
                  <a:ea typeface="黑体" panose="02010609060101010101" charset="-122"/>
                  <a:cs typeface="#9Slide03 Arima Madurai Black" panose="00000A00000000000000" pitchFamily="2" charset="0"/>
                </a:rPr>
                <a:t>.</a:t>
              </a:r>
              <a:endParaRPr dirty="0">
                <a:solidFill>
                  <a:prstClr val="black"/>
                </a:solidFill>
                <a:latin typeface="#9Slide03 Arima Madurai Black" panose="00000A00000000000000" pitchFamily="2" charset="0"/>
                <a:ea typeface="黑体" panose="02010609060101010101" charset="-122"/>
                <a:cs typeface="#9Slide03 Arima Madurai Black" panose="00000A00000000000000" pitchFamily="2" charset="0"/>
              </a:endParaRPr>
            </a:p>
          </p:txBody>
        </p:sp>
      </p:grpSp>
      <p:pic>
        <p:nvPicPr>
          <p:cNvPr id="7" name="Picture 6"/>
          <p:cNvPicPr>
            <a:picLocks noChangeAspect="1"/>
          </p:cNvPicPr>
          <p:nvPr/>
        </p:nvPicPr>
        <p:blipFill>
          <a:blip r:embed="rId6"/>
          <a:stretch>
            <a:fillRect/>
          </a:stretch>
        </p:blipFill>
        <p:spPr>
          <a:xfrm>
            <a:off x="306452" y="3713514"/>
            <a:ext cx="11181710" cy="2420151"/>
          </a:xfrm>
          <a:prstGeom prst="rect">
            <a:avLst/>
          </a:prstGeom>
        </p:spPr>
      </p:pic>
    </p:spTree>
    <p:extLst>
      <p:ext uri="{BB962C8B-B14F-4D97-AF65-F5344CB8AC3E}">
        <p14:creationId xmlns:p14="http://schemas.microsoft.com/office/powerpoint/2010/main" val="794376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pic>
        <p:nvPicPr>
          <p:cNvPr id="6" name="图片 10" descr="图片包含 植物, 餐桌, 室内, 鲜花&#10;&#10;已生成高可信度的说明"/>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pic>
        <p:nvPicPr>
          <p:cNvPr id="9" name="Picture 7"/>
          <p:cNvPicPr>
            <a:picLocks noChangeAspect="1"/>
          </p:cNvPicPr>
          <p:nvPr/>
        </p:nvPicPr>
        <p:blipFill>
          <a:blip r:embed="rId5">
            <a:biLevel thresh="25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409069" y="358855"/>
            <a:ext cx="6208593" cy="1146344"/>
          </a:xfrm>
          <a:prstGeom prst="rect">
            <a:avLst/>
          </a:prstGeom>
        </p:spPr>
      </p:pic>
      <p:sp>
        <p:nvSpPr>
          <p:cNvPr id="10" name="Rectangle 9"/>
          <p:cNvSpPr/>
          <p:nvPr/>
        </p:nvSpPr>
        <p:spPr>
          <a:xfrm>
            <a:off x="4009150" y="358855"/>
            <a:ext cx="4608512" cy="986360"/>
          </a:xfrm>
          <a:prstGeom prst="rect">
            <a:avLst/>
          </a:prstGeom>
        </p:spPr>
        <p:txBody>
          <a:bodyPr wrap="square">
            <a:spAutoFit/>
          </a:bodyPr>
          <a:lstStyle/>
          <a:p>
            <a:pPr defTabSz="914377" fontAlgn="base">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1. </a:t>
            </a:r>
            <a:r>
              <a:rPr lang="en-US" sz="4400" b="1" dirty="0" err="1" smtClean="0">
                <a:solidFill>
                  <a:prstClr val="black"/>
                </a:solidFill>
                <a:latin typeface="Times New Roman" panose="02020603050405020304" pitchFamily="18" charset="0"/>
                <a:cs typeface="Times New Roman" panose="02020603050405020304" pitchFamily="18" charset="0"/>
              </a:rPr>
              <a:t>Mở</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đầu</a:t>
            </a:r>
            <a:endParaRPr lang="en-US" sz="4400" b="1" dirty="0" smtClean="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1841939" y="1994735"/>
            <a:ext cx="7706437" cy="3970318"/>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dirty="0">
                <a:solidFill>
                  <a:srgbClr val="212529"/>
                </a:solidFill>
                <a:latin typeface="Times New Roman" panose="02020603050405020304" pitchFamily="18" charset="0"/>
                <a:cs typeface="Times New Roman" panose="02020603050405020304" pitchFamily="18" charset="0"/>
              </a:rPr>
              <a:t>Hãy thu hút người nghe bằng thái độ hào hứng của em đối với trò chơi hay hoạt động. Em có thể đặt câu hỏi cho người nghe như: </a:t>
            </a:r>
            <a:endParaRPr lang="en-US" sz="2800" dirty="0" smtClean="0">
              <a:solidFill>
                <a:srgbClr val="212529"/>
              </a:solidFill>
              <a:latin typeface="Times New Roman" panose="02020603050405020304" pitchFamily="18" charset="0"/>
              <a:cs typeface="Times New Roman" panose="02020603050405020304" pitchFamily="18" charset="0"/>
            </a:endParaRPr>
          </a:p>
          <a:p>
            <a:pPr algn="just"/>
            <a:r>
              <a:rPr lang="en-US" sz="2800" dirty="0" smtClean="0">
                <a:solidFill>
                  <a:srgbClr val="212529"/>
                </a:solidFill>
                <a:latin typeface="Times New Roman" panose="02020603050405020304" pitchFamily="18" charset="0"/>
                <a:cs typeface="Times New Roman" panose="02020603050405020304" pitchFamily="18" charset="0"/>
              </a:rPr>
              <a:t>+ </a:t>
            </a:r>
            <a:r>
              <a:rPr lang="vi-VN" sz="2800" dirty="0" smtClean="0">
                <a:solidFill>
                  <a:srgbClr val="212529"/>
                </a:solidFill>
                <a:latin typeface="Times New Roman" panose="02020603050405020304" pitchFamily="18" charset="0"/>
                <a:cs typeface="Times New Roman" panose="02020603050405020304" pitchFamily="18" charset="0"/>
              </a:rPr>
              <a:t>Các </a:t>
            </a:r>
            <a:r>
              <a:rPr lang="vi-VN" sz="2800" dirty="0">
                <a:solidFill>
                  <a:srgbClr val="212529"/>
                </a:solidFill>
                <a:latin typeface="Times New Roman" panose="02020603050405020304" pitchFamily="18" charset="0"/>
                <a:cs typeface="Times New Roman" panose="02020603050405020304" pitchFamily="18" charset="0"/>
              </a:rPr>
              <a:t>bạn đã bảo giờ chơi trò … (tham gia hoạt động …) chưa? </a:t>
            </a:r>
            <a:endParaRPr lang="en-US" sz="2800" dirty="0" smtClean="0">
              <a:solidFill>
                <a:srgbClr val="212529"/>
              </a:solidFill>
              <a:latin typeface="Times New Roman" panose="02020603050405020304" pitchFamily="18" charset="0"/>
              <a:cs typeface="Times New Roman" panose="02020603050405020304" pitchFamily="18" charset="0"/>
            </a:endParaRPr>
          </a:p>
          <a:p>
            <a:pPr algn="just"/>
            <a:r>
              <a:rPr lang="en-US" sz="2800" dirty="0" smtClean="0">
                <a:solidFill>
                  <a:srgbClr val="212529"/>
                </a:solidFill>
                <a:latin typeface="Times New Roman" panose="02020603050405020304" pitchFamily="18" charset="0"/>
                <a:cs typeface="Times New Roman" panose="02020603050405020304" pitchFamily="18" charset="0"/>
              </a:rPr>
              <a:t>+ </a:t>
            </a:r>
            <a:r>
              <a:rPr lang="vi-VN" sz="2800" dirty="0" smtClean="0">
                <a:solidFill>
                  <a:srgbClr val="212529"/>
                </a:solidFill>
                <a:latin typeface="Times New Roman" panose="02020603050405020304" pitchFamily="18" charset="0"/>
                <a:cs typeface="Times New Roman" panose="02020603050405020304" pitchFamily="18" charset="0"/>
              </a:rPr>
              <a:t>Hoặc </a:t>
            </a:r>
            <a:r>
              <a:rPr lang="vi-VN" sz="2800" dirty="0">
                <a:solidFill>
                  <a:srgbClr val="212529"/>
                </a:solidFill>
                <a:latin typeface="Times New Roman" panose="02020603050405020304" pitchFamily="18" charset="0"/>
                <a:cs typeface="Times New Roman" panose="02020603050405020304" pitchFamily="18" charset="0"/>
              </a:rPr>
              <a:t>miêu tả một chi tiết trong trò chơi hay hoạt động và hỏi: Các bạn có biết trò chơi (hoạt động) này không? Các bạn có muốn chơi (tham gia) không? …</a:t>
            </a:r>
            <a:endParaRPr lang="en-US" sz="2800"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7381164" y="1009934"/>
            <a:ext cx="7008125" cy="7008125"/>
          </a:xfrm>
          <a:prstGeom prst="rect">
            <a:avLst/>
          </a:prstGeom>
        </p:spPr>
      </p:pic>
    </p:spTree>
    <p:extLst>
      <p:ext uri="{BB962C8B-B14F-4D97-AF65-F5344CB8AC3E}">
        <p14:creationId xmlns:p14="http://schemas.microsoft.com/office/powerpoint/2010/main" val="27646113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ircle(in)">
                                      <p:cBhvr>
                                        <p:cTn id="15" dur="2000"/>
                                        <p:tgtEl>
                                          <p:spTgt spid="7"/>
                                        </p:tgtEl>
                                      </p:cBhvr>
                                    </p:animEffect>
                                  </p:childTnLst>
                                </p:cTn>
                              </p:par>
                              <p:par>
                                <p:cTn id="16" presetID="6" presetClass="entr" presetSubtype="16"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8" name="图片 1" descr="图片包含 鲜花, 植物, 室内&#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78681" flipH="1">
            <a:off x="10148989" y="-1296964"/>
            <a:ext cx="3040826" cy="4968638"/>
          </a:xfrm>
          <a:prstGeom prst="rect">
            <a:avLst/>
          </a:prstGeom>
        </p:spPr>
      </p:pic>
      <p:sp>
        <p:nvSpPr>
          <p:cNvPr id="6" name="Rectangle 5"/>
          <p:cNvSpPr/>
          <p:nvPr/>
        </p:nvSpPr>
        <p:spPr>
          <a:xfrm>
            <a:off x="5071360" y="2074727"/>
            <a:ext cx="6269930" cy="3970318"/>
          </a:xfrm>
          <a:prstGeom prst="rect">
            <a:avLst/>
          </a:prstGeom>
        </p:spPr>
        <p:txBody>
          <a:bodyPr wrap="square">
            <a:spAutoFit/>
          </a:bodyPr>
          <a:lstStyle/>
          <a:p>
            <a:pPr algn="just"/>
            <a:r>
              <a:rPr lang="en-US" sz="2800" b="1" dirty="0" err="1" smtClean="0">
                <a:solidFill>
                  <a:srgbClr val="000000"/>
                </a:solidFill>
                <a:latin typeface="Times New Roman" panose="02020603050405020304" pitchFamily="18" charset="0"/>
                <a:cs typeface="Times New Roman" panose="02020603050405020304" pitchFamily="18" charset="0"/>
              </a:rPr>
              <a:t>Ví</a:t>
            </a:r>
            <a:r>
              <a:rPr lang="en-US" sz="2800" b="1" dirty="0" smtClean="0">
                <a:solidFill>
                  <a:srgbClr val="000000"/>
                </a:solidFill>
                <a:latin typeface="Times New Roman" panose="02020603050405020304" pitchFamily="18" charset="0"/>
                <a:cs typeface="Times New Roman" panose="02020603050405020304" pitchFamily="18" charset="0"/>
              </a:rPr>
              <a:t> </a:t>
            </a:r>
            <a:r>
              <a:rPr lang="en-US" sz="2800" b="1" dirty="0" err="1" smtClean="0">
                <a:solidFill>
                  <a:srgbClr val="000000"/>
                </a:solidFill>
                <a:latin typeface="Times New Roman" panose="02020603050405020304" pitchFamily="18" charset="0"/>
                <a:cs typeface="Times New Roman" panose="02020603050405020304" pitchFamily="18" charset="0"/>
              </a:rPr>
              <a:t>dụ</a:t>
            </a:r>
            <a:r>
              <a:rPr lang="en-US" sz="2800" b="1" dirty="0" smtClean="0">
                <a:solidFill>
                  <a:srgbClr val="000000"/>
                </a:solidFill>
                <a:latin typeface="Times New Roman" panose="02020603050405020304" pitchFamily="18" charset="0"/>
                <a:cs typeface="Times New Roman" panose="02020603050405020304" pitchFamily="18" charset="0"/>
              </a:rPr>
              <a:t>: </a:t>
            </a:r>
            <a:r>
              <a:rPr lang="vi-VN" sz="2800" dirty="0" smtClean="0">
                <a:solidFill>
                  <a:srgbClr val="000000"/>
                </a:solidFill>
                <a:latin typeface="Times New Roman" panose="02020603050405020304" pitchFamily="18" charset="0"/>
                <a:cs typeface="Times New Roman" panose="02020603050405020304" pitchFamily="18" charset="0"/>
              </a:rPr>
              <a:t>Xin </a:t>
            </a:r>
            <a:r>
              <a:rPr lang="vi-VN" sz="2800" dirty="0">
                <a:solidFill>
                  <a:srgbClr val="000000"/>
                </a:solidFill>
                <a:latin typeface="Times New Roman" panose="02020603050405020304" pitchFamily="18" charset="0"/>
                <a:cs typeface="Times New Roman" panose="02020603050405020304" pitchFamily="18" charset="0"/>
              </a:rPr>
              <a:t>chào tất cả các bạn</a:t>
            </a:r>
            <a:r>
              <a:rPr lang="vi-VN" sz="2800" dirty="0" smtClean="0">
                <a:solidFill>
                  <a:srgbClr val="000000"/>
                </a:solidFill>
                <a:latin typeface="Times New Roman" panose="02020603050405020304" pitchFamily="18" charset="0"/>
                <a:cs typeface="Times New Roman" panose="02020603050405020304" pitchFamily="18" charset="0"/>
              </a:rPr>
              <a:t>!</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Mình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tên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là</a:t>
            </a:r>
            <a:r>
              <a:rPr lang="en-US" sz="2800" dirty="0" smtClean="0">
                <a:solidFill>
                  <a:srgbClr val="000000"/>
                </a:solidFill>
                <a:latin typeface="Times New Roman" panose="02020603050405020304" pitchFamily="18" charset="0"/>
                <a:cs typeface="Times New Roman" panose="02020603050405020304" pitchFamily="18" charset="0"/>
              </a:rPr>
              <a:t>……</a:t>
            </a:r>
            <a:r>
              <a:rPr lang="en-US" sz="2800" dirty="0" err="1" smtClean="0">
                <a:solidFill>
                  <a:srgbClr val="000000"/>
                </a:solidFill>
                <a:latin typeface="Times New Roman" panose="02020603050405020304" pitchFamily="18" charset="0"/>
                <a:cs typeface="Times New Roman" panose="02020603050405020304" pitchFamily="18" charset="0"/>
              </a:rPr>
              <a:t>học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sinh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lớp</a:t>
            </a:r>
            <a:r>
              <a:rPr lang="en-US" sz="2800" dirty="0" smtClean="0">
                <a:solidFill>
                  <a:srgbClr val="000000"/>
                </a:solidFill>
                <a:latin typeface="Times New Roman" panose="02020603050405020304" pitchFamily="18" charset="0"/>
                <a:cs typeface="Times New Roman" panose="02020603050405020304" pitchFamily="18" charset="0"/>
              </a:rPr>
              <a:t>…..</a:t>
            </a:r>
            <a:r>
              <a:rPr lang="en-US" sz="2800" dirty="0" err="1" smtClean="0">
                <a:solidFill>
                  <a:srgbClr val="000000"/>
                </a:solidFill>
                <a:latin typeface="Times New Roman" panose="02020603050405020304" pitchFamily="18" charset="0"/>
                <a:cs typeface="Times New Roman" panose="02020603050405020304" pitchFamily="18" charset="0"/>
              </a:rPr>
              <a:t>trường</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Hôm</a:t>
            </a:r>
            <a:r>
              <a:rPr lang="en-US" sz="2800" dirty="0" smtClean="0">
                <a:solidFill>
                  <a:srgbClr val="000000"/>
                </a:solidFill>
                <a:latin typeface="Times New Roman" panose="02020603050405020304" pitchFamily="18" charset="0"/>
                <a:cs typeface="Times New Roman" panose="02020603050405020304" pitchFamily="18" charset="0"/>
              </a:rPr>
              <a:t> nay, </a:t>
            </a:r>
            <a:r>
              <a:rPr lang="en-US" sz="2800" dirty="0" err="1" smtClean="0">
                <a:solidFill>
                  <a:srgbClr val="000000"/>
                </a:solidFill>
                <a:latin typeface="Times New Roman" panose="02020603050405020304" pitchFamily="18" charset="0"/>
                <a:cs typeface="Times New Roman" panose="02020603050405020304" pitchFamily="18" charset="0"/>
              </a:rPr>
              <a:t>mình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rất</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vui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khi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được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đứng</a:t>
            </a:r>
            <a:r>
              <a:rPr lang="en-US" sz="2800" dirty="0" smtClean="0">
                <a:solidFill>
                  <a:srgbClr val="000000"/>
                </a:solidFill>
                <a:latin typeface="Times New Roman" panose="02020603050405020304" pitchFamily="18" charset="0"/>
                <a:cs typeface="Times New Roman" panose="02020603050405020304" pitchFamily="18" charset="0"/>
              </a:rPr>
              <a:t> ở </a:t>
            </a:r>
            <a:r>
              <a:rPr lang="en-US" sz="2800" dirty="0" err="1" smtClean="0">
                <a:solidFill>
                  <a:srgbClr val="000000"/>
                </a:solidFill>
                <a:latin typeface="Times New Roman" panose="02020603050405020304" pitchFamily="18" charset="0"/>
                <a:cs typeface="Times New Roman" panose="02020603050405020304" pitchFamily="18" charset="0"/>
              </a:rPr>
              <a:t>đây</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và</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nói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chuyện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với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các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bạn</a:t>
            </a:r>
            <a:r>
              <a:rPr lang="en-US" sz="2800" dirty="0" smtClean="0">
                <a:solidFill>
                  <a:srgbClr val="000000"/>
                </a:solidFill>
                <a:latin typeface="Times New Roman" panose="02020603050405020304" pitchFamily="18" charset="0"/>
                <a:cs typeface="Times New Roman" panose="02020603050405020304" pitchFamily="18" charset="0"/>
              </a:rPr>
              <a:t>.</a:t>
            </a:r>
            <a:r>
              <a:rPr lang="vi-VN" sz="2800" dirty="0" smtClean="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Các bạn đã bao giờ chơi trò chơi Ô ăn quan hay chưa? Mình đã từng chơi trò này với mẹ của mình và mình thấy đây là một trò chơi rất thú vị</a:t>
            </a:r>
            <a:r>
              <a:rPr lang="vi-VN" sz="2800" dirty="0" smtClean="0">
                <a:solidFill>
                  <a:srgbClr val="000000"/>
                </a:solidFill>
                <a:latin typeface="Times New Roman" panose="02020603050405020304" pitchFamily="18" charset="0"/>
                <a:cs typeface="Times New Roman" panose="02020603050405020304" pitchFamily="18" charset="0"/>
              </a:rPr>
              <a:t>.</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Sẽ</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thú</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vị</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hơn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khi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mình</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được</a:t>
            </a:r>
            <a:r>
              <a:rPr lang="en-US" sz="2800" dirty="0" smtClean="0">
                <a:solidFill>
                  <a:srgbClr val="000000"/>
                </a:solidFill>
                <a:latin typeface="Times New Roman" panose="02020603050405020304" pitchFamily="18" charset="0"/>
                <a:cs typeface="Times New Roman" panose="02020603050405020304" pitchFamily="18" charset="0"/>
              </a:rPr>
              <a:t> chia </a:t>
            </a:r>
            <a:r>
              <a:rPr lang="en-US" sz="2800" dirty="0" err="1" smtClean="0">
                <a:solidFill>
                  <a:srgbClr val="000000"/>
                </a:solidFill>
                <a:latin typeface="Times New Roman" panose="02020603050405020304" pitchFamily="18" charset="0"/>
                <a:cs typeface="Times New Roman" panose="02020603050405020304" pitchFamily="18" charset="0"/>
              </a:rPr>
              <a:t>sẻ</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trò</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chơi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này</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đến</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với</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các</a:t>
            </a:r>
            <a:r>
              <a:rPr lang="en-US" sz="2800" dirty="0" smtClean="0">
                <a:solidFill>
                  <a:srgbClr val="000000"/>
                </a:solidFill>
                <a:latin typeface="Times New Roman" panose="02020603050405020304" pitchFamily="18" charset="0"/>
                <a:cs typeface="Times New Roman" panose="02020603050405020304" pitchFamily="18" charset="0"/>
              </a:rPr>
              <a:t> </a:t>
            </a:r>
            <a:r>
              <a:rPr lang="en-US" sz="2800" dirty="0" err="1" smtClean="0">
                <a:solidFill>
                  <a:srgbClr val="000000"/>
                </a:solidFill>
                <a:latin typeface="Times New Roman" panose="02020603050405020304" pitchFamily="18" charset="0"/>
                <a:cs typeface="Times New Roman" panose="02020603050405020304" pitchFamily="18" charset="0"/>
              </a:rPr>
              <a:t>bạn</a:t>
            </a:r>
            <a:r>
              <a:rPr lang="en-US" sz="2800" dirty="0" smtClean="0">
                <a:solidFill>
                  <a:srgbClr val="000000"/>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4000" y1="33667" x2="9000" y2="73000"/>
                        <a14:foregroundMark x1="80667" y1="17000" x2="88000" y2="37667"/>
                        <a14:foregroundMark x1="76000" y1="5667" x2="83667" y2="5667"/>
                        <a14:foregroundMark x1="79333" y1="48333" x2="92333" y2="42333"/>
                        <a14:foregroundMark x1="67667" y1="32333" x2="75000" y2="43000"/>
                        <a14:foregroundMark x1="86000" y1="52000" x2="86000" y2="52000"/>
                        <a14:foregroundMark x1="63333" y1="36333" x2="67667" y2="39000"/>
                        <a14:foregroundMark x1="7333" y1="83667" x2="15333" y2="79000"/>
                        <a14:foregroundMark x1="4667" y1="82667" x2="10333" y2="80000"/>
                        <a14:foregroundMark x1="3000" y1="80000" x2="5000" y2="81667"/>
                        <a14:foregroundMark x1="19333" y1="53667" x2="20667" y2="60000"/>
                        <a14:foregroundMark x1="22000" y1="52000" x2="23000" y2="54333"/>
                        <a14:foregroundMark x1="85000" y1="4333" x2="86000" y2="8333"/>
                        <a14:foregroundMark x1="93667" y1="24667" x2="94333" y2="35000"/>
                      </a14:backgroundRemoval>
                    </a14:imgEffect>
                  </a14:imgLayer>
                </a14:imgProps>
              </a:ext>
            </a:extLst>
          </a:blip>
          <a:stretch>
            <a:fillRect/>
          </a:stretch>
        </p:blipFill>
        <p:spPr>
          <a:xfrm>
            <a:off x="38831" y="2456597"/>
            <a:ext cx="4636743" cy="4636743"/>
          </a:xfrm>
          <a:prstGeom prst="rect">
            <a:avLst/>
          </a:prstGeom>
        </p:spPr>
      </p:pic>
      <p:pic>
        <p:nvPicPr>
          <p:cNvPr id="10" name="Picture 7"/>
          <p:cNvPicPr>
            <a:picLocks noChangeAspect="1"/>
          </p:cNvPicPr>
          <p:nvPr/>
        </p:nvPicPr>
        <p:blipFill>
          <a:blip r:embed="rId6">
            <a:biLevel thresh="25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409069" y="358855"/>
            <a:ext cx="6208593" cy="1146344"/>
          </a:xfrm>
          <a:prstGeom prst="rect">
            <a:avLst/>
          </a:prstGeom>
        </p:spPr>
      </p:pic>
      <p:sp>
        <p:nvSpPr>
          <p:cNvPr id="11" name="Rectangle 10"/>
          <p:cNvSpPr/>
          <p:nvPr/>
        </p:nvSpPr>
        <p:spPr>
          <a:xfrm>
            <a:off x="4009150" y="358855"/>
            <a:ext cx="4608512" cy="986360"/>
          </a:xfrm>
          <a:prstGeom prst="rect">
            <a:avLst/>
          </a:prstGeom>
        </p:spPr>
        <p:txBody>
          <a:bodyPr wrap="square">
            <a:spAutoFit/>
          </a:bodyPr>
          <a:lstStyle/>
          <a:p>
            <a:pPr defTabSz="914377" fontAlgn="base">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1. </a:t>
            </a:r>
            <a:r>
              <a:rPr lang="en-US" sz="4400" b="1" dirty="0" err="1" smtClean="0">
                <a:solidFill>
                  <a:prstClr val="black"/>
                </a:solidFill>
                <a:latin typeface="Times New Roman" panose="02020603050405020304" pitchFamily="18" charset="0"/>
                <a:cs typeface="Times New Roman" panose="02020603050405020304" pitchFamily="18" charset="0"/>
              </a:rPr>
              <a:t>Mở</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đầu</a:t>
            </a:r>
            <a:endParaRPr lang="en-US" sz="4400" b="1" dirty="0" smtClean="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9262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6" name="图片 10" descr="图片包含 植物, 餐桌, 室内, 鲜花&#10;&#10;已生成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894" y="4394579"/>
            <a:ext cx="2979878" cy="3012552"/>
          </a:xfrm>
          <a:prstGeom prst="rect">
            <a:avLst/>
          </a:prstGeom>
        </p:spPr>
      </p:pic>
      <p:pic>
        <p:nvPicPr>
          <p:cNvPr id="9" name="Picture 7"/>
          <p:cNvPicPr>
            <a:picLocks noChangeAspect="1"/>
          </p:cNvPicPr>
          <p:nvPr/>
        </p:nvPicPr>
        <p:blipFill>
          <a:blip r:embed="rId4">
            <a:biLevel thresh="2500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2409069" y="358855"/>
            <a:ext cx="6208593" cy="1146344"/>
          </a:xfrm>
          <a:prstGeom prst="rect">
            <a:avLst/>
          </a:prstGeom>
        </p:spPr>
      </p:pic>
      <p:sp>
        <p:nvSpPr>
          <p:cNvPr id="10" name="Rectangle 9"/>
          <p:cNvSpPr/>
          <p:nvPr/>
        </p:nvSpPr>
        <p:spPr>
          <a:xfrm>
            <a:off x="4009150" y="358855"/>
            <a:ext cx="4608512" cy="986360"/>
          </a:xfrm>
          <a:prstGeom prst="rect">
            <a:avLst/>
          </a:prstGeom>
        </p:spPr>
        <p:txBody>
          <a:bodyPr wrap="square">
            <a:spAutoFit/>
          </a:bodyPr>
          <a:lstStyle/>
          <a:p>
            <a:pPr defTabSz="914377" fontAlgn="base">
              <a:lnSpc>
                <a:spcPct val="150000"/>
              </a:lnSpc>
            </a:pPr>
            <a:r>
              <a:rPr lang="en-US" sz="4400" b="1" dirty="0" smtClean="0">
                <a:solidFill>
                  <a:prstClr val="black"/>
                </a:solidFill>
                <a:latin typeface="Times New Roman" panose="02020603050405020304" pitchFamily="18" charset="0"/>
                <a:cs typeface="Times New Roman" panose="02020603050405020304" pitchFamily="18" charset="0"/>
              </a:rPr>
              <a:t>2. </a:t>
            </a:r>
            <a:r>
              <a:rPr lang="en-US" sz="4400" b="1" dirty="0" err="1" smtClean="0">
                <a:solidFill>
                  <a:prstClr val="black"/>
                </a:solidFill>
                <a:latin typeface="Times New Roman" panose="02020603050405020304" pitchFamily="18" charset="0"/>
                <a:cs typeface="Times New Roman" panose="02020603050405020304" pitchFamily="18" charset="0"/>
              </a:rPr>
              <a:t>Triển</a:t>
            </a:r>
            <a:r>
              <a:rPr lang="en-US" sz="4400" b="1" dirty="0" smtClean="0">
                <a:solidFill>
                  <a:prstClr val="black"/>
                </a:solidFill>
                <a:latin typeface="Times New Roman" panose="02020603050405020304" pitchFamily="18" charset="0"/>
                <a:cs typeface="Times New Roman" panose="02020603050405020304" pitchFamily="18" charset="0"/>
              </a:rPr>
              <a:t> </a:t>
            </a:r>
            <a:r>
              <a:rPr lang="en-US" sz="4400" b="1" dirty="0" err="1" smtClean="0">
                <a:solidFill>
                  <a:prstClr val="black"/>
                </a:solidFill>
                <a:latin typeface="Times New Roman" panose="02020603050405020304" pitchFamily="18" charset="0"/>
                <a:cs typeface="Times New Roman" panose="02020603050405020304" pitchFamily="18" charset="0"/>
              </a:rPr>
              <a:t>khai</a:t>
            </a:r>
            <a:endParaRPr lang="en-US" sz="4400" b="1" dirty="0" smtClean="0">
              <a:solidFill>
                <a:prstClr val="black"/>
              </a:solidFill>
              <a:latin typeface="Times New Roman" panose="02020603050405020304" pitchFamily="18" charset="0"/>
              <a:cs typeface="Times New Roman" panose="02020603050405020304" pitchFamily="18" charset="0"/>
            </a:endParaRPr>
          </a:p>
        </p:txBody>
      </p:sp>
      <p:sp>
        <p:nvSpPr>
          <p:cNvPr id="7" name="Rectangle 6"/>
          <p:cNvSpPr/>
          <p:nvPr/>
        </p:nvSpPr>
        <p:spPr>
          <a:xfrm>
            <a:off x="1296045" y="1994735"/>
            <a:ext cx="8885201" cy="3046988"/>
          </a:xfrm>
          <a:prstGeom prst="rect">
            <a:avLst/>
          </a:prstGeom>
          <a:solidFill>
            <a:schemeClr val="bg1"/>
          </a:solidFill>
          <a:ln>
            <a:solidFill>
              <a:schemeClr val="bg1"/>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50000"/>
              </a:lnSpc>
            </a:pPr>
            <a:r>
              <a:rPr lang="vi-VN" sz="3200" dirty="0">
                <a:latin typeface="Times New Roman" panose="02020603050405020304" pitchFamily="18" charset="0"/>
                <a:cs typeface="Times New Roman" panose="02020603050405020304" pitchFamily="18" charset="0"/>
              </a:rPr>
              <a:t>- Trình bày theo dàn ý đã chuẩn bị (hoặc nói kết hợp với việc sử dụng bản trình chiếu).</a:t>
            </a:r>
          </a:p>
          <a:p>
            <a:pPr algn="just">
              <a:lnSpc>
                <a:spcPct val="150000"/>
              </a:lnSpc>
            </a:pPr>
            <a:r>
              <a:rPr lang="vi-VN" sz="3200" dirty="0">
                <a:latin typeface="Times New Roman" panose="02020603050405020304" pitchFamily="18" charset="0"/>
                <a:cs typeface="Times New Roman" panose="02020603050405020304" pitchFamily="18" charset="0"/>
              </a:rPr>
              <a:t>- Trong khi nói, em có thể dùng cử chỉ, điệu bộ để mô phỏng động tác của trò chơi hay hoạt động.</a:t>
            </a:r>
          </a:p>
        </p:txBody>
      </p:sp>
    </p:spTree>
    <p:extLst>
      <p:ext uri="{BB962C8B-B14F-4D97-AF65-F5344CB8AC3E}">
        <p14:creationId xmlns:p14="http://schemas.microsoft.com/office/powerpoint/2010/main" val="18980975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1533</TotalTime>
  <Words>1385</Words>
  <Application>Microsoft Office PowerPoint</Application>
  <PresentationFormat>Widescreen</PresentationFormat>
  <Paragraphs>93</Paragraphs>
  <Slides>16</Slides>
  <Notes>16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16</vt:i4>
      </vt:variant>
    </vt:vector>
  </HeadingPairs>
  <TitlesOfParts>
    <vt:vector size="24" baseType="lpstr">
      <vt:lpstr>黑体</vt:lpstr>
      <vt:lpstr>#9Slide03 Arima Madurai Black</vt:lpstr>
      <vt:lpstr>Arial</vt:lpstr>
      <vt:lpstr>Calibri</vt:lpstr>
      <vt:lpstr>Calibri Light</vt:lpstr>
      <vt:lpstr>Times New Roman</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AutoBVT</cp:lastModifiedBy>
  <cp:revision>338</cp:revision>
  <dcterms:created xsi:type="dcterms:W3CDTF">2022-02-10T03:12:31Z</dcterms:created>
  <dcterms:modified xsi:type="dcterms:W3CDTF">2023-03-03T07:42:11Z</dcterms:modified>
</cp:coreProperties>
</file>