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51" r:id="rId2"/>
  </p:sldMasterIdLst>
  <p:notesMasterIdLst>
    <p:notesMasterId r:id="rId36"/>
  </p:notesMasterIdLst>
  <p:sldIdLst>
    <p:sldId id="257" r:id="rId3"/>
    <p:sldId id="263" r:id="rId4"/>
    <p:sldId id="264" r:id="rId5"/>
    <p:sldId id="265" r:id="rId6"/>
    <p:sldId id="371" r:id="rId7"/>
    <p:sldId id="372" r:id="rId8"/>
    <p:sldId id="359" r:id="rId9"/>
    <p:sldId id="373" r:id="rId10"/>
    <p:sldId id="353" r:id="rId11"/>
    <p:sldId id="405" r:id="rId12"/>
    <p:sldId id="406" r:id="rId13"/>
    <p:sldId id="407" r:id="rId14"/>
    <p:sldId id="408" r:id="rId15"/>
    <p:sldId id="412" r:id="rId16"/>
    <p:sldId id="411" r:id="rId17"/>
    <p:sldId id="410" r:id="rId18"/>
    <p:sldId id="409" r:id="rId19"/>
    <p:sldId id="389" r:id="rId20"/>
    <p:sldId id="386" r:id="rId21"/>
    <p:sldId id="377" r:id="rId22"/>
    <p:sldId id="414" r:id="rId23"/>
    <p:sldId id="390" r:id="rId24"/>
    <p:sldId id="394" r:id="rId25"/>
    <p:sldId id="392" r:id="rId26"/>
    <p:sldId id="396" r:id="rId27"/>
    <p:sldId id="397" r:id="rId28"/>
    <p:sldId id="398" r:id="rId29"/>
    <p:sldId id="399" r:id="rId30"/>
    <p:sldId id="395" r:id="rId31"/>
    <p:sldId id="400" r:id="rId32"/>
    <p:sldId id="403" r:id="rId33"/>
    <p:sldId id="404" r:id="rId34"/>
    <p:sldId id="402" r:id="rId35"/>
  </p:sldIdLst>
  <p:sldSz cx="18288000" cy="10287000"/>
  <p:notesSz cx="6858000" cy="9144000"/>
  <p:embeddedFontLst>
    <p:embeddedFont>
      <p:font typeface="#9Slide05 Cimochi" panose="02000504060000020004" pitchFamily="2" charset="-34"/>
      <p:regular r:id="rId37"/>
    </p:embeddedFont>
    <p:embeddedFont>
      <p:font typeface="#9Slide05 IcielSanelma" pitchFamily="2" charset="0"/>
      <p:regular r:id="rId38"/>
    </p:embeddedFont>
    <p:embeddedFont>
      <p:font typeface="#9Slide05 SVNMercury Script" pitchFamily="2" charset="0"/>
      <p:bold r:id="rId39"/>
    </p:embeddedFont>
    <p:embeddedFont>
      <p:font typeface="#9Slide06 SVNSlow Attack" pitchFamily="2" charset="0"/>
      <p:regular r:id="rId40"/>
    </p:embeddedFont>
    <p:embeddedFont>
      <p:font typeface="Calibri" panose="020F0502020204030204" pitchFamily="34" charset="0"/>
      <p:regular r:id="rId41"/>
      <p:bold r:id="rId42"/>
      <p:italic r:id="rId43"/>
      <p:boldItalic r:id="rId44"/>
    </p:embeddedFont>
    <p:embeddedFont>
      <p:font typeface="Segoe UI Semibold" panose="020B0702040204020203" pitchFamily="34" charset="0"/>
      <p:bold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9F4"/>
    <a:srgbClr val="FFCCFF"/>
    <a:srgbClr val="FEF4EC"/>
    <a:srgbClr val="EFF4E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8" autoAdjust="0"/>
    <p:restoredTop sz="94622" autoAdjust="0"/>
  </p:normalViewPr>
  <p:slideViewPr>
    <p:cSldViewPr>
      <p:cViewPr>
        <p:scale>
          <a:sx n="33" d="100"/>
          <a:sy n="33" d="100"/>
        </p:scale>
        <p:origin x="1194" y="4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56C5E-4B8A-404F-8C08-AC9585D6BF12}"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1D554E-1824-4233-A8A4-E8779C7ED030}" type="slidenum">
              <a:rPr lang="en-US" smtClean="0"/>
              <a:t>‹#›</a:t>
            </a:fld>
            <a:endParaRPr lang="en-US"/>
          </a:p>
        </p:txBody>
      </p:sp>
    </p:spTree>
    <p:extLst>
      <p:ext uri="{BB962C8B-B14F-4D97-AF65-F5344CB8AC3E}">
        <p14:creationId xmlns:p14="http://schemas.microsoft.com/office/powerpoint/2010/main" val="145803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t>Gv</a:t>
            </a:r>
            <a:r>
              <a:rPr lang="en-US" altLang="en-US" dirty="0"/>
              <a:t> </a:t>
            </a:r>
            <a:r>
              <a:rPr lang="en-US" altLang="en-US" dirty="0" err="1"/>
              <a:t>gọi</a:t>
            </a:r>
            <a:r>
              <a:rPr lang="en-US" altLang="en-US" dirty="0"/>
              <a:t> 1 </a:t>
            </a:r>
            <a:r>
              <a:rPr lang="en-US" altLang="en-US" dirty="0" err="1"/>
              <a:t>bạn</a:t>
            </a:r>
            <a:r>
              <a:rPr lang="en-US" altLang="en-US" dirty="0"/>
              <a:t> HS </a:t>
            </a:r>
            <a:r>
              <a:rPr lang="en-US" altLang="en-US" dirty="0" err="1"/>
              <a:t>tham</a:t>
            </a:r>
            <a:r>
              <a:rPr lang="en-US" altLang="en-US" dirty="0"/>
              <a:t> </a:t>
            </a:r>
            <a:r>
              <a:rPr lang="en-US" altLang="en-US" dirty="0" err="1"/>
              <a:t>gia</a:t>
            </a:r>
            <a:r>
              <a:rPr lang="en-US" altLang="en-US" dirty="0"/>
              <a:t> </a:t>
            </a:r>
            <a:r>
              <a:rPr lang="en-US" altLang="en-US" dirty="0" err="1"/>
              <a:t>trò</a:t>
            </a:r>
            <a:r>
              <a:rPr lang="en-US" altLang="en-US" dirty="0"/>
              <a:t> </a:t>
            </a:r>
            <a:r>
              <a:rPr lang="en-US" altLang="en-US" dirty="0" err="1"/>
              <a:t>chơi</a:t>
            </a:r>
            <a:r>
              <a:rPr lang="en-US" altLang="en-US" dirty="0"/>
              <a:t>, </a:t>
            </a:r>
            <a:r>
              <a:rPr lang="en-US" altLang="en-US" dirty="0" err="1"/>
              <a:t>nếu</a:t>
            </a:r>
            <a:r>
              <a:rPr lang="en-US" altLang="en-US" dirty="0"/>
              <a:t> </a:t>
            </a:r>
            <a:r>
              <a:rPr lang="en-US" altLang="en-US" dirty="0" err="1"/>
              <a:t>có</a:t>
            </a:r>
            <a:r>
              <a:rPr lang="en-US" altLang="en-US" dirty="0"/>
              <a:t> </a:t>
            </a:r>
            <a:r>
              <a:rPr lang="en-US" altLang="en-US" dirty="0" err="1"/>
              <a:t>câu</a:t>
            </a:r>
            <a:r>
              <a:rPr lang="en-US" altLang="en-US" dirty="0"/>
              <a:t> </a:t>
            </a:r>
            <a:r>
              <a:rPr lang="en-US" altLang="en-US" dirty="0" err="1"/>
              <a:t>trả</a:t>
            </a:r>
            <a:r>
              <a:rPr lang="en-US" altLang="en-US" dirty="0"/>
              <a:t> </a:t>
            </a:r>
            <a:r>
              <a:rPr lang="en-US" altLang="en-US" dirty="0" err="1"/>
              <a:t>lời</a:t>
            </a:r>
            <a:r>
              <a:rPr lang="en-US" altLang="en-US" dirty="0"/>
              <a:t> </a:t>
            </a:r>
            <a:r>
              <a:rPr lang="en-US" altLang="en-US" dirty="0" err="1"/>
              <a:t>đúng</a:t>
            </a:r>
            <a:r>
              <a:rPr lang="en-US" altLang="en-US" dirty="0"/>
              <a:t>, </a:t>
            </a:r>
            <a:r>
              <a:rPr lang="en-US" altLang="en-US" dirty="0" err="1"/>
              <a:t>bạn</a:t>
            </a:r>
            <a:r>
              <a:rPr lang="en-US" altLang="en-US" dirty="0"/>
              <a:t> HS </a:t>
            </a:r>
            <a:r>
              <a:rPr lang="en-US" altLang="en-US" dirty="0" err="1"/>
              <a:t>đó</a:t>
            </a:r>
            <a:r>
              <a:rPr lang="en-US" altLang="en-US" dirty="0"/>
              <a:t> </a:t>
            </a:r>
            <a:r>
              <a:rPr lang="en-US" altLang="en-US" dirty="0" err="1"/>
              <a:t>có</a:t>
            </a:r>
            <a:r>
              <a:rPr lang="en-US" altLang="en-US" dirty="0"/>
              <a:t> </a:t>
            </a:r>
            <a:r>
              <a:rPr lang="en-US" altLang="en-US" dirty="0" err="1"/>
              <a:t>quyền</a:t>
            </a:r>
            <a:r>
              <a:rPr lang="en-US" altLang="en-US" dirty="0"/>
              <a:t> </a:t>
            </a:r>
            <a:r>
              <a:rPr lang="en-US" altLang="en-US" dirty="0" err="1"/>
              <a:t>chỉ</a:t>
            </a:r>
            <a:r>
              <a:rPr lang="en-US" altLang="en-US" dirty="0"/>
              <a:t> </a:t>
            </a:r>
            <a:r>
              <a:rPr lang="en-US" altLang="en-US" dirty="0" err="1"/>
              <a:t>điểm</a:t>
            </a:r>
            <a:r>
              <a:rPr lang="en-US" altLang="en-US" dirty="0"/>
              <a:t> </a:t>
            </a:r>
            <a:r>
              <a:rPr lang="en-US" altLang="en-US" dirty="0" err="1"/>
              <a:t>bạn</a:t>
            </a:r>
            <a:r>
              <a:rPr lang="en-US" altLang="en-US" dirty="0"/>
              <a:t> </a:t>
            </a:r>
            <a:r>
              <a:rPr lang="en-US" altLang="en-US" dirty="0" err="1"/>
              <a:t>tiếp</a:t>
            </a:r>
            <a:r>
              <a:rPr lang="en-US" altLang="en-US" dirty="0"/>
              <a:t> </a:t>
            </a:r>
            <a:r>
              <a:rPr lang="en-US" altLang="en-US" dirty="0" err="1"/>
              <a:t>theo</a:t>
            </a:r>
            <a:r>
              <a:rPr lang="en-US" altLang="en-US" dirty="0"/>
              <a:t> </a:t>
            </a:r>
            <a:r>
              <a:rPr lang="en-US" altLang="en-US" dirty="0" err="1"/>
              <a:t>tham</a:t>
            </a:r>
            <a:r>
              <a:rPr lang="en-US" altLang="en-US" dirty="0"/>
              <a:t> </a:t>
            </a:r>
            <a:r>
              <a:rPr lang="en-US" altLang="en-US" dirty="0" err="1"/>
              <a:t>gia</a:t>
            </a:r>
            <a:r>
              <a:rPr lang="en-US" altLang="en-US" dirty="0"/>
              <a:t> </a:t>
            </a:r>
            <a:r>
              <a:rPr lang="en-US" altLang="en-US" dirty="0" err="1"/>
              <a:t>trò</a:t>
            </a:r>
            <a:r>
              <a:rPr lang="en-US" altLang="en-US" dirty="0"/>
              <a:t> </a:t>
            </a:r>
            <a:r>
              <a:rPr lang="en-US" altLang="en-US" dirty="0" err="1"/>
              <a:t>chơi</a:t>
            </a:r>
            <a:r>
              <a:rPr lang="en-US" altLang="en-US" dirty="0"/>
              <a:t>. </a:t>
            </a:r>
            <a:r>
              <a:rPr lang="en-US" altLang="en-US" dirty="0" err="1"/>
              <a:t>Nếu</a:t>
            </a:r>
            <a:r>
              <a:rPr lang="en-US" altLang="en-US" dirty="0"/>
              <a:t> k </a:t>
            </a:r>
            <a:r>
              <a:rPr lang="en-US" altLang="en-US" dirty="0" err="1"/>
              <a:t>trả</a:t>
            </a:r>
            <a:r>
              <a:rPr lang="en-US" altLang="en-US" dirty="0"/>
              <a:t> </a:t>
            </a:r>
            <a:r>
              <a:rPr lang="en-US" altLang="en-US" dirty="0" err="1"/>
              <a:t>lời</a:t>
            </a:r>
            <a:r>
              <a:rPr lang="en-US" altLang="en-US" dirty="0"/>
              <a:t> </a:t>
            </a:r>
            <a:r>
              <a:rPr lang="en-US" altLang="en-US" dirty="0" err="1"/>
              <a:t>được</a:t>
            </a:r>
            <a:r>
              <a:rPr lang="en-US" altLang="en-US" dirty="0"/>
              <a:t> </a:t>
            </a:r>
            <a:r>
              <a:rPr lang="en-US" altLang="en-US" dirty="0" err="1"/>
              <a:t>sẽ</a:t>
            </a:r>
            <a:r>
              <a:rPr lang="en-US" altLang="en-US" dirty="0"/>
              <a:t> </a:t>
            </a:r>
            <a:r>
              <a:rPr lang="en-US" altLang="en-US" dirty="0" err="1"/>
              <a:t>bị</a:t>
            </a:r>
            <a:r>
              <a:rPr lang="en-US" altLang="en-US" dirty="0"/>
              <a:t> </a:t>
            </a:r>
            <a:r>
              <a:rPr lang="en-US" altLang="en-US" dirty="0" err="1"/>
              <a:t>phạt</a:t>
            </a:r>
            <a:r>
              <a:rPr lang="en-US" altLang="en-US" dirty="0"/>
              <a:t> </a:t>
            </a:r>
            <a:r>
              <a:rPr lang="en-US" altLang="en-US" dirty="0" err="1"/>
              <a:t>theo</a:t>
            </a:r>
            <a:r>
              <a:rPr lang="en-US" altLang="en-US" dirty="0"/>
              <a:t> </a:t>
            </a:r>
            <a:r>
              <a:rPr lang="en-US" altLang="en-US" dirty="0" err="1"/>
              <a:t>yêu</a:t>
            </a:r>
            <a:r>
              <a:rPr lang="en-US" altLang="en-US" dirty="0"/>
              <a:t> </a:t>
            </a:r>
            <a:r>
              <a:rPr lang="en-US" altLang="en-US" dirty="0" err="1"/>
              <a:t>cầu</a:t>
            </a:r>
            <a:r>
              <a:rPr lang="en-US" altLang="en-US" dirty="0"/>
              <a:t> </a:t>
            </a:r>
            <a:r>
              <a:rPr lang="en-US" altLang="en-US" dirty="0" err="1"/>
              <a:t>của</a:t>
            </a:r>
            <a:r>
              <a:rPr lang="en-US" altLang="en-US" dirty="0"/>
              <a:t> </a:t>
            </a:r>
            <a:r>
              <a:rPr lang="en-US" altLang="en-US" dirty="0" err="1"/>
              <a:t>lớp</a:t>
            </a:r>
            <a:endParaRPr lang="en-US" altLang="en-US" dirty="0"/>
          </a:p>
          <a:p>
            <a:endParaRPr lang="en-US" dirty="0"/>
          </a:p>
        </p:txBody>
      </p:sp>
      <p:sp>
        <p:nvSpPr>
          <p:cNvPr id="4" name="Slide Number Placeholder 3"/>
          <p:cNvSpPr>
            <a:spLocks noGrp="1"/>
          </p:cNvSpPr>
          <p:nvPr>
            <p:ph type="sldNum" sz="quarter" idx="5"/>
          </p:nvPr>
        </p:nvSpPr>
        <p:spPr/>
        <p:txBody>
          <a:bodyPr/>
          <a:lstStyle/>
          <a:p>
            <a:fld id="{401D554E-1824-4233-A8A4-E8779C7ED030}" type="slidenum">
              <a:rPr lang="en-US" smtClean="0"/>
              <a:t>1</a:t>
            </a:fld>
            <a:endParaRPr lang="en-US"/>
          </a:p>
        </p:txBody>
      </p:sp>
    </p:spTree>
    <p:extLst>
      <p:ext uri="{BB962C8B-B14F-4D97-AF65-F5344CB8AC3E}">
        <p14:creationId xmlns:p14="http://schemas.microsoft.com/office/powerpoint/2010/main" val="4250681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ED864-946D-4051-9160-112EC7E68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3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ED864-946D-4051-9160-112EC7E68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2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ED864-946D-4051-9160-112EC7E68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1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ED864-946D-4051-9160-112EC7E68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0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ED864-946D-4051-9160-112EC7E68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54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ED864-946D-4051-9160-112EC7E68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5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4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274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9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15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401D554E-1824-4233-A8A4-E8779C7ED030}" type="slidenum">
              <a:rPr lang="en-US" smtClean="0"/>
              <a:t>2</a:t>
            </a:fld>
            <a:endParaRPr lang="en-US"/>
          </a:p>
        </p:txBody>
      </p:sp>
    </p:spTree>
    <p:extLst>
      <p:ext uri="{BB962C8B-B14F-4D97-AF65-F5344CB8AC3E}">
        <p14:creationId xmlns:p14="http://schemas.microsoft.com/office/powerpoint/2010/main" val="738925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968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17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159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33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59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179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62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01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601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33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01D554E-1824-4233-A8A4-E8779C7ED030}" type="slidenum">
              <a:rPr lang="en-US" smtClean="0"/>
              <a:t>3</a:t>
            </a:fld>
            <a:endParaRPr lang="en-US"/>
          </a:p>
        </p:txBody>
      </p:sp>
    </p:spTree>
    <p:extLst>
      <p:ext uri="{BB962C8B-B14F-4D97-AF65-F5344CB8AC3E}">
        <p14:creationId xmlns:p14="http://schemas.microsoft.com/office/powerpoint/2010/main" val="955677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729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5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01D554E-1824-4233-A8A4-E8779C7ED030}" type="slidenum">
              <a:rPr lang="en-US" smtClean="0"/>
              <a:t>4</a:t>
            </a:fld>
            <a:endParaRPr lang="en-US"/>
          </a:p>
        </p:txBody>
      </p:sp>
    </p:spTree>
    <p:extLst>
      <p:ext uri="{BB962C8B-B14F-4D97-AF65-F5344CB8AC3E}">
        <p14:creationId xmlns:p14="http://schemas.microsoft.com/office/powerpoint/2010/main" val="290665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3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4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01D554E-1824-4233-A8A4-E8779C7ED030}" type="slidenum">
              <a:rPr lang="en-US" smtClean="0"/>
              <a:t>7</a:t>
            </a:fld>
            <a:endParaRPr lang="en-US"/>
          </a:p>
        </p:txBody>
      </p:sp>
    </p:spTree>
    <p:extLst>
      <p:ext uri="{BB962C8B-B14F-4D97-AF65-F5344CB8AC3E}">
        <p14:creationId xmlns:p14="http://schemas.microsoft.com/office/powerpoint/2010/main" val="388650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D554E-1824-4233-A8A4-E8779C7ED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72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01D554E-1824-4233-A8A4-E8779C7ED030}" type="slidenum">
              <a:rPr lang="en-US" smtClean="0"/>
              <a:t>9</a:t>
            </a:fld>
            <a:endParaRPr lang="en-US"/>
          </a:p>
        </p:txBody>
      </p:sp>
    </p:spTree>
    <p:extLst>
      <p:ext uri="{BB962C8B-B14F-4D97-AF65-F5344CB8AC3E}">
        <p14:creationId xmlns:p14="http://schemas.microsoft.com/office/powerpoint/2010/main" val="327176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5634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861059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141777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9909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53328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495420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439243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01222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52373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80933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4082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9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7CAB675-0451-46BA-B838-2996E7357EA3}" type="datetimeFigureOut">
              <a:rPr lang="en-US" smtClean="0">
                <a:solidFill>
                  <a:prstClr val="black">
                    <a:tint val="75000"/>
                  </a:prstClr>
                </a:solidFill>
              </a:rPr>
              <a:pPr defTabSz="1828800"/>
              <a:t>3/17/2024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177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1828800" rtl="0" eaLnBrk="1" latinLnBrk="0" hangingPunct="1">
        <a:spcBef>
          <a:spcPct val="0"/>
        </a:spcBef>
        <a:buNone/>
        <a:defRPr sz="8800" b="0" i="0" u="none"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b="0" i="0" u="none"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18" Type="http://schemas.microsoft.com/office/2007/relationships/hdphoto" Target="../media/hdphoto12.wdp"/><Relationship Id="rId26" Type="http://schemas.openxmlformats.org/officeDocument/2006/relationships/image" Target="../media/image33.png"/><Relationship Id="rId39" Type="http://schemas.openxmlformats.org/officeDocument/2006/relationships/slide" Target="slide13.xml"/><Relationship Id="rId3" Type="http://schemas.openxmlformats.org/officeDocument/2006/relationships/image" Target="../media/image21.png"/><Relationship Id="rId21" Type="http://schemas.microsoft.com/office/2007/relationships/hdphoto" Target="../media/hdphoto13.wdp"/><Relationship Id="rId34" Type="http://schemas.openxmlformats.org/officeDocument/2006/relationships/image" Target="../media/image37.png"/><Relationship Id="rId42" Type="http://schemas.openxmlformats.org/officeDocument/2006/relationships/slide" Target="slide14.xml"/><Relationship Id="rId47" Type="http://schemas.microsoft.com/office/2007/relationships/hdphoto" Target="../media/hdphoto23.wdp"/><Relationship Id="rId50" Type="http://schemas.microsoft.com/office/2007/relationships/hdphoto" Target="../media/hdphoto24.wdp"/><Relationship Id="rId7" Type="http://schemas.openxmlformats.org/officeDocument/2006/relationships/image" Target="../media/image23.png"/><Relationship Id="rId12" Type="http://schemas.microsoft.com/office/2007/relationships/hdphoto" Target="../media/hdphoto9.wdp"/><Relationship Id="rId17" Type="http://schemas.openxmlformats.org/officeDocument/2006/relationships/image" Target="../media/image28.png"/><Relationship Id="rId25" Type="http://schemas.microsoft.com/office/2007/relationships/hdphoto" Target="../media/hdphoto15.wdp"/><Relationship Id="rId33" Type="http://schemas.openxmlformats.org/officeDocument/2006/relationships/slide" Target="slide17.xml"/><Relationship Id="rId38" Type="http://schemas.microsoft.com/office/2007/relationships/hdphoto" Target="../media/hdphoto20.wdp"/><Relationship Id="rId46" Type="http://schemas.openxmlformats.org/officeDocument/2006/relationships/image" Target="../media/image41.png"/><Relationship Id="rId2" Type="http://schemas.openxmlformats.org/officeDocument/2006/relationships/image" Target="../media/image20.jpg"/><Relationship Id="rId16" Type="http://schemas.microsoft.com/office/2007/relationships/hdphoto" Target="../media/hdphoto11.wdp"/><Relationship Id="rId20" Type="http://schemas.openxmlformats.org/officeDocument/2006/relationships/image" Target="../media/image30.png"/><Relationship Id="rId29" Type="http://schemas.openxmlformats.org/officeDocument/2006/relationships/image" Target="../media/image35.png"/><Relationship Id="rId41" Type="http://schemas.microsoft.com/office/2007/relationships/hdphoto" Target="../media/hdphoto21.wdp"/><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25.png"/><Relationship Id="rId24" Type="http://schemas.openxmlformats.org/officeDocument/2006/relationships/image" Target="../media/image32.png"/><Relationship Id="rId32" Type="http://schemas.microsoft.com/office/2007/relationships/hdphoto" Target="../media/hdphoto18.wdp"/><Relationship Id="rId37" Type="http://schemas.openxmlformats.org/officeDocument/2006/relationships/image" Target="../media/image38.png"/><Relationship Id="rId40" Type="http://schemas.openxmlformats.org/officeDocument/2006/relationships/image" Target="../media/image39.png"/><Relationship Id="rId45" Type="http://schemas.openxmlformats.org/officeDocument/2006/relationships/slide" Target="slide15.xml"/><Relationship Id="rId5" Type="http://schemas.openxmlformats.org/officeDocument/2006/relationships/image" Target="../media/image22.png"/><Relationship Id="rId15" Type="http://schemas.openxmlformats.org/officeDocument/2006/relationships/image" Target="../media/image27.png"/><Relationship Id="rId23" Type="http://schemas.microsoft.com/office/2007/relationships/hdphoto" Target="../media/hdphoto14.wdp"/><Relationship Id="rId28" Type="http://schemas.openxmlformats.org/officeDocument/2006/relationships/image" Target="../media/image34.png"/><Relationship Id="rId36" Type="http://schemas.openxmlformats.org/officeDocument/2006/relationships/slide" Target="slide12.xml"/><Relationship Id="rId49" Type="http://schemas.openxmlformats.org/officeDocument/2006/relationships/image" Target="../media/image42.png"/><Relationship Id="rId10" Type="http://schemas.microsoft.com/office/2007/relationships/hdphoto" Target="../media/hdphoto8.wdp"/><Relationship Id="rId19" Type="http://schemas.openxmlformats.org/officeDocument/2006/relationships/image" Target="../media/image29.png"/><Relationship Id="rId31" Type="http://schemas.openxmlformats.org/officeDocument/2006/relationships/image" Target="../media/image36.png"/><Relationship Id="rId44" Type="http://schemas.microsoft.com/office/2007/relationships/hdphoto" Target="../media/hdphoto22.wdp"/><Relationship Id="rId4" Type="http://schemas.microsoft.com/office/2007/relationships/hdphoto" Target="../media/hdphoto5.wdp"/><Relationship Id="rId9" Type="http://schemas.openxmlformats.org/officeDocument/2006/relationships/image" Target="../media/image24.png"/><Relationship Id="rId14" Type="http://schemas.microsoft.com/office/2007/relationships/hdphoto" Target="../media/hdphoto10.wdp"/><Relationship Id="rId22" Type="http://schemas.openxmlformats.org/officeDocument/2006/relationships/image" Target="../media/image31.png"/><Relationship Id="rId27" Type="http://schemas.microsoft.com/office/2007/relationships/hdphoto" Target="../media/hdphoto16.wdp"/><Relationship Id="rId30" Type="http://schemas.microsoft.com/office/2007/relationships/hdphoto" Target="../media/hdphoto17.wdp"/><Relationship Id="rId35" Type="http://schemas.microsoft.com/office/2007/relationships/hdphoto" Target="../media/hdphoto19.wdp"/><Relationship Id="rId43" Type="http://schemas.openxmlformats.org/officeDocument/2006/relationships/image" Target="../media/image40.png"/><Relationship Id="rId48" Type="http://schemas.openxmlformats.org/officeDocument/2006/relationships/slide" Target="slide16.xml"/><Relationship Id="rId8" Type="http://schemas.microsoft.com/office/2007/relationships/hdphoto" Target="../media/hdphoto7.wdp"/><Relationship Id="rId51" Type="http://schemas.openxmlformats.org/officeDocument/2006/relationships/slide" Target="slide18.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25.wdp"/><Relationship Id="rId5" Type="http://schemas.openxmlformats.org/officeDocument/2006/relationships/image" Target="../media/image44.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1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5.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1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5.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1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5.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1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5.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1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B0A495BE-D966-7428-F5A1-6A2B8CD68AD2}"/>
              </a:ext>
            </a:extLst>
          </p:cNvPr>
          <p:cNvSpPr/>
          <p:nvPr/>
        </p:nvSpPr>
        <p:spPr>
          <a:xfrm>
            <a:off x="9144000" y="3457008"/>
            <a:ext cx="8015010" cy="1911927"/>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EFF4EF"/>
          </a:solidFill>
          <a:ln w="38100" cap="rnd">
            <a:solidFill>
              <a:srgbClr val="000000"/>
            </a:solidFill>
            <a:prstDash val="solid"/>
            <a:round/>
          </a:ln>
        </p:spPr>
      </p:sp>
      <p:pic>
        <p:nvPicPr>
          <p:cNvPr id="10" name="Picture 9" descr="A group of stones with leaves&#10;&#10;Description automatically generated">
            <a:extLst>
              <a:ext uri="{FF2B5EF4-FFF2-40B4-BE49-F238E27FC236}">
                <a16:creationId xmlns:a16="http://schemas.microsoft.com/office/drawing/2014/main" id="{BD61913A-85B5-AFFC-4B36-A51240C46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4728001"/>
            <a:ext cx="3657607" cy="3657607"/>
          </a:xfrm>
          <a:prstGeom prst="rect">
            <a:avLst/>
          </a:prstGeom>
        </p:spPr>
      </p:pic>
      <p:sp>
        <p:nvSpPr>
          <p:cNvPr id="2" name="Freeform 2"/>
          <p:cNvSpPr/>
          <p:nvPr/>
        </p:nvSpPr>
        <p:spPr>
          <a:xfrm rot="21348264">
            <a:off x="1969712" y="3342708"/>
            <a:ext cx="7171765" cy="4114800"/>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F42CEF45-2CB7-5D86-0950-FF557EEC6F9E}"/>
              </a:ext>
            </a:extLst>
          </p:cNvPr>
          <p:cNvSpPr txBox="1"/>
          <p:nvPr/>
        </p:nvSpPr>
        <p:spPr>
          <a:xfrm>
            <a:off x="4097481" y="1249218"/>
            <a:ext cx="9220200" cy="1323439"/>
          </a:xfrm>
          <a:prstGeom prst="rect">
            <a:avLst/>
          </a:prstGeom>
          <a:noFill/>
        </p:spPr>
        <p:txBody>
          <a:bodyPr wrap="square" rtlCol="0">
            <a:spAutoFit/>
          </a:bodyPr>
          <a:lstStyle/>
          <a:p>
            <a:pPr algn="ctr"/>
            <a:r>
              <a:rPr lang="en-US" sz="8000" dirty="0" err="1">
                <a:solidFill>
                  <a:srgbClr val="002060"/>
                </a:solidFill>
                <a:latin typeface="#9Slide05 SVNMercury Script" pitchFamily="2" charset="0"/>
              </a:rPr>
              <a:t>Trò</a:t>
            </a:r>
            <a:r>
              <a:rPr lang="en-US" sz="8000" dirty="0">
                <a:solidFill>
                  <a:srgbClr val="002060"/>
                </a:solidFill>
                <a:latin typeface="#9Slide05 SVNMercury Script" pitchFamily="2" charset="0"/>
              </a:rPr>
              <a:t> </a:t>
            </a:r>
            <a:r>
              <a:rPr lang="en-US" sz="8000" dirty="0" err="1">
                <a:solidFill>
                  <a:srgbClr val="002060"/>
                </a:solidFill>
                <a:latin typeface="#9Slide05 SVNMercury Script" pitchFamily="2" charset="0"/>
              </a:rPr>
              <a:t>chơi</a:t>
            </a:r>
            <a:r>
              <a:rPr lang="en-US" sz="8000" dirty="0">
                <a:solidFill>
                  <a:srgbClr val="002060"/>
                </a:solidFill>
                <a:latin typeface="#9Slide05 SVNMercury Script" pitchFamily="2" charset="0"/>
              </a:rPr>
              <a:t> </a:t>
            </a:r>
            <a:r>
              <a:rPr lang="en-US" sz="8000" dirty="0" err="1">
                <a:solidFill>
                  <a:srgbClr val="002060"/>
                </a:solidFill>
                <a:latin typeface="#9Slide05 SVNMercury Script" pitchFamily="2" charset="0"/>
              </a:rPr>
              <a:t>Tiếp</a:t>
            </a:r>
            <a:r>
              <a:rPr lang="en-US" sz="8000" dirty="0">
                <a:solidFill>
                  <a:srgbClr val="002060"/>
                </a:solidFill>
                <a:latin typeface="#9Slide05 SVNMercury Script" pitchFamily="2" charset="0"/>
              </a:rPr>
              <a:t> </a:t>
            </a:r>
            <a:r>
              <a:rPr lang="en-US" sz="8000" dirty="0" err="1">
                <a:solidFill>
                  <a:srgbClr val="002060"/>
                </a:solidFill>
                <a:latin typeface="#9Slide05 SVNMercury Script" pitchFamily="2" charset="0"/>
              </a:rPr>
              <a:t>nối</a:t>
            </a:r>
            <a:endParaRPr lang="en-US" sz="8000" dirty="0">
              <a:solidFill>
                <a:srgbClr val="002060"/>
              </a:solidFill>
              <a:latin typeface="#9Slide05 SVNMercury Script" pitchFamily="2" charset="0"/>
            </a:endParaRPr>
          </a:p>
        </p:txBody>
      </p:sp>
      <p:sp>
        <p:nvSpPr>
          <p:cNvPr id="8" name="TextBox 1">
            <a:extLst>
              <a:ext uri="{FF2B5EF4-FFF2-40B4-BE49-F238E27FC236}">
                <a16:creationId xmlns:a16="http://schemas.microsoft.com/office/drawing/2014/main" id="{50B2597A-2C59-761B-9A3B-4B73A892EA8C}"/>
              </a:ext>
            </a:extLst>
          </p:cNvPr>
          <p:cNvSpPr txBox="1">
            <a:spLocks noChangeArrowheads="1"/>
          </p:cNvSpPr>
          <p:nvPr/>
        </p:nvSpPr>
        <p:spPr bwMode="auto">
          <a:xfrm>
            <a:off x="9372600" y="3695700"/>
            <a:ext cx="77864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800" dirty="0" err="1">
                <a:latin typeface="Times New Roman" panose="02020603050405020304" pitchFamily="18" charset="0"/>
                <a:cs typeface="Times New Roman" panose="02020603050405020304" pitchFamily="18" charset="0"/>
              </a:rPr>
              <a:t>Kể</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tên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các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văn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bản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kịch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mà</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em</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đã</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học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đã</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đọc</a:t>
            </a:r>
            <a:r>
              <a:rPr lang="en-US" altLang="en-US" sz="4800" dirty="0">
                <a:latin typeface="Times New Roman" panose="02020603050405020304" pitchFamily="18" charset="0"/>
                <a:cs typeface="Times New Roman" panose="02020603050405020304" pitchFamily="18" charset="0"/>
              </a:rPr>
              <a:t>)</a:t>
            </a:r>
          </a:p>
        </p:txBody>
      </p:sp>
      <p:pic>
        <p:nvPicPr>
          <p:cNvPr id="12" name="Picture 11" descr="A cartoon of two people holding books&#10;&#10;Description automatically generated">
            <a:extLst>
              <a:ext uri="{FF2B5EF4-FFF2-40B4-BE49-F238E27FC236}">
                <a16:creationId xmlns:a16="http://schemas.microsoft.com/office/drawing/2014/main" id="{E7F5F645-2B49-F04D-816B-B4CBE2F39312}"/>
              </a:ext>
            </a:extLst>
          </p:cNvPr>
          <p:cNvPicPr>
            <a:picLocks noChangeAspect="1"/>
          </p:cNvPicPr>
          <p:nvPr/>
        </p:nvPicPr>
        <p:blipFill rotWithShape="1">
          <a:blip r:embed="rId6">
            <a:extLst>
              <a:ext uri="{28A0092B-C50C-407E-A947-70E740481C1C}">
                <a14:useLocalDpi xmlns:a14="http://schemas.microsoft.com/office/drawing/2010/main" val="0"/>
              </a:ext>
            </a:extLst>
          </a:blip>
          <a:srcRect b="7778"/>
          <a:stretch/>
        </p:blipFill>
        <p:spPr>
          <a:xfrm>
            <a:off x="10325100" y="4991100"/>
            <a:ext cx="5600700" cy="5165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1430000" y="4309728"/>
            <a:ext cx="6400800" cy="5881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201" y="6018192"/>
            <a:ext cx="4873170" cy="1815882"/>
          </a:xfrm>
          <a:prstGeom prst="rect">
            <a:avLst/>
          </a:prstGeom>
          <a:noFill/>
        </p:spPr>
        <p:txBody>
          <a:bodyPr wrap="square" rtlCol="0">
            <a:spAutoFit/>
          </a:bodyPr>
          <a:lstStyle/>
          <a:p>
            <a:pPr algn="ctr" defTabSz="1828800"/>
            <a:r>
              <a:rPr lang="en-US" sz="5600"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19154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7560129" y="4580575"/>
            <a:ext cx="1923818" cy="202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5371" y="5233440"/>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7132773"/>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2084182" y="8057533"/>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415" y="512047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87608" y="5904592"/>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12324" y="6362700"/>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20340" y="6569325"/>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2719" y="8265154"/>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673121" y="5179398"/>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28">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959745" y="5445952"/>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332202" y="660524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3" action="ppaction://hlinksldjump"/>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48" action="ppaction://hlinksldjump"/>
          </p:cNvPr>
          <p:cNvPicPr>
            <a:picLocks noChangeAspect="1" noChangeArrowheads="1"/>
          </p:cNvPicPr>
          <p:nvPr/>
        </p:nvPicPr>
        <p:blipFill>
          <a:blip r:embed="rId49">
            <a:extLst>
              <a:ext uri="{BEBA8EAE-BF5A-486C-A8C5-ECC9F3942E4B}">
                <a14:imgProps xmlns:a14="http://schemas.microsoft.com/office/drawing/2010/main">
                  <a14:imgLayer r:embed="rId5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51" action="ppaction://hlinksldjump"/>
          </p:cNvPr>
          <p:cNvSpPr/>
          <p:nvPr/>
        </p:nvSpPr>
        <p:spPr>
          <a:xfrm>
            <a:off x="15290800" y="1"/>
            <a:ext cx="2971800" cy="9144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828800"/>
            <a:r>
              <a:rPr lang="en-US" sz="36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526718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
        <p:nvSpPr>
          <p:cNvPr id="9" name="Rounded Rectangle 8"/>
          <p:cNvSpPr/>
          <p:nvPr/>
        </p:nvSpPr>
        <p:spPr>
          <a:xfrm>
            <a:off x="3200400" y="1638300"/>
            <a:ext cx="11125200" cy="1676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endParaRPr lang="en-US" sz="3600">
              <a:solidFill>
                <a:prstClr val="black"/>
              </a:solidFill>
              <a:latin typeface="Calibri"/>
            </a:endParaRPr>
          </a:p>
        </p:txBody>
      </p:sp>
      <p:sp>
        <p:nvSpPr>
          <p:cNvPr id="10" name="TextBox 9"/>
          <p:cNvSpPr txBox="1"/>
          <p:nvPr/>
        </p:nvSpPr>
        <p:spPr>
          <a:xfrm>
            <a:off x="3200401" y="2048352"/>
            <a:ext cx="11099802" cy="1015663"/>
          </a:xfrm>
          <a:prstGeom prst="rect">
            <a:avLst/>
          </a:prstGeom>
          <a:noFill/>
        </p:spPr>
        <p:txBody>
          <a:bodyPr wrap="square" rtlCol="0">
            <a:spAutoFit/>
          </a:bodyPr>
          <a:lstStyle/>
          <a:p>
            <a:pPr lvl="0" algn="ctr">
              <a:defRPr/>
            </a:pPr>
            <a:r>
              <a:rPr lang="en-US" sz="6000" dirty="0">
                <a:solidFill>
                  <a:srgbClr val="000000"/>
                </a:solidFill>
                <a:latin typeface="Times New Roman" panose="02020603050405020304" pitchFamily="18" charset="0"/>
              </a:rPr>
              <a:t>1. </a:t>
            </a:r>
            <a:r>
              <a:rPr lang="vi-VN" sz="6000" dirty="0">
                <a:solidFill>
                  <a:srgbClr val="000000"/>
                </a:solidFill>
                <a:latin typeface="Times New Roman" panose="02020603050405020304" pitchFamily="18" charset="0"/>
              </a:rPr>
              <a:t>Tình huống của đoạn trích là gì? </a:t>
            </a:r>
            <a:endParaRPr lang="en-US" sz="6000" dirty="0">
              <a:solidFill>
                <a:srgbClr val="000000"/>
              </a:solidFill>
              <a:latin typeface="Times New Roman" panose="02020603050405020304" pitchFamily="18" charset="0"/>
            </a:endParaRPr>
          </a:p>
        </p:txBody>
      </p:sp>
      <p:sp>
        <p:nvSpPr>
          <p:cNvPr id="11" name="Rounded Rectangle 10"/>
          <p:cNvSpPr/>
          <p:nvPr/>
        </p:nvSpPr>
        <p:spPr>
          <a:xfrm>
            <a:off x="5257800" y="3813699"/>
            <a:ext cx="12268200" cy="29325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endParaRPr lang="en-US" sz="3600">
              <a:solidFill>
                <a:prstClr val="black"/>
              </a:solidFill>
              <a:latin typeface="Calibri"/>
            </a:endParaRPr>
          </a:p>
        </p:txBody>
      </p:sp>
      <p:sp>
        <p:nvSpPr>
          <p:cNvPr id="12" name="TextBox 11"/>
          <p:cNvSpPr txBox="1"/>
          <p:nvPr/>
        </p:nvSpPr>
        <p:spPr>
          <a:xfrm>
            <a:off x="5511802" y="4155127"/>
            <a:ext cx="11709398" cy="2308324"/>
          </a:xfrm>
          <a:prstGeom prst="rect">
            <a:avLst/>
          </a:prstGeom>
          <a:noFill/>
        </p:spPr>
        <p:txBody>
          <a:bodyPr wrap="square" rtlCol="0">
            <a:spAutoFit/>
          </a:bodyPr>
          <a:lstStyle/>
          <a:p>
            <a:pPr algn="just" defTabSz="1828800"/>
            <a:r>
              <a:rPr lang="en-US" sz="4800" dirty="0" err="1">
                <a:solidFill>
                  <a:prstClr val="black"/>
                </a:solidFill>
                <a:latin typeface="Times New Roman" pitchFamily="18" charset="0"/>
                <a:cs typeface="Times New Roman" pitchFamily="18" charset="0"/>
              </a:rPr>
              <a:t>Buổi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lễ</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đổi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tên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xã</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Hạ</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thành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Hùng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Tâm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kéo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theo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việc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đổi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tên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của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đơn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vị</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chức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danh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của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một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số</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trong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xã</a:t>
            </a:r>
            <a:endParaRPr lang="en-US" sz="2400" dirty="0">
              <a:solidFill>
                <a:prstClr val="black"/>
              </a:solidFill>
              <a:latin typeface="Calibri"/>
            </a:endParaRPr>
          </a:p>
        </p:txBody>
      </p:sp>
    </p:spTree>
    <p:extLst>
      <p:ext uri="{BB962C8B-B14F-4D97-AF65-F5344CB8AC3E}">
        <p14:creationId xmlns:p14="http://schemas.microsoft.com/office/powerpoint/2010/main" val="31408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
        <p:nvSpPr>
          <p:cNvPr id="4" name="Rounded Rectangle 3"/>
          <p:cNvSpPr/>
          <p:nvPr/>
        </p:nvSpPr>
        <p:spPr>
          <a:xfrm>
            <a:off x="1143000" y="1638300"/>
            <a:ext cx="150114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endParaRPr lang="en-US" sz="3600">
              <a:solidFill>
                <a:prstClr val="black"/>
              </a:solidFill>
              <a:latin typeface="Calibri"/>
            </a:endParaRPr>
          </a:p>
        </p:txBody>
      </p:sp>
      <p:sp>
        <p:nvSpPr>
          <p:cNvPr id="5" name="TextBox 4"/>
          <p:cNvSpPr txBox="1"/>
          <p:nvPr/>
        </p:nvSpPr>
        <p:spPr>
          <a:xfrm>
            <a:off x="1295400" y="2048352"/>
            <a:ext cx="14858999" cy="1938992"/>
          </a:xfrm>
          <a:prstGeom prst="rect">
            <a:avLst/>
          </a:prstGeom>
          <a:noFill/>
        </p:spPr>
        <p:txBody>
          <a:bodyPr wrap="square" rtlCol="0">
            <a:spAutoFit/>
          </a:bodyPr>
          <a:lstStyle/>
          <a:p>
            <a:pPr lvl="0" algn="ctr">
              <a:defRPr/>
            </a:pPr>
            <a:r>
              <a:rPr lang="en-US" sz="4800" dirty="0">
                <a:solidFill>
                  <a:srgbClr val="000000"/>
                </a:solidFill>
                <a:latin typeface="Times New Roman" panose="02020603050405020304" pitchFamily="18" charset="0"/>
              </a:rPr>
              <a:t>2. </a:t>
            </a:r>
            <a:r>
              <a:rPr lang="en-US" sz="4800" dirty="0" err="1">
                <a:solidFill>
                  <a:srgbClr val="000000"/>
                </a:solidFill>
                <a:latin typeface="Times New Roman" panose="02020603050405020304" pitchFamily="18" charset="0"/>
              </a:rPr>
              <a:t>Văn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bản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Đổi</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tên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cho</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xã</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gồm</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các</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nhân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vật</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nào</a:t>
            </a:r>
            <a:r>
              <a:rPr lang="en-US" sz="4800" dirty="0">
                <a:solidFill>
                  <a:srgbClr val="000000"/>
                </a:solidFill>
                <a:latin typeface="Times New Roman" panose="02020603050405020304" pitchFamily="18" charset="0"/>
              </a:rPr>
              <a:t>, c</a:t>
            </a:r>
            <a:r>
              <a:rPr lang="vi-VN" sz="4800" dirty="0">
                <a:solidFill>
                  <a:srgbClr val="000000"/>
                </a:solidFill>
                <a:latin typeface="Times New Roman" panose="02020603050405020304" pitchFamily="18" charset="0"/>
              </a:rPr>
              <a:t>ác nhân vật có đặc điểm gì, đại diện cho kiểu người nào?</a:t>
            </a:r>
          </a:p>
          <a:p>
            <a:pPr algn="ctr" defTabSz="1828800"/>
            <a:endParaRPr lang="en-US" sz="2400" dirty="0">
              <a:solidFill>
                <a:prstClr val="black"/>
              </a:solidFill>
              <a:latin typeface="Calibri"/>
            </a:endParaRPr>
          </a:p>
        </p:txBody>
      </p:sp>
      <p:sp>
        <p:nvSpPr>
          <p:cNvPr id="6" name="Rounded Rectangle 5"/>
          <p:cNvSpPr/>
          <p:nvPr/>
        </p:nvSpPr>
        <p:spPr>
          <a:xfrm>
            <a:off x="5486400" y="4397396"/>
            <a:ext cx="10820400" cy="45561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endParaRPr lang="en-US" sz="3600">
              <a:solidFill>
                <a:prstClr val="black"/>
              </a:solidFill>
              <a:latin typeface="Calibri"/>
            </a:endParaRPr>
          </a:p>
        </p:txBody>
      </p:sp>
      <p:sp>
        <p:nvSpPr>
          <p:cNvPr id="7" name="TextBox 6"/>
          <p:cNvSpPr txBox="1"/>
          <p:nvPr/>
        </p:nvSpPr>
        <p:spPr>
          <a:xfrm>
            <a:off x="5486400" y="4772393"/>
            <a:ext cx="10210800" cy="3785652"/>
          </a:xfrm>
          <a:prstGeom prst="rect">
            <a:avLst/>
          </a:prstGeom>
          <a:noFill/>
        </p:spPr>
        <p:txBody>
          <a:bodyPr wrap="square" rtlCol="0">
            <a:spAutoFit/>
          </a:bodyPr>
          <a:lstStyle/>
          <a:p>
            <a:pPr marL="279400" lvl="0" algn="just">
              <a:defRPr/>
            </a:pP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xã</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Toàn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Nha</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kí</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Sửu</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xã</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hạn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hẹp</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háo</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danh</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sĩ</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diện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nịnh</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nọt</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279400" lvl="0" algn="just">
              <a:defRPr/>
            </a:pP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Vợ</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chồng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ông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Độp</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vất</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vả</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lam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lũ</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ít</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279400" lvl="0" algn="just">
              <a:defRPr/>
            </a:pP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xã</a:t>
            </a:r>
            <a:endPar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0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
        <p:nvSpPr>
          <p:cNvPr id="4" name="Rounded Rectangle 3"/>
          <p:cNvSpPr/>
          <p:nvPr/>
        </p:nvSpPr>
        <p:spPr>
          <a:xfrm>
            <a:off x="1600200" y="1638300"/>
            <a:ext cx="13480143"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endParaRPr lang="en-US" sz="3600">
              <a:solidFill>
                <a:prstClr val="black"/>
              </a:solidFill>
              <a:latin typeface="Calibri"/>
            </a:endParaRPr>
          </a:p>
        </p:txBody>
      </p:sp>
      <p:sp>
        <p:nvSpPr>
          <p:cNvPr id="5" name="TextBox 4"/>
          <p:cNvSpPr txBox="1"/>
          <p:nvPr/>
        </p:nvSpPr>
        <p:spPr>
          <a:xfrm>
            <a:off x="1600200" y="2019300"/>
            <a:ext cx="13258800" cy="1569660"/>
          </a:xfrm>
          <a:prstGeom prst="rect">
            <a:avLst/>
          </a:prstGeom>
          <a:noFill/>
        </p:spPr>
        <p:txBody>
          <a:bodyPr wrap="square" rtlCol="0">
            <a:spAutoFit/>
          </a:bodyPr>
          <a:lstStyle/>
          <a:p>
            <a:pPr lvl="0" algn="ctr">
              <a:defRPr/>
            </a:pPr>
            <a:r>
              <a:rPr lang="en-US" sz="4800" dirty="0">
                <a:solidFill>
                  <a:srgbClr val="000000"/>
                </a:solidFill>
                <a:latin typeface="Times New Roman" panose="02020603050405020304" pitchFamily="18" charset="0"/>
              </a:rPr>
              <a:t>3. </a:t>
            </a:r>
            <a:r>
              <a:rPr lang="vi-VN" sz="4800" dirty="0">
                <a:solidFill>
                  <a:srgbClr val="000000"/>
                </a:solidFill>
                <a:latin typeface="Times New Roman" panose="02020603050405020304" pitchFamily="18" charset="0"/>
              </a:rPr>
              <a:t>Hành động và lời thoại của các nhân vật</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trong</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văn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bản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Đổi</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tên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cho</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xã</a:t>
            </a:r>
            <a:r>
              <a:rPr lang="en-US" sz="4800" dirty="0">
                <a:solidFill>
                  <a:srgbClr val="000000"/>
                </a:solidFill>
                <a:latin typeface="Times New Roman" panose="02020603050405020304" pitchFamily="18" charset="0"/>
              </a:rPr>
              <a:t>”</a:t>
            </a:r>
            <a:r>
              <a:rPr lang="vi-VN" sz="4800" dirty="0">
                <a:solidFill>
                  <a:srgbClr val="000000"/>
                </a:solidFill>
                <a:latin typeface="Times New Roman" panose="02020603050405020304" pitchFamily="18" charset="0"/>
              </a:rPr>
              <a:t> được khắc họa ra sao?</a:t>
            </a:r>
          </a:p>
        </p:txBody>
      </p:sp>
      <p:sp>
        <p:nvSpPr>
          <p:cNvPr id="6" name="Rounded Rectangle 5"/>
          <p:cNvSpPr/>
          <p:nvPr/>
        </p:nvSpPr>
        <p:spPr>
          <a:xfrm>
            <a:off x="5334000" y="4996762"/>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endParaRPr lang="en-US" sz="3600">
              <a:solidFill>
                <a:prstClr val="black"/>
              </a:solidFill>
              <a:latin typeface="Calibri"/>
            </a:endParaRPr>
          </a:p>
        </p:txBody>
      </p:sp>
      <p:sp>
        <p:nvSpPr>
          <p:cNvPr id="7" name="TextBox 6"/>
          <p:cNvSpPr txBox="1"/>
          <p:nvPr/>
        </p:nvSpPr>
        <p:spPr>
          <a:xfrm>
            <a:off x="5486400" y="5588000"/>
            <a:ext cx="10668000" cy="1569660"/>
          </a:xfrm>
          <a:prstGeom prst="rect">
            <a:avLst/>
          </a:prstGeom>
          <a:noFill/>
        </p:spPr>
        <p:txBody>
          <a:bodyPr wrap="square" rtlCol="0">
            <a:spAutoFit/>
          </a:bodyPr>
          <a:lstStyle/>
          <a:p>
            <a:pPr algn="just" defTabSz="1828800"/>
            <a:r>
              <a:rPr lang="en-US" sz="4800" dirty="0" err="1">
                <a:solidFill>
                  <a:prstClr val="black"/>
                </a:solidFill>
                <a:latin typeface="Times New Roman" pitchFamily="18" charset="0"/>
                <a:cs typeface="Times New Roman" pitchFamily="18" charset="0"/>
              </a:rPr>
              <a:t>Hành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động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thoại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thực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sống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động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khắc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hoạ</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rõ</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nét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tính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vật</a:t>
            </a:r>
            <a:endParaRPr lang="en-US" sz="2400" dirty="0">
              <a:solidFill>
                <a:prstClr val="black"/>
              </a:solidFill>
              <a:latin typeface="Calibri"/>
            </a:endParaRPr>
          </a:p>
        </p:txBody>
      </p:sp>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
        <p:nvSpPr>
          <p:cNvPr id="4" name="Rounded Rectangle 3"/>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endParaRPr lang="en-US" sz="3600">
              <a:solidFill>
                <a:prstClr val="black"/>
              </a:solidFill>
              <a:latin typeface="Calibri"/>
            </a:endParaRPr>
          </a:p>
        </p:txBody>
      </p:sp>
      <p:sp>
        <p:nvSpPr>
          <p:cNvPr id="5" name="TextBox 4"/>
          <p:cNvSpPr txBox="1"/>
          <p:nvPr/>
        </p:nvSpPr>
        <p:spPr>
          <a:xfrm>
            <a:off x="3200401" y="1866900"/>
            <a:ext cx="11099802" cy="2246769"/>
          </a:xfrm>
          <a:prstGeom prst="rect">
            <a:avLst/>
          </a:prstGeom>
          <a:noFill/>
        </p:spPr>
        <p:txBody>
          <a:bodyPr wrap="square" rtlCol="0">
            <a:spAutoFit/>
          </a:bodyPr>
          <a:lstStyle/>
          <a:p>
            <a:pPr lvl="0" algn="ctr">
              <a:defRPr/>
            </a:pPr>
            <a:r>
              <a:rPr lang="en-US" sz="5400" dirty="0">
                <a:solidFill>
                  <a:srgbClr val="000000"/>
                </a:solidFill>
                <a:latin typeface="Times New Roman" panose="02020603050405020304" pitchFamily="18" charset="0"/>
              </a:rPr>
              <a:t>4. </a:t>
            </a:r>
            <a:r>
              <a:rPr lang="vi-VN" sz="5400" dirty="0">
                <a:solidFill>
                  <a:srgbClr val="000000"/>
                </a:solidFill>
                <a:latin typeface="Times New Roman" panose="02020603050405020304" pitchFamily="18" charset="0"/>
              </a:rPr>
              <a:t>Có những chi tiết vô lí, gây cười nào thể hiện tính hài kịch của đoạn trích?</a:t>
            </a:r>
          </a:p>
          <a:p>
            <a:pPr algn="ctr" defTabSz="1828800"/>
            <a:endParaRPr lang="en-US" sz="2800" dirty="0">
              <a:solidFill>
                <a:prstClr val="black"/>
              </a:solidFill>
              <a:latin typeface="Calibri"/>
            </a:endParaRPr>
          </a:p>
        </p:txBody>
      </p:sp>
      <p:sp>
        <p:nvSpPr>
          <p:cNvPr id="6" name="Rounded Rectangle 5"/>
          <p:cNvSpPr/>
          <p:nvPr/>
        </p:nvSpPr>
        <p:spPr>
          <a:xfrm>
            <a:off x="5486400" y="4838700"/>
            <a:ext cx="10820400" cy="33434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endParaRPr lang="en-US" sz="3600">
              <a:solidFill>
                <a:prstClr val="black"/>
              </a:solidFill>
              <a:latin typeface="Calibri"/>
            </a:endParaRPr>
          </a:p>
        </p:txBody>
      </p:sp>
      <p:sp>
        <p:nvSpPr>
          <p:cNvPr id="7" name="TextBox 6"/>
          <p:cNvSpPr txBox="1"/>
          <p:nvPr/>
        </p:nvSpPr>
        <p:spPr>
          <a:xfrm>
            <a:off x="5638800" y="5143500"/>
            <a:ext cx="10515600" cy="2800767"/>
          </a:xfrm>
          <a:prstGeom prst="rect">
            <a:avLst/>
          </a:prstGeom>
          <a:noFill/>
        </p:spPr>
        <p:txBody>
          <a:bodyPr wrap="square" rtlCol="0">
            <a:spAutoFit/>
          </a:bodyPr>
          <a:lstStyle/>
          <a:p>
            <a:pPr algn="just" defTabSz="1828800"/>
            <a:r>
              <a:rPr lang="en-US" sz="4400" dirty="0" err="1">
                <a:solidFill>
                  <a:prstClr val="black"/>
                </a:solidFill>
                <a:latin typeface="Times New Roman" pitchFamily="18" charset="0"/>
                <a:cs typeface="Times New Roman" pitchFamily="18" charset="0"/>
              </a:rPr>
              <a:t>Ví</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dụ</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Ông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Độp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làm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nghề</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hoạn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lợn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thắc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mắc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chưa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có</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được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ông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chủ</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tịch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thư</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kí</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cái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Chủ</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nhiệm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trung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tâm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triệt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sản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súc</a:t>
            </a:r>
            <a:r>
              <a:rPr lang="en-US" sz="4400" dirty="0">
                <a:solidFill>
                  <a:prstClr val="black"/>
                </a:solidFill>
                <a:latin typeface="Times New Roman" pitchFamily="18" charset="0"/>
                <a:cs typeface="Times New Roman" pitchFamily="18" charset="0"/>
              </a:rPr>
              <a:t>”</a:t>
            </a:r>
          </a:p>
        </p:txBody>
      </p:sp>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
        <p:nvSpPr>
          <p:cNvPr id="4" name="Rounded Rectangle 3"/>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endParaRPr lang="en-US" sz="3600">
              <a:solidFill>
                <a:prstClr val="black"/>
              </a:solidFill>
              <a:latin typeface="Calibri"/>
            </a:endParaRPr>
          </a:p>
        </p:txBody>
      </p:sp>
      <p:sp>
        <p:nvSpPr>
          <p:cNvPr id="5" name="TextBox 4"/>
          <p:cNvSpPr txBox="1"/>
          <p:nvPr/>
        </p:nvSpPr>
        <p:spPr>
          <a:xfrm>
            <a:off x="3200401" y="2048352"/>
            <a:ext cx="11099802" cy="2000548"/>
          </a:xfrm>
          <a:prstGeom prst="rect">
            <a:avLst/>
          </a:prstGeom>
          <a:noFill/>
        </p:spPr>
        <p:txBody>
          <a:bodyPr wrap="square" rtlCol="0">
            <a:spAutoFit/>
          </a:bodyPr>
          <a:lstStyle/>
          <a:p>
            <a:pPr lvl="0" algn="ctr">
              <a:defRPr/>
            </a:pPr>
            <a:r>
              <a:rPr lang="en-US" sz="4800" dirty="0">
                <a:solidFill>
                  <a:srgbClr val="000000"/>
                </a:solidFill>
                <a:latin typeface="Times New Roman" panose="02020603050405020304" pitchFamily="18" charset="0"/>
              </a:rPr>
              <a:t>5. </a:t>
            </a:r>
            <a:r>
              <a:rPr lang="vi-VN" sz="4800" dirty="0">
                <a:solidFill>
                  <a:srgbClr val="000000"/>
                </a:solidFill>
                <a:latin typeface="Times New Roman" panose="02020603050405020304" pitchFamily="18" charset="0"/>
              </a:rPr>
              <a:t>Có những xung đột nào trong đoạn trích</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Đổi</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tên</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cho</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xã</a:t>
            </a:r>
            <a:r>
              <a:rPr lang="en-US" sz="4800" dirty="0">
                <a:solidFill>
                  <a:srgbClr val="000000"/>
                </a:solidFill>
                <a:latin typeface="Times New Roman" panose="02020603050405020304" pitchFamily="18" charset="0"/>
              </a:rPr>
              <a:t>”</a:t>
            </a:r>
            <a:r>
              <a:rPr lang="vi-VN" sz="4800" dirty="0">
                <a:solidFill>
                  <a:srgbClr val="000000"/>
                </a:solidFill>
                <a:latin typeface="Times New Roman" panose="02020603050405020304" pitchFamily="18" charset="0"/>
              </a:rPr>
              <a:t>? Kết quả giải quyết là gì?</a:t>
            </a:r>
          </a:p>
          <a:p>
            <a:pPr algn="ctr" defTabSz="1828800"/>
            <a:endParaRPr lang="en-US" sz="2400" dirty="0">
              <a:solidFill>
                <a:prstClr val="black"/>
              </a:solidFill>
              <a:latin typeface="Calibri"/>
            </a:endParaRPr>
          </a:p>
        </p:txBody>
      </p:sp>
      <p:sp>
        <p:nvSpPr>
          <p:cNvPr id="6" name="Rounded Rectangle 5"/>
          <p:cNvSpPr/>
          <p:nvPr/>
        </p:nvSpPr>
        <p:spPr>
          <a:xfrm>
            <a:off x="5486400" y="4838700"/>
            <a:ext cx="10820400" cy="3962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endParaRPr lang="en-US" sz="3600">
              <a:solidFill>
                <a:prstClr val="black"/>
              </a:solidFill>
              <a:latin typeface="Calibri"/>
            </a:endParaRPr>
          </a:p>
        </p:txBody>
      </p:sp>
      <p:sp>
        <p:nvSpPr>
          <p:cNvPr id="7" name="TextBox 6"/>
          <p:cNvSpPr txBox="1"/>
          <p:nvPr/>
        </p:nvSpPr>
        <p:spPr>
          <a:xfrm>
            <a:off x="5486400" y="5448300"/>
            <a:ext cx="10591800"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342900" indent="-342900" algn="just">
              <a:buFont typeface="Wingdings" panose="05000000000000000000" pitchFamily="2" charset="2"/>
              <a:buChar char="à"/>
            </a:pP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quả</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a:t>
            </a:r>
            <a:endParaRPr lang="en-US" sz="2000" dirty="0">
              <a:solidFill>
                <a:prstClr val="black"/>
              </a:solidFill>
              <a:latin typeface="Calibri"/>
            </a:endParaRPr>
          </a:p>
        </p:txBody>
      </p:sp>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60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
        <p:nvSpPr>
          <p:cNvPr id="4" name="Rounded Rectangle 3"/>
          <p:cNvSpPr/>
          <p:nvPr/>
        </p:nvSpPr>
        <p:spPr>
          <a:xfrm>
            <a:off x="914400" y="640967"/>
            <a:ext cx="121920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endParaRPr lang="en-US" sz="3600">
              <a:solidFill>
                <a:prstClr val="black"/>
              </a:solidFill>
              <a:latin typeface="Calibri"/>
            </a:endParaRPr>
          </a:p>
        </p:txBody>
      </p:sp>
      <p:sp>
        <p:nvSpPr>
          <p:cNvPr id="5" name="TextBox 4"/>
          <p:cNvSpPr txBox="1"/>
          <p:nvPr/>
        </p:nvSpPr>
        <p:spPr>
          <a:xfrm>
            <a:off x="914400" y="869567"/>
            <a:ext cx="11917680" cy="1754326"/>
          </a:xfrm>
          <a:prstGeom prst="rect">
            <a:avLst/>
          </a:prstGeom>
          <a:noFill/>
        </p:spPr>
        <p:txBody>
          <a:bodyPr wrap="square" rtlCol="0">
            <a:spAutoFit/>
          </a:bodyPr>
          <a:lstStyle/>
          <a:p>
            <a:pPr lvl="0" algn="ctr">
              <a:defRPr/>
            </a:pPr>
            <a:r>
              <a:rPr lang="en-US" sz="5400" dirty="0">
                <a:solidFill>
                  <a:srgbClr val="000000"/>
                </a:solidFill>
                <a:latin typeface="Times New Roman" panose="02020603050405020304" pitchFamily="18" charset="0"/>
              </a:rPr>
              <a:t>6. </a:t>
            </a:r>
            <a:r>
              <a:rPr lang="vi-VN" sz="5400" dirty="0">
                <a:solidFill>
                  <a:srgbClr val="000000"/>
                </a:solidFill>
                <a:latin typeface="Times New Roman" panose="02020603050405020304" pitchFamily="18" charset="0"/>
              </a:rPr>
              <a:t>Em có nhận xét gì về giá trị nội dung, nghệ thuật của đoạn trích</a:t>
            </a:r>
            <a:r>
              <a:rPr lang="en-US" sz="5400" dirty="0">
                <a:solidFill>
                  <a:srgbClr val="000000"/>
                </a:solidFill>
                <a:latin typeface="Times New Roman" panose="02020603050405020304" pitchFamily="18" charset="0"/>
              </a:rPr>
              <a:t> “</a:t>
            </a:r>
            <a:r>
              <a:rPr lang="en-US" sz="5400" dirty="0" err="1">
                <a:solidFill>
                  <a:srgbClr val="000000"/>
                </a:solidFill>
                <a:latin typeface="Times New Roman" panose="02020603050405020304" pitchFamily="18" charset="0"/>
              </a:rPr>
              <a:t>Đổi</a:t>
            </a:r>
            <a:r>
              <a:rPr lang="en-US" sz="5400" dirty="0">
                <a:solidFill>
                  <a:srgbClr val="000000"/>
                </a:solidFill>
                <a:latin typeface="Times New Roman" panose="02020603050405020304" pitchFamily="18" charset="0"/>
              </a:rPr>
              <a:t> </a:t>
            </a:r>
            <a:r>
              <a:rPr lang="en-US" sz="5400" dirty="0" err="1">
                <a:solidFill>
                  <a:srgbClr val="000000"/>
                </a:solidFill>
                <a:latin typeface="Times New Roman" panose="02020603050405020304" pitchFamily="18" charset="0"/>
              </a:rPr>
              <a:t>tên</a:t>
            </a:r>
            <a:r>
              <a:rPr lang="en-US" sz="5400" dirty="0">
                <a:solidFill>
                  <a:srgbClr val="000000"/>
                </a:solidFill>
                <a:latin typeface="Times New Roman" panose="02020603050405020304" pitchFamily="18" charset="0"/>
              </a:rPr>
              <a:t> </a:t>
            </a:r>
            <a:r>
              <a:rPr lang="en-US" sz="5400" dirty="0" err="1">
                <a:solidFill>
                  <a:srgbClr val="000000"/>
                </a:solidFill>
                <a:latin typeface="Times New Roman" panose="02020603050405020304" pitchFamily="18" charset="0"/>
              </a:rPr>
              <a:t>cho</a:t>
            </a:r>
            <a:r>
              <a:rPr lang="en-US" sz="5400" dirty="0">
                <a:solidFill>
                  <a:srgbClr val="000000"/>
                </a:solidFill>
                <a:latin typeface="Times New Roman" panose="02020603050405020304" pitchFamily="18" charset="0"/>
              </a:rPr>
              <a:t> </a:t>
            </a:r>
            <a:r>
              <a:rPr lang="en-US" sz="5400" dirty="0" err="1">
                <a:solidFill>
                  <a:srgbClr val="000000"/>
                </a:solidFill>
                <a:latin typeface="Times New Roman" panose="02020603050405020304" pitchFamily="18" charset="0"/>
              </a:rPr>
              <a:t>xã</a:t>
            </a:r>
            <a:r>
              <a:rPr lang="en-US" sz="5400" dirty="0">
                <a:solidFill>
                  <a:srgbClr val="000000"/>
                </a:solidFill>
                <a:latin typeface="Times New Roman" panose="02020603050405020304" pitchFamily="18" charset="0"/>
              </a:rPr>
              <a:t>”</a:t>
            </a:r>
            <a:endParaRPr lang="vi-VN" sz="5400" dirty="0">
              <a:solidFill>
                <a:srgbClr val="000000"/>
              </a:solidFill>
              <a:latin typeface="Times New Roman" panose="02020603050405020304" pitchFamily="18" charset="0"/>
            </a:endParaRPr>
          </a:p>
        </p:txBody>
      </p:sp>
      <p:sp>
        <p:nvSpPr>
          <p:cNvPr id="6" name="Rounded Rectangle 5"/>
          <p:cNvSpPr/>
          <p:nvPr/>
        </p:nvSpPr>
        <p:spPr>
          <a:xfrm>
            <a:off x="5257800" y="3058442"/>
            <a:ext cx="12268200" cy="65046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endParaRPr lang="en-US" sz="3600">
              <a:solidFill>
                <a:prstClr val="black"/>
              </a:solidFill>
              <a:latin typeface="Calibri"/>
            </a:endParaRPr>
          </a:p>
        </p:txBody>
      </p:sp>
      <p:sp>
        <p:nvSpPr>
          <p:cNvPr id="7" name="TextBox 6"/>
          <p:cNvSpPr txBox="1"/>
          <p:nvPr/>
        </p:nvSpPr>
        <p:spPr>
          <a:xfrm>
            <a:off x="5450842" y="3711625"/>
            <a:ext cx="12075158" cy="6186309"/>
          </a:xfrm>
          <a:prstGeom prst="rect">
            <a:avLst/>
          </a:prstGeom>
          <a:noFill/>
        </p:spPr>
        <p:txBody>
          <a:bodyPr wrap="square" rtlCol="0">
            <a:spAutoFit/>
          </a:bodyPr>
          <a:lstStyle/>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latin typeface="+mj-lt"/>
                <a:ea typeface="Cambria" panose="02040503050406030204" pitchFamily="18" charset="0"/>
              </a:rPr>
              <a:t>- </a:t>
            </a:r>
            <a:r>
              <a:rPr lang="vi-VN" sz="4400" dirty="0">
                <a:latin typeface="+mj-lt"/>
                <a:ea typeface="Cambria" panose="02040503050406030204" pitchFamily="18" charset="0"/>
              </a:rPr>
              <a:t>Nhân vật mang những nét đặc trưng của hài kịch, thể hiện rõ sự mâu thuẫn giữa bản chất và việc làm.</a:t>
            </a:r>
          </a:p>
          <a:p>
            <a:pPr algn="just"/>
            <a:r>
              <a:rPr lang="en-US" sz="4400" dirty="0">
                <a:latin typeface="+mj-lt"/>
                <a:ea typeface="Cambria" panose="02040503050406030204" pitchFamily="18" charset="0"/>
              </a:rPr>
              <a:t>- </a:t>
            </a:r>
            <a:r>
              <a:rPr lang="vi-VN" sz="4400" dirty="0">
                <a:latin typeface="+mj-lt"/>
                <a:ea typeface="Cambria" panose="02040503050406030204" pitchFamily="18" charset="0"/>
              </a:rPr>
              <a:t>Thủ pháp </a:t>
            </a:r>
            <a:r>
              <a:rPr lang="vi-VN" sz="4400" dirty="0">
                <a:latin typeface="+mj-lt"/>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lang="en-US" sz="4400" dirty="0">
              <a:latin typeface="+mj-lt"/>
              <a:ea typeface="Cambria" panose="02040503050406030204" pitchFamily="18" charset="0"/>
              <a:sym typeface="Wingdings" panose="05000000000000000000" pitchFamily="2" charset="2"/>
            </a:endParaRPr>
          </a:p>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4400" dirty="0">
              <a:latin typeface="+mj-lt"/>
              <a:ea typeface="Cambria" panose="02040503050406030204" pitchFamily="18" charset="0"/>
            </a:endParaRPr>
          </a:p>
        </p:txBody>
      </p:sp>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9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cloud of smoke&#10;&#10;Description automatically generated">
            <a:extLst>
              <a:ext uri="{FF2B5EF4-FFF2-40B4-BE49-F238E27FC236}">
                <a16:creationId xmlns:a16="http://schemas.microsoft.com/office/drawing/2014/main" id="{23F6AD0E-DBBE-A75A-62FC-CF176A44F5F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4173200" y="6754286"/>
            <a:ext cx="7838014" cy="7838014"/>
          </a:xfrm>
          <a:prstGeom prst="rect">
            <a:avLst/>
          </a:prstGeom>
        </p:spPr>
      </p:pic>
      <p:sp>
        <p:nvSpPr>
          <p:cNvPr id="6" name="TextBox 4">
            <a:extLst>
              <a:ext uri="{FF2B5EF4-FFF2-40B4-BE49-F238E27FC236}">
                <a16:creationId xmlns:a16="http://schemas.microsoft.com/office/drawing/2014/main" id="{4ECA1974-A1FB-A6EA-FD1F-B877EE5CBAC0}"/>
              </a:ext>
            </a:extLst>
          </p:cNvPr>
          <p:cNvSpPr txBox="1">
            <a:spLocks noChangeArrowheads="1"/>
          </p:cNvSpPr>
          <p:nvPr/>
        </p:nvSpPr>
        <p:spPr bwMode="auto">
          <a:xfrm>
            <a:off x="3429000" y="495300"/>
            <a:ext cx="1013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685800" y="1943100"/>
            <a:ext cx="1577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a:t>
            </a:r>
            <a:r>
              <a:rPr kumimoji="0" lang="en-US" sz="4400" b="1" i="0" u="none" strike="noStrike" kern="1200" cap="none" spc="0" normalizeH="0" baseline="0" noProof="0" dirty="0">
                <a:ln>
                  <a:noFill/>
                </a:ln>
                <a:solidFill>
                  <a:srgbClr val="000000"/>
                </a:solidFill>
                <a:effectLst/>
                <a:uLnTx/>
                <a:uFillTx/>
                <a:latin typeface="Calibri"/>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ý và lập dàn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 name="Rectangle 1">
            <a:extLst>
              <a:ext uri="{FF2B5EF4-FFF2-40B4-BE49-F238E27FC236}">
                <a16:creationId xmlns:a16="http://schemas.microsoft.com/office/drawing/2014/main" id="{07725141-CCAD-4A61-3AE2-885ED228643D}"/>
              </a:ext>
            </a:extLst>
          </p:cNvPr>
          <p:cNvSpPr/>
          <p:nvPr/>
        </p:nvSpPr>
        <p:spPr>
          <a:xfrm>
            <a:off x="1257300" y="3086100"/>
            <a:ext cx="157734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Tình huống của đoạn trích là gì?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ác nhân vật có đặc điểm gì, đại diện cho kiểu người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Hành động và lời thoại của các nhân vật được khắc họa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những chi tiết vô lí, gây cười nào thể hiện tính hài kịch của đoạn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Có những xung đột nào trong đoạn trích? Kết quả giải quyết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Em có nhận xét gì về giá trị nội dung, nghệ thuật của đoạn trích?</a:t>
            </a:r>
          </a:p>
        </p:txBody>
      </p:sp>
    </p:spTree>
    <p:extLst>
      <p:ext uri="{BB962C8B-B14F-4D97-AF65-F5344CB8AC3E}">
        <p14:creationId xmlns:p14="http://schemas.microsoft.com/office/powerpoint/2010/main" val="15320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20" name="Connector: Elbow 6">
            <a:extLst>
              <a:ext uri="{FF2B5EF4-FFF2-40B4-BE49-F238E27FC236}">
                <a16:creationId xmlns:a16="http://schemas.microsoft.com/office/drawing/2014/main" id="{20D04166-D140-6D03-F508-C933F5FB926A}"/>
              </a:ext>
            </a:extLst>
          </p:cNvPr>
          <p:cNvCxnSpPr/>
          <p:nvPr/>
        </p:nvCxnSpPr>
        <p:spPr>
          <a:xfrm rot="5400000" flipH="1" flipV="1">
            <a:off x="1609726"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C50C8BF1-BB72-320D-C851-C335FAA86F0F}"/>
              </a:ext>
            </a:extLst>
          </p:cNvPr>
          <p:cNvSpPr/>
          <p:nvPr/>
        </p:nvSpPr>
        <p:spPr>
          <a:xfrm>
            <a:off x="3143251"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1E8F3548-FE32-A6F9-8F27-00A52EC9179E}"/>
              </a:ext>
            </a:extLst>
          </p:cNvPr>
          <p:cNvSpPr txBox="1"/>
          <p:nvPr/>
        </p:nvSpPr>
        <p:spPr>
          <a:xfrm>
            <a:off x="5082541" y="422247"/>
            <a:ext cx="12900659" cy="2123658"/>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Giới thiệu đoạn trích Đổi tên cho xã (xuất xứ, vị trí, thể loại, tác giả); nêu ấn tượng, cảm nhận chung về đoạn trích.</a:t>
            </a:r>
            <a:endParaRPr lang="en-US" sz="4400" dirty="0">
              <a:solidFill>
                <a:srgbClr val="000000"/>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5593C17-B907-41D2-3A60-7CB6D274B755}"/>
              </a:ext>
            </a:extLst>
          </p:cNvPr>
          <p:cNvCxnSpPr>
            <a:cxnSpLocks/>
          </p:cNvCxnSpPr>
          <p:nvPr/>
        </p:nvCxnSpPr>
        <p:spPr>
          <a:xfrm>
            <a:off x="2952751"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55F567B1-AE7D-C997-9ED3-7CA55D5767CE}"/>
              </a:ext>
            </a:extLst>
          </p:cNvPr>
          <p:cNvSpPr/>
          <p:nvPr/>
        </p:nvSpPr>
        <p:spPr>
          <a:xfrm>
            <a:off x="3676651"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27" name="TextBox 26">
            <a:extLst>
              <a:ext uri="{FF2B5EF4-FFF2-40B4-BE49-F238E27FC236}">
                <a16:creationId xmlns:a16="http://schemas.microsoft.com/office/drawing/2014/main" id="{071CC66C-E40D-6881-D77B-3157DD12F158}"/>
              </a:ext>
            </a:extLst>
          </p:cNvPr>
          <p:cNvSpPr txBox="1"/>
          <p:nvPr/>
        </p:nvSpPr>
        <p:spPr>
          <a:xfrm>
            <a:off x="5370253" y="2969716"/>
            <a:ext cx="12612947" cy="4154984"/>
          </a:xfrm>
          <a:prstGeom prst="rect">
            <a:avLst/>
          </a:prstGeom>
          <a:noFill/>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*Thân bài</a:t>
            </a:r>
          </a:p>
          <a:p>
            <a:pPr lvl="0" algn="just">
              <a:defRPr/>
            </a:pP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Khái quát nội dung đoạn trích và nêu tình huống kịch.</a:t>
            </a:r>
          </a:p>
          <a:p>
            <a:pPr lvl="0" algn="just">
              <a:defRPr/>
            </a:pP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Lí giải về xung đột và việc giải quyết xung đột thể hiện trong đoạn trích.</a:t>
            </a:r>
          </a:p>
          <a:p>
            <a:pPr lvl="0" algn="just">
              <a:defRPr/>
            </a:pP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Phân tích đặc điểm nổi bật của một số nhân vật, qua đó, thấy được ý nghĩa của đoạn trích.</a:t>
            </a:r>
          </a:p>
        </p:txBody>
      </p:sp>
      <p:cxnSp>
        <p:nvCxnSpPr>
          <p:cNvPr id="28" name="Connector: Elbow 16">
            <a:extLst>
              <a:ext uri="{FF2B5EF4-FFF2-40B4-BE49-F238E27FC236}">
                <a16:creationId xmlns:a16="http://schemas.microsoft.com/office/drawing/2014/main" id="{B431E3D0-AFCC-5A8B-44CA-A56A0435D890}"/>
              </a:ext>
            </a:extLst>
          </p:cNvPr>
          <p:cNvCxnSpPr>
            <a:cxnSpLocks/>
          </p:cNvCxnSpPr>
          <p:nvPr/>
        </p:nvCxnSpPr>
        <p:spPr>
          <a:xfrm rot="16200000" flipH="1">
            <a:off x="1266826"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BC488F60-AAFD-3A29-34D9-7088CADBD76C}"/>
              </a:ext>
            </a:extLst>
          </p:cNvPr>
          <p:cNvSpPr/>
          <p:nvPr/>
        </p:nvSpPr>
        <p:spPr>
          <a:xfrm>
            <a:off x="3143251"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31" name="TextBox 30">
            <a:extLst>
              <a:ext uri="{FF2B5EF4-FFF2-40B4-BE49-F238E27FC236}">
                <a16:creationId xmlns:a16="http://schemas.microsoft.com/office/drawing/2014/main" id="{CB2A62FD-BABA-FBC1-A873-1FFFDD7B6595}"/>
              </a:ext>
            </a:extLst>
          </p:cNvPr>
          <p:cNvSpPr txBox="1"/>
          <p:nvPr/>
        </p:nvSpPr>
        <p:spPr>
          <a:xfrm>
            <a:off x="5086607" y="7524333"/>
            <a:ext cx="12946211" cy="2800767"/>
          </a:xfrm>
          <a:prstGeom prst="rect">
            <a:avLst/>
          </a:prstGeom>
          <a:noFill/>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*Kết bài</a:t>
            </a:r>
          </a:p>
          <a:p>
            <a:pPr lvl="0" algn="just">
              <a:defRPr/>
            </a:pPr>
            <a:r>
              <a:rPr lang="vi-VN" sz="4400" dirty="0">
                <a:solidFill>
                  <a:srgbClr val="000000"/>
                </a:solidFill>
                <a:latin typeface="Times New Roman" panose="02020603050405020304" pitchFamily="18" charset="0"/>
                <a:cs typeface="Times New Roman" panose="02020603050405020304" pitchFamily="18" charset="0"/>
              </a:rPr>
              <a:t>Nhận xét về giá trị nội dung và nghệ thuật của đoạn trích; rút ra những bài học về nhận thức và hành động cho bản thân.</a:t>
            </a:r>
          </a:p>
        </p:txBody>
      </p:sp>
    </p:spTree>
    <p:extLst>
      <p:ext uri="{BB962C8B-B14F-4D97-AF65-F5344CB8AC3E}">
        <p14:creationId xmlns:p14="http://schemas.microsoft.com/office/powerpoint/2010/main" val="323652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barn(inVertical)">
                                      <p:cBhvr>
                                        <p:cTn id="28" dur="500"/>
                                        <p:tgtEl>
                                          <p:spTgt spid="2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xEl>
                                              <p:pRg st="1" end="1"/>
                                            </p:txEl>
                                          </p:spTgt>
                                        </p:tgtEl>
                                        <p:attrNameLst>
                                          <p:attrName>style.visibility</p:attrName>
                                        </p:attrNameLst>
                                      </p:cBhvr>
                                      <p:to>
                                        <p:strVal val="visible"/>
                                      </p:to>
                                    </p:set>
                                    <p:animEffect transition="in" filter="barn(inVertical)">
                                      <p:cBhvr>
                                        <p:cTn id="33" dur="500"/>
                                        <p:tgtEl>
                                          <p:spTgt spid="2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2" end="2"/>
                                            </p:txEl>
                                          </p:spTgt>
                                        </p:tgtEl>
                                        <p:attrNameLst>
                                          <p:attrName>style.visibility</p:attrName>
                                        </p:attrNameLst>
                                      </p:cBhvr>
                                      <p:to>
                                        <p:strVal val="visible"/>
                                      </p:to>
                                    </p:set>
                                    <p:animEffect transition="in" filter="barn(inVertical)">
                                      <p:cBhvr>
                                        <p:cTn id="38" dur="500"/>
                                        <p:tgtEl>
                                          <p:spTgt spid="2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animEffect transition="in" filter="barn(inVertical)">
                                      <p:cBhvr>
                                        <p:cTn id="43" dur="500"/>
                                        <p:tgtEl>
                                          <p:spTgt spid="2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C4071330-B159-EB6F-ED03-B437077C1E57}"/>
              </a:ext>
            </a:extLst>
          </p:cNvPr>
          <p:cNvSpPr/>
          <p:nvPr/>
        </p:nvSpPr>
        <p:spPr>
          <a:xfrm>
            <a:off x="1120036" y="488373"/>
            <a:ext cx="16024961" cy="9109364"/>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EFF4EF"/>
          </a:solidFill>
          <a:ln w="38100" cap="rnd">
            <a:solidFill>
              <a:srgbClr val="000000"/>
            </a:solidFill>
            <a:prstDash val="solid"/>
            <a:round/>
          </a:ln>
        </p:spPr>
      </p:sp>
      <p:sp>
        <p:nvSpPr>
          <p:cNvPr id="2" name="TextBox 1">
            <a:extLst>
              <a:ext uri="{FF2B5EF4-FFF2-40B4-BE49-F238E27FC236}">
                <a16:creationId xmlns:a16="http://schemas.microsoft.com/office/drawing/2014/main" id="{7124F9A5-C9B1-7837-8275-158D984C0D00}"/>
              </a:ext>
            </a:extLst>
          </p:cNvPr>
          <p:cNvSpPr txBox="1"/>
          <p:nvPr/>
        </p:nvSpPr>
        <p:spPr>
          <a:xfrm>
            <a:off x="3276600" y="3543300"/>
            <a:ext cx="12165384" cy="2554545"/>
          </a:xfrm>
          <a:prstGeom prst="rect">
            <a:avLst/>
          </a:prstGeom>
          <a:noFill/>
        </p:spPr>
        <p:txBody>
          <a:bodyPr wrap="square" rtlCol="0">
            <a:spAutoFit/>
          </a:bodyPr>
          <a:lstStyle/>
          <a:p>
            <a:pPr algn="ctr"/>
            <a:r>
              <a:rPr lang="en-US" sz="8000" dirty="0" err="1">
                <a:latin typeface="#9Slide05 SVNMercury Script" pitchFamily="2" charset="0"/>
              </a:rPr>
              <a:t>Viết</a:t>
            </a:r>
            <a:r>
              <a:rPr lang="en-US" sz="8000" dirty="0">
                <a:latin typeface="#9Slide05 SVNMercury Script" pitchFamily="2" charset="0"/>
              </a:rPr>
              <a:t> </a:t>
            </a:r>
            <a:r>
              <a:rPr lang="en-US" sz="8000" dirty="0" err="1">
                <a:latin typeface="#9Slide05 SVNMercury Script" pitchFamily="2" charset="0"/>
              </a:rPr>
              <a:t>bài</a:t>
            </a:r>
            <a:r>
              <a:rPr lang="en-US" sz="8000" dirty="0">
                <a:latin typeface="#9Slide05 SVNMercury Script" pitchFamily="2" charset="0"/>
              </a:rPr>
              <a:t> </a:t>
            </a:r>
            <a:r>
              <a:rPr lang="en-US" sz="8000" dirty="0" err="1">
                <a:latin typeface="#9Slide05 SVNMercury Script" pitchFamily="2" charset="0"/>
              </a:rPr>
              <a:t>nghị</a:t>
            </a:r>
            <a:r>
              <a:rPr lang="en-US" sz="8000" dirty="0">
                <a:latin typeface="#9Slide05 SVNMercury Script" pitchFamily="2" charset="0"/>
              </a:rPr>
              <a:t> </a:t>
            </a:r>
            <a:r>
              <a:rPr lang="en-US" sz="8000" dirty="0" err="1">
                <a:latin typeface="#9Slide05 SVNMercury Script" pitchFamily="2" charset="0"/>
              </a:rPr>
              <a:t>luận</a:t>
            </a:r>
            <a:r>
              <a:rPr lang="en-US" sz="8000" dirty="0">
                <a:latin typeface="#9Slide05 SVNMercury Script" pitchFamily="2" charset="0"/>
              </a:rPr>
              <a:t> </a:t>
            </a:r>
            <a:r>
              <a:rPr lang="en-US" sz="8000" dirty="0" err="1">
                <a:latin typeface="#9Slide05 SVNMercury Script" pitchFamily="2" charset="0"/>
              </a:rPr>
              <a:t>phân</a:t>
            </a:r>
            <a:r>
              <a:rPr lang="en-US" sz="8000" dirty="0">
                <a:latin typeface="#9Slide05 SVNMercury Script" pitchFamily="2" charset="0"/>
              </a:rPr>
              <a:t> </a:t>
            </a:r>
            <a:r>
              <a:rPr lang="en-US" sz="8000" dirty="0" err="1">
                <a:latin typeface="#9Slide05 SVNMercury Script" pitchFamily="2" charset="0"/>
              </a:rPr>
              <a:t>tích</a:t>
            </a:r>
            <a:r>
              <a:rPr lang="en-US" sz="8000" dirty="0">
                <a:latin typeface="#9Slide05 SVNMercury Script" pitchFamily="2" charset="0"/>
              </a:rPr>
              <a:t> </a:t>
            </a:r>
            <a:r>
              <a:rPr lang="en-US" sz="8000" dirty="0" err="1">
                <a:latin typeface="#9Slide05 SVNMercury Script" pitchFamily="2" charset="0"/>
              </a:rPr>
              <a:t>một</a:t>
            </a:r>
            <a:r>
              <a:rPr lang="en-US" sz="8000" dirty="0">
                <a:latin typeface="#9Slide05 SVNMercury Script" pitchFamily="2" charset="0"/>
              </a:rPr>
              <a:t> </a:t>
            </a:r>
            <a:r>
              <a:rPr lang="en-US" sz="8000" dirty="0" err="1">
                <a:latin typeface="#9Slide05 SVNMercury Script" pitchFamily="2" charset="0"/>
              </a:rPr>
              <a:t>tác</a:t>
            </a:r>
            <a:r>
              <a:rPr lang="en-US" sz="8000" dirty="0">
                <a:latin typeface="#9Slide05 SVNMercury Script" pitchFamily="2" charset="0"/>
              </a:rPr>
              <a:t> </a:t>
            </a:r>
            <a:r>
              <a:rPr lang="en-US" sz="8000" dirty="0" err="1">
                <a:latin typeface="#9Slide05 SVNMercury Script" pitchFamily="2" charset="0"/>
              </a:rPr>
              <a:t>phẩm</a:t>
            </a:r>
            <a:r>
              <a:rPr lang="en-US" sz="8000" dirty="0">
                <a:latin typeface="#9Slide05 SVNMercury Script" pitchFamily="2" charset="0"/>
              </a:rPr>
              <a:t> </a:t>
            </a:r>
            <a:r>
              <a:rPr lang="en-US" sz="8000" dirty="0" err="1">
                <a:latin typeface="#9Slide05 SVNMercury Script" pitchFamily="2" charset="0"/>
              </a:rPr>
              <a:t>kịch</a:t>
            </a:r>
            <a:endParaRPr lang="en-US" sz="8000" dirty="0">
              <a:latin typeface="#9Slide05 SVNMercury Script" pitchFamily="2" charset="0"/>
            </a:endParaRPr>
          </a:p>
        </p:txBody>
      </p:sp>
      <p:sp>
        <p:nvSpPr>
          <p:cNvPr id="3" name="Title 1">
            <a:extLst>
              <a:ext uri="{FF2B5EF4-FFF2-40B4-BE49-F238E27FC236}">
                <a16:creationId xmlns:a16="http://schemas.microsoft.com/office/drawing/2014/main" id="{03E0C2EF-3DBC-C036-5C28-240E4EF4D282}"/>
              </a:ext>
            </a:extLst>
          </p:cNvPr>
          <p:cNvSpPr txBox="1">
            <a:spLocks/>
          </p:cNvSpPr>
          <p:nvPr/>
        </p:nvSpPr>
        <p:spPr>
          <a:xfrm>
            <a:off x="6229837" y="647700"/>
            <a:ext cx="5805361" cy="2705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D02B16"/>
                </a:solidFill>
                <a:latin typeface="#9Slide05 IcielSanelma" pitchFamily="2" charset="0"/>
              </a:rPr>
              <a:t>Bài</a:t>
            </a:r>
            <a:r>
              <a:rPr lang="en-US" sz="6600" dirty="0">
                <a:solidFill>
                  <a:srgbClr val="D02B16"/>
                </a:solidFill>
                <a:latin typeface="#9Slide05 IcielSanelma" pitchFamily="2" charset="0"/>
              </a:rPr>
              <a:t> 9: </a:t>
            </a:r>
          </a:p>
          <a:p>
            <a:pPr algn="ctr"/>
            <a:r>
              <a:rPr lang="en-US" sz="6600" dirty="0" err="1">
                <a:solidFill>
                  <a:srgbClr val="D02B16"/>
                </a:solidFill>
                <a:latin typeface="#9Slide05 IcielSanelma" pitchFamily="2" charset="0"/>
              </a:rPr>
              <a:t>Nghị</a:t>
            </a:r>
            <a:r>
              <a:rPr lang="en-US" sz="6600" dirty="0">
                <a:solidFill>
                  <a:srgbClr val="D02B16"/>
                </a:solidFill>
                <a:latin typeface="#9Slide05 IcielSanelma" pitchFamily="2" charset="0"/>
              </a:rPr>
              <a:t> </a:t>
            </a:r>
            <a:r>
              <a:rPr lang="en-US" sz="6600" dirty="0" err="1">
                <a:solidFill>
                  <a:srgbClr val="D02B16"/>
                </a:solidFill>
                <a:latin typeface="#9Slide05 IcielSanelma" pitchFamily="2" charset="0"/>
              </a:rPr>
              <a:t>luận</a:t>
            </a:r>
            <a:r>
              <a:rPr lang="en-US" sz="6600" dirty="0">
                <a:solidFill>
                  <a:srgbClr val="D02B16"/>
                </a:solidFill>
                <a:latin typeface="#9Slide05 IcielSanelma" pitchFamily="2" charset="0"/>
              </a:rPr>
              <a:t> </a:t>
            </a:r>
            <a:r>
              <a:rPr lang="en-US" sz="6600" dirty="0" err="1">
                <a:solidFill>
                  <a:srgbClr val="D02B16"/>
                </a:solidFill>
                <a:latin typeface="#9Slide05 IcielSanelma" pitchFamily="2" charset="0"/>
              </a:rPr>
              <a:t>văn</a:t>
            </a:r>
            <a:r>
              <a:rPr lang="en-US" sz="6600" dirty="0">
                <a:solidFill>
                  <a:srgbClr val="D02B16"/>
                </a:solidFill>
                <a:latin typeface="#9Slide05 IcielSanelma" pitchFamily="2" charset="0"/>
              </a:rPr>
              <a:t> </a:t>
            </a:r>
            <a:r>
              <a:rPr lang="en-US" sz="6600" dirty="0" err="1">
                <a:solidFill>
                  <a:srgbClr val="D02B16"/>
                </a:solidFill>
                <a:latin typeface="#9Slide05 IcielSanelma" pitchFamily="2" charset="0"/>
              </a:rPr>
              <a:t>học</a:t>
            </a:r>
            <a:endParaRPr lang="en-US" sz="6600" dirty="0">
              <a:solidFill>
                <a:srgbClr val="D02B16"/>
              </a:solidFill>
              <a:latin typeface="#9Slide05 IcielSanelma" pitchFamily="2" charset="0"/>
            </a:endParaRPr>
          </a:p>
        </p:txBody>
      </p:sp>
      <p:pic>
        <p:nvPicPr>
          <p:cNvPr id="9" name="Picture 8" descr="A line of books on a white background&#10;&#10;Description automatically generated">
            <a:extLst>
              <a:ext uri="{FF2B5EF4-FFF2-40B4-BE49-F238E27FC236}">
                <a16:creationId xmlns:a16="http://schemas.microsoft.com/office/drawing/2014/main" id="{121DD354-C1E3-7DDA-0F14-7485F979B3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9281" y1="41229" x2="34196" y2="47777"/>
                        <a14:foregroundMark x1="34196" y1="47777" x2="31407" y2="46564"/>
                        <a14:foregroundMark x1="38884" y1="58690" x2="56346" y2="59378"/>
                        <a14:foregroundMark x1="27284" y1="65562" x2="21908" y2="65562"/>
                        <a14:foregroundMark x1="21908" y1="65562" x2="21423" y2="65764"/>
                        <a14:foregroundMark x1="64551" y1="67057" x2="74171" y2="66653"/>
                        <a14:foregroundMark x1="74171" y1="66653" x2="79992" y2="66977"/>
                      </a14:backgroundRemoval>
                    </a14:imgEffect>
                  </a14:imgLayer>
                </a14:imgProps>
              </a:ext>
              <a:ext uri="{28A0092B-C50C-407E-A947-70E740481C1C}">
                <a14:useLocalDpi xmlns:a14="http://schemas.microsoft.com/office/drawing/2010/main" val="0"/>
              </a:ext>
            </a:extLst>
          </a:blip>
          <a:stretch>
            <a:fillRect/>
          </a:stretch>
        </p:blipFill>
        <p:spPr>
          <a:xfrm>
            <a:off x="533400" y="2628900"/>
            <a:ext cx="10287000" cy="10287000"/>
          </a:xfrm>
          <a:prstGeom prst="rect">
            <a:avLst/>
          </a:prstGeom>
        </p:spPr>
      </p:pic>
    </p:spTree>
    <p:extLst>
      <p:ext uri="{BB962C8B-B14F-4D97-AF65-F5344CB8AC3E}">
        <p14:creationId xmlns:p14="http://schemas.microsoft.com/office/powerpoint/2010/main" val="39517990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cloud of smoke&#10;&#10;Description automatically generated">
            <a:extLst>
              <a:ext uri="{FF2B5EF4-FFF2-40B4-BE49-F238E27FC236}">
                <a16:creationId xmlns:a16="http://schemas.microsoft.com/office/drawing/2014/main" id="{23F6AD0E-DBBE-A75A-62FC-CF176A44F5F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4554200" y="5708695"/>
            <a:ext cx="7838014" cy="7838014"/>
          </a:xfrm>
          <a:prstGeom prst="rect">
            <a:avLst/>
          </a:prstGeom>
        </p:spPr>
      </p:pic>
      <p:sp>
        <p:nvSpPr>
          <p:cNvPr id="6" name="TextBox 4">
            <a:extLst>
              <a:ext uri="{FF2B5EF4-FFF2-40B4-BE49-F238E27FC236}">
                <a16:creationId xmlns:a16="http://schemas.microsoft.com/office/drawing/2014/main" id="{4ECA1974-A1FB-A6EA-FD1F-B877EE5CBAC0}"/>
              </a:ext>
            </a:extLst>
          </p:cNvPr>
          <p:cNvSpPr txBox="1">
            <a:spLocks noChangeArrowheads="1"/>
          </p:cNvSpPr>
          <p:nvPr/>
        </p:nvSpPr>
        <p:spPr bwMode="auto">
          <a:xfrm>
            <a:off x="3429000" y="495300"/>
            <a:ext cx="1013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685800" y="1943100"/>
            <a:ext cx="1577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Viết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Freeform 6">
            <a:extLst>
              <a:ext uri="{FF2B5EF4-FFF2-40B4-BE49-F238E27FC236}">
                <a16:creationId xmlns:a16="http://schemas.microsoft.com/office/drawing/2014/main" id="{C06E86B7-862B-37C5-95BE-786D81BD20C0}"/>
              </a:ext>
            </a:extLst>
          </p:cNvPr>
          <p:cNvSpPr/>
          <p:nvPr/>
        </p:nvSpPr>
        <p:spPr>
          <a:xfrm>
            <a:off x="1416788" y="3543300"/>
            <a:ext cx="4648200" cy="57150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Rectangle 1"/>
          <p:cNvSpPr/>
          <p:nvPr/>
        </p:nvSpPr>
        <p:spPr>
          <a:xfrm>
            <a:off x="1721589" y="3769703"/>
            <a:ext cx="4114799" cy="3785652"/>
          </a:xfrm>
          <a:prstGeom prst="rect">
            <a:avLst/>
          </a:prstGeom>
        </p:spPr>
        <p:txBody>
          <a:bodyPr wrap="square">
            <a:spAutoFit/>
          </a:bodyPr>
          <a:lstStyle/>
          <a:p>
            <a:pPr lvl="0" algn="just">
              <a:defRPr/>
            </a:pPr>
            <a:r>
              <a:rPr lang="vi-VN" sz="4000" dirty="0">
                <a:solidFill>
                  <a:srgbClr val="000000"/>
                </a:solidFill>
                <a:latin typeface="Times New Roman" panose="02020603050405020304" pitchFamily="18" charset="0"/>
              </a:rPr>
              <a:t>+ Khi viết, chú ý kết hợp các thao tác nghị luận: phân tích, giải thích, chứng minh, bình luận.</a:t>
            </a:r>
          </a:p>
        </p:txBody>
      </p:sp>
      <p:sp>
        <p:nvSpPr>
          <p:cNvPr id="7" name="Freeform 6">
            <a:extLst>
              <a:ext uri="{FF2B5EF4-FFF2-40B4-BE49-F238E27FC236}">
                <a16:creationId xmlns:a16="http://schemas.microsoft.com/office/drawing/2014/main" id="{C06E86B7-862B-37C5-95BE-786D81BD20C0}"/>
              </a:ext>
            </a:extLst>
          </p:cNvPr>
          <p:cNvSpPr/>
          <p:nvPr/>
        </p:nvSpPr>
        <p:spPr>
          <a:xfrm>
            <a:off x="6865088" y="3543300"/>
            <a:ext cx="4648200" cy="57150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Rectangle 7"/>
          <p:cNvSpPr/>
          <p:nvPr/>
        </p:nvSpPr>
        <p:spPr>
          <a:xfrm>
            <a:off x="7169889" y="3769703"/>
            <a:ext cx="4114799" cy="5016758"/>
          </a:xfrm>
          <a:prstGeom prst="rect">
            <a:avLst/>
          </a:prstGeom>
        </p:spPr>
        <p:txBody>
          <a:bodyPr wrap="square">
            <a:spAutoFit/>
          </a:bodyPr>
          <a:lstStyle/>
          <a:p>
            <a:pPr lvl="0" algn="just">
              <a:defRPr/>
            </a:pPr>
            <a:r>
              <a:rPr lang="vi-VN" sz="4000" dirty="0">
                <a:solidFill>
                  <a:srgbClr val="000000"/>
                </a:solidFill>
                <a:latin typeface="Times New Roman" panose="02020603050405020304" pitchFamily="18" charset="0"/>
              </a:rPr>
              <a:t>+ Cần bám sát vào các đặc trưng của thể loại hài kịch (đã cung cấp trong phần Kiến thức ngữ văn ở Bài 4) để phân tích đoạn trích.</a:t>
            </a:r>
          </a:p>
        </p:txBody>
      </p:sp>
      <p:sp>
        <p:nvSpPr>
          <p:cNvPr id="9" name="Freeform 6">
            <a:extLst>
              <a:ext uri="{FF2B5EF4-FFF2-40B4-BE49-F238E27FC236}">
                <a16:creationId xmlns:a16="http://schemas.microsoft.com/office/drawing/2014/main" id="{C06E86B7-862B-37C5-95BE-786D81BD20C0}"/>
              </a:ext>
            </a:extLst>
          </p:cNvPr>
          <p:cNvSpPr/>
          <p:nvPr/>
        </p:nvSpPr>
        <p:spPr>
          <a:xfrm>
            <a:off x="12192000" y="3543300"/>
            <a:ext cx="4648200" cy="57150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Rectangle 9"/>
          <p:cNvSpPr/>
          <p:nvPr/>
        </p:nvSpPr>
        <p:spPr>
          <a:xfrm>
            <a:off x="12496801" y="3769703"/>
            <a:ext cx="4114799" cy="1938992"/>
          </a:xfrm>
          <a:prstGeom prst="rect">
            <a:avLst/>
          </a:prstGeom>
        </p:spPr>
        <p:txBody>
          <a:bodyPr wrap="square">
            <a:spAutoFit/>
          </a:bodyPr>
          <a:lstStyle/>
          <a:p>
            <a:pPr lvl="0" algn="just">
              <a:defRPr/>
            </a:pPr>
            <a:r>
              <a:rPr lang="vi-VN" sz="4000" dirty="0">
                <a:solidFill>
                  <a:srgbClr val="000000"/>
                </a:solidFill>
                <a:latin typeface="Times New Roman" panose="02020603050405020304" pitchFamily="18" charset="0"/>
              </a:rPr>
              <a:t>+ Lựa chọn, sử dụng ngôn từ hình ảnh, cảm xúc</a:t>
            </a:r>
          </a:p>
        </p:txBody>
      </p:sp>
      <p:sp>
        <p:nvSpPr>
          <p:cNvPr id="11" name="Rectangle 10">
            <a:extLst>
              <a:ext uri="{FF2B5EF4-FFF2-40B4-BE49-F238E27FC236}">
                <a16:creationId xmlns:a16="http://schemas.microsoft.com/office/drawing/2014/main" id="{A8520D3D-611B-8B6A-8908-2979C097F8C9}"/>
              </a:ext>
            </a:extLst>
          </p:cNvPr>
          <p:cNvSpPr/>
          <p:nvPr/>
        </p:nvSpPr>
        <p:spPr>
          <a:xfrm>
            <a:off x="1828800" y="2603604"/>
            <a:ext cx="1577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Lưu ý:</a:t>
            </a:r>
          </a:p>
        </p:txBody>
      </p:sp>
    </p:spTree>
    <p:extLst>
      <p:ext uri="{BB962C8B-B14F-4D97-AF65-F5344CB8AC3E}">
        <p14:creationId xmlns:p14="http://schemas.microsoft.com/office/powerpoint/2010/main" val="275431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cloud of smoke&#10;&#10;Description automatically generated">
            <a:extLst>
              <a:ext uri="{FF2B5EF4-FFF2-40B4-BE49-F238E27FC236}">
                <a16:creationId xmlns:a16="http://schemas.microsoft.com/office/drawing/2014/main" id="{23F6AD0E-DBBE-A75A-62FC-CF176A44F5F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4554200" y="5708695"/>
            <a:ext cx="7838014" cy="7838014"/>
          </a:xfrm>
          <a:prstGeom prst="rect">
            <a:avLst/>
          </a:prstGeom>
        </p:spPr>
      </p:pic>
      <p:sp>
        <p:nvSpPr>
          <p:cNvPr id="6" name="TextBox 4">
            <a:extLst>
              <a:ext uri="{FF2B5EF4-FFF2-40B4-BE49-F238E27FC236}">
                <a16:creationId xmlns:a16="http://schemas.microsoft.com/office/drawing/2014/main" id="{4ECA1974-A1FB-A6EA-FD1F-B877EE5CBAC0}"/>
              </a:ext>
            </a:extLst>
          </p:cNvPr>
          <p:cNvSpPr txBox="1">
            <a:spLocks noChangeArrowheads="1"/>
          </p:cNvSpPr>
          <p:nvPr/>
        </p:nvSpPr>
        <p:spPr bwMode="auto">
          <a:xfrm>
            <a:off x="3429000" y="495300"/>
            <a:ext cx="1013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685800" y="1943100"/>
            <a:ext cx="1577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Kiểm</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tra</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và</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chỉnh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sửa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Freeform 5">
            <a:extLst>
              <a:ext uri="{FF2B5EF4-FFF2-40B4-BE49-F238E27FC236}">
                <a16:creationId xmlns:a16="http://schemas.microsoft.com/office/drawing/2014/main"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a:extLst>
              <a:ext uri="{FF2B5EF4-FFF2-40B4-BE49-F238E27FC236}">
                <a16:creationId xmlns:a16="http://schemas.microsoft.com/office/drawing/2014/main" id="{43F10D22-C332-0B89-65EA-BAC03A06D267}"/>
              </a:ext>
            </a:extLst>
          </p:cNvPr>
          <p:cNvPicPr>
            <a:picLocks noChangeAspect="1"/>
          </p:cNvPicPr>
          <p:nvPr/>
        </p:nvPicPr>
        <p:blipFill>
          <a:blip r:embed="rId6"/>
          <a:stretch>
            <a:fillRect/>
          </a:stretch>
        </p:blipFill>
        <p:spPr>
          <a:xfrm>
            <a:off x="4953000" y="2827438"/>
            <a:ext cx="5257800" cy="7553255"/>
          </a:xfrm>
          <a:prstGeom prst="rect">
            <a:avLst/>
          </a:prstGeom>
        </p:spPr>
      </p:pic>
      <p:pic>
        <p:nvPicPr>
          <p:cNvPr id="8" name="Picture 7">
            <a:extLst>
              <a:ext uri="{FF2B5EF4-FFF2-40B4-BE49-F238E27FC236}">
                <a16:creationId xmlns:a16="http://schemas.microsoft.com/office/drawing/2014/main" id="{C456C1DA-089B-0F33-25C4-347799E83757}"/>
              </a:ext>
            </a:extLst>
          </p:cNvPr>
          <p:cNvPicPr>
            <a:picLocks noChangeAspect="1"/>
          </p:cNvPicPr>
          <p:nvPr/>
        </p:nvPicPr>
        <p:blipFill>
          <a:blip r:embed="rId7"/>
          <a:stretch>
            <a:fillRect/>
          </a:stretch>
        </p:blipFill>
        <p:spPr>
          <a:xfrm>
            <a:off x="10751397" y="2827444"/>
            <a:ext cx="5257801" cy="7558692"/>
          </a:xfrm>
          <a:prstGeom prst="rect">
            <a:avLst/>
          </a:prstGeom>
        </p:spPr>
      </p:pic>
    </p:spTree>
    <p:extLst>
      <p:ext uri="{BB962C8B-B14F-4D97-AF65-F5344CB8AC3E}">
        <p14:creationId xmlns:p14="http://schemas.microsoft.com/office/powerpoint/2010/main" val="277532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F2951A50-F3A8-AEA8-90AF-4276CAFB5B9E}"/>
              </a:ext>
            </a:extLst>
          </p:cNvPr>
          <p:cNvSpPr/>
          <p:nvPr/>
        </p:nvSpPr>
        <p:spPr>
          <a:xfrm>
            <a:off x="-4648200" y="-516102"/>
            <a:ext cx="7315200" cy="3566160"/>
          </a:xfrm>
          <a:custGeom>
            <a:avLst/>
            <a:gdLst/>
            <a:ahLst/>
            <a:cxnLst/>
            <a:rect l="l" t="t" r="r" b="b"/>
            <a:pathLst>
              <a:path w="7315200" h="3566160">
                <a:moveTo>
                  <a:pt x="0" y="0"/>
                </a:moveTo>
                <a:lnTo>
                  <a:pt x="7315200" y="0"/>
                </a:lnTo>
                <a:lnTo>
                  <a:pt x="7315200" y="3566160"/>
                </a:lnTo>
                <a:lnTo>
                  <a:pt x="0" y="3566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a:extLst>
              <a:ext uri="{FF2B5EF4-FFF2-40B4-BE49-F238E27FC236}">
                <a16:creationId xmlns:a16="http://schemas.microsoft.com/office/drawing/2014/main" id="{88C70AC9-51D3-8828-A732-35D56A08CF61}"/>
              </a:ext>
            </a:extLst>
          </p:cNvPr>
          <p:cNvSpPr txBox="1">
            <a:spLocks noChangeArrowheads="1"/>
          </p:cNvSpPr>
          <p:nvPr/>
        </p:nvSpPr>
        <p:spPr bwMode="auto">
          <a:xfrm>
            <a:off x="2667000" y="759147"/>
            <a:ext cx="14782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Rèn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183DEFB3-8185-5D78-66B3-069CBA64843E}"/>
              </a:ext>
            </a:extLst>
          </p:cNvPr>
          <p:cNvSpPr txBox="1">
            <a:spLocks/>
          </p:cNvSpPr>
          <p:nvPr/>
        </p:nvSpPr>
        <p:spPr>
          <a:xfrm>
            <a:off x="860052" y="4049211"/>
            <a:ext cx="5007348" cy="25730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7" name="Content Placeholder 2">
            <a:extLst>
              <a:ext uri="{FF2B5EF4-FFF2-40B4-BE49-F238E27FC236}">
                <a16:creationId xmlns:a16="http://schemas.microsoft.com/office/drawing/2014/main" id="{183DEFB3-8185-5D78-66B3-069CBA64843E}"/>
              </a:ext>
            </a:extLst>
          </p:cNvPr>
          <p:cNvSpPr txBox="1">
            <a:spLocks/>
          </p:cNvSpPr>
          <p:nvPr/>
        </p:nvSpPr>
        <p:spPr>
          <a:xfrm>
            <a:off x="11963400" y="3238500"/>
            <a:ext cx="5692620" cy="25730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8" name="Freeform 4">
            <a:extLst>
              <a:ext uri="{FF2B5EF4-FFF2-40B4-BE49-F238E27FC236}">
                <a16:creationId xmlns:a16="http://schemas.microsoft.com/office/drawing/2014/main" id="{042630A7-CF21-1084-5F99-71DBB318083E}"/>
              </a:ext>
            </a:extLst>
          </p:cNvPr>
          <p:cNvSpPr/>
          <p:nvPr/>
        </p:nvSpPr>
        <p:spPr>
          <a:xfrm>
            <a:off x="6096000" y="4049211"/>
            <a:ext cx="5410200" cy="2518046"/>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5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F2951A50-F3A8-AEA8-90AF-4276CAFB5B9E}"/>
              </a:ext>
            </a:extLst>
          </p:cNvPr>
          <p:cNvSpPr/>
          <p:nvPr/>
        </p:nvSpPr>
        <p:spPr>
          <a:xfrm>
            <a:off x="-4648200" y="-516102"/>
            <a:ext cx="7315200" cy="3566160"/>
          </a:xfrm>
          <a:custGeom>
            <a:avLst/>
            <a:gdLst/>
            <a:ahLst/>
            <a:cxnLst/>
            <a:rect l="l" t="t" r="r" b="b"/>
            <a:pathLst>
              <a:path w="7315200" h="3566160">
                <a:moveTo>
                  <a:pt x="0" y="0"/>
                </a:moveTo>
                <a:lnTo>
                  <a:pt x="7315200" y="0"/>
                </a:lnTo>
                <a:lnTo>
                  <a:pt x="7315200" y="3566160"/>
                </a:lnTo>
                <a:lnTo>
                  <a:pt x="0" y="3566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a:extLst>
              <a:ext uri="{FF2B5EF4-FFF2-40B4-BE49-F238E27FC236}">
                <a16:creationId xmlns:a16="http://schemas.microsoft.com/office/drawing/2014/main" id="{88C70AC9-51D3-8828-A732-35D56A08CF61}"/>
              </a:ext>
            </a:extLst>
          </p:cNvPr>
          <p:cNvSpPr txBox="1">
            <a:spLocks noChangeArrowheads="1"/>
          </p:cNvSpPr>
          <p:nvPr/>
        </p:nvSpPr>
        <p:spPr bwMode="auto">
          <a:xfrm>
            <a:off x="2667000" y="759147"/>
            <a:ext cx="14782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219200" y="2878757"/>
            <a:ext cx="1577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thức</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 name="Rectangle 1"/>
          <p:cNvSpPr/>
          <p:nvPr/>
        </p:nvSpPr>
        <p:spPr>
          <a:xfrm>
            <a:off x="1371600" y="3860542"/>
            <a:ext cx="16078200"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rPr>
              <a:t>Lí lẽ và bằng chứng trong bài nghị luận phân tích tác phẩm văn học phải xuất phát từ nội dung tác phẩm, làm rõ cho vấn đề trọng tâm đã nêu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rPr>
              <a:t>-</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rPr>
              <a:t> </a:t>
            </a:r>
            <a:r>
              <a:rPr lang="en-US" sz="4000" noProof="0" dirty="0">
                <a:solidFill>
                  <a:srgbClr val="000000"/>
                </a:solidFill>
                <a:latin typeface="Times New Roman" panose="02020603050405020304" pitchFamily="18" charset="0"/>
              </a:rPr>
              <a:t>B</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rPr>
              <a:t>ằng chứng trong bài phân tích tác phẩm văn học là những câu văn, câu thơ, hình ảnh, chi tiết, sự việc,…được trích dẫn trực tiếp trong văn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rPr>
              <a:t>- </a:t>
            </a:r>
            <a:r>
              <a:rPr lang="en-US" sz="4000" dirty="0">
                <a:solidFill>
                  <a:srgbClr val="000000"/>
                </a:solidFill>
                <a:latin typeface="Times New Roman" panose="02020603050405020304" pitchFamily="18" charset="0"/>
              </a:rPr>
              <a:t>B</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rPr>
              <a:t>ằng chứng cần được chọn lọc để vừa tiêu biểu vừa phù hợp với lí luận và luận điểm, không nên trích dẫn tràn lan.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rPr>
              <a:t>Bằng chứng sau khi trích phải được phân tích, lí giải, bình luận nhằm làm sáng tỏ luận điểm, củng cố cho tính đúng đắn của lí lẽ đã nêu.</a:t>
            </a:r>
          </a:p>
        </p:txBody>
      </p:sp>
    </p:spTree>
    <p:extLst>
      <p:ext uri="{BB962C8B-B14F-4D97-AF65-F5344CB8AC3E}">
        <p14:creationId xmlns:p14="http://schemas.microsoft.com/office/powerpoint/2010/main" val="36938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barn(inVertical)">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barn(inVertical)">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1000"/>
                                        <p:tgtEl>
                                          <p:spTgt spid="2">
                                            <p:txEl>
                                              <p:pRg st="2" end="2"/>
                                            </p:txEl>
                                          </p:spTgt>
                                        </p:tgtEl>
                                      </p:cBhvr>
                                    </p:animEffect>
                                    <p:anim calcmode="lin" valueType="num">
                                      <p:cBhvr>
                                        <p:cTn id="4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p:cTn id="47"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8"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49"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5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88C70AC9-51D3-8828-A732-35D56A08CF61}"/>
              </a:ext>
            </a:extLst>
          </p:cNvPr>
          <p:cNvSpPr txBox="1">
            <a:spLocks noChangeArrowheads="1"/>
          </p:cNvSpPr>
          <p:nvPr/>
        </p:nvSpPr>
        <p:spPr bwMode="auto">
          <a:xfrm>
            <a:off x="381000" y="2236456"/>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cap="none" spc="0" normalizeH="0" baseline="0" noProof="0" dirty="0">
                <a:ln>
                  <a:noFill/>
                </a:ln>
                <a:solidFill>
                  <a:srgbClr val="FF0000"/>
                </a:solidFill>
                <a:effectLst/>
                <a:uLnTx/>
                <a:uFillTx/>
                <a:latin typeface="#9Slide06 SVNSlow Attack" pitchFamily="2" charset="0"/>
                <a:cs typeface="Times New Roman" panose="02020603050405020304" pitchFamily="18" charset="0"/>
              </a:rPr>
              <a:t>CẶP</a:t>
            </a:r>
            <a:r>
              <a:rPr kumimoji="0" lang="en-US" sz="9600" i="0" u="none" strike="noStrike" kern="1200" cap="none" spc="0" normalizeH="0" noProof="0" dirty="0">
                <a:ln>
                  <a:noFill/>
                </a:ln>
                <a:solidFill>
                  <a:srgbClr val="FF0000"/>
                </a:solidFill>
                <a:effectLst/>
                <a:uLnTx/>
                <a:uFillTx/>
                <a:latin typeface="#9Slide06 SVNSlow Attack" pitchFamily="2" charset="0"/>
                <a:cs typeface="Times New Roman" panose="02020603050405020304" pitchFamily="18" charset="0"/>
              </a:rPr>
              <a:t> ĐÔI CHIA SẺ</a:t>
            </a:r>
            <a:endParaRPr kumimoji="0" lang="en-US" sz="9600" i="0" u="none" strike="noStrike" kern="1200" cap="none" spc="0" normalizeH="0" baseline="0" noProof="0" dirty="0">
              <a:ln>
                <a:noFill/>
              </a:ln>
              <a:solidFill>
                <a:srgbClr val="FF0000"/>
              </a:solidFill>
              <a:effectLst/>
              <a:uLnTx/>
              <a:uFillTx/>
              <a:latin typeface="#9Slide06 SVNSlow Attack" pitchFamily="2" charset="0"/>
              <a:cs typeface="Times New Roman" panose="02020603050405020304" pitchFamily="18" charset="0"/>
            </a:endParaRPr>
          </a:p>
        </p:txBody>
      </p:sp>
      <p:sp>
        <p:nvSpPr>
          <p:cNvPr id="11" name="Rectangle 10"/>
          <p:cNvSpPr/>
          <p:nvPr/>
        </p:nvSpPr>
        <p:spPr>
          <a:xfrm>
            <a:off x="1104899" y="1033590"/>
            <a:ext cx="1577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Freeform 5">
            <a:extLst>
              <a:ext uri="{FF2B5EF4-FFF2-40B4-BE49-F238E27FC236}">
                <a16:creationId xmlns:a16="http://schemas.microsoft.com/office/drawing/2014/main"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Picture 3">
            <a:extLst>
              <a:ext uri="{FF2B5EF4-FFF2-40B4-BE49-F238E27FC236}">
                <a16:creationId xmlns:a16="http://schemas.microsoft.com/office/drawing/2014/main" id="{BD3EFA29-6CC4-F1C6-8977-98117110FFB8}"/>
              </a:ext>
            </a:extLst>
          </p:cNvPr>
          <p:cNvPicPr>
            <a:picLocks noChangeAspect="1"/>
          </p:cNvPicPr>
          <p:nvPr/>
        </p:nvPicPr>
        <p:blipFill>
          <a:blip r:embed="rId5"/>
          <a:stretch>
            <a:fillRect/>
          </a:stretch>
        </p:blipFill>
        <p:spPr>
          <a:xfrm>
            <a:off x="9144000" y="0"/>
            <a:ext cx="7189135" cy="10287000"/>
          </a:xfrm>
          <a:prstGeom prst="rect">
            <a:avLst/>
          </a:prstGeom>
        </p:spPr>
      </p:pic>
    </p:spTree>
    <p:extLst>
      <p:ext uri="{BB962C8B-B14F-4D97-AF65-F5344CB8AC3E}">
        <p14:creationId xmlns:p14="http://schemas.microsoft.com/office/powerpoint/2010/main" val="109812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flipH="1">
            <a:off x="685800" y="730102"/>
            <a:ext cx="16840200" cy="1365398"/>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5800" y="723900"/>
            <a:ext cx="16840200" cy="88947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“Nhân vật để lại ấn tượng nổi bật trong đoạn trích kịch Đổi tên cho xã là ông Nha – chủ tịch xã, một điển hình cho kiểu người háo danh, sĩ diện. Là con người, ai cũng có những mong muốn, kì vọng nhưng nếu những mong muốn không xuất phát từ thực tế sẽ chỉ là ảo tưởng, cố theo đuổi bằng được ảo tưởng đó và tìm cách huyễn hoặc mình thì chẳng khác nào lừa người, lừa mình. Chỉ vì thay đổi cái tên của xã (theo ý chủ quan, cá nhân) mà ông chủ tịch xã tuyên bố rằng “lịch sử xã ta mở sang một trang mới”, “chấm dứt cái tên ... nôm na của một quá khứ tối tăm, nghèo khổ”. Chính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xã cái tên mới thật kêu là mọi việc sẽ thay đổi theo chiều hướng tốt đẹp như một giấc mơ!”</a:t>
            </a:r>
          </a:p>
        </p:txBody>
      </p:sp>
      <p:sp>
        <p:nvSpPr>
          <p:cNvPr id="6" name="Rounded Rectangular Callout 5"/>
          <p:cNvSpPr/>
          <p:nvPr/>
        </p:nvSpPr>
        <p:spPr>
          <a:xfrm rot="10800000">
            <a:off x="5943600" y="2454484"/>
            <a:ext cx="4343400" cy="1622216"/>
          </a:xfrm>
          <a:prstGeom prst="wedgeRoundRect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553200" y="2880871"/>
            <a:ext cx="327660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rPr>
              <a:t>Luận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điểm</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2237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flipH="1">
            <a:off x="711200" y="3924300"/>
            <a:ext cx="4775200" cy="8382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flipH="1">
            <a:off x="685800" y="2254102"/>
            <a:ext cx="16840200" cy="1974998"/>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685800" y="723900"/>
            <a:ext cx="16840200" cy="88947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“Nhân vật để lại ấn tượng nổi bật trong đoạn trích kịch Đổi tên cho xã là ông Nha – chủ tịch xã, một điển hình cho kiểu người háo danh, sĩ diện. Là con người, ai cũng có những mong muốn, kì vọng nhưng nếu những mong muốn không xuất phát từ thực tế sẽ chỉ là ảo tưởng, cố theo đuổi bằng được ảo tưởng đó và tìm cách huyễn hoặc mình thì chẳng khác nào lừa người, lừa mình. Chỉ vì thay đổi cái tên của xã (theo ý chủ quan, cá nhân) mà ông chủ tịch xã tuyên bố rằng “lịch sử xã ta mở sang một trang mới”, “chấm dứt cái tên ... nôm na của một quá khứ tối tăm, nghèo khổ”. Chính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xã cái tên mới thật kêu là mọi việc sẽ thay đổi theo chiều hướng tốt đẹp như một giấc mơ!”</a:t>
            </a:r>
          </a:p>
        </p:txBody>
      </p:sp>
      <p:sp>
        <p:nvSpPr>
          <p:cNvPr id="6" name="Rounded Rectangular Callout 5"/>
          <p:cNvSpPr/>
          <p:nvPr/>
        </p:nvSpPr>
        <p:spPr>
          <a:xfrm rot="10800000">
            <a:off x="7391400" y="4762500"/>
            <a:ext cx="4876799" cy="3810000"/>
          </a:xfrm>
          <a:prstGeom prst="wedgeRoundRect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7924800" y="5171271"/>
            <a:ext cx="3886201"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rPr>
              <a:t>Đưa</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lí</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lẽ</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dựa</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trên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quy</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luật</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tâm</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lí</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của</a:t>
            </a:r>
            <a:r>
              <a:rPr lang="en-US" sz="4400" b="1" dirty="0">
                <a:solidFill>
                  <a:srgbClr val="000000"/>
                </a:solidFill>
                <a:latin typeface="Times New Roman" panose="02020603050405020304" pitchFamily="18" charset="0"/>
              </a:rPr>
              <a:t> con </a:t>
            </a:r>
            <a:r>
              <a:rPr lang="en-US" sz="4400" b="1" dirty="0" err="1">
                <a:solidFill>
                  <a:srgbClr val="000000"/>
                </a:solidFill>
                <a:latin typeface="Times New Roman" panose="02020603050405020304" pitchFamily="18" charset="0"/>
              </a:rPr>
              <a:t>người</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880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flipH="1">
            <a:off x="5537200" y="4125129"/>
            <a:ext cx="11988800" cy="8382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flipH="1">
            <a:off x="685800" y="4762500"/>
            <a:ext cx="16840200" cy="139627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685800" y="723900"/>
            <a:ext cx="16840200" cy="88947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“Nhân vật để lại ấn tượng nổi bật trong đoạn trích kịch Đổi tên cho xã là ông Nha – chủ tịch xã, một điển hình cho kiểu người háo danh, sĩ diện. Là con người, ai cũng có những mong muốn, kì vọng nhưng nếu những mong muốn không xuất phát từ thực tế sẽ chỉ là ảo tưởng, cố theo đuổi bằng được ảo tưởng đó và tìm cách huyễn hoặc mình thì chẳng khác nào lừa người, lừa mình. Chỉ vì thay đổi cái tên của xã (theo ý chủ quan, cá nhân) mà ông chủ tịch xã tuyên bố rằng “lịch sử xã ta mở sang một trang mới”, “chấm dứt cái tên ... nôm na của một quá khứ tối tăm, nghèo khổ”. Chính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xã cái tên mới thật kêu là mọi việc sẽ thay đổi theo chiều hướng tốt đẹp như một giấc mơ!”</a:t>
            </a:r>
          </a:p>
        </p:txBody>
      </p:sp>
      <p:sp>
        <p:nvSpPr>
          <p:cNvPr id="6" name="Rounded Rectangular Callout 5"/>
          <p:cNvSpPr/>
          <p:nvPr/>
        </p:nvSpPr>
        <p:spPr>
          <a:xfrm rot="10800000">
            <a:off x="4213857" y="6715274"/>
            <a:ext cx="6606541" cy="2226259"/>
          </a:xfrm>
          <a:prstGeom prst="wedgeRoundRect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4419599" y="6817876"/>
            <a:ext cx="6172201"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Nêu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bằng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chứng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phân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tích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lí</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giải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bằng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chứng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làm</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rõ</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luận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điểm</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2063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flipH="1">
            <a:off x="660400" y="6119740"/>
            <a:ext cx="16840200" cy="349890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685800" y="723900"/>
            <a:ext cx="16840200" cy="88947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“Nhân vật để lại ấn tượng nổi bật trong đoạn trích kịch Đổi tên cho xã là ông Nha – chủ tịch xã, một điển hình cho kiểu người háo danh, sĩ diện. Là con người, ai cũng có những mong muốn, kì vọng nhưng nếu những mong muốn không xuất phát từ thực tế sẽ chỉ là ảo tưởng, cố theo đuổi bằng được ảo tưởng đó và tìm cách huyễn hoặc mình thì chẳng khác nào lừa người, lừa mình. Chỉ vì thay đổi cái tên của xã (theo ý chủ quan, cá nhân) mà ông chủ tịch xã tuyên bố rằng “lịch sử xã ta mở sang một trang mới”, “chấm dứt cái tên ... nôm na của một quá khứ tối tăm, nghèo khổ”. Chính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xã cái tên mới thật kêu là mọi việc sẽ thay đổi theo chiều hướng tốt đẹp như một giấc mơ!”</a:t>
            </a:r>
          </a:p>
        </p:txBody>
      </p:sp>
      <p:sp>
        <p:nvSpPr>
          <p:cNvPr id="6" name="Rounded Rectangular Callout 5"/>
          <p:cNvSpPr/>
          <p:nvPr/>
        </p:nvSpPr>
        <p:spPr>
          <a:xfrm>
            <a:off x="4213858" y="3238500"/>
            <a:ext cx="8511542" cy="2226259"/>
          </a:xfrm>
          <a:prstGeom prst="wedgeRoundRect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4419600" y="3341102"/>
            <a:ext cx="81534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rPr>
              <a:t>Đưa</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ra</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nhận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xét</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bình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luận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khẳng</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định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luận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điểm</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và</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suy</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nghĩ</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của</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người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viết</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về</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vấn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đề</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948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8AF1B1F-3597-3DBF-FA15-22B0AE9567A8}"/>
              </a:ext>
            </a:extLst>
          </p:cNvPr>
          <p:cNvSpPr/>
          <p:nvPr/>
        </p:nvSpPr>
        <p:spPr>
          <a:xfrm>
            <a:off x="5029200" y="6012795"/>
            <a:ext cx="8991600" cy="4256425"/>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3"/>
            <a:stretch>
              <a:fillRect/>
            </a:stretch>
          </a:blipFill>
        </p:spPr>
      </p:sp>
      <p:sp>
        <p:nvSpPr>
          <p:cNvPr id="3" name="Rectangle 2"/>
          <p:cNvSpPr/>
          <p:nvPr/>
        </p:nvSpPr>
        <p:spPr>
          <a:xfrm>
            <a:off x="2895600" y="1790700"/>
            <a:ext cx="12573000" cy="3477875"/>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Nhận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xét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bằng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chứng</a:t>
            </a:r>
            <a:r>
              <a:rPr lang="en-US" sz="4400" b="1" dirty="0">
                <a:solidFill>
                  <a:srgbClr val="000000"/>
                </a:solidFill>
                <a:latin typeface="Times New Roman" panose="02020603050405020304" pitchFamily="18" charset="0"/>
                <a:cs typeface="Times New Roman" panose="02020603050405020304" pitchFamily="18" charset="0"/>
              </a:rPr>
              <a:t>:  </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4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2973C334-98CF-7ED0-F387-D6DB38DD309E}"/>
              </a:ext>
            </a:extLst>
          </p:cNvPr>
          <p:cNvSpPr/>
          <p:nvPr/>
        </p:nvSpPr>
        <p:spPr>
          <a:xfrm>
            <a:off x="9296400" y="446809"/>
            <a:ext cx="7848597" cy="9227127"/>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EFF4EF"/>
          </a:solidFill>
          <a:ln w="38100" cap="rnd">
            <a:solidFill>
              <a:srgbClr val="000000"/>
            </a:solidFill>
            <a:prstDash val="solid"/>
            <a:round/>
          </a:ln>
        </p:spPr>
      </p:sp>
      <p:sp>
        <p:nvSpPr>
          <p:cNvPr id="3" name="TextBox 2">
            <a:extLst>
              <a:ext uri="{FF2B5EF4-FFF2-40B4-BE49-F238E27FC236}">
                <a16:creationId xmlns:a16="http://schemas.microsoft.com/office/drawing/2014/main" id="{FB1D55E9-0EE6-F033-4A23-39FE8569C97E}"/>
              </a:ext>
            </a:extLst>
          </p:cNvPr>
          <p:cNvSpPr txBox="1"/>
          <p:nvPr/>
        </p:nvSpPr>
        <p:spPr>
          <a:xfrm>
            <a:off x="8763000" y="3619500"/>
            <a:ext cx="9220200" cy="2554545"/>
          </a:xfrm>
          <a:prstGeom prst="rect">
            <a:avLst/>
          </a:prstGeom>
          <a:noFill/>
        </p:spPr>
        <p:txBody>
          <a:bodyPr wrap="square" rtlCol="0">
            <a:spAutoFit/>
          </a:bodyPr>
          <a:lstStyle/>
          <a:p>
            <a:pPr algn="ctr"/>
            <a:r>
              <a:rPr lang="en-US" sz="8000" dirty="0">
                <a:latin typeface="#9Slide05 SVNMercury Script" pitchFamily="2" charset="0"/>
              </a:rPr>
              <a:t>I.</a:t>
            </a:r>
          </a:p>
          <a:p>
            <a:pPr algn="ctr"/>
            <a:r>
              <a:rPr lang="en-US" sz="8000" dirty="0" err="1">
                <a:latin typeface="#9Slide05 SVNMercury Script" pitchFamily="2" charset="0"/>
              </a:rPr>
              <a:t>Định</a:t>
            </a:r>
            <a:r>
              <a:rPr lang="en-US" sz="8000" dirty="0">
                <a:latin typeface="#9Slide05 SVNMercury Script" pitchFamily="2" charset="0"/>
              </a:rPr>
              <a:t> </a:t>
            </a:r>
            <a:r>
              <a:rPr lang="en-US" sz="8000" dirty="0" err="1">
                <a:latin typeface="#9Slide05 SVNMercury Script" pitchFamily="2" charset="0"/>
              </a:rPr>
              <a:t>hướng</a:t>
            </a:r>
            <a:endParaRPr lang="en-US" sz="8000" dirty="0">
              <a:latin typeface="#9Slide05 SVNMercury Script" pitchFamily="2" charset="0"/>
            </a:endParaRPr>
          </a:p>
        </p:txBody>
      </p:sp>
      <p:pic>
        <p:nvPicPr>
          <p:cNvPr id="5" name="Picture 4" descr="A group of kids drawing on a paper&#10;&#10;Description automatically generated">
            <a:extLst>
              <a:ext uri="{FF2B5EF4-FFF2-40B4-BE49-F238E27FC236}">
                <a16:creationId xmlns:a16="http://schemas.microsoft.com/office/drawing/2014/main" id="{6643C0B2-54A1-27C0-7629-829463BBC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66700"/>
            <a:ext cx="10287000" cy="10287000"/>
          </a:xfrm>
          <a:prstGeom prst="rect">
            <a:avLst/>
          </a:prstGeom>
        </p:spPr>
      </p:pic>
    </p:spTree>
    <p:extLst>
      <p:ext uri="{BB962C8B-B14F-4D97-AF65-F5344CB8AC3E}">
        <p14:creationId xmlns:p14="http://schemas.microsoft.com/office/powerpoint/2010/main" val="2781277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38">
            <a:extLst>
              <a:ext uri="{FF2B5EF4-FFF2-40B4-BE49-F238E27FC236}">
                <a16:creationId xmlns:a16="http://schemas.microsoft.com/office/drawing/2014/main" id="{1DADB26A-02C0-CFB4-552D-0B49EA63C264}"/>
              </a:ext>
            </a:extLst>
          </p:cNvPr>
          <p:cNvSpPr txBox="1">
            <a:spLocks noChangeArrowheads="1"/>
          </p:cNvSpPr>
          <p:nvPr/>
        </p:nvSpPr>
        <p:spPr bwMode="auto">
          <a:xfrm>
            <a:off x="1828800" y="571500"/>
            <a:ext cx="14935200" cy="234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381" tIns="64192" rIns="128381" bIns="6419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prstClr val="black"/>
                </a:solidFill>
                <a:latin typeface="#9Slide05 Cimochi" panose="02000504060000020004" pitchFamily="2" charset="-34"/>
                <a:cs typeface="#9Slide05 Cimochi" panose="02000504060000020004" pitchFamily="2" charset="-34"/>
              </a:rPr>
              <a:t>Viết</a:t>
            </a:r>
            <a:r>
              <a:rPr lang="en-US" sz="7200" b="1" dirty="0">
                <a:solidFill>
                  <a:prstClr val="black"/>
                </a:solidFill>
                <a:latin typeface="#9Slide05 Cimochi" panose="02000504060000020004" pitchFamily="2" charset="-34"/>
                <a:cs typeface="#9Slide05 Cimochi" panose="02000504060000020004" pitchFamily="2" charset="-34"/>
              </a:rPr>
              <a:t> </a:t>
            </a:r>
            <a:r>
              <a:rPr lang="en-US" sz="7200" b="1" dirty="0" err="1">
                <a:solidFill>
                  <a:prstClr val="black"/>
                </a:solidFill>
                <a:latin typeface="#9Slide05 Cimochi" panose="02000504060000020004" pitchFamily="2" charset="-34"/>
                <a:cs typeface="#9Slide05 Cimochi" panose="02000504060000020004" pitchFamily="2" charset="-34"/>
              </a:rPr>
              <a:t>bài</a:t>
            </a:r>
            <a:r>
              <a:rPr lang="en-US" sz="7200" b="1" dirty="0">
                <a:solidFill>
                  <a:prstClr val="black"/>
                </a:solidFill>
                <a:latin typeface="#9Slide05 Cimochi" panose="02000504060000020004" pitchFamily="2" charset="-34"/>
                <a:cs typeface="#9Slide05 Cimochi" panose="02000504060000020004" pitchFamily="2" charset="-34"/>
              </a:rPr>
              <a:t> </a:t>
            </a:r>
            <a:r>
              <a:rPr lang="en-US" sz="7200" b="1" dirty="0" err="1">
                <a:solidFill>
                  <a:prstClr val="black"/>
                </a:solidFill>
                <a:latin typeface="#9Slide05 Cimochi" panose="02000504060000020004" pitchFamily="2" charset="-34"/>
                <a:cs typeface="#9Slide05 Cimochi" panose="02000504060000020004" pitchFamily="2" charset="-34"/>
              </a:rPr>
              <a:t>văn</a:t>
            </a:r>
            <a:r>
              <a:rPr lang="en-US" sz="7200" b="1" dirty="0">
                <a:solidFill>
                  <a:prstClr val="black"/>
                </a:solidFill>
                <a:latin typeface="#9Slide05 Cimochi" panose="02000504060000020004" pitchFamily="2" charset="-34"/>
                <a:cs typeface="#9Slide05 Cimochi" panose="02000504060000020004" pitchFamily="2" charset="-34"/>
              </a:rPr>
              <a:t> p</a:t>
            </a:r>
            <a:r>
              <a:rPr kumimoji="0" lang="vi-VN" sz="7200" b="1" i="0" u="none" strike="noStrike" kern="1200" cap="none" spc="0" normalizeH="0" baseline="0" noProof="0" dirty="0">
                <a:ln>
                  <a:noFill/>
                </a:ln>
                <a:solidFill>
                  <a:prstClr val="black"/>
                </a:solidFill>
                <a:effectLst/>
                <a:uLnTx/>
                <a:uFillTx/>
                <a:latin typeface="#9Slide05 Cimochi" panose="02000504060000020004" pitchFamily="2" charset="-34"/>
                <a:ea typeface="+mn-ea"/>
                <a:cs typeface="#9Slide05 Cimochi" panose="02000504060000020004" pitchFamily="2" charset="-34"/>
              </a:rPr>
              <a:t>hân tích đoạn trích Đổi tên cho xã (từ vở kịch “Bệnh sĩ” của Lưu Quang Vũ)</a:t>
            </a:r>
            <a:endParaRPr kumimoji="0" lang="en-US" altLang="en-US" sz="13800" b="1" i="0" u="none" strike="noStrike" kern="1200" cap="none" spc="0" normalizeH="0" baseline="0" noProof="0" dirty="0">
              <a:ln>
                <a:noFill/>
              </a:ln>
              <a:solidFill>
                <a:prstClr val="black"/>
              </a:solidFill>
              <a:effectLst/>
              <a:uLnTx/>
              <a:uFillTx/>
              <a:latin typeface="#9Slide05 Cimochi" panose="02000504060000020004" pitchFamily="2" charset="-34"/>
              <a:ea typeface="+mn-ea"/>
              <a:cs typeface="#9Slide05 Cimochi" panose="02000504060000020004" pitchFamily="2" charset="-34"/>
            </a:endParaRPr>
          </a:p>
        </p:txBody>
      </p:sp>
      <p:pic>
        <p:nvPicPr>
          <p:cNvPr id="6"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36957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3115"/>
          <a:stretch/>
        </p:blipFill>
        <p:spPr bwMode="auto">
          <a:xfrm flipV="1">
            <a:off x="1676400" y="3404186"/>
            <a:ext cx="6236607" cy="268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8F3548-FE32-A6F9-8F27-00A52EC9179E}"/>
              </a:ext>
            </a:extLst>
          </p:cNvPr>
          <p:cNvSpPr txBox="1"/>
          <p:nvPr/>
        </p:nvSpPr>
        <p:spPr>
          <a:xfrm>
            <a:off x="1828800" y="4429542"/>
            <a:ext cx="12900659"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phần</a:t>
            </a: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baseline="0"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2, 3: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en-US" sz="4400" noProof="0" dirty="0" err="1">
                <a:solidFill>
                  <a:prstClr val="black"/>
                </a:solidFill>
                <a:latin typeface="Times New Roman" panose="02020603050405020304" pitchFamily="18" charset="0"/>
                <a:cs typeface="Times New Roman" panose="02020603050405020304" pitchFamily="18" charset="0"/>
              </a:rPr>
              <a:t>Viết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phần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k</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ết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129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arn(inVertic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15"/>
          <a:stretch/>
        </p:blipFill>
        <p:spPr bwMode="auto">
          <a:xfrm>
            <a:off x="1524000" y="9287608"/>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388352"/>
            <a:ext cx="171450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Đoạn trích “Đổi tên cho xã” của tác giả Lưu Quang Vũ đã cho người đọc thấy được tác hại của bệnh sĩ diện và ảnh hưởng của nó đến cộng đồng, xã hội chỉ thông qua sự việc đổi tên của xã Hùng Tâm.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Xã Hùng Tâm mở cuộc họp thông báo những đổi mới của xã Hùng Tâm từ tên xã đến chức vụ của một số người. Nhân vật ông Chủ tịch xã Toàn Nha tiêu biểu cho kiểu người thích sống giả dối trong xã hội. Ông Nha là một người sống giả dối và tham vọng một cách mù quáng. Ông mong ước xây dựng và phát triển một xã khoa học để ông vẻ vang với các xã khác và với cấp trên. Ông tìm hiểu những nơi khác nhưng chỉ tìm hiểu một cách hời hợt, chưa có sự phân tích tình hình thực tế của xã mình đã vội vàng đổi mới. Ông muốn phát triển kinh tế nhưng lại vứt bỏ những thứ vốn là cần câu cơm của người dân nơi đây. Ông nói những từ ngữ khoa chương, lố bịch như " Bây giờ làm ăn mới rồi, quy mô khoa học... Đâu muốn hoạn phải mang lợn đến tận trụ sở". Ông nói rất cao siêu nhưng thực tế thì phũ phàng bởi những lời ông nói chỉ là sáo rỗng, ông phong chức một cách tràn lan nhưng thực tế thì chẳng ra đâu vào đâu, chính những người giữ chức đó còn chẳng hiểu mình sẽ làm gì.</a:t>
            </a:r>
          </a:p>
        </p:txBody>
      </p:sp>
    </p:spTree>
    <p:extLst>
      <p:ext uri="{BB962C8B-B14F-4D97-AF65-F5344CB8AC3E}">
        <p14:creationId xmlns:p14="http://schemas.microsoft.com/office/powerpoint/2010/main" val="41750368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88352"/>
            <a:ext cx="17145000" cy="30162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 vật trong đoạn trích có sự không tương xứng giữa thực chất bên trong và hình thức bên ngoài, giữa suy nghĩ và hành động khiến việc làm trở nên lố bịch hài hước. Ví dụ: Ông Đốp một tên hoạn lợn lại được phong cho làm chức Chủ nhiệm Trung tâm </a:t>
            </a:r>
            <a:r>
              <a:rPr kumimoji="0" lang="en-US"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Triệt sản gia súc xã Hùng Tâm; Ông Thình vốn là đội trưởng đội làm những nghề phụ của xã lại được phong làm Chủ nhiệm Trung tâm Công nghệ...</a:t>
            </a:r>
          </a:p>
        </p:txBody>
      </p:sp>
      <p:pic>
        <p:nvPicPr>
          <p:cNvPr id="5"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4691538"/>
            <a:ext cx="6629400" cy="4228385"/>
          </a:xfrm>
          <a:custGeom>
            <a:avLst/>
            <a:gdLst>
              <a:gd name="connsiteX0" fmla="*/ 0 w 6629400"/>
              <a:gd name="connsiteY0" fmla="*/ 0 h 4228385"/>
              <a:gd name="connsiteX1" fmla="*/ 530352 w 6629400"/>
              <a:gd name="connsiteY1" fmla="*/ 0 h 4228385"/>
              <a:gd name="connsiteX2" fmla="*/ 1259586 w 6629400"/>
              <a:gd name="connsiteY2" fmla="*/ 0 h 4228385"/>
              <a:gd name="connsiteX3" fmla="*/ 1856232 w 6629400"/>
              <a:gd name="connsiteY3" fmla="*/ 0 h 4228385"/>
              <a:gd name="connsiteX4" fmla="*/ 2585466 w 6629400"/>
              <a:gd name="connsiteY4" fmla="*/ 0 h 4228385"/>
              <a:gd name="connsiteX5" fmla="*/ 3115818 w 6629400"/>
              <a:gd name="connsiteY5" fmla="*/ 0 h 4228385"/>
              <a:gd name="connsiteX6" fmla="*/ 3845052 w 6629400"/>
              <a:gd name="connsiteY6" fmla="*/ 0 h 4228385"/>
              <a:gd name="connsiteX7" fmla="*/ 4507992 w 6629400"/>
              <a:gd name="connsiteY7" fmla="*/ 0 h 4228385"/>
              <a:gd name="connsiteX8" fmla="*/ 5303520 w 6629400"/>
              <a:gd name="connsiteY8" fmla="*/ 0 h 4228385"/>
              <a:gd name="connsiteX9" fmla="*/ 6032754 w 6629400"/>
              <a:gd name="connsiteY9" fmla="*/ 0 h 4228385"/>
              <a:gd name="connsiteX10" fmla="*/ 6629400 w 6629400"/>
              <a:gd name="connsiteY10" fmla="*/ 0 h 4228385"/>
              <a:gd name="connsiteX11" fmla="*/ 6629400 w 6629400"/>
              <a:gd name="connsiteY11" fmla="*/ 688623 h 4228385"/>
              <a:gd name="connsiteX12" fmla="*/ 6629400 w 6629400"/>
              <a:gd name="connsiteY12" fmla="*/ 1165826 h 4228385"/>
              <a:gd name="connsiteX13" fmla="*/ 6629400 w 6629400"/>
              <a:gd name="connsiteY13" fmla="*/ 1643030 h 4228385"/>
              <a:gd name="connsiteX14" fmla="*/ 6629400 w 6629400"/>
              <a:gd name="connsiteY14" fmla="*/ 2247085 h 4228385"/>
              <a:gd name="connsiteX15" fmla="*/ 6629400 w 6629400"/>
              <a:gd name="connsiteY15" fmla="*/ 2724288 h 4228385"/>
              <a:gd name="connsiteX16" fmla="*/ 6629400 w 6629400"/>
              <a:gd name="connsiteY16" fmla="*/ 3412911 h 4228385"/>
              <a:gd name="connsiteX17" fmla="*/ 6629400 w 6629400"/>
              <a:gd name="connsiteY17" fmla="*/ 4228385 h 4228385"/>
              <a:gd name="connsiteX18" fmla="*/ 6099048 w 6629400"/>
              <a:gd name="connsiteY18" fmla="*/ 4228385 h 4228385"/>
              <a:gd name="connsiteX19" fmla="*/ 5369814 w 6629400"/>
              <a:gd name="connsiteY19" fmla="*/ 4228385 h 4228385"/>
              <a:gd name="connsiteX20" fmla="*/ 4839462 w 6629400"/>
              <a:gd name="connsiteY20" fmla="*/ 4228385 h 4228385"/>
              <a:gd name="connsiteX21" fmla="*/ 4110228 w 6629400"/>
              <a:gd name="connsiteY21" fmla="*/ 4228385 h 4228385"/>
              <a:gd name="connsiteX22" fmla="*/ 3447288 w 6629400"/>
              <a:gd name="connsiteY22" fmla="*/ 4228385 h 4228385"/>
              <a:gd name="connsiteX23" fmla="*/ 2916936 w 6629400"/>
              <a:gd name="connsiteY23" fmla="*/ 4228385 h 4228385"/>
              <a:gd name="connsiteX24" fmla="*/ 2187702 w 6629400"/>
              <a:gd name="connsiteY24" fmla="*/ 4228385 h 4228385"/>
              <a:gd name="connsiteX25" fmla="*/ 1524762 w 6629400"/>
              <a:gd name="connsiteY25" fmla="*/ 4228385 h 4228385"/>
              <a:gd name="connsiteX26" fmla="*/ 795528 w 6629400"/>
              <a:gd name="connsiteY26" fmla="*/ 4228385 h 4228385"/>
              <a:gd name="connsiteX27" fmla="*/ 0 w 6629400"/>
              <a:gd name="connsiteY27" fmla="*/ 4228385 h 4228385"/>
              <a:gd name="connsiteX28" fmla="*/ 0 w 6629400"/>
              <a:gd name="connsiteY28" fmla="*/ 3624330 h 4228385"/>
              <a:gd name="connsiteX29" fmla="*/ 0 w 6629400"/>
              <a:gd name="connsiteY29" fmla="*/ 2935707 h 4228385"/>
              <a:gd name="connsiteX30" fmla="*/ 0 w 6629400"/>
              <a:gd name="connsiteY30" fmla="*/ 2289368 h 4228385"/>
              <a:gd name="connsiteX31" fmla="*/ 0 w 6629400"/>
              <a:gd name="connsiteY31" fmla="*/ 1769881 h 4228385"/>
              <a:gd name="connsiteX32" fmla="*/ 0 w 6629400"/>
              <a:gd name="connsiteY32" fmla="*/ 1208110 h 4228385"/>
              <a:gd name="connsiteX33" fmla="*/ 0 w 6629400"/>
              <a:gd name="connsiteY33" fmla="*/ 646339 h 4228385"/>
              <a:gd name="connsiteX34" fmla="*/ 0 w 6629400"/>
              <a:gd name="connsiteY34" fmla="*/ 0 h 422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29400" h="4228385" extrusionOk="0">
                <a:moveTo>
                  <a:pt x="0" y="0"/>
                </a:moveTo>
                <a:cubicBezTo>
                  <a:pt x="261169" y="-8438"/>
                  <a:pt x="387577" y="19415"/>
                  <a:pt x="530352" y="0"/>
                </a:cubicBezTo>
                <a:cubicBezTo>
                  <a:pt x="673127" y="-19415"/>
                  <a:pt x="1058873" y="12275"/>
                  <a:pt x="1259586" y="0"/>
                </a:cubicBezTo>
                <a:cubicBezTo>
                  <a:pt x="1460299" y="-12275"/>
                  <a:pt x="1589769" y="-10097"/>
                  <a:pt x="1856232" y="0"/>
                </a:cubicBezTo>
                <a:cubicBezTo>
                  <a:pt x="2122695" y="10097"/>
                  <a:pt x="2276974" y="-10614"/>
                  <a:pt x="2585466" y="0"/>
                </a:cubicBezTo>
                <a:cubicBezTo>
                  <a:pt x="2893958" y="10614"/>
                  <a:pt x="2904247" y="-3354"/>
                  <a:pt x="3115818" y="0"/>
                </a:cubicBezTo>
                <a:cubicBezTo>
                  <a:pt x="3327389" y="3354"/>
                  <a:pt x="3584237" y="14074"/>
                  <a:pt x="3845052" y="0"/>
                </a:cubicBezTo>
                <a:cubicBezTo>
                  <a:pt x="4105867" y="-14074"/>
                  <a:pt x="4304536" y="24290"/>
                  <a:pt x="4507992" y="0"/>
                </a:cubicBezTo>
                <a:cubicBezTo>
                  <a:pt x="4711448" y="-24290"/>
                  <a:pt x="5006324" y="-8410"/>
                  <a:pt x="5303520" y="0"/>
                </a:cubicBezTo>
                <a:cubicBezTo>
                  <a:pt x="5600716" y="8410"/>
                  <a:pt x="5751353" y="-6905"/>
                  <a:pt x="6032754" y="0"/>
                </a:cubicBezTo>
                <a:cubicBezTo>
                  <a:pt x="6314155" y="6905"/>
                  <a:pt x="6508711" y="15811"/>
                  <a:pt x="6629400" y="0"/>
                </a:cubicBezTo>
                <a:cubicBezTo>
                  <a:pt x="6655738" y="266039"/>
                  <a:pt x="6637889" y="479615"/>
                  <a:pt x="6629400" y="688623"/>
                </a:cubicBezTo>
                <a:cubicBezTo>
                  <a:pt x="6620911" y="897631"/>
                  <a:pt x="6609413" y="1030958"/>
                  <a:pt x="6629400" y="1165826"/>
                </a:cubicBezTo>
                <a:cubicBezTo>
                  <a:pt x="6649387" y="1300694"/>
                  <a:pt x="6652458" y="1542531"/>
                  <a:pt x="6629400" y="1643030"/>
                </a:cubicBezTo>
                <a:cubicBezTo>
                  <a:pt x="6606342" y="1743529"/>
                  <a:pt x="6617530" y="2055292"/>
                  <a:pt x="6629400" y="2247085"/>
                </a:cubicBezTo>
                <a:cubicBezTo>
                  <a:pt x="6641270" y="2438878"/>
                  <a:pt x="6652173" y="2548940"/>
                  <a:pt x="6629400" y="2724288"/>
                </a:cubicBezTo>
                <a:cubicBezTo>
                  <a:pt x="6606627" y="2899636"/>
                  <a:pt x="6630221" y="3247086"/>
                  <a:pt x="6629400" y="3412911"/>
                </a:cubicBezTo>
                <a:cubicBezTo>
                  <a:pt x="6628579" y="3578736"/>
                  <a:pt x="6607633" y="4036162"/>
                  <a:pt x="6629400" y="4228385"/>
                </a:cubicBezTo>
                <a:cubicBezTo>
                  <a:pt x="6503424" y="4234463"/>
                  <a:pt x="6316919" y="4219408"/>
                  <a:pt x="6099048" y="4228385"/>
                </a:cubicBezTo>
                <a:cubicBezTo>
                  <a:pt x="5881177" y="4237362"/>
                  <a:pt x="5732608" y="4256527"/>
                  <a:pt x="5369814" y="4228385"/>
                </a:cubicBezTo>
                <a:cubicBezTo>
                  <a:pt x="5007020" y="4200243"/>
                  <a:pt x="5081727" y="4233576"/>
                  <a:pt x="4839462" y="4228385"/>
                </a:cubicBezTo>
                <a:cubicBezTo>
                  <a:pt x="4597197" y="4223194"/>
                  <a:pt x="4280381" y="4261429"/>
                  <a:pt x="4110228" y="4228385"/>
                </a:cubicBezTo>
                <a:cubicBezTo>
                  <a:pt x="3940075" y="4195341"/>
                  <a:pt x="3639054" y="4257827"/>
                  <a:pt x="3447288" y="4228385"/>
                </a:cubicBezTo>
                <a:cubicBezTo>
                  <a:pt x="3255522" y="4198943"/>
                  <a:pt x="3171219" y="4228175"/>
                  <a:pt x="2916936" y="4228385"/>
                </a:cubicBezTo>
                <a:cubicBezTo>
                  <a:pt x="2662653" y="4228595"/>
                  <a:pt x="2343885" y="4248329"/>
                  <a:pt x="2187702" y="4228385"/>
                </a:cubicBezTo>
                <a:cubicBezTo>
                  <a:pt x="2031519" y="4208441"/>
                  <a:pt x="1751331" y="4251843"/>
                  <a:pt x="1524762" y="4228385"/>
                </a:cubicBezTo>
                <a:cubicBezTo>
                  <a:pt x="1298193" y="4204927"/>
                  <a:pt x="1015132" y="4221738"/>
                  <a:pt x="795528" y="4228385"/>
                </a:cubicBezTo>
                <a:cubicBezTo>
                  <a:pt x="575924" y="4235032"/>
                  <a:pt x="304000" y="4257365"/>
                  <a:pt x="0" y="4228385"/>
                </a:cubicBezTo>
                <a:cubicBezTo>
                  <a:pt x="-4040" y="4051889"/>
                  <a:pt x="-22117" y="3810028"/>
                  <a:pt x="0" y="3624330"/>
                </a:cubicBezTo>
                <a:cubicBezTo>
                  <a:pt x="22117" y="3438633"/>
                  <a:pt x="22109" y="3077118"/>
                  <a:pt x="0" y="2935707"/>
                </a:cubicBezTo>
                <a:cubicBezTo>
                  <a:pt x="-22109" y="2794296"/>
                  <a:pt x="14645" y="2486839"/>
                  <a:pt x="0" y="2289368"/>
                </a:cubicBezTo>
                <a:cubicBezTo>
                  <a:pt x="-14645" y="2091897"/>
                  <a:pt x="-7176" y="1882670"/>
                  <a:pt x="0" y="1769881"/>
                </a:cubicBezTo>
                <a:cubicBezTo>
                  <a:pt x="7176" y="1657092"/>
                  <a:pt x="-15318" y="1335682"/>
                  <a:pt x="0" y="1208110"/>
                </a:cubicBezTo>
                <a:cubicBezTo>
                  <a:pt x="15318" y="1080538"/>
                  <a:pt x="-18990" y="884471"/>
                  <a:pt x="0" y="646339"/>
                </a:cubicBezTo>
                <a:cubicBezTo>
                  <a:pt x="18990" y="408207"/>
                  <a:pt x="23650" y="228284"/>
                  <a:pt x="0" y="0"/>
                </a:cubicBezTo>
                <a:close/>
              </a:path>
            </a:pathLst>
          </a:custGeom>
          <a:noFill/>
          <a:ln>
            <a:solidFill>
              <a:schemeClr val="tx1"/>
            </a:solidFill>
            <a:extLst>
              <a:ext uri="{C807C97D-BFC1-408E-A445-0C87EB9F89A2}">
                <ask:lineSketchStyleProp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40080" y="3543300"/>
            <a:ext cx="9804400" cy="65248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3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Ngôn ngữ của ông không phù hợp với một cuộc họp mang tính chất trang nghiêm. Lời nói có nhiều từ ngữ không rõ nghĩa như: ta bung ra, ta bung ra pháo. Điều buồn cười nữa là ở chỗ ông muốn phát triển kinh tế nhưng những công việc vốn là lợi thế ở xã lại triệt để vứt bỏ, chuyển sang sản xuất pháo, thứ mà chính những người nhận nhiệm vụ quản lí cũng không hiểu rõ. Ông Nha càng cố nói những từ khoa học, thì càng lộ ra nhiều sự thiếu hiểu biết của mình như Trung tâm Công nghệ mà chỉ sản xuất có pháo.</a:t>
            </a:r>
          </a:p>
        </p:txBody>
      </p:sp>
    </p:spTree>
    <p:extLst>
      <p:ext uri="{BB962C8B-B14F-4D97-AF65-F5344CB8AC3E}">
        <p14:creationId xmlns:p14="http://schemas.microsoft.com/office/powerpoint/2010/main" val="28243921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7600" y="844295"/>
            <a:ext cx="10287000" cy="8279190"/>
          </a:xfrm>
          <a:prstGeom prst="rect">
            <a:avLst/>
          </a:prstGeom>
        </p:spPr>
        <p:txBody>
          <a:bodyPr wrap="square">
            <a:spAutoFit/>
          </a:bodyPr>
          <a:lstStyle/>
          <a:p>
            <a:pPr algn="just"/>
            <a:r>
              <a:rPr lang="en-US" sz="3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800" dirty="0">
                <a:solidFill>
                  <a:schemeClr val="tx1">
                    <a:lumMod val="95000"/>
                    <a:lumOff val="5000"/>
                  </a:schemeClr>
                </a:solidFill>
                <a:latin typeface="Times New Roman" panose="02020603050405020304" pitchFamily="18" charset="0"/>
                <a:cs typeface="Times New Roman" panose="02020603050405020304" pitchFamily="18" charset="0"/>
              </a:rPr>
              <a:t>Văn bản có sự mâu thuẫn giữa cái xấu và cái tốt. Ông Nha vẽ ra một viễn tưởng cao đẹp về một xã phát triển, giàu mạnh nhưng thực tế thì những gì ông làm đều chỉ đẩy người dân vào cái nghèo đói. Đó là sự tương phản giữa áo tưởng và thực tế. Kết quả là một loạt các chức danh mới được tạo ra nhưng không khoa học và rối loạn.</a:t>
            </a:r>
          </a:p>
          <a:p>
            <a:pPr algn="just"/>
            <a:r>
              <a:rPr lang="en-US" sz="3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800" dirty="0">
                <a:solidFill>
                  <a:schemeClr val="tx1">
                    <a:lumMod val="95000"/>
                    <a:lumOff val="5000"/>
                  </a:schemeClr>
                </a:solidFill>
                <a:latin typeface="Times New Roman" panose="02020603050405020304" pitchFamily="18" charset="0"/>
                <a:cs typeface="Times New Roman" panose="02020603050405020304" pitchFamily="18" charset="0"/>
              </a:rPr>
              <a:t>Văn bản </a:t>
            </a:r>
            <a:r>
              <a:rPr lang="vi-VN" sz="3800" i="1" dirty="0">
                <a:solidFill>
                  <a:schemeClr val="tx1">
                    <a:lumMod val="95000"/>
                    <a:lumOff val="5000"/>
                  </a:schemeClr>
                </a:solidFill>
                <a:latin typeface="Times New Roman" panose="02020603050405020304" pitchFamily="18" charset="0"/>
                <a:cs typeface="Times New Roman" panose="02020603050405020304" pitchFamily="18" charset="0"/>
              </a:rPr>
              <a:t>Đổi tên cho xã</a:t>
            </a:r>
            <a:r>
              <a:rPr lang="vi-VN" sz="3800" dirty="0">
                <a:solidFill>
                  <a:schemeClr val="tx1">
                    <a:lumMod val="95000"/>
                    <a:lumOff val="5000"/>
                  </a:schemeClr>
                </a:solidFill>
                <a:latin typeface="Times New Roman" panose="02020603050405020304" pitchFamily="18" charset="0"/>
                <a:cs typeface="Times New Roman" panose="02020603050405020304" pitchFamily="18" charset="0"/>
              </a:rPr>
              <a:t> đã nêu lên và phê phán một hiện tượng nhức nhối trong xã hội Việt Nam, đó là thích sĩ diện. Đoạn trích cũng sử dụng thủ pháp trào phúng, phóng đại. Ví dụ: Ông Nha vẽ lên những viễn tưởng cao đẹp về một xã phát triển khoa học, giàu mạnh những thực tế nhưng thực tế chỉ là những lời nói sáo rỗng, giả dối, lố bịch.</a:t>
            </a:r>
            <a:endParaRPr lang="vi-VN" sz="3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8"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15"/>
          <a:stretch/>
        </p:blipFill>
        <p:spPr bwMode="auto">
          <a:xfrm>
            <a:off x="1524000" y="9287608"/>
            <a:ext cx="15240000" cy="656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38ED4B3-CCCA-D76D-3AFC-E0C737589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76300"/>
            <a:ext cx="5498123" cy="8247185"/>
          </a:xfrm>
          <a:prstGeom prst="rect">
            <a:avLst/>
          </a:prstGeom>
        </p:spPr>
      </p:pic>
    </p:spTree>
    <p:extLst>
      <p:ext uri="{BB962C8B-B14F-4D97-AF65-F5344CB8AC3E}">
        <p14:creationId xmlns:p14="http://schemas.microsoft.com/office/powerpoint/2010/main" val="39272921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F2951A50-F3A8-AEA8-90AF-4276CAFB5B9E}"/>
              </a:ext>
            </a:extLst>
          </p:cNvPr>
          <p:cNvSpPr/>
          <p:nvPr/>
        </p:nvSpPr>
        <p:spPr>
          <a:xfrm>
            <a:off x="-4648200" y="-516102"/>
            <a:ext cx="7315200" cy="3566160"/>
          </a:xfrm>
          <a:custGeom>
            <a:avLst/>
            <a:gdLst/>
            <a:ahLst/>
            <a:cxnLst/>
            <a:rect l="l" t="t" r="r" b="b"/>
            <a:pathLst>
              <a:path w="7315200" h="3566160">
                <a:moveTo>
                  <a:pt x="0" y="0"/>
                </a:moveTo>
                <a:lnTo>
                  <a:pt x="7315200" y="0"/>
                </a:lnTo>
                <a:lnTo>
                  <a:pt x="7315200" y="3566160"/>
                </a:lnTo>
                <a:lnTo>
                  <a:pt x="0" y="3566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a:extLst>
              <a:ext uri="{FF2B5EF4-FFF2-40B4-BE49-F238E27FC236}">
                <a16:creationId xmlns:a16="http://schemas.microsoft.com/office/drawing/2014/main" id="{88C70AC9-51D3-8828-A732-35D56A08CF61}"/>
              </a:ext>
            </a:extLst>
          </p:cNvPr>
          <p:cNvSpPr txBox="1">
            <a:spLocks noChangeArrowheads="1"/>
          </p:cNvSpPr>
          <p:nvPr/>
        </p:nvSpPr>
        <p:spPr bwMode="auto">
          <a:xfrm>
            <a:off x="6781800" y="759147"/>
            <a:ext cx="5791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6000" b="1" dirty="0">
                <a:latin typeface="Times New Roman" panose="02020603050405020304" pitchFamily="18" charset="0"/>
                <a:cs typeface="Times New Roman" panose="02020603050405020304" pitchFamily="18" charset="0"/>
              </a:rPr>
              <a:t>1. </a:t>
            </a:r>
            <a:r>
              <a:rPr lang="en-US" altLang="en-US" sz="6000" b="1" dirty="0" err="1">
                <a:latin typeface="Times New Roman" panose="02020603050405020304" pitchFamily="18" charset="0"/>
                <a:cs typeface="Times New Roman" panose="02020603050405020304" pitchFamily="18" charset="0"/>
              </a:rPr>
              <a:t>Khái</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niệm</a:t>
            </a:r>
            <a:endParaRPr lang="en-US" altLang="en-US" sz="6000" b="1" dirty="0">
              <a:latin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D188968D-6F70-C53F-DBC3-46E996D437B5}"/>
              </a:ext>
            </a:extLst>
          </p:cNvPr>
          <p:cNvSpPr/>
          <p:nvPr/>
        </p:nvSpPr>
        <p:spPr>
          <a:xfrm>
            <a:off x="6858000" y="3771900"/>
            <a:ext cx="3926467" cy="2895600"/>
          </a:xfrm>
          <a:custGeom>
            <a:avLst/>
            <a:gdLst/>
            <a:ahLst/>
            <a:cxnLst/>
            <a:rect l="l" t="t" r="r" b="b"/>
            <a:pathLst>
              <a:path w="6187669" h="4114800">
                <a:moveTo>
                  <a:pt x="0" y="0"/>
                </a:moveTo>
                <a:lnTo>
                  <a:pt x="6187669" y="0"/>
                </a:lnTo>
                <a:lnTo>
                  <a:pt x="6187669" y="4114800"/>
                </a:lnTo>
                <a:lnTo>
                  <a:pt x="0" y="4114800"/>
                </a:lnTo>
                <a:lnTo>
                  <a:pt x="0" y="0"/>
                </a:lnTo>
                <a:close/>
              </a:path>
            </a:pathLst>
          </a:custGeom>
          <a:blipFill>
            <a:blip r:embed="rId5"/>
            <a:stretch>
              <a:fillRect/>
            </a:stretch>
          </a:blipFill>
        </p:spPr>
      </p:sp>
      <p:sp>
        <p:nvSpPr>
          <p:cNvPr id="12" name="Google Shape;681;p40">
            <a:extLst>
              <a:ext uri="{FF2B5EF4-FFF2-40B4-BE49-F238E27FC236}">
                <a16:creationId xmlns:a16="http://schemas.microsoft.com/office/drawing/2014/main" id="{7F9BA0DF-419A-85B1-4233-111B12BC4F75}"/>
              </a:ext>
            </a:extLst>
          </p:cNvPr>
          <p:cNvSpPr txBox="1">
            <a:spLocks/>
          </p:cNvSpPr>
          <p:nvPr/>
        </p:nvSpPr>
        <p:spPr>
          <a:xfrm>
            <a:off x="529934" y="2781300"/>
            <a:ext cx="6099466" cy="522480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dùng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xấu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bịch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681;p40">
            <a:extLst>
              <a:ext uri="{FF2B5EF4-FFF2-40B4-BE49-F238E27FC236}">
                <a16:creationId xmlns:a16="http://schemas.microsoft.com/office/drawing/2014/main" id="{13B2872A-725A-DA13-034A-1F9EEBC629D1}"/>
              </a:ext>
            </a:extLst>
          </p:cNvPr>
          <p:cNvSpPr txBox="1">
            <a:spLocks/>
          </p:cNvSpPr>
          <p:nvPr/>
        </p:nvSpPr>
        <p:spPr>
          <a:xfrm>
            <a:off x="11125200" y="2781300"/>
            <a:ext cx="6632866" cy="522480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cười hài kịch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bởi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phúng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9717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BDC6C16-C3CB-7BAF-5AF1-C9AB6A2AC047}"/>
              </a:ext>
            </a:extLst>
          </p:cNvPr>
          <p:cNvSpPr/>
          <p:nvPr/>
        </p:nvSpPr>
        <p:spPr>
          <a:xfrm>
            <a:off x="10210800" y="5771411"/>
            <a:ext cx="7802314" cy="4515589"/>
          </a:xfrm>
          <a:custGeom>
            <a:avLst/>
            <a:gdLst/>
            <a:ahLst/>
            <a:cxnLst/>
            <a:rect l="l" t="t" r="r" b="b"/>
            <a:pathLst>
              <a:path w="7802314" h="4515589">
                <a:moveTo>
                  <a:pt x="0" y="0"/>
                </a:moveTo>
                <a:lnTo>
                  <a:pt x="7802314" y="0"/>
                </a:lnTo>
                <a:lnTo>
                  <a:pt x="7802314" y="4515589"/>
                </a:lnTo>
                <a:lnTo>
                  <a:pt x="0" y="4515589"/>
                </a:lnTo>
                <a:lnTo>
                  <a:pt x="0" y="0"/>
                </a:lnTo>
                <a:close/>
              </a:path>
            </a:pathLst>
          </a:custGeom>
          <a:blipFill>
            <a:blip r:embed="rId3"/>
            <a:stretch>
              <a:fillRect/>
            </a:stretch>
          </a:blipFill>
        </p:spPr>
      </p:sp>
      <p:pic>
        <p:nvPicPr>
          <p:cNvPr id="7" name="Picture 6" descr="A green cloud of smoke&#10;&#10;Description automatically generated">
            <a:extLst>
              <a:ext uri="{FF2B5EF4-FFF2-40B4-BE49-F238E27FC236}">
                <a16:creationId xmlns:a16="http://schemas.microsoft.com/office/drawing/2014/main" id="{BCA9AFBE-E5F9-C1CE-705F-B05193D7B7B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5178087" y="-4762500"/>
            <a:ext cx="7838014" cy="7838014"/>
          </a:xfrm>
          <a:prstGeom prst="rect">
            <a:avLst/>
          </a:prstGeom>
        </p:spPr>
      </p:pic>
      <p:sp>
        <p:nvSpPr>
          <p:cNvPr id="6" name="Rectangle 5"/>
          <p:cNvSpPr/>
          <p:nvPr/>
        </p:nvSpPr>
        <p:spPr>
          <a:xfrm>
            <a:off x="1001343" y="998022"/>
            <a:ext cx="14173200" cy="550920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Đối tượng phân tích </a:t>
            </a:r>
            <a:r>
              <a:rPr lang="vi-VN" sz="4400" dirty="0">
                <a:solidFill>
                  <a:srgbClr val="000000"/>
                </a:solidFill>
                <a:latin typeface="Times New Roman" panose="02020603050405020304" pitchFamily="18" charset="0"/>
                <a:cs typeface="Times New Roman" panose="02020603050405020304" pitchFamily="18" charset="0"/>
              </a:rPr>
              <a:t>có thể là toàn bộ tác phẩm hoặc một phần của tác phẩm</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 C</a:t>
            </a:r>
            <a:r>
              <a:rPr lang="vi-VN" sz="4400" b="1" dirty="0">
                <a:solidFill>
                  <a:srgbClr val="000000"/>
                </a:solidFill>
                <a:latin typeface="Times New Roman" panose="02020603050405020304" pitchFamily="18" charset="0"/>
                <a:cs typeface="Times New Roman" panose="02020603050405020304" pitchFamily="18" charset="0"/>
              </a:rPr>
              <a:t>ần chú ý</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P</a:t>
            </a:r>
            <a:r>
              <a:rPr lang="vi-VN" sz="4400" dirty="0">
                <a:solidFill>
                  <a:srgbClr val="000000"/>
                </a:solidFill>
                <a:latin typeface="Times New Roman" panose="02020603050405020304" pitchFamily="18" charset="0"/>
                <a:cs typeface="Times New Roman" panose="02020603050405020304" pitchFamily="18" charset="0"/>
              </a:rPr>
              <a:t>hân tích cả hai phương diện nội dung và nghệ thuật;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C</a:t>
            </a:r>
            <a:r>
              <a:rPr lang="vi-VN" sz="4400" dirty="0">
                <a:solidFill>
                  <a:srgbClr val="000000"/>
                </a:solidFill>
                <a:latin typeface="Times New Roman" panose="02020603050405020304" pitchFamily="18" charset="0"/>
                <a:cs typeface="Times New Roman" panose="02020603050405020304" pitchFamily="18" charset="0"/>
              </a:rPr>
              <a:t>hỉ ra được tác dụng của các yếu tố hình thức nghệ thuật (xung đột, nhân vật, hành động, lời thoại, thủ pháp trào phúng...) trong việc biểu đạt nội dung (đề tài, chủ đề; ý nghĩa; tình cảm, thái độ của tác giả...).</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00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circle(in)">
                                      <p:cBhvr>
                                        <p:cTn id="25"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E9DEDFE7-B563-F53B-2699-9983CEB0E00B}"/>
              </a:ext>
            </a:extLst>
          </p:cNvPr>
          <p:cNvSpPr/>
          <p:nvPr/>
        </p:nvSpPr>
        <p:spPr>
          <a:xfrm rot="16200000">
            <a:off x="-307882" y="3317783"/>
            <a:ext cx="2825565" cy="22098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3">
              <a:extLst>
                <a:ext uri="{BEBA8EAE-BF5A-486C-A8C5-ECC9F3942E4B}">
                  <a14:imgProps xmlns:a14="http://schemas.microsoft.com/office/drawing/2010/main">
                    <a14:imgLayer r:embed="rId4">
                      <a14:imgEffect>
                        <a14:backgroundRemoval t="0" b="89974" l="1560" r="100000">
                          <a14:foregroundMark x1="87880" y1="21155" x2="87880" y2="21155"/>
                          <a14:foregroundMark x1="87880" y1="21155" x2="87880" y2="21155"/>
                          <a14:foregroundMark x1="16680" y1="22047" x2="16680" y2="22047"/>
                          <a14:foregroundMark x1="7320" y1="11969" x2="7320" y2="11969"/>
                          <a14:foregroundMark x1="90040" y1="6457" x2="90040" y2="6457"/>
                          <a14:foregroundMark x1="28160" y1="10131" x2="28160" y2="10131"/>
                          <a14:foregroundMark x1="28160" y1="10131" x2="28160" y2="10131"/>
                          <a14:foregroundMark x1="28160" y1="10131" x2="9480" y2="17480"/>
                          <a14:foregroundMark x1="9480" y1="17480" x2="9480" y2="17480"/>
                        </a14:backgroundRemoval>
                      </a14:imgEffect>
                    </a14:imgLayer>
                  </a14:imgProps>
                </a:ext>
              </a:extLst>
            </a:blip>
            <a:stretch>
              <a:fillRect/>
            </a:stretch>
          </a:blipFill>
        </p:spPr>
      </p:sp>
      <p:sp>
        <p:nvSpPr>
          <p:cNvPr id="6" name="Rectangle 5"/>
          <p:cNvSpPr/>
          <p:nvPr/>
        </p:nvSpPr>
        <p:spPr>
          <a:xfrm>
            <a:off x="1371600" y="2781300"/>
            <a:ext cx="16154400" cy="6863417"/>
          </a:xfrm>
          <a:prstGeom prst="rect">
            <a:avLst/>
          </a:prstGeom>
        </p:spPr>
        <p:txBody>
          <a:bodyPr wrap="square">
            <a:spAutoFit/>
          </a:bodyPr>
          <a:lstStyle/>
          <a:p>
            <a:pPr algn="just"/>
            <a:r>
              <a:rPr lang="vi-VN" sz="4400" dirty="0">
                <a:solidFill>
                  <a:srgbClr val="000000"/>
                </a:solidFill>
                <a:latin typeface="+mj-lt"/>
              </a:rPr>
              <a:t>- Xác định rõ yêu cầu nghị luận (nếu là bài làm theo đề đã cho thì yêu cầu này được thể hiện ở đề bài).</a:t>
            </a:r>
          </a:p>
          <a:p>
            <a:pPr algn="just"/>
            <a:r>
              <a:rPr lang="vi-VN" sz="4400" dirty="0">
                <a:solidFill>
                  <a:srgbClr val="000000"/>
                </a:solidFill>
                <a:latin typeface="+mj-lt"/>
              </a:rPr>
              <a:t>- Đọc lại tác phẩm hài kịch là đối tượng phân tích.</a:t>
            </a:r>
          </a:p>
          <a:p>
            <a:pPr algn="just"/>
            <a:r>
              <a:rPr lang="vi-VN" sz="4400" dirty="0">
                <a:solidFill>
                  <a:srgbClr val="000000"/>
                </a:solidFill>
                <a:latin typeface="+mj-lt"/>
              </a:rPr>
              <a:t>- Xác định vấn đề cụ thể (nội dung, hình thức) mà bài viết sẽ tập trung làm sáng rõ.</a:t>
            </a:r>
          </a:p>
          <a:p>
            <a:pPr algn="just"/>
            <a:r>
              <a:rPr lang="vi-VN" sz="4400" dirty="0">
                <a:solidFill>
                  <a:srgbClr val="000000"/>
                </a:solidFill>
                <a:latin typeface="+mj-lt"/>
              </a:rPr>
              <a:t>- Thực hiện các bước theo quy trình viết bài văn nghị luận.</a:t>
            </a:r>
          </a:p>
          <a:p>
            <a:pPr algn="just"/>
            <a:r>
              <a:rPr lang="vi-VN" sz="4400" dirty="0">
                <a:solidFill>
                  <a:srgbClr val="000000"/>
                </a:solidFill>
                <a:latin typeface="+mj-lt"/>
              </a:rPr>
              <a:t>- Chú ý lựa chọn, sử dụng bằng chứng trong tác phẩm để lí giải, phân tích, đưa ra nhận xét, góp phần khẳng định giá trị của tác phẩm.</a:t>
            </a:r>
          </a:p>
          <a:p>
            <a:pPr algn="just"/>
            <a:r>
              <a:rPr lang="vi-VN" sz="4400" dirty="0">
                <a:solidFill>
                  <a:srgbClr val="000000"/>
                </a:solidFill>
                <a:latin typeface="+mj-lt"/>
              </a:rPr>
              <a:t>- Bài viết cần tránh việc chỉ kể lại đơn thuần nội dung hay nhận xét về giá trị nội dung, nghệ thuật một cách chung chung, thiếu thuyết phục.</a:t>
            </a:r>
            <a:endParaRPr lang="vi-VN" sz="4400" b="0" i="0" dirty="0">
              <a:solidFill>
                <a:srgbClr val="000000"/>
              </a:solidFill>
              <a:effectLst/>
              <a:latin typeface="+mj-lt"/>
            </a:endParaRPr>
          </a:p>
        </p:txBody>
      </p:sp>
      <p:sp>
        <p:nvSpPr>
          <p:cNvPr id="2" name="TextBox 4">
            <a:extLst>
              <a:ext uri="{FF2B5EF4-FFF2-40B4-BE49-F238E27FC236}">
                <a16:creationId xmlns:a16="http://schemas.microsoft.com/office/drawing/2014/main" id="{864DDBFF-2E8E-EABD-7DA6-4A9337B5CBE8}"/>
              </a:ext>
            </a:extLst>
          </p:cNvPr>
          <p:cNvSpPr txBox="1">
            <a:spLocks noChangeArrowheads="1"/>
          </p:cNvSpPr>
          <p:nvPr/>
        </p:nvSpPr>
        <p:spPr bwMode="auto">
          <a:xfrm>
            <a:off x="1894176" y="571500"/>
            <a:ext cx="150222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alt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lư</a:t>
            </a:r>
            <a:r>
              <a:rPr lang="en-US" altLang="en-US" sz="4400" b="1" dirty="0">
                <a:latin typeface="Times New Roman" panose="02020603050405020304" pitchFamily="18" charset="0"/>
                <a:cs typeface="Times New Roman" panose="02020603050405020304" pitchFamily="18" charset="0"/>
              </a:rPr>
              <a:t>u ý </a:t>
            </a:r>
            <a:r>
              <a:rPr lang="en-US" altLang="en-US" sz="4400" b="1" dirty="0" err="1">
                <a:latin typeface="Times New Roman" panose="02020603050405020304" pitchFamily="18" charset="0"/>
                <a:cs typeface="Times New Roman" panose="02020603050405020304" pitchFamily="18" charset="0"/>
              </a:rPr>
              <a:t>khi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viết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nghị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phân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tích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một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tác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phẩm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hài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kịch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truyện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cười</a:t>
            </a:r>
            <a:r>
              <a:rPr lang="en-US" altLang="en-US" sz="4400" b="1" dirty="0">
                <a:latin typeface="Times New Roman" panose="02020603050405020304" pitchFamily="18" charset="0"/>
                <a:cs typeface="Times New Roman" panose="02020603050405020304" pitchFamily="18" charset="0"/>
              </a:rPr>
              <a:t>)</a:t>
            </a:r>
            <a:endParaRPr kumimoji="0" lang="en-US" alt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Picture 6" descr="A group of shooting stars in the sky&#10;&#10;Description automatically generated">
            <a:extLst>
              <a:ext uri="{FF2B5EF4-FFF2-40B4-BE49-F238E27FC236}">
                <a16:creationId xmlns:a16="http://schemas.microsoft.com/office/drawing/2014/main" id="{C4BDD39B-96C5-5596-E569-9B76E51C0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1338937"/>
            <a:ext cx="4572009" cy="4572009"/>
          </a:xfrm>
          <a:prstGeom prst="rect">
            <a:avLst/>
          </a:prstGeom>
        </p:spPr>
      </p:pic>
      <p:sp>
        <p:nvSpPr>
          <p:cNvPr id="11" name="Freeform 5">
            <a:extLst>
              <a:ext uri="{FF2B5EF4-FFF2-40B4-BE49-F238E27FC236}">
                <a16:creationId xmlns:a16="http://schemas.microsoft.com/office/drawing/2014/main" id="{E9DEDFE7-B563-F53B-2699-9983CEB0E00B}"/>
              </a:ext>
            </a:extLst>
          </p:cNvPr>
          <p:cNvSpPr/>
          <p:nvPr/>
        </p:nvSpPr>
        <p:spPr>
          <a:xfrm rot="16200000">
            <a:off x="-307883" y="6248409"/>
            <a:ext cx="2825565" cy="22098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3">
              <a:extLst>
                <a:ext uri="{BEBA8EAE-BF5A-486C-A8C5-ECC9F3942E4B}">
                  <a14:imgProps xmlns:a14="http://schemas.microsoft.com/office/drawing/2010/main">
                    <a14:imgLayer r:embed="rId4">
                      <a14:imgEffect>
                        <a14:backgroundRemoval t="0" b="89974" l="1560" r="100000">
                          <a14:foregroundMark x1="87880" y1="21155" x2="87880" y2="21155"/>
                          <a14:foregroundMark x1="87880" y1="21155" x2="87880" y2="21155"/>
                          <a14:foregroundMark x1="16680" y1="22047" x2="16680" y2="22047"/>
                          <a14:foregroundMark x1="7320" y1="11969" x2="7320" y2="11969"/>
                          <a14:foregroundMark x1="90040" y1="6457" x2="90040" y2="6457"/>
                          <a14:foregroundMark x1="28160" y1="10131" x2="28160" y2="10131"/>
                          <a14:foregroundMark x1="28160" y1="10131" x2="28160" y2="10131"/>
                          <a14:foregroundMark x1="28160" y1="10131" x2="9480" y2="17480"/>
                          <a14:foregroundMark x1="9480" y1="17480" x2="9480" y2="17480"/>
                        </a14:backgroundRemoval>
                      </a14:imgEffect>
                    </a14:imgLayer>
                  </a14:imgProps>
                </a:ext>
              </a:extLst>
            </a:blip>
            <a:stretch>
              <a:fillRect/>
            </a:stretch>
          </a:blipFill>
        </p:spPr>
      </p:sp>
    </p:spTree>
    <p:extLst>
      <p:ext uri="{BB962C8B-B14F-4D97-AF65-F5344CB8AC3E}">
        <p14:creationId xmlns:p14="http://schemas.microsoft.com/office/powerpoint/2010/main" val="42111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2973C334-98CF-7ED0-F387-D6DB38DD309E}"/>
              </a:ext>
            </a:extLst>
          </p:cNvPr>
          <p:cNvSpPr/>
          <p:nvPr/>
        </p:nvSpPr>
        <p:spPr>
          <a:xfrm>
            <a:off x="9296400" y="446809"/>
            <a:ext cx="7848597" cy="9227127"/>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EFF4EF"/>
          </a:solidFill>
          <a:ln w="38100" cap="rnd">
            <a:solidFill>
              <a:srgbClr val="000000"/>
            </a:solidFill>
            <a:prstDash val="solid"/>
            <a:round/>
          </a:ln>
        </p:spPr>
      </p:sp>
      <p:sp>
        <p:nvSpPr>
          <p:cNvPr id="3" name="TextBox 2">
            <a:extLst>
              <a:ext uri="{FF2B5EF4-FFF2-40B4-BE49-F238E27FC236}">
                <a16:creationId xmlns:a16="http://schemas.microsoft.com/office/drawing/2014/main" id="{FB1D55E9-0EE6-F033-4A23-39FE8569C97E}"/>
              </a:ext>
            </a:extLst>
          </p:cNvPr>
          <p:cNvSpPr txBox="1"/>
          <p:nvPr/>
        </p:nvSpPr>
        <p:spPr>
          <a:xfrm>
            <a:off x="8763000" y="3619500"/>
            <a:ext cx="9220200" cy="2554545"/>
          </a:xfrm>
          <a:prstGeom prst="rect">
            <a:avLst/>
          </a:prstGeom>
          <a:noFill/>
        </p:spPr>
        <p:txBody>
          <a:bodyPr wrap="square" rtlCol="0">
            <a:spAutoFit/>
          </a:bodyPr>
          <a:lstStyle/>
          <a:p>
            <a:pPr algn="ctr"/>
            <a:r>
              <a:rPr lang="en-US" sz="8000" dirty="0">
                <a:latin typeface="#9Slide05 SVNMercury Script" pitchFamily="2" charset="0"/>
              </a:rPr>
              <a:t>II.</a:t>
            </a:r>
          </a:p>
          <a:p>
            <a:pPr algn="ctr"/>
            <a:r>
              <a:rPr lang="en-US" sz="8000" dirty="0" err="1">
                <a:latin typeface="#9Slide05 SVNMercury Script" pitchFamily="2" charset="0"/>
              </a:rPr>
              <a:t>Thực</a:t>
            </a:r>
            <a:r>
              <a:rPr lang="en-US" sz="8000" dirty="0">
                <a:latin typeface="#9Slide05 SVNMercury Script" pitchFamily="2" charset="0"/>
              </a:rPr>
              <a:t> </a:t>
            </a:r>
            <a:r>
              <a:rPr lang="en-US" sz="8000" dirty="0" err="1">
                <a:latin typeface="#9Slide05 SVNMercury Script" pitchFamily="2" charset="0"/>
              </a:rPr>
              <a:t>hành</a:t>
            </a:r>
            <a:endParaRPr lang="en-US" sz="8000" dirty="0">
              <a:latin typeface="#9Slide05 SVNMercury Script" pitchFamily="2" charset="0"/>
            </a:endParaRPr>
          </a:p>
        </p:txBody>
      </p:sp>
      <p:pic>
        <p:nvPicPr>
          <p:cNvPr id="5" name="Picture 4" descr="A group of kids drawing on a paper&#10;&#10;Description automatically generated">
            <a:extLst>
              <a:ext uri="{FF2B5EF4-FFF2-40B4-BE49-F238E27FC236}">
                <a16:creationId xmlns:a16="http://schemas.microsoft.com/office/drawing/2014/main" id="{6643C0B2-54A1-27C0-7629-829463BBC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66700"/>
            <a:ext cx="10287000" cy="10287000"/>
          </a:xfrm>
          <a:prstGeom prst="rect">
            <a:avLst/>
          </a:prstGeom>
        </p:spPr>
      </p:pic>
    </p:spTree>
    <p:extLst>
      <p:ext uri="{BB962C8B-B14F-4D97-AF65-F5344CB8AC3E}">
        <p14:creationId xmlns:p14="http://schemas.microsoft.com/office/powerpoint/2010/main" val="39949654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38">
            <a:extLst>
              <a:ext uri="{FF2B5EF4-FFF2-40B4-BE49-F238E27FC236}">
                <a16:creationId xmlns:a16="http://schemas.microsoft.com/office/drawing/2014/main" id="{1DADB26A-02C0-CFB4-552D-0B49EA63C264}"/>
              </a:ext>
            </a:extLst>
          </p:cNvPr>
          <p:cNvSpPr txBox="1">
            <a:spLocks noChangeArrowheads="1"/>
          </p:cNvSpPr>
          <p:nvPr/>
        </p:nvSpPr>
        <p:spPr bwMode="auto">
          <a:xfrm>
            <a:off x="1066800" y="2857500"/>
            <a:ext cx="7620000" cy="345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381" tIns="64192" rIns="128381" bIns="6419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r>
              <a:rPr lang="vi-VN" sz="7200" b="1" dirty="0">
                <a:latin typeface="#9Slide05 Cimochi" panose="02000504060000020004" pitchFamily="2" charset="-34"/>
                <a:cs typeface="#9Slide05 Cimochi" panose="02000504060000020004" pitchFamily="2" charset="-34"/>
              </a:rPr>
              <a:t>Phân tích đoạn trích Đổi tên cho xã (từ vở kịch “Bệnh sĩ” của Lưu Quang Vũ)</a:t>
            </a:r>
            <a:endParaRPr kumimoji="0" lang="en-US" altLang="en-US" sz="13800" b="1" i="0" u="none" strike="noStrike" kern="1200" cap="none" spc="0" normalizeH="0" baseline="0" noProof="0" dirty="0">
              <a:ln>
                <a:noFill/>
              </a:ln>
              <a:solidFill>
                <a:prstClr val="black"/>
              </a:solidFill>
              <a:effectLst/>
              <a:uLnTx/>
              <a:uFillTx/>
              <a:latin typeface="#9Slide05 Cimochi" panose="02000504060000020004" pitchFamily="2" charset="-34"/>
              <a:cs typeface="#9Slide05 Cimochi" panose="02000504060000020004" pitchFamily="2" charset="-34"/>
            </a:endParaRPr>
          </a:p>
        </p:txBody>
      </p:sp>
      <p:pic>
        <p:nvPicPr>
          <p:cNvPr id="6"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0193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6031593" y="75986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arn(inVertical)">
                                      <p:cBhvr>
                                        <p:cTn id="7" dur="500"/>
                                        <p:tgtEl>
                                          <p:spTgt spid="2355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cloud of smoke&#10;&#10;Description automatically generated">
            <a:extLst>
              <a:ext uri="{FF2B5EF4-FFF2-40B4-BE49-F238E27FC236}">
                <a16:creationId xmlns:a16="http://schemas.microsoft.com/office/drawing/2014/main" id="{23F6AD0E-DBBE-A75A-62FC-CF176A44F5F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4173200" y="6754286"/>
            <a:ext cx="7838014" cy="7838014"/>
          </a:xfrm>
          <a:prstGeom prst="rect">
            <a:avLst/>
          </a:prstGeom>
        </p:spPr>
      </p:pic>
      <p:sp>
        <p:nvSpPr>
          <p:cNvPr id="6" name="TextBox 4">
            <a:extLst>
              <a:ext uri="{FF2B5EF4-FFF2-40B4-BE49-F238E27FC236}">
                <a16:creationId xmlns:a16="http://schemas.microsoft.com/office/drawing/2014/main" id="{4ECA1974-A1FB-A6EA-FD1F-B877EE5CBAC0}"/>
              </a:ext>
            </a:extLst>
          </p:cNvPr>
          <p:cNvSpPr txBox="1">
            <a:spLocks noChangeArrowheads="1"/>
          </p:cNvSpPr>
          <p:nvPr/>
        </p:nvSpPr>
        <p:spPr bwMode="auto">
          <a:xfrm>
            <a:off x="3429000" y="495300"/>
            <a:ext cx="1013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dirty="0">
                <a:latin typeface="Times New Roman" panose="02020603050405020304" pitchFamily="18" charset="0"/>
                <a:cs typeface="Times New Roman" panose="02020603050405020304" pitchFamily="18" charset="0"/>
              </a:rPr>
              <a:t>1. </a:t>
            </a:r>
            <a:r>
              <a:rPr lang="en-US" altLang="en-US" sz="4400" b="1" dirty="0" err="1">
                <a:latin typeface="Times New Roman" panose="02020603050405020304" pitchFamily="18" charset="0"/>
                <a:cs typeface="Times New Roman" panose="02020603050405020304" pitchFamily="18" charset="0"/>
              </a:rPr>
              <a:t>Thực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hành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viết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theo</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các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bước</a:t>
            </a:r>
            <a:endParaRPr lang="en-US" alt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685800" y="1943100"/>
            <a:ext cx="15773400" cy="769441"/>
          </a:xfrm>
          <a:prstGeom prst="rect">
            <a:avLst/>
          </a:prstGeom>
        </p:spPr>
        <p:txBody>
          <a:bodyPr wrap="square">
            <a:spAutoFit/>
          </a:bodyPr>
          <a:lstStyle/>
          <a:p>
            <a:pPr algn="just"/>
            <a:r>
              <a:rPr lang="vi-VN" sz="4400" b="1" dirty="0">
                <a:solidFill>
                  <a:srgbClr val="000000"/>
                </a:solidFill>
                <a:latin typeface="+mj-lt"/>
              </a:rPr>
              <a:t>a. Chuẩn bị</a:t>
            </a:r>
            <a:endParaRPr lang="vi-VN" sz="4400" dirty="0">
              <a:solidFill>
                <a:srgbClr val="000000"/>
              </a:solidFill>
              <a:latin typeface="+mj-lt"/>
            </a:endParaRPr>
          </a:p>
        </p:txBody>
      </p:sp>
      <p:sp>
        <p:nvSpPr>
          <p:cNvPr id="2" name="Rectangle 1">
            <a:extLst>
              <a:ext uri="{FF2B5EF4-FFF2-40B4-BE49-F238E27FC236}">
                <a16:creationId xmlns:a16="http://schemas.microsoft.com/office/drawing/2014/main" id="{E694324C-9680-237B-E22E-164DC3C3DC0E}"/>
              </a:ext>
            </a:extLst>
          </p:cNvPr>
          <p:cNvSpPr/>
          <p:nvPr/>
        </p:nvSpPr>
        <p:spPr>
          <a:xfrm>
            <a:off x="1676400" y="2933700"/>
            <a:ext cx="14935200" cy="4033348"/>
          </a:xfrm>
          <a:prstGeom prst="rect">
            <a:avLst/>
          </a:prstGeom>
        </p:spPr>
        <p:txBody>
          <a:bodyPr wrap="square">
            <a:spAutoFit/>
          </a:bodyPr>
          <a:lstStyle/>
          <a:p>
            <a:pPr algn="just">
              <a:lnSpc>
                <a:spcPct val="150000"/>
              </a:lnSpc>
            </a:pPr>
            <a:r>
              <a:rPr lang="vi-VN" sz="4400" dirty="0">
                <a:solidFill>
                  <a:srgbClr val="000000"/>
                </a:solidFill>
                <a:latin typeface="+mj-lt"/>
              </a:rPr>
              <a:t>- Đọc lại đoạn trích </a:t>
            </a:r>
            <a:r>
              <a:rPr lang="vi-VN" sz="4400" i="1" dirty="0">
                <a:solidFill>
                  <a:srgbClr val="000000"/>
                </a:solidFill>
                <a:latin typeface="+mj-lt"/>
              </a:rPr>
              <a:t>Đổi tên cho xã</a:t>
            </a:r>
            <a:r>
              <a:rPr lang="vi-VN" sz="4400" dirty="0">
                <a:solidFill>
                  <a:srgbClr val="000000"/>
                </a:solidFill>
                <a:latin typeface="+mj-lt"/>
              </a:rPr>
              <a:t>, huy động những hiểu biết có được sau khi học các văn bản ở Bài 4.</a:t>
            </a:r>
          </a:p>
          <a:p>
            <a:pPr algn="just">
              <a:lnSpc>
                <a:spcPct val="150000"/>
              </a:lnSpc>
            </a:pPr>
            <a:r>
              <a:rPr lang="vi-VN" sz="4400" dirty="0">
                <a:solidFill>
                  <a:srgbClr val="000000"/>
                </a:solidFill>
                <a:latin typeface="+mj-lt"/>
              </a:rPr>
              <a:t>- Xác định các yếu tố nội dung và hình thức nghệ thuật đặc sắc của đoạn trích để tập trung làm sáng rõ khi phân tích.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3265</TotalTime>
  <Words>3399</Words>
  <Application>Microsoft Office PowerPoint</Application>
  <PresentationFormat>Custom</PresentationFormat>
  <Paragraphs>158</Paragraphs>
  <Slides>33</Slides>
  <Notes>31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#9Slide05 Cimochi</vt:lpstr>
      <vt:lpstr>Times New Roman</vt:lpstr>
      <vt:lpstr>#9Slide05 IcielSanelma</vt:lpstr>
      <vt:lpstr>Calibri</vt:lpstr>
      <vt:lpstr>Wingdings</vt:lpstr>
      <vt:lpstr>#9Slide05 SVNMercury Script</vt:lpstr>
      <vt:lpstr>#9Slide06 SVNSlow Attack</vt:lpstr>
      <vt:lpstr>Arial</vt:lpstr>
      <vt:lpstr>Segoe UI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Neutral Thesis Defense Presentation</dc:title>
  <cp:lastModifiedBy>Dell Inspiron 5320</cp:lastModifiedBy>
  <cp:revision>59</cp:revision>
  <dcterms:created xsi:type="dcterms:W3CDTF">2006-08-16T00:00:00Z</dcterms:created>
  <dcterms:modified xsi:type="dcterms:W3CDTF">2024-03-17T14:12:22Z</dcterms:modified>
  <dc:identifier>DAF3WKSN8Uo</dc:identifier>
</cp:coreProperties>
</file>