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9"/>
  </p:notesMasterIdLst>
  <p:sldIdLst>
    <p:sldId id="303" r:id="rId3"/>
    <p:sldId id="256" r:id="rId4"/>
    <p:sldId id="257" r:id="rId5"/>
    <p:sldId id="304" r:id="rId6"/>
    <p:sldId id="300" r:id="rId7"/>
    <p:sldId id="272" r:id="rId8"/>
    <p:sldId id="276" r:id="rId9"/>
    <p:sldId id="306" r:id="rId10"/>
    <p:sldId id="319" r:id="rId11"/>
    <p:sldId id="320" r:id="rId12"/>
    <p:sldId id="321" r:id="rId13"/>
    <p:sldId id="322" r:id="rId14"/>
    <p:sldId id="323" r:id="rId15"/>
    <p:sldId id="324" r:id="rId16"/>
    <p:sldId id="296" r:id="rId17"/>
    <p:sldId id="325" r:id="rId18"/>
  </p:sldIdLst>
  <p:sldSz cx="18288000" cy="10287000"/>
  <p:notesSz cx="6858000" cy="9144000"/>
  <p:embeddedFontLst>
    <p:embeddedFont>
      <p:font typeface="Calibri Light" panose="020F0302020204030204" pitchFamily="34" charset="0"/>
      <p:regular r:id="rId20"/>
      <p:italic r:id="rId21"/>
    </p:embeddedFont>
    <p:embeddedFont>
      <p:font typeface="Saira ExtraCondensed Semi-Bold" panose="020B0604020202020204" charset="0"/>
      <p:regular r:id="rId22"/>
    </p:embeddedFont>
    <p:embeddedFont>
      <p:font typeface="Calibri" panose="020F0502020204030204" pitchFamily="34" charset="0"/>
      <p:regular r:id="rId23"/>
      <p:bold r:id="rId24"/>
      <p:italic r:id="rId25"/>
      <p:boldItalic r:id="rId26"/>
    </p:embeddedFont>
    <p:embeddedFont>
      <p:font typeface="Saira ExtraCondensed Bold" panose="020B0604020202020204" charset="0"/>
      <p:regular r:id="rId27"/>
    </p:embeddedFont>
    <p:embeddedFont>
      <p:font typeface="Roboto Condensed"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1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FE441-C5A9-475F-95D5-18FD0B040AE2}" type="datetimeFigureOut">
              <a:rPr lang="en-US" smtClean="0"/>
              <a:t>18/3/2024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93A6-8E63-4A5D-B7C0-57DBF783B9EC}" type="slidenum">
              <a:rPr lang="en-US" smtClean="0"/>
              <a:t>‹#›</a:t>
            </a:fld>
            <a:endParaRPr lang="en-US"/>
          </a:p>
        </p:txBody>
      </p:sp>
    </p:spTree>
    <p:extLst>
      <p:ext uri="{BB962C8B-B14F-4D97-AF65-F5344CB8AC3E}">
        <p14:creationId xmlns:p14="http://schemas.microsoft.com/office/powerpoint/2010/main" val="350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5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2</a:t>
            </a:fld>
            <a:endParaRPr lang="en-US"/>
          </a:p>
        </p:txBody>
      </p:sp>
    </p:spTree>
    <p:extLst>
      <p:ext uri="{BB962C8B-B14F-4D97-AF65-F5344CB8AC3E}">
        <p14:creationId xmlns:p14="http://schemas.microsoft.com/office/powerpoint/2010/main" val="36417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3</a:t>
            </a:fld>
            <a:endParaRPr lang="en-US"/>
          </a:p>
        </p:txBody>
      </p:sp>
    </p:spTree>
    <p:extLst>
      <p:ext uri="{BB962C8B-B14F-4D97-AF65-F5344CB8AC3E}">
        <p14:creationId xmlns:p14="http://schemas.microsoft.com/office/powerpoint/2010/main" val="363082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80608-0FC6-4626-BCC5-CB9F5DFFB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9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45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6</a:t>
            </a:fld>
            <a:endParaRPr lang="en-US"/>
          </a:p>
        </p:txBody>
      </p:sp>
    </p:spTree>
    <p:extLst>
      <p:ext uri="{BB962C8B-B14F-4D97-AF65-F5344CB8AC3E}">
        <p14:creationId xmlns:p14="http://schemas.microsoft.com/office/powerpoint/2010/main" val="281897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7</a:t>
            </a:fld>
            <a:endParaRPr lang="en-US"/>
          </a:p>
        </p:txBody>
      </p:sp>
    </p:spTree>
    <p:extLst>
      <p:ext uri="{BB962C8B-B14F-4D97-AF65-F5344CB8AC3E}">
        <p14:creationId xmlns:p14="http://schemas.microsoft.com/office/powerpoint/2010/main" val="345643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28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15</a:t>
            </a:fld>
            <a:endParaRPr lang="en-US"/>
          </a:p>
        </p:txBody>
      </p:sp>
    </p:spTree>
    <p:extLst>
      <p:ext uri="{BB962C8B-B14F-4D97-AF65-F5344CB8AC3E}">
        <p14:creationId xmlns:p14="http://schemas.microsoft.com/office/powerpoint/2010/main" val="327273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3425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107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47520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4045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9649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9790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53746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399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3935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224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08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0157B78-494D-42B9-9EAD-6E21D11C46B0}" type="datetimeFigureOut">
              <a:rPr lang="en-US" smtClean="0">
                <a:solidFill>
                  <a:prstClr val="black">
                    <a:tint val="75000"/>
                  </a:prstClr>
                </a:solidFill>
              </a:rPr>
              <a:pPr defTabSz="1371600"/>
              <a:t>18/3/2024</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98027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3.xml"/><Relationship Id="rId18" Type="http://schemas.microsoft.com/office/2007/relationships/hdphoto" Target="../media/hdphoto1.wdp"/><Relationship Id="rId3" Type="http://schemas.openxmlformats.org/officeDocument/2006/relationships/slide" Target="slide15.xml"/><Relationship Id="rId21" Type="http://schemas.microsoft.com/office/2007/relationships/hdphoto" Target="../media/hdphoto7.wdp"/><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4.png"/><Relationship Id="rId2" Type="http://schemas.openxmlformats.org/officeDocument/2006/relationships/notesSlide" Target="../notesSlides/notesSlide8.xml"/><Relationship Id="rId16" Type="http://schemas.openxmlformats.org/officeDocument/2006/relationships/slide" Target="slide11.xm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24" Type="http://schemas.microsoft.com/office/2007/relationships/hdphoto" Target="../media/hdphoto8.wdp"/><Relationship Id="rId5"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13.png"/><Relationship Id="rId10" Type="http://schemas.openxmlformats.org/officeDocument/2006/relationships/slide" Target="slide10.xml"/><Relationship Id="rId19" Type="http://schemas.openxmlformats.org/officeDocument/2006/relationships/slide" Target="slide14.xml"/><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1.png"/><Relationship Id="rId22"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AF2B4052-FCA5-9A0A-B532-9E77D8183887}"/>
              </a:ext>
            </a:extLst>
          </p:cNvPr>
          <p:cNvSpPr/>
          <p:nvPr/>
        </p:nvSpPr>
        <p:spPr>
          <a:xfrm>
            <a:off x="4619446" y="1562100"/>
            <a:ext cx="9049107" cy="23812"/>
          </a:xfrm>
          <a:prstGeom prst="line">
            <a:avLst/>
          </a:prstGeom>
          <a:ln w="47625" cap="rnd">
            <a:solidFill>
              <a:srgbClr val="547D39"/>
            </a:solidFill>
            <a:prstDash val="sysDash"/>
            <a:headEnd type="oval" w="lg" len="lg"/>
            <a:tailEnd type="oval" w="lg" len="lg"/>
          </a:ln>
        </p:spPr>
      </p:sp>
      <p:graphicFrame>
        <p:nvGraphicFramePr>
          <p:cNvPr id="2" name="Table 1"/>
          <p:cNvGraphicFramePr>
            <a:graphicFrameLocks noGrp="1"/>
          </p:cNvGraphicFramePr>
          <p:nvPr>
            <p:extLst>
              <p:ext uri="{D42A27DB-BD31-4B8C-83A1-F6EECF244321}">
                <p14:modId xmlns:p14="http://schemas.microsoft.com/office/powerpoint/2010/main" val="2827356948"/>
              </p:ext>
            </p:extLst>
          </p:nvPr>
        </p:nvGraphicFramePr>
        <p:xfrm>
          <a:off x="1219200" y="2033454"/>
          <a:ext cx="15697201" cy="7772400"/>
        </p:xfrm>
        <a:graphic>
          <a:graphicData uri="http://schemas.openxmlformats.org/drawingml/2006/table">
            <a:tbl>
              <a:tblPr firstRow="1" bandRow="1">
                <a:tableStyleId>{5940675A-B579-460E-94D1-54222C63F5DA}</a:tableStyleId>
              </a:tblPr>
              <a:tblGrid>
                <a:gridCol w="3091873">
                  <a:extLst>
                    <a:ext uri="{9D8B030D-6E8A-4147-A177-3AD203B41FA5}">
                      <a16:colId xmlns:a16="http://schemas.microsoft.com/office/drawing/2014/main" val="1893948147"/>
                    </a:ext>
                  </a:extLst>
                </a:gridCol>
                <a:gridCol w="2774758">
                  <a:extLst>
                    <a:ext uri="{9D8B030D-6E8A-4147-A177-3AD203B41FA5}">
                      <a16:colId xmlns:a16="http://schemas.microsoft.com/office/drawing/2014/main" val="469115330"/>
                    </a:ext>
                  </a:extLst>
                </a:gridCol>
                <a:gridCol w="9830570">
                  <a:extLst>
                    <a:ext uri="{9D8B030D-6E8A-4147-A177-3AD203B41FA5}">
                      <a16:colId xmlns:a16="http://schemas.microsoft.com/office/drawing/2014/main" val="1478440840"/>
                    </a:ext>
                  </a:extLst>
                </a:gridCol>
              </a:tblGrid>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Gọi</a:t>
                      </a:r>
                      <a:r>
                        <a:rPr lang="en-US" sz="4000" b="1" baseline="0" dirty="0">
                          <a:solidFill>
                            <a:schemeClr val="tx1"/>
                          </a:solidFill>
                          <a:latin typeface="Times New Roman" panose="02020603050405020304" pitchFamily="18" charset="0"/>
                          <a:cs typeface="Times New Roman" panose="02020603050405020304" pitchFamily="18" charset="0"/>
                        </a:rPr>
                        <a:t> - </a:t>
                      </a:r>
                      <a:r>
                        <a:rPr lang="en-US" sz="4000" b="1" baseline="0" dirty="0" err="1">
                          <a:solidFill>
                            <a:schemeClr val="tx1"/>
                          </a:solidFill>
                          <a:latin typeface="Times New Roman" panose="02020603050405020304" pitchFamily="18" charset="0"/>
                          <a:cs typeface="Times New Roman" panose="02020603050405020304" pitchFamily="18" charset="0"/>
                        </a:rPr>
                        <a:t>đáp</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rowSpan="5">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tiếp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đoạn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trước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hoặc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sau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2517393"/>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Cảm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thán</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9297900"/>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Tình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thái</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hoặc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nêu</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6669834"/>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Chuyển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tiếp</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nhìn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giá</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viết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4893946"/>
                  </a:ext>
                </a:extLst>
              </a:tr>
              <a:tr h="1386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Phụ</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chú</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xúc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vui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buồn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tức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nhiên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4345775"/>
                  </a:ext>
                </a:extLst>
              </a:tr>
            </a:tbl>
          </a:graphicData>
        </a:graphic>
      </p:graphicFrame>
      <p:cxnSp>
        <p:nvCxnSpPr>
          <p:cNvPr id="23" name="Straight Arrow Connector 22"/>
          <p:cNvCxnSpPr/>
          <p:nvPr/>
        </p:nvCxnSpPr>
        <p:spPr>
          <a:xfrm>
            <a:off x="4343400" y="2947854"/>
            <a:ext cx="27432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343400" y="4524242"/>
            <a:ext cx="2743200" cy="4717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343400" y="5896794"/>
            <a:ext cx="2743200" cy="1546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4343400" y="3049772"/>
            <a:ext cx="2743200" cy="4293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4343400" y="5896794"/>
            <a:ext cx="2743200" cy="3149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6">
            <a:extLst>
              <a:ext uri="{FF2B5EF4-FFF2-40B4-BE49-F238E27FC236}">
                <a16:creationId xmlns:a16="http://schemas.microsoft.com/office/drawing/2014/main" id="{403B9E26-B571-2D32-E10A-4F536CC902E3}"/>
              </a:ext>
            </a:extLst>
          </p:cNvPr>
          <p:cNvSpPr txBox="1"/>
          <p:nvPr/>
        </p:nvSpPr>
        <p:spPr>
          <a:xfrm>
            <a:off x="3748892" y="-1267308"/>
            <a:ext cx="10790213" cy="3066224"/>
          </a:xfrm>
          <a:prstGeom prst="rect">
            <a:avLst/>
          </a:prstGeom>
        </p:spPr>
        <p:txBody>
          <a:bodyPr wrap="square" lIns="0" tIns="0" rIns="0" bIns="0" rtlCol="0" anchor="t">
            <a:spAutoFit/>
          </a:bodyPr>
          <a:lstStyle/>
          <a:p>
            <a:pPr algn="ctr">
              <a:lnSpc>
                <a:spcPts val="28000"/>
              </a:lnSpc>
              <a:spcBef>
                <a:spcPct val="0"/>
              </a:spcBef>
            </a:pPr>
            <a:r>
              <a:rPr lang="en-US" sz="9600" dirty="0" err="1">
                <a:solidFill>
                  <a:srgbClr val="70170A"/>
                </a:solidFill>
                <a:latin typeface="Saira ExtraCondensed Bold"/>
              </a:rPr>
              <a:t>Kết</a:t>
            </a:r>
            <a:r>
              <a:rPr lang="en-US" sz="9600" dirty="0">
                <a:solidFill>
                  <a:srgbClr val="70170A"/>
                </a:solidFill>
                <a:latin typeface="Saira ExtraCondensed Bold"/>
              </a:rPr>
              <a:t> </a:t>
            </a:r>
            <a:r>
              <a:rPr lang="en-US" sz="9600" dirty="0" err="1">
                <a:solidFill>
                  <a:srgbClr val="70170A"/>
                </a:solidFill>
                <a:latin typeface="Saira ExtraCondensed Bold"/>
              </a:rPr>
              <a:t>nối</a:t>
            </a:r>
            <a:r>
              <a:rPr lang="en-US" sz="9600" dirty="0">
                <a:solidFill>
                  <a:srgbClr val="70170A"/>
                </a:solidFill>
                <a:latin typeface="Saira ExtraCondensed Bold"/>
              </a:rPr>
              <a:t> </a:t>
            </a:r>
            <a:r>
              <a:rPr lang="en-US" sz="9600" dirty="0" err="1">
                <a:solidFill>
                  <a:srgbClr val="70170A"/>
                </a:solidFill>
                <a:latin typeface="Saira ExtraCondensed Bold"/>
              </a:rPr>
              <a:t>khái</a:t>
            </a:r>
            <a:r>
              <a:rPr lang="en-US" sz="9600" dirty="0">
                <a:solidFill>
                  <a:srgbClr val="70170A"/>
                </a:solidFill>
                <a:latin typeface="Saira ExtraCondensed Bold"/>
              </a:rPr>
              <a:t> </a:t>
            </a:r>
            <a:r>
              <a:rPr lang="en-US" sz="9600" dirty="0" err="1">
                <a:solidFill>
                  <a:srgbClr val="70170A"/>
                </a:solidFill>
                <a:latin typeface="Saira ExtraCondensed Bold"/>
              </a:rPr>
              <a:t>niệm</a:t>
            </a:r>
            <a:endParaRPr lang="en-US" sz="9600" dirty="0">
              <a:solidFill>
                <a:srgbClr val="70170A"/>
              </a:solidFill>
              <a:latin typeface="Saira ExtraCondensed Bold"/>
            </a:endParaRPr>
          </a:p>
        </p:txBody>
      </p:sp>
    </p:spTree>
    <p:extLst>
      <p:ext uri="{BB962C8B-B14F-4D97-AF65-F5344CB8AC3E}">
        <p14:creationId xmlns:p14="http://schemas.microsoft.com/office/powerpoint/2010/main" val="30932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35052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xmlns=""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xmlns=""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xmlns=""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xmlns=""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xmlns=""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xmlns=""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xmlns=""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13" name="Picture 12">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236982" y="7470571"/>
            <a:ext cx="2949692" cy="2816429"/>
          </a:xfrm>
          <a:prstGeom prst="rect">
            <a:avLst/>
          </a:prstGeom>
        </p:spPr>
      </p:pic>
      <p:sp>
        <p:nvSpPr>
          <p:cNvPr id="14" name="Rectangle 13"/>
          <p:cNvSpPr/>
          <p:nvPr/>
        </p:nvSpPr>
        <p:spPr>
          <a:xfrm>
            <a:off x="2211384" y="1062661"/>
            <a:ext cx="13944600" cy="2123658"/>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May ra có lẽ mợ không mắng đâu</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810000" y="4491000"/>
            <a:ext cx="13639800" cy="3477875"/>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“may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lẽ</a:t>
            </a:r>
            <a:r>
              <a:rPr lang="en-US" sz="4400" b="1" dirty="0">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à"/>
            </a:pPr>
            <a:r>
              <a:rPr lang="en-US" sz="4400" b="1" dirty="0">
                <a:latin typeface="Times New Roman" panose="02020603050405020304" pitchFamily="18" charset="0"/>
                <a:cs typeface="Times New Roman" panose="02020603050405020304" pitchFamily="18" charset="0"/>
                <a:sym typeface="Wingdings" panose="05000000000000000000" pitchFamily="2" charset="2"/>
              </a:rPr>
              <a:t>May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ra</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latin typeface="Times New Roman" panose="02020603050405020304" pitchFamily="18" charset="0"/>
                <a:cs typeface="Times New Roman" panose="02020603050405020304" pitchFamily="18" charset="0"/>
                <a:sym typeface="Wingdings" panose="05000000000000000000" pitchFamily="2" charset="2"/>
              </a:rPr>
              <a:t> ý hi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vọng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tốt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đẹp</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đó</a:t>
            </a:r>
            <a:endParaRPr lang="en-US" sz="4400" dirty="0">
              <a:latin typeface="Times New Roman" panose="02020603050405020304" pitchFamily="18" charset="0"/>
              <a:cs typeface="Times New Roman" panose="02020603050405020304" pitchFamily="18" charset="0"/>
              <a:sym typeface="Wingdings" panose="05000000000000000000" pitchFamily="2" charset="2"/>
            </a:endParaRPr>
          </a:p>
          <a:p>
            <a:pPr marL="571500" indent="-571500" algn="just">
              <a:buFont typeface="Wingdings" panose="05000000000000000000" pitchFamily="2" charset="2"/>
              <a:buChar char="à"/>
            </a:pP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lẽ</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chắc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chắn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đó</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2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 decel="100000"/>
                                        <p:tgtEl>
                                          <p:spTgt spid="13"/>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3"/>
                                        </p:tgtEl>
                                        <p:attrNameLst>
                                          <p:attrName>ppt_y</p:attrName>
                                        </p:attrNameLst>
                                      </p:cBhvr>
                                      <p:tavLst>
                                        <p:tav tm="0">
                                          <p:val>
                                            <p:strVal val="ppt_y"/>
                                          </p:val>
                                        </p:tav>
                                        <p:tav tm="100000">
                                          <p:val>
                                            <p:strVal val="ppt_y+1"/>
                                          </p:val>
                                        </p:tav>
                                      </p:tavLst>
                                    </p:anim>
                                    <p:set>
                                      <p:cBhvr>
                                        <p:cTn id="16"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54102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xmlns=""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xmlns=""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xmlns=""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xmlns=""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xmlns=""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xmlns=""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xmlns=""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13"/>
          <p:cNvSpPr/>
          <p:nvPr/>
        </p:nvSpPr>
        <p:spPr>
          <a:xfrm>
            <a:off x="2150361" y="1199106"/>
            <a:ext cx="14596878" cy="4154984"/>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Vậy biến đổi khí hậu liên quan thế nào đến nước biển dâng? Trước hết, do nhiệt độ tăng cao, các khối băng, tuyết từ Bắc Cực, Nam Cực và các đỉnh núi cao tan ra, chảy ra biển. […] Thứ đến, nước dâng do hiện tượng dãn nở nhiệt của nước biển</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sai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5181599" y="6377697"/>
            <a:ext cx="11565639"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Đúng</a:t>
            </a:r>
            <a:r>
              <a:rPr lang="en-US" sz="4400" b="1" dirty="0">
                <a:solidFill>
                  <a:prstClr val="black"/>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lẽ</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ý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chuyển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giữa</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kế</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cùng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đề</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đến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dung</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57168" y="6944866"/>
            <a:ext cx="2498437" cy="2692910"/>
          </a:xfrm>
          <a:prstGeom prst="rect">
            <a:avLst/>
          </a:prstGeom>
        </p:spPr>
      </p:pic>
    </p:spTree>
    <p:extLst>
      <p:ext uri="{BB962C8B-B14F-4D97-AF65-F5344CB8AC3E}">
        <p14:creationId xmlns:p14="http://schemas.microsoft.com/office/powerpoint/2010/main" val="186475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 decel="100000"/>
                                        <p:tgtEl>
                                          <p:spTgt spid="1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45720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xmlns=""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xmlns=""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xmlns=""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xmlns=""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xmlns=""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xmlns=""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xmlns=""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13"/>
          <p:cNvSpPr/>
          <p:nvPr/>
        </p:nvSpPr>
        <p:spPr>
          <a:xfrm>
            <a:off x="2211384" y="1062661"/>
            <a:ext cx="13944600" cy="3477875"/>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Người nhà lí trưởng hình như không dám hành hạ một người ốm nặng, sợ hoặc xảy ra sự gì, hắn cứ lòng ngóng ngơ ngác, muốn nói mà không dám nói</a:t>
            </a:r>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211384" y="5628653"/>
            <a:ext cx="10056816"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phỏng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đoán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dè</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dặt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đó</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14714318" y="7056153"/>
            <a:ext cx="2841401" cy="2342579"/>
          </a:xfrm>
          <a:prstGeom prst="rect">
            <a:avLst/>
          </a:prstGeom>
        </p:spPr>
      </p:pic>
    </p:spTree>
    <p:extLst>
      <p:ext uri="{BB962C8B-B14F-4D97-AF65-F5344CB8AC3E}">
        <p14:creationId xmlns:p14="http://schemas.microsoft.com/office/powerpoint/2010/main" val="25092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 decel="100000"/>
                                        <p:tgtEl>
                                          <p:spTgt spid="1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45720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xmlns=""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xmlns=""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xmlns=""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xmlns=""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xmlns=""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xmlns=""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xmlns=""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13"/>
          <p:cNvSpPr/>
          <p:nvPr/>
        </p:nvSpPr>
        <p:spPr>
          <a:xfrm>
            <a:off x="2211384" y="1062661"/>
            <a:ext cx="139446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Sơn biết lũ trẻ con các gia đình ấy chắc bây giờ đương đợi mình ở cuối chợ để đánh khăng, đánh đá</a:t>
            </a:r>
            <a:r>
              <a:rPr lang="en-US" sz="4400" dirty="0">
                <a:latin typeface="Times New Roman" panose="02020603050405020304" pitchFamily="18" charset="0"/>
                <a:cs typeface="Times New Roman" panose="02020603050405020304" pitchFamily="18" charset="0"/>
              </a:rPr>
              <a:t>o”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sai</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124200" y="5628653"/>
            <a:ext cx="10645304"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Sai. </a:t>
            </a:r>
            <a:endParaRPr lang="en-US" sz="4400" b="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chắc</a:t>
            </a:r>
            <a:r>
              <a:rPr lang="en-US" sz="4400" b="1"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Biểu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thị</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ý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phỏng</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đoán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điều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người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nói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nhân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vật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như</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vậy</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4857416" y="6125715"/>
            <a:ext cx="3038917" cy="3100852"/>
          </a:xfrm>
          <a:prstGeom prst="rect">
            <a:avLst/>
          </a:prstGeom>
        </p:spPr>
      </p:pic>
    </p:spTree>
    <p:extLst>
      <p:ext uri="{BB962C8B-B14F-4D97-AF65-F5344CB8AC3E}">
        <p14:creationId xmlns:p14="http://schemas.microsoft.com/office/powerpoint/2010/main" val="27445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7"/>
                                        </p:tgtEl>
                                      </p:cBhvr>
                                    </p:animEffect>
                                    <p:anim calcmode="lin" valueType="num">
                                      <p:cBhvr>
                                        <p:cTn id="13" dur="1000"/>
                                        <p:tgtEl>
                                          <p:spTgt spid="17"/>
                                        </p:tgtEl>
                                        <p:attrNameLst>
                                          <p:attrName>ppt_x</p:attrName>
                                        </p:attrNameLst>
                                      </p:cBhvr>
                                      <p:tavLst>
                                        <p:tav tm="0">
                                          <p:val>
                                            <p:strVal val="ppt_x"/>
                                          </p:val>
                                        </p:tav>
                                        <p:tav tm="100000">
                                          <p:val>
                                            <p:strVal val="ppt_x"/>
                                          </p:val>
                                        </p:tav>
                                      </p:tavLst>
                                    </p:anim>
                                    <p:anim calcmode="lin" valueType="num">
                                      <p:cBhvr>
                                        <p:cTn id="14" dur="100" decel="100000"/>
                                        <p:tgtEl>
                                          <p:spTgt spid="17"/>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6657992"/>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xmlns=""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xmlns=""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xmlns=""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xmlns=""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xmlns=""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xmlns=""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xmlns=""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13"/>
          <p:cNvSpPr/>
          <p:nvPr/>
        </p:nvSpPr>
        <p:spPr>
          <a:xfrm>
            <a:off x="1502643" y="1373977"/>
            <a:ext cx="15244596" cy="550920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Trong tầm quan sát của Trần Tế Xương, tất cả mọi vấn đề liên quan đến thi cử đều bị “biến dạng” trong mối quan hệ giữa danh và thực, tài và lực, giữa cái cũ lạc hậu nhưng chưa tiêu tan và cái mới vẫn chưa thắng thế. Nói cách khác, thơ Trần Tế Xương đã hoán cải ngay cả những bi kịch thi cử và thất vọng cá nhân thành một chuỗi cười dài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a:p>
            <a:pPr algn="just"/>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2895600" y="7409230"/>
            <a:ext cx="12524754"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diễn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giữa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chứa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đứng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trước</a:t>
            </a:r>
            <a:endParaRPr kumimoji="0" lang="vi-VN" sz="4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1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5916015" y="7210440"/>
            <a:ext cx="2449141" cy="2679989"/>
          </a:xfrm>
          <a:prstGeom prst="rect">
            <a:avLst/>
          </a:prstGeom>
        </p:spPr>
      </p:pic>
    </p:spTree>
    <p:extLst>
      <p:ext uri="{BB962C8B-B14F-4D97-AF65-F5344CB8AC3E}">
        <p14:creationId xmlns:p14="http://schemas.microsoft.com/office/powerpoint/2010/main" val="26301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7"/>
                                        </p:tgtEl>
                                      </p:cBhvr>
                                    </p:animEffect>
                                    <p:anim calcmode="lin" valueType="num">
                                      <p:cBhvr>
                                        <p:cTn id="13" dur="1000"/>
                                        <p:tgtEl>
                                          <p:spTgt spid="17"/>
                                        </p:tgtEl>
                                        <p:attrNameLst>
                                          <p:attrName>ppt_x</p:attrName>
                                        </p:attrNameLst>
                                      </p:cBhvr>
                                      <p:tavLst>
                                        <p:tav tm="0">
                                          <p:val>
                                            <p:strVal val="ppt_x"/>
                                          </p:val>
                                        </p:tav>
                                        <p:tav tm="100000">
                                          <p:val>
                                            <p:strVal val="ppt_x"/>
                                          </p:val>
                                        </p:tav>
                                      </p:tavLst>
                                    </p:anim>
                                    <p:anim calcmode="lin" valueType="num">
                                      <p:cBhvr>
                                        <p:cTn id="14" dur="100" decel="100000"/>
                                        <p:tgtEl>
                                          <p:spTgt spid="17"/>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48C887E-24E6-F3EE-5BAD-7A6EC5935619}"/>
              </a:ext>
            </a:extLst>
          </p:cNvPr>
          <p:cNvGrpSpPr/>
          <p:nvPr/>
        </p:nvGrpSpPr>
        <p:grpSpPr>
          <a:xfrm rot="5400000">
            <a:off x="7522427" y="1659673"/>
            <a:ext cx="3243146" cy="18288001"/>
            <a:chOff x="0" y="0"/>
            <a:chExt cx="854162" cy="3062887"/>
          </a:xfrm>
        </p:grpSpPr>
        <p:sp>
          <p:nvSpPr>
            <p:cNvPr id="5" name="Freeform 3">
              <a:extLst>
                <a:ext uri="{FF2B5EF4-FFF2-40B4-BE49-F238E27FC236}">
                  <a16:creationId xmlns:a16="http://schemas.microsoft.com/office/drawing/2014/main" id="{CF63E133-CF31-6D48-F6E6-FAB0FCE286A3}"/>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sp>
        <p:sp>
          <p:nvSpPr>
            <p:cNvPr id="19" name="TextBox 4">
              <a:extLst>
                <a:ext uri="{FF2B5EF4-FFF2-40B4-BE49-F238E27FC236}">
                  <a16:creationId xmlns:a16="http://schemas.microsoft.com/office/drawing/2014/main" id="{94997CF0-1D6D-C8F0-430B-2399A5BFB737}"/>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pic>
        <p:nvPicPr>
          <p:cNvPr id="6" name="Picture 5">
            <a:extLst>
              <a:ext uri="{FF2B5EF4-FFF2-40B4-BE49-F238E27FC236}">
                <a16:creationId xmlns:a16="http://schemas.microsoft.com/office/drawing/2014/main" id="{267C28DA-A24B-47D6-D967-F9414DCFF49F}"/>
              </a:ext>
            </a:extLst>
          </p:cNvPr>
          <p:cNvPicPr>
            <a:picLocks noChangeAspect="1"/>
          </p:cNvPicPr>
          <p:nvPr/>
        </p:nvPicPr>
        <p:blipFill>
          <a:blip r:embed="rId3"/>
          <a:stretch>
            <a:fillRect/>
          </a:stretch>
        </p:blipFill>
        <p:spPr>
          <a:xfrm>
            <a:off x="2514600" y="266700"/>
            <a:ext cx="7280844" cy="10287000"/>
          </a:xfrm>
          <a:prstGeom prst="rect">
            <a:avLst/>
          </a:prstGeom>
        </p:spPr>
      </p:pic>
      <p:pic>
        <p:nvPicPr>
          <p:cNvPr id="8" name="Picture 7" descr="A blue spiral notebook with a yellow pencil&#10;&#10;Description automatically generated">
            <a:extLst>
              <a:ext uri="{FF2B5EF4-FFF2-40B4-BE49-F238E27FC236}">
                <a16:creationId xmlns:a16="http://schemas.microsoft.com/office/drawing/2014/main" id="{A2C7DC4F-9099-94E3-F302-DCFB71FAE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2324100"/>
            <a:ext cx="6400800" cy="6400800"/>
          </a:xfrm>
          <a:prstGeom prst="rect">
            <a:avLst/>
          </a:prstGeom>
        </p:spPr>
      </p:pic>
    </p:spTree>
    <p:extLst>
      <p:ext uri="{BB962C8B-B14F-4D97-AF65-F5344CB8AC3E}">
        <p14:creationId xmlns:p14="http://schemas.microsoft.com/office/powerpoint/2010/main" val="5235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77536"/>
            <a:ext cx="17297400"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Trong đoạn trích “Đi lấy mật”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phẩm</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nhà</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văn</a:t>
            </a:r>
            <a:r>
              <a:rPr lang="en-US" sz="4000" b="1" dirty="0">
                <a:solidFill>
                  <a:srgbClr val="000000"/>
                </a:solidFill>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Đoàn Giỏi),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chi tiết người dân vùng U Minh “thuần hóa” ong rừng là một chi tiết thú vị. Trong khi các nơi khác nuôi ong bằng những chiếc tổ nhân tạo bằng những vật liệu khác nhau như tổ bằng đồng hình chiếc vại, tổ bằng đất nung, tổ bằng sành… thì người dân vùng U Minh nuôi ong kiểu tổ hình nhánh kèo. Vì biết tập tính của loài ong rừng, họ biết rằng không phải ngẫu nhiên mà ong đóng trên một cành cây nào đó nên họ đã định sẵn cho chúng một nơi để đóng tổ. Qúa trình dựng tổ cho ong cũng rất tỉ mỉ vì chúng không đóng chỗ rợp, ong chúa thì kị, không bao giờ đóng tổ ở những nơi còn mùi sắt của con dao chặt kèo.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Có lẽ,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chính sự độc đáo, mới lạ trong cách nuôi ong rừng đã khiến nơi đây trở nên khác biệt, không nơi nào xứ nào giống như vậy.</a:t>
            </a:r>
          </a:p>
        </p:txBody>
      </p:sp>
      <p:sp>
        <p:nvSpPr>
          <p:cNvPr id="8" name="AutoShape 9">
            <a:extLst>
              <a:ext uri="{FF2B5EF4-FFF2-40B4-BE49-F238E27FC236}">
                <a16:creationId xmlns:a16="http://schemas.microsoft.com/office/drawing/2014/main" id="{AF2B4052-FCA5-9A0A-B532-9E77D8183887}"/>
              </a:ext>
            </a:extLst>
          </p:cNvPr>
          <p:cNvSpPr/>
          <p:nvPr/>
        </p:nvSpPr>
        <p:spPr>
          <a:xfrm>
            <a:off x="4343400" y="7258705"/>
            <a:ext cx="9049107" cy="23812"/>
          </a:xfrm>
          <a:prstGeom prst="line">
            <a:avLst/>
          </a:prstGeom>
          <a:ln w="47625" cap="rnd">
            <a:solidFill>
              <a:srgbClr val="547D39"/>
            </a:solidFill>
            <a:prstDash val="sysDash"/>
            <a:headEnd type="oval" w="lg" len="lg"/>
            <a:tailEnd type="oval" w="lg" len="lg"/>
          </a:ln>
        </p:spPr>
      </p:sp>
      <p:sp>
        <p:nvSpPr>
          <p:cNvPr id="9" name="TextBox 8">
            <a:extLst>
              <a:ext uri="{FF2B5EF4-FFF2-40B4-BE49-F238E27FC236}">
                <a16:creationId xmlns:a16="http://schemas.microsoft.com/office/drawing/2014/main" id="{6C95365C-AC5F-E5ED-0040-1B7B55D713BE}"/>
              </a:ext>
            </a:extLst>
          </p:cNvPr>
          <p:cNvSpPr txBox="1"/>
          <p:nvPr/>
        </p:nvSpPr>
        <p:spPr>
          <a:xfrm>
            <a:off x="1219200" y="7692736"/>
            <a:ext cx="17567031" cy="1446550"/>
          </a:xfrm>
          <a:prstGeom prst="rect">
            <a:avLst/>
          </a:prstGeom>
          <a:noFill/>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phụ</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r>
              <a:rPr lang="en-US" sz="4400" b="1" dirty="0">
                <a:latin typeface="Times New Roman" panose="02020603050405020304" pitchFamily="18" charset="0"/>
                <a:cs typeface="Times New Roman" panose="02020603050405020304" pitchFamily="18" charset="0"/>
              </a:rPr>
              <a:t> hay </a:t>
            </a:r>
            <a:r>
              <a:rPr lang="en-US" sz="4400" b="1" dirty="0" err="1">
                <a:latin typeface="Times New Roman" panose="02020603050405020304" pitchFamily="18" charset="0"/>
                <a:cs typeface="Times New Roman" panose="02020603050405020304" pitchFamily="18" charset="0"/>
              </a:rPr>
              <a:t>nhất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Giỏi</a:t>
            </a:r>
            <a:endParaRPr lang="en-US" sz="4400" b="1" dirty="0">
              <a:latin typeface="Times New Roman" panose="02020603050405020304" pitchFamily="18" charset="0"/>
              <a:cs typeface="Times New Roman" panose="02020603050405020304" pitchFamily="18" charset="0"/>
            </a:endParaRPr>
          </a:p>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lẽ</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712" y="-671200"/>
            <a:ext cx="3243146" cy="11629399"/>
            <a:chOff x="0" y="0"/>
            <a:chExt cx="854162" cy="3062887"/>
          </a:xfrm>
          <a:solidFill>
            <a:schemeClr val="bg2">
              <a:lumMod val="90000"/>
            </a:schemeClr>
          </a:solidFill>
        </p:grpSpPr>
        <p:sp>
          <p:nvSpPr>
            <p:cNvPr id="3" name="Freeform 3"/>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grpFill/>
          </p:spPr>
        </p:sp>
        <p:sp>
          <p:nvSpPr>
            <p:cNvPr id="4" name="TextBox 4"/>
            <p:cNvSpPr txBox="1"/>
            <p:nvPr/>
          </p:nvSpPr>
          <p:spPr>
            <a:xfrm>
              <a:off x="0" y="-47625"/>
              <a:ext cx="854162" cy="3110512"/>
            </a:xfrm>
            <a:prstGeom prst="rect">
              <a:avLst/>
            </a:prstGeom>
            <a:grpFill/>
          </p:spPr>
          <p:txBody>
            <a:bodyPr lIns="50800" tIns="50800" rIns="50800" bIns="50800" rtlCol="0" anchor="ctr"/>
            <a:lstStyle/>
            <a:p>
              <a:pPr algn="ctr">
                <a:lnSpc>
                  <a:spcPts val="1960"/>
                </a:lnSpc>
              </a:pPr>
              <a:endParaRPr/>
            </a:p>
          </p:txBody>
        </p:sp>
      </p:grpSp>
      <p:sp>
        <p:nvSpPr>
          <p:cNvPr id="5" name="Freeform 5"/>
          <p:cNvSpPr/>
          <p:nvPr/>
        </p:nvSpPr>
        <p:spPr>
          <a:xfrm rot="5400000">
            <a:off x="-179819" y="505495"/>
            <a:ext cx="8353264" cy="9276008"/>
          </a:xfrm>
          <a:custGeom>
            <a:avLst/>
            <a:gdLst/>
            <a:ahLst/>
            <a:cxnLst/>
            <a:rect l="l" t="t" r="r" b="b"/>
            <a:pathLst>
              <a:path w="8353264" h="9276008">
                <a:moveTo>
                  <a:pt x="0" y="0"/>
                </a:moveTo>
                <a:lnTo>
                  <a:pt x="8353264" y="0"/>
                </a:lnTo>
                <a:lnTo>
                  <a:pt x="8353264" y="9276008"/>
                </a:lnTo>
                <a:lnTo>
                  <a:pt x="0" y="92760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2517511" y="4305300"/>
            <a:ext cx="4003592" cy="2462213"/>
          </a:xfrm>
          <a:prstGeom prst="rect">
            <a:avLst/>
          </a:prstGeom>
        </p:spPr>
        <p:txBody>
          <a:bodyPr wrap="square" lIns="0" tIns="0" rIns="0" bIns="0" rtlCol="0" anchor="t">
            <a:spAutoFit/>
          </a:bodyPr>
          <a:lstStyle/>
          <a:p>
            <a:pPr algn="ctr">
              <a:spcBef>
                <a:spcPct val="0"/>
              </a:spcBef>
            </a:pPr>
            <a:r>
              <a:rPr lang="en-US" sz="8000" dirty="0" err="1">
                <a:solidFill>
                  <a:srgbClr val="547D39"/>
                </a:solidFill>
                <a:latin typeface="Saira ExtraCondensed Bold"/>
              </a:rPr>
              <a:t>Nghị</a:t>
            </a:r>
            <a:r>
              <a:rPr lang="en-US" sz="8000" dirty="0">
                <a:solidFill>
                  <a:srgbClr val="547D39"/>
                </a:solidFill>
                <a:latin typeface="Saira ExtraCondensed Bold"/>
              </a:rPr>
              <a:t> </a:t>
            </a:r>
            <a:r>
              <a:rPr lang="en-US" sz="8000" dirty="0" err="1">
                <a:solidFill>
                  <a:srgbClr val="547D39"/>
                </a:solidFill>
                <a:latin typeface="Saira ExtraCondensed Bold"/>
              </a:rPr>
              <a:t>luận</a:t>
            </a:r>
            <a:r>
              <a:rPr lang="en-US" sz="8000" dirty="0">
                <a:solidFill>
                  <a:srgbClr val="547D39"/>
                </a:solidFill>
                <a:latin typeface="Saira ExtraCondensed Bold"/>
              </a:rPr>
              <a:t> </a:t>
            </a:r>
            <a:r>
              <a:rPr lang="en-US" sz="8000" dirty="0" err="1">
                <a:solidFill>
                  <a:srgbClr val="547D39"/>
                </a:solidFill>
                <a:latin typeface="Saira ExtraCondensed Bold"/>
              </a:rPr>
              <a:t>văn</a:t>
            </a:r>
            <a:r>
              <a:rPr lang="en-US" sz="8000" dirty="0">
                <a:solidFill>
                  <a:srgbClr val="547D39"/>
                </a:solidFill>
                <a:latin typeface="Saira ExtraCondensed Bold"/>
              </a:rPr>
              <a:t> </a:t>
            </a:r>
            <a:r>
              <a:rPr lang="en-US" sz="8000" dirty="0" err="1">
                <a:solidFill>
                  <a:srgbClr val="547D39"/>
                </a:solidFill>
                <a:latin typeface="Saira ExtraCondensed Bold"/>
              </a:rPr>
              <a:t>học</a:t>
            </a:r>
            <a:endParaRPr lang="en-US" sz="8000" dirty="0">
              <a:solidFill>
                <a:srgbClr val="547D39"/>
              </a:solidFill>
              <a:latin typeface="Saira ExtraCondensed Bold"/>
            </a:endParaRPr>
          </a:p>
        </p:txBody>
      </p:sp>
      <p:sp>
        <p:nvSpPr>
          <p:cNvPr id="12" name="TextBox 12"/>
          <p:cNvSpPr txBox="1"/>
          <p:nvPr/>
        </p:nvSpPr>
        <p:spPr>
          <a:xfrm>
            <a:off x="8634817" y="2588952"/>
            <a:ext cx="9205494" cy="5109091"/>
          </a:xfrm>
          <a:prstGeom prst="rect">
            <a:avLst/>
          </a:prstGeom>
        </p:spPr>
        <p:txBody>
          <a:bodyPr lIns="0" tIns="0" rIns="0" bIns="0" rtlCol="0" anchor="t">
            <a:spAutoFit/>
          </a:bodyPr>
          <a:lstStyle/>
          <a:p>
            <a:pPr algn="ctr">
              <a:spcBef>
                <a:spcPct val="0"/>
              </a:spcBef>
            </a:pPr>
            <a:r>
              <a:rPr lang="en-US" sz="16600" dirty="0" err="1">
                <a:solidFill>
                  <a:srgbClr val="70170A"/>
                </a:solidFill>
                <a:latin typeface="Saira ExtraCondensed Bold"/>
              </a:rPr>
              <a:t>Thực</a:t>
            </a:r>
            <a:r>
              <a:rPr lang="en-US" sz="16600" dirty="0">
                <a:solidFill>
                  <a:srgbClr val="70170A"/>
                </a:solidFill>
                <a:latin typeface="Saira ExtraCondensed Bold"/>
              </a:rPr>
              <a:t> </a:t>
            </a:r>
            <a:r>
              <a:rPr lang="en-US" sz="16600" dirty="0" err="1">
                <a:solidFill>
                  <a:srgbClr val="70170A"/>
                </a:solidFill>
                <a:latin typeface="Saira ExtraCondensed Bold"/>
              </a:rPr>
              <a:t>hành</a:t>
            </a:r>
            <a:r>
              <a:rPr lang="en-US" sz="16600" dirty="0">
                <a:solidFill>
                  <a:srgbClr val="70170A"/>
                </a:solidFill>
                <a:latin typeface="Saira ExtraCondensed Bold"/>
              </a:rPr>
              <a:t> </a:t>
            </a:r>
            <a:r>
              <a:rPr lang="en-US" sz="16600" dirty="0" err="1">
                <a:solidFill>
                  <a:srgbClr val="70170A"/>
                </a:solidFill>
                <a:latin typeface="Saira ExtraCondensed Bold"/>
              </a:rPr>
              <a:t>tiếng</a:t>
            </a:r>
            <a:r>
              <a:rPr lang="en-US" sz="16600" dirty="0">
                <a:solidFill>
                  <a:srgbClr val="70170A"/>
                </a:solidFill>
                <a:latin typeface="Saira ExtraCondensed Bold"/>
              </a:rPr>
              <a:t> </a:t>
            </a:r>
            <a:r>
              <a:rPr lang="en-US" sz="16600" dirty="0" err="1">
                <a:solidFill>
                  <a:srgbClr val="70170A"/>
                </a:solidFill>
                <a:latin typeface="Saira ExtraCondensed Bold"/>
              </a:rPr>
              <a:t>Việt</a:t>
            </a:r>
            <a:endParaRPr lang="en-US" sz="16600" dirty="0">
              <a:solidFill>
                <a:srgbClr val="70170A"/>
              </a:solidFill>
              <a:latin typeface="Saira ExtraCondensed Bold"/>
            </a:endParaRPr>
          </a:p>
        </p:txBody>
      </p:sp>
      <p:sp>
        <p:nvSpPr>
          <p:cNvPr id="13" name="AutoShape 13"/>
          <p:cNvSpPr/>
          <p:nvPr/>
        </p:nvSpPr>
        <p:spPr>
          <a:xfrm flipV="1">
            <a:off x="14935200" y="1396355"/>
            <a:ext cx="2288105" cy="0"/>
          </a:xfrm>
          <a:prstGeom prst="line">
            <a:avLst/>
          </a:prstGeom>
          <a:ln w="47625" cap="rnd">
            <a:solidFill>
              <a:srgbClr val="70170A"/>
            </a:solidFill>
            <a:prstDash val="sysDash"/>
            <a:headEnd type="none" w="sm" len="sm"/>
            <a:tailEnd type="oval" w="lg" len="lg"/>
          </a:ln>
        </p:spPr>
      </p:sp>
      <p:sp>
        <p:nvSpPr>
          <p:cNvPr id="14" name="AutoShape 14"/>
          <p:cNvSpPr/>
          <p:nvPr/>
        </p:nvSpPr>
        <p:spPr>
          <a:xfrm flipV="1">
            <a:off x="8989397" y="1396355"/>
            <a:ext cx="2288105" cy="0"/>
          </a:xfrm>
          <a:prstGeom prst="line">
            <a:avLst/>
          </a:prstGeom>
          <a:ln w="47625" cap="rnd">
            <a:solidFill>
              <a:srgbClr val="70170A"/>
            </a:solidFill>
            <a:prstDash val="sysDash"/>
            <a:headEnd type="oval" w="lg" len="lg"/>
            <a:tailEnd type="none" w="sm" len="sm"/>
          </a:ln>
        </p:spPr>
      </p:sp>
      <p:grpSp>
        <p:nvGrpSpPr>
          <p:cNvPr id="15" name="Group 15"/>
          <p:cNvGrpSpPr/>
          <p:nvPr/>
        </p:nvGrpSpPr>
        <p:grpSpPr>
          <a:xfrm>
            <a:off x="2752145" y="2972983"/>
            <a:ext cx="3302254" cy="646926"/>
            <a:chOff x="0" y="0"/>
            <a:chExt cx="2074482" cy="406400"/>
          </a:xfrm>
        </p:grpSpPr>
        <p:sp>
          <p:nvSpPr>
            <p:cNvPr id="16" name="Freeform 16"/>
            <p:cNvSpPr/>
            <p:nvPr/>
          </p:nvSpPr>
          <p:spPr>
            <a:xfrm>
              <a:off x="0" y="0"/>
              <a:ext cx="2074482" cy="406400"/>
            </a:xfrm>
            <a:custGeom>
              <a:avLst/>
              <a:gdLst/>
              <a:ahLst/>
              <a:cxnLst/>
              <a:rect l="l" t="t" r="r" b="b"/>
              <a:pathLst>
                <a:path w="2074482" h="406400">
                  <a:moveTo>
                    <a:pt x="1871282" y="0"/>
                  </a:moveTo>
                  <a:cubicBezTo>
                    <a:pt x="1983506" y="0"/>
                    <a:pt x="2074482" y="90976"/>
                    <a:pt x="2074482" y="203200"/>
                  </a:cubicBezTo>
                  <a:cubicBezTo>
                    <a:pt x="2074482" y="315424"/>
                    <a:pt x="1983506" y="406400"/>
                    <a:pt x="1871282" y="406400"/>
                  </a:cubicBezTo>
                  <a:lnTo>
                    <a:pt x="203200" y="406400"/>
                  </a:lnTo>
                  <a:cubicBezTo>
                    <a:pt x="90976" y="406400"/>
                    <a:pt x="0" y="315424"/>
                    <a:pt x="0" y="203200"/>
                  </a:cubicBezTo>
                  <a:cubicBezTo>
                    <a:pt x="0" y="90976"/>
                    <a:pt x="90976" y="0"/>
                    <a:pt x="203200" y="0"/>
                  </a:cubicBezTo>
                  <a:close/>
                </a:path>
              </a:pathLst>
            </a:custGeom>
            <a:solidFill>
              <a:srgbClr val="FFF7EC"/>
            </a:solidFill>
            <a:ln w="47625" cap="sq">
              <a:solidFill>
                <a:srgbClr val="547D39"/>
              </a:solidFill>
              <a:prstDash val="solid"/>
              <a:miter/>
            </a:ln>
          </p:spPr>
        </p:sp>
        <p:sp>
          <p:nvSpPr>
            <p:cNvPr id="17" name="TextBox 17"/>
            <p:cNvSpPr txBox="1"/>
            <p:nvPr/>
          </p:nvSpPr>
          <p:spPr>
            <a:xfrm>
              <a:off x="0" y="-47625"/>
              <a:ext cx="2074482" cy="454025"/>
            </a:xfrm>
            <a:prstGeom prst="rect">
              <a:avLst/>
            </a:prstGeom>
          </p:spPr>
          <p:txBody>
            <a:bodyPr lIns="50800" tIns="50800" rIns="50800" bIns="50800" rtlCol="0" anchor="ctr"/>
            <a:lstStyle/>
            <a:p>
              <a:pPr algn="ctr">
                <a:lnSpc>
                  <a:spcPts val="1960"/>
                </a:lnSpc>
              </a:pPr>
              <a:endParaRPr/>
            </a:p>
          </p:txBody>
        </p:sp>
      </p:grpSp>
      <p:sp>
        <p:nvSpPr>
          <p:cNvPr id="18" name="AutoShape 18"/>
          <p:cNvSpPr/>
          <p:nvPr/>
        </p:nvSpPr>
        <p:spPr>
          <a:xfrm>
            <a:off x="9036167" y="8801100"/>
            <a:ext cx="8233907" cy="0"/>
          </a:xfrm>
          <a:prstGeom prst="line">
            <a:avLst/>
          </a:prstGeom>
          <a:ln w="47625" cap="rnd">
            <a:solidFill>
              <a:srgbClr val="547D39"/>
            </a:solidFill>
            <a:prstDash val="sysDash"/>
            <a:headEnd type="oval" w="lg" len="lg"/>
            <a:tailEnd type="oval" w="lg" len="lg"/>
          </a:ln>
        </p:spPr>
      </p:sp>
      <p:sp>
        <p:nvSpPr>
          <p:cNvPr id="19" name="TextBox 19"/>
          <p:cNvSpPr txBox="1"/>
          <p:nvPr/>
        </p:nvSpPr>
        <p:spPr>
          <a:xfrm>
            <a:off x="2921931" y="3050995"/>
            <a:ext cx="2962681" cy="611706"/>
          </a:xfrm>
          <a:prstGeom prst="rect">
            <a:avLst/>
          </a:prstGeom>
        </p:spPr>
        <p:txBody>
          <a:bodyPr wrap="square" lIns="0" tIns="0" rIns="0" bIns="0" rtlCol="0" anchor="t">
            <a:spAutoFit/>
          </a:bodyPr>
          <a:lstStyle/>
          <a:p>
            <a:pPr algn="ctr">
              <a:lnSpc>
                <a:spcPts val="4619"/>
              </a:lnSpc>
              <a:spcBef>
                <a:spcPct val="0"/>
              </a:spcBef>
            </a:pPr>
            <a:r>
              <a:rPr lang="en-US" sz="4400" dirty="0" err="1">
                <a:solidFill>
                  <a:srgbClr val="70170A"/>
                </a:solidFill>
                <a:latin typeface="Saira ExtraCondensed Semi-Bold"/>
              </a:rPr>
              <a:t>Bài</a:t>
            </a:r>
            <a:r>
              <a:rPr lang="en-US" sz="4400" dirty="0">
                <a:solidFill>
                  <a:srgbClr val="70170A"/>
                </a:solidFill>
                <a:latin typeface="Saira ExtraCondensed Semi-Bold"/>
              </a:rPr>
              <a:t> 9</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10696351" y="2219549"/>
            <a:ext cx="9371006" cy="5617708"/>
          </a:xfrm>
          <a:custGeom>
            <a:avLst/>
            <a:gdLst/>
            <a:ahLst/>
            <a:cxnLst/>
            <a:rect l="l" t="t" r="r" b="b"/>
            <a:pathLst>
              <a:path w="9371006" h="5617708">
                <a:moveTo>
                  <a:pt x="0" y="0"/>
                </a:moveTo>
                <a:lnTo>
                  <a:pt x="9371006" y="0"/>
                </a:lnTo>
                <a:lnTo>
                  <a:pt x="9371006" y="5617707"/>
                </a:lnTo>
                <a:lnTo>
                  <a:pt x="0" y="5617707"/>
                </a:lnTo>
                <a:lnTo>
                  <a:pt x="0" y="0"/>
                </a:lnTo>
                <a:close/>
              </a:path>
            </a:pathLst>
          </a:custGeom>
          <a:blipFill>
            <a:blip r:embed="rId3">
              <a:extLst>
                <a:ext uri="{96DAC541-7B7A-43D3-8B79-37D633B846F1}">
                  <asvg:svgBlip xmlns:asvg="http://schemas.microsoft.com/office/drawing/2016/SVG/main" xmlns="" r:embed="rId4"/>
                </a:ext>
              </a:extLst>
            </a:blip>
            <a:stretch>
              <a:fillRect t="-85238"/>
            </a:stretch>
          </a:blipFill>
        </p:spPr>
      </p:sp>
      <p:sp>
        <p:nvSpPr>
          <p:cNvPr id="5" name="TextBox 5"/>
          <p:cNvSpPr txBox="1"/>
          <p:nvPr/>
        </p:nvSpPr>
        <p:spPr>
          <a:xfrm>
            <a:off x="7233491" y="1820867"/>
            <a:ext cx="2253461" cy="3216265"/>
          </a:xfrm>
          <a:prstGeom prst="rect">
            <a:avLst/>
          </a:prstGeom>
        </p:spPr>
        <p:txBody>
          <a:bodyPr wrap="square" lIns="0" tIns="0" rIns="0" bIns="0" rtlCol="0" anchor="t">
            <a:spAutoFit/>
          </a:bodyPr>
          <a:lstStyle/>
          <a:p>
            <a:pPr algn="r">
              <a:lnSpc>
                <a:spcPts val="26040"/>
              </a:lnSpc>
              <a:spcBef>
                <a:spcPct val="0"/>
              </a:spcBef>
            </a:pPr>
            <a:r>
              <a:rPr lang="en-US" sz="15500" dirty="0">
                <a:solidFill>
                  <a:srgbClr val="547D39"/>
                </a:solidFill>
                <a:latin typeface="Saira ExtraCondensed Bold"/>
              </a:rPr>
              <a:t>I.</a:t>
            </a:r>
          </a:p>
        </p:txBody>
      </p:sp>
      <p:sp>
        <p:nvSpPr>
          <p:cNvPr id="6" name="TextBox 6"/>
          <p:cNvSpPr txBox="1"/>
          <p:nvPr/>
        </p:nvSpPr>
        <p:spPr>
          <a:xfrm>
            <a:off x="3657600" y="3773687"/>
            <a:ext cx="10790213" cy="3590727"/>
          </a:xfrm>
          <a:prstGeom prst="rect">
            <a:avLst/>
          </a:prstGeom>
        </p:spPr>
        <p:txBody>
          <a:bodyPr wrap="square" lIns="0" tIns="0" rIns="0" bIns="0" rtlCol="0" anchor="t">
            <a:spAutoFit/>
          </a:bodyPr>
          <a:lstStyle/>
          <a:p>
            <a:pPr algn="ctr">
              <a:lnSpc>
                <a:spcPts val="28000"/>
              </a:lnSpc>
              <a:spcBef>
                <a:spcPct val="0"/>
              </a:spcBef>
            </a:pPr>
            <a:r>
              <a:rPr lang="en-US" sz="13900" dirty="0" err="1">
                <a:solidFill>
                  <a:srgbClr val="70170A"/>
                </a:solidFill>
                <a:latin typeface="Saira ExtraCondensed Bold"/>
              </a:rPr>
              <a:t>Lý</a:t>
            </a:r>
            <a:r>
              <a:rPr lang="en-US" sz="13900" dirty="0">
                <a:solidFill>
                  <a:srgbClr val="70170A"/>
                </a:solidFill>
                <a:latin typeface="Saira ExtraCondensed Bold"/>
              </a:rPr>
              <a:t> </a:t>
            </a:r>
            <a:r>
              <a:rPr lang="en-US" sz="13900" dirty="0" err="1">
                <a:solidFill>
                  <a:srgbClr val="70170A"/>
                </a:solidFill>
                <a:latin typeface="Saira ExtraCondensed Bold"/>
              </a:rPr>
              <a:t>thuyết</a:t>
            </a:r>
            <a:endParaRPr lang="en-US" sz="13900" dirty="0">
              <a:solidFill>
                <a:srgbClr val="70170A"/>
              </a:solidFill>
              <a:latin typeface="Saira ExtraCondensed Bold"/>
            </a:endParaRPr>
          </a:p>
        </p:txBody>
      </p:sp>
      <p:sp>
        <p:nvSpPr>
          <p:cNvPr id="36" name="AutoShape 36"/>
          <p:cNvSpPr/>
          <p:nvPr/>
        </p:nvSpPr>
        <p:spPr>
          <a:xfrm flipH="1" flipV="1">
            <a:off x="693760" y="831082"/>
            <a:ext cx="68240" cy="9113018"/>
          </a:xfrm>
          <a:prstGeom prst="line">
            <a:avLst/>
          </a:prstGeom>
          <a:ln w="95250" cap="rnd">
            <a:solidFill>
              <a:srgbClr val="547D39"/>
            </a:solidFill>
            <a:prstDash val="sysDash"/>
            <a:headEnd type="oval" w="lg" len="lg"/>
            <a:tailEnd type="oval" w="lg" len="lg"/>
          </a:ln>
        </p:spPr>
      </p:sp>
      <p:sp>
        <p:nvSpPr>
          <p:cNvPr id="37" name="AutoShape 37"/>
          <p:cNvSpPr/>
          <p:nvPr/>
        </p:nvSpPr>
        <p:spPr>
          <a:xfrm flipH="1" flipV="1">
            <a:off x="1523993" y="863404"/>
            <a:ext cx="7" cy="9080695"/>
          </a:xfrm>
          <a:prstGeom prst="line">
            <a:avLst/>
          </a:prstGeom>
          <a:ln w="95250" cap="rnd">
            <a:solidFill>
              <a:srgbClr val="FDDEA4"/>
            </a:solidFill>
            <a:prstDash val="sysDash"/>
            <a:headEnd type="oval" w="lg" len="lg"/>
            <a:tailEnd type="oval" w="lg" len="lg"/>
          </a:ln>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98F9D5A3-90DD-3CDE-A8B3-E5E925E1E467}"/>
              </a:ext>
            </a:extLst>
          </p:cNvPr>
          <p:cNvGraphicFramePr>
            <a:graphicFrameLocks noGrp="1"/>
          </p:cNvGraphicFramePr>
          <p:nvPr>
            <p:extLst>
              <p:ext uri="{D42A27DB-BD31-4B8C-83A1-F6EECF244321}">
                <p14:modId xmlns:p14="http://schemas.microsoft.com/office/powerpoint/2010/main" val="3124728528"/>
              </p:ext>
            </p:extLst>
          </p:nvPr>
        </p:nvGraphicFramePr>
        <p:xfrm>
          <a:off x="0" y="-49015"/>
          <a:ext cx="18287999" cy="10336015"/>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498371535"/>
                    </a:ext>
                  </a:extLst>
                </a:gridCol>
                <a:gridCol w="6306518">
                  <a:extLst>
                    <a:ext uri="{9D8B030D-6E8A-4147-A177-3AD203B41FA5}">
                      <a16:colId xmlns:a16="http://schemas.microsoft.com/office/drawing/2014/main" val="135795634"/>
                    </a:ext>
                  </a:extLst>
                </a:gridCol>
                <a:gridCol w="4726983">
                  <a:extLst>
                    <a:ext uri="{9D8B030D-6E8A-4147-A177-3AD203B41FA5}">
                      <a16:colId xmlns:a16="http://schemas.microsoft.com/office/drawing/2014/main" val="994265182"/>
                    </a:ext>
                  </a:extLst>
                </a:gridCol>
                <a:gridCol w="5501898">
                  <a:extLst>
                    <a:ext uri="{9D8B030D-6E8A-4147-A177-3AD203B41FA5}">
                      <a16:colId xmlns:a16="http://schemas.microsoft.com/office/drawing/2014/main" val="1049190853"/>
                    </a:ext>
                  </a:extLst>
                </a:gridCol>
              </a:tblGrid>
              <a:tr h="1275653">
                <a:tc>
                  <a:txBody>
                    <a:bodyPr/>
                    <a:lstStyle/>
                    <a:p>
                      <a:pPr algn="ctr"/>
                      <a:r>
                        <a:rPr lang="en-US" sz="3400" b="1" dirty="0" err="1">
                          <a:latin typeface="Times New Roman" panose="02020603050405020304" pitchFamily="18" charset="0"/>
                          <a:cs typeface="Times New Roman" panose="02020603050405020304" pitchFamily="18" charset="0"/>
                        </a:rPr>
                        <a:t>Tên</a:t>
                      </a:r>
                      <a:r>
                        <a:rPr lang="en-US" sz="3400" b="1" baseline="0" dirty="0">
                          <a:latin typeface="Times New Roman" panose="02020603050405020304" pitchFamily="18" charset="0"/>
                          <a:cs typeface="Times New Roman" panose="02020603050405020304" pitchFamily="18" charset="0"/>
                        </a:rPr>
                        <a:t> TPBL</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Chức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năng</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Từ</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ngữ</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thường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dùng</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Vị</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trí</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trong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câu</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extLst>
                  <a:ext uri="{0D108BD9-81ED-4DB2-BD59-A6C34878D82A}">
                    <a16:rowId xmlns:a16="http://schemas.microsoft.com/office/drawing/2014/main" val="2385926792"/>
                  </a:ext>
                </a:extLst>
              </a:tr>
              <a:tr h="1238947">
                <a:tc>
                  <a:txBody>
                    <a:bodyPr/>
                    <a:lstStyle/>
                    <a:p>
                      <a:pPr algn="ctr"/>
                      <a:r>
                        <a:rPr lang="en-US" sz="3400" b="1" dirty="0" err="1">
                          <a:latin typeface="Times New Roman" panose="02020603050405020304" pitchFamily="18" charset="0"/>
                          <a:cs typeface="Times New Roman" panose="02020603050405020304" pitchFamily="18" charset="0"/>
                        </a:rPr>
                        <a:t>Gọi</a:t>
                      </a:r>
                      <a:r>
                        <a:rPr lang="en-US" sz="3400" b="1" baseline="0" dirty="0">
                          <a:latin typeface="Times New Roman" panose="02020603050405020304" pitchFamily="18" charset="0"/>
                          <a:cs typeface="Times New Roman" panose="02020603050405020304" pitchFamily="18" charset="0"/>
                        </a:rPr>
                        <a:t> - </a:t>
                      </a:r>
                      <a:r>
                        <a:rPr lang="en-US" sz="3400" b="1" baseline="0" dirty="0" err="1">
                          <a:latin typeface="Times New Roman" panose="02020603050405020304" pitchFamily="18" charset="0"/>
                          <a:cs typeface="Times New Roman" panose="02020603050405020304" pitchFamily="18" charset="0"/>
                        </a:rPr>
                        <a:t>đáp</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lập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hoặc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duy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trì</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hệ</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tiếp</a:t>
                      </a:r>
                      <a:r>
                        <a:rPr lang="en-US" sz="340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dạ</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vâng</a:t>
                      </a:r>
                      <a:r>
                        <a:rPr lang="en-US" sz="3400" baseline="0" dirty="0">
                          <a:latin typeface="Times New Roman" panose="02020603050405020304" pitchFamily="18" charset="0"/>
                          <a:cs typeface="Times New Roman" panose="02020603050405020304" pitchFamily="18" charset="0"/>
                        </a:rPr>
                        <a:t>, ừ, </a:t>
                      </a:r>
                      <a:r>
                        <a:rPr lang="en-US" sz="3400" baseline="0" dirty="0" err="1">
                          <a:latin typeface="Times New Roman" panose="02020603050405020304" pitchFamily="18" charset="0"/>
                          <a:cs typeface="Times New Roman" panose="02020603050405020304" pitchFamily="18" charset="0"/>
                        </a:rPr>
                        <a:t>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thưa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bẩm</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Linh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a:t>
                      </a:r>
                      <a:r>
                        <a:rPr lang="en-US" sz="3400" dirty="0" err="1">
                          <a:latin typeface="Times New Roman" panose="02020603050405020304" pitchFamily="18" charset="0"/>
                          <a:cs typeface="Times New Roman" panose="02020603050405020304" pitchFamily="18" charset="0"/>
                        </a:rPr>
                        <a:t>hường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đứng</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đầu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giữa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a:t>
                      </a:r>
                    </a:p>
                  </a:txBody>
                  <a:tcPr marL="137160" marR="137160" marT="68580" marB="68580">
                    <a:solidFill>
                      <a:schemeClr val="bg1"/>
                    </a:solidFill>
                  </a:tcPr>
                </a:tc>
                <a:extLst>
                  <a:ext uri="{0D108BD9-81ED-4DB2-BD59-A6C34878D82A}">
                    <a16:rowId xmlns:a16="http://schemas.microsoft.com/office/drawing/2014/main" val="129175430"/>
                  </a:ext>
                </a:extLst>
              </a:tr>
              <a:tr h="1653625">
                <a:tc>
                  <a:txBody>
                    <a:bodyPr/>
                    <a:lstStyle/>
                    <a:p>
                      <a:pPr algn="ctr"/>
                      <a:r>
                        <a:rPr lang="en-US" sz="3400" b="1" dirty="0" err="1">
                          <a:latin typeface="Times New Roman" panose="02020603050405020304" pitchFamily="18" charset="0"/>
                          <a:cs typeface="Times New Roman" panose="02020603050405020304" pitchFamily="18" charset="0"/>
                        </a:rPr>
                        <a:t>Cảm</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thán</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algn="just" defTabSz="1371600">
                        <a:spcAft>
                          <a:spcPts val="1125"/>
                        </a:spcAf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bộc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lộ</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xúc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vui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buồn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tức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ngạc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nhiên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của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a:latin typeface="Times New Roman" panose="02020603050405020304" pitchFamily="18" charset="0"/>
                          <a:cs typeface="Times New Roman" panose="02020603050405020304" pitchFamily="18" charset="0"/>
                        </a:rPr>
                        <a:t>a, ồ,</a:t>
                      </a:r>
                      <a:r>
                        <a:rPr lang="en-US" sz="3400" baseline="0" dirty="0">
                          <a:latin typeface="Times New Roman" panose="02020603050405020304" pitchFamily="18" charset="0"/>
                          <a:cs typeface="Times New Roman" panose="02020603050405020304" pitchFamily="18" charset="0"/>
                        </a:rPr>
                        <a:t> ô hay,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chao</a:t>
                      </a:r>
                      <a:r>
                        <a:rPr lang="en-US" sz="3400" baseline="0" dirty="0">
                          <a:latin typeface="Times New Roman" panose="02020603050405020304" pitchFamily="18" charset="0"/>
                          <a:cs typeface="Times New Roman" panose="02020603050405020304" pitchFamily="18" charset="0"/>
                        </a:rPr>
                        <a:t>, ơ, ơ </a:t>
                      </a:r>
                      <a:r>
                        <a:rPr lang="en-US" sz="3400" baseline="0" dirty="0" err="1">
                          <a:latin typeface="Times New Roman" panose="02020603050405020304" pitchFamily="18" charset="0"/>
                          <a:cs typeface="Times New Roman" panose="02020603050405020304" pitchFamily="18" charset="0"/>
                        </a:rPr>
                        <a:t>kìa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chao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Thường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đầu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515382689"/>
                  </a:ext>
                </a:extLst>
              </a:tr>
              <a:tr h="2228335">
                <a:tc>
                  <a:txBody>
                    <a:bodyPr/>
                    <a:lstStyle/>
                    <a:p>
                      <a:pPr algn="ctr"/>
                      <a:r>
                        <a:rPr lang="en-US" sz="3400" b="1" dirty="0" err="1">
                          <a:latin typeface="Times New Roman" panose="02020603050405020304" pitchFamily="18" charset="0"/>
                          <a:cs typeface="Times New Roman" panose="02020603050405020304" pitchFamily="18" charset="0"/>
                        </a:rPr>
                        <a:t>Tình</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thái</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algn="just" defTabSz="1371600">
                        <a:spcAft>
                          <a:spcPts val="1125"/>
                        </a:spcAf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biểu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thị</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nhìn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đánh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giá</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của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viết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việc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chắc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lẽ</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hình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lẽ</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quả</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a:t>
                      </a:r>
                      <a:r>
                        <a:rPr lang="en-US" sz="3400" baseline="0" dirty="0">
                          <a:latin typeface="Times New Roman" panose="02020603050405020304" pitchFamily="18" charset="0"/>
                          <a:cs typeface="Times New Roman" panose="02020603050405020304" pitchFamily="18" charset="0"/>
                        </a:rPr>
                        <a:t>, may </a:t>
                      </a:r>
                      <a:r>
                        <a:rPr lang="en-US" sz="3400" baseline="0" dirty="0" err="1">
                          <a:latin typeface="Times New Roman" panose="02020603050405020304" pitchFamily="18" charset="0"/>
                          <a:cs typeface="Times New Roman" panose="02020603050405020304" pitchFamily="18" charset="0"/>
                        </a:rPr>
                        <a:t>sao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thật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Linh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a:t>
                      </a:r>
                      <a:r>
                        <a:rPr lang="en-US" sz="3400" dirty="0" err="1">
                          <a:latin typeface="Times New Roman" panose="02020603050405020304" pitchFamily="18" charset="0"/>
                          <a:cs typeface="Times New Roman" panose="02020603050405020304" pitchFamily="18" charset="0"/>
                        </a:rPr>
                        <a:t>hường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đứng</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đầu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giữa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a:t>
                      </a:r>
                    </a:p>
                  </a:txBody>
                  <a:tcPr marL="137160" marR="137160" marT="68580" marB="68580">
                    <a:solidFill>
                      <a:schemeClr val="bg1"/>
                    </a:solidFill>
                  </a:tcPr>
                </a:tc>
                <a:extLst>
                  <a:ext uri="{0D108BD9-81ED-4DB2-BD59-A6C34878D82A}">
                    <a16:rowId xmlns:a16="http://schemas.microsoft.com/office/drawing/2014/main" val="1561734286"/>
                  </a:ext>
                </a:extLst>
              </a:tr>
              <a:tr h="1043940">
                <a:tc>
                  <a:txBody>
                    <a:bodyPr/>
                    <a:lstStyle/>
                    <a:p>
                      <a:pPr algn="ctr"/>
                      <a:r>
                        <a:rPr lang="en-US" sz="3400" b="1" dirty="0" err="1">
                          <a:latin typeface="Times New Roman" panose="02020603050405020304" pitchFamily="18" charset="0"/>
                          <a:cs typeface="Times New Roman" panose="02020603050405020304" pitchFamily="18" charset="0"/>
                        </a:rPr>
                        <a:t>Chuyển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tiếp</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ý </a:t>
                      </a:r>
                      <a:r>
                        <a:rPr lang="en-US" sz="3400" baseline="0" dirty="0" err="1">
                          <a:latin typeface="Times New Roman" panose="02020603050405020304" pitchFamily="18" charset="0"/>
                          <a:cs typeface="Times New Roman" panose="02020603050405020304" pitchFamily="18" charset="0"/>
                        </a:rPr>
                        <a:t>chuyển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tiếp</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giữa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chứa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đoạn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sau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tóm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ấy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thế</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mà</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thế</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nữa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ngoài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khác</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Thường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đầu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1572647127"/>
                  </a:ext>
                </a:extLst>
              </a:tr>
              <a:tr h="1043940">
                <a:tc>
                  <a:txBody>
                    <a:bodyPr/>
                    <a:lstStyle/>
                    <a:p>
                      <a:pPr algn="ctr"/>
                      <a:r>
                        <a:rPr lang="en-US" sz="3400" b="1" dirty="0" err="1">
                          <a:latin typeface="Times New Roman" panose="02020603050405020304" pitchFamily="18" charset="0"/>
                          <a:cs typeface="Times New Roman" panose="02020603050405020304" pitchFamily="18" charset="0"/>
                        </a:rPr>
                        <a:t>Phụ</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chú</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giải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thích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ý </a:t>
                      </a:r>
                      <a:r>
                        <a:rPr lang="en-US" sz="3400" baseline="0" dirty="0" err="1">
                          <a:latin typeface="Times New Roman" panose="02020603050405020304" pitchFamily="18" charset="0"/>
                          <a:cs typeface="Times New Roman" panose="02020603050405020304" pitchFamily="18" charset="0"/>
                        </a:rPr>
                        <a:t>kiến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bình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luận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vật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việc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biệt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về</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ngữ</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điệu</a:t>
                      </a:r>
                      <a:endParaRPr lang="en-US" sz="3400" baseline="0" dirty="0">
                        <a:latin typeface="Times New Roman" panose="02020603050405020304" pitchFamily="18" charset="0"/>
                        <a:cs typeface="Times New Roman" panose="02020603050405020304" pitchFamily="18" charset="0"/>
                      </a:endParaRPr>
                    </a:p>
                    <a:p>
                      <a:pPr algn="just"/>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đánh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bằng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phẩy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ngang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hai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chấm</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1121463091"/>
                  </a:ext>
                </a:extLst>
              </a:tr>
            </a:tbl>
          </a:graphicData>
        </a:graphic>
      </p:graphicFrame>
    </p:spTree>
    <p:extLst>
      <p:ext uri="{BB962C8B-B14F-4D97-AF65-F5344CB8AC3E}">
        <p14:creationId xmlns:p14="http://schemas.microsoft.com/office/powerpoint/2010/main" val="520409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10696351" y="2219549"/>
            <a:ext cx="9371006" cy="5617708"/>
          </a:xfrm>
          <a:custGeom>
            <a:avLst/>
            <a:gdLst/>
            <a:ahLst/>
            <a:cxnLst/>
            <a:rect l="l" t="t" r="r" b="b"/>
            <a:pathLst>
              <a:path w="9371006" h="5617708">
                <a:moveTo>
                  <a:pt x="0" y="0"/>
                </a:moveTo>
                <a:lnTo>
                  <a:pt x="9371006" y="0"/>
                </a:lnTo>
                <a:lnTo>
                  <a:pt x="9371006" y="5617707"/>
                </a:lnTo>
                <a:lnTo>
                  <a:pt x="0" y="5617707"/>
                </a:lnTo>
                <a:lnTo>
                  <a:pt x="0" y="0"/>
                </a:lnTo>
                <a:close/>
              </a:path>
            </a:pathLst>
          </a:custGeom>
          <a:blipFill>
            <a:blip r:embed="rId3">
              <a:extLst>
                <a:ext uri="{96DAC541-7B7A-43D3-8B79-37D633B846F1}">
                  <asvg:svgBlip xmlns:asvg="http://schemas.microsoft.com/office/drawing/2016/SVG/main" xmlns="" r:embed="rId4"/>
                </a:ext>
              </a:extLst>
            </a:blip>
            <a:stretch>
              <a:fillRect t="-85238"/>
            </a:stretch>
          </a:blipFill>
        </p:spPr>
      </p:sp>
      <p:sp>
        <p:nvSpPr>
          <p:cNvPr id="5" name="TextBox 5"/>
          <p:cNvSpPr txBox="1"/>
          <p:nvPr/>
        </p:nvSpPr>
        <p:spPr>
          <a:xfrm>
            <a:off x="7233491" y="1820867"/>
            <a:ext cx="2253461" cy="3216265"/>
          </a:xfrm>
          <a:prstGeom prst="rect">
            <a:avLst/>
          </a:prstGeom>
        </p:spPr>
        <p:txBody>
          <a:bodyPr wrap="square" lIns="0" tIns="0" rIns="0" bIns="0" rtlCol="0" anchor="t">
            <a:spAutoFit/>
          </a:bodyPr>
          <a:lstStyle/>
          <a:p>
            <a:pPr marL="0" marR="0" lvl="0" indent="0" algn="r" defTabSz="914400" rtl="0" eaLnBrk="1" fontAlgn="auto" latinLnBrk="0" hangingPunct="1">
              <a:lnSpc>
                <a:spcPts val="26040"/>
              </a:lnSpc>
              <a:spcBef>
                <a:spcPct val="0"/>
              </a:spcBef>
              <a:spcAft>
                <a:spcPts val="0"/>
              </a:spcAft>
              <a:buClrTx/>
              <a:buSzTx/>
              <a:buFontTx/>
              <a:buNone/>
              <a:tabLst/>
              <a:defRPr/>
            </a:pPr>
            <a:r>
              <a:rPr kumimoji="0" lang="en-US" sz="15500" b="0" i="0" u="none" strike="noStrike" kern="1200" cap="none" spc="0" normalizeH="0" baseline="0" noProof="0" dirty="0">
                <a:ln>
                  <a:noFill/>
                </a:ln>
                <a:solidFill>
                  <a:srgbClr val="547D39"/>
                </a:solidFill>
                <a:effectLst/>
                <a:uLnTx/>
                <a:uFillTx/>
                <a:latin typeface="Saira ExtraCondensed Bold"/>
                <a:ea typeface="+mn-ea"/>
                <a:cs typeface="+mn-cs"/>
              </a:rPr>
              <a:t>II.</a:t>
            </a:r>
          </a:p>
        </p:txBody>
      </p:sp>
      <p:sp>
        <p:nvSpPr>
          <p:cNvPr id="6" name="TextBox 6"/>
          <p:cNvSpPr txBox="1"/>
          <p:nvPr/>
        </p:nvSpPr>
        <p:spPr>
          <a:xfrm>
            <a:off x="3657600" y="3773687"/>
            <a:ext cx="10790213" cy="3227807"/>
          </a:xfrm>
          <a:prstGeom prst="rect">
            <a:avLst/>
          </a:prstGeom>
        </p:spPr>
        <p:txBody>
          <a:bodyPr wrap="square" lIns="0" tIns="0" rIns="0" bIns="0" rtlCol="0" anchor="t">
            <a:spAutoFit/>
          </a:bodyPr>
          <a:lstStyle/>
          <a:p>
            <a:pPr marL="0" marR="0" lvl="0" indent="0" algn="ctr" defTabSz="914400" rtl="0" eaLnBrk="1" fontAlgn="auto" latinLnBrk="0" hangingPunct="1">
              <a:lnSpc>
                <a:spcPts val="28000"/>
              </a:lnSpc>
              <a:spcBef>
                <a:spcPct val="0"/>
              </a:spcBef>
              <a:spcAft>
                <a:spcPts val="0"/>
              </a:spcAft>
              <a:buClrTx/>
              <a:buSzTx/>
              <a:buFontTx/>
              <a:buNone/>
              <a:tabLst/>
              <a:defRPr/>
            </a:pPr>
            <a:r>
              <a:rPr lang="en-US" sz="13900" dirty="0" err="1">
                <a:solidFill>
                  <a:srgbClr val="70170A"/>
                </a:solidFill>
                <a:latin typeface="Saira ExtraCondensed Bold"/>
              </a:rPr>
              <a:t>Thực</a:t>
            </a:r>
            <a:r>
              <a:rPr lang="en-US" sz="13900" dirty="0">
                <a:solidFill>
                  <a:srgbClr val="70170A"/>
                </a:solidFill>
                <a:latin typeface="Saira ExtraCondensed Bold"/>
              </a:rPr>
              <a:t> </a:t>
            </a:r>
            <a:r>
              <a:rPr lang="en-US" sz="13900" dirty="0" err="1">
                <a:solidFill>
                  <a:srgbClr val="70170A"/>
                </a:solidFill>
                <a:latin typeface="Saira ExtraCondensed Bold"/>
              </a:rPr>
              <a:t>hành</a:t>
            </a:r>
            <a:endParaRPr kumimoji="0" lang="en-US" sz="13900" b="0" i="0" u="none" strike="noStrike" kern="1200" cap="none" spc="0" normalizeH="0" baseline="0" noProof="0" dirty="0">
              <a:ln>
                <a:noFill/>
              </a:ln>
              <a:solidFill>
                <a:srgbClr val="70170A"/>
              </a:solidFill>
              <a:effectLst/>
              <a:uLnTx/>
              <a:uFillTx/>
              <a:latin typeface="Saira ExtraCondensed Bold"/>
              <a:ea typeface="+mn-ea"/>
              <a:cs typeface="+mn-cs"/>
            </a:endParaRPr>
          </a:p>
        </p:txBody>
      </p:sp>
      <p:sp>
        <p:nvSpPr>
          <p:cNvPr id="36" name="AutoShape 36"/>
          <p:cNvSpPr/>
          <p:nvPr/>
        </p:nvSpPr>
        <p:spPr>
          <a:xfrm flipH="1" flipV="1">
            <a:off x="693760" y="831082"/>
            <a:ext cx="68240" cy="9113018"/>
          </a:xfrm>
          <a:prstGeom prst="line">
            <a:avLst/>
          </a:prstGeom>
          <a:ln w="95250" cap="rnd">
            <a:solidFill>
              <a:srgbClr val="547D39"/>
            </a:solidFill>
            <a:prstDash val="sysDash"/>
            <a:headEnd type="oval" w="lg" len="lg"/>
            <a:tailEnd type="oval" w="lg" len="lg"/>
          </a:ln>
        </p:spPr>
      </p:sp>
      <p:sp>
        <p:nvSpPr>
          <p:cNvPr id="37" name="AutoShape 37"/>
          <p:cNvSpPr/>
          <p:nvPr/>
        </p:nvSpPr>
        <p:spPr>
          <a:xfrm flipH="1" flipV="1">
            <a:off x="1523993" y="863404"/>
            <a:ext cx="7" cy="9080695"/>
          </a:xfrm>
          <a:prstGeom prst="line">
            <a:avLst/>
          </a:prstGeom>
          <a:ln w="95250" cap="rnd">
            <a:solidFill>
              <a:srgbClr val="FDDEA4"/>
            </a:solidFill>
            <a:prstDash val="sysDash"/>
            <a:headEnd type="oval" w="lg" len="lg"/>
            <a:tailEnd type="oval" w="lg" len="lg"/>
          </a:ln>
        </p:spPr>
      </p:sp>
    </p:spTree>
    <p:extLst>
      <p:ext uri="{BB962C8B-B14F-4D97-AF65-F5344CB8AC3E}">
        <p14:creationId xmlns:p14="http://schemas.microsoft.com/office/powerpoint/2010/main" val="6024460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FF2B5EF4-FFF2-40B4-BE49-F238E27FC236}">
                <a16:creationId xmlns:a16="http://schemas.microsoft.com/office/drawing/2014/main" id="{9754024E-76FB-5761-8EBB-0E7C9CBF837B}"/>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sp>
      <p:sp>
        <p:nvSpPr>
          <p:cNvPr id="7" name="Title 4">
            <a:extLst>
              <a:ext uri="{FF2B5EF4-FFF2-40B4-BE49-F238E27FC236}">
                <a16:creationId xmlns:a16="http://schemas.microsoft.com/office/drawing/2014/main" id="{DD6C600D-057C-3DEA-C0C8-22156CC7DA3A}"/>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tập</a:t>
            </a:r>
            <a:r>
              <a:rPr lang="en-US" sz="5400" b="1" dirty="0">
                <a:latin typeface="Times New Roman" panose="02020603050405020304" pitchFamily="18" charset="0"/>
                <a:cs typeface="Times New Roman" panose="02020603050405020304" pitchFamily="18" charset="0"/>
              </a:rPr>
              <a:t> 1</a:t>
            </a:r>
          </a:p>
        </p:txBody>
      </p:sp>
      <p:graphicFrame>
        <p:nvGraphicFramePr>
          <p:cNvPr id="2" name="Table 1"/>
          <p:cNvGraphicFramePr>
            <a:graphicFrameLocks noGrp="1"/>
          </p:cNvGraphicFramePr>
          <p:nvPr>
            <p:extLst>
              <p:ext uri="{D42A27DB-BD31-4B8C-83A1-F6EECF244321}">
                <p14:modId xmlns:p14="http://schemas.microsoft.com/office/powerpoint/2010/main" val="2383599212"/>
              </p:ext>
            </p:extLst>
          </p:nvPr>
        </p:nvGraphicFramePr>
        <p:xfrm>
          <a:off x="1066800" y="2628900"/>
          <a:ext cx="16078200" cy="6126480"/>
        </p:xfrm>
        <a:graphic>
          <a:graphicData uri="http://schemas.openxmlformats.org/drawingml/2006/table">
            <a:tbl>
              <a:tblPr firstRow="1" bandRow="1">
                <a:tableStyleId>{5940675A-B579-460E-94D1-54222C63F5DA}</a:tableStyleId>
              </a:tblPr>
              <a:tblGrid>
                <a:gridCol w="8039100">
                  <a:extLst>
                    <a:ext uri="{9D8B030D-6E8A-4147-A177-3AD203B41FA5}">
                      <a16:colId xmlns:a16="http://schemas.microsoft.com/office/drawing/2014/main" val="1545044908"/>
                    </a:ext>
                  </a:extLst>
                </a:gridCol>
                <a:gridCol w="8039100">
                  <a:extLst>
                    <a:ext uri="{9D8B030D-6E8A-4147-A177-3AD203B41FA5}">
                      <a16:colId xmlns:a16="http://schemas.microsoft.com/office/drawing/2014/main" val="1854590740"/>
                    </a:ext>
                  </a:extLst>
                </a:gridCol>
              </a:tblGrid>
              <a:tr h="370840">
                <a:tc>
                  <a:txBody>
                    <a:bodyPr/>
                    <a:lstStyle/>
                    <a:p>
                      <a:pPr algn="ctr"/>
                      <a:r>
                        <a:rPr lang="en-US" sz="4800" b="1" dirty="0" err="1">
                          <a:solidFill>
                            <a:schemeClr val="tx1"/>
                          </a:solidFill>
                          <a:latin typeface="Times New Roman" panose="02020603050405020304" pitchFamily="18" charset="0"/>
                          <a:cs typeface="Times New Roman" panose="02020603050405020304" pitchFamily="18" charset="0"/>
                        </a:rPr>
                        <a:t>Thành</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phần</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gọi</a:t>
                      </a:r>
                      <a:r>
                        <a:rPr lang="en-US" sz="4800" b="1" baseline="0" dirty="0">
                          <a:solidFill>
                            <a:schemeClr val="tx1"/>
                          </a:solidFill>
                          <a:latin typeface="Times New Roman" panose="02020603050405020304" pitchFamily="18" charset="0"/>
                          <a:cs typeface="Times New Roman" panose="02020603050405020304" pitchFamily="18" charset="0"/>
                        </a:rPr>
                        <a:t> - </a:t>
                      </a:r>
                      <a:r>
                        <a:rPr lang="en-US" sz="4800" b="1" baseline="0" dirty="0" err="1">
                          <a:solidFill>
                            <a:schemeClr val="tx1"/>
                          </a:solidFill>
                          <a:latin typeface="Times New Roman" panose="02020603050405020304" pitchFamily="18" charset="0"/>
                          <a:cs typeface="Times New Roman" panose="02020603050405020304" pitchFamily="18" charset="0"/>
                        </a:rPr>
                        <a:t>đáp</a:t>
                      </a:r>
                      <a:endParaRPr lang="en-US" sz="48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4800" b="1" dirty="0" err="1">
                          <a:solidFill>
                            <a:schemeClr val="tx1"/>
                          </a:solidFill>
                          <a:latin typeface="Times New Roman" panose="02020603050405020304" pitchFamily="18" charset="0"/>
                          <a:cs typeface="Times New Roman" panose="02020603050405020304" pitchFamily="18" charset="0"/>
                        </a:rPr>
                        <a:t>Thành</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phần</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cảm</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thán</a:t>
                      </a:r>
                      <a:endParaRPr lang="en-US" sz="48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549405784"/>
                  </a:ext>
                </a:extLst>
              </a:tr>
              <a:tr h="370840">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b: “</a:t>
                      </a:r>
                      <a:r>
                        <a:rPr lang="en-US" sz="4800" baseline="0" dirty="0" err="1">
                          <a:latin typeface="Times New Roman" panose="02020603050405020304" pitchFamily="18" charset="0"/>
                          <a:cs typeface="Times New Roman" panose="02020603050405020304" pitchFamily="18" charset="0"/>
                        </a:rPr>
                        <a:t>này</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Dùng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gọi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đối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thoại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ngang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hàng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hoặc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dưới</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 “ơ”</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lộ</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ngạc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nhiên</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792223972"/>
                  </a:ext>
                </a:extLst>
              </a:tr>
              <a:tr h="370840">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c: “</a:t>
                      </a:r>
                      <a:r>
                        <a:rPr lang="en-US" sz="4800" baseline="0" dirty="0" err="1">
                          <a:latin typeface="Times New Roman" panose="02020603050405020304" pitchFamily="18" charset="0"/>
                          <a:cs typeface="Times New Roman" panose="02020603050405020304" pitchFamily="18" charset="0"/>
                        </a:rPr>
                        <a:t>Thưa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ông</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Dùng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trình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bày</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hoặc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bẩm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báo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với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đối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thoại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một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cách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trân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trọng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lễ</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phép</a:t>
                      </a:r>
                      <a:r>
                        <a:rPr lang="en-US" sz="4800" baseline="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d: “</a:t>
                      </a:r>
                      <a:r>
                        <a:rPr lang="en-US" sz="4800" baseline="0" dirty="0" err="1">
                          <a:latin typeface="Times New Roman" panose="02020603050405020304" pitchFamily="18" charset="0"/>
                          <a:cs typeface="Times New Roman" panose="02020603050405020304" pitchFamily="18" charset="0"/>
                        </a:rPr>
                        <a:t>trời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ơi</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thị</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tiếc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nuối</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51506512"/>
                  </a:ext>
                </a:extLst>
              </a:tr>
            </a:tbl>
          </a:graphicData>
        </a:graphic>
      </p:graphicFrame>
    </p:spTree>
    <p:extLst>
      <p:ext uri="{BB962C8B-B14F-4D97-AF65-F5344CB8AC3E}">
        <p14:creationId xmlns:p14="http://schemas.microsoft.com/office/powerpoint/2010/main" val="3307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a:extLst>
              <a:ext uri="{FF2B5EF4-FFF2-40B4-BE49-F238E27FC236}">
                <a16:creationId xmlns:a16="http://schemas.microsoft.com/office/drawing/2014/main" id="{C11BA4DA-827C-4BF4-E071-DAF28B88450F}"/>
              </a:ext>
            </a:extLst>
          </p:cNvPr>
          <p:cNvSpPr/>
          <p:nvPr/>
        </p:nvSpPr>
        <p:spPr>
          <a:xfrm>
            <a:off x="-457200" y="1349870"/>
            <a:ext cx="9049107" cy="23812"/>
          </a:xfrm>
          <a:prstGeom prst="line">
            <a:avLst/>
          </a:prstGeom>
          <a:ln w="47625" cap="rnd">
            <a:solidFill>
              <a:srgbClr val="547D39"/>
            </a:solidFill>
            <a:prstDash val="sysDash"/>
            <a:headEnd type="oval" w="lg" len="lg"/>
            <a:tailEnd type="oval" w="lg" len="lg"/>
          </a:ln>
        </p:spPr>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112594"/>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tập</a:t>
            </a:r>
            <a:r>
              <a:rPr lang="en-US" sz="5400" b="1" dirty="0">
                <a:latin typeface="Times New Roman" panose="02020603050405020304" pitchFamily="18" charset="0"/>
                <a:cs typeface="Times New Roman" panose="02020603050405020304" pitchFamily="18" charset="0"/>
              </a:rPr>
              <a:t> 2</a:t>
            </a: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240202" y="-114300"/>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4023921800"/>
              </p:ext>
            </p:extLst>
          </p:nvPr>
        </p:nvGraphicFramePr>
        <p:xfrm>
          <a:off x="419200" y="1680800"/>
          <a:ext cx="17487799" cy="8138160"/>
        </p:xfrm>
        <a:graphic>
          <a:graphicData uri="http://schemas.openxmlformats.org/drawingml/2006/table">
            <a:tbl>
              <a:tblPr firstRow="1" bandRow="1">
                <a:tableStyleId>{5940675A-B579-460E-94D1-54222C63F5DA}</a:tableStyleId>
              </a:tblPr>
              <a:tblGrid>
                <a:gridCol w="8888282">
                  <a:extLst>
                    <a:ext uri="{9D8B030D-6E8A-4147-A177-3AD203B41FA5}">
                      <a16:colId xmlns:a16="http://schemas.microsoft.com/office/drawing/2014/main" val="2667120366"/>
                    </a:ext>
                  </a:extLst>
                </a:gridCol>
                <a:gridCol w="2561718">
                  <a:extLst>
                    <a:ext uri="{9D8B030D-6E8A-4147-A177-3AD203B41FA5}">
                      <a16:colId xmlns:a16="http://schemas.microsoft.com/office/drawing/2014/main" val="1933540629"/>
                    </a:ext>
                  </a:extLst>
                </a:gridCol>
                <a:gridCol w="2173579">
                  <a:extLst>
                    <a:ext uri="{9D8B030D-6E8A-4147-A177-3AD203B41FA5}">
                      <a16:colId xmlns:a16="http://schemas.microsoft.com/office/drawing/2014/main" val="1552286295"/>
                    </a:ext>
                  </a:extLst>
                </a:gridCol>
                <a:gridCol w="3864220">
                  <a:extLst>
                    <a:ext uri="{9D8B030D-6E8A-4147-A177-3AD203B41FA5}">
                      <a16:colId xmlns:a16="http://schemas.microsoft.com/office/drawing/2014/main" val="797161137"/>
                    </a:ext>
                  </a:extLst>
                </a:gridCol>
              </a:tblGrid>
              <a:tr h="596829">
                <a:tc>
                  <a:txBody>
                    <a:bodyPr/>
                    <a:lstStyle/>
                    <a:p>
                      <a:pPr algn="ctr"/>
                      <a:r>
                        <a:rPr lang="en-US" sz="3400" b="1" dirty="0" err="1">
                          <a:latin typeface="Times New Roman" panose="02020603050405020304" pitchFamily="18" charset="0"/>
                          <a:cs typeface="Times New Roman" panose="02020603050405020304" pitchFamily="18" charset="0"/>
                        </a:rPr>
                        <a:t>Ví</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dụ</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Thành</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phần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phụ</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chú</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Dấu</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hiệu</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nhận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biết</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Công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dụng</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715419079"/>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a. Trên nền im lặng bao la ấy nổi bật lên một âm thanh văng vẳng mơ hồ nhưng êm dịu như một tiếng hát xa – tiếng suối… (Lê Trí Viễn)</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Tiếng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suối</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Dấu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ngang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trước</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Giải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thích</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nghĩa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cụm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từ</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xa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0266239"/>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b. Câu thơ vang lên những hai thứ tiếng: tiếng suối và tiếng hát (Lê Trí Viễn)</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Tiếng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và</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hát</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Dấu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hai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chấm</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Giải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thích</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cụm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từ</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hai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thứ</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385670"/>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c. Vậy là không cần hành động, không cần biến cố (hai yếu tố này bị giảm thiểu đến mức tối đa), tác giả để cho tính cách nhân vật thể hiện qua hai cuộc trò chuyện, nhờ vào đó để triển khai tâm tưởng bề sâu của nhân vật (Văn Giá)</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a:latin typeface="Times New Roman" panose="02020603050405020304" pitchFamily="18" charset="0"/>
                          <a:cs typeface="Times New Roman" panose="02020603050405020304" pitchFamily="18" charset="0"/>
                        </a:rPr>
                        <a:t>Hai </a:t>
                      </a:r>
                      <a:r>
                        <a:rPr lang="en-US" sz="3400" dirty="0" err="1">
                          <a:latin typeface="Times New Roman" panose="02020603050405020304" pitchFamily="18" charset="0"/>
                          <a:cs typeface="Times New Roman" panose="02020603050405020304" pitchFamily="18" charset="0"/>
                        </a:rPr>
                        <a:t>yếu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tố</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này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bị</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giảm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thiểu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mức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đa</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Đặt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đơn</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thêm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về</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hành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động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cố</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đó</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4459829"/>
                  </a:ext>
                </a:extLst>
              </a:tr>
            </a:tbl>
          </a:graphicData>
        </a:graphic>
      </p:graphicFrame>
    </p:spTree>
    <p:extLst>
      <p:ext uri="{BB962C8B-B14F-4D97-AF65-F5344CB8AC3E}">
        <p14:creationId xmlns:p14="http://schemas.microsoft.com/office/powerpoint/2010/main" val="15153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9604577" y="5734151"/>
            <a:ext cx="1813940" cy="1955133"/>
          </a:xfrm>
          <a:prstGeom prst="rect">
            <a:avLst/>
          </a:prstGeom>
        </p:spPr>
      </p:pic>
      <p:pic>
        <p:nvPicPr>
          <p:cNvPr id="46"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0105" y="3451016"/>
            <a:ext cx="1604472" cy="878450"/>
          </a:xfrm>
          <a:prstGeom prst="rect">
            <a:avLst/>
          </a:prstGeom>
          <a:noFill/>
          <a:extLst>
            <a:ext uri="{909E8E84-426E-40DD-AFC4-6F175D3DCCD1}">
              <a14:hiddenFill xmlns:a14="http://schemas.microsoft.com/office/drawing/2010/main">
                <a:solidFill>
                  <a:srgbClr val="FFFFFF"/>
                </a:solidFill>
              </a14:hiddenFill>
            </a:ext>
          </a:extLst>
        </p:spPr>
      </p:pic>
      <p:pic>
        <p:nvPicPr>
          <p:cNvPr id="5" name="ChuEchConBeat-V.A-40896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4469" y="1"/>
            <a:ext cx="616226" cy="616226"/>
          </a:xfrm>
          <a:prstGeom prst="rect">
            <a:avLst/>
          </a:prstGeom>
        </p:spPr>
      </p:pic>
    </p:spTree>
    <p:extLst>
      <p:ext uri="{BB962C8B-B14F-4D97-AF65-F5344CB8AC3E}">
        <p14:creationId xmlns:p14="http://schemas.microsoft.com/office/powerpoint/2010/main" val="38773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23"/>
                                        </p:tgtEl>
                                        <p:attrNameLst>
                                          <p:attrName>r</p:attrName>
                                        </p:attrNameLst>
                                      </p:cBhvr>
                                    </p:animRot>
                                    <p:animRot by="-240000">
                                      <p:cBhvr>
                                        <p:cTn id="14" dur="600" fill="hold">
                                          <p:stCondLst>
                                            <p:cond delay="600"/>
                                          </p:stCondLst>
                                        </p:cTn>
                                        <p:tgtEl>
                                          <p:spTgt spid="23"/>
                                        </p:tgtEl>
                                        <p:attrNameLst>
                                          <p:attrName>r</p:attrName>
                                        </p:attrNameLst>
                                      </p:cBhvr>
                                    </p:animRot>
                                    <p:animRot by="240000">
                                      <p:cBhvr>
                                        <p:cTn id="15" dur="600" fill="hold">
                                          <p:stCondLst>
                                            <p:cond delay="1200"/>
                                          </p:stCondLst>
                                        </p:cTn>
                                        <p:tgtEl>
                                          <p:spTgt spid="23"/>
                                        </p:tgtEl>
                                        <p:attrNameLst>
                                          <p:attrName>r</p:attrName>
                                        </p:attrNameLst>
                                      </p:cBhvr>
                                    </p:animRot>
                                    <p:animRot by="-240000">
                                      <p:cBhvr>
                                        <p:cTn id="16" dur="600" fill="hold">
                                          <p:stCondLst>
                                            <p:cond delay="1800"/>
                                          </p:stCondLst>
                                        </p:cTn>
                                        <p:tgtEl>
                                          <p:spTgt spid="23"/>
                                        </p:tgtEl>
                                        <p:attrNameLst>
                                          <p:attrName>r</p:attrName>
                                        </p:attrNameLst>
                                      </p:cBhvr>
                                    </p:animRot>
                                    <p:animRot by="120000">
                                      <p:cBhvr>
                                        <p:cTn id="17" dur="600" fill="hold">
                                          <p:stCondLst>
                                            <p:cond delay="2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 decel="100000"/>
                                        <p:tgtEl>
                                          <p:spTgt spid="2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numSld="999">
                <p:cTn id="2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6047" b="90000" l="6512" r="90000"/>
                    </a14:imgEffect>
                  </a14:imgLayer>
                </a14:imgProps>
              </a:ext>
            </a:extLst>
          </a:blip>
          <a:stretch>
            <a:fillRect/>
          </a:stretch>
        </p:blipFill>
        <p:spPr>
          <a:xfrm>
            <a:off x="10363200" y="3360421"/>
            <a:ext cx="8933659" cy="893365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910" b="97973" l="901" r="99324"/>
                    </a14:imgEffect>
                  </a14:imgLayer>
                </a14:imgProps>
              </a:ext>
            </a:extLst>
          </a:blip>
          <a:stretch>
            <a:fillRect/>
          </a:stretch>
        </p:blipFill>
        <p:spPr>
          <a:xfrm>
            <a:off x="-1491516" y="3835880"/>
            <a:ext cx="8458200" cy="8458200"/>
          </a:xfrm>
          <a:prstGeom prst="rect">
            <a:avLst/>
          </a:prstGeom>
        </p:spPr>
      </p:pic>
      <p:pic>
        <p:nvPicPr>
          <p:cNvPr id="22" name="Picture 21"/>
          <p:cNvPicPr>
            <a:picLocks noChangeAspect="1"/>
          </p:cNvPicPr>
          <p:nvPr/>
        </p:nvPicPr>
        <p:blipFill>
          <a:blip r:embed="rId8">
            <a:extLst>
              <a:ext uri="{BEBA8EAE-BF5A-486C-A8C5-ECC9F3942E4B}">
                <a14:imgProps xmlns:a14="http://schemas.microsoft.com/office/drawing/2010/main">
                  <a14:imgLayer r:embed="rId9">
                    <a14:imgEffect>
                      <a14:backgroundRemoval t="5000" b="93056" l="7578" r="94063"/>
                    </a14:imgEffect>
                  </a14:imgLayer>
                </a14:imgProps>
              </a:ext>
            </a:extLst>
          </a:blip>
          <a:stretch>
            <a:fillRect/>
          </a:stretch>
        </p:blipFill>
        <p:spPr>
          <a:xfrm>
            <a:off x="5058783" y="6097409"/>
            <a:ext cx="8654138" cy="4867953"/>
          </a:xfrm>
          <a:prstGeom prst="rect">
            <a:avLst/>
          </a:prstGeom>
        </p:spPr>
      </p:pic>
      <p:pic>
        <p:nvPicPr>
          <p:cNvPr id="17" name="Picture 16">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28715" y="1460074"/>
            <a:ext cx="2949692" cy="2816429"/>
          </a:xfrm>
          <a:prstGeom prst="rect">
            <a:avLst/>
          </a:prstGeom>
        </p:spPr>
      </p:pic>
      <p:pic>
        <p:nvPicPr>
          <p:cNvPr id="18" name="Picture 17">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963791" y="1032998"/>
            <a:ext cx="3038917" cy="3100852"/>
          </a:xfrm>
          <a:prstGeom prst="rect">
            <a:avLst/>
          </a:prstGeom>
        </p:spPr>
      </p:pic>
      <p:pic>
        <p:nvPicPr>
          <p:cNvPr id="19" name="Picture 18">
            <a:hlinkClick r:id="rId16" action="ppaction://hlinksldjump"/>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4076085" y="2345025"/>
            <a:ext cx="2498437" cy="2692910"/>
          </a:xfrm>
          <a:prstGeom prst="rect">
            <a:avLst/>
          </a:prstGeom>
        </p:spPr>
      </p:pic>
      <p:pic>
        <p:nvPicPr>
          <p:cNvPr id="20" name="Picture 19">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5642435" y="1950401"/>
            <a:ext cx="2449141" cy="2679989"/>
          </a:xfrm>
          <a:prstGeom prst="rect">
            <a:avLst/>
          </a:prstGeom>
        </p:spPr>
      </p:pic>
      <p:pic>
        <p:nvPicPr>
          <p:cNvPr id="21" name="Picture 20">
            <a:hlinkClick r:id="rId22" action="ppaction://hlinksldjump"/>
          </p:cNvPr>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7764791" y="3459101"/>
            <a:ext cx="2841401" cy="2342579"/>
          </a:xfrm>
          <a:prstGeom prst="rect">
            <a:avLst/>
          </a:prstGeom>
        </p:spPr>
      </p:pic>
      <p:sp>
        <p:nvSpPr>
          <p:cNvPr id="23" name="Right Arrow 22">
            <a:hlinkClick r:id="rId3" action="ppaction://hlinksldjump"/>
          </p:cNvPr>
          <p:cNvSpPr/>
          <p:nvPr/>
        </p:nvSpPr>
        <p:spPr>
          <a:xfrm>
            <a:off x="13988378" y="8531385"/>
            <a:ext cx="3505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Tiếp</a:t>
            </a:r>
            <a:r>
              <a:rPr lang="en-US" sz="3600" dirty="0"/>
              <a:t> </a:t>
            </a:r>
            <a:r>
              <a:rPr lang="en-US" sz="3600" dirty="0" err="1"/>
              <a:t>tục</a:t>
            </a:r>
            <a:r>
              <a:rPr lang="en-US" sz="3600" dirty="0"/>
              <a:t> </a:t>
            </a:r>
            <a:r>
              <a:rPr lang="en-US" sz="3600" dirty="0" err="1"/>
              <a:t>bài</a:t>
            </a:r>
            <a:r>
              <a:rPr lang="en-US" sz="3600" dirty="0"/>
              <a:t> </a:t>
            </a:r>
            <a:r>
              <a:rPr lang="en-US" sz="3600" dirty="0" err="1"/>
              <a:t>học</a:t>
            </a:r>
            <a:endParaRPr lang="en-US" sz="3600" dirty="0"/>
          </a:p>
        </p:txBody>
      </p:sp>
    </p:spTree>
    <p:extLst>
      <p:ext uri="{BB962C8B-B14F-4D97-AF65-F5344CB8AC3E}">
        <p14:creationId xmlns:p14="http://schemas.microsoft.com/office/powerpoint/2010/main" val="2484144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 decel="100000"/>
                                        <p:tgtEl>
                                          <p:spTgt spid="21"/>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1"/>
                                        </p:tgtEl>
                                        <p:attrNameLst>
                                          <p:attrName>ppt_y</p:attrName>
                                        </p:attrNameLst>
                                      </p:cBhvr>
                                      <p:tavLst>
                                        <p:tav tm="0">
                                          <p:val>
                                            <p:strVal val="ppt_y"/>
                                          </p:val>
                                        </p:tav>
                                        <p:tav tm="100000">
                                          <p:val>
                                            <p:strVal val="ppt_y+1"/>
                                          </p:val>
                                        </p:tav>
                                      </p:tavLst>
                                    </p:anim>
                                    <p:set>
                                      <p:cBhvr>
                                        <p:cTn id="1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nodeType="clickEffect">
                                  <p:stCondLst>
                                    <p:cond delay="0"/>
                                  </p:stCondLst>
                                  <p:childTnLst>
                                    <p:animEffect transition="out" filter="fade">
                                      <p:cBhvr>
                                        <p:cTn id="15" dur="1000"/>
                                        <p:tgtEl>
                                          <p:spTgt spid="20"/>
                                        </p:tgtEl>
                                      </p:cBhvr>
                                    </p:animEffect>
                                    <p:anim calcmode="lin" valueType="num">
                                      <p:cBhvr>
                                        <p:cTn id="16" dur="1000"/>
                                        <p:tgtEl>
                                          <p:spTgt spid="20"/>
                                        </p:tgtEl>
                                        <p:attrNameLst>
                                          <p:attrName>ppt_x</p:attrName>
                                        </p:attrNameLst>
                                      </p:cBhvr>
                                      <p:tavLst>
                                        <p:tav tm="0">
                                          <p:val>
                                            <p:strVal val="ppt_x"/>
                                          </p:val>
                                        </p:tav>
                                        <p:tav tm="100000">
                                          <p:val>
                                            <p:strVal val="ppt_x"/>
                                          </p:val>
                                        </p:tav>
                                      </p:tavLst>
                                    </p:anim>
                                    <p:anim calcmode="lin" valueType="num">
                                      <p:cBhvr>
                                        <p:cTn id="17" dur="100" decel="100000"/>
                                        <p:tgtEl>
                                          <p:spTgt spid="20"/>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0"/>
                                        </p:tgtEl>
                                        <p:attrNameLst>
                                          <p:attrName>ppt_y</p:attrName>
                                        </p:attrNameLst>
                                      </p:cBhvr>
                                      <p:tavLst>
                                        <p:tav tm="0">
                                          <p:val>
                                            <p:strVal val="ppt_y"/>
                                          </p:val>
                                        </p:tav>
                                        <p:tav tm="100000">
                                          <p:val>
                                            <p:strVal val="ppt_y+1"/>
                                          </p:val>
                                        </p:tav>
                                      </p:tavLst>
                                    </p:anim>
                                    <p:set>
                                      <p:cBhvr>
                                        <p:cTn id="1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 decel="100000"/>
                                        <p:tgtEl>
                                          <p:spTgt spid="17"/>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7"/>
                                        </p:tgtEl>
                                        <p:attrNameLst>
                                          <p:attrName>ppt_y</p:attrName>
                                        </p:attrNameLst>
                                      </p:cBhvr>
                                      <p:tavLst>
                                        <p:tav tm="0">
                                          <p:val>
                                            <p:strVal val="ppt_y"/>
                                          </p:val>
                                        </p:tav>
                                        <p:tav tm="100000">
                                          <p:val>
                                            <p:strVal val="ppt_y+1"/>
                                          </p:val>
                                        </p:tav>
                                      </p:tavLst>
                                    </p:anim>
                                    <p:set>
                                      <p:cBhvr>
                                        <p:cTn id="2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19"/>
                                        </p:tgtEl>
                                      </p:cBhvr>
                                    </p:animEffect>
                                    <p:anim calcmode="lin" valueType="num">
                                      <p:cBhvr>
                                        <p:cTn id="34" dur="1000"/>
                                        <p:tgtEl>
                                          <p:spTgt spid="19"/>
                                        </p:tgtEl>
                                        <p:attrNameLst>
                                          <p:attrName>ppt_x</p:attrName>
                                        </p:attrNameLst>
                                      </p:cBhvr>
                                      <p:tavLst>
                                        <p:tav tm="0">
                                          <p:val>
                                            <p:strVal val="ppt_x"/>
                                          </p:val>
                                        </p:tav>
                                        <p:tav tm="100000">
                                          <p:val>
                                            <p:strVal val="ppt_x"/>
                                          </p:val>
                                        </p:tav>
                                      </p:tavLst>
                                    </p:anim>
                                    <p:anim calcmode="lin" valueType="num">
                                      <p:cBhvr>
                                        <p:cTn id="35" dur="100" decel="100000"/>
                                        <p:tgtEl>
                                          <p:spTgt spid="1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9"/>
                                        </p:tgtEl>
                                        <p:attrNameLst>
                                          <p:attrName>ppt_y</p:attrName>
                                        </p:attrNameLst>
                                      </p:cBhvr>
                                      <p:tavLst>
                                        <p:tav tm="0">
                                          <p:val>
                                            <p:strVal val="ppt_y"/>
                                          </p:val>
                                        </p:tav>
                                        <p:tav tm="100000">
                                          <p:val>
                                            <p:strVal val="ppt_y+1"/>
                                          </p:val>
                                        </p:tav>
                                      </p:tavLst>
                                    </p:anim>
                                    <p:set>
                                      <p:cBhvr>
                                        <p:cTn id="3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18"/>
                                        </p:tgtEl>
                                      </p:cBhvr>
                                    </p:animEffect>
                                    <p:anim calcmode="lin" valueType="num">
                                      <p:cBhvr>
                                        <p:cTn id="43" dur="1000"/>
                                        <p:tgtEl>
                                          <p:spTgt spid="18"/>
                                        </p:tgtEl>
                                        <p:attrNameLst>
                                          <p:attrName>ppt_x</p:attrName>
                                        </p:attrNameLst>
                                      </p:cBhvr>
                                      <p:tavLst>
                                        <p:tav tm="0">
                                          <p:val>
                                            <p:strVal val="ppt_x"/>
                                          </p:val>
                                        </p:tav>
                                        <p:tav tm="100000">
                                          <p:val>
                                            <p:strVal val="ppt_x"/>
                                          </p:val>
                                        </p:tav>
                                      </p:tavLst>
                                    </p:anim>
                                    <p:anim calcmode="lin" valueType="num">
                                      <p:cBhvr>
                                        <p:cTn id="44" dur="100" decel="100000"/>
                                        <p:tgtEl>
                                          <p:spTgt spid="18"/>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18"/>
                                        </p:tgtEl>
                                        <p:attrNameLst>
                                          <p:attrName>ppt_y</p:attrName>
                                        </p:attrNameLst>
                                      </p:cBhvr>
                                      <p:tavLst>
                                        <p:tav tm="0">
                                          <p:val>
                                            <p:strVal val="ppt_y"/>
                                          </p:val>
                                        </p:tav>
                                        <p:tav tm="100000">
                                          <p:val>
                                            <p:strVal val="ppt_y+1"/>
                                          </p:val>
                                        </p:tav>
                                      </p:tavLst>
                                    </p:anim>
                                    <p:set>
                                      <p:cBhvr>
                                        <p:cTn id="4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1292</Words>
  <Application>Microsoft Office PowerPoint</Application>
  <PresentationFormat>Custom</PresentationFormat>
  <Paragraphs>108</Paragraphs>
  <Slides>16</Slides>
  <Notes>10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Wingdings</vt:lpstr>
      <vt:lpstr>Times New Roman</vt:lpstr>
      <vt:lpstr>Calibri Light</vt:lpstr>
      <vt:lpstr>Saira ExtraCondensed Semi-Bold</vt:lpstr>
      <vt:lpstr>Calibri</vt:lpstr>
      <vt:lpstr>Saira ExtraCondensed Bold</vt:lpstr>
      <vt:lpstr>Roboto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Red Minimalist Job Search Strategy Presentation</dc:title>
  <cp:lastModifiedBy>Admin</cp:lastModifiedBy>
  <cp:revision>28</cp:revision>
  <dcterms:created xsi:type="dcterms:W3CDTF">2006-08-16T00:00:00Z</dcterms:created>
  <dcterms:modified xsi:type="dcterms:W3CDTF">2024-03-18T01:34:15Z</dcterms:modified>
  <dc:identifier>DAF88Sr3jhs</dc:identifier>
</cp:coreProperties>
</file>