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 id="2147483727" r:id="rId2"/>
    <p:sldMasterId id="2147483739" r:id="rId3"/>
  </p:sldMasterIdLst>
  <p:notesMasterIdLst>
    <p:notesMasterId r:id="rId26"/>
  </p:notesMasterIdLst>
  <p:sldIdLst>
    <p:sldId id="395" r:id="rId4"/>
    <p:sldId id="396" r:id="rId5"/>
    <p:sldId id="397" r:id="rId6"/>
    <p:sldId id="398" r:id="rId7"/>
    <p:sldId id="399" r:id="rId8"/>
    <p:sldId id="400" r:id="rId9"/>
    <p:sldId id="256" r:id="rId10"/>
    <p:sldId id="373" r:id="rId11"/>
    <p:sldId id="402" r:id="rId12"/>
    <p:sldId id="401" r:id="rId13"/>
    <p:sldId id="388" r:id="rId14"/>
    <p:sldId id="379" r:id="rId15"/>
    <p:sldId id="380" r:id="rId16"/>
    <p:sldId id="385" r:id="rId17"/>
    <p:sldId id="403" r:id="rId18"/>
    <p:sldId id="383" r:id="rId19"/>
    <p:sldId id="389" r:id="rId20"/>
    <p:sldId id="404" r:id="rId21"/>
    <p:sldId id="390" r:id="rId22"/>
    <p:sldId id="392" r:id="rId23"/>
    <p:sldId id="393" r:id="rId24"/>
    <p:sldId id="394" r:id="rId25"/>
  </p:sldIdLst>
  <p:sldSz cx="9144000" cy="5143500" type="screen16x9"/>
  <p:notesSz cx="6858000" cy="9144000"/>
  <p:embeddedFontLst>
    <p:embeddedFont>
      <p:font typeface="#9Slide07 Baloo Tamma" panose="03080902040302020200" pitchFamily="66" charset="0"/>
      <p:regular r:id="rId27"/>
    </p:embeddedFont>
    <p:embeddedFont>
      <p:font typeface="#9Slide07 Pangolin" panose="00000500000000000000" pitchFamily="2" charset="0"/>
      <p:regular r:id="rId28"/>
    </p:embeddedFont>
    <p:embeddedFont>
      <p:font typeface="#9Slide07 SVNA Love Of Thunder" panose="02040603050506020204" pitchFamily="18" charset="0"/>
      <p:regular r:id="rId29"/>
    </p:embeddedFont>
    <p:embeddedFont>
      <p:font typeface="Algerian" panose="04020705040A02060702" pitchFamily="82" charset="0"/>
      <p:regular r:id="rId30"/>
    </p:embeddedFont>
    <p:embeddedFont>
      <p:font typeface="Arial Black" panose="020B0A04020102020204" pitchFamily="34" charset="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64" autoAdjust="0"/>
  </p:normalViewPr>
  <p:slideViewPr>
    <p:cSldViewPr snapToGrid="0">
      <p:cViewPr varScale="1">
        <p:scale>
          <a:sx n="91" d="100"/>
          <a:sy n="91" d="100"/>
        </p:scale>
        <p:origin x="57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Tree>
    <p:extLst>
      <p:ext uri="{BB962C8B-B14F-4D97-AF65-F5344CB8AC3E}">
        <p14:creationId xmlns:p14="http://schemas.microsoft.com/office/powerpoint/2010/main" val="2536729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 2; b – 3; c – 4; d – 1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Pht</a:t>
            </a:r>
            <a:r>
              <a:rPr lang="en-US" dirty="0"/>
              <a:t> </a:t>
            </a:r>
            <a:r>
              <a:rPr lang="en-US" dirty="0" err="1"/>
              <a:t>nhóm</a:t>
            </a:r>
            <a:r>
              <a:rPr lang="en-US" baseline="0" dirty="0"/>
              <a:t> 1</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988196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287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Pht</a:t>
            </a:r>
            <a:r>
              <a:rPr lang="en-US" dirty="0"/>
              <a:t> </a:t>
            </a:r>
            <a:r>
              <a:rPr lang="en-US" dirty="0" err="1"/>
              <a:t>nhóm</a:t>
            </a:r>
            <a:r>
              <a:rPr lang="en-US" baseline="0" dirty="0"/>
              <a:t> 2</a:t>
            </a:r>
            <a:endParaRPr lang="en-US" dirty="0"/>
          </a:p>
        </p:txBody>
      </p:sp>
    </p:spTree>
    <p:extLst>
      <p:ext uri="{BB962C8B-B14F-4D97-AF65-F5344CB8AC3E}">
        <p14:creationId xmlns:p14="http://schemas.microsoft.com/office/powerpoint/2010/main" val="2722588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88319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83991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565439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Tree>
    <p:extLst>
      <p:ext uri="{BB962C8B-B14F-4D97-AF65-F5344CB8AC3E}">
        <p14:creationId xmlns:p14="http://schemas.microsoft.com/office/powerpoint/2010/main" val="25674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89445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93109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những</a:t>
            </a:r>
            <a:r>
              <a:rPr lang="en-US" baseline="0" dirty="0"/>
              <a:t> </a:t>
            </a:r>
            <a:r>
              <a:rPr lang="en-US" baseline="0" dirty="0" err="1"/>
              <a:t>thẻ</a:t>
            </a:r>
            <a:r>
              <a:rPr lang="en-US" baseline="0" dirty="0"/>
              <a:t> </a:t>
            </a:r>
            <a:r>
              <a:rPr lang="en-US" baseline="0" dirty="0" err="1"/>
              <a:t>thông</a:t>
            </a:r>
            <a:r>
              <a:rPr lang="en-US" baseline="0" dirty="0"/>
              <a:t> tin, </a:t>
            </a:r>
            <a:r>
              <a:rPr lang="en-US" baseline="0" dirty="0" err="1"/>
              <a:t>bảng</a:t>
            </a:r>
            <a:r>
              <a:rPr lang="en-US" baseline="0" dirty="0"/>
              <a:t> </a:t>
            </a:r>
            <a:r>
              <a:rPr lang="en-US" baseline="0" dirty="0" err="1"/>
              <a:t>mẫu</a:t>
            </a:r>
            <a:r>
              <a:rPr lang="en-US" baseline="0" dirty="0"/>
              <a:t>, chia </a:t>
            </a:r>
            <a:r>
              <a:rPr lang="en-US" baseline="0" dirty="0" err="1"/>
              <a:t>lớp</a:t>
            </a:r>
            <a:r>
              <a:rPr lang="en-US" baseline="0" dirty="0"/>
              <a:t> </a:t>
            </a:r>
            <a:r>
              <a:rPr lang="en-US" baseline="0" dirty="0" err="1"/>
              <a:t>thành</a:t>
            </a:r>
            <a:r>
              <a:rPr lang="en-US" baseline="0" dirty="0"/>
              <a:t> 2 </a:t>
            </a:r>
            <a:r>
              <a:rPr lang="en-US" baseline="0" dirty="0" err="1"/>
              <a:t>nhóm</a:t>
            </a:r>
            <a:endParaRPr lang="en-US" baseline="0" dirty="0"/>
          </a:p>
          <a:p>
            <a:pPr marL="158750" indent="0">
              <a:buNone/>
            </a:pPr>
            <a:r>
              <a:rPr lang="en-US" baseline="0" dirty="0" err="1"/>
              <a:t>Các</a:t>
            </a:r>
            <a:r>
              <a:rPr lang="en-US" baseline="0" dirty="0"/>
              <a:t> </a:t>
            </a:r>
            <a:r>
              <a:rPr lang="en-US" baseline="0" dirty="0" err="1"/>
              <a:t>nhóm</a:t>
            </a:r>
            <a:r>
              <a:rPr lang="en-US" baseline="0" dirty="0"/>
              <a:t> </a:t>
            </a:r>
            <a:r>
              <a:rPr lang="en-US" baseline="0" dirty="0" err="1"/>
              <a:t>cử</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gắn</a:t>
            </a:r>
            <a:r>
              <a:rPr lang="en-US" baseline="0" dirty="0"/>
              <a:t> </a:t>
            </a:r>
            <a:r>
              <a:rPr lang="en-US" baseline="0" dirty="0" err="1"/>
              <a:t>các</a:t>
            </a:r>
            <a:r>
              <a:rPr lang="en-US" baseline="0" dirty="0"/>
              <a:t> </a:t>
            </a:r>
            <a:r>
              <a:rPr lang="en-US" baseline="0" dirty="0" err="1"/>
              <a:t>thẻ</a:t>
            </a:r>
            <a:r>
              <a:rPr lang="en-US" baseline="0" dirty="0"/>
              <a:t> </a:t>
            </a:r>
            <a:r>
              <a:rPr lang="en-US" baseline="0" dirty="0" err="1"/>
              <a:t>thông</a:t>
            </a:r>
            <a:r>
              <a:rPr lang="en-US" baseline="0" dirty="0"/>
              <a:t> tin </a:t>
            </a:r>
            <a:r>
              <a:rPr lang="en-US" baseline="0" dirty="0" err="1"/>
              <a:t>vào</a:t>
            </a:r>
            <a:r>
              <a:rPr lang="en-US" baseline="0" dirty="0"/>
              <a:t> </a:t>
            </a:r>
            <a:r>
              <a:rPr lang="en-US" baseline="0" dirty="0" err="1"/>
              <a:t>bảng</a:t>
            </a:r>
            <a:r>
              <a:rPr lang="en-US" baseline="0" dirty="0"/>
              <a:t> </a:t>
            </a:r>
            <a:r>
              <a:rPr lang="en-US" baseline="0" dirty="0" err="1"/>
              <a:t>đến</a:t>
            </a:r>
            <a:r>
              <a:rPr lang="en-US" baseline="0" dirty="0"/>
              <a:t> </a:t>
            </a:r>
            <a:r>
              <a:rPr lang="en-US" baseline="0" dirty="0" err="1"/>
              <a:t>khi</a:t>
            </a:r>
            <a:r>
              <a:rPr lang="en-US" baseline="0" dirty="0"/>
              <a:t> </a:t>
            </a:r>
            <a:r>
              <a:rPr lang="en-US" baseline="0" dirty="0" err="1"/>
              <a:t>hoàn</a:t>
            </a:r>
            <a:r>
              <a:rPr lang="en-US" baseline="0" dirty="0"/>
              <a:t> </a:t>
            </a:r>
            <a:r>
              <a:rPr lang="en-US" baseline="0" dirty="0" err="1"/>
              <a:t>thiện</a:t>
            </a:r>
            <a:endParaRPr lang="en-US" dirty="0"/>
          </a:p>
        </p:txBody>
      </p:sp>
    </p:spTree>
    <p:extLst>
      <p:ext uri="{BB962C8B-B14F-4D97-AF65-F5344CB8AC3E}">
        <p14:creationId xmlns:p14="http://schemas.microsoft.com/office/powerpoint/2010/main" val="170550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846122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403428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643240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46951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1755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08990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01214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16402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24917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2370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15997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22741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6642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86646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15901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86196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62118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80332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8538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09630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28772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33469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9283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9115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9/5/2024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8FB643D8-C639-4ED3-927B-9CF422E769F9}"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4903B7BF-B94C-448E-A4F3-50F213708E24}"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762144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AB6AA882-BD8A-42AC-9FE4-7185B49C1B60}" type="datetimeFigureOut">
              <a:rPr lang="en-US" kern="1200" smtClean="0">
                <a:solidFill>
                  <a:prstClr val="black">
                    <a:tint val="75000"/>
                  </a:prstClr>
                </a:solidFill>
                <a:latin typeface="Calibri" panose="020F0502020204030204"/>
                <a:ea typeface="+mn-ea"/>
                <a:cs typeface="+mn-cs"/>
              </a:rPr>
              <a:pPr defTabSz="685800">
                <a:buClrTx/>
              </a:pPr>
              <a:t>9/5/2024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EE0964A3-BCA0-4108-ADA9-BEE230FB9F5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049794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slide" Target="slide6.xml"/><Relationship Id="rId18" Type="http://schemas.openxmlformats.org/officeDocument/2006/relationships/slide" Target="slide7.xml"/><Relationship Id="rId3" Type="http://schemas.openxmlformats.org/officeDocument/2006/relationships/slideLayout" Target="../slideLayouts/slideLayout29.xml"/><Relationship Id="rId7" Type="http://schemas.openxmlformats.org/officeDocument/2006/relationships/slide" Target="slide4.xml"/><Relationship Id="rId12" Type="http://schemas.openxmlformats.org/officeDocument/2006/relationships/image" Target="../media/image7.gif"/><Relationship Id="rId17" Type="http://schemas.openxmlformats.org/officeDocument/2006/relationships/image" Target="../media/image4.png"/><Relationship Id="rId2" Type="http://schemas.microsoft.com/office/2007/relationships/media" Target="../media/media1.mp3"/><Relationship Id="rId16" Type="http://schemas.openxmlformats.org/officeDocument/2006/relationships/image" Target="../media/image9.gif"/><Relationship Id="rId1" Type="http://schemas.openxmlformats.org/officeDocument/2006/relationships/audio" Target="NULL" TargetMode="External"/><Relationship Id="rId6" Type="http://schemas.openxmlformats.org/officeDocument/2006/relationships/image" Target="../media/image2.jpg"/><Relationship Id="rId11" Type="http://schemas.openxmlformats.org/officeDocument/2006/relationships/slide" Target="slide3.xml"/><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6.gif"/><Relationship Id="rId4" Type="http://schemas.openxmlformats.org/officeDocument/2006/relationships/notesSlide" Target="../notesSlides/notesSlide2.xml"/><Relationship Id="rId9" Type="http://schemas.openxmlformats.org/officeDocument/2006/relationships/image" Target="../media/image3.gif"/><Relationship Id="rId14" Type="http://schemas.openxmlformats.org/officeDocument/2006/relationships/image" Target="../media/image8.gi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29.xml"/><Relationship Id="rId7" Type="http://schemas.openxmlformats.org/officeDocument/2006/relationships/image" Target="../media/image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jpg"/><Relationship Id="rId11" Type="http://schemas.microsoft.com/office/2007/relationships/hdphoto" Target="../media/hdphoto1.wdp"/><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slide" Target="slide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jpg"/><Relationship Id="rId10" Type="http://schemas.openxmlformats.org/officeDocument/2006/relationships/image" Target="../media/image5.gif"/><Relationship Id="rId4" Type="http://schemas.openxmlformats.org/officeDocument/2006/relationships/audio" Target="../media/audio2.wav"/><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slide" Target="slide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jpg"/><Relationship Id="rId10" Type="http://schemas.openxmlformats.org/officeDocument/2006/relationships/image" Target="../media/image9.gif"/><Relationship Id="rId4" Type="http://schemas.openxmlformats.org/officeDocument/2006/relationships/audio" Target="../media/audio2.wav"/><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slide" Target="slide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10.jpg"/><Relationship Id="rId10" Type="http://schemas.openxmlformats.org/officeDocument/2006/relationships/image" Target="../media/image8.gif"/><Relationship Id="rId4" Type="http://schemas.openxmlformats.org/officeDocument/2006/relationships/audio" Target="../media/audio2.wav"/><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221" y="2231558"/>
            <a:ext cx="3185564" cy="2582890"/>
          </a:xfrm>
          <a:prstGeom prst="rect">
            <a:avLst/>
          </a:prstGeom>
        </p:spPr>
      </p:pic>
      <p:sp>
        <p:nvSpPr>
          <p:cNvPr id="3" name="Rectangle 2"/>
          <p:cNvSpPr/>
          <p:nvPr/>
        </p:nvSpPr>
        <p:spPr>
          <a:xfrm>
            <a:off x="414957" y="2911301"/>
            <a:ext cx="4135988" cy="692498"/>
          </a:xfrm>
          <a:prstGeom prst="rect">
            <a:avLst/>
          </a:prstGeom>
          <a:noFill/>
        </p:spPr>
        <p:txBody>
          <a:bodyPr spcFirstLastPara="1" wrap="none" lIns="68580" tIns="34290" rIns="68580" bIns="34290" numCol="1">
            <a:prstTxWarp prst="textArchUp">
              <a:avLst/>
            </a:prstTxWarp>
            <a:spAutoFit/>
          </a:bodyPr>
          <a:lstStyle/>
          <a:p>
            <a:pPr algn="ctr" defTabSz="685800">
              <a:buClrTx/>
            </a:pPr>
            <a:r>
              <a:rPr lang="en-US" sz="4050" b="1" kern="120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Giúp</a:t>
            </a:r>
            <a:r>
              <a:rPr lang="en-US" sz="405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 </a:t>
            </a:r>
            <a:r>
              <a:rPr lang="en-US" sz="4050" b="1" kern="120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Khỉ</a:t>
            </a:r>
            <a:r>
              <a:rPr lang="en-US" sz="405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 </a:t>
            </a:r>
            <a:r>
              <a:rPr lang="en-US" sz="4050" b="1" kern="120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Về</a:t>
            </a:r>
            <a:r>
              <a:rPr lang="en-US" sz="405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 </a:t>
            </a:r>
            <a:r>
              <a:rPr lang="en-US" sz="4050" b="1" kern="120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rPr>
              <a:t>Nhà</a:t>
            </a:r>
            <a:endParaRPr lang="en-US" sz="4050" b="1" kern="120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Algerian" panose="04020705040A02060702" pitchFamily="82" charset="0"/>
              <a:ea typeface="+mn-ea"/>
              <a:cs typeface="+mn-cs"/>
            </a:endParaRPr>
          </a:p>
        </p:txBody>
      </p:sp>
      <p:pic>
        <p:nvPicPr>
          <p:cNvPr id="6"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7"/>
          <a:stretch>
            <a:fillRect/>
          </a:stretch>
        </p:blipFill>
        <p:spPr>
          <a:xfrm>
            <a:off x="4876936" y="-783105"/>
            <a:ext cx="457200" cy="457200"/>
          </a:xfrm>
          <a:prstGeom prst="rect">
            <a:avLst/>
          </a:prstGeom>
        </p:spPr>
      </p:pic>
    </p:spTree>
    <p:extLst>
      <p:ext uri="{BB962C8B-B14F-4D97-AF65-F5344CB8AC3E}">
        <p14:creationId xmlns:p14="http://schemas.microsoft.com/office/powerpoint/2010/main" val="18865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60" presetClass="path" presetSubtype="0" repeatCount="indefinite" accel="50000" decel="50000" fill="hold" grpId="0" nodeType="afterEffect">
                                  <p:stCondLst>
                                    <p:cond delay="0"/>
                                  </p:stCondLst>
                                  <p:childTnLst>
                                    <p:animMotion origin="layout" path="M 0.18204 -0.30416 C 0.18399 -0.25115 0.18907 -0.17708 0.20704 -0.17824 C 0.23308 -0.17824 0.23503 -0.42615 0.26602 -0.42708 C 0.29401 -0.42708 0.27904 -0.21018 0.30599 -0.21111 C 0.33399 -0.21111 0.31901 -0.36805 0.34909 -0.36805 C 0.37605 -0.36805 0.36107 -0.26227 0.38503 -0.26227 C 0.40808 -0.26227 0.3961 -0.34305 0.41706 -0.34305 C 0.42904 -0.34305 0.43008 -0.32106 0.43099 -0.30416 " pathEditMode="relative" rAng="0" ptsTypes="AAAAAAAA">
                                      <p:cBhvr>
                                        <p:cTn id="9" dur="2000" fill="hold"/>
                                        <p:tgtEl>
                                          <p:spTgt spid="3"/>
                                        </p:tgtEl>
                                        <p:attrNameLst>
                                          <p:attrName>ppt_x</p:attrName>
                                          <p:attrName>ppt_y</p:attrName>
                                        </p:attrNameLst>
                                      </p:cBhvr>
                                      <p:rCtr x="12448" y="13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0"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7861894"/>
              </p:ext>
            </p:extLst>
          </p:nvPr>
        </p:nvGraphicFramePr>
        <p:xfrm>
          <a:off x="257190" y="2235516"/>
          <a:ext cx="4561610" cy="2644652"/>
        </p:xfrm>
        <a:graphic>
          <a:graphicData uri="http://schemas.openxmlformats.org/drawingml/2006/table">
            <a:tbl>
              <a:tblPr firstRow="1" bandRow="1">
                <a:tableStyleId>{5940675A-B579-460E-94D1-54222C63F5DA}</a:tableStyleId>
              </a:tblPr>
              <a:tblGrid>
                <a:gridCol w="789711">
                  <a:extLst>
                    <a:ext uri="{9D8B030D-6E8A-4147-A177-3AD203B41FA5}">
                      <a16:colId xmlns:a16="http://schemas.microsoft.com/office/drawing/2014/main" val="1361759067"/>
                    </a:ext>
                  </a:extLst>
                </a:gridCol>
                <a:gridCol w="862445">
                  <a:extLst>
                    <a:ext uri="{9D8B030D-6E8A-4147-A177-3AD203B41FA5}">
                      <a16:colId xmlns:a16="http://schemas.microsoft.com/office/drawing/2014/main" val="1370474424"/>
                    </a:ext>
                  </a:extLst>
                </a:gridCol>
                <a:gridCol w="966355">
                  <a:extLst>
                    <a:ext uri="{9D8B030D-6E8A-4147-A177-3AD203B41FA5}">
                      <a16:colId xmlns:a16="http://schemas.microsoft.com/office/drawing/2014/main" val="3291696061"/>
                    </a:ext>
                  </a:extLst>
                </a:gridCol>
                <a:gridCol w="1943099">
                  <a:extLst>
                    <a:ext uri="{9D8B030D-6E8A-4147-A177-3AD203B41FA5}">
                      <a16:colId xmlns:a16="http://schemas.microsoft.com/office/drawing/2014/main" val="3071959509"/>
                    </a:ext>
                  </a:extLst>
                </a:gridCol>
              </a:tblGrid>
              <a:tr h="566895">
                <a:tc>
                  <a:txBody>
                    <a:bodyPr/>
                    <a:lstStyle/>
                    <a:p>
                      <a:pPr algn="ctr">
                        <a:lnSpc>
                          <a:spcPct val="100000"/>
                        </a:lnSpc>
                      </a:pP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Cách</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dẫn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trực</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tiếp</a:t>
                      </a: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Cách</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dẫn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gián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tiếp</a:t>
                      </a:r>
                      <a:r>
                        <a:rPr lang="en-US" sz="1600" b="1" dirty="0">
                          <a:solidFill>
                            <a:schemeClr val="tx1"/>
                          </a:solidFill>
                          <a:latin typeface="Times New Roman" panose="02020603050405020304" pitchFamily="18" charset="0"/>
                          <a:cs typeface="Times New Roman" panose="02020603050405020304" pitchFamily="18" charset="0"/>
                        </a:rPr>
                        <a:t> </a:t>
                      </a:r>
                    </a:p>
                  </a:txBody>
                  <a:tcPr marL="45720" marR="45720" marT="22860" marB="22860">
                    <a:solidFill>
                      <a:schemeClr val="accent1">
                        <a:lumMod val="20000"/>
                        <a:lumOff val="80000"/>
                      </a:schemeClr>
                    </a:solidFill>
                  </a:tcPr>
                </a:tc>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Cách</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chuyển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lời</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dẫn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trực</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tiếp</a:t>
                      </a:r>
                      <a:r>
                        <a:rPr lang="en-US" sz="1600" b="1" baseline="0" dirty="0">
                          <a:solidFill>
                            <a:schemeClr val="tx1"/>
                          </a:solidFill>
                          <a:latin typeface="Times New Roman" panose="02020603050405020304" pitchFamily="18" charset="0"/>
                          <a:cs typeface="Times New Roman" panose="02020603050405020304" pitchFamily="18" charset="0"/>
                        </a:rPr>
                        <a:t> sang </a:t>
                      </a:r>
                      <a:r>
                        <a:rPr lang="en-US" sz="1600" b="1" baseline="0" dirty="0" err="1">
                          <a:solidFill>
                            <a:schemeClr val="tx1"/>
                          </a:solidFill>
                          <a:latin typeface="Times New Roman" panose="02020603050405020304" pitchFamily="18" charset="0"/>
                          <a:cs typeface="Times New Roman" panose="02020603050405020304" pitchFamily="18" charset="0"/>
                        </a:rPr>
                        <a:t>cách</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dẫn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gián</a:t>
                      </a:r>
                      <a:r>
                        <a:rPr lang="en-US" sz="1600" b="1" baseline="0" dirty="0">
                          <a:solidFill>
                            <a:schemeClr val="tx1"/>
                          </a:solidFill>
                          <a:latin typeface="Times New Roman" panose="02020603050405020304" pitchFamily="18" charset="0"/>
                          <a:cs typeface="Times New Roman" panose="02020603050405020304" pitchFamily="18" charset="0"/>
                        </a:rPr>
                        <a:t> </a:t>
                      </a:r>
                      <a:r>
                        <a:rPr lang="en-US" sz="1600" b="1" baseline="0" dirty="0" err="1">
                          <a:solidFill>
                            <a:schemeClr val="tx1"/>
                          </a:solidFill>
                          <a:latin typeface="Times New Roman" panose="02020603050405020304" pitchFamily="18" charset="0"/>
                          <a:cs typeface="Times New Roman" panose="02020603050405020304" pitchFamily="18" charset="0"/>
                        </a:rPr>
                        <a:t>tiếp</a:t>
                      </a: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extLst>
                  <a:ext uri="{0D108BD9-81ED-4DB2-BD59-A6C34878D82A}">
                    <a16:rowId xmlns:a16="http://schemas.microsoft.com/office/drawing/2014/main" val="157053006"/>
                  </a:ext>
                </a:extLst>
              </a:tr>
              <a:tr h="747270">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Khái</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niệm</a:t>
                      </a: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algn="just">
                        <a:lnSpc>
                          <a:spcPct val="100000"/>
                        </a:lnSpc>
                      </a:pPr>
                      <a:endParaRPr lang="en-US" sz="16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rowSpan="2">
                  <a:txBody>
                    <a:bodyPr/>
                    <a:lstStyle/>
                    <a:p>
                      <a:pPr algn="just">
                        <a:lnSpc>
                          <a:spcPct val="100000"/>
                        </a:lnSpc>
                      </a:pPr>
                      <a:endParaRPr lang="en-US" sz="1600" baseline="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extLst>
                  <a:ext uri="{0D108BD9-81ED-4DB2-BD59-A6C34878D82A}">
                    <a16:rowId xmlns:a16="http://schemas.microsoft.com/office/drawing/2014/main" val="890418485"/>
                  </a:ext>
                </a:extLst>
              </a:tr>
              <a:tr h="1120142">
                <a:tc>
                  <a:txBody>
                    <a:bodyPr/>
                    <a:lstStyle/>
                    <a:p>
                      <a:pPr algn="ctr">
                        <a:lnSpc>
                          <a:spcPct val="100000"/>
                        </a:lnSpc>
                      </a:pPr>
                      <a:r>
                        <a:rPr lang="en-US" sz="1600" b="1" dirty="0" err="1">
                          <a:solidFill>
                            <a:schemeClr val="tx1"/>
                          </a:solidFill>
                          <a:latin typeface="Times New Roman" panose="02020603050405020304" pitchFamily="18" charset="0"/>
                          <a:cs typeface="Times New Roman" panose="02020603050405020304" pitchFamily="18" charset="0"/>
                        </a:rPr>
                        <a:t>Dấu</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hiệu</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nhận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biết</a:t>
                      </a:r>
                      <a:endParaRPr lang="en-US" sz="16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just" defTabSz="1371600">
                        <a:lnSpc>
                          <a:spcPct val="100000"/>
                        </a:lnSpc>
                      </a:pPr>
                      <a:endParaRPr lang="en-US" sz="16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marL="0" indent="0" algn="just" defTabSz="1371600">
                        <a:lnSpc>
                          <a:spcPct val="100000"/>
                        </a:lnSpc>
                        <a:buFontTx/>
                        <a:buNone/>
                      </a:pPr>
                      <a:endParaRPr lang="en-US" sz="1600" b="1" i="1" dirty="0">
                        <a:solidFill>
                          <a:schemeClr val="tx1"/>
                        </a:solidFill>
                        <a:latin typeface="Times New Roman" pitchFamily="18" charset="0"/>
                        <a:cs typeface="Times New Roman" pitchFamily="18" charset="0"/>
                      </a:endParaRPr>
                    </a:p>
                  </a:txBody>
                  <a:tcPr marL="45720" marR="45720" marT="22860" marB="22860">
                    <a:solidFill>
                      <a:schemeClr val="bg1"/>
                    </a:solidFill>
                  </a:tcPr>
                </a:tc>
                <a:tc vMerge="1">
                  <a:txBody>
                    <a:bodyPr/>
                    <a:lstStyle/>
                    <a:p>
                      <a:pPr marL="285750" indent="-285750" algn="just" defTabSz="1371600">
                        <a:lnSpc>
                          <a:spcPct val="150000"/>
                        </a:lnSpc>
                        <a:buFontTx/>
                        <a:buChar char="-"/>
                      </a:pPr>
                      <a:endParaRPr lang="en-US" sz="3600" dirty="0">
                        <a:solidFill>
                          <a:prstClr val="black"/>
                        </a:solidFill>
                        <a:latin typeface="Times New Roman" pitchFamily="18" charset="0"/>
                        <a:cs typeface="Times New Roman" pitchFamily="18" charset="0"/>
                      </a:endParaRPr>
                    </a:p>
                  </a:txBody>
                  <a:tcPr/>
                </a:tc>
                <a:extLst>
                  <a:ext uri="{0D108BD9-81ED-4DB2-BD59-A6C34878D82A}">
                    <a16:rowId xmlns:a16="http://schemas.microsoft.com/office/drawing/2014/main" val="2322133635"/>
                  </a:ext>
                </a:extLst>
              </a:tr>
            </a:tbl>
          </a:graphicData>
        </a:graphic>
      </p:graphicFrame>
      <p:sp>
        <p:nvSpPr>
          <p:cNvPr id="2" name="Rectangle 1"/>
          <p:cNvSpPr/>
          <p:nvPr/>
        </p:nvSpPr>
        <p:spPr>
          <a:xfrm>
            <a:off x="3513045" y="647202"/>
            <a:ext cx="5513048" cy="646331"/>
          </a:xfrm>
          <a:prstGeom prst="rect">
            <a:avLst/>
          </a:prstGeom>
          <a:solidFill>
            <a:schemeClr val="accent3">
              <a:lumMod val="20000"/>
              <a:lumOff val="80000"/>
            </a:schemeClr>
          </a:solidFill>
        </p:spPr>
        <p:txBody>
          <a:bodyPr wrap="square">
            <a:spAutoFit/>
          </a:bodyPr>
          <a:lstStyle/>
          <a:p>
            <a:pPr algn="just">
              <a:buClrTx/>
              <a:defRPr/>
            </a:pPr>
            <a:r>
              <a:rPr lang="en-US" sz="1800" b="1" dirty="0">
                <a:latin typeface="Times New Roman" panose="02020603050405020304" pitchFamily="18" charset="0"/>
                <a:cs typeface="Times New Roman" panose="02020603050405020304" pitchFamily="18" charset="0"/>
              </a:rPr>
              <a:t>N</a:t>
            </a:r>
            <a:r>
              <a:rPr lang="vi-VN" sz="1800" b="1" dirty="0">
                <a:latin typeface="Times New Roman" panose="02020603050405020304" pitchFamily="18" charset="0"/>
                <a:cs typeface="Times New Roman" panose="02020603050405020304" pitchFamily="18" charset="0"/>
              </a:rPr>
              <a:t>hắc lại nguyên văn </a:t>
            </a:r>
            <a:r>
              <a:rPr lang="vi-VN" sz="1800" dirty="0">
                <a:latin typeface="Times New Roman" panose="02020603050405020304" pitchFamily="18" charset="0"/>
                <a:cs typeface="Times New Roman" panose="02020603050405020304" pitchFamily="18" charset="0"/>
              </a:rPr>
              <a:t>lời nói hay ý nghĩ của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nhân vật. </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66854" y="2224144"/>
            <a:ext cx="4059239" cy="923330"/>
          </a:xfrm>
          <a:prstGeom prst="rect">
            <a:avLst/>
          </a:prstGeom>
          <a:solidFill>
            <a:schemeClr val="accent3">
              <a:lumMod val="20000"/>
              <a:lumOff val="80000"/>
            </a:schemeClr>
          </a:solidFill>
        </p:spPr>
        <p:txBody>
          <a:bodyPr wrap="square">
            <a:spAutoFit/>
          </a:bodyPr>
          <a:lstStyle/>
          <a:p>
            <a:pPr algn="just"/>
            <a:r>
              <a:rPr lang="en-US" sz="1800" b="1" dirty="0" err="1">
                <a:latin typeface="Times New Roman" panose="02020603050405020304" pitchFamily="18" charset="0"/>
                <a:cs typeface="Times New Roman" panose="02020603050405020304" pitchFamily="18" charset="0"/>
              </a:rPr>
              <a:t>Thuật</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lại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nói</a:t>
            </a:r>
            <a:r>
              <a:rPr lang="en-US" sz="1800" dirty="0">
                <a:latin typeface="Times New Roman" panose="02020603050405020304" pitchFamily="18" charset="0"/>
                <a:cs typeface="Times New Roman" panose="02020603050405020304" pitchFamily="18" charset="0"/>
              </a:rPr>
              <a:t> hay ý </a:t>
            </a:r>
            <a:r>
              <a:rPr lang="en-US" sz="1800" dirty="0" err="1">
                <a:latin typeface="Times New Roman" panose="02020603050405020304" pitchFamily="18" charset="0"/>
                <a:cs typeface="Times New Roman" panose="02020603050405020304" pitchFamily="18" charset="0"/>
              </a:rPr>
              <a:t>nghĩ</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điều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chỉnh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phù</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hợp</a:t>
            </a:r>
            <a:r>
              <a:rPr lang="en-US" sz="1800" dirty="0">
                <a:latin typeface="Times New Roman" panose="02020603050405020304" pitchFamily="18" charset="0"/>
                <a:cs typeface="Times New Roman" panose="02020603050405020304" pitchFamily="18" charset="0"/>
              </a:rPr>
              <a:t>.</a:t>
            </a:r>
          </a:p>
        </p:txBody>
      </p:sp>
      <p:sp>
        <p:nvSpPr>
          <p:cNvPr id="5" name="Rectangle 4"/>
          <p:cNvSpPr/>
          <p:nvPr/>
        </p:nvSpPr>
        <p:spPr>
          <a:xfrm>
            <a:off x="308305" y="1241766"/>
            <a:ext cx="3059265" cy="646331"/>
          </a:xfrm>
          <a:prstGeom prst="rect">
            <a:avLst/>
          </a:prstGeom>
          <a:solidFill>
            <a:schemeClr val="accent3">
              <a:lumMod val="20000"/>
              <a:lumOff val="80000"/>
            </a:schemeClr>
          </a:solidFill>
        </p:spPr>
        <p:txBody>
          <a:bodyPr wrap="square">
            <a:spAutoFit/>
          </a:bodyPr>
          <a:lstStyle/>
          <a:p>
            <a:pPr algn="just" defTabSz="1371600">
              <a:buClrTx/>
              <a:defRPr/>
            </a:pPr>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nói</a:t>
            </a:r>
            <a:r>
              <a:rPr lang="en-US"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chỗ</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hơi</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4966854" y="3201542"/>
            <a:ext cx="4059239" cy="646331"/>
          </a:xfrm>
          <a:prstGeom prst="rect">
            <a:avLst/>
          </a:prstGeom>
          <a:solidFill>
            <a:schemeClr val="accent3">
              <a:lumMod val="20000"/>
              <a:lumOff val="80000"/>
            </a:schemeClr>
          </a:solidFill>
        </p:spPr>
        <p:txBody>
          <a:bodyPr wrap="square">
            <a:spAutoFit/>
          </a:bodyPr>
          <a:lstStyle/>
          <a:p>
            <a:pPr algn="just" defTabSz="1371600"/>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viết</a:t>
            </a:r>
            <a:r>
              <a:rPr lang="en-US" sz="1800" b="1"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được đặt </a:t>
            </a:r>
            <a:r>
              <a:rPr lang="en-US" sz="1800" dirty="0" err="1">
                <a:latin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trong dấu ngoặc </a:t>
            </a:r>
            <a:r>
              <a:rPr lang="en-US" sz="1800" dirty="0" err="1">
                <a:latin typeface="Times New Roman" panose="02020603050405020304" pitchFamily="18" charset="0"/>
                <a:cs typeface="Times New Roman" panose="02020603050405020304" pitchFamily="18" charset="0"/>
              </a:rPr>
              <a:t>kép</a:t>
            </a:r>
            <a:r>
              <a:rPr lang="en-US" sz="1800" dirty="0">
                <a:latin typeface="Times New Roman" panose="02020603050405020304" pitchFamily="18" charset="0"/>
                <a:cs typeface="Times New Roman" panose="02020603050405020304" pitchFamily="18" charset="0"/>
              </a:rPr>
              <a:t> </a:t>
            </a:r>
          </a:p>
        </p:txBody>
      </p:sp>
      <p:sp>
        <p:nvSpPr>
          <p:cNvPr id="7" name="Rectangle 6"/>
          <p:cNvSpPr/>
          <p:nvPr/>
        </p:nvSpPr>
        <p:spPr>
          <a:xfrm>
            <a:off x="4966854" y="3908091"/>
            <a:ext cx="4059239" cy="646331"/>
          </a:xfrm>
          <a:prstGeom prst="rect">
            <a:avLst/>
          </a:prstGeom>
          <a:solidFill>
            <a:schemeClr val="accent3">
              <a:lumMod val="20000"/>
              <a:lumOff val="80000"/>
            </a:schemeClr>
          </a:solidFill>
        </p:spPr>
        <p:txBody>
          <a:bodyPr wrap="square">
            <a:spAutoFit/>
          </a:bodyPr>
          <a:lstStyle/>
          <a:p>
            <a:pPr algn="just" defTabSz="1371600">
              <a:buClrTx/>
              <a:defRPr/>
            </a:pPr>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nói</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chỗ</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rõ</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rệt</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513045" y="156883"/>
            <a:ext cx="5513048" cy="369332"/>
          </a:xfrm>
          <a:prstGeom prst="rect">
            <a:avLst/>
          </a:prstGeom>
          <a:solidFill>
            <a:schemeClr val="accent3">
              <a:lumMod val="20000"/>
              <a:lumOff val="80000"/>
            </a:schemeClr>
          </a:solidFill>
        </p:spPr>
        <p:txBody>
          <a:bodyPr wrap="none">
            <a:spAutoFit/>
          </a:bodyPr>
          <a:lstStyle/>
          <a:p>
            <a:pPr algn="just" defTabSz="1371600"/>
            <a:r>
              <a:rPr lang="en-US" sz="1800" b="1" dirty="0" err="1">
                <a:latin typeface="Times New Roman" panose="02020603050405020304" pitchFamily="18" charset="0"/>
                <a:cs typeface="Times New Roman" panose="02020603050405020304" pitchFamily="18" charset="0"/>
              </a:rPr>
              <a:t>Khi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viết</a:t>
            </a:r>
            <a:r>
              <a:rPr lang="en-US" sz="1800" dirty="0">
                <a:latin typeface="Times New Roman" panose="02020603050405020304" pitchFamily="18" charset="0"/>
                <a:cs typeface="Times New Roman" panose="02020603050405020304" pitchFamily="18" charset="0"/>
              </a:rPr>
              <a:t>: k</a:t>
            </a:r>
            <a:r>
              <a:rPr lang="vi-VN" sz="1800" dirty="0">
                <a:latin typeface="Times New Roman" panose="02020603050405020304" pitchFamily="18" charset="0"/>
                <a:cs typeface="Times New Roman" panose="02020603050405020304" pitchFamily="18" charset="0"/>
              </a:rPr>
              <a:t>hông đặt trong dấu ngoặc kép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chấm</a:t>
            </a:r>
            <a:endParaRPr lang="en-US" sz="1800" dirty="0">
              <a:latin typeface="Times New Roman" panose="02020603050405020304" pitchFamily="18" charset="0"/>
              <a:cs typeface="Times New Roman" panose="02020603050405020304" pitchFamily="18" charset="0"/>
            </a:endParaRPr>
          </a:p>
        </p:txBody>
      </p:sp>
      <p:sp>
        <p:nvSpPr>
          <p:cNvPr id="9" name="Rectangle 8"/>
          <p:cNvSpPr/>
          <p:nvPr/>
        </p:nvSpPr>
        <p:spPr>
          <a:xfrm>
            <a:off x="4966854" y="4646352"/>
            <a:ext cx="4059239" cy="369332"/>
          </a:xfrm>
          <a:prstGeom prst="rect">
            <a:avLst/>
          </a:prstGeom>
          <a:solidFill>
            <a:schemeClr val="accent3">
              <a:lumMod val="20000"/>
              <a:lumOff val="80000"/>
            </a:schemeClr>
          </a:solidFill>
        </p:spPr>
        <p:txBody>
          <a:bodyPr wrap="square">
            <a:spAutoFit/>
          </a:bodyPr>
          <a:lstStyle/>
          <a:p>
            <a:pPr algn="just" defTabSz="1371600"/>
            <a:r>
              <a:rPr lang="en-US" sz="1800" b="1" dirty="0" err="1">
                <a:latin typeface="Times New Roman" panose="02020603050405020304" pitchFamily="18" charset="0"/>
                <a:cs typeface="Times New Roman" panose="02020603050405020304" pitchFamily="18" charset="0"/>
              </a:rPr>
              <a:t>Thường</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đi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kèm</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các</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từ</a:t>
            </a:r>
            <a:r>
              <a:rPr lang="en-US" sz="1800" b="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rằng</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là</a:t>
            </a:r>
            <a:r>
              <a:rPr lang="en-US" sz="1800" b="1" i="1" dirty="0">
                <a:latin typeface="Times New Roman" panose="02020603050405020304" pitchFamily="18" charset="0"/>
                <a:cs typeface="Times New Roman" panose="02020603050405020304" pitchFamily="18" charset="0"/>
              </a:rPr>
              <a:t>”</a:t>
            </a:r>
            <a:endParaRPr lang="en-US" sz="1800" b="1" i="1" dirty="0">
              <a:solidFill>
                <a:prstClr val="black"/>
              </a:solidFill>
              <a:latin typeface="Times New Roman" pitchFamily="18" charset="0"/>
              <a:cs typeface="Times New Roman" pitchFamily="18" charset="0"/>
            </a:endParaRPr>
          </a:p>
        </p:txBody>
      </p:sp>
      <p:sp>
        <p:nvSpPr>
          <p:cNvPr id="10" name="Rectangle 9"/>
          <p:cNvSpPr/>
          <p:nvPr/>
        </p:nvSpPr>
        <p:spPr>
          <a:xfrm>
            <a:off x="308306" y="156883"/>
            <a:ext cx="3059265" cy="923330"/>
          </a:xfrm>
          <a:prstGeom prst="rect">
            <a:avLst/>
          </a:prstGeom>
          <a:solidFill>
            <a:schemeClr val="accent3">
              <a:lumMod val="20000"/>
              <a:lumOff val="80000"/>
            </a:schemeClr>
          </a:solidFill>
        </p:spPr>
        <p:txBody>
          <a:bodyPr wrap="square">
            <a:spAutoFit/>
          </a:bodyPr>
          <a:lstStyle/>
          <a:p>
            <a:pPr algn="just"/>
            <a:r>
              <a:rPr lang="en-US" sz="1800" dirty="0" err="1">
                <a:latin typeface="Times New Roman" panose="02020603050405020304" pitchFamily="18" charset="0"/>
                <a:cs typeface="Times New Roman" panose="02020603050405020304" pitchFamily="18" charset="0"/>
              </a:rPr>
              <a:t>Lược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bỏ</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ngoặc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kép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đánh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dấu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tiếp</a:t>
            </a:r>
            <a:r>
              <a:rPr lang="en-US" sz="1800" dirty="0">
                <a:latin typeface="Times New Roman" panose="02020603050405020304" pitchFamily="18" charset="0"/>
                <a:cs typeface="Times New Roman" panose="02020603050405020304" pitchFamily="18" charset="0"/>
              </a:rPr>
              <a:t>.</a:t>
            </a:r>
          </a:p>
        </p:txBody>
      </p:sp>
      <p:sp>
        <p:nvSpPr>
          <p:cNvPr id="11" name="Rectangle 10"/>
          <p:cNvSpPr/>
          <p:nvPr/>
        </p:nvSpPr>
        <p:spPr>
          <a:xfrm>
            <a:off x="3513044" y="1415825"/>
            <a:ext cx="5513049" cy="646331"/>
          </a:xfrm>
          <a:prstGeom prst="rect">
            <a:avLst/>
          </a:prstGeom>
          <a:solidFill>
            <a:schemeClr val="accent3">
              <a:lumMod val="20000"/>
              <a:lumOff val="80000"/>
            </a:schemeClr>
          </a:solidFill>
        </p:spPr>
        <p:txBody>
          <a:bodyPr wrap="square">
            <a:spAutoFit/>
          </a:bodyPr>
          <a:lstStyle/>
          <a:p>
            <a:pPr algn="just"/>
            <a:r>
              <a:rPr lang="en-US" sz="1800" dirty="0" err="1">
                <a:latin typeface="Times New Roman" panose="02020603050405020304" pitchFamily="18" charset="0"/>
                <a:cs typeface="Times New Roman" panose="02020603050405020304" pitchFamily="18" charset="0"/>
              </a:rPr>
              <a:t>Diễn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đạt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tiếp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hợp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lí</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đảm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thành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gốc</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2699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2693152"/>
              </p:ext>
            </p:extLst>
          </p:nvPr>
        </p:nvGraphicFramePr>
        <p:xfrm>
          <a:off x="190500" y="285750"/>
          <a:ext cx="8610600" cy="461772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1361759067"/>
                    </a:ext>
                  </a:extLst>
                </a:gridCol>
                <a:gridCol w="2057400">
                  <a:extLst>
                    <a:ext uri="{9D8B030D-6E8A-4147-A177-3AD203B41FA5}">
                      <a16:colId xmlns:a16="http://schemas.microsoft.com/office/drawing/2014/main" val="1370474424"/>
                    </a:ext>
                  </a:extLst>
                </a:gridCol>
                <a:gridCol w="3124200">
                  <a:extLst>
                    <a:ext uri="{9D8B030D-6E8A-4147-A177-3AD203B41FA5}">
                      <a16:colId xmlns:a16="http://schemas.microsoft.com/office/drawing/2014/main" val="3291696061"/>
                    </a:ext>
                  </a:extLst>
                </a:gridCol>
                <a:gridCol w="2514600">
                  <a:extLst>
                    <a:ext uri="{9D8B030D-6E8A-4147-A177-3AD203B41FA5}">
                      <a16:colId xmlns:a16="http://schemas.microsoft.com/office/drawing/2014/main" val="3071959509"/>
                    </a:ext>
                  </a:extLst>
                </a:gridCol>
              </a:tblGrid>
              <a:tr h="1005840">
                <a:tc>
                  <a:txBody>
                    <a:bodyPr/>
                    <a:lstStyle/>
                    <a:p>
                      <a:pPr algn="ctr">
                        <a:lnSpc>
                          <a:spcPct val="100000"/>
                        </a:lnSpc>
                      </a:pP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Cách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trực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tiếp</a:t>
                      </a: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Cách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gián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tiếp</a:t>
                      </a:r>
                      <a:r>
                        <a:rPr lang="en-US" sz="2100" b="1" dirty="0">
                          <a:solidFill>
                            <a:schemeClr val="tx1"/>
                          </a:solidFill>
                          <a:latin typeface="Times New Roman" panose="02020603050405020304" pitchFamily="18" charset="0"/>
                          <a:cs typeface="Times New Roman" panose="02020603050405020304" pitchFamily="18" charset="0"/>
                        </a:rPr>
                        <a:t> </a:t>
                      </a:r>
                    </a:p>
                  </a:txBody>
                  <a:tcPr marL="45720" marR="45720" marT="22860" marB="22860">
                    <a:solidFill>
                      <a:schemeClr val="accent1">
                        <a:lumMod val="20000"/>
                        <a:lumOff val="80000"/>
                      </a:schemeClr>
                    </a:solidFill>
                  </a:tcPr>
                </a:tc>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Cách</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chuyển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lời</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dẫn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trực</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tiếp</a:t>
                      </a:r>
                      <a:r>
                        <a:rPr lang="en-US" sz="2100" b="1" baseline="0" dirty="0">
                          <a:solidFill>
                            <a:schemeClr val="tx1"/>
                          </a:solidFill>
                          <a:latin typeface="Times New Roman" panose="02020603050405020304" pitchFamily="18" charset="0"/>
                          <a:cs typeface="Times New Roman" panose="02020603050405020304" pitchFamily="18" charset="0"/>
                        </a:rPr>
                        <a:t> sang </a:t>
                      </a:r>
                      <a:r>
                        <a:rPr lang="en-US" sz="2100" b="1" baseline="0" dirty="0" err="1">
                          <a:solidFill>
                            <a:schemeClr val="tx1"/>
                          </a:solidFill>
                          <a:latin typeface="Times New Roman" panose="02020603050405020304" pitchFamily="18" charset="0"/>
                          <a:cs typeface="Times New Roman" panose="02020603050405020304" pitchFamily="18" charset="0"/>
                        </a:rPr>
                        <a:t>cách</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dẫn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gián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tiếp</a:t>
                      </a: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extLst>
                  <a:ext uri="{0D108BD9-81ED-4DB2-BD59-A6C34878D82A}">
                    <a16:rowId xmlns:a16="http://schemas.microsoft.com/office/drawing/2014/main" val="157053006"/>
                  </a:ext>
                </a:extLst>
              </a:tr>
              <a:tr h="1325880">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Khái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niệm</a:t>
                      </a: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100" b="1" dirty="0">
                          <a:solidFill>
                            <a:schemeClr val="tx1"/>
                          </a:solidFill>
                          <a:latin typeface="Times New Roman" panose="02020603050405020304" pitchFamily="18" charset="0"/>
                          <a:cs typeface="Times New Roman" panose="02020603050405020304" pitchFamily="18" charset="0"/>
                        </a:rPr>
                        <a:t>N</a:t>
                      </a:r>
                      <a:r>
                        <a:rPr lang="vi-VN" sz="2100" b="1" dirty="0">
                          <a:solidFill>
                            <a:schemeClr val="tx1"/>
                          </a:solidFill>
                          <a:latin typeface="Times New Roman" panose="02020603050405020304" pitchFamily="18" charset="0"/>
                          <a:cs typeface="Times New Roman" panose="02020603050405020304" pitchFamily="18" charset="0"/>
                        </a:rPr>
                        <a:t>hắc lại nguyên văn </a:t>
                      </a:r>
                      <a:r>
                        <a:rPr lang="vi-VN" sz="2100" dirty="0">
                          <a:solidFill>
                            <a:schemeClr val="tx1"/>
                          </a:solidFill>
                          <a:latin typeface="Times New Roman" panose="02020603050405020304" pitchFamily="18" charset="0"/>
                          <a:cs typeface="Times New Roman" panose="02020603050405020304" pitchFamily="18" charset="0"/>
                        </a:rPr>
                        <a:t>lời nói hay ý nghĩ của </a:t>
                      </a:r>
                      <a:r>
                        <a:rPr lang="en-US" sz="2100" dirty="0" err="1">
                          <a:solidFill>
                            <a:schemeClr val="tx1"/>
                          </a:solidFill>
                          <a:latin typeface="Times New Roman" panose="02020603050405020304" pitchFamily="18" charset="0"/>
                          <a:cs typeface="Times New Roman" panose="02020603050405020304" pitchFamily="18" charset="0"/>
                        </a:rPr>
                        <a:t>một</a:t>
                      </a:r>
                      <a:r>
                        <a:rPr lang="en-US" sz="2100" baseline="0" dirty="0">
                          <a:solidFill>
                            <a:schemeClr val="tx1"/>
                          </a:solidFill>
                          <a:latin typeface="Times New Roman" panose="02020603050405020304" pitchFamily="18" charset="0"/>
                          <a:cs typeface="Times New Roman" panose="02020603050405020304" pitchFamily="18" charset="0"/>
                        </a:rPr>
                        <a:t> </a:t>
                      </a:r>
                      <a:r>
                        <a:rPr lang="vi-VN" sz="2100" dirty="0">
                          <a:solidFill>
                            <a:schemeClr val="tx1"/>
                          </a:solidFill>
                          <a:latin typeface="Times New Roman" panose="02020603050405020304" pitchFamily="18" charset="0"/>
                          <a:cs typeface="Times New Roman" panose="02020603050405020304" pitchFamily="18" charset="0"/>
                        </a:rPr>
                        <a:t>người</a:t>
                      </a:r>
                      <a:r>
                        <a:rPr lang="en-US" sz="2100" dirty="0">
                          <a:solidFill>
                            <a:schemeClr val="tx1"/>
                          </a:solidFill>
                          <a:latin typeface="Times New Roman" panose="02020603050405020304" pitchFamily="18" charset="0"/>
                          <a:cs typeface="Times New Roman" panose="02020603050405020304" pitchFamily="18" charset="0"/>
                        </a:rPr>
                        <a:t>/ </a:t>
                      </a:r>
                      <a:r>
                        <a:rPr lang="vi-VN" sz="2100" dirty="0">
                          <a:solidFill>
                            <a:schemeClr val="tx1"/>
                          </a:solidFill>
                          <a:latin typeface="Times New Roman" panose="02020603050405020304" pitchFamily="18" charset="0"/>
                          <a:cs typeface="Times New Roman" panose="02020603050405020304" pitchFamily="18" charset="0"/>
                        </a:rPr>
                        <a:t>nhân vật. </a:t>
                      </a:r>
                      <a:endParaRPr lang="en-US" sz="21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a:txBody>
                    <a:bodyPr/>
                    <a:lstStyle/>
                    <a:p>
                      <a:pPr algn="just">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Thuật</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lại</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lời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nói</a:t>
                      </a:r>
                      <a:r>
                        <a:rPr lang="en-US" sz="2100" baseline="0" dirty="0">
                          <a:solidFill>
                            <a:schemeClr val="tx1"/>
                          </a:solidFill>
                          <a:latin typeface="Times New Roman" panose="02020603050405020304" pitchFamily="18" charset="0"/>
                          <a:cs typeface="Times New Roman" panose="02020603050405020304" pitchFamily="18" charset="0"/>
                        </a:rPr>
                        <a:t> hay ý </a:t>
                      </a:r>
                      <a:r>
                        <a:rPr lang="en-US" sz="2100" baseline="0" dirty="0" err="1">
                          <a:solidFill>
                            <a:schemeClr val="tx1"/>
                          </a:solidFill>
                          <a:latin typeface="Times New Roman" panose="02020603050405020304" pitchFamily="18" charset="0"/>
                          <a:cs typeface="Times New Roman" panose="02020603050405020304" pitchFamily="18" charset="0"/>
                        </a:rPr>
                        <a:t>nghĩ</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của</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một</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người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nhân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vật</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có</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điều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chỉnh</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cho</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phù</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hợp</a:t>
                      </a:r>
                      <a:r>
                        <a:rPr lang="en-US" sz="2100" baseline="0" dirty="0">
                          <a:solidFill>
                            <a:schemeClr val="tx1"/>
                          </a:solidFill>
                          <a:latin typeface="Times New Roman" panose="02020603050405020304" pitchFamily="18" charset="0"/>
                          <a:cs typeface="Times New Roman" panose="02020603050405020304" pitchFamily="18" charset="0"/>
                        </a:rPr>
                        <a:t>.</a:t>
                      </a:r>
                      <a:endParaRPr lang="en-US" sz="2100"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bg1"/>
                    </a:solidFill>
                  </a:tcPr>
                </a:tc>
                <a:tc rowSpan="2">
                  <a:txBody>
                    <a:bodyPr/>
                    <a:lstStyle/>
                    <a:p>
                      <a:pPr algn="just">
                        <a:lnSpc>
                          <a:spcPct val="100000"/>
                        </a:lnSpc>
                      </a:pPr>
                      <a:r>
                        <a:rPr lang="en-US" sz="2100" b="1" dirty="0">
                          <a:solidFill>
                            <a:schemeClr val="tx1"/>
                          </a:solidFill>
                          <a:latin typeface="Times New Roman" panose="02020603050405020304" pitchFamily="18" charset="0"/>
                          <a:cs typeface="Times New Roman" panose="02020603050405020304" pitchFamily="18" charset="0"/>
                        </a:rPr>
                        <a:t>- B1: </a:t>
                      </a:r>
                      <a:r>
                        <a:rPr lang="en-US" sz="2100" dirty="0" err="1">
                          <a:solidFill>
                            <a:schemeClr val="tx1"/>
                          </a:solidFill>
                          <a:latin typeface="Times New Roman" panose="02020603050405020304" pitchFamily="18" charset="0"/>
                          <a:cs typeface="Times New Roman" panose="02020603050405020304" pitchFamily="18" charset="0"/>
                        </a:rPr>
                        <a:t>Lược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bỏ</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dấu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ngoặc</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kép</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dấu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hai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chấm</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đánh</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dấu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phần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trích</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dẫn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trực</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tiếp</a:t>
                      </a:r>
                      <a:r>
                        <a:rPr lang="en-US" sz="2100" baseline="0" dirty="0">
                          <a:solidFill>
                            <a:schemeClr val="tx1"/>
                          </a:solidFill>
                          <a:latin typeface="Times New Roman" panose="02020603050405020304" pitchFamily="18" charset="0"/>
                          <a:cs typeface="Times New Roman" panose="02020603050405020304" pitchFamily="18" charset="0"/>
                        </a:rPr>
                        <a:t>.</a:t>
                      </a:r>
                    </a:p>
                    <a:p>
                      <a:pPr algn="just">
                        <a:lnSpc>
                          <a:spcPct val="100000"/>
                        </a:lnSpc>
                      </a:pPr>
                      <a:r>
                        <a:rPr lang="en-US" sz="2100" b="1" baseline="0" dirty="0">
                          <a:solidFill>
                            <a:schemeClr val="tx1"/>
                          </a:solidFill>
                          <a:latin typeface="Times New Roman" panose="02020603050405020304" pitchFamily="18" charset="0"/>
                          <a:cs typeface="Times New Roman" panose="02020603050405020304" pitchFamily="18" charset="0"/>
                        </a:rPr>
                        <a:t>- B2: </a:t>
                      </a:r>
                      <a:r>
                        <a:rPr lang="en-US" sz="2100" baseline="0" dirty="0" err="1">
                          <a:solidFill>
                            <a:schemeClr val="tx1"/>
                          </a:solidFill>
                          <a:latin typeface="Times New Roman" panose="02020603050405020304" pitchFamily="18" charset="0"/>
                          <a:cs typeface="Times New Roman" panose="02020603050405020304" pitchFamily="18" charset="0"/>
                        </a:rPr>
                        <a:t>Diễn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đạt</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lại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nội</a:t>
                      </a:r>
                      <a:r>
                        <a:rPr lang="en-US" sz="2100" baseline="0" dirty="0">
                          <a:solidFill>
                            <a:schemeClr val="tx1"/>
                          </a:solidFill>
                          <a:latin typeface="Times New Roman" panose="02020603050405020304" pitchFamily="18" charset="0"/>
                          <a:cs typeface="Times New Roman" panose="02020603050405020304" pitchFamily="18" charset="0"/>
                        </a:rPr>
                        <a:t> dung </a:t>
                      </a:r>
                      <a:r>
                        <a:rPr lang="en-US" sz="2100" baseline="0" dirty="0" err="1">
                          <a:solidFill>
                            <a:schemeClr val="tx1"/>
                          </a:solidFill>
                          <a:latin typeface="Times New Roman" panose="02020603050405020304" pitchFamily="18" charset="0"/>
                          <a:cs typeface="Times New Roman" panose="02020603050405020304" pitchFamily="18" charset="0"/>
                        </a:rPr>
                        <a:t>phần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dẫn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trực</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tiếp</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sao</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cho</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hợp</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lí</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đảm</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bảo</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trung</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thành</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với</a:t>
                      </a:r>
                      <a:r>
                        <a:rPr lang="en-US" sz="2100" baseline="0" dirty="0">
                          <a:solidFill>
                            <a:schemeClr val="tx1"/>
                          </a:solidFill>
                          <a:latin typeface="Times New Roman" panose="02020603050405020304" pitchFamily="18" charset="0"/>
                          <a:cs typeface="Times New Roman" panose="02020603050405020304" pitchFamily="18" charset="0"/>
                        </a:rPr>
                        <a:t> ý </a:t>
                      </a:r>
                      <a:r>
                        <a:rPr lang="en-US" sz="2100" baseline="0" dirty="0" err="1">
                          <a:solidFill>
                            <a:schemeClr val="tx1"/>
                          </a:solidFill>
                          <a:latin typeface="Times New Roman" panose="02020603050405020304" pitchFamily="18" charset="0"/>
                          <a:cs typeface="Times New Roman" panose="02020603050405020304" pitchFamily="18" charset="0"/>
                        </a:rPr>
                        <a:t>được</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dẫn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trong</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bản</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gốc</a:t>
                      </a:r>
                      <a:r>
                        <a:rPr lang="en-US" sz="2100" baseline="0" dirty="0">
                          <a:solidFill>
                            <a:schemeClr val="tx1"/>
                          </a:solidFill>
                          <a:latin typeface="Times New Roman" panose="02020603050405020304" pitchFamily="18" charset="0"/>
                          <a:cs typeface="Times New Roman" panose="02020603050405020304" pitchFamily="18" charset="0"/>
                        </a:rPr>
                        <a:t>.</a:t>
                      </a:r>
                    </a:p>
                  </a:txBody>
                  <a:tcPr marL="45720" marR="45720" marT="22860" marB="22860">
                    <a:solidFill>
                      <a:schemeClr val="bg1"/>
                    </a:solidFill>
                  </a:tcPr>
                </a:tc>
                <a:extLst>
                  <a:ext uri="{0D108BD9-81ED-4DB2-BD59-A6C34878D82A}">
                    <a16:rowId xmlns:a16="http://schemas.microsoft.com/office/drawing/2014/main" val="890418485"/>
                  </a:ext>
                </a:extLst>
              </a:tr>
              <a:tr h="2286000">
                <a:tc>
                  <a:txBody>
                    <a:bodyPr/>
                    <a:lstStyle/>
                    <a:p>
                      <a:pPr algn="ctr">
                        <a:lnSpc>
                          <a:spcPct val="100000"/>
                        </a:lnSpc>
                      </a:pPr>
                      <a:r>
                        <a:rPr lang="en-US" sz="2100" b="1" dirty="0" err="1">
                          <a:solidFill>
                            <a:schemeClr val="tx1"/>
                          </a:solidFill>
                          <a:latin typeface="Times New Roman" panose="02020603050405020304" pitchFamily="18" charset="0"/>
                          <a:cs typeface="Times New Roman" panose="02020603050405020304" pitchFamily="18" charset="0"/>
                        </a:rPr>
                        <a:t>Dấu</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hiệu</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nhận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biết</a:t>
                      </a:r>
                      <a:endParaRPr lang="en-US" sz="2100" b="1" dirty="0">
                        <a:solidFill>
                          <a:schemeClr val="tx1"/>
                        </a:solidFill>
                        <a:latin typeface="Times New Roman" panose="02020603050405020304" pitchFamily="18" charset="0"/>
                        <a:cs typeface="Times New Roman" panose="02020603050405020304" pitchFamily="18" charset="0"/>
                      </a:endParaRPr>
                    </a:p>
                  </a:txBody>
                  <a:tcPr marL="45720" marR="45720" marT="22860" marB="22860">
                    <a:solidFill>
                      <a:schemeClr val="accent1">
                        <a:lumMod val="20000"/>
                        <a:lumOff val="80000"/>
                      </a:schemeClr>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2100"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nói</a:t>
                      </a:r>
                      <a:r>
                        <a:rPr lang="en-US" sz="2100" b="1" dirty="0">
                          <a:solidFill>
                            <a:schemeClr val="tx1"/>
                          </a:solidFill>
                          <a:latin typeface="Times New Roman" panose="02020603050405020304" pitchFamily="18" charset="0"/>
                          <a:cs typeface="Times New Roman" panose="02020603050405020304" pitchFamily="18" charset="0"/>
                        </a:rPr>
                        <a:t> </a:t>
                      </a:r>
                      <a:r>
                        <a:rPr lang="en-US" sz="2100" b="0" dirty="0" err="1">
                          <a:solidFill>
                            <a:schemeClr val="tx1"/>
                          </a:solidFill>
                          <a:latin typeface="Times New Roman" panose="02020603050405020304" pitchFamily="18" charset="0"/>
                          <a:cs typeface="Times New Roman" panose="02020603050405020304" pitchFamily="18" charset="0"/>
                        </a:rPr>
                        <a:t>được</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đánh</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dấu</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bằng</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chỗ</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nghỉ</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hơi</a:t>
                      </a:r>
                      <a:endParaRPr lang="en-US" sz="2100" dirty="0">
                        <a:solidFill>
                          <a:schemeClr val="tx1"/>
                        </a:solidFill>
                        <a:latin typeface="Times New Roman" panose="02020603050405020304" pitchFamily="18" charset="0"/>
                        <a:cs typeface="Times New Roman" panose="02020603050405020304" pitchFamily="18" charset="0"/>
                      </a:endParaRPr>
                    </a:p>
                    <a:p>
                      <a:pPr algn="just" defTabSz="1371600">
                        <a:lnSpc>
                          <a:spcPct val="100000"/>
                        </a:lnSpc>
                      </a:pPr>
                      <a:r>
                        <a:rPr lang="en-US" sz="2100"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viết</a:t>
                      </a:r>
                      <a:r>
                        <a:rPr lang="en-US" sz="2100" b="1" dirty="0">
                          <a:solidFill>
                            <a:schemeClr val="tx1"/>
                          </a:solidFill>
                          <a:latin typeface="Times New Roman" panose="02020603050405020304" pitchFamily="18" charset="0"/>
                          <a:cs typeface="Times New Roman" panose="02020603050405020304" pitchFamily="18" charset="0"/>
                        </a:rPr>
                        <a:t>: </a:t>
                      </a:r>
                      <a:r>
                        <a:rPr lang="vi-VN" sz="2100" dirty="0">
                          <a:solidFill>
                            <a:schemeClr val="tx1"/>
                          </a:solidFill>
                          <a:latin typeface="Times New Roman" panose="02020603050405020304" pitchFamily="18" charset="0"/>
                          <a:cs typeface="Times New Roman" panose="02020603050405020304" pitchFamily="18" charset="0"/>
                        </a:rPr>
                        <a:t>được đặt </a:t>
                      </a:r>
                      <a:r>
                        <a:rPr lang="en-US" sz="2100" dirty="0" err="1">
                          <a:solidFill>
                            <a:schemeClr val="tx1"/>
                          </a:solidFill>
                          <a:latin typeface="Times New Roman" panose="02020603050405020304" pitchFamily="18" charset="0"/>
                          <a:cs typeface="Times New Roman" panose="02020603050405020304" pitchFamily="18" charset="0"/>
                        </a:rPr>
                        <a:t>sau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dấu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chấm</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và</a:t>
                      </a:r>
                      <a:r>
                        <a:rPr lang="en-US" sz="2100" baseline="0" dirty="0">
                          <a:solidFill>
                            <a:schemeClr val="tx1"/>
                          </a:solidFill>
                          <a:latin typeface="Times New Roman" panose="02020603050405020304" pitchFamily="18" charset="0"/>
                          <a:cs typeface="Times New Roman" panose="02020603050405020304" pitchFamily="18" charset="0"/>
                        </a:rPr>
                        <a:t> </a:t>
                      </a:r>
                      <a:r>
                        <a:rPr lang="vi-VN" sz="2100" dirty="0">
                          <a:solidFill>
                            <a:schemeClr val="tx1"/>
                          </a:solidFill>
                          <a:latin typeface="Times New Roman" panose="02020603050405020304" pitchFamily="18" charset="0"/>
                          <a:cs typeface="Times New Roman" panose="02020603050405020304" pitchFamily="18" charset="0"/>
                        </a:rPr>
                        <a:t>trong dấu ngoặc </a:t>
                      </a:r>
                      <a:r>
                        <a:rPr lang="en-US" sz="2100" dirty="0" err="1">
                          <a:solidFill>
                            <a:schemeClr val="tx1"/>
                          </a:solidFill>
                          <a:latin typeface="Times New Roman" panose="02020603050405020304" pitchFamily="18" charset="0"/>
                          <a:cs typeface="Times New Roman" panose="02020603050405020304" pitchFamily="18" charset="0"/>
                        </a:rPr>
                        <a:t>kép</a:t>
                      </a:r>
                      <a:r>
                        <a:rPr lang="en-US" sz="2100" dirty="0">
                          <a:solidFill>
                            <a:schemeClr val="tx1"/>
                          </a:solidFill>
                          <a:latin typeface="Times New Roman" panose="02020603050405020304" pitchFamily="18" charset="0"/>
                          <a:cs typeface="Times New Roman" panose="02020603050405020304" pitchFamily="18" charset="0"/>
                        </a:rPr>
                        <a:t> </a:t>
                      </a:r>
                    </a:p>
                  </a:txBody>
                  <a:tcPr marL="45720" marR="45720" marT="22860" marB="22860">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2100"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nói</a:t>
                      </a:r>
                      <a:r>
                        <a:rPr lang="en-US" sz="2100" b="1" dirty="0">
                          <a:solidFill>
                            <a:schemeClr val="tx1"/>
                          </a:solidFill>
                          <a:latin typeface="Times New Roman" panose="02020603050405020304" pitchFamily="18" charset="0"/>
                          <a:cs typeface="Times New Roman" panose="02020603050405020304" pitchFamily="18" charset="0"/>
                        </a:rPr>
                        <a:t> </a:t>
                      </a:r>
                      <a:r>
                        <a:rPr lang="en-US" sz="2100" b="0" dirty="0">
                          <a:solidFill>
                            <a:schemeClr val="tx1"/>
                          </a:solidFill>
                          <a:latin typeface="Times New Roman" panose="02020603050405020304" pitchFamily="18" charset="0"/>
                          <a:cs typeface="Times New Roman" panose="02020603050405020304" pitchFamily="18" charset="0"/>
                        </a:rPr>
                        <a:t> </a:t>
                      </a:r>
                      <a:r>
                        <a:rPr lang="en-US" sz="2100" b="0" dirty="0" err="1">
                          <a:solidFill>
                            <a:schemeClr val="tx1"/>
                          </a:solidFill>
                          <a:latin typeface="Times New Roman" panose="02020603050405020304" pitchFamily="18" charset="0"/>
                          <a:cs typeface="Times New Roman" panose="02020603050405020304" pitchFamily="18" charset="0"/>
                        </a:rPr>
                        <a:t>không</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dirty="0" err="1">
                          <a:solidFill>
                            <a:schemeClr val="tx1"/>
                          </a:solidFill>
                          <a:latin typeface="Times New Roman" panose="02020603050405020304" pitchFamily="18" charset="0"/>
                          <a:cs typeface="Times New Roman" panose="02020603050405020304" pitchFamily="18" charset="0"/>
                        </a:rPr>
                        <a:t>được</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đánh</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dấu</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bằng</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chỗ</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nghỉ</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hơi</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rõ</a:t>
                      </a:r>
                      <a:r>
                        <a:rPr lang="en-US" sz="2100" b="0" baseline="0" dirty="0">
                          <a:solidFill>
                            <a:schemeClr val="tx1"/>
                          </a:solidFill>
                          <a:latin typeface="Times New Roman" panose="02020603050405020304" pitchFamily="18" charset="0"/>
                          <a:cs typeface="Times New Roman" panose="02020603050405020304" pitchFamily="18" charset="0"/>
                        </a:rPr>
                        <a:t> </a:t>
                      </a:r>
                      <a:r>
                        <a:rPr lang="en-US" sz="2100" b="0" baseline="0" dirty="0" err="1">
                          <a:solidFill>
                            <a:schemeClr val="tx1"/>
                          </a:solidFill>
                          <a:latin typeface="Times New Roman" panose="02020603050405020304" pitchFamily="18" charset="0"/>
                          <a:cs typeface="Times New Roman" panose="02020603050405020304" pitchFamily="18" charset="0"/>
                        </a:rPr>
                        <a:t>rệt</a:t>
                      </a:r>
                      <a:endParaRPr lang="en-US" sz="2100" dirty="0">
                        <a:solidFill>
                          <a:schemeClr val="tx1"/>
                        </a:solidFill>
                        <a:latin typeface="Times New Roman" panose="02020603050405020304" pitchFamily="18" charset="0"/>
                        <a:cs typeface="Times New Roman" panose="02020603050405020304" pitchFamily="18" charset="0"/>
                      </a:endParaRPr>
                    </a:p>
                    <a:p>
                      <a:pPr algn="just" defTabSz="1371600">
                        <a:lnSpc>
                          <a:spcPct val="100000"/>
                        </a:lnSpc>
                      </a:pPr>
                      <a:r>
                        <a:rPr lang="en-US" sz="2100"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viết</a:t>
                      </a:r>
                      <a:r>
                        <a:rPr lang="en-US" sz="2100" dirty="0">
                          <a:solidFill>
                            <a:schemeClr val="tx1"/>
                          </a:solidFill>
                          <a:latin typeface="Times New Roman" panose="02020603050405020304" pitchFamily="18" charset="0"/>
                          <a:cs typeface="Times New Roman" panose="02020603050405020304" pitchFamily="18" charset="0"/>
                        </a:rPr>
                        <a:t>:</a:t>
                      </a:r>
                      <a:r>
                        <a:rPr lang="en-US" sz="2100" baseline="0" dirty="0">
                          <a:solidFill>
                            <a:schemeClr val="tx1"/>
                          </a:solidFill>
                          <a:latin typeface="Times New Roman" panose="02020603050405020304" pitchFamily="18" charset="0"/>
                          <a:cs typeface="Times New Roman" panose="02020603050405020304" pitchFamily="18" charset="0"/>
                        </a:rPr>
                        <a:t> k</a:t>
                      </a:r>
                      <a:r>
                        <a:rPr lang="vi-VN" sz="2100" dirty="0">
                          <a:solidFill>
                            <a:schemeClr val="tx1"/>
                          </a:solidFill>
                          <a:latin typeface="Times New Roman" panose="02020603050405020304" pitchFamily="18" charset="0"/>
                          <a:cs typeface="Times New Roman" panose="02020603050405020304" pitchFamily="18" charset="0"/>
                        </a:rPr>
                        <a:t>hông đặt trong dấu ngoặc kép</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và</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dấu</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hai</a:t>
                      </a:r>
                      <a:r>
                        <a:rPr lang="en-US" sz="2100" baseline="0" dirty="0">
                          <a:solidFill>
                            <a:schemeClr val="tx1"/>
                          </a:solidFill>
                          <a:latin typeface="Times New Roman" panose="02020603050405020304" pitchFamily="18" charset="0"/>
                          <a:cs typeface="Times New Roman" panose="02020603050405020304" pitchFamily="18" charset="0"/>
                        </a:rPr>
                        <a:t> </a:t>
                      </a:r>
                      <a:r>
                        <a:rPr lang="en-US" sz="2100" baseline="0" dirty="0" err="1">
                          <a:solidFill>
                            <a:schemeClr val="tx1"/>
                          </a:solidFill>
                          <a:latin typeface="Times New Roman" panose="02020603050405020304" pitchFamily="18" charset="0"/>
                          <a:cs typeface="Times New Roman" panose="02020603050405020304" pitchFamily="18" charset="0"/>
                        </a:rPr>
                        <a:t>chấm</a:t>
                      </a:r>
                      <a:endParaRPr lang="en-US" sz="2100" dirty="0">
                        <a:solidFill>
                          <a:schemeClr val="tx1"/>
                        </a:solidFill>
                        <a:latin typeface="Times New Roman" panose="02020603050405020304" pitchFamily="18" charset="0"/>
                        <a:cs typeface="Times New Roman" panose="02020603050405020304" pitchFamily="18" charset="0"/>
                      </a:endParaRPr>
                    </a:p>
                    <a:p>
                      <a:pPr marL="0" indent="0" algn="just" defTabSz="1371600">
                        <a:lnSpc>
                          <a:spcPct val="100000"/>
                        </a:lnSpc>
                        <a:buFontTx/>
                        <a:buNone/>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Thường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đi</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kèm</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các</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từ</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i="1" baseline="0" dirty="0" err="1">
                          <a:solidFill>
                            <a:schemeClr val="tx1"/>
                          </a:solidFill>
                          <a:latin typeface="Times New Roman" panose="02020603050405020304" pitchFamily="18" charset="0"/>
                          <a:cs typeface="Times New Roman" panose="02020603050405020304" pitchFamily="18" charset="0"/>
                        </a:rPr>
                        <a:t>rằng</a:t>
                      </a:r>
                      <a:r>
                        <a:rPr lang="en-US" sz="2100" b="1" i="1" baseline="0" dirty="0">
                          <a:solidFill>
                            <a:schemeClr val="tx1"/>
                          </a:solidFill>
                          <a:latin typeface="Times New Roman" panose="02020603050405020304" pitchFamily="18" charset="0"/>
                          <a:cs typeface="Times New Roman" panose="02020603050405020304" pitchFamily="18" charset="0"/>
                        </a:rPr>
                        <a:t>”, “</a:t>
                      </a:r>
                      <a:r>
                        <a:rPr lang="en-US" sz="2100" b="1" i="1" baseline="0" dirty="0" err="1">
                          <a:solidFill>
                            <a:schemeClr val="tx1"/>
                          </a:solidFill>
                          <a:latin typeface="Times New Roman" panose="02020603050405020304" pitchFamily="18" charset="0"/>
                          <a:cs typeface="Times New Roman" panose="02020603050405020304" pitchFamily="18" charset="0"/>
                        </a:rPr>
                        <a:t>là</a:t>
                      </a:r>
                      <a:r>
                        <a:rPr lang="en-US" sz="2100" b="1" i="1" baseline="0" dirty="0">
                          <a:solidFill>
                            <a:schemeClr val="tx1"/>
                          </a:solidFill>
                          <a:latin typeface="Times New Roman" panose="02020603050405020304" pitchFamily="18" charset="0"/>
                          <a:cs typeface="Times New Roman" panose="02020603050405020304" pitchFamily="18" charset="0"/>
                        </a:rPr>
                        <a:t>”</a:t>
                      </a:r>
                      <a:endParaRPr lang="en-US" sz="2100" b="1" i="1" dirty="0">
                        <a:solidFill>
                          <a:schemeClr val="tx1"/>
                        </a:solidFill>
                        <a:latin typeface="Times New Roman" pitchFamily="18" charset="0"/>
                        <a:cs typeface="Times New Roman" pitchFamily="18" charset="0"/>
                      </a:endParaRPr>
                    </a:p>
                  </a:txBody>
                  <a:tcPr marL="45720" marR="45720" marT="22860" marB="22860">
                    <a:solidFill>
                      <a:schemeClr val="bg1"/>
                    </a:solidFill>
                  </a:tcPr>
                </a:tc>
                <a:tc vMerge="1">
                  <a:txBody>
                    <a:bodyPr/>
                    <a:lstStyle/>
                    <a:p>
                      <a:pPr marL="285750" indent="-285750" algn="just" defTabSz="1371600">
                        <a:lnSpc>
                          <a:spcPct val="150000"/>
                        </a:lnSpc>
                        <a:buFontTx/>
                        <a:buChar char="-"/>
                      </a:pPr>
                      <a:endParaRPr lang="en-US" sz="3600" dirty="0">
                        <a:solidFill>
                          <a:prstClr val="black"/>
                        </a:solidFill>
                        <a:latin typeface="Times New Roman" pitchFamily="18" charset="0"/>
                        <a:cs typeface="Times New Roman" pitchFamily="18" charset="0"/>
                      </a:endParaRPr>
                    </a:p>
                  </a:txBody>
                  <a:tcPr/>
                </a:tc>
                <a:extLst>
                  <a:ext uri="{0D108BD9-81ED-4DB2-BD59-A6C34878D82A}">
                    <a16:rowId xmlns:a16="http://schemas.microsoft.com/office/drawing/2014/main" val="2322133635"/>
                  </a:ext>
                </a:extLst>
              </a:tr>
            </a:tbl>
          </a:graphicData>
        </a:graphic>
      </p:graphicFrame>
    </p:spTree>
    <p:extLst>
      <p:ext uri="{BB962C8B-B14F-4D97-AF65-F5344CB8AC3E}">
        <p14:creationId xmlns:p14="http://schemas.microsoft.com/office/powerpoint/2010/main" val="30573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388603" y="976331"/>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chemeClr val="tx1"/>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2" name="Freeform 2"/>
          <p:cNvSpPr/>
          <p:nvPr/>
        </p:nvSpPr>
        <p:spPr>
          <a:xfrm>
            <a:off x="0" y="2141172"/>
            <a:ext cx="4228610" cy="2912455"/>
          </a:xfrm>
          <a:custGeom>
            <a:avLst/>
            <a:gdLst/>
            <a:ahLst/>
            <a:cxnLst/>
            <a:rect l="l" t="t" r="r" b="b"/>
            <a:pathLst>
              <a:path w="5891116" h="4057506">
                <a:moveTo>
                  <a:pt x="0" y="0"/>
                </a:moveTo>
                <a:lnTo>
                  <a:pt x="5891116" y="0"/>
                </a:lnTo>
                <a:lnTo>
                  <a:pt x="5891116" y="4057505"/>
                </a:lnTo>
                <a:lnTo>
                  <a:pt x="0" y="4057505"/>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127201"/>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1</a:t>
            </a:r>
          </a:p>
        </p:txBody>
      </p:sp>
      <p:graphicFrame>
        <p:nvGraphicFramePr>
          <p:cNvPr id="2" name="Table 1"/>
          <p:cNvGraphicFramePr>
            <a:graphicFrameLocks noGrp="1"/>
          </p:cNvGraphicFramePr>
          <p:nvPr>
            <p:extLst>
              <p:ext uri="{D42A27DB-BD31-4B8C-83A1-F6EECF244321}">
                <p14:modId xmlns:p14="http://schemas.microsoft.com/office/powerpoint/2010/main" val="2629266966"/>
              </p:ext>
            </p:extLst>
          </p:nvPr>
        </p:nvGraphicFramePr>
        <p:xfrm>
          <a:off x="187037" y="956365"/>
          <a:ext cx="8717972" cy="3657600"/>
        </p:xfrm>
        <a:graphic>
          <a:graphicData uri="http://schemas.openxmlformats.org/drawingml/2006/table">
            <a:tbl>
              <a:tblPr>
                <a:tableStyleId>{5940675A-B579-460E-94D1-54222C63F5DA}</a:tableStyleId>
              </a:tblPr>
              <a:tblGrid>
                <a:gridCol w="5891645">
                  <a:extLst>
                    <a:ext uri="{9D8B030D-6E8A-4147-A177-3AD203B41FA5}">
                      <a16:colId xmlns:a16="http://schemas.microsoft.com/office/drawing/2014/main" val="1172292893"/>
                    </a:ext>
                  </a:extLst>
                </a:gridCol>
                <a:gridCol w="800100">
                  <a:extLst>
                    <a:ext uri="{9D8B030D-6E8A-4147-A177-3AD203B41FA5}">
                      <a16:colId xmlns:a16="http://schemas.microsoft.com/office/drawing/2014/main" val="373101078"/>
                    </a:ext>
                  </a:extLst>
                </a:gridCol>
                <a:gridCol w="2026227">
                  <a:extLst>
                    <a:ext uri="{9D8B030D-6E8A-4147-A177-3AD203B41FA5}">
                      <a16:colId xmlns:a16="http://schemas.microsoft.com/office/drawing/2014/main" val="1532638875"/>
                    </a:ext>
                  </a:extLst>
                </a:gridCol>
              </a:tblGrid>
              <a:tr h="47180">
                <a:tc>
                  <a:txBody>
                    <a:bodyPr/>
                    <a:lstStyle/>
                    <a:p>
                      <a:pPr algn="ctr" fontAlgn="t" latinLnBrk="0"/>
                      <a:r>
                        <a:rPr lang="en-US" sz="2000" b="1" dirty="0">
                          <a:effectLst/>
                          <a:latin typeface="Times New Roman" panose="02020603050405020304" pitchFamily="18" charset="0"/>
                          <a:cs typeface="Times New Roman" panose="02020603050405020304" pitchFamily="18" charset="0"/>
                        </a:rPr>
                        <a:t>A. </a:t>
                      </a:r>
                      <a:r>
                        <a:rPr lang="en-US" sz="2000" b="1" dirty="0" err="1">
                          <a:effectLst/>
                          <a:latin typeface="Times New Roman" panose="02020603050405020304" pitchFamily="18" charset="0"/>
                          <a:cs typeface="Times New Roman" panose="02020603050405020304" pitchFamily="18" charset="0"/>
                        </a:rPr>
                        <a:t>Lời</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dẫn</a:t>
                      </a:r>
                      <a:endParaRPr lang="en-US" sz="2000" b="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tc rowSpan="5">
                  <a:txBody>
                    <a:bodyPr/>
                    <a:lstStyle/>
                    <a:p>
                      <a:pPr algn="ctr" fontAlgn="t" latinLnBrk="0"/>
                      <a:endParaRPr lang="en-US" sz="2000" b="1" dirty="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t" latinLnBrk="0"/>
                      <a:r>
                        <a:rPr lang="en-US" sz="2000" b="1" dirty="0">
                          <a:effectLst/>
                          <a:latin typeface="Times New Roman" panose="02020603050405020304" pitchFamily="18" charset="0"/>
                          <a:cs typeface="Times New Roman" panose="02020603050405020304" pitchFamily="18" charset="0"/>
                        </a:rPr>
                        <a:t>B. </a:t>
                      </a:r>
                      <a:r>
                        <a:rPr lang="en-US" sz="2000" b="1" dirty="0" err="1">
                          <a:effectLst/>
                          <a:latin typeface="Times New Roman" panose="02020603050405020304" pitchFamily="18" charset="0"/>
                          <a:cs typeface="Times New Roman" panose="02020603050405020304" pitchFamily="18" charset="0"/>
                        </a:rPr>
                        <a:t>Cách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dẫn</a:t>
                      </a:r>
                      <a:endParaRPr lang="en-US" sz="2000" b="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accent1">
                        <a:lumMod val="20000"/>
                        <a:lumOff val="80000"/>
                      </a:schemeClr>
                    </a:solidFill>
                  </a:tcPr>
                </a:tc>
                <a:extLst>
                  <a:ext uri="{0D108BD9-81ED-4DB2-BD59-A6C34878D82A}">
                    <a16:rowId xmlns:a16="http://schemas.microsoft.com/office/drawing/2014/main" val="466091127"/>
                  </a:ext>
                </a:extLst>
              </a:tr>
              <a:tr h="94360">
                <a:tc>
                  <a:txBody>
                    <a:bodyPr/>
                    <a:lstStyle/>
                    <a:p>
                      <a:pPr algn="just" fontAlgn="t" latinLnBrk="0"/>
                      <a:r>
                        <a:rPr lang="vi-VN" sz="2000" i="1" dirty="0">
                          <a:effectLst/>
                          <a:latin typeface="Times New Roman" panose="02020603050405020304" pitchFamily="18" charset="0"/>
                          <a:cs typeface="Times New Roman" panose="02020603050405020304" pitchFamily="18" charset="0"/>
                        </a:rPr>
                        <a:t>a) Ông kiểm điểm từng người trong óc. </a:t>
                      </a:r>
                      <a:r>
                        <a:rPr lang="vi-VN" sz="2000" b="1" i="1" dirty="0">
                          <a:effectLst/>
                          <a:latin typeface="Times New Roman" panose="02020603050405020304" pitchFamily="18" charset="0"/>
                          <a:cs typeface="Times New Roman" panose="02020603050405020304" pitchFamily="18" charset="0"/>
                        </a:rPr>
                        <a:t>Không mà, họ toàn là những người có tinh thần cả mà. Họ đã ở lại làng, quyết tâm một sống một chết với giặc, có đời nào lại cam tâm làm điều nhục nhã ấy!</a:t>
                      </a:r>
                      <a:r>
                        <a:rPr lang="vi-VN" sz="2000" i="1" dirty="0">
                          <a:effectLst/>
                          <a:latin typeface="Times New Roman" panose="02020603050405020304" pitchFamily="18" charset="0"/>
                          <a:cs typeface="Times New Roman" panose="02020603050405020304" pitchFamily="18" charset="0"/>
                        </a:rPr>
                        <a:t> (Kim Lân)</a:t>
                      </a:r>
                      <a:endParaRPr lang="vi-VN" sz="20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algn="just" fontAlgn="t" latinLnBrk="0"/>
                      <a:endParaRPr lang="vi-VN" sz="2000" b="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just" fontAlgn="t" latinLnBrk="0"/>
                      <a:r>
                        <a:rPr lang="en-US" sz="2000" dirty="0">
                          <a:effectLst/>
                          <a:latin typeface="Times New Roman" panose="02020603050405020304" pitchFamily="18" charset="0"/>
                          <a:cs typeface="Times New Roman" panose="02020603050405020304" pitchFamily="18" charset="0"/>
                        </a:rPr>
                        <a:t>1)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036917692"/>
                  </a:ext>
                </a:extLst>
              </a:tr>
              <a:tr h="94360">
                <a:tc>
                  <a:txBody>
                    <a:bodyPr/>
                    <a:lstStyle/>
                    <a:p>
                      <a:pPr algn="just" fontAlgn="t" latinLnBrk="0"/>
                      <a:r>
                        <a:rPr lang="vi-VN" sz="2000" i="1" dirty="0">
                          <a:effectLst/>
                          <a:latin typeface="Times New Roman" panose="02020603050405020304" pitchFamily="18" charset="0"/>
                          <a:cs typeface="Times New Roman" panose="02020603050405020304" pitchFamily="18" charset="0"/>
                        </a:rPr>
                        <a:t>b) Bà Hai bỗng lại cất tiếng:</a:t>
                      </a:r>
                    </a:p>
                    <a:p>
                      <a:pPr algn="just" fontAlgn="t" latinLnBrk="0"/>
                      <a:r>
                        <a:rPr lang="vi-VN" sz="2000" b="1" i="1" dirty="0">
                          <a:effectLst/>
                          <a:latin typeface="Times New Roman" panose="02020603050405020304" pitchFamily="18" charset="0"/>
                          <a:cs typeface="Times New Roman" panose="02020603050405020304" pitchFamily="18" charset="0"/>
                        </a:rPr>
                        <a:t>- Thầy nó ngủ rồi ư? Dậy tôi bảo cái này đã. (Kim Lân)</a:t>
                      </a:r>
                      <a:endParaRPr lang="vi-VN" sz="2000" b="1"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algn="just" fontAlgn="t" latinLnBrk="0"/>
                      <a:endParaRPr lang="vi-VN"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just" fontAlgn="t" latinLnBrk="0"/>
                      <a:r>
                        <a:rPr lang="en-US" sz="2000" dirty="0">
                          <a:effectLst/>
                          <a:latin typeface="Times New Roman" panose="02020603050405020304" pitchFamily="18" charset="0"/>
                          <a:cs typeface="Times New Roman" panose="02020603050405020304" pitchFamily="18" charset="0"/>
                        </a:rPr>
                        <a:t>2)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57446678"/>
                  </a:ext>
                </a:extLst>
              </a:tr>
              <a:tr h="47180">
                <a:tc>
                  <a:txBody>
                    <a:bodyPr/>
                    <a:lstStyle/>
                    <a:p>
                      <a:pPr algn="just" fontAlgn="t" latinLnBrk="0"/>
                      <a:r>
                        <a:rPr lang="en-US" sz="2000" i="1" dirty="0">
                          <a:effectLst/>
                          <a:latin typeface="Times New Roman" panose="02020603050405020304" pitchFamily="18" charset="0"/>
                          <a:cs typeface="Times New Roman" panose="02020603050405020304" pitchFamily="18" charset="0"/>
                        </a:rPr>
                        <a:t> c) </a:t>
                      </a:r>
                      <a:r>
                        <a:rPr lang="en-US" sz="2000" i="1" dirty="0" err="1">
                          <a:effectLst/>
                          <a:latin typeface="Times New Roman" panose="02020603050405020304" pitchFamily="18" charset="0"/>
                          <a:cs typeface="Times New Roman" panose="02020603050405020304" pitchFamily="18" charset="0"/>
                        </a:rPr>
                        <a:t>Anh</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tìm</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vô</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nhà</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gặp</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mạ</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kế</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với</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mạ</a:t>
                      </a:r>
                      <a:r>
                        <a:rPr lang="en-US" sz="2000"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anh</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ấy</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gặp</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cậu</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đang</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theo</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bộ</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đội</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đi</a:t>
                      </a:r>
                      <a:r>
                        <a:rPr lang="en-US" sz="2000" b="1" i="1" dirty="0">
                          <a:effectLst/>
                          <a:latin typeface="Times New Roman" panose="02020603050405020304" pitchFamily="18" charset="0"/>
                          <a:cs typeface="Times New Roman" panose="02020603050405020304" pitchFamily="18" charset="0"/>
                        </a:rPr>
                        <a:t> qua </a:t>
                      </a:r>
                      <a:r>
                        <a:rPr lang="en-US" sz="2000" b="1" i="1" dirty="0" err="1">
                          <a:effectLst/>
                          <a:latin typeface="Times New Roman" panose="02020603050405020304" pitchFamily="18" charset="0"/>
                          <a:cs typeface="Times New Roman" panose="02020603050405020304" pitchFamily="18" charset="0"/>
                        </a:rPr>
                        <a:t>bên</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mặt</a:t>
                      </a:r>
                      <a:r>
                        <a:rPr lang="en-US" sz="2000" b="1" i="1" dirty="0">
                          <a:effectLst/>
                          <a:latin typeface="Times New Roman" panose="02020603050405020304" pitchFamily="18" charset="0"/>
                          <a:cs typeface="Times New Roman" panose="02020603050405020304" pitchFamily="18" charset="0"/>
                        </a:rPr>
                        <a:t> </a:t>
                      </a:r>
                      <a:r>
                        <a:rPr lang="en-US" sz="2000" b="1" i="1" dirty="0" err="1">
                          <a:effectLst/>
                          <a:latin typeface="Times New Roman" panose="02020603050405020304" pitchFamily="18" charset="0"/>
                          <a:cs typeface="Times New Roman" panose="02020603050405020304" pitchFamily="18" charset="0"/>
                        </a:rPr>
                        <a:t>trận</a:t>
                      </a:r>
                      <a:r>
                        <a:rPr lang="en-US" sz="2000" b="1" i="1" dirty="0">
                          <a:effectLst/>
                          <a:latin typeface="Times New Roman" panose="02020603050405020304" pitchFamily="18" charset="0"/>
                          <a:cs typeface="Times New Roman" panose="02020603050405020304" pitchFamily="18" charset="0"/>
                        </a:rPr>
                        <a:t>...</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Phùng</a:t>
                      </a:r>
                      <a:r>
                        <a:rPr lang="en-US" sz="2000" i="1" dirty="0">
                          <a:effectLst/>
                          <a:latin typeface="Times New Roman" panose="02020603050405020304" pitchFamily="18" charset="0"/>
                          <a:cs typeface="Times New Roman" panose="02020603050405020304" pitchFamily="18" charset="0"/>
                        </a:rPr>
                        <a:t> </a:t>
                      </a:r>
                      <a:r>
                        <a:rPr lang="en-US" sz="2000" i="1" dirty="0" err="1">
                          <a:effectLst/>
                          <a:latin typeface="Times New Roman" panose="02020603050405020304" pitchFamily="18" charset="0"/>
                          <a:cs typeface="Times New Roman" panose="02020603050405020304" pitchFamily="18" charset="0"/>
                        </a:rPr>
                        <a:t>Quán</a:t>
                      </a:r>
                      <a:r>
                        <a:rPr lang="en-US" sz="2000" i="1" dirty="0">
                          <a:effectLst/>
                          <a:latin typeface="Times New Roman" panose="02020603050405020304" pitchFamily="18" charset="0"/>
                          <a:cs typeface="Times New Roman" panose="02020603050405020304" pitchFamily="18" charset="0"/>
                        </a:rPr>
                        <a:t>)</a:t>
                      </a:r>
                      <a:endParaRPr lang="en-US" sz="20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algn="just" fontAlgn="t" latinLnBrk="0"/>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just" fontAlgn="t" latinLnBrk="0"/>
                      <a:r>
                        <a:rPr lang="en-US" sz="2000" dirty="0">
                          <a:effectLst/>
                          <a:latin typeface="Times New Roman" panose="02020603050405020304" pitchFamily="18" charset="0"/>
                          <a:cs typeface="Times New Roman" panose="02020603050405020304" pitchFamily="18" charset="0"/>
                        </a:rPr>
                        <a:t>3)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trực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693588791"/>
                  </a:ext>
                </a:extLst>
              </a:tr>
              <a:tr h="47180">
                <a:tc>
                  <a:txBody>
                    <a:bodyPr/>
                    <a:lstStyle/>
                    <a:p>
                      <a:pPr algn="just" fontAlgn="t" latinLnBrk="0"/>
                      <a:r>
                        <a:rPr lang="vi-VN" sz="2000" i="1" dirty="0">
                          <a:effectLst/>
                          <a:latin typeface="Times New Roman" panose="02020603050405020304" pitchFamily="18" charset="0"/>
                          <a:cs typeface="Times New Roman" panose="02020603050405020304" pitchFamily="18" charset="0"/>
                        </a:rPr>
                        <a:t>d) Trong đầu tôi chợt nảy ra một ước mơ rất trẻ con: </a:t>
                      </a:r>
                      <a:r>
                        <a:rPr lang="vi-VN" sz="2000" b="1" i="1" dirty="0">
                          <a:effectLst/>
                          <a:latin typeface="Times New Roman" panose="02020603050405020304" pitchFamily="18" charset="0"/>
                          <a:cs typeface="Times New Roman" panose="02020603050405020304" pitchFamily="18" charset="0"/>
                        </a:rPr>
                        <a:t>"Biết đâu</a:t>
                      </a:r>
                      <a:r>
                        <a:rPr lang="en-US" sz="2000" b="1" i="1" dirty="0">
                          <a:effectLst/>
                          <a:latin typeface="Times New Roman" panose="02020603050405020304" pitchFamily="18" charset="0"/>
                          <a:cs typeface="Times New Roman" panose="02020603050405020304" pitchFamily="18" charset="0"/>
                        </a:rPr>
                        <a:t>,</a:t>
                      </a:r>
                      <a:r>
                        <a:rPr lang="vi-VN" sz="2000" b="1" i="1" dirty="0">
                          <a:effectLst/>
                          <a:latin typeface="Times New Roman" panose="02020603050405020304" pitchFamily="18" charset="0"/>
                          <a:cs typeface="Times New Roman" panose="02020603050405020304" pitchFamily="18" charset="0"/>
                        </a:rPr>
                        <a:t> có lúc nào đó mình cũng làm được một chiếc xe như thế nhỉ?". </a:t>
                      </a:r>
                      <a:r>
                        <a:rPr lang="vi-VN" sz="2000" i="1" dirty="0">
                          <a:effectLst/>
                          <a:latin typeface="Times New Roman" panose="02020603050405020304" pitchFamily="18" charset="0"/>
                          <a:cs typeface="Times New Roman" panose="02020603050405020304" pitchFamily="18" charset="0"/>
                        </a:rPr>
                        <a:t>(Honda Soichiro)</a:t>
                      </a:r>
                      <a:endParaRPr lang="vi-VN" sz="2000" b="0" i="1"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c vMerge="1">
                  <a:txBody>
                    <a:bodyPr/>
                    <a:lstStyle/>
                    <a:p>
                      <a:pPr algn="just" fontAlgn="t" latinLnBrk="0"/>
                      <a:endParaRPr lang="vi-VN"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just" fontAlgn="t" latinLnBrk="0"/>
                      <a:r>
                        <a:rPr lang="en-US" sz="2000" dirty="0">
                          <a:effectLst/>
                          <a:latin typeface="Times New Roman" panose="02020603050405020304" pitchFamily="18" charset="0"/>
                          <a:cs typeface="Times New Roman" panose="02020603050405020304" pitchFamily="18" charset="0"/>
                        </a:rPr>
                        <a:t>4) </a:t>
                      </a:r>
                      <a:r>
                        <a:rPr lang="en-US" sz="2000" dirty="0" err="1">
                          <a:effectLst/>
                          <a:latin typeface="Times New Roman" panose="02020603050405020304" pitchFamily="18" charset="0"/>
                          <a:cs typeface="Times New Roman" panose="02020603050405020304" pitchFamily="18" charset="0"/>
                        </a:rPr>
                        <a:t>Dẫn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ý </a:t>
                      </a:r>
                      <a:r>
                        <a:rPr lang="en-US" sz="2000" dirty="0" err="1">
                          <a:effectLst/>
                          <a:latin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b="0" dirty="0">
                        <a:solidFill>
                          <a:srgbClr val="333333"/>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2082621739"/>
                  </a:ext>
                </a:extLst>
              </a:tr>
            </a:tbl>
          </a:graphicData>
        </a:graphic>
      </p:graphicFrame>
      <p:cxnSp>
        <p:nvCxnSpPr>
          <p:cNvPr id="4" name="Straight Arrow Connector 3"/>
          <p:cNvCxnSpPr/>
          <p:nvPr/>
        </p:nvCxnSpPr>
        <p:spPr>
          <a:xfrm>
            <a:off x="6078682" y="1776845"/>
            <a:ext cx="800100" cy="2369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078682" y="2785165"/>
            <a:ext cx="789709" cy="581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78682" y="2785165"/>
            <a:ext cx="800100" cy="591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047509" y="1776845"/>
            <a:ext cx="820882" cy="2369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Freeform 9">
            <a:extLst>
              <a:ext uri="{FF2B5EF4-FFF2-40B4-BE49-F238E27FC236}">
                <a16:creationId xmlns:a16="http://schemas.microsoft.com/office/drawing/2014/main" id="{132E146B-ADB2-17EC-AC82-A253153D61F9}"/>
              </a:ext>
            </a:extLst>
          </p:cNvPr>
          <p:cNvSpPr/>
          <p:nvPr/>
        </p:nvSpPr>
        <p:spPr>
          <a:xfrm>
            <a:off x="8083128" y="-828166"/>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062580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9" name="Rectangle 8"/>
          <p:cNvSpPr/>
          <p:nvPr/>
        </p:nvSpPr>
        <p:spPr>
          <a:xfrm>
            <a:off x="723869" y="104481"/>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2</a:t>
            </a:r>
          </a:p>
        </p:txBody>
      </p:sp>
      <p:sp>
        <p:nvSpPr>
          <p:cNvPr id="3" name="Rectangle 2"/>
          <p:cNvSpPr/>
          <p:nvPr/>
        </p:nvSpPr>
        <p:spPr>
          <a:xfrm>
            <a:off x="295636" y="479834"/>
            <a:ext cx="8533722" cy="1015663"/>
          </a:xfrm>
          <a:prstGeom prst="rect">
            <a:avLst/>
          </a:prstGeom>
        </p:spPr>
        <p:txBody>
          <a:bodyPr wrap="square">
            <a:spAutoFit/>
          </a:bodyPr>
          <a:lstStyle/>
          <a:p>
            <a:pPr algn="just" latinLnBrk="0"/>
            <a:r>
              <a:rPr lang="vi-VN" sz="2000" dirty="0">
                <a:solidFill>
                  <a:srgbClr val="333333"/>
                </a:solidFill>
                <a:latin typeface="+mj-lt"/>
              </a:rPr>
              <a:t>Tìm lời dẫn trong những đoạn văn dưới đây. Xác định các trường hợp: dẫn lời nói, dẫn ý nghĩ; dẫn trực tiếp, dẫn gián tiếp. Chỉ ra đặc điểm giúp em nhận biết mỗi cách dẫn và sự phù hợp của cách dẫn đó trong mỗi đoạn văn.</a:t>
            </a:r>
          </a:p>
        </p:txBody>
      </p:sp>
      <p:graphicFrame>
        <p:nvGraphicFramePr>
          <p:cNvPr id="10" name="Table 9"/>
          <p:cNvGraphicFramePr>
            <a:graphicFrameLocks noGrp="1"/>
          </p:cNvGraphicFramePr>
          <p:nvPr>
            <p:extLst>
              <p:ext uri="{D42A27DB-BD31-4B8C-83A1-F6EECF244321}">
                <p14:modId xmlns:p14="http://schemas.microsoft.com/office/powerpoint/2010/main" val="3140006625"/>
              </p:ext>
            </p:extLst>
          </p:nvPr>
        </p:nvGraphicFramePr>
        <p:xfrm>
          <a:off x="409227" y="1521513"/>
          <a:ext cx="8420131" cy="3566160"/>
        </p:xfrm>
        <a:graphic>
          <a:graphicData uri="http://schemas.openxmlformats.org/drawingml/2006/table">
            <a:tbl>
              <a:tblPr firstRow="1" bandRow="1">
                <a:tableStyleId>{3DCDA487-4273-467D-A875-C8748591B622}</a:tableStyleId>
              </a:tblPr>
              <a:tblGrid>
                <a:gridCol w="4052231">
                  <a:extLst>
                    <a:ext uri="{9D8B030D-6E8A-4147-A177-3AD203B41FA5}">
                      <a16:colId xmlns:a16="http://schemas.microsoft.com/office/drawing/2014/main" val="3338858551"/>
                    </a:ext>
                  </a:extLst>
                </a:gridCol>
                <a:gridCol w="1263019">
                  <a:extLst>
                    <a:ext uri="{9D8B030D-6E8A-4147-A177-3AD203B41FA5}">
                      <a16:colId xmlns:a16="http://schemas.microsoft.com/office/drawing/2014/main" val="1766736769"/>
                    </a:ext>
                  </a:extLst>
                </a:gridCol>
                <a:gridCol w="1315839">
                  <a:extLst>
                    <a:ext uri="{9D8B030D-6E8A-4147-A177-3AD203B41FA5}">
                      <a16:colId xmlns:a16="http://schemas.microsoft.com/office/drawing/2014/main" val="2696785569"/>
                    </a:ext>
                  </a:extLst>
                </a:gridCol>
                <a:gridCol w="1789042">
                  <a:extLst>
                    <a:ext uri="{9D8B030D-6E8A-4147-A177-3AD203B41FA5}">
                      <a16:colId xmlns:a16="http://schemas.microsoft.com/office/drawing/2014/main" val="1820622092"/>
                    </a:ext>
                  </a:extLst>
                </a:gridCol>
              </a:tblGrid>
              <a:tr h="0">
                <a:tc>
                  <a:txBody>
                    <a:bodyPr/>
                    <a:lstStyle/>
                    <a:p>
                      <a:pPr algn="ctr"/>
                      <a:r>
                        <a:rPr lang="en-US" sz="1400" b="1" dirty="0" err="1">
                          <a:latin typeface="Times New Roman" panose="02020603050405020304" pitchFamily="18" charset="0"/>
                          <a:cs typeface="Times New Roman" panose="02020603050405020304" pitchFamily="18" charset="0"/>
                        </a:rPr>
                        <a:t>Ví</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dụ</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Lời</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dẫn</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Cách</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dẫn</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Dấu</a:t>
                      </a:r>
                      <a:r>
                        <a:rPr lang="en-US" sz="1400" b="1"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hiệu</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nhận</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biết</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778772400"/>
                  </a:ext>
                </a:extLst>
              </a:tr>
              <a:tr h="913248">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dirty="0">
                          <a:solidFill>
                            <a:srgbClr val="333333"/>
                          </a:solidFill>
                          <a:latin typeface="Times New Roman" panose="02020603050405020304" pitchFamily="18" charset="0"/>
                          <a:cs typeface="Times New Roman" panose="02020603050405020304" pitchFamily="18" charset="0"/>
                        </a:rPr>
                        <a:t>a) Bản </a:t>
                      </a:r>
                      <a:r>
                        <a:rPr lang="en-US" sz="1400" i="1" dirty="0">
                          <a:solidFill>
                            <a:srgbClr val="333333"/>
                          </a:solidFill>
                          <a:latin typeface="Times New Roman" panose="02020603050405020304" pitchFamily="18" charset="0"/>
                          <a:cs typeface="Times New Roman" panose="02020603050405020304" pitchFamily="18" charset="0"/>
                        </a:rPr>
                        <a:t>“</a:t>
                      </a:r>
                      <a:r>
                        <a:rPr lang="vi-VN" sz="1400" i="1" dirty="0">
                          <a:solidFill>
                            <a:srgbClr val="333333"/>
                          </a:solidFill>
                          <a:latin typeface="Times New Roman" panose="02020603050405020304" pitchFamily="18" charset="0"/>
                          <a:cs typeface="Times New Roman" panose="02020603050405020304" pitchFamily="18" charset="0"/>
                        </a:rPr>
                        <a:t>Tuyên ngôn Nhân quyền và Dân quyền</a:t>
                      </a:r>
                      <a:r>
                        <a:rPr lang="en-US" sz="1400" i="1" dirty="0">
                          <a:solidFill>
                            <a:srgbClr val="333333"/>
                          </a:solidFill>
                          <a:latin typeface="Times New Roman" panose="02020603050405020304" pitchFamily="18" charset="0"/>
                          <a:cs typeface="Times New Roman" panose="02020603050405020304" pitchFamily="18" charset="0"/>
                        </a:rPr>
                        <a:t>”</a:t>
                      </a:r>
                      <a:r>
                        <a:rPr lang="vi-VN" sz="1400" i="1" dirty="0">
                          <a:solidFill>
                            <a:srgbClr val="333333"/>
                          </a:solidFill>
                          <a:latin typeface="Times New Roman" panose="02020603050405020304" pitchFamily="18" charset="0"/>
                          <a:cs typeface="Times New Roman" panose="02020603050405020304" pitchFamily="18" charset="0"/>
                        </a:rPr>
                        <a:t> của Cách mạng Pháp năm 1791 cũng nói: “Người ta sinh ra tự do và bình đẳng về quyền lợi và phải luôn luôn được tự do và bình đẳng về quyền lợi.". (Hồ Chí Minh)</a:t>
                      </a:r>
                      <a:endParaRPr lang="vi-VN" sz="1400" dirty="0">
                        <a:solidFill>
                          <a:srgbClr val="333333"/>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8858312"/>
                  </a:ext>
                </a:extLst>
              </a:tr>
              <a:tr h="1077932">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dirty="0">
                          <a:solidFill>
                            <a:srgbClr val="333333"/>
                          </a:solidFill>
                          <a:latin typeface="Times New Roman" panose="02020603050405020304" pitchFamily="18" charset="0"/>
                          <a:cs typeface="Times New Roman" panose="02020603050405020304" pitchFamily="18" charset="0"/>
                        </a:rPr>
                        <a:t>b) Ông kể lại hôm Tây vào khủng bố. Chúng nó có bao nhiêu thằng, bao nhiêu Tây, bao nhiêu Việt gian, đi những đường nào, đốt phá những đâu đâu, và dân quân, tự vệ làng ông bố trí, cầm cự ra sao, rành rọt, tỉ mỉ như chính ông lão vừa mới dự trận đánh giặc ấy xong thật... (Kim Lân)</a:t>
                      </a:r>
                      <a:endParaRPr lang="vi-VN" sz="1400" dirty="0">
                        <a:solidFill>
                          <a:srgbClr val="333333"/>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2780176"/>
                  </a:ext>
                </a:extLst>
              </a:tr>
              <a:tr h="58388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dirty="0">
                          <a:solidFill>
                            <a:srgbClr val="333333"/>
                          </a:solidFill>
                          <a:latin typeface="Times New Roman" panose="02020603050405020304" pitchFamily="18" charset="0"/>
                          <a:cs typeface="Times New Roman" panose="02020603050405020304" pitchFamily="18" charset="0"/>
                        </a:rPr>
                        <a:t>c) Hoạ sĩ nghĩ thầm: “Khách tới bất ngờ, chắc cu cậu chưa kịp quét tước dọn dẹp, chưa kịp gấp chăn chẳng hạn". (Nguyễn Thành Long)</a:t>
                      </a:r>
                      <a:endParaRPr lang="vi-VN" sz="1400" dirty="0">
                        <a:solidFill>
                          <a:srgbClr val="333333"/>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3859049"/>
                  </a:ext>
                </a:extLst>
              </a:tr>
            </a:tbl>
          </a:graphicData>
        </a:graphic>
      </p:graphicFrame>
      <p:sp>
        <p:nvSpPr>
          <p:cNvPr id="2" name="Freeform 9">
            <a:extLst>
              <a:ext uri="{FF2B5EF4-FFF2-40B4-BE49-F238E27FC236}">
                <a16:creationId xmlns:a16="http://schemas.microsoft.com/office/drawing/2014/main" id="{C2AEE6B1-B2F4-B83D-DE4D-1FFD0F128882}"/>
              </a:ext>
            </a:extLst>
          </p:cNvPr>
          <p:cNvSpPr/>
          <p:nvPr/>
        </p:nvSpPr>
        <p:spPr>
          <a:xfrm>
            <a:off x="8150498" y="-1120947"/>
            <a:ext cx="1987003" cy="1600781"/>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4248326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8307A-FED2-D0A2-C8F4-B715D48BB6E9}"/>
              </a:ext>
            </a:extLst>
          </p:cNvPr>
          <p:cNvPicPr>
            <a:picLocks noChangeAspect="1"/>
          </p:cNvPicPr>
          <p:nvPr/>
        </p:nvPicPr>
        <p:blipFill>
          <a:blip r:embed="rId3"/>
          <a:stretch>
            <a:fillRect/>
          </a:stretch>
        </p:blipFill>
        <p:spPr>
          <a:xfrm>
            <a:off x="790219" y="0"/>
            <a:ext cx="3656064" cy="5143500"/>
          </a:xfrm>
          <a:prstGeom prst="rect">
            <a:avLst/>
          </a:prstGeom>
        </p:spPr>
      </p:pic>
      <p:pic>
        <p:nvPicPr>
          <p:cNvPr id="5" name="Picture 4">
            <a:extLst>
              <a:ext uri="{FF2B5EF4-FFF2-40B4-BE49-F238E27FC236}">
                <a16:creationId xmlns:a16="http://schemas.microsoft.com/office/drawing/2014/main" id="{DCD1EF49-5B33-0AC4-F79C-E88BE13C6E30}"/>
              </a:ext>
            </a:extLst>
          </p:cNvPr>
          <p:cNvPicPr>
            <a:picLocks noChangeAspect="1"/>
          </p:cNvPicPr>
          <p:nvPr/>
        </p:nvPicPr>
        <p:blipFill>
          <a:blip r:embed="rId4"/>
          <a:stretch>
            <a:fillRect/>
          </a:stretch>
        </p:blipFill>
        <p:spPr>
          <a:xfrm>
            <a:off x="4926934" y="0"/>
            <a:ext cx="3617914" cy="5143500"/>
          </a:xfrm>
          <a:prstGeom prst="rect">
            <a:avLst/>
          </a:prstGeom>
        </p:spPr>
      </p:pic>
    </p:spTree>
    <p:extLst>
      <p:ext uri="{BB962C8B-B14F-4D97-AF65-F5344CB8AC3E}">
        <p14:creationId xmlns:p14="http://schemas.microsoft.com/office/powerpoint/2010/main" val="3911640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960557321"/>
              </p:ext>
            </p:extLst>
          </p:nvPr>
        </p:nvGraphicFramePr>
        <p:xfrm>
          <a:off x="164507" y="194310"/>
          <a:ext cx="8814985" cy="4754880"/>
        </p:xfrm>
        <a:graphic>
          <a:graphicData uri="http://schemas.openxmlformats.org/drawingml/2006/table">
            <a:tbl>
              <a:tblPr firstRow="1" bandRow="1">
                <a:tableStyleId>{3DCDA487-4273-467D-A875-C8748591B622}</a:tableStyleId>
              </a:tblPr>
              <a:tblGrid>
                <a:gridCol w="523041">
                  <a:extLst>
                    <a:ext uri="{9D8B030D-6E8A-4147-A177-3AD203B41FA5}">
                      <a16:colId xmlns:a16="http://schemas.microsoft.com/office/drawing/2014/main" val="3338858551"/>
                    </a:ext>
                  </a:extLst>
                </a:gridCol>
                <a:gridCol w="3345873">
                  <a:extLst>
                    <a:ext uri="{9D8B030D-6E8A-4147-A177-3AD203B41FA5}">
                      <a16:colId xmlns:a16="http://schemas.microsoft.com/office/drawing/2014/main" val="1766736769"/>
                    </a:ext>
                  </a:extLst>
                </a:gridCol>
                <a:gridCol w="1517072">
                  <a:extLst>
                    <a:ext uri="{9D8B030D-6E8A-4147-A177-3AD203B41FA5}">
                      <a16:colId xmlns:a16="http://schemas.microsoft.com/office/drawing/2014/main" val="2696785569"/>
                    </a:ext>
                  </a:extLst>
                </a:gridCol>
                <a:gridCol w="3428999">
                  <a:extLst>
                    <a:ext uri="{9D8B030D-6E8A-4147-A177-3AD203B41FA5}">
                      <a16:colId xmlns:a16="http://schemas.microsoft.com/office/drawing/2014/main" val="1820622092"/>
                    </a:ext>
                  </a:extLst>
                </a:gridCol>
              </a:tblGrid>
              <a:tr h="370840">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Ví</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dụ</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Lời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dẫn</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Cách</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dẫn</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Dấu</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hiệu</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nhận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biết</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778772400"/>
                  </a:ext>
                </a:extLst>
              </a:tr>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800" i="1" dirty="0">
                          <a:solidFill>
                            <a:schemeClr val="tx1"/>
                          </a:solidFill>
                          <a:latin typeface="Times New Roman" panose="02020603050405020304" pitchFamily="18" charset="0"/>
                          <a:cs typeface="Times New Roman" panose="02020603050405020304" pitchFamily="18" charset="0"/>
                        </a:rPr>
                        <a:t>a)</a:t>
                      </a:r>
                      <a:endParaRPr lang="vi-VN" sz="1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vi-VN" sz="1800" i="1" dirty="0">
                          <a:solidFill>
                            <a:schemeClr val="tx1"/>
                          </a:solidFill>
                          <a:latin typeface="Times New Roman" panose="02020603050405020304" pitchFamily="18" charset="0"/>
                          <a:cs typeface="Times New Roman" panose="02020603050405020304" pitchFamily="18" charset="0"/>
                        </a:rPr>
                        <a:t>“Người ta sinh ra tự do và bình đẳng về quyền lợi và phải luôn luôn được tự do và bình đẳng về quyền lợi.". </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1800" b="1" dirty="0" err="1">
                          <a:solidFill>
                            <a:schemeClr val="tx1"/>
                          </a:solidFill>
                          <a:latin typeface="Times New Roman" panose="02020603050405020304" pitchFamily="18" charset="0"/>
                          <a:cs typeface="Times New Roman" panose="02020603050405020304" pitchFamily="18" charset="0"/>
                        </a:rPr>
                        <a:t>Dẫn</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trực</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tiếp</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lời</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văn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aseline="0" dirty="0">
                          <a:solidFill>
                            <a:schemeClr val="tx1"/>
                          </a:solidFill>
                          <a:latin typeface="Times New Roman" panose="02020603050405020304" pitchFamily="18" charset="0"/>
                          <a:cs typeface="Times New Roman" panose="02020603050405020304" pitchFamily="18" charset="0"/>
                        </a:rPr>
                        <a:t>(</a:t>
                      </a:r>
                      <a:r>
                        <a:rPr lang="en-US" sz="1800" baseline="0" dirty="0" err="1">
                          <a:solidFill>
                            <a:schemeClr val="tx1"/>
                          </a:solidFill>
                          <a:latin typeface="Times New Roman" panose="02020603050405020304" pitchFamily="18" charset="0"/>
                          <a:cs typeface="Times New Roman" panose="02020603050405020304" pitchFamily="18" charset="0"/>
                        </a:rPr>
                        <a:t>lời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nói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viết</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thành</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chữ</a:t>
                      </a:r>
                      <a:r>
                        <a:rPr lang="en-US" sz="1800" baseline="0" dirty="0">
                          <a:solidFill>
                            <a:schemeClr val="tx1"/>
                          </a:solidFill>
                          <a:latin typeface="Times New Roman" panose="02020603050405020304" pitchFamily="18" charset="0"/>
                          <a:cs typeface="Times New Roman" panose="02020603050405020304" pitchFamily="18" charset="0"/>
                        </a:rPr>
                        <a:t>)</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1800" dirty="0" err="1">
                          <a:solidFill>
                            <a:schemeClr val="tx1"/>
                          </a:solidFill>
                          <a:latin typeface="Times New Roman" panose="02020603050405020304" pitchFamily="18" charset="0"/>
                          <a:cs typeface="Times New Roman" panose="02020603050405020304" pitchFamily="18" charset="0"/>
                        </a:rPr>
                        <a:t>Đặt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hai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chấm</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và</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trong</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ngoặc</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kép</a:t>
                      </a:r>
                      <a:endParaRPr lang="en-US" sz="1800" baseline="0" dirty="0">
                        <a:solidFill>
                          <a:schemeClr val="tx1"/>
                        </a:solidFill>
                        <a:latin typeface="Times New Roman" panose="02020603050405020304" pitchFamily="18" charset="0"/>
                        <a:cs typeface="Times New Roman" panose="02020603050405020304" pitchFamily="18" charset="0"/>
                      </a:endParaRPr>
                    </a:p>
                    <a:p>
                      <a:pPr algn="just"/>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phù</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yêu</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đảm</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bảo</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xác</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trích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VB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quan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trọng</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788858312"/>
                  </a:ext>
                </a:extLst>
              </a:tr>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800" i="1" dirty="0">
                          <a:solidFill>
                            <a:schemeClr val="tx1"/>
                          </a:solidFill>
                          <a:latin typeface="Times New Roman" panose="02020603050405020304" pitchFamily="18" charset="0"/>
                          <a:cs typeface="Times New Roman" panose="02020603050405020304" pitchFamily="18" charset="0"/>
                        </a:rPr>
                        <a:t>b)</a:t>
                      </a:r>
                      <a:endParaRPr lang="vi-VN" sz="1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vi-VN" sz="1800" i="1" dirty="0">
                          <a:solidFill>
                            <a:schemeClr val="tx1"/>
                          </a:solidFill>
                          <a:latin typeface="Times New Roman" panose="02020603050405020304" pitchFamily="18" charset="0"/>
                          <a:cs typeface="Times New Roman" panose="02020603050405020304" pitchFamily="18" charset="0"/>
                        </a:rPr>
                        <a:t>hôm Tây vào khủng bố. Chúng nó </a:t>
                      </a:r>
                      <a:r>
                        <a:rPr lang="en-US" sz="1800" i="1" dirty="0">
                          <a:solidFill>
                            <a:schemeClr val="tx1"/>
                          </a:solidFill>
                          <a:latin typeface="Times New Roman" panose="02020603050405020304" pitchFamily="18" charset="0"/>
                          <a:cs typeface="Times New Roman" panose="02020603050405020304" pitchFamily="18" charset="0"/>
                        </a:rPr>
                        <a:t>…..</a:t>
                      </a:r>
                      <a:r>
                        <a:rPr lang="vi-VN" sz="1800" i="1" dirty="0">
                          <a:solidFill>
                            <a:schemeClr val="tx1"/>
                          </a:solidFill>
                          <a:latin typeface="Times New Roman" panose="02020603050405020304" pitchFamily="18" charset="0"/>
                          <a:cs typeface="Times New Roman" panose="02020603050405020304" pitchFamily="18" charset="0"/>
                        </a:rPr>
                        <a:t>đánh giặc ấy xong thật...</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1800" b="1" dirty="0" err="1">
                          <a:solidFill>
                            <a:schemeClr val="tx1"/>
                          </a:solidFill>
                          <a:latin typeface="Times New Roman" panose="02020603050405020304" pitchFamily="18" charset="0"/>
                          <a:cs typeface="Times New Roman" panose="02020603050405020304" pitchFamily="18" charset="0"/>
                        </a:rPr>
                        <a:t>Dẫn</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gián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tiếp</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lời</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nói</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thành</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tiếng</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của</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nhân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vật</a:t>
                      </a:r>
                      <a:r>
                        <a:rPr lang="en-US" sz="1800" b="1" baseline="0" dirty="0">
                          <a:solidFill>
                            <a:schemeClr val="tx1"/>
                          </a:solidFill>
                          <a:latin typeface="Times New Roman" panose="02020603050405020304" pitchFamily="18" charset="0"/>
                          <a:cs typeface="Times New Roman" panose="02020603050405020304" pitchFamily="18" charset="0"/>
                        </a:rPr>
                        <a:t>.</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Times New Roman" panose="02020603050405020304" pitchFamily="18" charset="0"/>
                          <a:cs typeface="Times New Roman" panose="02020603050405020304" pitchFamily="18" charset="0"/>
                        </a:rPr>
                        <a:t>Không</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đ</a:t>
                      </a:r>
                      <a:r>
                        <a:rPr lang="en-US" sz="1800" dirty="0" err="1">
                          <a:solidFill>
                            <a:schemeClr val="tx1"/>
                          </a:solidFill>
                          <a:latin typeface="Times New Roman" panose="02020603050405020304" pitchFamily="18" charset="0"/>
                          <a:cs typeface="Times New Roman" panose="02020603050405020304" pitchFamily="18" charset="0"/>
                        </a:rPr>
                        <a:t>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hai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chấm</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và</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trong</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ngoặc</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kép</a:t>
                      </a:r>
                      <a:endParaRPr lang="en-US" sz="1800" baseline="0" dirty="0">
                        <a:solidFill>
                          <a:schemeClr val="tx1"/>
                        </a:solidFill>
                        <a:latin typeface="Times New Roman" panose="02020603050405020304" pitchFamily="18" charset="0"/>
                        <a:cs typeface="Times New Roman" panose="02020603050405020304" pitchFamily="18" charset="0"/>
                      </a:endParaRPr>
                    </a:p>
                    <a:p>
                      <a:pPr algn="just"/>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phù</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72780176"/>
                  </a:ext>
                </a:extLst>
              </a:tr>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800" i="1" dirty="0">
                          <a:solidFill>
                            <a:schemeClr val="tx1"/>
                          </a:solidFill>
                          <a:latin typeface="Times New Roman" panose="02020603050405020304" pitchFamily="18" charset="0"/>
                          <a:cs typeface="Times New Roman" panose="02020603050405020304" pitchFamily="18" charset="0"/>
                        </a:rPr>
                        <a:t>c)</a:t>
                      </a:r>
                      <a:endParaRPr lang="vi-VN" sz="1800"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vi-VN" sz="1800" i="1" dirty="0">
                          <a:solidFill>
                            <a:schemeClr val="tx1"/>
                          </a:solidFill>
                          <a:latin typeface="Times New Roman" panose="02020603050405020304" pitchFamily="18" charset="0"/>
                          <a:cs typeface="Times New Roman" panose="02020603050405020304" pitchFamily="18" charset="0"/>
                        </a:rPr>
                        <a:t>“Khách tới bất ngờ, chắc cu cậu chưa kịp quét tước dọn dẹp, chưa kịp gấp chăn chẳng hạn". </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1800" b="1" dirty="0" err="1">
                          <a:solidFill>
                            <a:schemeClr val="tx1"/>
                          </a:solidFill>
                          <a:latin typeface="Times New Roman" panose="02020603050405020304" pitchFamily="18" charset="0"/>
                          <a:cs typeface="Times New Roman" panose="02020603050405020304" pitchFamily="18" charset="0"/>
                        </a:rPr>
                        <a:t>Dẫn</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trực</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tiếp</a:t>
                      </a:r>
                      <a:r>
                        <a:rPr lang="en-US" sz="1800" b="1" baseline="0" dirty="0">
                          <a:solidFill>
                            <a:schemeClr val="tx1"/>
                          </a:solidFill>
                          <a:latin typeface="Times New Roman" panose="02020603050405020304" pitchFamily="18" charset="0"/>
                          <a:cs typeface="Times New Roman" panose="02020603050405020304" pitchFamily="18" charset="0"/>
                        </a:rPr>
                        <a:t> ý </a:t>
                      </a:r>
                      <a:r>
                        <a:rPr lang="en-US" sz="1800" b="1" baseline="0" dirty="0" err="1">
                          <a:solidFill>
                            <a:schemeClr val="tx1"/>
                          </a:solidFill>
                          <a:latin typeface="Times New Roman" panose="02020603050405020304" pitchFamily="18" charset="0"/>
                          <a:cs typeface="Times New Roman" panose="02020603050405020304" pitchFamily="18" charset="0"/>
                        </a:rPr>
                        <a:t>nghĩ</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của</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nhân</a:t>
                      </a:r>
                      <a:r>
                        <a:rPr lang="en-US" sz="1800" b="1" baseline="0" dirty="0">
                          <a:solidFill>
                            <a:schemeClr val="tx1"/>
                          </a:solidFill>
                          <a:latin typeface="Times New Roman" panose="02020603050405020304" pitchFamily="18" charset="0"/>
                          <a:cs typeface="Times New Roman" panose="02020603050405020304" pitchFamily="18" charset="0"/>
                        </a:rPr>
                        <a:t> </a:t>
                      </a:r>
                      <a:r>
                        <a:rPr lang="en-US" sz="1800" b="1" baseline="0" dirty="0" err="1">
                          <a:solidFill>
                            <a:schemeClr val="tx1"/>
                          </a:solidFill>
                          <a:latin typeface="Times New Roman" panose="02020603050405020304" pitchFamily="18" charset="0"/>
                          <a:cs typeface="Times New Roman" panose="02020603050405020304" pitchFamily="18" charset="0"/>
                        </a:rPr>
                        <a:t>vật</a:t>
                      </a:r>
                      <a:endParaRPr lang="en-US" sz="18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cụm</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từ</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i="1" baseline="0" dirty="0" err="1">
                          <a:solidFill>
                            <a:schemeClr val="tx1"/>
                          </a:solidFill>
                          <a:latin typeface="Times New Roman" panose="02020603050405020304" pitchFamily="18" charset="0"/>
                          <a:cs typeface="Times New Roman" panose="02020603050405020304" pitchFamily="18" charset="0"/>
                        </a:rPr>
                        <a:t>nghĩ</a:t>
                      </a:r>
                      <a:r>
                        <a:rPr lang="en-US" sz="1800" i="1" baseline="0" dirty="0">
                          <a:solidFill>
                            <a:schemeClr val="tx1"/>
                          </a:solidFill>
                          <a:latin typeface="Times New Roman" panose="02020603050405020304" pitchFamily="18" charset="0"/>
                          <a:cs typeface="Times New Roman" panose="02020603050405020304" pitchFamily="18" charset="0"/>
                        </a:rPr>
                        <a:t> </a:t>
                      </a:r>
                      <a:r>
                        <a:rPr lang="en-US" sz="1800" i="1" baseline="0" dirty="0" err="1">
                          <a:solidFill>
                            <a:schemeClr val="tx1"/>
                          </a:solidFill>
                          <a:latin typeface="Times New Roman" panose="02020603050405020304" pitchFamily="18" charset="0"/>
                          <a:cs typeface="Times New Roman" panose="02020603050405020304" pitchFamily="18" charset="0"/>
                        </a:rPr>
                        <a:t>thầm</a:t>
                      </a:r>
                      <a:endParaRPr lang="en-US" sz="1800" baseline="0" dirty="0">
                        <a:solidFill>
                          <a:schemeClr val="tx1"/>
                        </a:solidFill>
                        <a:latin typeface="Times New Roman" panose="02020603050405020304" pitchFamily="18" charset="0"/>
                        <a:cs typeface="Times New Roman" panose="02020603050405020304" pitchFamily="18" charset="0"/>
                      </a:endParaRPr>
                    </a:p>
                    <a:p>
                      <a:pPr marL="0" marR="0" indent="0" algn="just"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Đặt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hai</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chấm</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và</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trong</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dấu</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ngoặc</a:t>
                      </a:r>
                      <a:r>
                        <a:rPr lang="en-US" sz="1800" baseline="0" dirty="0">
                          <a:solidFill>
                            <a:schemeClr val="tx1"/>
                          </a:solidFill>
                          <a:latin typeface="Times New Roman" panose="02020603050405020304" pitchFamily="18" charset="0"/>
                          <a:cs typeface="Times New Roman" panose="02020603050405020304" pitchFamily="18" charset="0"/>
                        </a:rPr>
                        <a:t> </a:t>
                      </a:r>
                      <a:r>
                        <a:rPr lang="en-US" sz="1800" baseline="0" dirty="0" err="1">
                          <a:solidFill>
                            <a:schemeClr val="tx1"/>
                          </a:solidFill>
                          <a:latin typeface="Times New Roman" panose="02020603050405020304" pitchFamily="18" charset="0"/>
                          <a:cs typeface="Times New Roman" panose="02020603050405020304" pitchFamily="18" charset="0"/>
                        </a:rPr>
                        <a:t>kép</a:t>
                      </a:r>
                      <a:endParaRPr lang="en-US" sz="1800" baseline="0" dirty="0">
                        <a:solidFill>
                          <a:schemeClr val="tx1"/>
                        </a:solidFill>
                        <a:latin typeface="Times New Roman" panose="02020603050405020304" pitchFamily="18" charset="0"/>
                        <a:cs typeface="Times New Roman" panose="02020603050405020304" pitchFamily="18" charset="0"/>
                      </a:endParaRPr>
                    </a:p>
                    <a:p>
                      <a:pPr algn="just"/>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phù</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1800"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800"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dẫn</a:t>
                      </a:r>
                      <a:endParaRPr lang="en-US" sz="18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83859049"/>
                  </a:ext>
                </a:extLst>
              </a:tr>
            </a:tbl>
          </a:graphicData>
        </a:graphic>
      </p:graphicFrame>
    </p:spTree>
    <p:extLst>
      <p:ext uri="{BB962C8B-B14F-4D97-AF65-F5344CB8AC3E}">
        <p14:creationId xmlns:p14="http://schemas.microsoft.com/office/powerpoint/2010/main" val="25732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2" name="Rectangle 1"/>
          <p:cNvSpPr/>
          <p:nvPr/>
        </p:nvSpPr>
        <p:spPr>
          <a:xfrm>
            <a:off x="382744" y="588866"/>
            <a:ext cx="8102434" cy="400110"/>
          </a:xfrm>
          <a:prstGeom prst="rect">
            <a:avLst/>
          </a:prstGeom>
        </p:spPr>
        <p:txBody>
          <a:bodyPr wrap="square">
            <a:spAutoFit/>
          </a:bodyPr>
          <a:lstStyle/>
          <a:p>
            <a:pPr algn="just" latinLnBrk="0"/>
            <a:r>
              <a:rPr lang="vi-VN" sz="2000" dirty="0">
                <a:solidFill>
                  <a:schemeClr val="tx1"/>
                </a:solidFill>
                <a:latin typeface="+mj-lt"/>
              </a:rPr>
              <a:t>Chuyển lời dẫn trực tiếp dưới đây thành lời dẫn gián tiếp:</a:t>
            </a:r>
          </a:p>
        </p:txBody>
      </p:sp>
      <p:graphicFrame>
        <p:nvGraphicFramePr>
          <p:cNvPr id="3" name="Table 2"/>
          <p:cNvGraphicFramePr>
            <a:graphicFrameLocks noGrp="1"/>
          </p:cNvGraphicFramePr>
          <p:nvPr>
            <p:extLst>
              <p:ext uri="{D42A27DB-BD31-4B8C-83A1-F6EECF244321}">
                <p14:modId xmlns:p14="http://schemas.microsoft.com/office/powerpoint/2010/main" val="2617354372"/>
              </p:ext>
            </p:extLst>
          </p:nvPr>
        </p:nvGraphicFramePr>
        <p:xfrm>
          <a:off x="325949" y="1050531"/>
          <a:ext cx="8335293" cy="3961720"/>
        </p:xfrm>
        <a:graphic>
          <a:graphicData uri="http://schemas.openxmlformats.org/drawingml/2006/table">
            <a:tbl>
              <a:tblPr firstRow="1" bandRow="1">
                <a:tableStyleId>{3DCDA487-4273-467D-A875-C8748591B622}</a:tableStyleId>
              </a:tblPr>
              <a:tblGrid>
                <a:gridCol w="4376680">
                  <a:extLst>
                    <a:ext uri="{9D8B030D-6E8A-4147-A177-3AD203B41FA5}">
                      <a16:colId xmlns:a16="http://schemas.microsoft.com/office/drawing/2014/main" val="4231816965"/>
                    </a:ext>
                  </a:extLst>
                </a:gridCol>
                <a:gridCol w="2095736">
                  <a:extLst>
                    <a:ext uri="{9D8B030D-6E8A-4147-A177-3AD203B41FA5}">
                      <a16:colId xmlns:a16="http://schemas.microsoft.com/office/drawing/2014/main" val="833380287"/>
                    </a:ext>
                  </a:extLst>
                </a:gridCol>
                <a:gridCol w="1862877">
                  <a:extLst>
                    <a:ext uri="{9D8B030D-6E8A-4147-A177-3AD203B41FA5}">
                      <a16:colId xmlns:a16="http://schemas.microsoft.com/office/drawing/2014/main" val="1965505619"/>
                    </a:ext>
                  </a:extLst>
                </a:gridCol>
              </a:tblGrid>
              <a:tr h="444797">
                <a:tc>
                  <a:txBody>
                    <a:bodyPr/>
                    <a:lstStyle/>
                    <a:p>
                      <a:pPr algn="ctr"/>
                      <a:r>
                        <a:rPr lang="en-US" sz="1400" b="1" dirty="0" err="1">
                          <a:latin typeface="Times New Roman" panose="02020603050405020304" pitchFamily="18" charset="0"/>
                          <a:cs typeface="Times New Roman" panose="02020603050405020304" pitchFamily="18" charset="0"/>
                        </a:rPr>
                        <a:t>Cách</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dẫn</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trực</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tiếp</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Cách</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dẫn</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gián</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tiếp</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1400" b="1" dirty="0" err="1">
                          <a:latin typeface="Times New Roman" panose="02020603050405020304" pitchFamily="18" charset="0"/>
                          <a:cs typeface="Times New Roman" panose="02020603050405020304" pitchFamily="18" charset="0"/>
                        </a:rPr>
                        <a:t>Cách</a:t>
                      </a:r>
                      <a:r>
                        <a:rPr lang="en-US" sz="1400" b="1" baseline="0" dirty="0">
                          <a:latin typeface="Times New Roman" panose="02020603050405020304" pitchFamily="18" charset="0"/>
                          <a:cs typeface="Times New Roman" panose="02020603050405020304" pitchFamily="18" charset="0"/>
                        </a:rPr>
                        <a:t> </a:t>
                      </a:r>
                      <a:r>
                        <a:rPr lang="en-US" sz="1400" b="1" baseline="0" dirty="0" err="1">
                          <a:latin typeface="Times New Roman" panose="02020603050405020304" pitchFamily="18" charset="0"/>
                          <a:cs typeface="Times New Roman" panose="02020603050405020304" pitchFamily="18" charset="0"/>
                        </a:rPr>
                        <a:t>chuyển</a:t>
                      </a:r>
                      <a:endParaRPr lang="en-US" sz="1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205771974"/>
                  </a:ext>
                </a:extLst>
              </a:tr>
              <a:tr h="1425787">
                <a:tc>
                  <a:txBody>
                    <a:bodyPr/>
                    <a:lstStyle/>
                    <a:p>
                      <a:pPr algn="just" latinLnBrk="0"/>
                      <a:r>
                        <a:rPr lang="vi-VN" sz="1400" i="1" kern="1200" dirty="0">
                          <a:solidFill>
                            <a:schemeClr val="tx1"/>
                          </a:solidFill>
                          <a:latin typeface="Times New Roman" panose="02020603050405020304" pitchFamily="18" charset="0"/>
                          <a:ea typeface="Arial"/>
                          <a:cs typeface="Times New Roman" panose="02020603050405020304" pitchFamily="18" charset="0"/>
                        </a:rPr>
                        <a:t>a) Hôm sau, Linh Phi lấy một cái túi bằng lụa tía, đựng mười hạt minh châu, sai sứ giả Xích Hỗn đưa Phan ra khỏi nước. Vũ Nương nhân đó cũng đưa gửi một chiếc hoa vàng mà dặn:</a:t>
                      </a:r>
                      <a:endParaRPr lang="vi-VN" sz="1400" kern="1200" dirty="0">
                        <a:solidFill>
                          <a:schemeClr val="tx1"/>
                        </a:solidFill>
                        <a:latin typeface="Times New Roman" panose="02020603050405020304" pitchFamily="18" charset="0"/>
                        <a:ea typeface="Arial"/>
                        <a:cs typeface="Times New Roman" panose="02020603050405020304" pitchFamily="18" charset="0"/>
                      </a:endParaRPr>
                    </a:p>
                    <a:p>
                      <a:pPr algn="just" latinLnBrk="0"/>
                      <a:r>
                        <a:rPr lang="vi-VN" sz="1400" i="1" kern="1200" dirty="0">
                          <a:solidFill>
                            <a:schemeClr val="tx1"/>
                          </a:solidFill>
                          <a:latin typeface="Times New Roman" panose="02020603050405020304" pitchFamily="18" charset="0"/>
                          <a:ea typeface="Arial"/>
                          <a:cs typeface="Times New Roman" panose="02020603050405020304" pitchFamily="18" charset="0"/>
                        </a:rPr>
                        <a:t>- Nhờ nói hộ với chàng Trương, nếu còn nhớ chút tình xưa nghĩa cũ, xin lập một đàn giải oan ở bến sông, đốt cây đèn thần chiếu xuống nước, tôi sẽ trở về. (Nguyễn Dữ)</a:t>
                      </a:r>
                      <a:endParaRPr lang="vi-VN" sz="1400" kern="1200" dirty="0">
                        <a:solidFill>
                          <a:schemeClr val="tx1"/>
                        </a:solidFill>
                        <a:latin typeface="Times New Roman" panose="02020603050405020304" pitchFamily="18" charset="0"/>
                        <a:ea typeface="Arial"/>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14702090"/>
                  </a:ext>
                </a:extLst>
              </a:tr>
              <a:tr h="840849">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kern="1200" dirty="0">
                          <a:solidFill>
                            <a:schemeClr val="tx1"/>
                          </a:solidFill>
                          <a:latin typeface="Times New Roman" panose="02020603050405020304" pitchFamily="18" charset="0"/>
                          <a:ea typeface="Arial"/>
                          <a:cs typeface="Times New Roman" panose="02020603050405020304" pitchFamily="18" charset="0"/>
                        </a:rPr>
                        <a:t>b) Sau khi thằng con đi, lão tự bảo rằng: "Cái vườn là của con ta. Hồi còn mồ ma mẹ nó, mẹ nó cổ thắt lưng buộc bụng, dè sẻn mãi, mới để ra được năm mươi đồng bạc tậu". (Nam Cao)</a:t>
                      </a:r>
                      <a:endParaRPr lang="vi-VN" sz="1400" kern="1200" dirty="0">
                        <a:solidFill>
                          <a:schemeClr val="tx1"/>
                        </a:solidFill>
                        <a:latin typeface="Times New Roman" panose="02020603050405020304" pitchFamily="18" charset="0"/>
                        <a:ea typeface="Arial"/>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0503578"/>
                  </a:ext>
                </a:extLst>
              </a:tr>
              <a:tr h="987083">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1400" i="1" kern="1200" dirty="0">
                          <a:solidFill>
                            <a:schemeClr val="tx1"/>
                          </a:solidFill>
                          <a:latin typeface="Times New Roman" panose="02020603050405020304" pitchFamily="18" charset="0"/>
                          <a:ea typeface="Arial"/>
                          <a:cs typeface="Times New Roman" panose="02020603050405020304" pitchFamily="18" charset="0"/>
                        </a:rPr>
                        <a:t>c) Nhà văn Xu-khôm-lin-xki (Sukhomlynsky) đã nói: "Con người sinh ra không phải để tiêu biến như một hạt cát vô danh. Họ sinh ra để in dấu lại trên mặt đất, in dấu lại trong trái tim người khác". (Theo Trần Thị Ngọc Luyến)</a:t>
                      </a:r>
                      <a:endParaRPr lang="vi-VN" sz="1400" kern="1200" dirty="0">
                        <a:solidFill>
                          <a:schemeClr val="tx1"/>
                        </a:solidFill>
                        <a:latin typeface="Times New Roman" panose="02020603050405020304" pitchFamily="18" charset="0"/>
                        <a:ea typeface="Arial"/>
                        <a:cs typeface="Times New Roman" panose="02020603050405020304" pitchFamily="18" charset="0"/>
                      </a:endParaRPr>
                    </a:p>
                  </a:txBody>
                  <a:tcPr>
                    <a:solidFill>
                      <a:schemeClr val="accent1">
                        <a:lumMod val="20000"/>
                        <a:lumOff val="80000"/>
                      </a:schemeClr>
                    </a:solidFill>
                  </a:tcPr>
                </a:tc>
                <a:tc>
                  <a:txBody>
                    <a:bodyPr/>
                    <a:lstStyle/>
                    <a:p>
                      <a:pPr algn="just"/>
                      <a:endParaRPr lang="en-US" sz="1400">
                        <a:latin typeface="Times New Roman" panose="02020603050405020304" pitchFamily="18" charset="0"/>
                        <a:cs typeface="Times New Roman" panose="02020603050405020304" pitchFamily="18" charset="0"/>
                      </a:endParaRPr>
                    </a:p>
                  </a:txBody>
                  <a:tcPr/>
                </a:tc>
                <a:tc>
                  <a:txBody>
                    <a:bodyPr/>
                    <a:lstStyle/>
                    <a:p>
                      <a:pPr algn="just"/>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1539727"/>
                  </a:ext>
                </a:extLst>
              </a:tr>
            </a:tbl>
          </a:graphicData>
        </a:graphic>
      </p:graphicFrame>
      <p:sp>
        <p:nvSpPr>
          <p:cNvPr id="4" name="Rectangle 3"/>
          <p:cNvSpPr/>
          <p:nvPr/>
        </p:nvSpPr>
        <p:spPr>
          <a:xfrm>
            <a:off x="723869" y="127201"/>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7816863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3FCE9-07F8-3BFA-8E4D-338FED8D3B8D}"/>
              </a:ext>
            </a:extLst>
          </p:cNvPr>
          <p:cNvPicPr>
            <a:picLocks noChangeAspect="1"/>
          </p:cNvPicPr>
          <p:nvPr/>
        </p:nvPicPr>
        <p:blipFill>
          <a:blip r:embed="rId3"/>
          <a:stretch>
            <a:fillRect/>
          </a:stretch>
        </p:blipFill>
        <p:spPr>
          <a:xfrm>
            <a:off x="904644" y="0"/>
            <a:ext cx="3608957" cy="5143500"/>
          </a:xfrm>
          <a:prstGeom prst="rect">
            <a:avLst/>
          </a:prstGeom>
        </p:spPr>
      </p:pic>
      <p:pic>
        <p:nvPicPr>
          <p:cNvPr id="5" name="Picture 4">
            <a:extLst>
              <a:ext uri="{FF2B5EF4-FFF2-40B4-BE49-F238E27FC236}">
                <a16:creationId xmlns:a16="http://schemas.microsoft.com/office/drawing/2014/main" id="{9660C28D-CDA3-5573-74D8-56DAAEBCCF54}"/>
              </a:ext>
            </a:extLst>
          </p:cNvPr>
          <p:cNvPicPr>
            <a:picLocks noChangeAspect="1"/>
          </p:cNvPicPr>
          <p:nvPr/>
        </p:nvPicPr>
        <p:blipFill>
          <a:blip r:embed="rId4"/>
          <a:stretch>
            <a:fillRect/>
          </a:stretch>
        </p:blipFill>
        <p:spPr>
          <a:xfrm>
            <a:off x="4936573" y="0"/>
            <a:ext cx="3609993" cy="5143500"/>
          </a:xfrm>
          <a:prstGeom prst="rect">
            <a:avLst/>
          </a:prstGeom>
        </p:spPr>
      </p:pic>
    </p:spTree>
    <p:extLst>
      <p:ext uri="{BB962C8B-B14F-4D97-AF65-F5344CB8AC3E}">
        <p14:creationId xmlns:p14="http://schemas.microsoft.com/office/powerpoint/2010/main" val="2426470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6940675"/>
              </p:ext>
            </p:extLst>
          </p:nvPr>
        </p:nvGraphicFramePr>
        <p:xfrm>
          <a:off x="162791" y="248805"/>
          <a:ext cx="8721435" cy="4450080"/>
        </p:xfrm>
        <a:graphic>
          <a:graphicData uri="http://schemas.openxmlformats.org/drawingml/2006/table">
            <a:tbl>
              <a:tblPr firstRow="1" bandRow="1">
                <a:tableStyleId>{3DCDA487-4273-467D-A875-C8748591B622}</a:tableStyleId>
              </a:tblPr>
              <a:tblGrid>
                <a:gridCol w="3661064">
                  <a:extLst>
                    <a:ext uri="{9D8B030D-6E8A-4147-A177-3AD203B41FA5}">
                      <a16:colId xmlns:a16="http://schemas.microsoft.com/office/drawing/2014/main" val="4231816965"/>
                    </a:ext>
                  </a:extLst>
                </a:gridCol>
                <a:gridCol w="3023754">
                  <a:extLst>
                    <a:ext uri="{9D8B030D-6E8A-4147-A177-3AD203B41FA5}">
                      <a16:colId xmlns:a16="http://schemas.microsoft.com/office/drawing/2014/main" val="833380287"/>
                    </a:ext>
                  </a:extLst>
                </a:gridCol>
                <a:gridCol w="2036617">
                  <a:extLst>
                    <a:ext uri="{9D8B030D-6E8A-4147-A177-3AD203B41FA5}">
                      <a16:colId xmlns:a16="http://schemas.microsoft.com/office/drawing/2014/main" val="1965505619"/>
                    </a:ext>
                  </a:extLst>
                </a:gridCol>
              </a:tblGrid>
              <a:tr h="370840">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dẫn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trực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tiếp</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dẫn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gián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tiếp</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chuyển</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205771974"/>
                  </a:ext>
                </a:extLst>
              </a:tr>
              <a:tr h="370840">
                <a:tc>
                  <a:txBody>
                    <a:bodyPr/>
                    <a:lstStyle/>
                    <a:p>
                      <a:pPr algn="just" latinLnBrk="0"/>
                      <a:r>
                        <a:rPr lang="vi-VN" sz="2000" i="1" kern="1200" dirty="0">
                          <a:solidFill>
                            <a:schemeClr val="tx1"/>
                          </a:solidFill>
                          <a:latin typeface="Times New Roman" panose="02020603050405020304" pitchFamily="18" charset="0"/>
                          <a:ea typeface="Arial"/>
                          <a:cs typeface="Times New Roman" panose="02020603050405020304" pitchFamily="18" charset="0"/>
                        </a:rPr>
                        <a:t>a) Hôm sau, Linh Phi lấy một cái túi bằng lụa tía, đựng mười hạt minh châu, sai sứ giả Xích Hỗn đưa Phan ra khỏi nước. Vũ Nương nhân đó cũng đưa gửi một chiếc hoa vàng mà dặn:</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p>
                      <a:pPr algn="just" latinLnBrk="0"/>
                      <a:r>
                        <a:rPr lang="vi-VN" sz="2000" i="1" kern="1200" dirty="0">
                          <a:solidFill>
                            <a:schemeClr val="tx1"/>
                          </a:solidFill>
                          <a:latin typeface="Times New Roman" panose="02020603050405020304" pitchFamily="18" charset="0"/>
                          <a:ea typeface="Arial"/>
                          <a:cs typeface="Times New Roman" panose="02020603050405020304" pitchFamily="18" charset="0"/>
                        </a:rPr>
                        <a:t>- Nhờ nói hộ với chàng Trương, nếu còn nhớ chút tình xưa nghĩa cũ, xin lập một đàn giải oan ở bến sông, đốt cây đèn thần chiếu xuống nước, tôi sẽ trở về. (Nguyễn Dữ)</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algn="just" latinLnBrk="0"/>
                      <a:r>
                        <a:rPr lang="vi-VN" sz="2000" i="1" kern="1200" dirty="0">
                          <a:solidFill>
                            <a:schemeClr val="tx1"/>
                          </a:solidFill>
                          <a:latin typeface="Times New Roman" panose="02020603050405020304" pitchFamily="18" charset="0"/>
                          <a:ea typeface="Arial"/>
                          <a:cs typeface="Times New Roman" panose="02020603050405020304" pitchFamily="18" charset="0"/>
                        </a:rPr>
                        <a:t>Hôm sau, Linh Phi lấy một cái túi bằng lụa tía, đựng mười hạt minh châu, sai sứ giả Xích Hỗn đưa Phan ra khỏi nước. Vũ Nương nhân đó cũng đưa gửi một chiếc hoa vàng mà dặ</a:t>
                      </a:r>
                      <a:r>
                        <a:rPr lang="en-US" sz="2000" i="1" kern="1200" dirty="0">
                          <a:solidFill>
                            <a:schemeClr val="tx1"/>
                          </a:solidFill>
                          <a:latin typeface="Times New Roman" panose="02020603050405020304" pitchFamily="18" charset="0"/>
                          <a:ea typeface="Arial"/>
                          <a:cs typeface="Times New Roman" panose="02020603050405020304" pitchFamily="18" charset="0"/>
                        </a:rPr>
                        <a:t>n</a:t>
                      </a:r>
                      <a:r>
                        <a:rPr lang="en-US" sz="2000" i="0" kern="1200" baseline="0" dirty="0">
                          <a:solidFill>
                            <a:schemeClr val="tx1"/>
                          </a:solidFill>
                          <a:latin typeface="Times New Roman" panose="02020603050405020304" pitchFamily="18" charset="0"/>
                          <a:ea typeface="Arial"/>
                          <a:cs typeface="Times New Roman" panose="02020603050405020304" pitchFamily="18" charset="0"/>
                        </a:rPr>
                        <a:t> </a:t>
                      </a:r>
                      <a:r>
                        <a:rPr lang="vi-VN" sz="2000" i="1" kern="1200" dirty="0">
                          <a:solidFill>
                            <a:schemeClr val="tx1"/>
                          </a:solidFill>
                          <a:latin typeface="Times New Roman" panose="02020603050405020304" pitchFamily="18" charset="0"/>
                          <a:ea typeface="Arial"/>
                          <a:cs typeface="Times New Roman" panose="02020603050405020304" pitchFamily="18" charset="0"/>
                        </a:rPr>
                        <a:t>nói hộ với chàng Trương, nếu còn nhớ chút tình xưa nghĩa cũ, xin lập một đàn giải oan ở bến sông, đốt cây đèn thần chiếu xuống nước, tôi sẽ trở về. (Nguyễn Dữ)</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indent="0" algn="just">
                        <a:buFontTx/>
                        <a:buNone/>
                      </a:pP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dặn</a:t>
                      </a:r>
                      <a:endParaRPr lang="en-US" sz="2000" i="1" baseline="0" dirty="0">
                        <a:latin typeface="Times New Roman" panose="02020603050405020304" pitchFamily="18" charset="0"/>
                        <a:cs typeface="Times New Roman" panose="02020603050405020304" pitchFamily="18" charset="0"/>
                      </a:endParaRPr>
                    </a:p>
                    <a:p>
                      <a:pPr marL="0" indent="0" algn="just">
                        <a:buFontTx/>
                        <a:buNone/>
                      </a:pP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gạch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ngang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nhờ</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chuyển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câu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liền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với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dặn</a:t>
                      </a:r>
                      <a:r>
                        <a:rPr lang="en-US" sz="2000" baseline="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914702090"/>
                  </a:ext>
                </a:extLst>
              </a:tr>
            </a:tbl>
          </a:graphicData>
        </a:graphic>
      </p:graphicFrame>
    </p:spTree>
    <p:extLst>
      <p:ext uri="{BB962C8B-B14F-4D97-AF65-F5344CB8AC3E}">
        <p14:creationId xmlns:p14="http://schemas.microsoft.com/office/powerpoint/2010/main" val="181175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5000" r="-5000"/>
          </a:stretch>
        </a:blipFill>
        <a:effectLst/>
      </p:bgPr>
    </p:bg>
    <p:spTree>
      <p:nvGrpSpPr>
        <p:cNvPr id="1" name=""/>
        <p:cNvGrpSpPr/>
        <p:nvPr/>
      </p:nvGrpSpPr>
      <p:grpSpPr>
        <a:xfrm>
          <a:off x="0" y="0"/>
          <a:ext cx="0" cy="0"/>
          <a:chOff x="0" y="0"/>
          <a:chExt cx="0" cy="0"/>
        </a:xfrm>
      </p:grpSpPr>
      <p:pic>
        <p:nvPicPr>
          <p:cNvPr id="21" name="Picture 2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740348" y="2627245"/>
            <a:ext cx="2337530" cy="1122014"/>
          </a:xfrm>
          <a:prstGeom prst="rect">
            <a:avLst/>
          </a:prstGeom>
        </p:spPr>
      </p:pic>
      <p:sp>
        <p:nvSpPr>
          <p:cNvPr id="29" name="Pentagon 28"/>
          <p:cNvSpPr/>
          <p:nvPr/>
        </p:nvSpPr>
        <p:spPr>
          <a:xfrm>
            <a:off x="416971" y="1263266"/>
            <a:ext cx="1246466" cy="41840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 Black" panose="020B0A04020102020204" pitchFamily="34" charset="0"/>
                <a:cs typeface="Times New Roman" panose="02020603050405020304" pitchFamily="18" charset="0"/>
              </a:rPr>
              <a:t>Đi</a:t>
            </a:r>
            <a:r>
              <a:rPr lang="en-US" sz="1800" b="1" kern="1200" dirty="0">
                <a:solidFill>
                  <a:prstClr val="white"/>
                </a:solidFill>
                <a:latin typeface="Arial Black" panose="020B0A04020102020204" pitchFamily="34" charset="0"/>
                <a:cs typeface="Times New Roman" panose="02020603050405020304" pitchFamily="18" charset="0"/>
              </a:rPr>
              <a:t> Qua</a:t>
            </a:r>
          </a:p>
        </p:txBody>
      </p:sp>
      <p:pic>
        <p:nvPicPr>
          <p:cNvPr id="4" name="khỉ"/>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4744" y="532326"/>
            <a:ext cx="1698416" cy="137709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430343" flipH="1">
            <a:off x="-302052" y="-179674"/>
            <a:ext cx="2079290" cy="1715585"/>
          </a:xfrm>
          <a:prstGeom prst="rect">
            <a:avLst/>
          </a:prstGeom>
        </p:spPr>
      </p:pic>
      <p:pic>
        <p:nvPicPr>
          <p:cNvPr id="6" name="con xanh">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4587811" y="815051"/>
            <a:ext cx="1518263" cy="1529468"/>
          </a:xfrm>
          <a:prstGeom prst="rect">
            <a:avLst/>
          </a:prstGeom>
        </p:spPr>
      </p:pic>
      <p:pic>
        <p:nvPicPr>
          <p:cNvPr id="14" name="đột">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7593" y="2695682"/>
            <a:ext cx="2062662" cy="1628417"/>
          </a:xfrm>
          <a:prstGeom prst="rect">
            <a:avLst/>
          </a:prstGeom>
        </p:spPr>
      </p:pic>
      <p:sp>
        <p:nvSpPr>
          <p:cNvPr id="22" name="Pentagon 21"/>
          <p:cNvSpPr/>
          <p:nvPr/>
        </p:nvSpPr>
        <p:spPr>
          <a:xfrm>
            <a:off x="416971" y="1263266"/>
            <a:ext cx="1246466" cy="41840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 Black" panose="020B0A04020102020204" pitchFamily="34" charset="0"/>
                <a:cs typeface="Times New Roman" panose="02020603050405020304" pitchFamily="18" charset="0"/>
              </a:rPr>
              <a:t>Đi</a:t>
            </a:r>
            <a:r>
              <a:rPr lang="en-US" sz="1800" b="1" kern="1200" dirty="0">
                <a:solidFill>
                  <a:prstClr val="white"/>
                </a:solidFill>
                <a:latin typeface="Arial Black" panose="020B0A04020102020204" pitchFamily="34" charset="0"/>
                <a:cs typeface="Times New Roman" panose="02020603050405020304" pitchFamily="18" charset="0"/>
              </a:rPr>
              <a:t> Qua</a:t>
            </a:r>
          </a:p>
        </p:txBody>
      </p:sp>
      <p:sp>
        <p:nvSpPr>
          <p:cNvPr id="23" name="Pentagon 22"/>
          <p:cNvSpPr/>
          <p:nvPr/>
        </p:nvSpPr>
        <p:spPr>
          <a:xfrm>
            <a:off x="416971" y="1263266"/>
            <a:ext cx="1246466" cy="41840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 Black" panose="020B0A04020102020204" pitchFamily="34" charset="0"/>
                <a:cs typeface="Times New Roman" panose="02020603050405020304" pitchFamily="18" charset="0"/>
              </a:rPr>
              <a:t>Đi</a:t>
            </a:r>
            <a:r>
              <a:rPr lang="en-US" sz="1800" b="1" kern="1200" dirty="0">
                <a:solidFill>
                  <a:prstClr val="white"/>
                </a:solidFill>
                <a:latin typeface="Arial Black" panose="020B0A04020102020204" pitchFamily="34" charset="0"/>
                <a:cs typeface="Times New Roman" panose="02020603050405020304" pitchFamily="18" charset="0"/>
              </a:rPr>
              <a:t> Qua</a:t>
            </a:r>
          </a:p>
        </p:txBody>
      </p:sp>
      <p:sp>
        <p:nvSpPr>
          <p:cNvPr id="24" name="Pentagon 23"/>
          <p:cNvSpPr/>
          <p:nvPr/>
        </p:nvSpPr>
        <p:spPr>
          <a:xfrm>
            <a:off x="416971" y="1263266"/>
            <a:ext cx="1246466" cy="41840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err="1">
                <a:solidFill>
                  <a:prstClr val="white"/>
                </a:solidFill>
                <a:latin typeface="Arial Black" panose="020B0A04020102020204" pitchFamily="34" charset="0"/>
                <a:cs typeface="Times New Roman" panose="02020603050405020304" pitchFamily="18" charset="0"/>
              </a:rPr>
              <a:t>Đi</a:t>
            </a:r>
            <a:r>
              <a:rPr lang="en-US" sz="1800" b="1" kern="1200" dirty="0">
                <a:solidFill>
                  <a:prstClr val="white"/>
                </a:solidFill>
                <a:latin typeface="Arial Black" panose="020B0A04020102020204" pitchFamily="34" charset="0"/>
                <a:cs typeface="Times New Roman" panose="02020603050405020304" pitchFamily="18" charset="0"/>
              </a:rPr>
              <a:t> Qua</a:t>
            </a:r>
          </a:p>
        </p:txBody>
      </p:sp>
      <p:pic>
        <p:nvPicPr>
          <p:cNvPr id="16" name="chim">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65972" y="3438888"/>
            <a:ext cx="1274376" cy="1501807"/>
          </a:xfrm>
          <a:prstGeom prst="rect">
            <a:avLst/>
          </a:prstGeom>
        </p:spPr>
      </p:pic>
      <p:pic>
        <p:nvPicPr>
          <p:cNvPr id="30" name="The_Wheels_On_The_Bus">
            <a:hlinkClick r:id="" action="ppaction://media"/>
          </p:cNvPr>
          <p:cNvPicPr>
            <a:picLocks noChangeAspect="1"/>
          </p:cNvPicPr>
          <p:nvPr>
            <a:audioFile r:link="rId1"/>
            <p:extLst>
              <p:ext uri="{DAA4B4D4-6D71-4841-9C94-3DE7FCFB9230}">
                <p14:media xmlns:p14="http://schemas.microsoft.com/office/powerpoint/2010/main" r:embed="rId2">
                  <p14:trim end="111686.1"/>
                </p14:media>
              </p:ext>
            </p:extLst>
          </p:nvPr>
        </p:nvPicPr>
        <p:blipFill>
          <a:blip r:embed="rId17"/>
          <a:stretch>
            <a:fillRect/>
          </a:stretch>
        </p:blipFill>
        <p:spPr>
          <a:xfrm>
            <a:off x="4587811" y="-635483"/>
            <a:ext cx="457200" cy="457200"/>
          </a:xfrm>
          <a:prstGeom prst="rect">
            <a:avLst/>
          </a:prstGeom>
        </p:spPr>
      </p:pic>
      <p:sp>
        <p:nvSpPr>
          <p:cNvPr id="2" name="Rounded Rectangle 1">
            <a:hlinkClick r:id="rId18" action="ppaction://hlinksldjump"/>
          </p:cNvPr>
          <p:cNvSpPr/>
          <p:nvPr/>
        </p:nvSpPr>
        <p:spPr>
          <a:xfrm>
            <a:off x="7574973" y="4803106"/>
            <a:ext cx="1433946" cy="275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Tree>
    <p:extLst>
      <p:ext uri="{BB962C8B-B14F-4D97-AF65-F5344CB8AC3E}">
        <p14:creationId xmlns:p14="http://schemas.microsoft.com/office/powerpoint/2010/main" val="182662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49" presetClass="path" presetSubtype="0" accel="50000" decel="50000" fill="hold" nodeType="withEffect">
                                  <p:stCondLst>
                                    <p:cond delay="0"/>
                                  </p:stCondLst>
                                  <p:childTnLst>
                                    <p:animMotion origin="layout" path="M -4.375E-6 1.48148E-6 L 0.20248 0.15879 " pathEditMode="relative" rAng="0" ptsTypes="AA">
                                      <p:cBhvr>
                                        <p:cTn id="14" dur="2000" fill="hold"/>
                                        <p:tgtEl>
                                          <p:spTgt spid="4"/>
                                        </p:tgtEl>
                                        <p:attrNameLst>
                                          <p:attrName>ppt_x</p:attrName>
                                          <p:attrName>ppt_y</p:attrName>
                                        </p:attrNameLst>
                                      </p:cBhvr>
                                      <p:rCtr x="10117" y="7940"/>
                                    </p:animMotion>
                                  </p:childTnLst>
                                  <p:subTnLst>
                                    <p:audio>
                                      <p:cMediaNode>
                                        <p:cTn display="0" masterRel="sameClick">
                                          <p:stCondLst>
                                            <p:cond evt="begin" delay="0">
                                              <p:tn val="13"/>
                                            </p:cond>
                                          </p:stCondLst>
                                          <p:endCondLst>
                                            <p:cond evt="onStopAudio" delay="0">
                                              <p:tgtEl>
                                                <p:sldTgt/>
                                              </p:tgtEl>
                                            </p:cond>
                                          </p:endCondLst>
                                        </p:cTn>
                                        <p:tgtEl>
                                          <p:sndTgt r:embed="rId5" name="yaaa (online-audio-converter.com).wav"/>
                                        </p:tgtEl>
                                      </p:cMediaNode>
                                    </p:audio>
                                  </p:subTnLst>
                                </p:cTn>
                              </p:par>
                              <p:par>
                                <p:cTn id="15" presetID="31" presetClass="exit" presetSubtype="0" fill="hold" nodeType="withEffect">
                                  <p:stCondLst>
                                    <p:cond delay="0"/>
                                  </p:stCondLst>
                                  <p:childTnLst>
                                    <p:anim calcmode="lin" valueType="num">
                                      <p:cBhvr>
                                        <p:cTn id="16" dur="1000"/>
                                        <p:tgtEl>
                                          <p:spTgt spid="6"/>
                                        </p:tgtEl>
                                        <p:attrNameLst>
                                          <p:attrName>ppt_w</p:attrName>
                                        </p:attrNameLst>
                                      </p:cBhvr>
                                      <p:tavLst>
                                        <p:tav tm="0">
                                          <p:val>
                                            <p:strVal val="ppt_w"/>
                                          </p:val>
                                        </p:tav>
                                        <p:tav tm="100000">
                                          <p:val>
                                            <p:fltVal val="0"/>
                                          </p:val>
                                        </p:tav>
                                      </p:tavLst>
                                    </p:anim>
                                    <p:anim calcmode="lin" valueType="num">
                                      <p:cBhvr>
                                        <p:cTn id="17" dur="1000"/>
                                        <p:tgtEl>
                                          <p:spTgt spid="6"/>
                                        </p:tgtEl>
                                        <p:attrNameLst>
                                          <p:attrName>ppt_h</p:attrName>
                                        </p:attrNameLst>
                                      </p:cBhvr>
                                      <p:tavLst>
                                        <p:tav tm="0">
                                          <p:val>
                                            <p:strVal val="ppt_h"/>
                                          </p:val>
                                        </p:tav>
                                        <p:tav tm="100000">
                                          <p:val>
                                            <p:fltVal val="0"/>
                                          </p:val>
                                        </p:tav>
                                      </p:tavLst>
                                    </p:anim>
                                    <p:anim calcmode="lin" valueType="num">
                                      <p:cBhvr>
                                        <p:cTn id="18" dur="1000"/>
                                        <p:tgtEl>
                                          <p:spTgt spid="6"/>
                                        </p:tgtEl>
                                        <p:attrNameLst>
                                          <p:attrName>style.rotation</p:attrName>
                                        </p:attrNameLst>
                                      </p:cBhvr>
                                      <p:tavLst>
                                        <p:tav tm="0">
                                          <p:val>
                                            <p:fltVal val="0"/>
                                          </p:val>
                                        </p:tav>
                                        <p:tav tm="100000">
                                          <p:val>
                                            <p:fltVal val="90"/>
                                          </p:val>
                                        </p:tav>
                                      </p:tavLst>
                                    </p:anim>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56" presetClass="path" presetSubtype="0" accel="50000" decel="50000" fill="hold" nodeType="withEffect">
                                  <p:stCondLst>
                                    <p:cond delay="0"/>
                                  </p:stCondLst>
                                  <p:childTnLst>
                                    <p:animMotion origin="layout" path="M 0.20248 0.15879 L 0.24258 0.51273 " pathEditMode="relative" rAng="0" ptsTypes="AA">
                                      <p:cBhvr>
                                        <p:cTn id="28" dur="2000" fill="hold"/>
                                        <p:tgtEl>
                                          <p:spTgt spid="4"/>
                                        </p:tgtEl>
                                        <p:attrNameLst>
                                          <p:attrName>ppt_x</p:attrName>
                                          <p:attrName>ppt_y</p:attrName>
                                        </p:attrNameLst>
                                      </p:cBhvr>
                                      <p:rCtr x="2005" y="17685"/>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par>
                                <p:cTn id="29" presetID="31" presetClass="exit" presetSubtype="0" fill="hold" nodeType="withEffect">
                                  <p:stCondLst>
                                    <p:cond delay="0"/>
                                  </p:stCondLst>
                                  <p:childTnLst>
                                    <p:anim calcmode="lin" valueType="num">
                                      <p:cBhvr>
                                        <p:cTn id="30" dur="1000"/>
                                        <p:tgtEl>
                                          <p:spTgt spid="21"/>
                                        </p:tgtEl>
                                        <p:attrNameLst>
                                          <p:attrName>ppt_w</p:attrName>
                                        </p:attrNameLst>
                                      </p:cBhvr>
                                      <p:tavLst>
                                        <p:tav tm="0">
                                          <p:val>
                                            <p:strVal val="ppt_w"/>
                                          </p:val>
                                        </p:tav>
                                        <p:tav tm="100000">
                                          <p:val>
                                            <p:fltVal val="0"/>
                                          </p:val>
                                        </p:tav>
                                      </p:tavLst>
                                    </p:anim>
                                    <p:anim calcmode="lin" valueType="num">
                                      <p:cBhvr>
                                        <p:cTn id="31" dur="1000"/>
                                        <p:tgtEl>
                                          <p:spTgt spid="21"/>
                                        </p:tgtEl>
                                        <p:attrNameLst>
                                          <p:attrName>ppt_h</p:attrName>
                                        </p:attrNameLst>
                                      </p:cBhvr>
                                      <p:tavLst>
                                        <p:tav tm="0">
                                          <p:val>
                                            <p:strVal val="ppt_h"/>
                                          </p:val>
                                        </p:tav>
                                        <p:tav tm="100000">
                                          <p:val>
                                            <p:fltVal val="0"/>
                                          </p:val>
                                        </p:tav>
                                      </p:tavLst>
                                    </p:anim>
                                    <p:anim calcmode="lin" valueType="num">
                                      <p:cBhvr>
                                        <p:cTn id="32" dur="1000"/>
                                        <p:tgtEl>
                                          <p:spTgt spid="21"/>
                                        </p:tgtEl>
                                        <p:attrNameLst>
                                          <p:attrName>style.rotation</p:attrName>
                                        </p:attrNameLst>
                                      </p:cBhvr>
                                      <p:tavLst>
                                        <p:tav tm="0">
                                          <p:val>
                                            <p:fltVal val="0"/>
                                          </p:val>
                                        </p:tav>
                                        <p:tav tm="100000">
                                          <p:val>
                                            <p:fltVal val="90"/>
                                          </p:val>
                                        </p:tav>
                                      </p:tavLst>
                                    </p:anim>
                                    <p:animEffect transition="out" filter="fade">
                                      <p:cBhvr>
                                        <p:cTn id="33" dur="1000"/>
                                        <p:tgtEl>
                                          <p:spTgt spid="21"/>
                                        </p:tgtEl>
                                      </p:cBhvr>
                                    </p:animEffect>
                                    <p:set>
                                      <p:cBhvr>
                                        <p:cTn id="34"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49" presetClass="path" presetSubtype="0" accel="50000" decel="50000" fill="hold" nodeType="withEffect">
                                  <p:stCondLst>
                                    <p:cond delay="0"/>
                                  </p:stCondLst>
                                  <p:childTnLst>
                                    <p:animMotion origin="layout" path="M 0.24258 0.51273 L -0.05273 0.56829 " pathEditMode="relative" rAng="0" ptsTypes="AA">
                                      <p:cBhvr>
                                        <p:cTn id="42" dur="2000" fill="hold"/>
                                        <p:tgtEl>
                                          <p:spTgt spid="4"/>
                                        </p:tgtEl>
                                        <p:attrNameLst>
                                          <p:attrName>ppt_x</p:attrName>
                                          <p:attrName>ppt_y</p:attrName>
                                        </p:attrNameLst>
                                      </p:cBhvr>
                                      <p:rCtr x="-14766" y="2778"/>
                                    </p:animMotion>
                                  </p:childTnLst>
                                  <p:subTnLst>
                                    <p:audio>
                                      <p:cMediaNode>
                                        <p:cTn display="0" masterRel="sameClick">
                                          <p:stCondLst>
                                            <p:cond evt="begin" delay="0">
                                              <p:tn val="41"/>
                                            </p:cond>
                                          </p:stCondLst>
                                          <p:endCondLst>
                                            <p:cond evt="onStopAudio" delay="0">
                                              <p:tgtEl>
                                                <p:sldTgt/>
                                              </p:tgtEl>
                                            </p:cond>
                                          </p:endCondLst>
                                        </p:cTn>
                                        <p:tgtEl>
                                          <p:sndTgt r:embed="rId5" name="yaaa (online-audio-converter.com).wav"/>
                                        </p:tgtEl>
                                      </p:cMediaNode>
                                    </p:audio>
                                  </p:subTnLst>
                                </p:cTn>
                              </p:par>
                              <p:par>
                                <p:cTn id="43" presetID="31" presetClass="exit" presetSubtype="0" fill="hold" nodeType="withEffect">
                                  <p:stCondLst>
                                    <p:cond delay="0"/>
                                  </p:stCondLst>
                                  <p:childTnLst>
                                    <p:anim calcmode="lin" valueType="num">
                                      <p:cBhvr>
                                        <p:cTn id="44" dur="1000"/>
                                        <p:tgtEl>
                                          <p:spTgt spid="16"/>
                                        </p:tgtEl>
                                        <p:attrNameLst>
                                          <p:attrName>ppt_w</p:attrName>
                                        </p:attrNameLst>
                                      </p:cBhvr>
                                      <p:tavLst>
                                        <p:tav tm="0">
                                          <p:val>
                                            <p:strVal val="ppt_w"/>
                                          </p:val>
                                        </p:tav>
                                        <p:tav tm="100000">
                                          <p:val>
                                            <p:fltVal val="0"/>
                                          </p:val>
                                        </p:tav>
                                      </p:tavLst>
                                    </p:anim>
                                    <p:anim calcmode="lin" valueType="num">
                                      <p:cBhvr>
                                        <p:cTn id="45" dur="1000"/>
                                        <p:tgtEl>
                                          <p:spTgt spid="16"/>
                                        </p:tgtEl>
                                        <p:attrNameLst>
                                          <p:attrName>ppt_h</p:attrName>
                                        </p:attrNameLst>
                                      </p:cBhvr>
                                      <p:tavLst>
                                        <p:tav tm="0">
                                          <p:val>
                                            <p:strVal val="ppt_h"/>
                                          </p:val>
                                        </p:tav>
                                        <p:tav tm="100000">
                                          <p:val>
                                            <p:fltVal val="0"/>
                                          </p:val>
                                        </p:tav>
                                      </p:tavLst>
                                    </p:anim>
                                    <p:anim calcmode="lin" valueType="num">
                                      <p:cBhvr>
                                        <p:cTn id="46" dur="1000"/>
                                        <p:tgtEl>
                                          <p:spTgt spid="16"/>
                                        </p:tgtEl>
                                        <p:attrNameLst>
                                          <p:attrName>style.rotation</p:attrName>
                                        </p:attrNameLst>
                                      </p:cBhvr>
                                      <p:tavLst>
                                        <p:tav tm="0">
                                          <p:val>
                                            <p:fltVal val="0"/>
                                          </p:val>
                                        </p:tav>
                                        <p:tav tm="100000">
                                          <p:val>
                                            <p:fltVal val="90"/>
                                          </p:val>
                                        </p:tav>
                                      </p:tavLst>
                                    </p:anim>
                                    <p:animEffect transition="out" filter="fade">
                                      <p:cBhvr>
                                        <p:cTn id="47" dur="1000"/>
                                        <p:tgtEl>
                                          <p:spTgt spid="16"/>
                                        </p:tgtEl>
                                      </p:cBhvr>
                                    </p:animEffect>
                                    <p:set>
                                      <p:cBhvr>
                                        <p:cTn id="4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5273 0.56829 L -0.41679 0.19884 " pathEditMode="relative" rAng="0" ptsTypes="AA">
                                      <p:cBhvr>
                                        <p:cTn id="56" dur="2000" fill="hold"/>
                                        <p:tgtEl>
                                          <p:spTgt spid="4"/>
                                        </p:tgtEl>
                                        <p:attrNameLst>
                                          <p:attrName>ppt_x</p:attrName>
                                          <p:attrName>ppt_y</p:attrName>
                                        </p:attrNameLst>
                                      </p:cBhvr>
                                      <p:rCtr x="-18438" y="-18750"/>
                                    </p:animMotion>
                                  </p:childTnLst>
                                  <p:subTnLst>
                                    <p:audio>
                                      <p:cMediaNode>
                                        <p:cTn display="0" masterRel="sameClick">
                                          <p:stCondLst>
                                            <p:cond evt="begin" delay="0">
                                              <p:tn val="55"/>
                                            </p:cond>
                                          </p:stCondLst>
                                          <p:endCondLst>
                                            <p:cond evt="onStopAudio" delay="0">
                                              <p:tgtEl>
                                                <p:sldTgt/>
                                              </p:tgtEl>
                                            </p:cond>
                                          </p:endCondLst>
                                        </p:cTn>
                                        <p:tgtEl>
                                          <p:sndTgt r:embed="rId5" name="yaaa (online-audio-converter.com).wav"/>
                                        </p:tgtEl>
                                      </p:cMediaNode>
                                    </p:audio>
                                  </p:subTnLst>
                                </p:cTn>
                              </p:par>
                              <p:par>
                                <p:cTn id="57" presetID="31" presetClass="exit" presetSubtype="0" fill="hold" nodeType="withEffect">
                                  <p:stCondLst>
                                    <p:cond delay="0"/>
                                  </p:stCondLst>
                                  <p:childTnLst>
                                    <p:anim calcmode="lin" valueType="num">
                                      <p:cBhvr>
                                        <p:cTn id="58" dur="1000"/>
                                        <p:tgtEl>
                                          <p:spTgt spid="14"/>
                                        </p:tgtEl>
                                        <p:attrNameLst>
                                          <p:attrName>ppt_w</p:attrName>
                                        </p:attrNameLst>
                                      </p:cBhvr>
                                      <p:tavLst>
                                        <p:tav tm="0">
                                          <p:val>
                                            <p:strVal val="ppt_w"/>
                                          </p:val>
                                        </p:tav>
                                        <p:tav tm="100000">
                                          <p:val>
                                            <p:fltVal val="0"/>
                                          </p:val>
                                        </p:tav>
                                      </p:tavLst>
                                    </p:anim>
                                    <p:anim calcmode="lin" valueType="num">
                                      <p:cBhvr>
                                        <p:cTn id="59" dur="1000"/>
                                        <p:tgtEl>
                                          <p:spTgt spid="14"/>
                                        </p:tgtEl>
                                        <p:attrNameLst>
                                          <p:attrName>ppt_h</p:attrName>
                                        </p:attrNameLst>
                                      </p:cBhvr>
                                      <p:tavLst>
                                        <p:tav tm="0">
                                          <p:val>
                                            <p:strVal val="ppt_h"/>
                                          </p:val>
                                        </p:tav>
                                        <p:tav tm="100000">
                                          <p:val>
                                            <p:fltVal val="0"/>
                                          </p:val>
                                        </p:tav>
                                      </p:tavLst>
                                    </p:anim>
                                    <p:anim calcmode="lin" valueType="num">
                                      <p:cBhvr>
                                        <p:cTn id="60" dur="1000"/>
                                        <p:tgtEl>
                                          <p:spTgt spid="14"/>
                                        </p:tgtEl>
                                        <p:attrNameLst>
                                          <p:attrName>style.rotation</p:attrName>
                                        </p:attrNameLst>
                                      </p:cBhvr>
                                      <p:tavLst>
                                        <p:tav tm="0">
                                          <p:val>
                                            <p:fltVal val="0"/>
                                          </p:val>
                                        </p:tav>
                                        <p:tav tm="100000">
                                          <p:val>
                                            <p:fltVal val="90"/>
                                          </p:val>
                                        </p:tav>
                                      </p:tavLst>
                                    </p:anim>
                                    <p:animEffect transition="out" filter="fad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numSld="2" showWhenStopped="0">
                <p:cTn id="63" fill="hold" display="0">
                  <p:stCondLst>
                    <p:cond delay="indefinite"/>
                  </p:stCondLst>
                  <p:endCondLst>
                    <p:cond evt="onStopAudio" delay="0">
                      <p:tgtEl>
                        <p:sldTgt/>
                      </p:tgtEl>
                    </p:cond>
                  </p:endCondLst>
                </p:cTn>
                <p:tgtEl>
                  <p:spTgt spid="30"/>
                </p:tgtEl>
              </p:cMediaNode>
            </p:audio>
          </p:childTnLst>
        </p:cTn>
      </p:par>
    </p:tnLst>
    <p:bldLst>
      <p:bldP spid="29" grpId="0" animBg="1"/>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39286502"/>
              </p:ext>
            </p:extLst>
          </p:nvPr>
        </p:nvGraphicFramePr>
        <p:xfrm>
          <a:off x="140073" y="61382"/>
          <a:ext cx="8901695" cy="5048687"/>
        </p:xfrm>
        <a:graphic>
          <a:graphicData uri="http://schemas.openxmlformats.org/drawingml/2006/table">
            <a:tbl>
              <a:tblPr firstRow="1" bandRow="1">
                <a:tableStyleId>{3DCDA487-4273-467D-A875-C8748591B622}</a:tableStyleId>
              </a:tblPr>
              <a:tblGrid>
                <a:gridCol w="3484947">
                  <a:extLst>
                    <a:ext uri="{9D8B030D-6E8A-4147-A177-3AD203B41FA5}">
                      <a16:colId xmlns:a16="http://schemas.microsoft.com/office/drawing/2014/main" val="4231816965"/>
                    </a:ext>
                  </a:extLst>
                </a:gridCol>
                <a:gridCol w="3326692">
                  <a:extLst>
                    <a:ext uri="{9D8B030D-6E8A-4147-A177-3AD203B41FA5}">
                      <a16:colId xmlns:a16="http://schemas.microsoft.com/office/drawing/2014/main" val="833380287"/>
                    </a:ext>
                  </a:extLst>
                </a:gridCol>
                <a:gridCol w="2090056">
                  <a:extLst>
                    <a:ext uri="{9D8B030D-6E8A-4147-A177-3AD203B41FA5}">
                      <a16:colId xmlns:a16="http://schemas.microsoft.com/office/drawing/2014/main" val="1965505619"/>
                    </a:ext>
                  </a:extLst>
                </a:gridCol>
              </a:tblGrid>
              <a:tr h="381921">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dẫn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trực</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tiếp</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dẫn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gián</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tiếp</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000" b="1" dirty="0" err="1">
                          <a:latin typeface="Times New Roman" panose="02020603050405020304" pitchFamily="18" charset="0"/>
                          <a:cs typeface="Times New Roman" panose="02020603050405020304" pitchFamily="18" charset="0"/>
                        </a:rPr>
                        <a:t>Cách</a:t>
                      </a:r>
                      <a:r>
                        <a:rPr lang="en-US" sz="2000" b="1" baseline="0" dirty="0">
                          <a:latin typeface="Times New Roman" panose="02020603050405020304" pitchFamily="18" charset="0"/>
                          <a:cs typeface="Times New Roman" panose="02020603050405020304" pitchFamily="18" charset="0"/>
                        </a:rPr>
                        <a:t> </a:t>
                      </a:r>
                      <a:r>
                        <a:rPr lang="en-US" sz="2000" b="1" baseline="0" dirty="0" err="1">
                          <a:latin typeface="Times New Roman" panose="02020603050405020304" pitchFamily="18" charset="0"/>
                          <a:cs typeface="Times New Roman" panose="02020603050405020304" pitchFamily="18" charset="0"/>
                        </a:rPr>
                        <a:t>chuyển</a:t>
                      </a:r>
                      <a:endParaRPr lang="en-US" sz="2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205771974"/>
                  </a:ext>
                </a:extLst>
              </a:tr>
              <a:tr h="185085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latin typeface="Times New Roman" panose="02020603050405020304" pitchFamily="18" charset="0"/>
                          <a:ea typeface="Arial"/>
                          <a:cs typeface="Times New Roman" panose="02020603050405020304" pitchFamily="18" charset="0"/>
                        </a:rPr>
                        <a:t>b) Sau khi thằng con đi, lão tự bảo rằng: "Cái vườn là của con ta. Hồi còn mồ ma mẹ nó, mẹ nó cổ thắt lưng buộc bụng, dè sẻn mãi, mới để ra được năm mươi đồng bạc tậu". </a:t>
                      </a:r>
                      <a:r>
                        <a:rPr lang="vi-VN" sz="1800" i="1" kern="1200" dirty="0">
                          <a:solidFill>
                            <a:schemeClr val="tx1"/>
                          </a:solidFill>
                          <a:latin typeface="Times New Roman" panose="02020603050405020304" pitchFamily="18" charset="0"/>
                          <a:ea typeface="Arial"/>
                          <a:cs typeface="Times New Roman" panose="02020603050405020304" pitchFamily="18" charset="0"/>
                        </a:rPr>
                        <a:t>(Nam Cao)</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latin typeface="Times New Roman" panose="02020603050405020304" pitchFamily="18" charset="0"/>
                          <a:ea typeface="Arial"/>
                          <a:cs typeface="Times New Roman" panose="02020603050405020304" pitchFamily="18" charset="0"/>
                        </a:rPr>
                        <a:t>Sau khi thằng con đi, lão tự bảo rằng </a:t>
                      </a:r>
                      <a:r>
                        <a:rPr lang="en-US" sz="2000" i="1" kern="1200" dirty="0">
                          <a:solidFill>
                            <a:schemeClr val="tx1"/>
                          </a:solidFill>
                          <a:latin typeface="Times New Roman" panose="02020603050405020304" pitchFamily="18" charset="0"/>
                          <a:ea typeface="Arial"/>
                          <a:cs typeface="Times New Roman" panose="02020603050405020304" pitchFamily="18" charset="0"/>
                        </a:rPr>
                        <a:t>c</a:t>
                      </a:r>
                      <a:r>
                        <a:rPr lang="vi-VN" sz="2000" i="1" kern="1200" dirty="0">
                          <a:solidFill>
                            <a:schemeClr val="tx1"/>
                          </a:solidFill>
                          <a:latin typeface="Times New Roman" panose="02020603050405020304" pitchFamily="18" charset="0"/>
                          <a:ea typeface="Arial"/>
                          <a:cs typeface="Times New Roman" panose="02020603050405020304" pitchFamily="18" charset="0"/>
                        </a:rPr>
                        <a:t>ái vườn là của con ta. Hồi còn mồ ma mẹ nó, mẹ nó cổ thắt lưng buộc bụng, dè sẻn mãi, mới để ra được năm mươi đồng bạc tậu</a:t>
                      </a:r>
                      <a:r>
                        <a:rPr lang="en-US" sz="2000" i="1" kern="1200" dirty="0">
                          <a:solidFill>
                            <a:schemeClr val="tx1"/>
                          </a:solidFill>
                          <a:latin typeface="Times New Roman" panose="02020603050405020304" pitchFamily="18" charset="0"/>
                          <a:ea typeface="Arial"/>
                          <a:cs typeface="Times New Roman" panose="02020603050405020304" pitchFamily="18" charset="0"/>
                        </a:rPr>
                        <a:t>.</a:t>
                      </a:r>
                      <a:r>
                        <a:rPr lang="vi-VN" sz="2000" i="1" kern="1200" dirty="0">
                          <a:solidFill>
                            <a:schemeClr val="tx1"/>
                          </a:solidFill>
                          <a:latin typeface="Times New Roman" panose="02020603050405020304" pitchFamily="18" charset="0"/>
                          <a:ea typeface="Arial"/>
                          <a:cs typeface="Times New Roman" panose="02020603050405020304" pitchFamily="18" charset="0"/>
                        </a:rPr>
                        <a:t> </a:t>
                      </a:r>
                      <a:r>
                        <a:rPr lang="vi-VN" sz="1800" i="1" kern="1200" dirty="0">
                          <a:solidFill>
                            <a:schemeClr val="tx1"/>
                          </a:solidFill>
                          <a:latin typeface="Times New Roman" panose="02020603050405020304" pitchFamily="18" charset="0"/>
                          <a:ea typeface="Arial"/>
                          <a:cs typeface="Times New Roman" panose="02020603050405020304" pitchFamily="18" charset="0"/>
                        </a:rPr>
                        <a:t>(Nam Cao)</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rằng</a:t>
                      </a:r>
                      <a:endParaRPr lang="en-US" sz="2000" i="1" baseline="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ngoặc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không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viết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cái</a:t>
                      </a:r>
                      <a:r>
                        <a:rPr lang="en-US" sz="2000" i="1" baseline="0" dirty="0">
                          <a:latin typeface="Times New Roman" panose="02020603050405020304" pitchFamily="18" charset="0"/>
                          <a:cs typeface="Times New Roman" panose="02020603050405020304" pitchFamily="18" charset="0"/>
                        </a:rPr>
                        <a:t> </a:t>
                      </a:r>
                      <a:r>
                        <a:rPr lang="en-US" sz="2000" i="0" baseline="0" dirty="0">
                          <a:latin typeface="Times New Roman" panose="02020603050405020304" pitchFamily="18" charset="0"/>
                          <a:cs typeface="Times New Roman" panose="02020603050405020304" pitchFamily="18" charset="0"/>
                        </a:rPr>
                        <a:t>ở </a:t>
                      </a:r>
                      <a:r>
                        <a:rPr lang="en-US" sz="2000" i="0" baseline="0" dirty="0" err="1">
                          <a:latin typeface="Times New Roman" panose="02020603050405020304" pitchFamily="18" charset="0"/>
                          <a:cs typeface="Times New Roman" panose="02020603050405020304" pitchFamily="18" charset="0"/>
                        </a:rPr>
                        <a:t>đầu</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lời</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dẫn</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0503578"/>
                  </a:ext>
                </a:extLst>
              </a:tr>
              <a:tr h="2732207">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latin typeface="Times New Roman" panose="02020603050405020304" pitchFamily="18" charset="0"/>
                          <a:ea typeface="Arial"/>
                          <a:cs typeface="Times New Roman" panose="02020603050405020304" pitchFamily="18" charset="0"/>
                        </a:rPr>
                        <a:t>c) Nhà văn Xu-khôm-lin-xki (Sukhomlynsky) đã nói: "Con người sinh ra không phải để tiêu biến như một hạt cát vô danh. Họ sinh ra để in dấu lại trên mặt đất, in dấu lại trong trái tim người khác". </a:t>
                      </a:r>
                      <a:r>
                        <a:rPr lang="vi-VN" sz="1800" i="1" kern="1200" dirty="0">
                          <a:solidFill>
                            <a:schemeClr val="tx1"/>
                          </a:solidFill>
                          <a:latin typeface="Times New Roman" panose="02020603050405020304" pitchFamily="18" charset="0"/>
                          <a:ea typeface="Arial"/>
                          <a:cs typeface="Times New Roman" panose="02020603050405020304" pitchFamily="18" charset="0"/>
                        </a:rPr>
                        <a:t>(Theo Trần Thị Ngọc Luyến)</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vi-VN" sz="2000" i="1" kern="1200" dirty="0">
                          <a:solidFill>
                            <a:schemeClr val="tx1"/>
                          </a:solidFill>
                          <a:latin typeface="Times New Roman" panose="02020603050405020304" pitchFamily="18" charset="0"/>
                          <a:ea typeface="Arial"/>
                          <a:cs typeface="Times New Roman" panose="02020603050405020304" pitchFamily="18" charset="0"/>
                        </a:rPr>
                        <a:t>Nhà văn Xu-khôm-lin-xki (Sukhomlynsky) đã nói</a:t>
                      </a:r>
                      <a:r>
                        <a:rPr lang="en-US" sz="2000" i="1" kern="1200" baseline="0" dirty="0">
                          <a:solidFill>
                            <a:schemeClr val="tx1"/>
                          </a:solidFill>
                          <a:latin typeface="Times New Roman" panose="02020603050405020304" pitchFamily="18" charset="0"/>
                          <a:ea typeface="Arial"/>
                          <a:cs typeface="Times New Roman" panose="02020603050405020304" pitchFamily="18" charset="0"/>
                        </a:rPr>
                        <a:t> </a:t>
                      </a:r>
                      <a:r>
                        <a:rPr lang="en-US" sz="2000" i="1" kern="1200" baseline="0" dirty="0" err="1">
                          <a:solidFill>
                            <a:schemeClr val="tx1"/>
                          </a:solidFill>
                          <a:latin typeface="Times New Roman" panose="02020603050405020304" pitchFamily="18" charset="0"/>
                          <a:ea typeface="Arial"/>
                          <a:cs typeface="Times New Roman" panose="02020603050405020304" pitchFamily="18" charset="0"/>
                        </a:rPr>
                        <a:t>rằng</a:t>
                      </a:r>
                      <a:r>
                        <a:rPr lang="vi-VN" sz="2000" i="1" kern="1200" dirty="0">
                          <a:solidFill>
                            <a:schemeClr val="tx1"/>
                          </a:solidFill>
                          <a:latin typeface="Times New Roman" panose="02020603050405020304" pitchFamily="18" charset="0"/>
                          <a:ea typeface="Arial"/>
                          <a:cs typeface="Times New Roman" panose="02020603050405020304" pitchFamily="18" charset="0"/>
                        </a:rPr>
                        <a:t> </a:t>
                      </a:r>
                      <a:r>
                        <a:rPr lang="en-US" sz="2000" i="1" kern="1200" dirty="0">
                          <a:solidFill>
                            <a:schemeClr val="tx1"/>
                          </a:solidFill>
                          <a:latin typeface="Times New Roman" panose="02020603050405020304" pitchFamily="18" charset="0"/>
                          <a:ea typeface="Arial"/>
                          <a:cs typeface="Times New Roman" panose="02020603050405020304" pitchFamily="18" charset="0"/>
                        </a:rPr>
                        <a:t>c</a:t>
                      </a:r>
                      <a:r>
                        <a:rPr lang="vi-VN" sz="2000" i="1" kern="1200" dirty="0">
                          <a:solidFill>
                            <a:schemeClr val="tx1"/>
                          </a:solidFill>
                          <a:latin typeface="Times New Roman" panose="02020603050405020304" pitchFamily="18" charset="0"/>
                          <a:ea typeface="Arial"/>
                          <a:cs typeface="Times New Roman" panose="02020603050405020304" pitchFamily="18" charset="0"/>
                        </a:rPr>
                        <a:t>on người sinh ra không phải để tiêu biến như một hạt cát vô danh. Họ sinh ra để in dấu lại trên mặt đất, in dấu lại trong trái tim người khác</a:t>
                      </a:r>
                      <a:r>
                        <a:rPr lang="en-US" sz="2000" i="1" kern="1200" dirty="0">
                          <a:solidFill>
                            <a:schemeClr val="tx1"/>
                          </a:solidFill>
                          <a:latin typeface="Times New Roman" panose="02020603050405020304" pitchFamily="18" charset="0"/>
                          <a:ea typeface="Arial"/>
                          <a:cs typeface="Times New Roman" panose="02020603050405020304" pitchFamily="18" charset="0"/>
                        </a:rPr>
                        <a:t>.</a:t>
                      </a:r>
                      <a:r>
                        <a:rPr lang="vi-VN" sz="2000" i="1" kern="1200" dirty="0">
                          <a:solidFill>
                            <a:schemeClr val="tx1"/>
                          </a:solidFill>
                          <a:latin typeface="Times New Roman" panose="02020603050405020304" pitchFamily="18" charset="0"/>
                          <a:ea typeface="Arial"/>
                          <a:cs typeface="Times New Roman" panose="02020603050405020304" pitchFamily="18" charset="0"/>
                        </a:rPr>
                        <a:t> </a:t>
                      </a:r>
                      <a:r>
                        <a:rPr lang="vi-VN" sz="1800" i="1" kern="1200" dirty="0">
                          <a:solidFill>
                            <a:schemeClr val="tx1"/>
                          </a:solidFill>
                          <a:latin typeface="Times New Roman" panose="02020603050405020304" pitchFamily="18" charset="0"/>
                          <a:ea typeface="Arial"/>
                          <a:cs typeface="Times New Roman" panose="02020603050405020304" pitchFamily="18" charset="0"/>
                        </a:rPr>
                        <a:t>(Theo Trần Thị Ngọc Luyến)</a:t>
                      </a:r>
                      <a:endParaRPr lang="vi-VN" sz="2000" kern="1200" dirty="0">
                        <a:solidFill>
                          <a:schemeClr val="tx1"/>
                        </a:solidFill>
                        <a:latin typeface="Times New Roman" panose="02020603050405020304" pitchFamily="18" charset="0"/>
                        <a:ea typeface="Arial"/>
                        <a:cs typeface="Times New Roman" panose="02020603050405020304" pitchFamily="18" charset="0"/>
                      </a:endParaRPr>
                    </a:p>
                  </a:txBody>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dấu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hai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chấm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sau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nói</a:t>
                      </a:r>
                      <a:endParaRPr lang="en-US" sz="2000" i="1" baseline="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từ</a:t>
                      </a:r>
                      <a:r>
                        <a:rPr lang="en-US" sz="200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rằng</a:t>
                      </a:r>
                      <a:r>
                        <a:rPr lang="en-US" sz="2000" i="1"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vào</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sau</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từ</a:t>
                      </a:r>
                      <a:r>
                        <a:rPr lang="en-US" sz="2000" i="0" baseline="0" dirty="0">
                          <a:latin typeface="Times New Roman" panose="02020603050405020304" pitchFamily="18" charset="0"/>
                          <a:cs typeface="Times New Roman" panose="02020603050405020304" pitchFamily="18" charset="0"/>
                        </a:rPr>
                        <a:t> </a:t>
                      </a:r>
                      <a:r>
                        <a:rPr lang="en-US" sz="2000" i="1" baseline="0" dirty="0" err="1">
                          <a:latin typeface="Times New Roman" panose="02020603050405020304" pitchFamily="18" charset="0"/>
                          <a:cs typeface="Times New Roman" panose="02020603050405020304" pitchFamily="18" charset="0"/>
                        </a:rPr>
                        <a:t>nói</a:t>
                      </a:r>
                      <a:endParaRPr lang="en-US" sz="2000" i="1" baseline="0" dirty="0">
                        <a:latin typeface="Times New Roman" panose="02020603050405020304" pitchFamily="18" charset="0"/>
                        <a:cs typeface="Times New Roman" panose="02020603050405020304" pitchFamily="18" charset="0"/>
                      </a:endParaRPr>
                    </a:p>
                    <a:p>
                      <a:pPr algn="just"/>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Bỏ</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dấu</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ngoặc</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kép</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và</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không</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viết</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hoa</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tiếng</a:t>
                      </a:r>
                      <a:r>
                        <a:rPr lang="en-US" sz="2000" i="0" baseline="0" dirty="0">
                          <a:latin typeface="Times New Roman" panose="02020603050405020304" pitchFamily="18" charset="0"/>
                          <a:cs typeface="Times New Roman" panose="02020603050405020304" pitchFamily="18" charset="0"/>
                        </a:rPr>
                        <a:t> </a:t>
                      </a:r>
                      <a:r>
                        <a:rPr lang="en-US" sz="2000" i="1" baseline="0" dirty="0">
                          <a:latin typeface="Times New Roman" panose="02020603050405020304" pitchFamily="18" charset="0"/>
                          <a:cs typeface="Times New Roman" panose="02020603050405020304" pitchFamily="18" charset="0"/>
                        </a:rPr>
                        <a:t>con </a:t>
                      </a:r>
                      <a:r>
                        <a:rPr lang="en-US" sz="2000" i="0" baseline="0" dirty="0">
                          <a:latin typeface="Times New Roman" panose="02020603050405020304" pitchFamily="18" charset="0"/>
                          <a:cs typeface="Times New Roman" panose="02020603050405020304" pitchFamily="18" charset="0"/>
                        </a:rPr>
                        <a:t>ở </a:t>
                      </a:r>
                      <a:r>
                        <a:rPr lang="en-US" sz="2000" i="0" baseline="0" dirty="0" err="1">
                          <a:latin typeface="Times New Roman" panose="02020603050405020304" pitchFamily="18" charset="0"/>
                          <a:cs typeface="Times New Roman" panose="02020603050405020304" pitchFamily="18" charset="0"/>
                        </a:rPr>
                        <a:t>đầu</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lời</a:t>
                      </a:r>
                      <a:r>
                        <a:rPr lang="en-US" sz="2000" i="0" baseline="0" dirty="0">
                          <a:latin typeface="Times New Roman" panose="02020603050405020304" pitchFamily="18" charset="0"/>
                          <a:cs typeface="Times New Roman" panose="02020603050405020304" pitchFamily="18" charset="0"/>
                        </a:rPr>
                        <a:t> </a:t>
                      </a:r>
                      <a:r>
                        <a:rPr lang="en-US" sz="2000" i="0" baseline="0" dirty="0" err="1">
                          <a:latin typeface="Times New Roman" panose="02020603050405020304" pitchFamily="18" charset="0"/>
                          <a:cs typeface="Times New Roman" panose="02020603050405020304" pitchFamily="18" charset="0"/>
                        </a:rPr>
                        <a:t>dẫn</a:t>
                      </a:r>
                      <a:r>
                        <a:rPr lang="en-US" sz="2000" i="0" baseline="0" dirty="0">
                          <a:latin typeface="Times New Roman" panose="02020603050405020304" pitchFamily="18" charset="0"/>
                          <a:cs typeface="Times New Roman" panose="02020603050405020304" pitchFamily="18" charset="0"/>
                        </a:rPr>
                        <a:t>.</a:t>
                      </a:r>
                      <a:endParaRPr lang="en-US" sz="2000" i="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55704519"/>
                  </a:ext>
                </a:extLst>
              </a:tr>
            </a:tbl>
          </a:graphicData>
        </a:graphic>
      </p:graphicFrame>
    </p:spTree>
    <p:extLst>
      <p:ext uri="{BB962C8B-B14F-4D97-AF65-F5344CB8AC3E}">
        <p14:creationId xmlns:p14="http://schemas.microsoft.com/office/powerpoint/2010/main" val="71292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2" name="Rectangle 1"/>
          <p:cNvSpPr/>
          <p:nvPr/>
        </p:nvSpPr>
        <p:spPr>
          <a:xfrm>
            <a:off x="318310" y="615093"/>
            <a:ext cx="6440300" cy="3477875"/>
          </a:xfrm>
          <a:prstGeom prst="rect">
            <a:avLst/>
          </a:prstGeom>
        </p:spPr>
        <p:txBody>
          <a:bodyPr wrap="square">
            <a:spAutoFit/>
          </a:bodyPr>
          <a:lstStyle/>
          <a:p>
            <a:pPr algn="just" latinLnBrk="0"/>
            <a:r>
              <a:rPr lang="vi-VN" sz="2000" dirty="0">
                <a:solidFill>
                  <a:schemeClr val="tx1"/>
                </a:solidFill>
                <a:latin typeface="+mj-lt"/>
              </a:rPr>
              <a:t>Viết một đoạn văn (khoảng 8 - 10 dòng) về chủ đề </a:t>
            </a:r>
            <a:r>
              <a:rPr lang="vi-VN" sz="2000" i="1" dirty="0">
                <a:solidFill>
                  <a:schemeClr val="tx1"/>
                </a:solidFill>
                <a:latin typeface="+mj-lt"/>
              </a:rPr>
              <a:t>tinh thần yêu nước của nhân dân ta</a:t>
            </a:r>
            <a:r>
              <a:rPr lang="vi-VN" sz="2000" dirty="0">
                <a:solidFill>
                  <a:schemeClr val="tx1"/>
                </a:solidFill>
                <a:latin typeface="+mj-lt"/>
              </a:rPr>
              <a:t>, trong đó có dẫn trực tiếp một trong các ý kiến dưới đây của Chủ tịch Hồ Chí Minh:</a:t>
            </a:r>
          </a:p>
          <a:p>
            <a:pPr algn="just" latinLnBrk="0"/>
            <a:r>
              <a:rPr lang="vi-VN" sz="2000" i="1" dirty="0">
                <a:solidFill>
                  <a:schemeClr val="tx1"/>
                </a:solidFill>
                <a:latin typeface="+mj-lt"/>
              </a:rPr>
              <a:t>a) Dân ta có một lòng nồng nàn yêu nước. Đó là một truyền thống quý báu của ta.</a:t>
            </a:r>
            <a:endParaRPr lang="vi-VN" sz="2000" dirty="0">
              <a:solidFill>
                <a:schemeClr val="tx1"/>
              </a:solidFill>
              <a:latin typeface="+mj-lt"/>
            </a:endParaRPr>
          </a:p>
          <a:p>
            <a:pPr algn="just" latinLnBrk="0"/>
            <a:r>
              <a:rPr lang="vi-VN" sz="2000" i="1" dirty="0">
                <a:solidFill>
                  <a:schemeClr val="tx1"/>
                </a:solidFill>
                <a:latin typeface="+mj-lt"/>
              </a:rPr>
              <a:t>b) Lịch sử ta đã có nhiều cuộc kháng chiến vĩ đại ch</a:t>
            </a:r>
            <a:r>
              <a:rPr lang="en-US" sz="2000" i="1" dirty="0">
                <a:solidFill>
                  <a:schemeClr val="tx1"/>
                </a:solidFill>
                <a:latin typeface="+mj-lt"/>
              </a:rPr>
              <a:t>ứ</a:t>
            </a:r>
            <a:r>
              <a:rPr lang="vi-VN" sz="2000" i="1" dirty="0">
                <a:solidFill>
                  <a:schemeClr val="tx1"/>
                </a:solidFill>
                <a:latin typeface="+mj-lt"/>
              </a:rPr>
              <a:t>ng tỏ tinh thần yêu nước của dân ta. Chúng ta có quyền tự hào vì những trang lịch sử vẻ vang thời đại Bà Trưng, Bà Triệu, Trần Hưng Đạo, Lê Lợi, Quang Trung.... Chúng ta phải ghi nhớ công lao của các vị anh hùng dân tộc, vì các vị ấy là tiêu biểu của một dân tộc anh hùng.</a:t>
            </a:r>
            <a:endParaRPr lang="vi-VN" sz="2000" dirty="0">
              <a:solidFill>
                <a:schemeClr val="tx1"/>
              </a:solidFill>
              <a:latin typeface="+mj-lt"/>
            </a:endParaRPr>
          </a:p>
        </p:txBody>
      </p:sp>
      <p:sp>
        <p:nvSpPr>
          <p:cNvPr id="3" name="Rectangle 2"/>
          <p:cNvSpPr/>
          <p:nvPr/>
        </p:nvSpPr>
        <p:spPr>
          <a:xfrm>
            <a:off x="723869" y="127201"/>
            <a:ext cx="7453747" cy="461665"/>
          </a:xfrm>
          <a:prstGeom prst="rect">
            <a:avLst/>
          </a:prstGeom>
        </p:spPr>
        <p:txBody>
          <a:bodyPr wrap="square">
            <a:spAutoFit/>
          </a:bodyPr>
          <a:lstStyle/>
          <a:p>
            <a:pPr algn="ctr" latinLnBrk="0"/>
            <a:r>
              <a:rPr lang="en-US" sz="2400" b="1" dirty="0" err="1">
                <a:solidFill>
                  <a:schemeClr val="tx1"/>
                </a:solidFill>
                <a:latin typeface="Times New Roman" panose="02020603050405020304" pitchFamily="18" charset="0"/>
                <a:cs typeface="Times New Roman" panose="02020603050405020304" pitchFamily="18" charset="0"/>
              </a:rPr>
              <a:t>Bài</a:t>
            </a:r>
            <a:r>
              <a:rPr lang="en-US" sz="2400" b="1" dirty="0">
                <a:solidFill>
                  <a:schemeClr val="tx1"/>
                </a:solidFill>
                <a:latin typeface="Times New Roman" panose="02020603050405020304" pitchFamily="18" charset="0"/>
                <a:cs typeface="Times New Roman" panose="02020603050405020304" pitchFamily="18" charset="0"/>
              </a:rPr>
              <a:t> 4</a:t>
            </a:r>
          </a:p>
        </p:txBody>
      </p:sp>
      <p:sp>
        <p:nvSpPr>
          <p:cNvPr id="6" name="Freeform 5">
            <a:extLst>
              <a:ext uri="{FF2B5EF4-FFF2-40B4-BE49-F238E27FC236}">
                <a16:creationId xmlns:a16="http://schemas.microsoft.com/office/drawing/2014/main" id="{5C7BBC9D-7DB7-482C-87DB-2004040744FB}"/>
              </a:ext>
            </a:extLst>
          </p:cNvPr>
          <p:cNvSpPr/>
          <p:nvPr/>
        </p:nvSpPr>
        <p:spPr>
          <a:xfrm>
            <a:off x="6084048" y="859985"/>
            <a:ext cx="4187136" cy="4283515"/>
          </a:xfrm>
          <a:custGeom>
            <a:avLst/>
            <a:gdLst/>
            <a:ahLst/>
            <a:cxnLst/>
            <a:rect l="l" t="t" r="r" b="b"/>
            <a:pathLst>
              <a:path w="8044434" h="8229600">
                <a:moveTo>
                  <a:pt x="0" y="0"/>
                </a:moveTo>
                <a:lnTo>
                  <a:pt x="8044434" y="0"/>
                </a:lnTo>
                <a:lnTo>
                  <a:pt x="8044434"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043253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8000" r="-18000"/>
          </a:stretch>
        </a:blipFill>
        <a:effectLst/>
      </p:bgPr>
    </p:bg>
    <p:spTree>
      <p:nvGrpSpPr>
        <p:cNvPr id="1" name=""/>
        <p:cNvGrpSpPr/>
        <p:nvPr/>
      </p:nvGrpSpPr>
      <p:grpSpPr>
        <a:xfrm>
          <a:off x="0" y="0"/>
          <a:ext cx="0" cy="0"/>
          <a:chOff x="0" y="0"/>
          <a:chExt cx="0" cy="0"/>
        </a:xfrm>
      </p:grpSpPr>
      <p:sp>
        <p:nvSpPr>
          <p:cNvPr id="2" name="Rectangle 1"/>
          <p:cNvSpPr/>
          <p:nvPr/>
        </p:nvSpPr>
        <p:spPr>
          <a:xfrm>
            <a:off x="492116" y="1298295"/>
            <a:ext cx="5783734" cy="3170099"/>
          </a:xfrm>
          <a:prstGeom prst="rect">
            <a:avLst/>
          </a:prstGeom>
        </p:spPr>
        <p:txBody>
          <a:bodyPr wrap="square">
            <a:spAutoFit/>
          </a:bodyPr>
          <a:lstStyle/>
          <a:p>
            <a:pPr algn="just"/>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vô</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quý</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báu</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tộc</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truyền</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thống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hào</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Tinh</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thần</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i="1"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 ta,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tịch</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Chí</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000" i="1" dirty="0">
                <a:solidFill>
                  <a:schemeClr val="tx1">
                    <a:lumMod val="95000"/>
                    <a:lumOff val="5000"/>
                  </a:schemeClr>
                </a:solidFill>
                <a:latin typeface="Times New Roman" panose="02020603050405020304" pitchFamily="18" charset="0"/>
                <a:cs typeface="Times New Roman" panose="02020603050405020304" pitchFamily="18" charset="0"/>
              </a:rPr>
              <a:t>Lịch sử ta đã có nhiều cuộc kháng chiến vĩ đại ch</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ứ</a:t>
            </a:r>
            <a:r>
              <a:rPr lang="vi-VN" sz="2000" i="1" dirty="0">
                <a:solidFill>
                  <a:schemeClr val="tx1">
                    <a:lumMod val="95000"/>
                    <a:lumOff val="5000"/>
                  </a:schemeClr>
                </a:solidFill>
                <a:latin typeface="Times New Roman" panose="02020603050405020304" pitchFamily="18" charset="0"/>
                <a:cs typeface="Times New Roman" panose="02020603050405020304" pitchFamily="18" charset="0"/>
              </a:rPr>
              <a:t>ng tỏ tinh thần yêu nước của dân ta. Chúng ta có quyền tự hào vì những trang lịch sử vẻ vang thời đại Bà Trưng, Bà Triệu, Trần Hưng Đạo, Lê Lợi, Quang Trung.... Chúng ta phải ghi nhớ công lao của các vị anh hùng dân tộc, vì các vị ấy là tiêu biểu của một dân tộc anh hùng</a:t>
            </a:r>
            <a:r>
              <a:rPr lang="en-US" sz="2000" i="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31A600F7-D3B1-F7DB-8CAA-33192C85E78D}"/>
              </a:ext>
            </a:extLst>
          </p:cNvPr>
          <p:cNvSpPr/>
          <p:nvPr/>
        </p:nvSpPr>
        <p:spPr>
          <a:xfrm>
            <a:off x="5430393" y="0"/>
            <a:ext cx="3713607" cy="4114800"/>
          </a:xfrm>
          <a:custGeom>
            <a:avLst/>
            <a:gdLst/>
            <a:ahLst/>
            <a:cxnLst/>
            <a:rect l="l" t="t" r="r" b="b"/>
            <a:pathLst>
              <a:path w="3713607" h="4114800">
                <a:moveTo>
                  <a:pt x="0" y="0"/>
                </a:moveTo>
                <a:lnTo>
                  <a:pt x="3713607" y="0"/>
                </a:lnTo>
                <a:lnTo>
                  <a:pt x="37136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1509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7"/>
          <a:stretch>
            <a:fillRect/>
          </a:stretch>
        </p:blipFill>
        <p:spPr>
          <a:xfrm>
            <a:off x="4324058" y="-703436"/>
            <a:ext cx="457200" cy="457200"/>
          </a:xfrm>
          <a:prstGeom prst="rect">
            <a:avLst/>
          </a:prstGeom>
        </p:spPr>
      </p:pic>
      <p:sp>
        <p:nvSpPr>
          <p:cNvPr id="10" name="Flowchart: Display 9"/>
          <p:cNvSpPr/>
          <p:nvPr/>
        </p:nvSpPr>
        <p:spPr>
          <a:xfrm>
            <a:off x="685800" y="172368"/>
            <a:ext cx="8015288" cy="4080637"/>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Can 12"/>
          <p:cNvSpPr/>
          <p:nvPr/>
        </p:nvSpPr>
        <p:spPr>
          <a:xfrm>
            <a:off x="485775" y="172368"/>
            <a:ext cx="200026" cy="4080637"/>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Oval 13"/>
          <p:cNvSpPr/>
          <p:nvPr/>
        </p:nvSpPr>
        <p:spPr>
          <a:xfrm>
            <a:off x="315491" y="-39610"/>
            <a:ext cx="540591" cy="42395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Oval 14"/>
          <p:cNvSpPr/>
          <p:nvPr/>
        </p:nvSpPr>
        <p:spPr>
          <a:xfrm>
            <a:off x="315102" y="3786188"/>
            <a:ext cx="455645" cy="609692"/>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737" y="1500236"/>
            <a:ext cx="1414463" cy="1424901"/>
          </a:xfrm>
          <a:prstGeom prst="rect">
            <a:avLst/>
          </a:prstGeom>
        </p:spPr>
      </p:pic>
      <p:sp>
        <p:nvSpPr>
          <p:cNvPr id="16" name="Rectangle 15"/>
          <p:cNvSpPr/>
          <p:nvPr/>
        </p:nvSpPr>
        <p:spPr>
          <a:xfrm>
            <a:off x="2097200" y="598437"/>
            <a:ext cx="5729516" cy="1792798"/>
          </a:xfrm>
          <a:prstGeom prst="rect">
            <a:avLst/>
          </a:prstGeom>
          <a:noFill/>
        </p:spPr>
        <p:txBody>
          <a:bodyPr wrap="square" lIns="68580" tIns="34290" rIns="68580" bIns="34290">
            <a:spAutoFit/>
          </a:bodyPr>
          <a:lstStyle/>
          <a:p>
            <a:pPr algn="just"/>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hay ý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3471863" y="3072549"/>
            <a:ext cx="3457575" cy="6924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lstStyle/>
          <a:p>
            <a:pPr algn="ctr" defTabSz="685800">
              <a:buClrTx/>
              <a:defRPr/>
            </a:pP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Gián</a:t>
            </a:r>
            <a:r>
              <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tiếp</a:t>
            </a:r>
            <a:endPar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8" name="Picture 17">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7826716" y="3971925"/>
            <a:ext cx="1215737" cy="1300162"/>
          </a:xfrm>
          <a:prstGeom prst="rect">
            <a:avLst/>
          </a:prstGeom>
        </p:spPr>
      </p:pic>
    </p:spTree>
    <p:extLst>
      <p:ext uri="{BB962C8B-B14F-4D97-AF65-F5344CB8AC3E}">
        <p14:creationId xmlns:p14="http://schemas.microsoft.com/office/powerpoint/2010/main" val="370167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par>
                                <p:cTn id="23" presetID="19"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250" fill="hold"/>
                                        <p:tgtEl>
                                          <p:spTgt spid="6"/>
                                        </p:tgtEl>
                                        <p:attrNameLst>
                                          <p:attrName>ppt_w</p:attrName>
                                        </p:attrNameLst>
                                      </p:cBhvr>
                                      <p:tavLst>
                                        <p:tav tm="0" fmla="#ppt_w*sin(2.5*pi*$)">
                                          <p:val>
                                            <p:fltVal val="0"/>
                                          </p:val>
                                        </p:tav>
                                        <p:tav tm="100000">
                                          <p:val>
                                            <p:fltVal val="1"/>
                                          </p:val>
                                        </p:tav>
                                      </p:tavLst>
                                    </p:anim>
                                    <p:anim calcmode="lin" valueType="num">
                                      <p:cBhvr>
                                        <p:cTn id="26" dur="125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80">
                                          <p:stCondLst>
                                            <p:cond delay="0"/>
                                          </p:stCondLst>
                                        </p:cTn>
                                        <p:tgtEl>
                                          <p:spTgt spid="16"/>
                                        </p:tgtEl>
                                      </p:cBhvr>
                                    </p:animEffect>
                                    <p:anim calcmode="lin" valueType="num">
                                      <p:cBhvr>
                                        <p:cTn id="3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7" dur="26">
                                          <p:stCondLst>
                                            <p:cond delay="650"/>
                                          </p:stCondLst>
                                        </p:cTn>
                                        <p:tgtEl>
                                          <p:spTgt spid="16"/>
                                        </p:tgtEl>
                                      </p:cBhvr>
                                      <p:to x="100000" y="60000"/>
                                    </p:animScale>
                                    <p:animScale>
                                      <p:cBhvr>
                                        <p:cTn id="38" dur="166" decel="50000">
                                          <p:stCondLst>
                                            <p:cond delay="676"/>
                                          </p:stCondLst>
                                        </p:cTn>
                                        <p:tgtEl>
                                          <p:spTgt spid="16"/>
                                        </p:tgtEl>
                                      </p:cBhvr>
                                      <p:to x="100000" y="100000"/>
                                    </p:animScale>
                                    <p:animScale>
                                      <p:cBhvr>
                                        <p:cTn id="39" dur="26">
                                          <p:stCondLst>
                                            <p:cond delay="1312"/>
                                          </p:stCondLst>
                                        </p:cTn>
                                        <p:tgtEl>
                                          <p:spTgt spid="16"/>
                                        </p:tgtEl>
                                      </p:cBhvr>
                                      <p:to x="100000" y="80000"/>
                                    </p:animScale>
                                    <p:animScale>
                                      <p:cBhvr>
                                        <p:cTn id="40" dur="166" decel="50000">
                                          <p:stCondLst>
                                            <p:cond delay="1338"/>
                                          </p:stCondLst>
                                        </p:cTn>
                                        <p:tgtEl>
                                          <p:spTgt spid="16"/>
                                        </p:tgtEl>
                                      </p:cBhvr>
                                      <p:to x="100000" y="100000"/>
                                    </p:animScale>
                                    <p:animScale>
                                      <p:cBhvr>
                                        <p:cTn id="41" dur="26">
                                          <p:stCondLst>
                                            <p:cond delay="1642"/>
                                          </p:stCondLst>
                                        </p:cTn>
                                        <p:tgtEl>
                                          <p:spTgt spid="16"/>
                                        </p:tgtEl>
                                      </p:cBhvr>
                                      <p:to x="100000" y="90000"/>
                                    </p:animScale>
                                    <p:animScale>
                                      <p:cBhvr>
                                        <p:cTn id="42" dur="166" decel="50000">
                                          <p:stCondLst>
                                            <p:cond delay="1668"/>
                                          </p:stCondLst>
                                        </p:cTn>
                                        <p:tgtEl>
                                          <p:spTgt spid="16"/>
                                        </p:tgtEl>
                                      </p:cBhvr>
                                      <p:to x="100000" y="100000"/>
                                    </p:animScale>
                                    <p:animScale>
                                      <p:cBhvr>
                                        <p:cTn id="43" dur="26">
                                          <p:stCondLst>
                                            <p:cond delay="1808"/>
                                          </p:stCondLst>
                                        </p:cTn>
                                        <p:tgtEl>
                                          <p:spTgt spid="16"/>
                                        </p:tgtEl>
                                      </p:cBhvr>
                                      <p:to x="100000" y="95000"/>
                                    </p:animScale>
                                    <p:animScale>
                                      <p:cBhvr>
                                        <p:cTn id="44" dur="166" decel="50000">
                                          <p:stCondLst>
                                            <p:cond delay="1834"/>
                                          </p:stCondLst>
                                        </p:cTn>
                                        <p:tgtEl>
                                          <p:spTgt spid="16"/>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51"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6"/>
          <a:stretch>
            <a:fillRect/>
          </a:stretch>
        </p:blipFill>
        <p:spPr>
          <a:xfrm>
            <a:off x="4324058" y="-703436"/>
            <a:ext cx="457200" cy="457200"/>
          </a:xfrm>
          <a:prstGeom prst="rect">
            <a:avLst/>
          </a:prstGeom>
        </p:spPr>
      </p:pic>
      <p:sp>
        <p:nvSpPr>
          <p:cNvPr id="10" name="Flowchart: Display 9"/>
          <p:cNvSpPr/>
          <p:nvPr/>
        </p:nvSpPr>
        <p:spPr>
          <a:xfrm>
            <a:off x="685800" y="172368"/>
            <a:ext cx="8015288" cy="4080637"/>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Can 12"/>
          <p:cNvSpPr/>
          <p:nvPr/>
        </p:nvSpPr>
        <p:spPr>
          <a:xfrm>
            <a:off x="485775" y="172368"/>
            <a:ext cx="200026" cy="4080637"/>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Oval 13"/>
          <p:cNvSpPr/>
          <p:nvPr/>
        </p:nvSpPr>
        <p:spPr>
          <a:xfrm>
            <a:off x="315491" y="-39610"/>
            <a:ext cx="540591" cy="42395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Oval 14"/>
          <p:cNvSpPr/>
          <p:nvPr/>
        </p:nvSpPr>
        <p:spPr>
          <a:xfrm>
            <a:off x="315102" y="3786188"/>
            <a:ext cx="455645" cy="609692"/>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ectangle 15"/>
          <p:cNvSpPr/>
          <p:nvPr/>
        </p:nvSpPr>
        <p:spPr>
          <a:xfrm>
            <a:off x="2022438" y="598437"/>
            <a:ext cx="6067313" cy="1361911"/>
          </a:xfrm>
          <a:prstGeom prst="rect">
            <a:avLst/>
          </a:prstGeom>
          <a:noFill/>
        </p:spPr>
        <p:txBody>
          <a:bodyPr wrap="square" lIns="68580" tIns="34290" rIns="68580" bIns="34290">
            <a:spAutoFit/>
          </a:bodyPr>
          <a:lstStyle/>
          <a:p>
            <a:pPr algn="just" defTabSz="1371600"/>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được đặt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dấu ngoặc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17" name="Rectangle 16"/>
          <p:cNvSpPr/>
          <p:nvPr/>
        </p:nvSpPr>
        <p:spPr>
          <a:xfrm>
            <a:off x="3471863" y="3072549"/>
            <a:ext cx="3457575" cy="6924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lstStyle/>
          <a:p>
            <a:pPr algn="ctr" defTabSz="685800">
              <a:buClrTx/>
              <a:defRPr/>
            </a:pP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Trực</a:t>
            </a:r>
            <a:r>
              <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 </a:t>
            </a: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tiếp</a:t>
            </a:r>
            <a:endPar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8" name="Picture 17">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036" b="80599" l="15154" r="63324"/>
                    </a14:imgEffect>
                  </a14:imgLayer>
                </a14:imgProps>
              </a:ext>
            </a:extLst>
          </a:blip>
          <a:srcRect l="14807" t="28545" r="36145" b="18756"/>
          <a:stretch/>
        </p:blipFill>
        <p:spPr>
          <a:xfrm>
            <a:off x="7826716" y="3971925"/>
            <a:ext cx="1215737" cy="1300162"/>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1" y="1524259"/>
            <a:ext cx="1529930" cy="1122014"/>
          </a:xfrm>
          <a:prstGeom prst="rect">
            <a:avLst/>
          </a:prstGeom>
        </p:spPr>
      </p:pic>
    </p:spTree>
    <p:extLst>
      <p:ext uri="{BB962C8B-B14F-4D97-AF65-F5344CB8AC3E}">
        <p14:creationId xmlns:p14="http://schemas.microsoft.com/office/powerpoint/2010/main" val="338116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6"/>
          <a:stretch>
            <a:fillRect/>
          </a:stretch>
        </p:blipFill>
        <p:spPr>
          <a:xfrm>
            <a:off x="4324058" y="-703436"/>
            <a:ext cx="457200" cy="457200"/>
          </a:xfrm>
          <a:prstGeom prst="rect">
            <a:avLst/>
          </a:prstGeom>
        </p:spPr>
      </p:pic>
      <p:sp>
        <p:nvSpPr>
          <p:cNvPr id="10" name="Flowchart: Display 9"/>
          <p:cNvSpPr/>
          <p:nvPr/>
        </p:nvSpPr>
        <p:spPr>
          <a:xfrm>
            <a:off x="685800" y="172368"/>
            <a:ext cx="8015288" cy="4080637"/>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Can 12"/>
          <p:cNvSpPr/>
          <p:nvPr/>
        </p:nvSpPr>
        <p:spPr>
          <a:xfrm>
            <a:off x="485775" y="172368"/>
            <a:ext cx="200026" cy="4080637"/>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Oval 13"/>
          <p:cNvSpPr/>
          <p:nvPr/>
        </p:nvSpPr>
        <p:spPr>
          <a:xfrm>
            <a:off x="315491" y="-39610"/>
            <a:ext cx="540591" cy="42395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Oval 14"/>
          <p:cNvSpPr/>
          <p:nvPr/>
        </p:nvSpPr>
        <p:spPr>
          <a:xfrm>
            <a:off x="315102" y="3786188"/>
            <a:ext cx="455645" cy="609692"/>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ectangle 15"/>
          <p:cNvSpPr/>
          <p:nvPr/>
        </p:nvSpPr>
        <p:spPr>
          <a:xfrm>
            <a:off x="1914524" y="598437"/>
            <a:ext cx="5785140" cy="807913"/>
          </a:xfrm>
          <a:prstGeom prst="rect">
            <a:avLst/>
          </a:prstGeom>
          <a:noFill/>
        </p:spPr>
        <p:txBody>
          <a:bodyPr wrap="square" lIns="68580" tIns="34290" rIns="68580" bIns="34290">
            <a:spAutoFit/>
          </a:bodyPr>
          <a:lstStyle/>
          <a:p>
            <a:pPr algn="just"/>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mấy</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bước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trực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sang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gián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3471863" y="3072549"/>
            <a:ext cx="3457575" cy="6924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lstStyle/>
          <a:p>
            <a:pPr algn="ctr" defTabSz="685800">
              <a:buClrTx/>
              <a:defRPr/>
            </a:pPr>
            <a:r>
              <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2 </a:t>
            </a:r>
            <a:r>
              <a:rPr lang="en-US" sz="4050" b="1" kern="1200" dirty="0" err="1">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bước</a:t>
            </a:r>
            <a:endPar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endParaRPr>
          </a:p>
        </p:txBody>
      </p:sp>
      <p:pic>
        <p:nvPicPr>
          <p:cNvPr id="18" name="Picture 17">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036" b="80599" l="15154" r="63324"/>
                    </a14:imgEffect>
                  </a14:imgLayer>
                </a14:imgProps>
              </a:ext>
            </a:extLst>
          </a:blip>
          <a:srcRect l="14807" t="28545" r="36145" b="18756"/>
          <a:stretch/>
        </p:blipFill>
        <p:spPr>
          <a:xfrm>
            <a:off x="7826716" y="3971925"/>
            <a:ext cx="1215737" cy="1300162"/>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64416" y="1485901"/>
            <a:ext cx="850108" cy="1214438"/>
          </a:xfrm>
          <a:prstGeom prst="rect">
            <a:avLst/>
          </a:prstGeom>
        </p:spPr>
      </p:pic>
    </p:spTree>
    <p:extLst>
      <p:ext uri="{BB962C8B-B14F-4D97-AF65-F5344CB8AC3E}">
        <p14:creationId xmlns:p14="http://schemas.microsoft.com/office/powerpoint/2010/main" val="30763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4000"/>
          </a:stretch>
        </a:blipFill>
        <a:effectLst/>
      </p:bgPr>
    </p:bg>
    <p:spTree>
      <p:nvGrpSpPr>
        <p:cNvPr id="1" name=""/>
        <p:cNvGrpSpPr/>
        <p:nvPr/>
      </p:nvGrpSpPr>
      <p:grpSpPr>
        <a:xfrm>
          <a:off x="0" y="0"/>
          <a:ext cx="0" cy="0"/>
          <a:chOff x="0" y="0"/>
          <a:chExt cx="0" cy="0"/>
        </a:xfrm>
      </p:grpSpPr>
      <p:pic>
        <p:nvPicPr>
          <p:cNvPr id="7" name="Put_On_Your_Dancing_Pants">
            <a:hlinkClick r:id="" action="ppaction://media"/>
          </p:cNvPr>
          <p:cNvPicPr>
            <a:picLocks noChangeAspect="1"/>
          </p:cNvPicPr>
          <p:nvPr>
            <a:audioFile r:link="rId1"/>
            <p:extLst>
              <p:ext uri="{DAA4B4D4-6D71-4841-9C94-3DE7FCFB9230}">
                <p14:media xmlns:p14="http://schemas.microsoft.com/office/powerpoint/2010/main" r:embed="rId2">
                  <p14:trim end="145117.825"/>
                </p14:media>
              </p:ext>
            </p:extLst>
          </p:nvPr>
        </p:nvPicPr>
        <p:blipFill>
          <a:blip r:embed="rId6"/>
          <a:stretch>
            <a:fillRect/>
          </a:stretch>
        </p:blipFill>
        <p:spPr>
          <a:xfrm>
            <a:off x="4324058" y="-703436"/>
            <a:ext cx="457200" cy="457200"/>
          </a:xfrm>
          <a:prstGeom prst="rect">
            <a:avLst/>
          </a:prstGeom>
        </p:spPr>
      </p:pic>
      <p:sp>
        <p:nvSpPr>
          <p:cNvPr id="10" name="Flowchart: Display 9"/>
          <p:cNvSpPr/>
          <p:nvPr/>
        </p:nvSpPr>
        <p:spPr>
          <a:xfrm>
            <a:off x="685800" y="172368"/>
            <a:ext cx="8015288" cy="4080637"/>
          </a:xfrm>
          <a:prstGeom prst="flowChartDisplay">
            <a:avLst/>
          </a:prstGeom>
          <a:solidFill>
            <a:schemeClr val="accent1">
              <a:lumMod val="20000"/>
              <a:lumOff val="80000"/>
              <a:alpha val="78000"/>
            </a:schemeClr>
          </a:solidFill>
          <a:ln w="762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Can 12"/>
          <p:cNvSpPr/>
          <p:nvPr/>
        </p:nvSpPr>
        <p:spPr>
          <a:xfrm>
            <a:off x="485775" y="172368"/>
            <a:ext cx="200026" cy="4080637"/>
          </a:xfrm>
          <a:prstGeom prst="can">
            <a:avLst>
              <a:gd name="adj" fmla="val 60122"/>
            </a:avLst>
          </a:prstGeom>
          <a:solidFill>
            <a:srgbClr val="66FFFF"/>
          </a:solidFill>
          <a:ln w="38100">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Oval 13"/>
          <p:cNvSpPr/>
          <p:nvPr/>
        </p:nvSpPr>
        <p:spPr>
          <a:xfrm>
            <a:off x="315491" y="-39610"/>
            <a:ext cx="540591" cy="423955"/>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Oval 14"/>
          <p:cNvSpPr/>
          <p:nvPr/>
        </p:nvSpPr>
        <p:spPr>
          <a:xfrm>
            <a:off x="315102" y="3786188"/>
            <a:ext cx="455645" cy="609692"/>
          </a:xfrm>
          <a:prstGeom prst="ellipse">
            <a:avLst/>
          </a:prstGeom>
          <a:solidFill>
            <a:srgbClr val="FF0000"/>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Rectangle 15"/>
          <p:cNvSpPr/>
          <p:nvPr/>
        </p:nvSpPr>
        <p:spPr>
          <a:xfrm>
            <a:off x="2067625" y="598437"/>
            <a:ext cx="6075914" cy="1177245"/>
          </a:xfrm>
          <a:prstGeom prst="rect">
            <a:avLst/>
          </a:prstGeom>
          <a:noFill/>
        </p:spPr>
        <p:txBody>
          <a:bodyPr wrap="square" lIns="68580" tIns="34290" rIns="68580" bIns="34290">
            <a:spAutoFit/>
          </a:bodyPr>
          <a:lstStyle/>
          <a:p>
            <a:pPr algn="just" defTabSz="685800">
              <a:buClrTx/>
              <a:defRPr/>
            </a:pP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Trong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văn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bản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văn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học</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nếu</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đã</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sử</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dụng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cách</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trực</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tiếp</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thì</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không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được</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sử</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dụng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thêm</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cách</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dẫn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gián</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tiếp</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đúng</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 hay </a:t>
            </a:r>
            <a:r>
              <a:rPr lang="en-US" sz="2400" kern="1200" dirty="0" err="1">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sai</a:t>
            </a:r>
            <a:r>
              <a:rPr lang="en-US" sz="2400" kern="1200" dirty="0">
                <a:ln w="10160">
                  <a:noFill/>
                  <a:prstDash val="solid"/>
                </a:ln>
                <a:solidFill>
                  <a:schemeClr val="tx1">
                    <a:lumMod val="95000"/>
                    <a:lumOff val="5000"/>
                  </a:schemeClr>
                </a:solidFill>
                <a:latin typeface="Times New Roman" panose="02020603050405020304" pitchFamily="18" charset="0"/>
                <a:ea typeface="+mn-ea"/>
                <a:cs typeface="Times New Roman" panose="02020603050405020304" pitchFamily="18" charset="0"/>
              </a:rPr>
              <a:t>?</a:t>
            </a:r>
          </a:p>
        </p:txBody>
      </p:sp>
      <p:sp>
        <p:nvSpPr>
          <p:cNvPr id="17" name="Rectangle 16"/>
          <p:cNvSpPr/>
          <p:nvPr/>
        </p:nvSpPr>
        <p:spPr>
          <a:xfrm>
            <a:off x="3471863" y="3072549"/>
            <a:ext cx="3457575" cy="6924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68580" tIns="34290" rIns="68580" bIns="34290">
            <a:spAutoFit/>
          </a:bodyPr>
          <a:lstStyle/>
          <a:p>
            <a:pPr algn="ctr" defTabSz="685800">
              <a:buClrTx/>
              <a:defRPr/>
            </a:pPr>
            <a:r>
              <a:rPr lang="en-US" sz="4050" b="1" kern="1200" dirty="0">
                <a:ln w="10160">
                  <a:noFill/>
                  <a:prstDash val="solid"/>
                </a:ln>
                <a:solidFill>
                  <a:srgbClr val="FF0000"/>
                </a:solidFill>
                <a:effectLst>
                  <a:outerShdw blurRad="38100" dist="22860" dir="5400000" algn="tl" rotWithShape="0">
                    <a:srgbClr val="000000">
                      <a:alpha val="30000"/>
                    </a:srgbClr>
                  </a:outerShdw>
                </a:effectLst>
                <a:latin typeface="Calibri" panose="020F0502020204030204"/>
              </a:rPr>
              <a:t>Sai </a:t>
            </a:r>
          </a:p>
        </p:txBody>
      </p:sp>
      <p:pic>
        <p:nvPicPr>
          <p:cNvPr id="18" name="Picture 17">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9036" b="80599" l="15154" r="63324"/>
                    </a14:imgEffect>
                  </a14:imgLayer>
                </a14:imgProps>
              </a:ext>
            </a:extLst>
          </a:blip>
          <a:srcRect l="14807" t="28545" r="36145" b="18756"/>
          <a:stretch/>
        </p:blipFill>
        <p:spPr>
          <a:xfrm>
            <a:off x="7826716" y="3971925"/>
            <a:ext cx="1215737" cy="1300162"/>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5826" y="1290934"/>
            <a:ext cx="1181799" cy="1445363"/>
          </a:xfrm>
          <a:prstGeom prst="rect">
            <a:avLst/>
          </a:prstGeom>
        </p:spPr>
      </p:pic>
    </p:spTree>
    <p:extLst>
      <p:ext uri="{BB962C8B-B14F-4D97-AF65-F5344CB8AC3E}">
        <p14:creationId xmlns:p14="http://schemas.microsoft.com/office/powerpoint/2010/main" val="310982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9" presetClass="entr" presetSubtype="1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p:cTn id="9" dur="1250" fill="hold"/>
                                        <p:tgtEl>
                                          <p:spTgt spid="14"/>
                                        </p:tgtEl>
                                        <p:attrNameLst>
                                          <p:attrName>ppt_w</p:attrName>
                                        </p:attrNameLst>
                                      </p:cBhvr>
                                      <p:tavLst>
                                        <p:tav tm="0" fmla="#ppt_w*sin(2.5*pi*$)">
                                          <p:val>
                                            <p:fltVal val="0"/>
                                          </p:val>
                                        </p:tav>
                                        <p:tav tm="100000">
                                          <p:val>
                                            <p:fltVal val="1"/>
                                          </p:val>
                                        </p:tav>
                                      </p:tavLst>
                                    </p:anim>
                                    <p:anim calcmode="lin" valueType="num">
                                      <p:cBhvr>
                                        <p:cTn id="10" dur="1250" fill="hold"/>
                                        <p:tgtEl>
                                          <p:spTgt spid="14"/>
                                        </p:tgtEl>
                                        <p:attrNameLst>
                                          <p:attrName>ppt_h</p:attrName>
                                        </p:attrNameLst>
                                      </p:cBhvr>
                                      <p:tavLst>
                                        <p:tav tm="0">
                                          <p:val>
                                            <p:strVal val="#ppt_h"/>
                                          </p:val>
                                        </p:tav>
                                        <p:tav tm="100000">
                                          <p:val>
                                            <p:strVal val="#ppt_h"/>
                                          </p:val>
                                        </p:tav>
                                      </p:tavLst>
                                    </p:anim>
                                  </p:childTnLst>
                                </p:cTn>
                              </p:par>
                              <p:par>
                                <p:cTn id="11" presetID="19"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250" fill="hold"/>
                                        <p:tgtEl>
                                          <p:spTgt spid="13"/>
                                        </p:tgtEl>
                                        <p:attrNameLst>
                                          <p:attrName>ppt_w</p:attrName>
                                        </p:attrNameLst>
                                      </p:cBhvr>
                                      <p:tavLst>
                                        <p:tav tm="0" fmla="#ppt_w*sin(2.5*pi*$)">
                                          <p:val>
                                            <p:fltVal val="0"/>
                                          </p:val>
                                        </p:tav>
                                        <p:tav tm="100000">
                                          <p:val>
                                            <p:fltVal val="1"/>
                                          </p:val>
                                        </p:tav>
                                      </p:tavLst>
                                    </p:anim>
                                    <p:anim calcmode="lin" valueType="num">
                                      <p:cBhvr>
                                        <p:cTn id="14" dur="1250" fill="hold"/>
                                        <p:tgtEl>
                                          <p:spTgt spid="13"/>
                                        </p:tgtEl>
                                        <p:attrNameLst>
                                          <p:attrName>ppt_h</p:attrName>
                                        </p:attrNameLst>
                                      </p:cBhvr>
                                      <p:tavLst>
                                        <p:tav tm="0">
                                          <p:val>
                                            <p:strVal val="#ppt_h"/>
                                          </p:val>
                                        </p:tav>
                                        <p:tav tm="100000">
                                          <p:val>
                                            <p:strVal val="#ppt_h"/>
                                          </p:val>
                                        </p:tav>
                                      </p:tavLst>
                                    </p:anim>
                                  </p:childTnLst>
                                </p:cTn>
                              </p:par>
                              <p:par>
                                <p:cTn id="15" presetID="19"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fmla="#ppt_w*sin(2.5*pi*$)">
                                          <p:val>
                                            <p:fltVal val="0"/>
                                          </p:val>
                                        </p:tav>
                                        <p:tav tm="100000">
                                          <p:val>
                                            <p:fltVal val="1"/>
                                          </p:val>
                                        </p:tav>
                                      </p:tavLst>
                                    </p:anim>
                                    <p:anim calcmode="lin" valueType="num">
                                      <p:cBhvr>
                                        <p:cTn id="18" dur="1250" fill="hold"/>
                                        <p:tgtEl>
                                          <p:spTgt spid="15"/>
                                        </p:tgtEl>
                                        <p:attrNameLst>
                                          <p:attrName>ppt_h</p:attrName>
                                        </p:attrNameLst>
                                      </p:cBhvr>
                                      <p:tavLst>
                                        <p:tav tm="0">
                                          <p:val>
                                            <p:strVal val="#ppt_h"/>
                                          </p:val>
                                        </p:tav>
                                        <p:tav tm="100000">
                                          <p:val>
                                            <p:strVal val="#ppt_h"/>
                                          </p:val>
                                        </p:tav>
                                      </p:tavLst>
                                    </p:anim>
                                  </p:childTnLst>
                                </p:cTn>
                              </p:par>
                              <p:par>
                                <p:cTn id="19" presetID="19"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250" fill="hold"/>
                                        <p:tgtEl>
                                          <p:spTgt spid="10"/>
                                        </p:tgtEl>
                                        <p:attrNameLst>
                                          <p:attrName>ppt_w</p:attrName>
                                        </p:attrNameLst>
                                      </p:cBhvr>
                                      <p:tavLst>
                                        <p:tav tm="0" fmla="#ppt_w*sin(2.5*pi*$)">
                                          <p:val>
                                            <p:fltVal val="0"/>
                                          </p:val>
                                        </p:tav>
                                        <p:tav tm="100000">
                                          <p:val>
                                            <p:fltVal val="1"/>
                                          </p:val>
                                        </p:tav>
                                      </p:tavLst>
                                    </p:anim>
                                    <p:anim calcmode="lin" valueType="num">
                                      <p:cBhvr>
                                        <p:cTn id="22" dur="125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7" repeatCount="indefinite" fill="hold" display="0">
                  <p:stCondLst>
                    <p:cond delay="indefinite"/>
                  </p:stCondLst>
                  <p:endCondLst>
                    <p:cond evt="onStopAudio" delay="0">
                      <p:tgtEl>
                        <p:sldTgt/>
                      </p:tgtEl>
                    </p:cond>
                  </p:endCondLst>
                </p:cTn>
                <p:tgtEl>
                  <p:spTgt spid="7"/>
                </p:tgtEl>
              </p:cMediaNode>
            </p:audio>
          </p:childTnLst>
        </p:cTn>
      </p:par>
    </p:tnLst>
    <p:bldLst>
      <p:bldP spid="10" grpId="0" animBg="1"/>
      <p:bldP spid="13" grpId="0" animBg="1"/>
      <p:bldP spid="14" grpId="0" animBg="1"/>
      <p:bldP spid="15" grpId="0" animBg="1"/>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394824" y="296176"/>
            <a:ext cx="7524449" cy="4331483"/>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sz="1050"/>
          </a:p>
        </p:txBody>
      </p:sp>
      <p:sp>
        <p:nvSpPr>
          <p:cNvPr id="6" name="TextBox 5">
            <a:extLst>
              <a:ext uri="{FF2B5EF4-FFF2-40B4-BE49-F238E27FC236}">
                <a16:creationId xmlns:a16="http://schemas.microsoft.com/office/drawing/2014/main" id="{0A55E294-B04B-252D-45C5-EEFF1CFE2801}"/>
              </a:ext>
            </a:extLst>
          </p:cNvPr>
          <p:cNvSpPr txBox="1"/>
          <p:nvPr/>
        </p:nvSpPr>
        <p:spPr>
          <a:xfrm>
            <a:off x="598563" y="515841"/>
            <a:ext cx="6818812" cy="1107996"/>
          </a:xfrm>
          <a:prstGeom prst="rect">
            <a:avLst/>
          </a:prstGeom>
          <a:noFill/>
        </p:spPr>
        <p:txBody>
          <a:bodyPr wrap="square" rtlCol="0">
            <a:spAutoFit/>
          </a:bodyPr>
          <a:lstStyle/>
          <a:p>
            <a:pPr algn="ctr"/>
            <a:r>
              <a:rPr lang="en-US" sz="3300" dirty="0" err="1">
                <a:latin typeface="#9Slide07 SVNA Love Of Thunder" panose="02040603050506020204" pitchFamily="18" charset="0"/>
                <a:cs typeface="Times New Roman" panose="02020603050405020304" pitchFamily="18" charset="0"/>
              </a:rPr>
              <a:t>Bài</a:t>
            </a:r>
            <a:r>
              <a:rPr lang="en-US" sz="3300" dirty="0">
                <a:latin typeface="#9Slide07 SVNA Love Of Thunder" panose="02040603050506020204" pitchFamily="18" charset="0"/>
                <a:cs typeface="Times New Roman" panose="02020603050405020304" pitchFamily="18" charset="0"/>
              </a:rPr>
              <a:t> 4: </a:t>
            </a:r>
          </a:p>
          <a:p>
            <a:pPr algn="ctr"/>
            <a:r>
              <a:rPr lang="en-US" sz="3300" dirty="0">
                <a:latin typeface="#9Slide07 SVNA Love Of Thunder" panose="02040603050506020204" pitchFamily="18" charset="0"/>
                <a:cs typeface="Times New Roman" panose="02020603050405020304" pitchFamily="18" charset="0"/>
              </a:rPr>
              <a:t>TRUYỆN NGẮN</a:t>
            </a:r>
          </a:p>
        </p:txBody>
      </p:sp>
      <p:sp>
        <p:nvSpPr>
          <p:cNvPr id="7" name="TextBox 6">
            <a:extLst>
              <a:ext uri="{FF2B5EF4-FFF2-40B4-BE49-F238E27FC236}">
                <a16:creationId xmlns:a16="http://schemas.microsoft.com/office/drawing/2014/main" id="{A27F1B82-7D24-758F-66B7-2A8D89D3F018}"/>
              </a:ext>
            </a:extLst>
          </p:cNvPr>
          <p:cNvSpPr txBox="1"/>
          <p:nvPr/>
        </p:nvSpPr>
        <p:spPr>
          <a:xfrm>
            <a:off x="1169533" y="2214580"/>
            <a:ext cx="5676870" cy="553998"/>
          </a:xfrm>
          <a:prstGeom prst="rect">
            <a:avLst/>
          </a:prstGeom>
          <a:noFill/>
        </p:spPr>
        <p:txBody>
          <a:bodyPr wrap="square" rtlCol="0">
            <a:spAutoFit/>
          </a:bodyPr>
          <a:lstStyle/>
          <a:p>
            <a:pPr algn="ctr"/>
            <a:r>
              <a:rPr lang="en-US" sz="3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4" name="Freeform 2">
            <a:extLst>
              <a:ext uri="{FF2B5EF4-FFF2-40B4-BE49-F238E27FC236}">
                <a16:creationId xmlns:a16="http://schemas.microsoft.com/office/drawing/2014/main" id="{8B180E6A-FF25-F24B-95E3-3AAD03D6AEE0}"/>
              </a:ext>
            </a:extLst>
          </p:cNvPr>
          <p:cNvSpPr/>
          <p:nvPr/>
        </p:nvSpPr>
        <p:spPr>
          <a:xfrm>
            <a:off x="6199702" y="1375102"/>
            <a:ext cx="3687674" cy="3768398"/>
          </a:xfrm>
          <a:custGeom>
            <a:avLst/>
            <a:gdLst/>
            <a:ahLst/>
            <a:cxnLst/>
            <a:rect l="l" t="t" r="r" b="b"/>
            <a:pathLst>
              <a:path w="8053309" h="8229600">
                <a:moveTo>
                  <a:pt x="0" y="0"/>
                </a:moveTo>
                <a:lnTo>
                  <a:pt x="8053309" y="0"/>
                </a:lnTo>
                <a:lnTo>
                  <a:pt x="8053309" y="8229600"/>
                </a:lnTo>
                <a:lnTo>
                  <a:pt x="0" y="8229600"/>
                </a:lnTo>
                <a:lnTo>
                  <a:pt x="0" y="0"/>
                </a:lnTo>
                <a:close/>
              </a:path>
            </a:pathLst>
          </a:custGeom>
          <a:blipFill>
            <a:blip r:embed="rId4"/>
            <a:stretch>
              <a:fillRect/>
            </a:stretch>
          </a:blipFill>
        </p:spPr>
        <p:txBody>
          <a:bodyPr/>
          <a:lstStyle/>
          <a:p>
            <a:endParaRPr lang="en-US" sz="1050"/>
          </a:p>
        </p:txBody>
      </p:sp>
      <p:sp>
        <p:nvSpPr>
          <p:cNvPr id="10" name="Freeform 3">
            <a:extLst>
              <a:ext uri="{FF2B5EF4-FFF2-40B4-BE49-F238E27FC236}">
                <a16:creationId xmlns:a16="http://schemas.microsoft.com/office/drawing/2014/main" id="{2B6F860D-6E0A-4C90-5610-B78CD1C8C131}"/>
              </a:ext>
            </a:extLst>
          </p:cNvPr>
          <p:cNvSpPr/>
          <p:nvPr/>
        </p:nvSpPr>
        <p:spPr>
          <a:xfrm>
            <a:off x="-324116" y="4211740"/>
            <a:ext cx="4960650" cy="1271167"/>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5"/>
            <a:stretch>
              <a:fillRect/>
            </a:stretch>
          </a:blipFill>
        </p:spPr>
        <p:txBody>
          <a:bodyPr/>
          <a:lstStyle/>
          <a:p>
            <a:endParaRPr lang="en-US" sz="1050"/>
          </a:p>
        </p:txBody>
      </p:sp>
    </p:spTree>
    <p:extLst>
      <p:ext uri="{BB962C8B-B14F-4D97-AF65-F5344CB8AC3E}">
        <p14:creationId xmlns:p14="http://schemas.microsoft.com/office/powerpoint/2010/main" val="82305711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9CC42E-060A-1595-C9A4-3AC00D431C18}"/>
              </a:ext>
            </a:extLst>
          </p:cNvPr>
          <p:cNvSpPr txBox="1"/>
          <p:nvPr/>
        </p:nvSpPr>
        <p:spPr>
          <a:xfrm>
            <a:off x="3669668" y="1852214"/>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chemeClr val="tx1"/>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2" name="Freeform 3">
            <a:extLst>
              <a:ext uri="{FF2B5EF4-FFF2-40B4-BE49-F238E27FC236}">
                <a16:creationId xmlns:a16="http://schemas.microsoft.com/office/drawing/2014/main" id="{79AA3741-0E90-981A-D2E5-640A7FC7BF12}"/>
              </a:ext>
            </a:extLst>
          </p:cNvPr>
          <p:cNvSpPr/>
          <p:nvPr/>
        </p:nvSpPr>
        <p:spPr>
          <a:xfrm>
            <a:off x="751568" y="792035"/>
            <a:ext cx="3037412" cy="3628566"/>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C9CC42E-060A-1595-C9A4-3AC00D431C18}"/>
              </a:ext>
            </a:extLst>
          </p:cNvPr>
          <p:cNvSpPr txBox="1"/>
          <p:nvPr/>
        </p:nvSpPr>
        <p:spPr>
          <a:xfrm>
            <a:off x="4697950" y="1679233"/>
            <a:ext cx="4389538" cy="738664"/>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4800" kern="1200" dirty="0" err="1">
                <a:solidFill>
                  <a:srgbClr val="FF0000"/>
                </a:solidFill>
                <a:latin typeface="#9Slide07 Baloo Tamma" panose="03080902040302020200" pitchFamily="66" charset="0"/>
                <a:ea typeface="+mn-ea"/>
                <a:cs typeface="#9Slide07 Baloo Tamma" panose="03080902040302020200" pitchFamily="66" charset="0"/>
              </a:rPr>
              <a:t>Thẻ</a:t>
            </a:r>
            <a:r>
              <a:rPr lang="en-US" sz="4800" kern="1200" dirty="0">
                <a:solidFill>
                  <a:srgbClr val="FF0000"/>
                </a:solidFill>
                <a:latin typeface="#9Slide07 Baloo Tamma" panose="03080902040302020200" pitchFamily="66" charset="0"/>
                <a:ea typeface="+mn-ea"/>
                <a:cs typeface="#9Slide07 Baloo Tamma" panose="03080902040302020200" pitchFamily="66" charset="0"/>
              </a:rPr>
              <a:t> </a:t>
            </a:r>
            <a:r>
              <a:rPr lang="en-US" sz="4800" kern="1200" dirty="0" err="1">
                <a:solidFill>
                  <a:srgbClr val="FF0000"/>
                </a:solidFill>
                <a:latin typeface="#9Slide07 Baloo Tamma" panose="03080902040302020200" pitchFamily="66" charset="0"/>
                <a:ea typeface="+mn-ea"/>
                <a:cs typeface="#9Slide07 Baloo Tamma" panose="03080902040302020200" pitchFamily="66" charset="0"/>
              </a:rPr>
              <a:t>thông</a:t>
            </a:r>
            <a:r>
              <a:rPr lang="en-US" sz="4800" kern="1200" dirty="0">
                <a:solidFill>
                  <a:srgbClr val="FF0000"/>
                </a:solidFill>
                <a:latin typeface="#9Slide07 Baloo Tamma" panose="03080902040302020200" pitchFamily="66" charset="0"/>
                <a:ea typeface="+mn-ea"/>
                <a:cs typeface="#9Slide07 Baloo Tamma" panose="03080902040302020200" pitchFamily="66" charset="0"/>
              </a:rPr>
              <a:t> tin</a:t>
            </a:r>
            <a:endParaRPr kumimoji="0" lang="en-US" sz="48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sym typeface="Arial"/>
            </a:endParaRPr>
          </a:p>
        </p:txBody>
      </p:sp>
      <p:grpSp>
        <p:nvGrpSpPr>
          <p:cNvPr id="5" name="Group 4">
            <a:extLst>
              <a:ext uri="{FF2B5EF4-FFF2-40B4-BE49-F238E27FC236}">
                <a16:creationId xmlns:a16="http://schemas.microsoft.com/office/drawing/2014/main" id="{73ECCCC4-50B0-653C-ACD7-1A2A3114D0BB}"/>
              </a:ext>
            </a:extLst>
          </p:cNvPr>
          <p:cNvGrpSpPr/>
          <p:nvPr/>
        </p:nvGrpSpPr>
        <p:grpSpPr>
          <a:xfrm>
            <a:off x="56512" y="983549"/>
            <a:ext cx="4669815" cy="4114800"/>
            <a:chOff x="56512" y="983549"/>
            <a:chExt cx="4669815" cy="4114800"/>
          </a:xfrm>
        </p:grpSpPr>
        <p:sp>
          <p:nvSpPr>
            <p:cNvPr id="2" name="Freeform 4">
              <a:extLst>
                <a:ext uri="{FF2B5EF4-FFF2-40B4-BE49-F238E27FC236}">
                  <a16:creationId xmlns:a16="http://schemas.microsoft.com/office/drawing/2014/main" id="{0A971EFB-F63A-D7B3-E219-DD547FAAC522}"/>
                </a:ext>
              </a:extLst>
            </p:cNvPr>
            <p:cNvSpPr/>
            <p:nvPr/>
          </p:nvSpPr>
          <p:spPr>
            <a:xfrm>
              <a:off x="56512" y="983549"/>
              <a:ext cx="4527978" cy="41148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4DA3F4F-5C45-3DF6-5118-A0012CDA3723}"/>
                </a:ext>
              </a:extLst>
            </p:cNvPr>
            <p:cNvSpPr/>
            <p:nvPr/>
          </p:nvSpPr>
          <p:spPr>
            <a:xfrm>
              <a:off x="2088369" y="1197676"/>
              <a:ext cx="2637958" cy="1843273"/>
            </a:xfrm>
            <a:custGeom>
              <a:avLst/>
              <a:gdLst/>
              <a:ahLst/>
              <a:cxnLst/>
              <a:rect l="l" t="t" r="r" b="b"/>
              <a:pathLst>
                <a:path w="5888801" h="4114800">
                  <a:moveTo>
                    <a:pt x="0" y="0"/>
                  </a:moveTo>
                  <a:lnTo>
                    <a:pt x="5888801" y="0"/>
                  </a:lnTo>
                  <a:lnTo>
                    <a:pt x="588880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13508547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3108</TotalTime>
  <Words>2261</Words>
  <Application>Microsoft Office PowerPoint</Application>
  <PresentationFormat>On-screen Show (16:9)</PresentationFormat>
  <Paragraphs>150</Paragraphs>
  <Slides>22</Slides>
  <Notes>18</Notes>
  <HiddenSlides>0</HiddenSlides>
  <MMClips>6</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#9Slide07 SVNA Love Of Thunder</vt:lpstr>
      <vt:lpstr>Algerian</vt:lpstr>
      <vt:lpstr>#9Slide07 Baloo Tamma</vt:lpstr>
      <vt:lpstr>Arial Black</vt:lpstr>
      <vt:lpstr>Calibri Light</vt:lpstr>
      <vt:lpstr>Arial</vt:lpstr>
      <vt:lpstr>Times New Roman</vt:lpstr>
      <vt:lpstr>Calibri</vt:lpstr>
      <vt:lpstr>#9Slide07 Pangolin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Dell Inspiron 5320</cp:lastModifiedBy>
  <cp:revision>120</cp:revision>
  <dcterms:modified xsi:type="dcterms:W3CDTF">2024-09-05T15:55:30Z</dcterms:modified>
</cp:coreProperties>
</file>