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17"/>
  </p:notesMasterIdLst>
  <p:sldIdLst>
    <p:sldId id="256" r:id="rId3"/>
    <p:sldId id="280" r:id="rId4"/>
    <p:sldId id="289" r:id="rId5"/>
    <p:sldId id="282" r:id="rId6"/>
    <p:sldId id="281" r:id="rId7"/>
    <p:sldId id="304" r:id="rId8"/>
    <p:sldId id="290" r:id="rId9"/>
    <p:sldId id="299" r:id="rId10"/>
    <p:sldId id="283" r:id="rId11"/>
    <p:sldId id="287" r:id="rId12"/>
    <p:sldId id="284" r:id="rId13"/>
    <p:sldId id="288" r:id="rId14"/>
    <p:sldId id="278" r:id="rId15"/>
    <p:sldId id="27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8" name="Google Shape;208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6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1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9.svg"/><Relationship Id="rId2" Type="http://schemas.openxmlformats.org/officeDocument/2006/relationships/image" Target="../media/image2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4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hyperlink" Target="https://www.facebook.com/hoc10fb/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giao-duc-cong-dan-7/1/145/1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6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"/>
          <p:cNvSpPr txBox="1">
            <a:spLocks noGrp="1"/>
          </p:cNvSpPr>
          <p:nvPr>
            <p:ph type="ctrTitle"/>
          </p:nvPr>
        </p:nvSpPr>
        <p:spPr>
          <a:xfrm>
            <a:off x="1524000" y="1467803"/>
            <a:ext cx="9144000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vi-VN" sz="5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 6</a:t>
            </a:r>
            <a:endParaRPr sz="5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1098550" y="2601119"/>
            <a:ext cx="99949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 3: 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Quan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tâm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,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cảm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thông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và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chia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sẻ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(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Tiết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1)</a:t>
            </a:r>
            <a:endParaRPr sz="5200" b="1" dirty="0">
              <a:solidFill>
                <a:srgbClr val="FF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DD60E-AAF3-ADE9-FB95-9790A8A08D06}"/>
              </a:ext>
            </a:extLst>
          </p:cNvPr>
          <p:cNvSpPr txBox="1"/>
          <p:nvPr/>
        </p:nvSpPr>
        <p:spPr>
          <a:xfrm>
            <a:off x="9185292" y="212535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sym typeface="Arial"/>
              </a:rPr>
              <a:t>GDCD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2DD11-C0AE-BA0C-F17C-7B07A0090B19}"/>
              </a:ext>
            </a:extLst>
          </p:cNvPr>
          <p:cNvSpPr/>
          <p:nvPr/>
        </p:nvSpPr>
        <p:spPr>
          <a:xfrm>
            <a:off x="787400" y="1822683"/>
            <a:ext cx="10617200" cy="42743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800C4-AA9E-B13A-B001-4C04AB374B4E}"/>
              </a:ext>
            </a:extLst>
          </p:cNvPr>
          <p:cNvSpPr txBox="1"/>
          <p:nvPr/>
        </p:nvSpPr>
        <p:spPr>
          <a:xfrm>
            <a:off x="3774131" y="974079"/>
            <a:ext cx="54880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Chơi trò chơi “Tìm nhanh, tìm đúng”</a:t>
            </a:r>
            <a:endParaRPr lang="vi-VN" sz="2200" dirty="0">
              <a:solidFill>
                <a:srgbClr val="C00000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5662F-C2C2-DD70-F8FA-7F9DC608F88E}"/>
              </a:ext>
            </a:extLst>
          </p:cNvPr>
          <p:cNvSpPr txBox="1"/>
          <p:nvPr/>
        </p:nvSpPr>
        <p:spPr>
          <a:xfrm>
            <a:off x="905889" y="1795179"/>
            <a:ext cx="10617200" cy="95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dao, tục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3847935-834E-E1F4-5B36-EF4F5FFC2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23093" y="4499167"/>
            <a:ext cx="2121908" cy="2358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08370-5CEF-FABD-5AF4-537240B5FDC0}"/>
              </a:ext>
            </a:extLst>
          </p:cNvPr>
          <p:cNvSpPr txBox="1"/>
          <p:nvPr/>
        </p:nvSpPr>
        <p:spPr>
          <a:xfrm>
            <a:off x="905889" y="2913684"/>
            <a:ext cx="6096000" cy="324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Thương người như thể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thương thân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 miếng khi đói bằng một gói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khi no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 giọt máu đào hơn ao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 lã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Lá lành đùm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lá rách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 con ngựa đau, cả tàu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bỏ cỏ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5BED4-0D14-B59B-8A59-9ADC66EC2EC3}"/>
              </a:ext>
            </a:extLst>
          </p:cNvPr>
          <p:cNvSpPr txBox="1"/>
          <p:nvPr/>
        </p:nvSpPr>
        <p:spPr>
          <a:xfrm>
            <a:off x="6518151" y="2913684"/>
            <a:ext cx="4767960" cy="269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Chị ngã,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em nâng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Nhường cơm,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sẻ áo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Yêu nhau chín bỏ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làm mười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Máu chảy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ruột mềm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Kính già, già để </a:t>
            </a:r>
            <a:r>
              <a:rPr lang="vi-VN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tuổi cho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603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E916EA1D-C790-A033-4420-17388761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F1C4C4D-E10D-06F8-9097-7C0049732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3317" y="1059263"/>
            <a:ext cx="1523206" cy="108009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E349503-920A-FEF9-25A2-AF5723BBA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7585"/>
          <a:stretch>
            <a:fillRect/>
          </a:stretch>
        </p:blipFill>
        <p:spPr>
          <a:xfrm>
            <a:off x="6328984" y="1551478"/>
            <a:ext cx="2128244" cy="27974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D920ED-687A-8C85-F6CC-080DD8A66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7022" y="1060385"/>
            <a:ext cx="1182215" cy="8382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6D20654-C802-C80D-762D-39954E28D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587275" y="1599309"/>
            <a:ext cx="2069796" cy="202087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4AE307-3CA8-55D3-5AE6-3BCDFEC2A221}"/>
              </a:ext>
            </a:extLst>
          </p:cNvPr>
          <p:cNvGrpSpPr/>
          <p:nvPr/>
        </p:nvGrpSpPr>
        <p:grpSpPr>
          <a:xfrm>
            <a:off x="1932542" y="3248145"/>
            <a:ext cx="8394038" cy="2335529"/>
            <a:chOff x="1932542" y="3248145"/>
            <a:chExt cx="8394038" cy="233552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2D25352-09BE-8E10-7F70-CE48FE34FB5B}"/>
                </a:ext>
              </a:extLst>
            </p:cNvPr>
            <p:cNvSpPr/>
            <p:nvPr/>
          </p:nvSpPr>
          <p:spPr>
            <a:xfrm>
              <a:off x="2032285" y="3248145"/>
              <a:ext cx="8294295" cy="2119960"/>
            </a:xfrm>
            <a:custGeom>
              <a:avLst/>
              <a:gdLst/>
              <a:ahLst/>
              <a:cxnLst/>
              <a:rect l="l" t="t" r="r" b="b"/>
              <a:pathLst>
                <a:path w="8718932" h="2869686">
                  <a:moveTo>
                    <a:pt x="8702422" y="2869686"/>
                  </a:moveTo>
                  <a:lnTo>
                    <a:pt x="15240" y="2862066"/>
                  </a:lnTo>
                  <a:lnTo>
                    <a:pt x="0" y="11430"/>
                  </a:lnTo>
                  <a:lnTo>
                    <a:pt x="8718932" y="0"/>
                  </a:ln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6E7A00-82EE-E898-D313-FB84147FD016}"/>
                </a:ext>
              </a:extLst>
            </p:cNvPr>
            <p:cNvSpPr/>
            <p:nvPr/>
          </p:nvSpPr>
          <p:spPr>
            <a:xfrm>
              <a:off x="1932542" y="3429000"/>
              <a:ext cx="8326915" cy="2154674"/>
            </a:xfrm>
            <a:custGeom>
              <a:avLst/>
              <a:gdLst/>
              <a:ahLst/>
              <a:cxnLst/>
              <a:rect l="l" t="t" r="r" b="b"/>
              <a:pathLst>
                <a:path w="8753222" h="2916676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46954" y="19050"/>
                    <a:pt x="739568" y="24130"/>
                    <a:pt x="920839" y="26670"/>
                  </a:cubicBezTo>
                  <a:cubicBezTo>
                    <a:pt x="1095137" y="29210"/>
                    <a:pt x="1269435" y="29210"/>
                    <a:pt x="1443734" y="22860"/>
                  </a:cubicBezTo>
                  <a:cubicBezTo>
                    <a:pt x="1618032" y="16510"/>
                    <a:pt x="1792331" y="17780"/>
                    <a:pt x="1966629" y="19050"/>
                  </a:cubicBezTo>
                  <a:cubicBezTo>
                    <a:pt x="2113040" y="20320"/>
                    <a:pt x="3974547" y="19050"/>
                    <a:pt x="4148846" y="15240"/>
                  </a:cubicBezTo>
                  <a:cubicBezTo>
                    <a:pt x="4323144" y="11430"/>
                    <a:pt x="4504414" y="12700"/>
                    <a:pt x="4685685" y="11430"/>
                  </a:cubicBezTo>
                  <a:cubicBezTo>
                    <a:pt x="4929703" y="10160"/>
                    <a:pt x="5849998" y="7620"/>
                    <a:pt x="6073101" y="7620"/>
                  </a:cubicBezTo>
                  <a:cubicBezTo>
                    <a:pt x="6526276" y="8890"/>
                    <a:pt x="6972481" y="12700"/>
                    <a:pt x="7425656" y="12700"/>
                  </a:cubicBezTo>
                  <a:cubicBezTo>
                    <a:pt x="7725449" y="12700"/>
                    <a:pt x="8018271" y="11430"/>
                    <a:pt x="8318064" y="3810"/>
                  </a:cubicBezTo>
                  <a:cubicBezTo>
                    <a:pt x="8478419" y="0"/>
                    <a:pt x="8645745" y="2540"/>
                    <a:pt x="8722743" y="3810"/>
                  </a:cubicBezTo>
                  <a:cubicBezTo>
                    <a:pt x="8735443" y="3810"/>
                    <a:pt x="8739253" y="10160"/>
                    <a:pt x="8740522" y="24130"/>
                  </a:cubicBezTo>
                  <a:cubicBezTo>
                    <a:pt x="8740522" y="27940"/>
                    <a:pt x="8740522" y="33020"/>
                    <a:pt x="8741793" y="36830"/>
                  </a:cubicBezTo>
                  <a:cubicBezTo>
                    <a:pt x="8753222" y="97310"/>
                    <a:pt x="8749412" y="204633"/>
                    <a:pt x="8749412" y="282890"/>
                  </a:cubicBezTo>
                  <a:cubicBezTo>
                    <a:pt x="8749412" y="356674"/>
                    <a:pt x="8748143" y="560140"/>
                    <a:pt x="8748143" y="586971"/>
                  </a:cubicBezTo>
                  <a:cubicBezTo>
                    <a:pt x="8748143" y="676407"/>
                    <a:pt x="8748143" y="763607"/>
                    <a:pt x="8746872" y="853043"/>
                  </a:cubicBezTo>
                  <a:cubicBezTo>
                    <a:pt x="8745603" y="929063"/>
                    <a:pt x="8743062" y="1141473"/>
                    <a:pt x="8741793" y="1168304"/>
                  </a:cubicBezTo>
                  <a:cubicBezTo>
                    <a:pt x="8739253" y="1244324"/>
                    <a:pt x="8732903" y="2877306"/>
                    <a:pt x="8731632" y="2893816"/>
                  </a:cubicBezTo>
                  <a:cubicBezTo>
                    <a:pt x="8735443" y="2916676"/>
                    <a:pt x="8443559" y="2905246"/>
                    <a:pt x="8297149" y="2906516"/>
                  </a:cubicBezTo>
                  <a:cubicBezTo>
                    <a:pt x="8129822" y="2907786"/>
                    <a:pt x="6777266" y="2901436"/>
                    <a:pt x="6268315" y="2900166"/>
                  </a:cubicBezTo>
                  <a:cubicBezTo>
                    <a:pt x="5933661" y="2898896"/>
                    <a:pt x="5599009" y="2901436"/>
                    <a:pt x="5264356" y="2901436"/>
                  </a:cubicBezTo>
                  <a:cubicBezTo>
                    <a:pt x="5104001" y="2901436"/>
                    <a:pt x="4943647" y="2900166"/>
                    <a:pt x="4783292" y="2900166"/>
                  </a:cubicBezTo>
                  <a:cubicBezTo>
                    <a:pt x="4567162" y="2900166"/>
                    <a:pt x="4351032" y="2900166"/>
                    <a:pt x="4134902" y="2898896"/>
                  </a:cubicBezTo>
                  <a:cubicBezTo>
                    <a:pt x="3876940" y="2897626"/>
                    <a:pt x="2754458" y="2897626"/>
                    <a:pt x="2496497" y="2897626"/>
                  </a:cubicBezTo>
                  <a:cubicBezTo>
                    <a:pt x="2280366" y="2896356"/>
                    <a:pt x="2057265" y="2895086"/>
                    <a:pt x="1841135" y="2897626"/>
                  </a:cubicBezTo>
                  <a:cubicBezTo>
                    <a:pt x="1638948" y="2900166"/>
                    <a:pt x="1116053" y="2895086"/>
                    <a:pt x="1053306" y="2895086"/>
                  </a:cubicBezTo>
                  <a:cubicBezTo>
                    <a:pt x="767456" y="2893816"/>
                    <a:pt x="70262" y="2890006"/>
                    <a:pt x="35560" y="2886196"/>
                  </a:cubicBezTo>
                  <a:cubicBezTo>
                    <a:pt x="19050" y="2882386"/>
                    <a:pt x="15240" y="2877306"/>
                    <a:pt x="15240" y="2854168"/>
                  </a:cubicBezTo>
                  <a:lnTo>
                    <a:pt x="15240" y="1306929"/>
                  </a:lnTo>
                  <a:cubicBezTo>
                    <a:pt x="13970" y="1204078"/>
                    <a:pt x="11430" y="864222"/>
                    <a:pt x="10160" y="797145"/>
                  </a:cubicBezTo>
                  <a:lnTo>
                    <a:pt x="6350" y="589207"/>
                  </a:lnTo>
                  <a:cubicBezTo>
                    <a:pt x="5080" y="513187"/>
                    <a:pt x="7620" y="117433"/>
                    <a:pt x="0" y="31750"/>
                  </a:cubicBezTo>
                  <a:lnTo>
                    <a:pt x="0" y="15240"/>
                  </a:lnTo>
                  <a:close/>
                  <a:moveTo>
                    <a:pt x="8710042" y="2879846"/>
                  </a:moveTo>
                  <a:cubicBezTo>
                    <a:pt x="8713853" y="2793799"/>
                    <a:pt x="8717662" y="1273391"/>
                    <a:pt x="8720203" y="1183955"/>
                  </a:cubicBezTo>
                  <a:cubicBezTo>
                    <a:pt x="8722742" y="1094519"/>
                    <a:pt x="8725282" y="611566"/>
                    <a:pt x="8725282" y="459525"/>
                  </a:cubicBezTo>
                  <a:cubicBezTo>
                    <a:pt x="8725282" y="410336"/>
                    <a:pt x="8729092" y="153208"/>
                    <a:pt x="8727822" y="86131"/>
                  </a:cubicBezTo>
                  <a:cubicBezTo>
                    <a:pt x="8727822" y="58420"/>
                    <a:pt x="8722742" y="43180"/>
                    <a:pt x="8720203" y="27940"/>
                  </a:cubicBezTo>
                  <a:cubicBezTo>
                    <a:pt x="8687577" y="27940"/>
                    <a:pt x="8596942" y="25400"/>
                    <a:pt x="8513278" y="26670"/>
                  </a:cubicBezTo>
                  <a:cubicBezTo>
                    <a:pt x="8318064" y="29210"/>
                    <a:pt x="8122850" y="33020"/>
                    <a:pt x="7920664" y="34290"/>
                  </a:cubicBezTo>
                  <a:cubicBezTo>
                    <a:pt x="7579039" y="36830"/>
                    <a:pt x="7244386" y="35560"/>
                    <a:pt x="6902761" y="31750"/>
                  </a:cubicBezTo>
                  <a:cubicBezTo>
                    <a:pt x="6470501" y="27940"/>
                    <a:pt x="6038240" y="29210"/>
                    <a:pt x="5612952" y="29210"/>
                  </a:cubicBezTo>
                  <a:cubicBezTo>
                    <a:pt x="5341047" y="29210"/>
                    <a:pt x="4399835" y="34290"/>
                    <a:pt x="4211593" y="38100"/>
                  </a:cubicBezTo>
                  <a:cubicBezTo>
                    <a:pt x="4023351" y="41910"/>
                    <a:pt x="3214606" y="41910"/>
                    <a:pt x="3026364" y="38100"/>
                  </a:cubicBezTo>
                  <a:cubicBezTo>
                    <a:pt x="2977560" y="36830"/>
                    <a:pt x="2670795" y="40640"/>
                    <a:pt x="2628963" y="40640"/>
                  </a:cubicBezTo>
                  <a:cubicBezTo>
                    <a:pt x="2391917" y="40640"/>
                    <a:pt x="2154871" y="39370"/>
                    <a:pt x="1910854" y="39370"/>
                  </a:cubicBezTo>
                  <a:cubicBezTo>
                    <a:pt x="1792331" y="39370"/>
                    <a:pt x="1673808" y="39370"/>
                    <a:pt x="1555285" y="43180"/>
                  </a:cubicBezTo>
                  <a:cubicBezTo>
                    <a:pt x="1387958" y="46990"/>
                    <a:pt x="1220632" y="50800"/>
                    <a:pt x="1053305" y="48260"/>
                  </a:cubicBezTo>
                  <a:cubicBezTo>
                    <a:pt x="858091" y="45720"/>
                    <a:pt x="669849" y="43180"/>
                    <a:pt x="474634" y="40640"/>
                  </a:cubicBezTo>
                  <a:cubicBezTo>
                    <a:pt x="314280" y="39370"/>
                    <a:pt x="153925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55444"/>
                    <a:pt x="24130" y="289597"/>
                    <a:pt x="22860" y="392448"/>
                  </a:cubicBezTo>
                  <a:cubicBezTo>
                    <a:pt x="22860" y="459525"/>
                    <a:pt x="22860" y="526602"/>
                    <a:pt x="24130" y="593679"/>
                  </a:cubicBezTo>
                  <a:cubicBezTo>
                    <a:pt x="25400" y="642869"/>
                    <a:pt x="29210" y="946950"/>
                    <a:pt x="30480" y="1049801"/>
                  </a:cubicBezTo>
                  <a:cubicBezTo>
                    <a:pt x="31750" y="1150417"/>
                    <a:pt x="31750" y="2684240"/>
                    <a:pt x="33020" y="2787091"/>
                  </a:cubicBezTo>
                  <a:cubicBezTo>
                    <a:pt x="33020" y="2809450"/>
                    <a:pt x="33020" y="2856404"/>
                    <a:pt x="35560" y="2869686"/>
                  </a:cubicBezTo>
                  <a:cubicBezTo>
                    <a:pt x="112094" y="2872226"/>
                    <a:pt x="265476" y="2877306"/>
                    <a:pt x="370055" y="2876036"/>
                  </a:cubicBezTo>
                  <a:cubicBezTo>
                    <a:pt x="523438" y="2874766"/>
                    <a:pt x="669849" y="2872226"/>
                    <a:pt x="823231" y="2874766"/>
                  </a:cubicBezTo>
                  <a:cubicBezTo>
                    <a:pt x="865063" y="2874766"/>
                    <a:pt x="1220632" y="2876036"/>
                    <a:pt x="1367043" y="2877306"/>
                  </a:cubicBezTo>
                  <a:cubicBezTo>
                    <a:pt x="1499509" y="2878576"/>
                    <a:pt x="1631976" y="2884926"/>
                    <a:pt x="1764443" y="2877306"/>
                  </a:cubicBezTo>
                  <a:cubicBezTo>
                    <a:pt x="1799303" y="2876036"/>
                    <a:pt x="1841134" y="2876036"/>
                    <a:pt x="1875994" y="2876036"/>
                  </a:cubicBezTo>
                  <a:cubicBezTo>
                    <a:pt x="2120012" y="2881116"/>
                    <a:pt x="2371001" y="2872226"/>
                    <a:pt x="2608047" y="2881116"/>
                  </a:cubicBezTo>
                  <a:cubicBezTo>
                    <a:pt x="2621991" y="2881116"/>
                    <a:pt x="4232509" y="2877306"/>
                    <a:pt x="4588077" y="2877306"/>
                  </a:cubicBezTo>
                  <a:cubicBezTo>
                    <a:pt x="4664769" y="2877306"/>
                    <a:pt x="4741460" y="2879846"/>
                    <a:pt x="4818151" y="2879846"/>
                  </a:cubicBezTo>
                  <a:cubicBezTo>
                    <a:pt x="4978506" y="2879846"/>
                    <a:pt x="5145832" y="2878576"/>
                    <a:pt x="5306187" y="2878576"/>
                  </a:cubicBezTo>
                  <a:cubicBezTo>
                    <a:pt x="5410766" y="2878576"/>
                    <a:pt x="5522317" y="2878576"/>
                    <a:pt x="5626896" y="2877306"/>
                  </a:cubicBezTo>
                  <a:cubicBezTo>
                    <a:pt x="5738447" y="2877306"/>
                    <a:pt x="5849998" y="2876036"/>
                    <a:pt x="5961549" y="2874766"/>
                  </a:cubicBezTo>
                  <a:cubicBezTo>
                    <a:pt x="5989437" y="2874766"/>
                    <a:pt x="6163735" y="2877306"/>
                    <a:pt x="6212539" y="2877306"/>
                  </a:cubicBezTo>
                  <a:lnTo>
                    <a:pt x="6568108" y="2877306"/>
                  </a:lnTo>
                  <a:cubicBezTo>
                    <a:pt x="6693602" y="2878576"/>
                    <a:pt x="6812125" y="2882386"/>
                    <a:pt x="6937621" y="2882386"/>
                  </a:cubicBezTo>
                  <a:cubicBezTo>
                    <a:pt x="7097975" y="2882386"/>
                    <a:pt x="7258330" y="2879846"/>
                    <a:pt x="7418684" y="2879846"/>
                  </a:cubicBezTo>
                  <a:cubicBezTo>
                    <a:pt x="7613898" y="2879846"/>
                    <a:pt x="7816084" y="2881116"/>
                    <a:pt x="8011299" y="2881116"/>
                  </a:cubicBezTo>
                  <a:cubicBezTo>
                    <a:pt x="8115877" y="2881116"/>
                    <a:pt x="8213485" y="2882386"/>
                    <a:pt x="8318064" y="2882386"/>
                  </a:cubicBezTo>
                  <a:cubicBezTo>
                    <a:pt x="8429615" y="2882386"/>
                    <a:pt x="8704962" y="2879846"/>
                    <a:pt x="8710042" y="2879846"/>
                  </a:cubicBez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36AB5875-F512-7F52-1684-7BA2F2A060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15939" y="3447526"/>
            <a:ext cx="351483" cy="37566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B6087B6-9F33-42B3-81BA-AA2D4BDB7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0000">
            <a:off x="2696571" y="4459387"/>
            <a:ext cx="384816" cy="38481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1B58176-DB5C-12D6-80C1-FAE70261CE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-99626" y="4320909"/>
            <a:ext cx="977569" cy="224156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B5FB3CC8-346D-0F42-794F-74824A8B46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1903" r="63426" b="21905"/>
          <a:stretch>
            <a:fillRect/>
          </a:stretch>
        </p:blipFill>
        <p:spPr>
          <a:xfrm>
            <a:off x="957650" y="3978174"/>
            <a:ext cx="951803" cy="241733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40810F7-E678-8EBE-0B68-81271C0616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428025" y="6430056"/>
            <a:ext cx="1724582" cy="47514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A68DE10-137A-A2DD-6D38-EF5149CF99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59579" y="6222016"/>
            <a:ext cx="3271054" cy="776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24B7CE-319B-3DEA-E2A4-C4E25ECA5B25}"/>
              </a:ext>
            </a:extLst>
          </p:cNvPr>
          <p:cNvSpPr txBox="1"/>
          <p:nvPr/>
        </p:nvSpPr>
        <p:spPr>
          <a:xfrm>
            <a:off x="3211234" y="4054494"/>
            <a:ext cx="636389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Chuẩn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err="1">
                <a:latin typeface="UTM Avo" panose="02040603050506020204" pitchFamily="18"/>
              </a:rPr>
              <a:t>bị</a:t>
            </a:r>
            <a:r>
              <a:rPr lang="en-US" sz="2400">
                <a:latin typeface="UTM Avo" panose="02040603050506020204" pitchFamily="18"/>
              </a:rPr>
              <a:t> </a:t>
            </a:r>
            <a:r>
              <a:rPr lang="en-US" sz="2400" b="1" dirty="0">
                <a:latin typeface="UTM Avo" panose="02040603050506020204" pitchFamily="18"/>
              </a:rPr>
              <a:t>B</a:t>
            </a:r>
            <a:r>
              <a:rPr lang="en-US" sz="2400" b="1">
                <a:latin typeface="UTM Avo" panose="02040603050506020204" pitchFamily="18"/>
              </a:rPr>
              <a:t>ài </a:t>
            </a:r>
            <a:r>
              <a:rPr lang="en-US" sz="2400" b="1" dirty="0">
                <a:latin typeface="UTM Avo" panose="02040603050506020204" pitchFamily="18"/>
              </a:rPr>
              <a:t>3: Quan </a:t>
            </a:r>
            <a:r>
              <a:rPr lang="en-US" sz="2400" b="1" dirty="0" err="1">
                <a:latin typeface="UTM Avo" panose="02040603050506020204" pitchFamily="18"/>
              </a:rPr>
              <a:t>tâm</a:t>
            </a:r>
            <a:r>
              <a:rPr lang="en-US" sz="2400" b="1" dirty="0">
                <a:latin typeface="UTM Avo" panose="02040603050506020204" pitchFamily="18"/>
              </a:rPr>
              <a:t>, </a:t>
            </a:r>
            <a:r>
              <a:rPr lang="en-US" sz="2400" b="1" dirty="0" err="1">
                <a:latin typeface="UTM Avo" panose="02040603050506020204" pitchFamily="18"/>
              </a:rPr>
              <a:t>cảm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thông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và</a:t>
            </a:r>
            <a:r>
              <a:rPr lang="en-US" sz="2400" b="1" dirty="0">
                <a:latin typeface="UTM Avo" panose="02040603050506020204" pitchFamily="18"/>
              </a:rPr>
              <a:t> chia </a:t>
            </a:r>
            <a:r>
              <a:rPr lang="en-US" sz="2400" b="1" dirty="0" err="1">
                <a:latin typeface="UTM Avo" panose="02040603050506020204" pitchFamily="18"/>
              </a:rPr>
              <a:t>sẻ</a:t>
            </a:r>
            <a:r>
              <a:rPr lang="en-US" sz="2400" b="1" dirty="0">
                <a:latin typeface="UTM Avo" panose="02040603050506020204" pitchFamily="18"/>
              </a:rPr>
              <a:t> (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r>
              <a:rPr lang="en-US" sz="2400" b="1" dirty="0">
                <a:latin typeface="UTM Avo" panose="02040603050506020204" pitchFamily="18"/>
              </a:rPr>
              <a:t> 2)</a:t>
            </a:r>
            <a:endParaRPr lang="en-US" sz="2400" b="1" i="1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7E0F67-7486-8A6E-07B5-07422E5E696F}"/>
              </a:ext>
            </a:extLst>
          </p:cNvPr>
          <p:cNvSpPr txBox="1"/>
          <p:nvPr/>
        </p:nvSpPr>
        <p:spPr>
          <a:xfrm>
            <a:off x="3205574" y="3201984"/>
            <a:ext cx="619125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dirty="0">
                <a:latin typeface="UTM Avo" panose="02040603050506020204" pitchFamily="18"/>
              </a:rPr>
              <a:t>Ôn lại kiến thức bài học</a:t>
            </a:r>
          </a:p>
        </p:txBody>
      </p:sp>
    </p:spTree>
    <p:extLst>
      <p:ext uri="{BB962C8B-B14F-4D97-AF65-F5344CB8AC3E}">
        <p14:creationId xmlns:p14="http://schemas.microsoft.com/office/powerpoint/2010/main" val="26277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Hoặc truy cập qua QR code</a:t>
            </a:r>
            <a:endParaRPr/>
          </a:p>
        </p:txBody>
      </p:sp>
      <p:pic>
        <p:nvPicPr>
          <p:cNvPr id="355" name="Google Shape;355;p24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2605B-BA11-7A09-FE05-0AC140D5821C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Like fanpage Hoc10 - Học 1 biết 10 để nhận thêm nhiều tài liệu giảng dạy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E1240BE0-2DC3-C2B3-E2C1-15E02559380B}"/>
              </a:ext>
            </a:extLst>
          </p:cNvPr>
          <p:cNvSpPr txBox="1"/>
          <p:nvPr/>
        </p:nvSpPr>
        <p:spPr>
          <a:xfrm>
            <a:off x="2534873" y="1891375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9207F1-2383-72ED-4C2C-2746CE55C47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498BF-0427-B25F-5C78-2A85CFF96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DD2D5-BA03-97C4-A8ED-922EE434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F821C3BF-AE62-7100-6F0D-CD829832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E95AD2-473A-26E3-9D54-9351A5933EDB}"/>
              </a:ext>
            </a:extLst>
          </p:cNvPr>
          <p:cNvSpPr txBox="1"/>
          <p:nvPr/>
        </p:nvSpPr>
        <p:spPr>
          <a:xfrm>
            <a:off x="2977753" y="1076983"/>
            <a:ext cx="7924800" cy="468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67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lớp xem video “Tình yêu thương con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người”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4" name="Di Sản Văn Hóa Thế Giới Tại Việt Nam - Phần Di Sản Vật Thể">
            <a:hlinkClick r:id="" action="ppaction://media"/>
            <a:extLst>
              <a:ext uri="{FF2B5EF4-FFF2-40B4-BE49-F238E27FC236}">
                <a16:creationId xmlns:a16="http://schemas.microsoft.com/office/drawing/2014/main" id="{E01B6FC0-4CF2-CA61-B612-97A599A13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47" y="1823101"/>
            <a:ext cx="9943306" cy="50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>
            <a:extLst>
              <a:ext uri="{FF2B5EF4-FFF2-40B4-BE49-F238E27FC236}">
                <a16:creationId xmlns:a16="http://schemas.microsoft.com/office/drawing/2014/main" id="{8380F58D-7AE8-8DF7-5ECD-55831C17D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08005" y="4740494"/>
            <a:ext cx="4877424" cy="2161979"/>
          </a:xfrm>
          <a:prstGeom prst="rect">
            <a:avLst/>
          </a:prstGeom>
        </p:spPr>
      </p:pic>
      <p:pic>
        <p:nvPicPr>
          <p:cNvPr id="20" name="Picture 2" descr="Trẻ Em, Mầm Non, Vui Chơi, Bé Trai, Bé Gái, Tải hình PNG 177 -  Free.Vector6.com">
            <a:extLst>
              <a:ext uri="{FF2B5EF4-FFF2-40B4-BE49-F238E27FC236}">
                <a16:creationId xmlns:a16="http://schemas.microsoft.com/office/drawing/2014/main" id="{5F2DBE26-304D-3EE5-9959-7F703193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59" y="2860841"/>
            <a:ext cx="4877424" cy="48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7A2FB-C1C7-6EE6-C58A-153995123EA7}"/>
              </a:ext>
            </a:extLst>
          </p:cNvPr>
          <p:cNvSpPr txBox="1"/>
          <p:nvPr/>
        </p:nvSpPr>
        <p:spPr>
          <a:xfrm>
            <a:off x="3319164" y="981188"/>
            <a:ext cx="6185053" cy="69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 trò chơi “Bạn ấy là ai”</a:t>
            </a:r>
            <a:r>
              <a:rPr lang="vi-VN" sz="30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C00000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C543C-427D-980D-D54C-FD5BAE2F4B28}"/>
              </a:ext>
            </a:extLst>
          </p:cNvPr>
          <p:cNvSpPr/>
          <p:nvPr/>
        </p:nvSpPr>
        <p:spPr>
          <a:xfrm>
            <a:off x="1522283" y="2003391"/>
            <a:ext cx="9296400" cy="1714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vi-VN" dirty="0"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61EEE0-1F77-44E7-3D74-A2DBD645C3E1}"/>
              </a:ext>
            </a:extLst>
          </p:cNvPr>
          <p:cNvSpPr txBox="1"/>
          <p:nvPr/>
        </p:nvSpPr>
        <p:spPr>
          <a:xfrm>
            <a:off x="1607086" y="2020355"/>
            <a:ext cx="9126793" cy="16489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ột số HS đứng dậy đưa ra các thông tin gợi ý về sở thích, thói quen, năng khiếu và tính cách…</a:t>
            </a:r>
            <a:endParaRPr lang="en-US" sz="2267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đó các bạn khác đoán tên. 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4" name="Picture 4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D74CE1A2-FF54-2DFC-A499-17FA1D10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6" y="3976793"/>
            <a:ext cx="3810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21914946-055E-3FE3-81CB-7B9E74A00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B2E9D0-D77D-696D-B147-8BA16F48B83E}"/>
              </a:ext>
            </a:extLst>
          </p:cNvPr>
          <p:cNvSpPr txBox="1"/>
          <p:nvPr/>
        </p:nvSpPr>
        <p:spPr>
          <a:xfrm>
            <a:off x="3048649" y="924928"/>
            <a:ext cx="7733651" cy="54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27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BADC2-4879-943F-26B4-B354E8AB1858}"/>
              </a:ext>
            </a:extLst>
          </p:cNvPr>
          <p:cNvCxnSpPr/>
          <p:nvPr/>
        </p:nvCxnSpPr>
        <p:spPr>
          <a:xfrm>
            <a:off x="4541962" y="1497529"/>
            <a:ext cx="47030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02F1C4-9DF2-3A91-D139-2D842BA891D1}"/>
              </a:ext>
            </a:extLst>
          </p:cNvPr>
          <p:cNvSpPr txBox="1"/>
          <p:nvPr/>
        </p:nvSpPr>
        <p:spPr>
          <a:xfrm>
            <a:off x="457994" y="1709929"/>
            <a:ext cx="7010400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000" b="1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0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0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0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3CBB1-E478-B48E-ECBF-7B31D1F7D289}"/>
              </a:ext>
            </a:extLst>
          </p:cNvPr>
          <p:cNvSpPr txBox="1"/>
          <p:nvPr/>
        </p:nvSpPr>
        <p:spPr>
          <a:xfrm>
            <a:off x="171669" y="2517270"/>
            <a:ext cx="5924331" cy="1280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i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a. Bác Hồ đã có những việc làm nào đối với anh chị em công nhân quét đường và ý nghĩa của việc làm đó?</a:t>
            </a:r>
            <a:endParaRPr lang="vi-VN" sz="1800" dirty="0">
              <a:solidFill>
                <a:srgbClr val="C00000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87E4AD-EA95-8BF0-829F-4840132C037E}"/>
              </a:ext>
            </a:extLst>
          </p:cNvPr>
          <p:cNvCxnSpPr>
            <a:cxnSpLocks/>
          </p:cNvCxnSpPr>
          <p:nvPr/>
        </p:nvCxnSpPr>
        <p:spPr>
          <a:xfrm>
            <a:off x="6531534" y="2689470"/>
            <a:ext cx="0" cy="4204107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7B7F9A-44BC-43E3-9654-A95D973E876E}"/>
              </a:ext>
            </a:extLst>
          </p:cNvPr>
          <p:cNvSpPr txBox="1"/>
          <p:nvPr/>
        </p:nvSpPr>
        <p:spPr>
          <a:xfrm>
            <a:off x="6562932" y="2544155"/>
            <a:ext cx="5668047" cy="864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i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b. Việc làm của Bác Hồ đã </a:t>
            </a:r>
            <a:r>
              <a:rPr lang="vi-VN" sz="1800" i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nhắc nh</a:t>
            </a:r>
            <a:r>
              <a:rPr lang="en-US" sz="1800" i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vi-VN" sz="1800" i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i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mỗi </a:t>
            </a:r>
            <a:r>
              <a:rPr lang="vi-VN" sz="1800" i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người điều </a:t>
            </a:r>
            <a:r>
              <a:rPr lang="vi-VN" sz="1800" i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gì?</a:t>
            </a:r>
            <a:endParaRPr lang="vi-VN" sz="1800" dirty="0">
              <a:solidFill>
                <a:srgbClr val="C00000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61895-63A8-9DD7-71A4-4462D5B433A8}"/>
              </a:ext>
            </a:extLst>
          </p:cNvPr>
          <p:cNvSpPr txBox="1"/>
          <p:nvPr/>
        </p:nvSpPr>
        <p:spPr>
          <a:xfrm>
            <a:off x="131742" y="3884604"/>
            <a:ext cx="6431190" cy="2629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nhở cấp phát quần áo bảo hộ lao động, quan tâm đến anh chị em công nhân.</a:t>
            </a:r>
            <a:endParaRPr lang="vi-VN" sz="18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ìm được loài cây bốn mùa đều xanh giúp các anh chị em công nhân đỡ vất vả, đỡ tốn công.</a:t>
            </a:r>
            <a:endParaRPr lang="vi-VN" sz="18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Giúp công nhân quét đường được bảo vệ sức khỏe, đỡ vất vả hơn rất nhiều.</a:t>
            </a:r>
            <a:endParaRPr lang="vi-VN" sz="18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AA320-2C28-C3BD-B463-1D8FF0FA0920}"/>
              </a:ext>
            </a:extLst>
          </p:cNvPr>
          <p:cNvSpPr txBox="1"/>
          <p:nvPr/>
        </p:nvSpPr>
        <p:spPr>
          <a:xfrm>
            <a:off x="6531534" y="3884604"/>
            <a:ext cx="4856902" cy="304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ần biết quan tâm đến mọi người xung quanh, hiểu và thông cảm cho nỗi vất vả của </a:t>
            </a:r>
            <a:r>
              <a:rPr lang="vi-VN" sz="18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 khác</a:t>
            </a:r>
            <a:r>
              <a:rPr lang="en-US" sz="18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=&gt;</a:t>
            </a:r>
            <a:r>
              <a:rPr lang="en-US" sz="18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18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ó </a:t>
            </a: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 hành động thiết thực để thể hiện sự quan tâm và san sẻ nỗi vất vả với mọi xung quanh.</a:t>
            </a:r>
            <a:endParaRPr lang="vi-VN" sz="18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18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A6B03E-4FC9-7765-D898-C6A98ECAB7DE}"/>
              </a:ext>
            </a:extLst>
          </p:cNvPr>
          <p:cNvCxnSpPr/>
          <p:nvPr/>
        </p:nvCxnSpPr>
        <p:spPr>
          <a:xfrm>
            <a:off x="0" y="3797300"/>
            <a:ext cx="12195277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E2A2B085-0864-386E-C08B-88EFA0930EE7}"/>
              </a:ext>
            </a:extLst>
          </p:cNvPr>
          <p:cNvSpPr/>
          <p:nvPr/>
        </p:nvSpPr>
        <p:spPr>
          <a:xfrm>
            <a:off x="584994" y="1700251"/>
            <a:ext cx="2945606" cy="5201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2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2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2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52049-2CAF-3238-0558-55E7E3569D8E}"/>
              </a:ext>
            </a:extLst>
          </p:cNvPr>
          <p:cNvSpPr txBox="1"/>
          <p:nvPr/>
        </p:nvSpPr>
        <p:spPr>
          <a:xfrm>
            <a:off x="2550072" y="2217267"/>
            <a:ext cx="7772400" cy="551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267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4FC68-A598-78F0-1DAD-99FB2FC6E3B1}"/>
              </a:ext>
            </a:extLst>
          </p:cNvPr>
          <p:cNvSpPr txBox="1"/>
          <p:nvPr/>
        </p:nvSpPr>
        <p:spPr>
          <a:xfrm>
            <a:off x="1171214" y="6060490"/>
            <a:ext cx="1705448" cy="55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tâm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7" name="Picture 2" descr="NTO - Dạy trẻ biết quan tâm đến người khác">
            <a:extLst>
              <a:ext uri="{FF2B5EF4-FFF2-40B4-BE49-F238E27FC236}">
                <a16:creationId xmlns:a16="http://schemas.microsoft.com/office/drawing/2014/main" id="{29E00F34-29B8-40E0-B3EF-F070E220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2" y="2890447"/>
            <a:ext cx="3821906" cy="319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ơ hội thành công đến từ biết cảm thông cho người khác - TH-Hòa Hưng 2">
            <a:extLst>
              <a:ext uri="{FF2B5EF4-FFF2-40B4-BE49-F238E27FC236}">
                <a16:creationId xmlns:a16="http://schemas.microsoft.com/office/drawing/2014/main" id="{13CC3ECC-E5B5-0B0B-3649-E9E7C4F3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903767"/>
            <a:ext cx="3708400" cy="31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B8AB64-87B3-A928-8B03-8348D0362406}"/>
              </a:ext>
            </a:extLst>
          </p:cNvPr>
          <p:cNvSpPr txBox="1"/>
          <p:nvPr/>
        </p:nvSpPr>
        <p:spPr>
          <a:xfrm>
            <a:off x="5335191" y="6069852"/>
            <a:ext cx="2018506" cy="541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10" name="Picture 6" descr="Cổng thông tin điện tử Công an Gia Lai">
            <a:extLst>
              <a:ext uri="{FF2B5EF4-FFF2-40B4-BE49-F238E27FC236}">
                <a16:creationId xmlns:a16="http://schemas.microsoft.com/office/drawing/2014/main" id="{B3223296-7504-5F24-4190-D8F7F6713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8811"/>
          <a:stretch/>
        </p:blipFill>
        <p:spPr bwMode="auto">
          <a:xfrm>
            <a:off x="8161462" y="2905571"/>
            <a:ext cx="3795859" cy="31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09D5EC-21C9-E57F-2B92-CB22EEC1D34E}"/>
              </a:ext>
            </a:extLst>
          </p:cNvPr>
          <p:cNvSpPr txBox="1"/>
          <p:nvPr/>
        </p:nvSpPr>
        <p:spPr>
          <a:xfrm>
            <a:off x="9378838" y="6075246"/>
            <a:ext cx="1705448" cy="55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Chia </a:t>
            </a:r>
            <a:r>
              <a:rPr lang="en-US" sz="22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7EA67-C253-4B53-C261-6414DF4C9C2A}"/>
              </a:ext>
            </a:extLst>
          </p:cNvPr>
          <p:cNvSpPr txBox="1"/>
          <p:nvPr/>
        </p:nvSpPr>
        <p:spPr>
          <a:xfrm>
            <a:off x="3048649" y="924928"/>
            <a:ext cx="7733651" cy="54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27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44FF80-7170-E717-6C9D-120A813883CD}"/>
              </a:ext>
            </a:extLst>
          </p:cNvPr>
          <p:cNvCxnSpPr/>
          <p:nvPr/>
        </p:nvCxnSpPr>
        <p:spPr>
          <a:xfrm>
            <a:off x="4541962" y="1497529"/>
            <a:ext cx="47030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394FE8-5205-00A6-296B-B620847B939C}"/>
              </a:ext>
            </a:extLst>
          </p:cNvPr>
          <p:cNvGrpSpPr>
            <a:grpSpLocks noChangeAspect="1"/>
          </p:cNvGrpSpPr>
          <p:nvPr/>
        </p:nvGrpSpPr>
        <p:grpSpPr>
          <a:xfrm>
            <a:off x="7540705" y="4045173"/>
            <a:ext cx="4651295" cy="2463495"/>
            <a:chOff x="0" y="0"/>
            <a:chExt cx="5580380" cy="5052060"/>
          </a:xfrm>
          <a:blipFill>
            <a:blip r:embed="rId3"/>
            <a:stretch>
              <a:fillRect/>
            </a:stretch>
          </a:blip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A231410-36E8-08F9-3D72-878B51EE13A6}"/>
                </a:ext>
              </a:extLst>
            </p:cNvPr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FD9416D-8DB7-5B2E-340B-577842566A5E}"/>
              </a:ext>
            </a:extLst>
          </p:cNvPr>
          <p:cNvGrpSpPr>
            <a:grpSpLocks noChangeAspect="1"/>
          </p:cNvGrpSpPr>
          <p:nvPr/>
        </p:nvGrpSpPr>
        <p:grpSpPr>
          <a:xfrm>
            <a:off x="233041" y="4047916"/>
            <a:ext cx="4138430" cy="2857609"/>
            <a:chOff x="-161290" y="232410"/>
            <a:chExt cx="12611100" cy="5787390"/>
          </a:xfrm>
          <a:blipFill>
            <a:blip r:embed="rId4"/>
            <a:stretch>
              <a:fillRect/>
            </a:stretch>
          </a:blip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1A566C7-FBFB-231F-51B4-DA919368CE61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51533779-0DA2-CCA4-CA27-50AE3FC18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666500" y="4075711"/>
            <a:ext cx="1674662" cy="2741263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C8E0F578-7191-BAD9-62F9-27668F421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23"/>
          <a:stretch>
            <a:fillRect/>
          </a:stretch>
        </p:blipFill>
        <p:spPr>
          <a:xfrm>
            <a:off x="6420164" y="4159359"/>
            <a:ext cx="1158413" cy="2662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8A985-C05D-42C7-FDD0-C364D206008C}"/>
              </a:ext>
            </a:extLst>
          </p:cNvPr>
          <p:cNvSpPr txBox="1"/>
          <p:nvPr/>
        </p:nvSpPr>
        <p:spPr>
          <a:xfrm>
            <a:off x="921415" y="1612216"/>
            <a:ext cx="11113567" cy="2463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0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Biểu hiện quan tâm, cảm thông và chia sẻ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Quan tâm là thường xuyên chú ý đến mọi người và sự việc xung quanh.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Cảm thông là đặt mình vào vị trí người khác để hiểu được cảm xúc của người đó.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Courier New" panose="02070309020205020404" pitchFamily="49" charset="0"/>
              <a:buChar char="o"/>
            </a:pP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Chia sẻ là sự cho đi hay giúp đỡ người khác lúc khó khăn, hoạn nạn theo khả năng của mình.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4CA98-5232-B37C-CAF5-D2619556B9F5}"/>
              </a:ext>
            </a:extLst>
          </p:cNvPr>
          <p:cNvSpPr txBox="1"/>
          <p:nvPr/>
        </p:nvSpPr>
        <p:spPr>
          <a:xfrm>
            <a:off x="3048649" y="924928"/>
            <a:ext cx="7733651" cy="54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7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7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27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DD2990-D56B-6F3D-6762-2A5C7790B885}"/>
              </a:ext>
            </a:extLst>
          </p:cNvPr>
          <p:cNvCxnSpPr/>
          <p:nvPr/>
        </p:nvCxnSpPr>
        <p:spPr>
          <a:xfrm>
            <a:off x="4541962" y="1497529"/>
            <a:ext cx="47030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4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39F6078-A371-131F-87D3-913C9853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553</Words>
  <Application>Microsoft Office PowerPoint</Application>
  <PresentationFormat>Widescreen</PresentationFormat>
  <Paragraphs>46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UTM Avo</vt:lpstr>
      <vt:lpstr>Arial</vt:lpstr>
      <vt:lpstr>Calibri</vt:lpstr>
      <vt:lpstr>Courier New</vt:lpstr>
      <vt:lpstr>2_Office Theme</vt:lpstr>
      <vt:lpstr>1_Office Theme</vt:lpstr>
      <vt:lpstr>Tuần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41</cp:revision>
  <dcterms:created xsi:type="dcterms:W3CDTF">2023-10-19T01:39:18Z</dcterms:created>
  <dcterms:modified xsi:type="dcterms:W3CDTF">2023-12-14T03:29:32Z</dcterms:modified>
</cp:coreProperties>
</file>