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19"/>
  </p:notesMasterIdLst>
  <p:sldIdLst>
    <p:sldId id="256" r:id="rId3"/>
    <p:sldId id="280" r:id="rId4"/>
    <p:sldId id="282" r:id="rId5"/>
    <p:sldId id="281" r:id="rId6"/>
    <p:sldId id="301" r:id="rId7"/>
    <p:sldId id="305" r:id="rId8"/>
    <p:sldId id="303" r:id="rId9"/>
    <p:sldId id="304" r:id="rId10"/>
    <p:sldId id="283" r:id="rId11"/>
    <p:sldId id="287" r:id="rId12"/>
    <p:sldId id="297" r:id="rId13"/>
    <p:sldId id="286" r:id="rId14"/>
    <p:sldId id="284" r:id="rId15"/>
    <p:sldId id="288" r:id="rId16"/>
    <p:sldId id="278" r:id="rId17"/>
    <p:sldId id="27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UTM Avo" panose="0204060305050602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32087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giao-duc-cong-dan-7/1/145/15/"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fif"/></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giao-duc-cong-dan-7/1/145/12/"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8.png"/><Relationship Id="rId12" Type="http://schemas.openxmlformats.org/officeDocument/2006/relationships/image" Target="../media/image35.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 Id="rId1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hyperlink" Target="https://www.facebook.com/hoc10fb/"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c10.vn/doc-sach/giao-duc-cong-dan-7/1/145/1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giao-duc-cong-dan-7/1/145/12/"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giao-duc-cong-dan-7/1/145/15/"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10" name="Google Shape;235;p1">
            <a:extLst>
              <a:ext uri="{FF2B5EF4-FFF2-40B4-BE49-F238E27FC236}">
                <a16:creationId xmlns:a16="http://schemas.microsoft.com/office/drawing/2014/main" id="{EDD9DB64-7638-3B9F-0C9A-6E116879778E}"/>
              </a:ext>
            </a:extLst>
          </p:cNvPr>
          <p:cNvSpPr txBox="1">
            <a:spLocks noGrp="1"/>
          </p:cNvSpPr>
          <p:nvPr>
            <p:ph type="ctrTitle"/>
          </p:nvPr>
        </p:nvSpPr>
        <p:spPr>
          <a:xfrm>
            <a:off x="1524000" y="1467803"/>
            <a:ext cx="9144000" cy="12421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200"/>
              <a:buFont typeface="Calibri"/>
              <a:buNone/>
            </a:pPr>
            <a:r>
              <a:rPr lang="vi-VN" sz="5200" b="1" dirty="0">
                <a:solidFill>
                  <a:srgbClr val="002060"/>
                </a:solidFill>
                <a:latin typeface="UTM Avo" panose="02040603050506020204" pitchFamily="18"/>
                <a:ea typeface="Arial"/>
                <a:cs typeface="Arial"/>
                <a:sym typeface="Arial"/>
              </a:rPr>
              <a:t>Tuần 5</a:t>
            </a:r>
            <a:endParaRPr sz="5200" b="1" dirty="0">
              <a:solidFill>
                <a:srgbClr val="002060"/>
              </a:solidFill>
              <a:latin typeface="UTM Avo" panose="02040603050506020204" pitchFamily="18"/>
              <a:ea typeface="Arial"/>
              <a:cs typeface="Arial"/>
              <a:sym typeface="Arial"/>
            </a:endParaRPr>
          </a:p>
        </p:txBody>
      </p:sp>
      <p:sp>
        <p:nvSpPr>
          <p:cNvPr id="11" name="TextBox 10">
            <a:extLst>
              <a:ext uri="{FF2B5EF4-FFF2-40B4-BE49-F238E27FC236}">
                <a16:creationId xmlns:a16="http://schemas.microsoft.com/office/drawing/2014/main" id="{9AE2366F-3CE2-3BCD-AA7C-9464B4674924}"/>
              </a:ext>
            </a:extLst>
          </p:cNvPr>
          <p:cNvSpPr txBox="1"/>
          <p:nvPr/>
        </p:nvSpPr>
        <p:spPr>
          <a:xfrm>
            <a:off x="9185292" y="212535"/>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sym typeface="Arial"/>
              </a:rPr>
              <a:t>GDCD 7</a:t>
            </a:r>
          </a:p>
        </p:txBody>
      </p:sp>
      <p:sp>
        <p:nvSpPr>
          <p:cNvPr id="12" name="Google Shape;236;p1">
            <a:extLst>
              <a:ext uri="{FF2B5EF4-FFF2-40B4-BE49-F238E27FC236}">
                <a16:creationId xmlns:a16="http://schemas.microsoft.com/office/drawing/2014/main" id="{E8A959BF-FD6E-ACF8-D879-D44C2B572694}"/>
              </a:ext>
            </a:extLst>
          </p:cNvPr>
          <p:cNvSpPr txBox="1">
            <a:spLocks/>
          </p:cNvSpPr>
          <p:nvPr/>
        </p:nvSpPr>
        <p:spPr>
          <a:xfrm>
            <a:off x="811721" y="2820786"/>
            <a:ext cx="10568558" cy="16557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nSpc>
                <a:spcPct val="150000"/>
              </a:lnSpc>
              <a:spcBef>
                <a:spcPts val="0"/>
              </a:spcBef>
              <a:buSzPts val="6000"/>
            </a:pPr>
            <a:r>
              <a:rPr lang="vi-VN" sz="5200" b="1" dirty="0">
                <a:solidFill>
                  <a:srgbClr val="FF0000"/>
                </a:solidFill>
                <a:latin typeface="UTM Avo" panose="02040603050506020204" pitchFamily="18"/>
                <a:ea typeface="Arial"/>
                <a:cs typeface="Arial"/>
                <a:sym typeface="Arial"/>
              </a:rPr>
              <a:t>Bài 2: </a:t>
            </a:r>
            <a:r>
              <a:rPr lang="vi-VN" sz="5200" b="1" dirty="0">
                <a:solidFill>
                  <a:srgbClr val="FF0000"/>
                </a:solidFill>
                <a:latin typeface="UTM Avo" panose="02040603050506020204" pitchFamily="18"/>
              </a:rPr>
              <a:t>Bảo tồn di sản văn hóa (Tiết 3)</a:t>
            </a:r>
            <a:endParaRPr lang="vi-VN" sz="5200" b="1" dirty="0">
              <a:solidFill>
                <a:srgbClr val="FF0000"/>
              </a:solidFill>
              <a:latin typeface="UTM Avo" panose="02040603050506020204" pitchFamily="18"/>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122FFC-585D-B30D-2D95-A04A26D13096}"/>
              </a:ext>
            </a:extLst>
          </p:cNvPr>
          <p:cNvSpPr txBox="1"/>
          <p:nvPr/>
        </p:nvSpPr>
        <p:spPr>
          <a:xfrm>
            <a:off x="1244600" y="1567699"/>
            <a:ext cx="10314474" cy="1045223"/>
          </a:xfrm>
          <a:prstGeom prst="rect">
            <a:avLst/>
          </a:prstGeom>
          <a:noFill/>
        </p:spPr>
        <p:txBody>
          <a:bodyPr wrap="square">
            <a:spAutoFit/>
          </a:bodyPr>
          <a:lstStyle/>
          <a:p>
            <a:pPr>
              <a:lnSpc>
                <a:spcPct val="150000"/>
              </a:lnSpc>
              <a:spcAft>
                <a:spcPts val="667"/>
              </a:spcAft>
            </a:pPr>
            <a:r>
              <a:rPr lang="en-US" sz="2200">
                <a:solidFill>
                  <a:schemeClr val="tx1"/>
                </a:solidFill>
                <a:latin typeface="UTM Avo" panose="02040603050506020204" pitchFamily="18"/>
                <a:ea typeface="Calibri" panose="020F0502020204030204" pitchFamily="34" charset="0"/>
                <a:cs typeface="Arial" panose="020B0604020202020204" pitchFamily="34" charset="0"/>
              </a:rPr>
              <a:t> 4.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Giả</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sử</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quá</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err="1">
                <a:solidFill>
                  <a:schemeClr val="tx1"/>
                </a:solidFill>
                <a:latin typeface="UTM Avo" panose="02040603050506020204" pitchFamily="18"/>
                <a:ea typeface="Calibri" panose="020F0502020204030204" pitchFamily="34" charset="0"/>
                <a:cs typeface="Arial" panose="020B0604020202020204" pitchFamily="34" charset="0"/>
              </a:rPr>
              <a:t>trình</a:t>
            </a:r>
            <a:r>
              <a:rPr lang="en-US" sz="2200">
                <a:solidFill>
                  <a:schemeClr val="tx1"/>
                </a:solidFill>
                <a:latin typeface="UTM Avo" panose="02040603050506020204" pitchFamily="18"/>
                <a:ea typeface="Calibri" panose="020F0502020204030204" pitchFamily="34" charset="0"/>
                <a:cs typeface="Arial" panose="020B0604020202020204" pitchFamily="34" charset="0"/>
              </a:rPr>
              <a:t> đào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móng</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xây</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nhà</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bố</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em</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phát</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hiện</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có</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cổ</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vật</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không</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rõ</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nguồn</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gốc</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từ</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đầu</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Em</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sẽ</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khuyên</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bố</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làm</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gì</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Vì</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200" dirty="0" err="1">
                <a:solidFill>
                  <a:schemeClr val="tx1"/>
                </a:solidFill>
                <a:latin typeface="UTM Avo" panose="02040603050506020204" pitchFamily="18"/>
                <a:ea typeface="Calibri" panose="020F0502020204030204" pitchFamily="34" charset="0"/>
                <a:cs typeface="Arial" panose="020B0604020202020204" pitchFamily="34" charset="0"/>
              </a:rPr>
              <a:t>sao</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endParaRPr lang="en-US" sz="2200" dirty="0">
              <a:solidFill>
                <a:schemeClr val="tx1"/>
              </a:solidFill>
              <a:latin typeface="UTM Avo" panose="02040603050506020204" pitchFamily="18"/>
              <a:cs typeface="Arial" panose="020B0604020202020204" pitchFamily="34" charset="0"/>
            </a:endParaRPr>
          </a:p>
        </p:txBody>
      </p:sp>
      <p:sp>
        <p:nvSpPr>
          <p:cNvPr id="4" name="TextBox 3">
            <a:extLst>
              <a:ext uri="{FF2B5EF4-FFF2-40B4-BE49-F238E27FC236}">
                <a16:creationId xmlns:a16="http://schemas.microsoft.com/office/drawing/2014/main" id="{CBC6F4A7-E861-2E2B-3B98-C1C70283EAC7}"/>
              </a:ext>
            </a:extLst>
          </p:cNvPr>
          <p:cNvSpPr txBox="1"/>
          <p:nvPr/>
        </p:nvSpPr>
        <p:spPr>
          <a:xfrm>
            <a:off x="1081719" y="3238521"/>
            <a:ext cx="5513045" cy="2051780"/>
          </a:xfrm>
          <a:prstGeom prst="rect">
            <a:avLst/>
          </a:prstGeom>
          <a:noFill/>
        </p:spPr>
        <p:txBody>
          <a:bodyPr wrap="square">
            <a:spAutoFit/>
          </a:bodyPr>
          <a:lstStyle/>
          <a:p>
            <a:pPr>
              <a:lnSpc>
                <a:spcPct val="150000"/>
              </a:lnSpc>
            </a:pPr>
            <a:r>
              <a:rPr lang="en-US" sz="2200" dirty="0" err="1">
                <a:solidFill>
                  <a:schemeClr val="tx1"/>
                </a:solidFill>
                <a:latin typeface="UTM Avo" panose="02040603050506020204" pitchFamily="18"/>
                <a:cs typeface="Arial" panose="020B0604020202020204" pitchFamily="34" charset="0"/>
              </a:rPr>
              <a:t>Khuyên</a:t>
            </a:r>
            <a:r>
              <a:rPr lang="en-US" sz="2200" dirty="0">
                <a:solidFill>
                  <a:schemeClr val="tx1"/>
                </a:solidFill>
                <a:latin typeface="UTM Avo" panose="02040603050506020204" pitchFamily="18"/>
                <a:cs typeface="Arial" panose="020B0604020202020204" pitchFamily="34" charset="0"/>
              </a:rPr>
              <a:t> </a:t>
            </a:r>
            <a:r>
              <a:rPr lang="vi-VN" sz="2200" dirty="0">
                <a:solidFill>
                  <a:schemeClr val="tx1"/>
                </a:solidFill>
                <a:latin typeface="UTM Avo" panose="02040603050506020204" pitchFamily="18"/>
                <a:cs typeface="Arial" panose="020B0604020202020204" pitchFamily="34" charset="0"/>
              </a:rPr>
              <a:t>bố nên mang đến cơ quan chính quyền để khai báo và giao nộp, vì đây là sản vật cổ nên được cơ quan nhà nước lưu giữ và bảo vệ.</a:t>
            </a:r>
            <a:endParaRPr lang="en-US" sz="2200" dirty="0">
              <a:solidFill>
                <a:schemeClr val="tx1"/>
              </a:solidFill>
              <a:latin typeface="UTM Avo" panose="02040603050506020204" pitchFamily="18"/>
              <a:cs typeface="Arial" panose="020B0604020202020204" pitchFamily="34" charset="0"/>
            </a:endParaRPr>
          </a:p>
        </p:txBody>
      </p:sp>
      <p:pic>
        <p:nvPicPr>
          <p:cNvPr id="5" name="Picture 2" descr="Phải làm sao khi con làm gì cũng chậm? - Trường mầm non Worldkids">
            <a:extLst>
              <a:ext uri="{FF2B5EF4-FFF2-40B4-BE49-F238E27FC236}">
                <a16:creationId xmlns:a16="http://schemas.microsoft.com/office/drawing/2014/main" id="{6FBD8C7E-B97E-CD4A-F07C-99160F6F8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029" y="3115875"/>
            <a:ext cx="3492500" cy="2882900"/>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14">
            <a:extLst>
              <a:ext uri="{FF2B5EF4-FFF2-40B4-BE49-F238E27FC236}">
                <a16:creationId xmlns:a16="http://schemas.microsoft.com/office/drawing/2014/main" id="{380232AD-EB47-B428-93DB-11CC53C52748}"/>
              </a:ext>
            </a:extLst>
          </p:cNvPr>
          <p:cNvSpPr/>
          <p:nvPr/>
        </p:nvSpPr>
        <p:spPr>
          <a:xfrm flipH="1">
            <a:off x="-2" y="2789382"/>
            <a:ext cx="6945745" cy="3713019"/>
          </a:xfrm>
          <a:prstGeom prst="cloudCallout">
            <a:avLst>
              <a:gd name="adj1" fmla="val -61599"/>
              <a:gd name="adj2" fmla="val 1189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latin typeface="UTM Avo" panose="02040603050506020204" pitchFamily="18"/>
            </a:endParaRPr>
          </a:p>
        </p:txBody>
      </p:sp>
    </p:spTree>
    <p:extLst>
      <p:ext uri="{BB962C8B-B14F-4D97-AF65-F5344CB8AC3E}">
        <p14:creationId xmlns:p14="http://schemas.microsoft.com/office/powerpoint/2010/main" val="5603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A49ECA-B773-6B1A-2DF4-603665D9BB80}"/>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42768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5C9F9C-4CEE-C616-20B2-EC6D19C92712}"/>
              </a:ext>
            </a:extLst>
          </p:cNvPr>
          <p:cNvSpPr txBox="1"/>
          <p:nvPr/>
        </p:nvSpPr>
        <p:spPr>
          <a:xfrm>
            <a:off x="635795" y="1572888"/>
            <a:ext cx="11467306" cy="1045223"/>
          </a:xfrm>
          <a:prstGeom prst="rect">
            <a:avLst/>
          </a:prstGeom>
          <a:noFill/>
        </p:spPr>
        <p:txBody>
          <a:bodyPr wrap="square">
            <a:spAutoFit/>
          </a:bodyPr>
          <a:lstStyle/>
          <a:p>
            <a:pPr>
              <a:lnSpc>
                <a:spcPct val="150000"/>
              </a:lnSpc>
              <a:spcAft>
                <a:spcPts val="667"/>
              </a:spcAft>
            </a:pP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S</a:t>
            </a:r>
            <a:r>
              <a:rPr lang="vi-VN" sz="2200" dirty="0">
                <a:solidFill>
                  <a:schemeClr val="tx1"/>
                </a:solidFill>
                <a:latin typeface="UTM Avo" panose="02040603050506020204" pitchFamily="18"/>
                <a:ea typeface="Calibri" panose="020F0502020204030204" pitchFamily="34" charset="0"/>
                <a:cs typeface="Arial" panose="020B0604020202020204" pitchFamily="34" charset="0"/>
              </a:rPr>
              <a:t>ưu tầm tranh ảnh, tư liệu có nội dung về các di sản văn hoá thế giới ở Việt Nam để xây dựng thành </a:t>
            </a:r>
            <a:r>
              <a:rPr lang="vi-VN" sz="2200">
                <a:solidFill>
                  <a:schemeClr val="tx1"/>
                </a:solidFill>
                <a:latin typeface="UTM Avo" panose="02040603050506020204" pitchFamily="18"/>
                <a:ea typeface="Calibri" panose="020F0502020204030204" pitchFamily="34" charset="0"/>
                <a:cs typeface="Arial" panose="020B0604020202020204" pitchFamily="34" charset="0"/>
              </a:rPr>
              <a:t>tập sa</a:t>
            </a:r>
            <a:r>
              <a:rPr lang="en-US" sz="2200">
                <a:solidFill>
                  <a:schemeClr val="tx1"/>
                </a:solidFill>
                <a:latin typeface="UTM Avo" panose="02040603050506020204" pitchFamily="18"/>
                <a:ea typeface="Calibri" panose="020F0502020204030204" pitchFamily="34" charset="0"/>
                <a:cs typeface="Arial" panose="020B0604020202020204" pitchFamily="34" charset="0"/>
              </a:rPr>
              <a:t>n</a:t>
            </a:r>
            <a:r>
              <a:rPr lang="vi-VN" sz="2200">
                <a:solidFill>
                  <a:schemeClr val="tx1"/>
                </a:solidFill>
                <a:latin typeface="UTM Avo" panose="02040603050506020204" pitchFamily="18"/>
                <a:ea typeface="Calibri" panose="020F0502020204030204" pitchFamily="34" charset="0"/>
                <a:cs typeface="Arial" panose="020B0604020202020204" pitchFamily="34" charset="0"/>
              </a:rPr>
              <a:t> tr</a:t>
            </a:r>
            <a:r>
              <a:rPr lang="en-US" sz="2200">
                <a:solidFill>
                  <a:schemeClr val="tx1"/>
                </a:solidFill>
                <a:latin typeface="UTM Avo" panose="02040603050506020204" pitchFamily="18"/>
                <a:ea typeface="Calibri" panose="020F0502020204030204" pitchFamily="34" charset="0"/>
                <a:cs typeface="Arial" panose="020B0604020202020204" pitchFamily="34" charset="0"/>
              </a:rPr>
              <a:t>ư</a:t>
            </a:r>
            <a:r>
              <a:rPr lang="vi-VN" sz="2200">
                <a:solidFill>
                  <a:schemeClr val="tx1"/>
                </a:solidFill>
                <a:latin typeface="UTM Avo" panose="02040603050506020204" pitchFamily="18"/>
                <a:ea typeface="Calibri" panose="020F0502020204030204" pitchFamily="34" charset="0"/>
                <a:cs typeface="Arial" panose="020B0604020202020204" pitchFamily="34" charset="0"/>
              </a:rPr>
              <a:t>ng </a:t>
            </a:r>
            <a:r>
              <a:rPr lang="vi-VN" sz="2200" dirty="0">
                <a:solidFill>
                  <a:schemeClr val="tx1"/>
                </a:solidFill>
                <a:latin typeface="UTM Avo" panose="02040603050506020204" pitchFamily="18"/>
                <a:ea typeface="Calibri" panose="020F0502020204030204" pitchFamily="34" charset="0"/>
                <a:cs typeface="Arial" panose="020B0604020202020204" pitchFamily="34" charset="0"/>
              </a:rPr>
              <a:t>bày tại lớp.</a:t>
            </a:r>
            <a:endParaRPr lang="vi-VN" sz="2200" dirty="0">
              <a:solidFill>
                <a:schemeClr val="tx1"/>
              </a:solidFill>
              <a:latin typeface="UTM Avo" panose="02040603050506020204" pitchFamily="18"/>
              <a:cs typeface="Arial" panose="020B0604020202020204" pitchFamily="34" charset="0"/>
            </a:endParaRPr>
          </a:p>
        </p:txBody>
      </p:sp>
      <p:sp>
        <p:nvSpPr>
          <p:cNvPr id="3" name="Oval 2">
            <a:extLst>
              <a:ext uri="{FF2B5EF4-FFF2-40B4-BE49-F238E27FC236}">
                <a16:creationId xmlns:a16="http://schemas.microsoft.com/office/drawing/2014/main" id="{48EF07D5-DF33-361F-BB96-9227A6329AA1}"/>
              </a:ext>
            </a:extLst>
          </p:cNvPr>
          <p:cNvSpPr/>
          <p:nvPr/>
        </p:nvSpPr>
        <p:spPr>
          <a:xfrm>
            <a:off x="635795" y="2868150"/>
            <a:ext cx="3200400" cy="3200400"/>
          </a:xfrm>
          <a:prstGeom prst="ellipse">
            <a:avLst/>
          </a:prstGeom>
          <a:blipFill>
            <a:blip r:embed="rId3"/>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Oval 3">
            <a:extLst>
              <a:ext uri="{FF2B5EF4-FFF2-40B4-BE49-F238E27FC236}">
                <a16:creationId xmlns:a16="http://schemas.microsoft.com/office/drawing/2014/main" id="{2DA4F7DD-6A72-1A29-E77D-2141FE92AECF}"/>
              </a:ext>
            </a:extLst>
          </p:cNvPr>
          <p:cNvSpPr/>
          <p:nvPr/>
        </p:nvSpPr>
        <p:spPr>
          <a:xfrm>
            <a:off x="4444206" y="2857500"/>
            <a:ext cx="3200400" cy="3200400"/>
          </a:xfrm>
          <a:prstGeom prst="ellipse">
            <a:avLst/>
          </a:prstGeom>
          <a:blipFill>
            <a:blip r:embed="rId4"/>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Oval 4">
            <a:extLst>
              <a:ext uri="{FF2B5EF4-FFF2-40B4-BE49-F238E27FC236}">
                <a16:creationId xmlns:a16="http://schemas.microsoft.com/office/drawing/2014/main" id="{275DF5D6-73AA-770D-0937-4E03130C24F7}"/>
              </a:ext>
            </a:extLst>
          </p:cNvPr>
          <p:cNvSpPr/>
          <p:nvPr/>
        </p:nvSpPr>
        <p:spPr>
          <a:xfrm>
            <a:off x="8252617" y="2857499"/>
            <a:ext cx="3200400" cy="3200401"/>
          </a:xfrm>
          <a:prstGeom prst="ellipse">
            <a:avLst/>
          </a:prstGeom>
          <a:blipFill>
            <a:blip r:embed="rId5"/>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Tree>
    <p:extLst>
      <p:ext uri="{BB962C8B-B14F-4D97-AF65-F5344CB8AC3E}">
        <p14:creationId xmlns:p14="http://schemas.microsoft.com/office/powerpoint/2010/main" val="377619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5BCAF38-3E4D-256C-5501-0369B6260547}"/>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113493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9BB1576-71F3-4645-52B9-0FF5048F4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75540" y="3656073"/>
            <a:ext cx="1222064" cy="1995466"/>
          </a:xfrm>
          <a:prstGeom prst="rect">
            <a:avLst/>
          </a:prstGeom>
        </p:spPr>
      </p:pic>
      <p:grpSp>
        <p:nvGrpSpPr>
          <p:cNvPr id="3" name="Group 2">
            <a:extLst>
              <a:ext uri="{FF2B5EF4-FFF2-40B4-BE49-F238E27FC236}">
                <a16:creationId xmlns:a16="http://schemas.microsoft.com/office/drawing/2014/main" id="{A1AF9C82-B749-037D-CE57-84312BCBE641}"/>
              </a:ext>
            </a:extLst>
          </p:cNvPr>
          <p:cNvGrpSpPr/>
          <p:nvPr/>
        </p:nvGrpSpPr>
        <p:grpSpPr>
          <a:xfrm>
            <a:off x="5948720" y="3682460"/>
            <a:ext cx="1281772" cy="1995466"/>
            <a:chOff x="5495370" y="2166860"/>
            <a:chExt cx="1281772" cy="2165406"/>
          </a:xfrm>
        </p:grpSpPr>
        <p:pic>
          <p:nvPicPr>
            <p:cNvPr id="4" name="Picture 10">
              <a:extLst>
                <a:ext uri="{FF2B5EF4-FFF2-40B4-BE49-F238E27FC236}">
                  <a16:creationId xmlns:a16="http://schemas.microsoft.com/office/drawing/2014/main" id="{9398A584-8581-8C0D-31FE-E257F0A54B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555077" y="2336801"/>
              <a:ext cx="1222065" cy="1995465"/>
            </a:xfrm>
            <a:prstGeom prst="rect">
              <a:avLst/>
            </a:prstGeom>
          </p:spPr>
        </p:pic>
        <p:pic>
          <p:nvPicPr>
            <p:cNvPr id="5" name="Picture 11">
              <a:extLst>
                <a:ext uri="{FF2B5EF4-FFF2-40B4-BE49-F238E27FC236}">
                  <a16:creationId xmlns:a16="http://schemas.microsoft.com/office/drawing/2014/main" id="{012673B7-4CA6-1283-AC85-603867AF11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5495370" y="2166860"/>
              <a:ext cx="645038" cy="339881"/>
            </a:xfrm>
            <a:prstGeom prst="rect">
              <a:avLst/>
            </a:prstGeom>
          </p:spPr>
        </p:pic>
      </p:grpSp>
      <p:pic>
        <p:nvPicPr>
          <p:cNvPr id="6" name="Picture 12">
            <a:extLst>
              <a:ext uri="{FF2B5EF4-FFF2-40B4-BE49-F238E27FC236}">
                <a16:creationId xmlns:a16="http://schemas.microsoft.com/office/drawing/2014/main" id="{4DE8F11A-1A26-306E-E66A-8ABF431449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232703">
            <a:off x="732137" y="4475073"/>
            <a:ext cx="1642603" cy="229384"/>
          </a:xfrm>
          <a:prstGeom prst="rect">
            <a:avLst/>
          </a:prstGeom>
        </p:spPr>
      </p:pic>
      <p:sp>
        <p:nvSpPr>
          <p:cNvPr id="7" name="TextBox 6">
            <a:extLst>
              <a:ext uri="{FF2B5EF4-FFF2-40B4-BE49-F238E27FC236}">
                <a16:creationId xmlns:a16="http://schemas.microsoft.com/office/drawing/2014/main" id="{F824C479-C2E8-69CA-CBD1-002864966BA8}"/>
              </a:ext>
            </a:extLst>
          </p:cNvPr>
          <p:cNvSpPr txBox="1"/>
          <p:nvPr/>
        </p:nvSpPr>
        <p:spPr>
          <a:xfrm>
            <a:off x="2755633" y="4221621"/>
            <a:ext cx="2444439" cy="1053302"/>
          </a:xfrm>
          <a:prstGeom prst="rect">
            <a:avLst/>
          </a:prstGeom>
          <a:noFill/>
        </p:spPr>
        <p:txBody>
          <a:bodyPr wrap="square">
            <a:spAutoFit/>
          </a:bodyPr>
          <a:lstStyle/>
          <a:p>
            <a:pPr algn="ctr">
              <a:lnSpc>
                <a:spcPct val="150000"/>
              </a:lnSpc>
            </a:pPr>
            <a:r>
              <a:rPr lang="vi-VN" sz="2200" dirty="0">
                <a:solidFill>
                  <a:schemeClr val="tx1"/>
                </a:solidFill>
                <a:latin typeface="UTM Avo" panose="02040603050506020204" pitchFamily="18"/>
              </a:rPr>
              <a:t>Ôn lại kiến thức bài học</a:t>
            </a:r>
            <a:endParaRPr lang="en-US" sz="2200" dirty="0">
              <a:solidFill>
                <a:schemeClr val="tx1"/>
              </a:solidFill>
              <a:latin typeface="UTM Avo" panose="02040603050506020204" pitchFamily="18"/>
            </a:endParaRPr>
          </a:p>
        </p:txBody>
      </p:sp>
      <p:sp>
        <p:nvSpPr>
          <p:cNvPr id="8" name="TextBox 7">
            <a:extLst>
              <a:ext uri="{FF2B5EF4-FFF2-40B4-BE49-F238E27FC236}">
                <a16:creationId xmlns:a16="http://schemas.microsoft.com/office/drawing/2014/main" id="{E89EF268-21BA-512C-868C-2E7DC1AA97D1}"/>
              </a:ext>
            </a:extLst>
          </p:cNvPr>
          <p:cNvSpPr txBox="1"/>
          <p:nvPr/>
        </p:nvSpPr>
        <p:spPr>
          <a:xfrm>
            <a:off x="7011194" y="4221621"/>
            <a:ext cx="4101306" cy="1042080"/>
          </a:xfrm>
          <a:prstGeom prst="rect">
            <a:avLst/>
          </a:prstGeom>
          <a:noFill/>
        </p:spPr>
        <p:txBody>
          <a:bodyPr wrap="square">
            <a:spAutoFit/>
          </a:bodyPr>
          <a:lstStyle/>
          <a:p>
            <a:pPr algn="ctr">
              <a:lnSpc>
                <a:spcPct val="150000"/>
              </a:lnSpc>
            </a:pPr>
            <a:r>
              <a:rPr lang="en-US" sz="2200" dirty="0" err="1">
                <a:solidFill>
                  <a:schemeClr val="tx1"/>
                </a:solidFill>
                <a:latin typeface="UTM Avo" panose="02040603050506020204" pitchFamily="18"/>
                <a:cs typeface="Arial" panose="020B0604020202020204" pitchFamily="34" charset="0"/>
              </a:rPr>
              <a:t>Chuẩn</a:t>
            </a:r>
            <a:r>
              <a:rPr lang="en-US" sz="2200" dirty="0">
                <a:solidFill>
                  <a:schemeClr val="tx1"/>
                </a:solidFill>
                <a:latin typeface="UTM Avo" panose="02040603050506020204" pitchFamily="18"/>
                <a:cs typeface="Arial" panose="020B0604020202020204" pitchFamily="34" charset="0"/>
              </a:rPr>
              <a:t> </a:t>
            </a:r>
            <a:r>
              <a:rPr lang="en-US" sz="2200" dirty="0" err="1">
                <a:solidFill>
                  <a:schemeClr val="tx1"/>
                </a:solidFill>
                <a:latin typeface="UTM Avo" panose="02040603050506020204" pitchFamily="18"/>
                <a:cs typeface="Arial" panose="020B0604020202020204" pitchFamily="34" charset="0"/>
              </a:rPr>
              <a:t>bị</a:t>
            </a:r>
            <a:r>
              <a:rPr lang="en-US" sz="2200" dirty="0">
                <a:solidFill>
                  <a:schemeClr val="tx1"/>
                </a:solidFill>
                <a:latin typeface="UTM Avo" panose="02040603050506020204" pitchFamily="18"/>
                <a:cs typeface="Arial" panose="020B0604020202020204" pitchFamily="34" charset="0"/>
              </a:rPr>
              <a:t> </a:t>
            </a:r>
            <a:r>
              <a:rPr lang="en-US" sz="2200" b="1" dirty="0" err="1">
                <a:solidFill>
                  <a:schemeClr val="tx1"/>
                </a:solidFill>
                <a:latin typeface="UTM Avo" panose="02040603050506020204" pitchFamily="18"/>
                <a:cs typeface="Arial" panose="020B0604020202020204" pitchFamily="34" charset="0"/>
              </a:rPr>
              <a:t>bài</a:t>
            </a:r>
            <a:r>
              <a:rPr lang="en-US" sz="2200" b="1" dirty="0">
                <a:solidFill>
                  <a:schemeClr val="tx1"/>
                </a:solidFill>
                <a:latin typeface="UTM Avo" panose="02040603050506020204" pitchFamily="18"/>
                <a:cs typeface="Arial" panose="020B0604020202020204" pitchFamily="34" charset="0"/>
              </a:rPr>
              <a:t> 3: Quan </a:t>
            </a:r>
            <a:r>
              <a:rPr lang="en-US" sz="2200" b="1" dirty="0" err="1">
                <a:solidFill>
                  <a:schemeClr val="tx1"/>
                </a:solidFill>
                <a:latin typeface="UTM Avo" panose="02040603050506020204" pitchFamily="18"/>
                <a:cs typeface="Arial" panose="020B0604020202020204" pitchFamily="34" charset="0"/>
              </a:rPr>
              <a:t>tâm</a:t>
            </a:r>
            <a:r>
              <a:rPr lang="en-US" sz="2200" b="1" dirty="0">
                <a:solidFill>
                  <a:schemeClr val="tx1"/>
                </a:solidFill>
                <a:latin typeface="UTM Avo" panose="02040603050506020204" pitchFamily="18"/>
                <a:cs typeface="Arial" panose="020B0604020202020204" pitchFamily="34" charset="0"/>
              </a:rPr>
              <a:t>, </a:t>
            </a:r>
            <a:r>
              <a:rPr lang="en-US" sz="2200" b="1" dirty="0" err="1">
                <a:solidFill>
                  <a:schemeClr val="tx1"/>
                </a:solidFill>
                <a:latin typeface="UTM Avo" panose="02040603050506020204" pitchFamily="18"/>
                <a:cs typeface="Arial" panose="020B0604020202020204" pitchFamily="34" charset="0"/>
              </a:rPr>
              <a:t>cảm</a:t>
            </a:r>
            <a:r>
              <a:rPr lang="en-US" sz="2200" b="1" dirty="0">
                <a:solidFill>
                  <a:schemeClr val="tx1"/>
                </a:solidFill>
                <a:latin typeface="UTM Avo" panose="02040603050506020204" pitchFamily="18"/>
                <a:cs typeface="Arial" panose="020B0604020202020204" pitchFamily="34" charset="0"/>
              </a:rPr>
              <a:t> </a:t>
            </a:r>
            <a:r>
              <a:rPr lang="en-US" sz="2200" b="1" dirty="0" err="1">
                <a:solidFill>
                  <a:schemeClr val="tx1"/>
                </a:solidFill>
                <a:latin typeface="UTM Avo" panose="02040603050506020204" pitchFamily="18"/>
                <a:cs typeface="Arial" panose="020B0604020202020204" pitchFamily="34" charset="0"/>
              </a:rPr>
              <a:t>thông</a:t>
            </a:r>
            <a:r>
              <a:rPr lang="en-US" sz="2200" b="1" dirty="0">
                <a:solidFill>
                  <a:schemeClr val="tx1"/>
                </a:solidFill>
                <a:latin typeface="UTM Avo" panose="02040603050506020204" pitchFamily="18"/>
                <a:cs typeface="Arial" panose="020B0604020202020204" pitchFamily="34" charset="0"/>
              </a:rPr>
              <a:t> </a:t>
            </a:r>
            <a:r>
              <a:rPr lang="en-US" sz="2200" b="1" dirty="0" err="1">
                <a:solidFill>
                  <a:schemeClr val="tx1"/>
                </a:solidFill>
                <a:latin typeface="UTM Avo" panose="02040603050506020204" pitchFamily="18"/>
                <a:cs typeface="Arial" panose="020B0604020202020204" pitchFamily="34" charset="0"/>
              </a:rPr>
              <a:t>và</a:t>
            </a:r>
            <a:r>
              <a:rPr lang="en-US" sz="2200" b="1" dirty="0">
                <a:solidFill>
                  <a:schemeClr val="tx1"/>
                </a:solidFill>
                <a:latin typeface="UTM Avo" panose="02040603050506020204" pitchFamily="18"/>
                <a:cs typeface="Arial" panose="020B0604020202020204" pitchFamily="34" charset="0"/>
              </a:rPr>
              <a:t> chia </a:t>
            </a:r>
            <a:r>
              <a:rPr lang="en-US" sz="2200" b="1" dirty="0" err="1">
                <a:solidFill>
                  <a:schemeClr val="tx1"/>
                </a:solidFill>
                <a:latin typeface="UTM Avo" panose="02040603050506020204" pitchFamily="18"/>
                <a:cs typeface="Arial" panose="020B0604020202020204" pitchFamily="34" charset="0"/>
              </a:rPr>
              <a:t>sẻ</a:t>
            </a:r>
            <a:endParaRPr lang="en-US" sz="2200" b="1" dirty="0">
              <a:solidFill>
                <a:schemeClr val="tx1"/>
              </a:solidFill>
              <a:latin typeface="UTM Avo" panose="02040603050506020204" pitchFamily="18"/>
              <a:cs typeface="Arial" panose="020B0604020202020204" pitchFamily="34" charset="0"/>
            </a:endParaRPr>
          </a:p>
        </p:txBody>
      </p:sp>
      <p:pic>
        <p:nvPicPr>
          <p:cNvPr id="9" name="Picture 8">
            <a:extLst>
              <a:ext uri="{FF2B5EF4-FFF2-40B4-BE49-F238E27FC236}">
                <a16:creationId xmlns:a16="http://schemas.microsoft.com/office/drawing/2014/main" id="{EE64EEF5-62ED-1AD2-A308-DFB5F47B5D4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014592" y="1317709"/>
            <a:ext cx="1182865" cy="2107130"/>
          </a:xfrm>
          <a:prstGeom prst="rect">
            <a:avLst/>
          </a:prstGeom>
        </p:spPr>
      </p:pic>
      <p:pic>
        <p:nvPicPr>
          <p:cNvPr id="10" name="Picture 13">
            <a:extLst>
              <a:ext uri="{FF2B5EF4-FFF2-40B4-BE49-F238E27FC236}">
                <a16:creationId xmlns:a16="http://schemas.microsoft.com/office/drawing/2014/main" id="{C30405FA-B6F4-4CE2-E554-4DA2BB4376D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344297" flipH="1">
            <a:off x="7923744" y="1686480"/>
            <a:ext cx="845077" cy="321999"/>
          </a:xfrm>
          <a:prstGeom prst="rect">
            <a:avLst/>
          </a:prstGeom>
        </p:spPr>
      </p:pic>
      <p:sp>
        <p:nvSpPr>
          <p:cNvPr id="11" name="TextBox 10">
            <a:extLst>
              <a:ext uri="{FF2B5EF4-FFF2-40B4-BE49-F238E27FC236}">
                <a16:creationId xmlns:a16="http://schemas.microsoft.com/office/drawing/2014/main" id="{69DDEFBD-E248-8EA9-BEB4-FC1836AC8880}"/>
              </a:ext>
            </a:extLst>
          </p:cNvPr>
          <p:cNvSpPr txBox="1"/>
          <p:nvPr/>
        </p:nvSpPr>
        <p:spPr>
          <a:xfrm>
            <a:off x="4186703" y="1772268"/>
            <a:ext cx="3108083" cy="1053302"/>
          </a:xfrm>
          <a:prstGeom prst="rect">
            <a:avLst/>
          </a:prstGeom>
          <a:noFill/>
        </p:spPr>
        <p:txBody>
          <a:bodyPr wrap="square">
            <a:spAutoFit/>
          </a:bodyPr>
          <a:lstStyle/>
          <a:p>
            <a:pPr algn="ctr">
              <a:lnSpc>
                <a:spcPct val="150000"/>
              </a:lnSpc>
            </a:pPr>
            <a:r>
              <a:rPr lang="vi-VN" sz="2200" dirty="0">
                <a:solidFill>
                  <a:schemeClr val="tx1"/>
                </a:solidFill>
                <a:latin typeface="UTM Avo" panose="02040603050506020204" pitchFamily="18"/>
              </a:rPr>
              <a:t>Hoàn thành bài tập phần vận dụng</a:t>
            </a:r>
            <a:endParaRPr lang="en-US" sz="2200" dirty="0">
              <a:solidFill>
                <a:schemeClr val="tx1"/>
              </a:solidFill>
              <a:latin typeface="UTM Avo" panose="02040603050506020204" pitchFamily="18"/>
            </a:endParaRPr>
          </a:p>
        </p:txBody>
      </p:sp>
    </p:spTree>
    <p:extLst>
      <p:ext uri="{BB962C8B-B14F-4D97-AF65-F5344CB8AC3E}">
        <p14:creationId xmlns:p14="http://schemas.microsoft.com/office/powerpoint/2010/main" val="26277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anim calcmode="lin" valueType="num">
                                      <p:cBhvr>
                                        <p:cTn id="42" dur="500" fill="hold"/>
                                        <p:tgtEl>
                                          <p:spTgt spid="3"/>
                                        </p:tgtEl>
                                        <p:attrNameLst>
                                          <p:attrName>ppt_x</p:attrName>
                                        </p:attrNameLst>
                                      </p:cBhvr>
                                      <p:tavLst>
                                        <p:tav tm="0">
                                          <p:val>
                                            <p:strVal val="#ppt_x"/>
                                          </p:val>
                                        </p:tav>
                                        <p:tav tm="100000">
                                          <p:val>
                                            <p:strVal val="#ppt_x"/>
                                          </p:val>
                                        </p:tav>
                                      </p:tavLst>
                                    </p:anim>
                                    <p:anim calcmode="lin" valueType="num">
                                      <p:cBhvr>
                                        <p:cTn id="43" dur="5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sp>
        <p:nvSpPr>
          <p:cNvPr id="3" name="TextBox 2">
            <a:extLst>
              <a:ext uri="{FF2B5EF4-FFF2-40B4-BE49-F238E27FC236}">
                <a16:creationId xmlns:a16="http://schemas.microsoft.com/office/drawing/2014/main" id="{A752605B-BA11-7A09-FE05-0AC140D5821C}"/>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theo đường link:  </a:t>
            </a:r>
          </a:p>
        </p:txBody>
      </p:sp>
      <p:sp>
        <p:nvSpPr>
          <p:cNvPr id="4" name="TextBox 3">
            <a:hlinkClick r:id="rId5"/>
            <a:extLst>
              <a:ext uri="{FF2B5EF4-FFF2-40B4-BE49-F238E27FC236}">
                <a16:creationId xmlns:a16="http://schemas.microsoft.com/office/drawing/2014/main" id="{E1240BE0-2DC3-C2B3-E2C1-15E02559380B}"/>
              </a:ext>
            </a:extLst>
          </p:cNvPr>
          <p:cNvSpPr txBox="1"/>
          <p:nvPr/>
        </p:nvSpPr>
        <p:spPr>
          <a:xfrm>
            <a:off x="2534873" y="1891375"/>
            <a:ext cx="71222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hlinkClick r:id="rId5">
                  <a:extLst>
                    <a:ext uri="{A12FA001-AC4F-418D-AE19-62706E023703}">
                      <ahyp:hlinkClr xmlns:ahyp="http://schemas.microsoft.com/office/drawing/2018/hyperlinkcolor" val="tx"/>
                    </a:ext>
                  </a:extLst>
                </a:hlinkClick>
              </a:rPr>
              <a:t>Hoc10 – Học 1 biết 10</a:t>
            </a:r>
            <a:endPar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endParaRPr>
          </a:p>
        </p:txBody>
      </p:sp>
      <p:sp>
        <p:nvSpPr>
          <p:cNvPr id="5" name="Rectangle: Rounded Corners 4">
            <a:extLst>
              <a:ext uri="{FF2B5EF4-FFF2-40B4-BE49-F238E27FC236}">
                <a16:creationId xmlns:a16="http://schemas.microsoft.com/office/drawing/2014/main" id="{BC9207F1-2383-72ED-4C2C-2746CE55C47F}"/>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6" name="Picture 5">
            <a:extLst>
              <a:ext uri="{FF2B5EF4-FFF2-40B4-BE49-F238E27FC236}">
                <a16:creationId xmlns:a16="http://schemas.microsoft.com/office/drawing/2014/main" id="{CD5498BF-0427-B25F-5C78-2A85CFF960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4"/>
                                        </p:tgtEl>
                                        <p:attrNameLst>
                                          <p:attrName>style.color</p:attrName>
                                        </p:attrNameLst>
                                      </p:cBhvr>
                                      <p:by>
                                        <p:hsl h="7200000" s="0" l="0"/>
                                      </p:by>
                                    </p:animClr>
                                    <p:animClr clrSpc="hsl" dir="cw">
                                      <p:cBhvr>
                                        <p:cTn id="7" dur="1000" fill="hold"/>
                                        <p:tgtEl>
                                          <p:spTgt spid="4"/>
                                        </p:tgtEl>
                                        <p:attrNameLst>
                                          <p:attrName>fillcolor</p:attrName>
                                        </p:attrNameLst>
                                      </p:cBhvr>
                                      <p:by>
                                        <p:hsl h="7200000" s="0" l="0"/>
                                      </p:by>
                                    </p:animClr>
                                    <p:animClr clrSpc="hsl" dir="cw">
                                      <p:cBhvr>
                                        <p:cTn id="8" dur="1000" fill="hold"/>
                                        <p:tgtEl>
                                          <p:spTgt spid="4"/>
                                        </p:tgtEl>
                                        <p:attrNameLst>
                                          <p:attrName>stroke.color</p:attrName>
                                        </p:attrNameLst>
                                      </p:cBhvr>
                                      <p:by>
                                        <p:hsl h="7200000" s="0" l="0"/>
                                      </p:by>
                                    </p:animClr>
                                    <p:set>
                                      <p:cBhvr>
                                        <p:cTn id="9" dur="1000" fill="hold"/>
                                        <p:tgtEl>
                                          <p:spTgt spid="4"/>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1000" fill="hold"/>
                                        <p:tgtEl>
                                          <p:spTgt spid="5"/>
                                        </p:tgtEl>
                                        <p:attrNameLst>
                                          <p:attrName>style.color</p:attrName>
                                        </p:attrNameLst>
                                      </p:cBhvr>
                                      <p:by>
                                        <p:hsl h="7200000" s="0" l="0"/>
                                      </p:by>
                                    </p:animClr>
                                    <p:animClr clrSpc="hsl" dir="cw">
                                      <p:cBhvr>
                                        <p:cTn id="12" dur="1000" fill="hold"/>
                                        <p:tgtEl>
                                          <p:spTgt spid="5"/>
                                        </p:tgtEl>
                                        <p:attrNameLst>
                                          <p:attrName>fillcolor</p:attrName>
                                        </p:attrNameLst>
                                      </p:cBhvr>
                                      <p:by>
                                        <p:hsl h="7200000" s="0" l="0"/>
                                      </p:by>
                                    </p:animClr>
                                    <p:animClr clrSpc="hsl" dir="cw">
                                      <p:cBhvr>
                                        <p:cTn id="13" dur="1000" fill="hold"/>
                                        <p:tgtEl>
                                          <p:spTgt spid="5"/>
                                        </p:tgtEl>
                                        <p:attrNameLst>
                                          <p:attrName>stroke.color</p:attrName>
                                        </p:attrNameLst>
                                      </p:cBhvr>
                                      <p:by>
                                        <p:hsl h="7200000" s="0" l="0"/>
                                      </p:by>
                                    </p:animClr>
                                    <p:set>
                                      <p:cBhvr>
                                        <p:cTn id="14"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DD2D5-BA03-97C4-A8ED-922EE434B340}"/>
              </a:ext>
            </a:extLst>
          </p:cNvPr>
          <p:cNvPicPr>
            <a:picLocks noChangeAspect="1"/>
          </p:cNvPicPr>
          <p:nvPr/>
        </p:nvPicPr>
        <p:blipFill>
          <a:blip r:embed="rId3"/>
          <a:stretch>
            <a:fillRect/>
          </a:stretch>
        </p:blipFill>
        <p:spPr>
          <a:xfrm>
            <a:off x="2708" y="0"/>
            <a:ext cx="12186584" cy="6858000"/>
          </a:xfrm>
          <a:prstGeom prst="rect">
            <a:avLst/>
          </a:prstGeom>
        </p:spPr>
      </p:pic>
      <p:pic>
        <p:nvPicPr>
          <p:cNvPr id="2" name="Picture 1">
            <a:hlinkClick r:id="rId4"/>
            <a:extLst>
              <a:ext uri="{FF2B5EF4-FFF2-40B4-BE49-F238E27FC236}">
                <a16:creationId xmlns:a16="http://schemas.microsoft.com/office/drawing/2014/main" id="{F821C3BF-AE62-7100-6F0D-CD8298323009}"/>
              </a:ext>
            </a:extLst>
          </p:cNvPr>
          <p:cNvPicPr>
            <a:picLocks noChangeAspect="1"/>
          </p:cNvPicPr>
          <p:nvPr/>
        </p:nvPicPr>
        <p:blipFill>
          <a:blip r:embed="rId5"/>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40126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DAFF25E4-3156-C3E6-D23F-C626A4AA4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76852" y="2616199"/>
            <a:ext cx="2425699" cy="4241801"/>
          </a:xfrm>
          <a:prstGeom prst="rect">
            <a:avLst/>
          </a:prstGeom>
        </p:spPr>
      </p:pic>
      <p:pic>
        <p:nvPicPr>
          <p:cNvPr id="11" name="Picture 8">
            <a:extLst>
              <a:ext uri="{FF2B5EF4-FFF2-40B4-BE49-F238E27FC236}">
                <a16:creationId xmlns:a16="http://schemas.microsoft.com/office/drawing/2014/main" id="{D7D5D36B-3D16-DBF8-3991-E8193500F5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70470">
            <a:off x="8784406" y="1893022"/>
            <a:ext cx="1458305" cy="768405"/>
          </a:xfrm>
          <a:prstGeom prst="rect">
            <a:avLst/>
          </a:prstGeom>
        </p:spPr>
      </p:pic>
      <p:pic>
        <p:nvPicPr>
          <p:cNvPr id="12" name="Picture 3">
            <a:extLst>
              <a:ext uri="{FF2B5EF4-FFF2-40B4-BE49-F238E27FC236}">
                <a16:creationId xmlns:a16="http://schemas.microsoft.com/office/drawing/2014/main" id="{A33C59B9-1E1F-55DE-AC85-792E35738A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190" y="1962381"/>
            <a:ext cx="774645" cy="817764"/>
          </a:xfrm>
          <a:prstGeom prst="rect">
            <a:avLst/>
          </a:prstGeom>
        </p:spPr>
      </p:pic>
      <p:sp>
        <p:nvSpPr>
          <p:cNvPr id="13" name="TextBox 12">
            <a:extLst>
              <a:ext uri="{FF2B5EF4-FFF2-40B4-BE49-F238E27FC236}">
                <a16:creationId xmlns:a16="http://schemas.microsoft.com/office/drawing/2014/main" id="{BCF50CC1-7F83-F144-0AE6-EAA511EA3321}"/>
              </a:ext>
            </a:extLst>
          </p:cNvPr>
          <p:cNvSpPr txBox="1"/>
          <p:nvPr/>
        </p:nvSpPr>
        <p:spPr>
          <a:xfrm>
            <a:off x="1754325" y="1742960"/>
            <a:ext cx="5867015" cy="2203680"/>
          </a:xfrm>
          <a:prstGeom prst="rect">
            <a:avLst/>
          </a:prstGeom>
          <a:noFill/>
        </p:spPr>
        <p:txBody>
          <a:bodyPr wrap="square">
            <a:spAutoFit/>
          </a:bodyPr>
          <a:lstStyle/>
          <a:p>
            <a:pPr algn="just">
              <a:lnSpc>
                <a:spcPct val="150000"/>
              </a:lnSpc>
              <a:spcBef>
                <a:spcPts val="200"/>
              </a:spcBef>
              <a:spcAft>
                <a:spcPts val="200"/>
              </a:spcAft>
            </a:pPr>
            <a:r>
              <a:rPr lang="en-US" sz="3200" b="1" dirty="0" err="1">
                <a:solidFill>
                  <a:schemeClr val="tx1"/>
                </a:solidFill>
                <a:latin typeface="UTM Avo" panose="02040603050506020204" pitchFamily="18"/>
                <a:cs typeface="Arial" panose="020B0604020202020204" pitchFamily="34" charset="0"/>
              </a:rPr>
              <a:t>Em</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hãy</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cho</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biết</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ý</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nghĩa</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của</a:t>
            </a:r>
            <a:r>
              <a:rPr lang="en-US" sz="3200" b="1" dirty="0">
                <a:solidFill>
                  <a:schemeClr val="tx1"/>
                </a:solidFill>
                <a:latin typeface="UTM Avo" panose="02040603050506020204" pitchFamily="18"/>
                <a:cs typeface="Arial" panose="020B0604020202020204" pitchFamily="34" charset="0"/>
              </a:rPr>
              <a:t> di </a:t>
            </a:r>
            <a:r>
              <a:rPr lang="en-US" sz="3200" b="1" dirty="0" err="1">
                <a:solidFill>
                  <a:schemeClr val="tx1"/>
                </a:solidFill>
                <a:latin typeface="UTM Avo" panose="02040603050506020204" pitchFamily="18"/>
                <a:cs typeface="Arial" panose="020B0604020202020204" pitchFamily="34" charset="0"/>
              </a:rPr>
              <a:t>sản</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văn</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hóa</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đối</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với</a:t>
            </a:r>
            <a:r>
              <a:rPr lang="en-US" sz="3200" b="1" dirty="0">
                <a:solidFill>
                  <a:schemeClr val="tx1"/>
                </a:solidFill>
                <a:latin typeface="UTM Avo" panose="02040603050506020204" pitchFamily="18"/>
                <a:cs typeface="Arial" panose="020B0604020202020204" pitchFamily="34" charset="0"/>
              </a:rPr>
              <a:t> con </a:t>
            </a:r>
            <a:r>
              <a:rPr lang="en-US" sz="3200" b="1" dirty="0" err="1">
                <a:solidFill>
                  <a:schemeClr val="tx1"/>
                </a:solidFill>
                <a:latin typeface="UTM Avo" panose="02040603050506020204" pitchFamily="18"/>
                <a:cs typeface="Arial" panose="020B0604020202020204" pitchFamily="34" charset="0"/>
              </a:rPr>
              <a:t>người</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và</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xã</a:t>
            </a:r>
            <a:r>
              <a:rPr lang="en-US" sz="3200" b="1" dirty="0">
                <a:solidFill>
                  <a:schemeClr val="tx1"/>
                </a:solidFill>
                <a:latin typeface="UTM Avo" panose="02040603050506020204" pitchFamily="18"/>
                <a:cs typeface="Arial" panose="020B0604020202020204" pitchFamily="34" charset="0"/>
              </a:rPr>
              <a:t> </a:t>
            </a:r>
            <a:r>
              <a:rPr lang="en-US" sz="3200" b="1" dirty="0" err="1">
                <a:solidFill>
                  <a:schemeClr val="tx1"/>
                </a:solidFill>
                <a:latin typeface="UTM Avo" panose="02040603050506020204" pitchFamily="18"/>
                <a:cs typeface="Arial" panose="020B0604020202020204" pitchFamily="34" charset="0"/>
              </a:rPr>
              <a:t>hội</a:t>
            </a:r>
            <a:r>
              <a:rPr lang="en-US" sz="3200" b="1" dirty="0">
                <a:solidFill>
                  <a:schemeClr val="tx1"/>
                </a:solidFill>
                <a:latin typeface="UTM Avo" panose="02040603050506020204" pitchFamily="18"/>
                <a:cs typeface="Arial" panose="020B0604020202020204" pitchFamily="34" charset="0"/>
              </a:rPr>
              <a:t>.</a:t>
            </a:r>
          </a:p>
        </p:txBody>
      </p:sp>
    </p:spTree>
    <p:extLst>
      <p:ext uri="{BB962C8B-B14F-4D97-AF65-F5344CB8AC3E}">
        <p14:creationId xmlns:p14="http://schemas.microsoft.com/office/powerpoint/2010/main" val="1744408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1E94DBB0-797F-50DF-A529-527C1A658949}"/>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38209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1FCB4E1-4BF7-8E24-E91D-4F614426B393}"/>
              </a:ext>
            </a:extLst>
          </p:cNvPr>
          <p:cNvGrpSpPr/>
          <p:nvPr/>
        </p:nvGrpSpPr>
        <p:grpSpPr>
          <a:xfrm>
            <a:off x="3117363" y="638935"/>
            <a:ext cx="8272144" cy="975251"/>
            <a:chOff x="367864" y="323315"/>
            <a:chExt cx="14262873" cy="1112010"/>
          </a:xfrm>
        </p:grpSpPr>
        <p:sp>
          <p:nvSpPr>
            <p:cNvPr id="2" name="Rectangle: Rounded Corners 4">
              <a:extLst>
                <a:ext uri="{FF2B5EF4-FFF2-40B4-BE49-F238E27FC236}">
                  <a16:creationId xmlns:a16="http://schemas.microsoft.com/office/drawing/2014/main" id="{57EB00D5-35F8-64BB-6ECA-0644F9295DB1}"/>
                </a:ext>
              </a:extLst>
            </p:cNvPr>
            <p:cNvSpPr/>
            <p:nvPr/>
          </p:nvSpPr>
          <p:spPr>
            <a:xfrm>
              <a:off x="367864" y="359955"/>
              <a:ext cx="14040307" cy="1075370"/>
            </a:xfrm>
            <a:prstGeom prst="roundRect">
              <a:avLst/>
            </a:prstGeom>
            <a:solidFill>
              <a:srgbClr val="FDC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UTM Avo" panose="02040603050506020204" pitchFamily="18"/>
              </a:endParaRPr>
            </a:p>
          </p:txBody>
        </p:sp>
        <p:sp>
          <p:nvSpPr>
            <p:cNvPr id="3" name="TextBox 2">
              <a:extLst>
                <a:ext uri="{FF2B5EF4-FFF2-40B4-BE49-F238E27FC236}">
                  <a16:creationId xmlns:a16="http://schemas.microsoft.com/office/drawing/2014/main" id="{387100EF-37CB-43DE-DB46-137C3E693D84}"/>
                </a:ext>
              </a:extLst>
            </p:cNvPr>
            <p:cNvSpPr txBox="1"/>
            <p:nvPr/>
          </p:nvSpPr>
          <p:spPr>
            <a:xfrm>
              <a:off x="367864" y="323315"/>
              <a:ext cx="14262873" cy="1088706"/>
            </a:xfrm>
            <a:prstGeom prst="rect">
              <a:avLst/>
            </a:prstGeom>
            <a:noFill/>
            <a:ln>
              <a:noFill/>
            </a:ln>
          </p:spPr>
          <p:txBody>
            <a:bodyPr wrap="square">
              <a:spAutoFit/>
            </a:bodyPr>
            <a:lstStyle/>
            <a:p>
              <a:pPr algn="ctr">
                <a:lnSpc>
                  <a:spcPct val="150000"/>
                </a:lnSpc>
                <a:spcBef>
                  <a:spcPts val="200"/>
                </a:spcBef>
                <a:spcAft>
                  <a:spcPts val="200"/>
                </a:spcAft>
              </a:pP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4</a:t>
              </a:r>
              <a:r>
                <a:rPr lang="en-US" sz="2000" b="1">
                  <a:solidFill>
                    <a:schemeClr val="tx1"/>
                  </a:solidFill>
                  <a:latin typeface="UTM Avo" panose="02040603050506020204" pitchFamily="18"/>
                  <a:ea typeface="Calibri" panose="020F0502020204030204" pitchFamily="34" charset="0"/>
                  <a:cs typeface="Arial" panose="020B0604020202020204" pitchFamily="34" charset="0"/>
                </a:rPr>
                <a:t>. Quy định của pháp luật về quyền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và</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nghĩa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vụ</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tổ</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chức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cá</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nhân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đối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với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việc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bảo</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vệ</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di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sản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văn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hoá</a:t>
              </a:r>
              <a:endParaRPr lang="en-US" sz="2000" dirty="0">
                <a:solidFill>
                  <a:schemeClr val="tx1"/>
                </a:solidFill>
                <a:latin typeface="UTM Avo" panose="02040603050506020204" pitchFamily="18"/>
                <a:cs typeface="Arial" panose="020B0604020202020204" pitchFamily="34" charset="0"/>
              </a:endParaRPr>
            </a:p>
          </p:txBody>
        </p:sp>
      </p:grpSp>
      <p:sp>
        <p:nvSpPr>
          <p:cNvPr id="4" name="TextBox 3">
            <a:extLst>
              <a:ext uri="{FF2B5EF4-FFF2-40B4-BE49-F238E27FC236}">
                <a16:creationId xmlns:a16="http://schemas.microsoft.com/office/drawing/2014/main" id="{E7E712C0-C34D-9977-B0A5-87E3527DB139}"/>
              </a:ext>
            </a:extLst>
          </p:cNvPr>
          <p:cNvSpPr txBox="1"/>
          <p:nvPr/>
        </p:nvSpPr>
        <p:spPr>
          <a:xfrm>
            <a:off x="410133" y="1561614"/>
            <a:ext cx="11375396" cy="950325"/>
          </a:xfrm>
          <a:prstGeom prst="rect">
            <a:avLst/>
          </a:prstGeom>
          <a:noFill/>
        </p:spPr>
        <p:txBody>
          <a:bodyPr wrap="square">
            <a:spAutoFit/>
          </a:bodyPr>
          <a:lstStyle/>
          <a:p>
            <a:pPr>
              <a:lnSpc>
                <a:spcPct val="150000"/>
              </a:lnSpc>
              <a:spcAft>
                <a:spcPts val="667"/>
              </a:spcAft>
            </a:pP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a)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Căn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cứ</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vào</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những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quy</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định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pháp</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luật</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thông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tin,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em</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hãy</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nhận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xét</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việc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làm</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hành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vi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các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tổ</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chức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cá</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nhân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các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hình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ảnh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trên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a:t>
            </a:r>
            <a:endParaRPr lang="en-US" sz="2000" dirty="0">
              <a:solidFill>
                <a:schemeClr val="tx1"/>
              </a:solidFill>
              <a:latin typeface="UTM Avo" panose="02040603050506020204" pitchFamily="18"/>
              <a:cs typeface="Arial" panose="020B0604020202020204" pitchFamily="34" charset="0"/>
            </a:endParaRPr>
          </a:p>
        </p:txBody>
      </p:sp>
      <p:pic>
        <p:nvPicPr>
          <p:cNvPr id="5" name="Picture 4">
            <a:extLst>
              <a:ext uri="{FF2B5EF4-FFF2-40B4-BE49-F238E27FC236}">
                <a16:creationId xmlns:a16="http://schemas.microsoft.com/office/drawing/2014/main" id="{6D6FE71D-3E01-E8D3-DBD7-718C89A72A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631" b="48963"/>
          <a:stretch/>
        </p:blipFill>
        <p:spPr>
          <a:xfrm>
            <a:off x="434390" y="2756537"/>
            <a:ext cx="2296110" cy="1803001"/>
          </a:xfrm>
          <a:prstGeom prst="rect">
            <a:avLst/>
          </a:prstGeom>
        </p:spPr>
      </p:pic>
      <p:sp>
        <p:nvSpPr>
          <p:cNvPr id="6" name="TextBox 5">
            <a:extLst>
              <a:ext uri="{FF2B5EF4-FFF2-40B4-BE49-F238E27FC236}">
                <a16:creationId xmlns:a16="http://schemas.microsoft.com/office/drawing/2014/main" id="{ECBE28FD-0400-B994-D776-572863DFFF20}"/>
              </a:ext>
            </a:extLst>
          </p:cNvPr>
          <p:cNvSpPr txBox="1"/>
          <p:nvPr/>
        </p:nvSpPr>
        <p:spPr>
          <a:xfrm>
            <a:off x="5357793" y="2708704"/>
            <a:ext cx="6399817" cy="950260"/>
          </a:xfrm>
          <a:prstGeom prst="rect">
            <a:avLst/>
          </a:prstGeom>
          <a:noFill/>
        </p:spPr>
        <p:txBody>
          <a:bodyPr wrap="square">
            <a:spAutoFit/>
          </a:bodyPr>
          <a:lstStyle/>
          <a:p>
            <a:pPr algn="just">
              <a:lnSpc>
                <a:spcPct val="150000"/>
              </a:lnSpc>
              <a:spcBef>
                <a:spcPts val="200"/>
              </a:spcBef>
              <a:spcAft>
                <a:spcPts val="200"/>
              </a:spcAft>
            </a:pP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1</a:t>
            </a:r>
            <a:r>
              <a:rPr lang="en-US" sz="2000" dirty="0">
                <a:solidFill>
                  <a:schemeClr val="tx1"/>
                </a:solidFill>
                <a:latin typeface="UTM Avo" panose="02040603050506020204" pitchFamily="18"/>
                <a:ea typeface="Calibri" panose="020F0502020204030204" pitchFamily="34" charset="0"/>
                <a:cs typeface="Times New Roman" panose="02020603050405020304" pitchFamily="18" charset="0"/>
              </a:rPr>
              <a:t>.</a:t>
            </a: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 Thanh niên chăm sóc nghĩa trang liệt sĩ - di tích lịch sử là việc làm bảo vệ di sản văn hoá.</a:t>
            </a:r>
            <a:endParaRPr lang="vi-VN" sz="2000" dirty="0">
              <a:solidFill>
                <a:schemeClr val="tx1"/>
              </a:solidFill>
              <a:latin typeface="UTM Avo" panose="02040603050506020204" pitchFamily="18"/>
              <a:cs typeface="Times New Roman" panose="02020603050405020304" pitchFamily="18" charset="0"/>
            </a:endParaRPr>
          </a:p>
        </p:txBody>
      </p:sp>
      <p:sp>
        <p:nvSpPr>
          <p:cNvPr id="10" name="TextBox 9">
            <a:extLst>
              <a:ext uri="{FF2B5EF4-FFF2-40B4-BE49-F238E27FC236}">
                <a16:creationId xmlns:a16="http://schemas.microsoft.com/office/drawing/2014/main" id="{EE9C7CEF-A71F-EEE0-2762-3D58DF559126}"/>
              </a:ext>
            </a:extLst>
          </p:cNvPr>
          <p:cNvSpPr txBox="1"/>
          <p:nvPr/>
        </p:nvSpPr>
        <p:spPr>
          <a:xfrm>
            <a:off x="5357793" y="3752133"/>
            <a:ext cx="5902632" cy="950260"/>
          </a:xfrm>
          <a:prstGeom prst="rect">
            <a:avLst/>
          </a:prstGeom>
          <a:noFill/>
        </p:spPr>
        <p:txBody>
          <a:bodyPr wrap="square">
            <a:spAutoFit/>
          </a:bodyPr>
          <a:lstStyle/>
          <a:p>
            <a:pPr algn="just">
              <a:lnSpc>
                <a:spcPct val="150000"/>
              </a:lnSpc>
              <a:spcBef>
                <a:spcPts val="200"/>
              </a:spcBef>
              <a:spcAft>
                <a:spcPts val="200"/>
              </a:spcAft>
            </a:pP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2</a:t>
            </a:r>
            <a:r>
              <a:rPr lang="en-US" sz="2000" dirty="0">
                <a:solidFill>
                  <a:schemeClr val="tx1"/>
                </a:solidFill>
                <a:latin typeface="UTM Avo" panose="02040603050506020204" pitchFamily="18"/>
                <a:ea typeface="Calibri" panose="020F0502020204030204" pitchFamily="34" charset="0"/>
                <a:cs typeface="Times New Roman" panose="02020603050405020304" pitchFamily="18" charset="0"/>
              </a:rPr>
              <a:t>.</a:t>
            </a: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 Hát dân ca là việc làm bảo vệ, tôn trọng và phát huy giá trị di sản văn hoá phi vật thể.</a:t>
            </a:r>
            <a:endParaRPr lang="vi-VN" sz="2000" dirty="0">
              <a:solidFill>
                <a:schemeClr val="tx1"/>
              </a:solidFill>
              <a:latin typeface="UTM Avo" panose="02040603050506020204" pitchFamily="18"/>
              <a:cs typeface="Times New Roman" panose="02020603050405020304" pitchFamily="18" charset="0"/>
            </a:endParaRPr>
          </a:p>
        </p:txBody>
      </p:sp>
      <p:sp>
        <p:nvSpPr>
          <p:cNvPr id="11" name="TextBox 10">
            <a:extLst>
              <a:ext uri="{FF2B5EF4-FFF2-40B4-BE49-F238E27FC236}">
                <a16:creationId xmlns:a16="http://schemas.microsoft.com/office/drawing/2014/main" id="{E91D91CD-5D45-C8DF-C37E-4462E42A0609}"/>
              </a:ext>
            </a:extLst>
          </p:cNvPr>
          <p:cNvSpPr txBox="1"/>
          <p:nvPr/>
        </p:nvSpPr>
        <p:spPr>
          <a:xfrm>
            <a:off x="5387289" y="4702393"/>
            <a:ext cx="6176638" cy="1411925"/>
          </a:xfrm>
          <a:prstGeom prst="rect">
            <a:avLst/>
          </a:prstGeom>
          <a:noFill/>
        </p:spPr>
        <p:txBody>
          <a:bodyPr wrap="square">
            <a:spAutoFit/>
          </a:bodyPr>
          <a:lstStyle/>
          <a:p>
            <a:pPr algn="just">
              <a:lnSpc>
                <a:spcPct val="150000"/>
              </a:lnSpc>
              <a:spcBef>
                <a:spcPts val="200"/>
              </a:spcBef>
              <a:spcAft>
                <a:spcPts val="200"/>
              </a:spcAft>
            </a:pP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3</a:t>
            </a:r>
            <a:r>
              <a:rPr lang="en-US" sz="2000" dirty="0">
                <a:solidFill>
                  <a:schemeClr val="tx1"/>
                </a:solidFill>
                <a:latin typeface="UTM Avo" panose="02040603050506020204" pitchFamily="18"/>
                <a:ea typeface="Calibri" panose="020F0502020204030204" pitchFamily="34" charset="0"/>
                <a:cs typeface="Times New Roman" panose="02020603050405020304" pitchFamily="18" charset="0"/>
              </a:rPr>
              <a:t>.</a:t>
            </a: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 Người thanh niên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sờ</a:t>
            </a: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 đầu rùa ở Văn Miếu – Quốc Tử Giám là hành vi không tôn trọng di sản văn hoá, vi phạm quy định của pháp luật. </a:t>
            </a:r>
            <a:endParaRPr lang="vi-VN" sz="2000" dirty="0">
              <a:solidFill>
                <a:schemeClr val="tx1"/>
              </a:solidFill>
              <a:latin typeface="UTM Avo" panose="02040603050506020204" pitchFamily="18"/>
              <a:cs typeface="Times New Roman" panose="02020603050405020304" pitchFamily="18" charset="0"/>
            </a:endParaRPr>
          </a:p>
        </p:txBody>
      </p:sp>
      <p:pic>
        <p:nvPicPr>
          <p:cNvPr id="7" name="Picture 6">
            <a:extLst>
              <a:ext uri="{FF2B5EF4-FFF2-40B4-BE49-F238E27FC236}">
                <a16:creationId xmlns:a16="http://schemas.microsoft.com/office/drawing/2014/main" id="{5E4E3272-CD23-9208-9F11-F8BF322779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56" b="48963"/>
          <a:stretch/>
        </p:blipFill>
        <p:spPr>
          <a:xfrm>
            <a:off x="2829275" y="2766983"/>
            <a:ext cx="2400247" cy="1792555"/>
          </a:xfrm>
          <a:prstGeom prst="rect">
            <a:avLst/>
          </a:prstGeom>
        </p:spPr>
      </p:pic>
      <p:pic>
        <p:nvPicPr>
          <p:cNvPr id="8" name="Picture 7">
            <a:extLst>
              <a:ext uri="{FF2B5EF4-FFF2-40B4-BE49-F238E27FC236}">
                <a16:creationId xmlns:a16="http://schemas.microsoft.com/office/drawing/2014/main" id="{CC1B8833-C14A-92D2-16DB-4109612F6F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070" r="67261"/>
          <a:stretch/>
        </p:blipFill>
        <p:spPr>
          <a:xfrm>
            <a:off x="1681220" y="4514324"/>
            <a:ext cx="2296110" cy="2233574"/>
          </a:xfrm>
          <a:prstGeom prst="rect">
            <a:avLst/>
          </a:prstGeom>
        </p:spPr>
      </p:pic>
    </p:spTree>
    <p:extLst>
      <p:ext uri="{BB962C8B-B14F-4D97-AF65-F5344CB8AC3E}">
        <p14:creationId xmlns:p14="http://schemas.microsoft.com/office/powerpoint/2010/main" val="12016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arn(inVertical)">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E712C0-C34D-9977-B0A5-87E3527DB139}"/>
              </a:ext>
            </a:extLst>
          </p:cNvPr>
          <p:cNvSpPr txBox="1"/>
          <p:nvPr/>
        </p:nvSpPr>
        <p:spPr>
          <a:xfrm>
            <a:off x="408302" y="1678384"/>
            <a:ext cx="11375396" cy="950325"/>
          </a:xfrm>
          <a:prstGeom prst="rect">
            <a:avLst/>
          </a:prstGeom>
          <a:noFill/>
        </p:spPr>
        <p:txBody>
          <a:bodyPr wrap="square">
            <a:spAutoFit/>
          </a:bodyPr>
          <a:lstStyle/>
          <a:p>
            <a:pPr>
              <a:lnSpc>
                <a:spcPct val="150000"/>
              </a:lnSpc>
              <a:spcAft>
                <a:spcPts val="667"/>
              </a:spcAft>
            </a:pP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a)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Căn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cứ</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vào</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những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quy</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định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pháp</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luật</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thông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tin,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em</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hãy</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nhận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xét</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việc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làm</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hành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vi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các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tổ</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chức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cá</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nhân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các</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hình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ảnh</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i="1" dirty="0" err="1">
                <a:solidFill>
                  <a:schemeClr val="tx1"/>
                </a:solidFill>
                <a:latin typeface="UTM Avo" panose="02040603050506020204" pitchFamily="18"/>
                <a:ea typeface="Calibri" panose="020F0502020204030204" pitchFamily="34" charset="0"/>
                <a:cs typeface="Arial" panose="020B0604020202020204" pitchFamily="34" charset="0"/>
              </a:rPr>
              <a:t>trên</a:t>
            </a:r>
            <a:r>
              <a:rPr lang="en-US" sz="2000" i="1" dirty="0">
                <a:solidFill>
                  <a:schemeClr val="tx1"/>
                </a:solidFill>
                <a:latin typeface="UTM Avo" panose="02040603050506020204" pitchFamily="18"/>
                <a:ea typeface="Calibri" panose="020F0502020204030204" pitchFamily="34" charset="0"/>
                <a:cs typeface="Arial" panose="020B0604020202020204" pitchFamily="34" charset="0"/>
              </a:rPr>
              <a:t>.</a:t>
            </a:r>
            <a:endParaRPr lang="en-US" sz="2000" dirty="0">
              <a:solidFill>
                <a:schemeClr val="tx1"/>
              </a:solidFill>
              <a:latin typeface="UTM Avo" panose="02040603050506020204" pitchFamily="18"/>
              <a:cs typeface="Arial" panose="020B0604020202020204" pitchFamily="34" charset="0"/>
            </a:endParaRPr>
          </a:p>
        </p:txBody>
      </p:sp>
      <p:pic>
        <p:nvPicPr>
          <p:cNvPr id="5" name="Picture 4">
            <a:extLst>
              <a:ext uri="{FF2B5EF4-FFF2-40B4-BE49-F238E27FC236}">
                <a16:creationId xmlns:a16="http://schemas.microsoft.com/office/drawing/2014/main" id="{6D6FE71D-3E01-E8D3-DBD7-718C89A72A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87" t="55443"/>
          <a:stretch/>
        </p:blipFill>
        <p:spPr>
          <a:xfrm>
            <a:off x="499937" y="3039953"/>
            <a:ext cx="5234853" cy="2515159"/>
          </a:xfrm>
          <a:prstGeom prst="rect">
            <a:avLst/>
          </a:prstGeom>
        </p:spPr>
      </p:pic>
      <p:sp>
        <p:nvSpPr>
          <p:cNvPr id="16" name="TextBox 15">
            <a:extLst>
              <a:ext uri="{FF2B5EF4-FFF2-40B4-BE49-F238E27FC236}">
                <a16:creationId xmlns:a16="http://schemas.microsoft.com/office/drawing/2014/main" id="{7161C202-7DBA-2645-B178-362BA2BA99A1}"/>
              </a:ext>
            </a:extLst>
          </p:cNvPr>
          <p:cNvSpPr txBox="1"/>
          <p:nvPr/>
        </p:nvSpPr>
        <p:spPr>
          <a:xfrm>
            <a:off x="5966926" y="2734141"/>
            <a:ext cx="5816772" cy="1411925"/>
          </a:xfrm>
          <a:prstGeom prst="rect">
            <a:avLst/>
          </a:prstGeom>
          <a:noFill/>
        </p:spPr>
        <p:txBody>
          <a:bodyPr wrap="square">
            <a:spAutoFit/>
          </a:bodyPr>
          <a:lstStyle/>
          <a:p>
            <a:pPr>
              <a:lnSpc>
                <a:spcPct val="150000"/>
              </a:lnSpc>
              <a:spcAft>
                <a:spcPts val="667"/>
              </a:spcAft>
            </a:pP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 </a:t>
            </a:r>
            <a:r>
              <a:rPr lang="en-US" sz="2000" dirty="0">
                <a:solidFill>
                  <a:schemeClr val="tx1"/>
                </a:solidFill>
                <a:latin typeface="UTM Avo" panose="02040603050506020204" pitchFamily="18"/>
                <a:ea typeface="Calibri" panose="020F0502020204030204" pitchFamily="34" charset="0"/>
                <a:cs typeface="Times New Roman" panose="02020603050405020304" pitchFamily="18" charset="0"/>
              </a:rPr>
              <a:t>4. </a:t>
            </a:r>
            <a:r>
              <a:rPr lang="vi-VN" sz="2000" dirty="0">
                <a:solidFill>
                  <a:schemeClr val="tx1"/>
                </a:solidFill>
                <a:latin typeface="UTM Avo" panose="02040603050506020204" pitchFamily="18"/>
                <a:ea typeface="Calibri" panose="020F0502020204030204" pitchFamily="34" charset="0"/>
                <a:cs typeface="Times New Roman" panose="02020603050405020304" pitchFamily="18" charset="0"/>
              </a:rPr>
              <a:t>Các cá nhân, tổ chức để rác thải bên bờ vịnh Hạ Long làm ô nhiễm môi trường di tích lịch sử văn hoá - Danh lam thắng cảnh. </a:t>
            </a:r>
            <a:endParaRPr lang="vi-VN" sz="2000" dirty="0">
              <a:solidFill>
                <a:schemeClr val="tx1"/>
              </a:solidFill>
              <a:latin typeface="UTM Avo" panose="02040603050506020204" pitchFamily="18"/>
              <a:cs typeface="Times New Roman" panose="02020603050405020304" pitchFamily="18" charset="0"/>
            </a:endParaRPr>
          </a:p>
        </p:txBody>
      </p:sp>
      <p:sp>
        <p:nvSpPr>
          <p:cNvPr id="18" name="TextBox 17">
            <a:extLst>
              <a:ext uri="{FF2B5EF4-FFF2-40B4-BE49-F238E27FC236}">
                <a16:creationId xmlns:a16="http://schemas.microsoft.com/office/drawing/2014/main" id="{48D385A2-284D-AEB5-7D13-D54367B07F80}"/>
              </a:ext>
            </a:extLst>
          </p:cNvPr>
          <p:cNvSpPr txBox="1"/>
          <p:nvPr/>
        </p:nvSpPr>
        <p:spPr>
          <a:xfrm>
            <a:off x="5966926" y="4297534"/>
            <a:ext cx="5747822" cy="1411925"/>
          </a:xfrm>
          <a:prstGeom prst="rect">
            <a:avLst/>
          </a:prstGeom>
          <a:noFill/>
        </p:spPr>
        <p:txBody>
          <a:bodyPr wrap="square">
            <a:spAutoFit/>
          </a:bodyPr>
          <a:lstStyle/>
          <a:p>
            <a:pPr algn="just">
              <a:lnSpc>
                <a:spcPct val="150000"/>
              </a:lnSpc>
              <a:spcBef>
                <a:spcPts val="200"/>
              </a:spcBef>
              <a:spcAft>
                <a:spcPts val="200"/>
              </a:spcAft>
            </a:pP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5.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Viết</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chữ</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lên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cột</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mốc</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Fanipan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là</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hành</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vi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xâm</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phạm</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di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tích</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lịch</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sử</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 di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sản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văn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hoá</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trái</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quy</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định</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pháp</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luật</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a:t>
            </a:r>
            <a:endParaRPr lang="en-US" sz="2000" dirty="0">
              <a:solidFill>
                <a:schemeClr val="tx1"/>
              </a:solidFill>
              <a:latin typeface="UTM Avo" panose="02040603050506020204" pitchFamily="18"/>
              <a:cs typeface="Arial" panose="020B0604020202020204" pitchFamily="34" charset="0"/>
            </a:endParaRPr>
          </a:p>
        </p:txBody>
      </p:sp>
      <p:grpSp>
        <p:nvGrpSpPr>
          <p:cNvPr id="6" name="Group 5">
            <a:extLst>
              <a:ext uri="{FF2B5EF4-FFF2-40B4-BE49-F238E27FC236}">
                <a16:creationId xmlns:a16="http://schemas.microsoft.com/office/drawing/2014/main" id="{BF0A6470-E7F1-6401-274A-B2FF2EC9C163}"/>
              </a:ext>
            </a:extLst>
          </p:cNvPr>
          <p:cNvGrpSpPr/>
          <p:nvPr/>
        </p:nvGrpSpPr>
        <p:grpSpPr>
          <a:xfrm>
            <a:off x="3117363" y="638935"/>
            <a:ext cx="8272144" cy="975251"/>
            <a:chOff x="367864" y="323315"/>
            <a:chExt cx="14262873" cy="1112010"/>
          </a:xfrm>
        </p:grpSpPr>
        <p:sp>
          <p:nvSpPr>
            <p:cNvPr id="7" name="Rectangle: Rounded Corners 4">
              <a:extLst>
                <a:ext uri="{FF2B5EF4-FFF2-40B4-BE49-F238E27FC236}">
                  <a16:creationId xmlns:a16="http://schemas.microsoft.com/office/drawing/2014/main" id="{59A42BE5-3700-A733-47AF-D28B24D16691}"/>
                </a:ext>
              </a:extLst>
            </p:cNvPr>
            <p:cNvSpPr/>
            <p:nvPr/>
          </p:nvSpPr>
          <p:spPr>
            <a:xfrm>
              <a:off x="367864" y="359955"/>
              <a:ext cx="14040307" cy="1075370"/>
            </a:xfrm>
            <a:prstGeom prst="roundRect">
              <a:avLst/>
            </a:prstGeom>
            <a:solidFill>
              <a:srgbClr val="FDC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UTM Avo" panose="02040603050506020204" pitchFamily="18"/>
              </a:endParaRPr>
            </a:p>
          </p:txBody>
        </p:sp>
        <p:sp>
          <p:nvSpPr>
            <p:cNvPr id="8" name="TextBox 7">
              <a:extLst>
                <a:ext uri="{FF2B5EF4-FFF2-40B4-BE49-F238E27FC236}">
                  <a16:creationId xmlns:a16="http://schemas.microsoft.com/office/drawing/2014/main" id="{F9E35AA2-3559-C884-ACDB-C860A803CC9C}"/>
                </a:ext>
              </a:extLst>
            </p:cNvPr>
            <p:cNvSpPr txBox="1"/>
            <p:nvPr/>
          </p:nvSpPr>
          <p:spPr>
            <a:xfrm>
              <a:off x="367864" y="323315"/>
              <a:ext cx="14262873" cy="1088706"/>
            </a:xfrm>
            <a:prstGeom prst="rect">
              <a:avLst/>
            </a:prstGeom>
            <a:noFill/>
            <a:ln>
              <a:noFill/>
            </a:ln>
          </p:spPr>
          <p:txBody>
            <a:bodyPr wrap="square">
              <a:spAutoFit/>
            </a:bodyPr>
            <a:lstStyle/>
            <a:p>
              <a:pPr algn="ctr">
                <a:lnSpc>
                  <a:spcPct val="150000"/>
                </a:lnSpc>
                <a:spcBef>
                  <a:spcPts val="200"/>
                </a:spcBef>
                <a:spcAft>
                  <a:spcPts val="200"/>
                </a:spcAft>
              </a:pP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4</a:t>
              </a:r>
              <a:r>
                <a:rPr lang="en-US" sz="2000" b="1">
                  <a:solidFill>
                    <a:schemeClr val="tx1"/>
                  </a:solidFill>
                  <a:latin typeface="UTM Avo" panose="02040603050506020204" pitchFamily="18"/>
                  <a:ea typeface="Calibri" panose="020F0502020204030204" pitchFamily="34" charset="0"/>
                  <a:cs typeface="Arial" panose="020B0604020202020204" pitchFamily="34" charset="0"/>
                </a:rPr>
                <a:t>. Quy định của pháp luật về quyền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và</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nghĩa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vụ</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tổ</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chức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cá</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nhân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đối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với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việc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bảo</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vệ</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di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sản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văn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hoá</a:t>
              </a:r>
              <a:endParaRPr lang="en-US" sz="2000" dirty="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29353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D695B1-835B-C798-3FBC-5931201F7D1A}"/>
              </a:ext>
            </a:extLst>
          </p:cNvPr>
          <p:cNvSpPr txBox="1"/>
          <p:nvPr/>
        </p:nvSpPr>
        <p:spPr>
          <a:xfrm>
            <a:off x="827548" y="1549336"/>
            <a:ext cx="10308419" cy="1016304"/>
          </a:xfrm>
          <a:prstGeom prst="rect">
            <a:avLst/>
          </a:prstGeom>
          <a:noFill/>
        </p:spPr>
        <p:txBody>
          <a:bodyPr wrap="square">
            <a:spAutoFit/>
          </a:bodyPr>
          <a:lstStyle/>
          <a:p>
            <a:pPr algn="just">
              <a:lnSpc>
                <a:spcPct val="150000"/>
              </a:lnSpc>
              <a:spcBef>
                <a:spcPts val="200"/>
              </a:spcBef>
              <a:spcAft>
                <a:spcPts val="200"/>
              </a:spcAft>
            </a:pPr>
            <a:r>
              <a:rPr lang="vi-VN" sz="2133" i="1" dirty="0">
                <a:solidFill>
                  <a:schemeClr val="tx1"/>
                </a:solidFill>
                <a:latin typeface="UTM Avo" panose="02040603050506020204" pitchFamily="18"/>
                <a:ea typeface="Calibri" panose="020F0502020204030204" pitchFamily="34" charset="0"/>
                <a:cs typeface="Times New Roman" panose="02020603050405020304" pitchFamily="18" charset="0"/>
              </a:rPr>
              <a:t>b) Trước những hành vi vi phạm quy định của pháp luật về bảo vệ di sản văn hoá, em cần thể hiện thái độ và hành động như thế nào? </a:t>
            </a:r>
            <a:endParaRPr lang="vi-VN" sz="2133" dirty="0">
              <a:solidFill>
                <a:schemeClr val="tx1"/>
              </a:solidFill>
              <a:latin typeface="UTM Avo" panose="02040603050506020204" pitchFamily="18"/>
              <a:cs typeface="Times New Roman" panose="02020603050405020304" pitchFamily="18" charset="0"/>
            </a:endParaRPr>
          </a:p>
        </p:txBody>
      </p:sp>
      <p:pic>
        <p:nvPicPr>
          <p:cNvPr id="12" name="Picture 11" descr="Viết, vẽ bậy lên di tích: Thói quen “lưu danh” xấu xí của người Việt">
            <a:extLst>
              <a:ext uri="{FF2B5EF4-FFF2-40B4-BE49-F238E27FC236}">
                <a16:creationId xmlns:a16="http://schemas.microsoft.com/office/drawing/2014/main" id="{18EA81F7-7D5D-E035-AADD-3ED781523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8" y="2657248"/>
            <a:ext cx="2932446" cy="22985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i tích, bảo vật quốc gia ở Huế bị vẽ bậy - VnExpress">
            <a:extLst>
              <a:ext uri="{FF2B5EF4-FFF2-40B4-BE49-F238E27FC236}">
                <a16:creationId xmlns:a16="http://schemas.microsoft.com/office/drawing/2014/main" id="{2EDA7DAC-D87A-F1B7-DEBE-CD61A5449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407" y="2658617"/>
            <a:ext cx="3202216" cy="2297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Bài 118: Ứng xử có văn hóa với các di sản">
            <a:extLst>
              <a:ext uri="{FF2B5EF4-FFF2-40B4-BE49-F238E27FC236}">
                <a16:creationId xmlns:a16="http://schemas.microsoft.com/office/drawing/2014/main" id="{2369B298-7C6A-39E4-5931-6527A837FB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5594" y="2715700"/>
            <a:ext cx="3438857" cy="23091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180D0C3-F2E6-6D4F-1525-6E88D032E7C1}"/>
              </a:ext>
            </a:extLst>
          </p:cNvPr>
          <p:cNvSpPr txBox="1"/>
          <p:nvPr/>
        </p:nvSpPr>
        <p:spPr>
          <a:xfrm>
            <a:off x="660402" y="5408986"/>
            <a:ext cx="10536904" cy="1217898"/>
          </a:xfrm>
          <a:prstGeom prst="rect">
            <a:avLst/>
          </a:prstGeom>
          <a:noFill/>
        </p:spPr>
        <p:txBody>
          <a:bodyPr wrap="square">
            <a:spAutoFit/>
          </a:bodyPr>
          <a:lstStyle/>
          <a:p>
            <a:pPr marL="304815" indent="-304815">
              <a:lnSpc>
                <a:spcPct val="114000"/>
              </a:lnSpc>
              <a:spcAft>
                <a:spcPts val="667"/>
              </a:spcAft>
              <a:buFont typeface="Courier New" panose="02070309020205020404" pitchFamily="49" charset="0"/>
              <a:buChar char="o"/>
            </a:pP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C</a:t>
            </a:r>
            <a:r>
              <a:rPr lang="vi-VN" sz="2200" dirty="0">
                <a:solidFill>
                  <a:schemeClr val="tx1"/>
                </a:solidFill>
                <a:latin typeface="UTM Avo" panose="02040603050506020204" pitchFamily="18"/>
                <a:ea typeface="Calibri" panose="020F0502020204030204" pitchFamily="34" charset="0"/>
                <a:cs typeface="Arial" panose="020B0604020202020204" pitchFamily="34" charset="0"/>
              </a:rPr>
              <a:t>ần thể hiện thái độ không đồng tình, phê phán những hành vi vi phạm quy định</a:t>
            </a:r>
            <a:r>
              <a:rPr lang="en-US" sz="2200" dirty="0">
                <a:solidFill>
                  <a:schemeClr val="tx1"/>
                </a:solidFill>
                <a:latin typeface="UTM Avo" panose="02040603050506020204" pitchFamily="18"/>
                <a:ea typeface="Calibri" panose="020F0502020204030204" pitchFamily="34" charset="0"/>
                <a:cs typeface="Arial" panose="020B0604020202020204" pitchFamily="34" charset="0"/>
              </a:rPr>
              <a:t>, </a:t>
            </a:r>
            <a:r>
              <a:rPr lang="vi-VN" sz="2200" dirty="0">
                <a:solidFill>
                  <a:schemeClr val="tx1"/>
                </a:solidFill>
                <a:latin typeface="UTM Avo" panose="02040603050506020204" pitchFamily="18"/>
                <a:ea typeface="Calibri" panose="020F0502020204030204" pitchFamily="34" charset="0"/>
                <a:cs typeface="Arial" panose="020B0604020202020204" pitchFamily="34" charset="0"/>
              </a:rPr>
              <a:t>trực tiếp ngăn chặn hoặc kịp thời báo cho cơ quan nhà nước có thẩm quyền để ngăn chặn hành vi vi phạm.</a:t>
            </a:r>
            <a:endParaRPr lang="vi-VN" sz="2200" dirty="0">
              <a:solidFill>
                <a:schemeClr val="tx1"/>
              </a:solidFill>
              <a:latin typeface="UTM Avo" panose="02040603050506020204" pitchFamily="18"/>
              <a:cs typeface="Arial" panose="020B0604020202020204" pitchFamily="34" charset="0"/>
            </a:endParaRPr>
          </a:p>
        </p:txBody>
      </p:sp>
      <p:sp>
        <p:nvSpPr>
          <p:cNvPr id="17" name="Rectangle 16">
            <a:extLst>
              <a:ext uri="{FF2B5EF4-FFF2-40B4-BE49-F238E27FC236}">
                <a16:creationId xmlns:a16="http://schemas.microsoft.com/office/drawing/2014/main" id="{43554063-646C-A707-53CD-7C2E5374DDA5}"/>
              </a:ext>
            </a:extLst>
          </p:cNvPr>
          <p:cNvSpPr/>
          <p:nvPr/>
        </p:nvSpPr>
        <p:spPr>
          <a:xfrm>
            <a:off x="599063" y="5408986"/>
            <a:ext cx="10536904" cy="121789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a:endParaRPr>
          </a:p>
        </p:txBody>
      </p:sp>
      <p:grpSp>
        <p:nvGrpSpPr>
          <p:cNvPr id="2" name="Group 1">
            <a:extLst>
              <a:ext uri="{FF2B5EF4-FFF2-40B4-BE49-F238E27FC236}">
                <a16:creationId xmlns:a16="http://schemas.microsoft.com/office/drawing/2014/main" id="{780DC591-B8AB-3D0F-02F4-54E4E95B0CBA}"/>
              </a:ext>
            </a:extLst>
          </p:cNvPr>
          <p:cNvGrpSpPr/>
          <p:nvPr/>
        </p:nvGrpSpPr>
        <p:grpSpPr>
          <a:xfrm>
            <a:off x="3117363" y="638935"/>
            <a:ext cx="8272144" cy="975251"/>
            <a:chOff x="367864" y="323315"/>
            <a:chExt cx="14262873" cy="1112010"/>
          </a:xfrm>
        </p:grpSpPr>
        <p:sp>
          <p:nvSpPr>
            <p:cNvPr id="3" name="Rectangle: Rounded Corners 4">
              <a:extLst>
                <a:ext uri="{FF2B5EF4-FFF2-40B4-BE49-F238E27FC236}">
                  <a16:creationId xmlns:a16="http://schemas.microsoft.com/office/drawing/2014/main" id="{070FE2C4-B26F-FE76-E3FC-5109DE2D881A}"/>
                </a:ext>
              </a:extLst>
            </p:cNvPr>
            <p:cNvSpPr/>
            <p:nvPr/>
          </p:nvSpPr>
          <p:spPr>
            <a:xfrm>
              <a:off x="367864" y="359955"/>
              <a:ext cx="14040307" cy="1075370"/>
            </a:xfrm>
            <a:prstGeom prst="roundRect">
              <a:avLst/>
            </a:prstGeom>
            <a:solidFill>
              <a:srgbClr val="FDC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UTM Avo" panose="02040603050506020204" pitchFamily="18"/>
              </a:endParaRPr>
            </a:p>
          </p:txBody>
        </p:sp>
        <p:sp>
          <p:nvSpPr>
            <p:cNvPr id="4" name="TextBox 3">
              <a:extLst>
                <a:ext uri="{FF2B5EF4-FFF2-40B4-BE49-F238E27FC236}">
                  <a16:creationId xmlns:a16="http://schemas.microsoft.com/office/drawing/2014/main" id="{F679ACB9-83CE-487E-9AE5-8FB1B2A0643B}"/>
                </a:ext>
              </a:extLst>
            </p:cNvPr>
            <p:cNvSpPr txBox="1"/>
            <p:nvPr/>
          </p:nvSpPr>
          <p:spPr>
            <a:xfrm>
              <a:off x="367864" y="323315"/>
              <a:ext cx="14262873" cy="1088706"/>
            </a:xfrm>
            <a:prstGeom prst="rect">
              <a:avLst/>
            </a:prstGeom>
            <a:noFill/>
            <a:ln>
              <a:noFill/>
            </a:ln>
          </p:spPr>
          <p:txBody>
            <a:bodyPr wrap="square">
              <a:spAutoFit/>
            </a:bodyPr>
            <a:lstStyle/>
            <a:p>
              <a:pPr algn="ctr">
                <a:lnSpc>
                  <a:spcPct val="150000"/>
                </a:lnSpc>
                <a:spcBef>
                  <a:spcPts val="200"/>
                </a:spcBef>
                <a:spcAft>
                  <a:spcPts val="200"/>
                </a:spcAft>
              </a:pP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4</a:t>
              </a:r>
              <a:r>
                <a:rPr lang="en-US" sz="2000" b="1">
                  <a:solidFill>
                    <a:schemeClr val="tx1"/>
                  </a:solidFill>
                  <a:latin typeface="UTM Avo" panose="02040603050506020204" pitchFamily="18"/>
                  <a:ea typeface="Calibri" panose="020F0502020204030204" pitchFamily="34" charset="0"/>
                  <a:cs typeface="Arial" panose="020B0604020202020204" pitchFamily="34" charset="0"/>
                </a:rPr>
                <a:t>. Quy định của pháp luật về quyền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và</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nghĩa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vụ</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tổ</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chức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cá</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nhân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đối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với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việc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bảo</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vệ</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di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sản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văn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hoá</a:t>
              </a:r>
              <a:endParaRPr lang="en-US" sz="2000" dirty="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309638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75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75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7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3631C8-D764-39E8-3037-DF65759B10FE}"/>
              </a:ext>
            </a:extLst>
          </p:cNvPr>
          <p:cNvSpPr txBox="1"/>
          <p:nvPr/>
        </p:nvSpPr>
        <p:spPr>
          <a:xfrm>
            <a:off x="179247" y="2002442"/>
            <a:ext cx="11874207" cy="4368055"/>
          </a:xfrm>
          <a:prstGeom prst="rect">
            <a:avLst/>
          </a:prstGeom>
          <a:noFill/>
        </p:spPr>
        <p:txBody>
          <a:bodyPr wrap="square">
            <a:spAutoFit/>
          </a:bodyPr>
          <a:lstStyle/>
          <a:p>
            <a:pPr marL="304815" indent="-304815" algn="just">
              <a:lnSpc>
                <a:spcPct val="150000"/>
              </a:lnSpc>
              <a:spcBef>
                <a:spcPts val="200"/>
              </a:spcBef>
              <a:spcAft>
                <a:spcPts val="200"/>
              </a:spcAft>
              <a:buFont typeface="Courier New" panose="02070309020205020404" pitchFamily="49" charset="0"/>
              <a:buChar char="o"/>
            </a:pPr>
            <a:r>
              <a:rPr lang="vi-VN" sz="1800" dirty="0">
                <a:solidFill>
                  <a:schemeClr val="tx1"/>
                </a:solidFill>
                <a:latin typeface="UTM Avo" panose="02040603050506020204" pitchFamily="18"/>
                <a:ea typeface="Calibri" panose="020F0502020204030204" pitchFamily="34" charset="0"/>
                <a:cs typeface="Times New Roman" panose="02020603050405020304" pitchFamily="18" charset="0"/>
              </a:rPr>
              <a:t>Tôn trọng, bảo vệ và phát huy giá trị di sản văn hoá. </a:t>
            </a:r>
            <a:endParaRPr lang="vi-VN" sz="1800" dirty="0">
              <a:solidFill>
                <a:schemeClr val="tx1"/>
              </a:solidFill>
              <a:latin typeface="UTM Avo" panose="02040603050506020204" pitchFamily="18"/>
              <a:cs typeface="Times New Roman" panose="02020603050405020304" pitchFamily="18" charset="0"/>
            </a:endParaRPr>
          </a:p>
          <a:p>
            <a:pPr marL="304815" indent="-304815" algn="just">
              <a:lnSpc>
                <a:spcPct val="150000"/>
              </a:lnSpc>
              <a:spcBef>
                <a:spcPts val="200"/>
              </a:spcBef>
              <a:spcAft>
                <a:spcPts val="200"/>
              </a:spcAft>
              <a:buFont typeface="Courier New" panose="02070309020205020404" pitchFamily="49" charset="0"/>
              <a:buChar char="o"/>
            </a:pPr>
            <a:r>
              <a:rPr lang="vi-VN" sz="1800" dirty="0">
                <a:solidFill>
                  <a:schemeClr val="tx1"/>
                </a:solidFill>
                <a:latin typeface="UTM Avo" panose="02040603050506020204" pitchFamily="18"/>
                <a:ea typeface="Calibri" panose="020F0502020204030204" pitchFamily="34" charset="0"/>
                <a:cs typeface="Times New Roman" panose="02020603050405020304" pitchFamily="18" charset="0"/>
              </a:rPr>
              <a:t>Thông báo kịp thời địa điểm phát hiện </a:t>
            </a:r>
            <a:r>
              <a:rPr lang="vi-VN" sz="1800">
                <a:solidFill>
                  <a:schemeClr val="tx1"/>
                </a:solidFill>
                <a:latin typeface="UTM Avo" panose="02040603050506020204" pitchFamily="18"/>
                <a:ea typeface="Calibri" panose="020F0502020204030204" pitchFamily="34" charset="0"/>
                <a:cs typeface="Times New Roman" panose="02020603050405020304" pitchFamily="18" charset="0"/>
              </a:rPr>
              <a:t>di vật</a:t>
            </a:r>
            <a:r>
              <a:rPr lang="en-US" sz="1800">
                <a:solidFill>
                  <a:schemeClr val="tx1"/>
                </a:solidFill>
                <a:latin typeface="UTM Avo" panose="02040603050506020204" pitchFamily="18"/>
                <a:ea typeface="Calibri" panose="020F0502020204030204" pitchFamily="34" charset="0"/>
                <a:cs typeface="Times New Roman" panose="02020603050405020304" pitchFamily="18" charset="0"/>
              </a:rPr>
              <a:t>, cổ vật, bảo vật quốc gia, di tích lịch sử, văn hóa, danh lam thắng cảnh; giao nộp di vật, cổ vật, bảo vật quốc gia do mình tìm được cho cơ quan nhà nước có thẩm quyền nơi gần nhất.</a:t>
            </a:r>
            <a:endParaRPr lang="en-US" sz="1800" dirty="0">
              <a:solidFill>
                <a:schemeClr val="tx1"/>
              </a:solidFill>
              <a:latin typeface="UTM Avo" panose="02040603050506020204" pitchFamily="18"/>
              <a:ea typeface="Calibri" panose="020F0502020204030204" pitchFamily="34" charset="0"/>
              <a:cs typeface="Times New Roman" panose="02020603050405020304" pitchFamily="18" charset="0"/>
            </a:endParaRPr>
          </a:p>
          <a:p>
            <a:pPr marL="304815" indent="-304815" algn="just">
              <a:lnSpc>
                <a:spcPct val="150000"/>
              </a:lnSpc>
              <a:spcBef>
                <a:spcPts val="200"/>
              </a:spcBef>
              <a:spcAft>
                <a:spcPts val="200"/>
              </a:spcAft>
              <a:buFont typeface="Courier New" panose="02070309020205020404" pitchFamily="49" charset="0"/>
              <a:buChar char="o"/>
            </a:pPr>
            <a:r>
              <a:rPr lang="vi-VN" sz="1800" dirty="0">
                <a:solidFill>
                  <a:schemeClr val="tx1"/>
                </a:solidFill>
                <a:latin typeface="UTM Avo" panose="02040603050506020204" pitchFamily="18"/>
                <a:ea typeface="Calibri" panose="020F0502020204030204" pitchFamily="34" charset="0"/>
                <a:cs typeface="Times New Roman" panose="02020603050405020304" pitchFamily="18" charset="0"/>
              </a:rPr>
              <a:t>Ngăn chặn hoặc đề nghị cơ quan nhà nước có thẩm quyền ngăn chặn, xử lí kịp thời </a:t>
            </a:r>
            <a:r>
              <a:rPr lang="vi-VN" sz="1800">
                <a:solidFill>
                  <a:schemeClr val="tx1"/>
                </a:solidFill>
                <a:latin typeface="UTM Avo" panose="02040603050506020204" pitchFamily="18"/>
                <a:ea typeface="Calibri" panose="020F0502020204030204" pitchFamily="34" charset="0"/>
                <a:cs typeface="Times New Roman" panose="02020603050405020304" pitchFamily="18" charset="0"/>
              </a:rPr>
              <a:t>khi thấy</a:t>
            </a:r>
            <a:r>
              <a:rPr lang="en-US" sz="1800">
                <a:solidFill>
                  <a:schemeClr val="tx1"/>
                </a:solidFill>
                <a:latin typeface="UTM Avo" panose="02040603050506020204" pitchFamily="18"/>
                <a:ea typeface="Calibri" panose="020F0502020204030204" pitchFamily="34" charset="0"/>
                <a:cs typeface="Times New Roman" panose="02020603050405020304" pitchFamily="18" charset="0"/>
              </a:rPr>
              <a:t> </a:t>
            </a:r>
            <a:r>
              <a:rPr lang="vi-VN" sz="1800">
                <a:solidFill>
                  <a:schemeClr val="tx1"/>
                </a:solidFill>
                <a:latin typeface="UTM Avo" panose="02040603050506020204" pitchFamily="18"/>
                <a:ea typeface="Calibri" panose="020F0502020204030204" pitchFamily="34" charset="0"/>
                <a:cs typeface="Times New Roman" panose="02020603050405020304" pitchFamily="18" charset="0"/>
              </a:rPr>
              <a:t>có </a:t>
            </a:r>
            <a:r>
              <a:rPr lang="vi-VN" sz="1800" dirty="0">
                <a:solidFill>
                  <a:schemeClr val="tx1"/>
                </a:solidFill>
                <a:latin typeface="UTM Avo" panose="02040603050506020204" pitchFamily="18"/>
                <a:ea typeface="Calibri" panose="020F0502020204030204" pitchFamily="34" charset="0"/>
                <a:cs typeface="Times New Roman" panose="02020603050405020304" pitchFamily="18" charset="0"/>
              </a:rPr>
              <a:t>những hành vi làm sai lệch, </a:t>
            </a:r>
            <a:r>
              <a:rPr lang="vi-VN" sz="1800">
                <a:solidFill>
                  <a:schemeClr val="tx1"/>
                </a:solidFill>
                <a:latin typeface="UTM Avo" panose="02040603050506020204" pitchFamily="18"/>
                <a:ea typeface="Calibri" panose="020F0502020204030204" pitchFamily="34" charset="0"/>
                <a:cs typeface="Times New Roman" panose="02020603050405020304" pitchFamily="18" charset="0"/>
              </a:rPr>
              <a:t>phá hoại</a:t>
            </a:r>
            <a:r>
              <a:rPr lang="en-US" sz="1800">
                <a:solidFill>
                  <a:schemeClr val="tx1"/>
                </a:solidFill>
                <a:latin typeface="UTM Avo" panose="02040603050506020204" pitchFamily="18"/>
                <a:ea typeface="Calibri" panose="020F0502020204030204" pitchFamily="34" charset="0"/>
                <a:cs typeface="Times New Roman" panose="02020603050405020304" pitchFamily="18" charset="0"/>
              </a:rPr>
              <a:t>, chiếm đoạt, sử dụng di sản văn hóa, hoặc thấy di sản văn hóa có nguy cơ bị làm sai lệch giá trị, bị phá hoại, bị mất.</a:t>
            </a:r>
            <a:r>
              <a:rPr lang="vi-VN" sz="1800">
                <a:solidFill>
                  <a:schemeClr val="tx1"/>
                </a:solidFill>
                <a:latin typeface="UTM Avo" panose="02040603050506020204" pitchFamily="18"/>
                <a:ea typeface="Calibri" panose="020F0502020204030204" pitchFamily="34" charset="0"/>
                <a:cs typeface="Times New Roman" panose="02020603050405020304" pitchFamily="18" charset="0"/>
              </a:rPr>
              <a:t> </a:t>
            </a:r>
            <a:endParaRPr lang="en-US" sz="1800">
              <a:solidFill>
                <a:schemeClr val="tx1"/>
              </a:solidFill>
              <a:latin typeface="UTM Avo" panose="02040603050506020204" pitchFamily="18"/>
              <a:ea typeface="Calibri" panose="020F0502020204030204" pitchFamily="34" charset="0"/>
              <a:cs typeface="Times New Roman" panose="02020603050405020304" pitchFamily="18" charset="0"/>
            </a:endParaRPr>
          </a:p>
          <a:p>
            <a:pPr marL="304815" indent="-304815" algn="just">
              <a:lnSpc>
                <a:spcPct val="150000"/>
              </a:lnSpc>
              <a:spcBef>
                <a:spcPts val="200"/>
              </a:spcBef>
              <a:spcAft>
                <a:spcPts val="200"/>
              </a:spcAft>
              <a:buFont typeface="Courier New" panose="02070309020205020404" pitchFamily="49" charset="0"/>
              <a:buChar char="o"/>
            </a:pPr>
            <a:r>
              <a:rPr lang="vi-VN" sz="1800">
                <a:solidFill>
                  <a:schemeClr val="tx1"/>
                </a:solidFill>
                <a:latin typeface="UTM Avo" panose="02040603050506020204" pitchFamily="18"/>
                <a:ea typeface="Calibri" panose="020F0502020204030204" pitchFamily="34" charset="0"/>
                <a:cs typeface="Times New Roman" panose="02020603050405020304" pitchFamily="18" charset="0"/>
              </a:rPr>
              <a:t>Thực </a:t>
            </a:r>
            <a:r>
              <a:rPr lang="vi-VN" sz="1800" dirty="0">
                <a:solidFill>
                  <a:schemeClr val="tx1"/>
                </a:solidFill>
                <a:latin typeface="UTM Avo" panose="02040603050506020204" pitchFamily="18"/>
                <a:ea typeface="Calibri" panose="020F0502020204030204" pitchFamily="34" charset="0"/>
                <a:cs typeface="Times New Roman" panose="02020603050405020304" pitchFamily="18" charset="0"/>
              </a:rPr>
              <a:t>hiện các biện pháp bảo vệ và phát huy giá trị di sản văn hoá.</a:t>
            </a:r>
            <a:endParaRPr lang="vi-VN" sz="1800" dirty="0">
              <a:solidFill>
                <a:schemeClr val="tx1"/>
              </a:solidFill>
              <a:latin typeface="UTM Avo" panose="02040603050506020204" pitchFamily="18"/>
              <a:cs typeface="Times New Roman" panose="02020603050405020304" pitchFamily="18" charset="0"/>
            </a:endParaRPr>
          </a:p>
          <a:p>
            <a:pPr marL="304815" indent="-304815" algn="just">
              <a:lnSpc>
                <a:spcPct val="150000"/>
              </a:lnSpc>
              <a:spcAft>
                <a:spcPts val="667"/>
              </a:spcAft>
              <a:buFont typeface="Courier New" panose="02070309020205020404" pitchFamily="49" charset="0"/>
              <a:buChar char="o"/>
            </a:pPr>
            <a:r>
              <a:rPr lang="vi-VN" sz="1800" dirty="0">
                <a:solidFill>
                  <a:schemeClr val="tx1"/>
                </a:solidFill>
                <a:latin typeface="UTM Avo" panose="02040603050506020204" pitchFamily="18"/>
                <a:ea typeface="Calibri" panose="020F0502020204030204" pitchFamily="34" charset="0"/>
                <a:cs typeface="Times New Roman" panose="02020603050405020304" pitchFamily="18" charset="0"/>
              </a:rPr>
              <a:t>Chuyển giao di sản văn hoá cho cơ quan nhà nước có thẩm quyền trong trường hợp không có đủ điều kiện và khả năng bảo vệ và phát huy giá trị.</a:t>
            </a:r>
            <a:endParaRPr lang="vi-VN" sz="1800" dirty="0">
              <a:solidFill>
                <a:schemeClr val="tx1"/>
              </a:solidFill>
              <a:latin typeface="UTM Avo" panose="02040603050506020204" pitchFamily="18"/>
              <a:cs typeface="Times New Roman" panose="02020603050405020304" pitchFamily="18" charset="0"/>
            </a:endParaRPr>
          </a:p>
        </p:txBody>
      </p:sp>
      <p:grpSp>
        <p:nvGrpSpPr>
          <p:cNvPr id="6" name="Group 5">
            <a:extLst>
              <a:ext uri="{FF2B5EF4-FFF2-40B4-BE49-F238E27FC236}">
                <a16:creationId xmlns:a16="http://schemas.microsoft.com/office/drawing/2014/main" id="{88E5F12F-4BE4-B862-3215-64870A90BE7B}"/>
              </a:ext>
            </a:extLst>
          </p:cNvPr>
          <p:cNvGrpSpPr/>
          <p:nvPr/>
        </p:nvGrpSpPr>
        <p:grpSpPr>
          <a:xfrm>
            <a:off x="3025646" y="881374"/>
            <a:ext cx="8271073" cy="954813"/>
            <a:chOff x="257503" y="346619"/>
            <a:chExt cx="14261026" cy="1088706"/>
          </a:xfrm>
        </p:grpSpPr>
        <p:sp>
          <p:nvSpPr>
            <p:cNvPr id="7" name="Rectangle: Rounded Corners 4">
              <a:extLst>
                <a:ext uri="{FF2B5EF4-FFF2-40B4-BE49-F238E27FC236}">
                  <a16:creationId xmlns:a16="http://schemas.microsoft.com/office/drawing/2014/main" id="{DB9E6A3D-2A44-8F40-1CDA-DA0E05BCAE4A}"/>
                </a:ext>
              </a:extLst>
            </p:cNvPr>
            <p:cNvSpPr/>
            <p:nvPr/>
          </p:nvSpPr>
          <p:spPr>
            <a:xfrm>
              <a:off x="367864" y="359955"/>
              <a:ext cx="14040307" cy="1075370"/>
            </a:xfrm>
            <a:prstGeom prst="roundRect">
              <a:avLst/>
            </a:prstGeom>
            <a:solidFill>
              <a:srgbClr val="FDC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UTM Avo" panose="02040603050506020204" pitchFamily="18"/>
              </a:endParaRPr>
            </a:p>
          </p:txBody>
        </p:sp>
        <p:sp>
          <p:nvSpPr>
            <p:cNvPr id="8" name="TextBox 7">
              <a:extLst>
                <a:ext uri="{FF2B5EF4-FFF2-40B4-BE49-F238E27FC236}">
                  <a16:creationId xmlns:a16="http://schemas.microsoft.com/office/drawing/2014/main" id="{F12802CC-CD3B-BF0B-DEAE-2DF55B36354C}"/>
                </a:ext>
              </a:extLst>
            </p:cNvPr>
            <p:cNvSpPr txBox="1"/>
            <p:nvPr/>
          </p:nvSpPr>
          <p:spPr>
            <a:xfrm>
              <a:off x="257503" y="346619"/>
              <a:ext cx="14261026" cy="1088706"/>
            </a:xfrm>
            <a:prstGeom prst="rect">
              <a:avLst/>
            </a:prstGeom>
            <a:noFill/>
            <a:ln>
              <a:noFill/>
            </a:ln>
          </p:spPr>
          <p:txBody>
            <a:bodyPr wrap="square">
              <a:spAutoFit/>
            </a:bodyPr>
            <a:lstStyle/>
            <a:p>
              <a:pPr algn="ctr">
                <a:lnSpc>
                  <a:spcPct val="150000"/>
                </a:lnSpc>
                <a:spcBef>
                  <a:spcPts val="200"/>
                </a:spcBef>
                <a:spcAft>
                  <a:spcPts val="200"/>
                </a:spcAft>
              </a:pP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4</a:t>
              </a:r>
              <a:r>
                <a:rPr lang="en-US" sz="2000" b="1">
                  <a:solidFill>
                    <a:schemeClr val="tx1"/>
                  </a:solidFill>
                  <a:latin typeface="UTM Avo" panose="02040603050506020204" pitchFamily="18"/>
                  <a:ea typeface="Calibri" panose="020F0502020204030204" pitchFamily="34" charset="0"/>
                  <a:cs typeface="Arial" panose="020B0604020202020204" pitchFamily="34" charset="0"/>
                </a:rPr>
                <a:t>. Quy định của pháp luật về quyền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và</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nghĩa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vụ</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của</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tổ</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chức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cá</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nhân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đối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với</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việc</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bảo</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vệ</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di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sản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văn</a:t>
              </a:r>
              <a:r>
                <a:rPr lang="en-US"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b="1" dirty="0" err="1">
                  <a:solidFill>
                    <a:schemeClr val="tx1"/>
                  </a:solidFill>
                  <a:latin typeface="UTM Avo" panose="02040603050506020204" pitchFamily="18"/>
                  <a:ea typeface="Calibri" panose="020F0502020204030204" pitchFamily="34" charset="0"/>
                  <a:cs typeface="Arial" panose="020B0604020202020204" pitchFamily="34" charset="0"/>
                </a:rPr>
                <a:t>hoá</a:t>
              </a:r>
              <a:endParaRPr lang="en-US" sz="2000" dirty="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33001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F0153D51-2776-7E1B-739C-88EF31768370}"/>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24821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800</Words>
  <Application>Microsoft Office PowerPoint</Application>
  <PresentationFormat>Widescreen</PresentationFormat>
  <Paragraphs>32</Paragraphs>
  <Slides>16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UTM Avo</vt:lpstr>
      <vt:lpstr>Arial</vt:lpstr>
      <vt:lpstr>Calibri</vt:lpstr>
      <vt:lpstr>Courier New</vt:lpstr>
      <vt:lpstr>2_Office Theme</vt:lpstr>
      <vt:lpstr>1_Office Theme</vt:lpstr>
      <vt:lpstr>Tuần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Ziczac</cp:lastModifiedBy>
  <cp:revision>31</cp:revision>
  <dcterms:created xsi:type="dcterms:W3CDTF">2023-10-19T01:39:18Z</dcterms:created>
  <dcterms:modified xsi:type="dcterms:W3CDTF">2023-12-14T03:27:44Z</dcterms:modified>
</cp:coreProperties>
</file>