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83" r:id="rId2"/>
    <p:sldId id="284" r:id="rId3"/>
    <p:sldId id="257" r:id="rId4"/>
    <p:sldId id="258" r:id="rId5"/>
    <p:sldId id="285" r:id="rId6"/>
    <p:sldId id="376" r:id="rId7"/>
    <p:sldId id="379" r:id="rId8"/>
    <p:sldId id="377" r:id="rId9"/>
    <p:sldId id="378" r:id="rId10"/>
    <p:sldId id="401" r:id="rId11"/>
    <p:sldId id="405" r:id="rId12"/>
    <p:sldId id="402" r:id="rId13"/>
    <p:sldId id="429" r:id="rId14"/>
    <p:sldId id="430" r:id="rId15"/>
    <p:sldId id="407" r:id="rId16"/>
    <p:sldId id="432" r:id="rId17"/>
    <p:sldId id="408" r:id="rId18"/>
    <p:sldId id="288" r:id="rId19"/>
    <p:sldId id="571" r:id="rId20"/>
    <p:sldId id="434" r:id="rId21"/>
    <p:sldId id="435" r:id="rId22"/>
    <p:sldId id="436" r:id="rId23"/>
    <p:sldId id="437" r:id="rId24"/>
    <p:sldId id="438" r:id="rId25"/>
    <p:sldId id="478" r:id="rId26"/>
    <p:sldId id="459" r:id="rId27"/>
    <p:sldId id="289" r:id="rId28"/>
    <p:sldId id="499" r:id="rId29"/>
    <p:sldId id="502" r:id="rId30"/>
    <p:sldId id="500" r:id="rId31"/>
    <p:sldId id="503" r:id="rId32"/>
    <p:sldId id="504" r:id="rId33"/>
    <p:sldId id="525" r:id="rId34"/>
    <p:sldId id="526" r:id="rId35"/>
    <p:sldId id="527" r:id="rId36"/>
    <p:sldId id="529" r:id="rId37"/>
    <p:sldId id="322" r:id="rId38"/>
    <p:sldId id="323" r:id="rId39"/>
    <p:sldId id="531" r:id="rId40"/>
    <p:sldId id="530" r:id="rId41"/>
    <p:sldId id="532" r:id="rId42"/>
    <p:sldId id="533" r:id="rId43"/>
    <p:sldId id="544" r:id="rId44"/>
    <p:sldId id="545" r:id="rId45"/>
    <p:sldId id="546" r:id="rId46"/>
    <p:sldId id="548" r:id="rId47"/>
    <p:sldId id="549" r:id="rId48"/>
    <p:sldId id="550" r:id="rId49"/>
    <p:sldId id="551" r:id="rId50"/>
    <p:sldId id="552" r:id="rId51"/>
    <p:sldId id="553" r:id="rId52"/>
    <p:sldId id="561" r:id="rId53"/>
    <p:sldId id="562" r:id="rId54"/>
    <p:sldId id="563" r:id="rId55"/>
    <p:sldId id="327" r:id="rId56"/>
    <p:sldId id="564" r:id="rId57"/>
    <p:sldId id="565" r:id="rId58"/>
    <p:sldId id="567" r:id="rId59"/>
    <p:sldId id="568" r:id="rId60"/>
    <p:sldId id="569" r:id="rId61"/>
    <p:sldId id="570" r:id="rId62"/>
    <p:sldId id="355" r:id="rId63"/>
    <p:sldId id="282" r:id="rId6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9/12/2024</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61</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GDD-LENOVO\Downloads\videoplayback.mp4" TargetMode="External"/><Relationship Id="rId1" Type="http://schemas.microsoft.com/office/2007/relationships/media" Target="file:///C:\Users\TGDD-LENOVO\Downloads\videoplayback.mp4"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lstStyle/>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8650168" y="112765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phân tích</a:t>
            </a: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6955988"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cs typeface="Aharoni" panose="02010803020104030203" pitchFamily="2" charset="-79"/>
              </a:rPr>
              <a:t>Góc áp dụng</a:t>
            </a:r>
          </a:p>
        </p:txBody>
      </p:sp>
      <p:sp>
        <p:nvSpPr>
          <p:cNvPr id="9" name="椭圆 14"/>
          <p:cNvSpPr/>
          <p:nvPr/>
        </p:nvSpPr>
        <p:spPr>
          <a:xfrm>
            <a:off x="10258623"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quan sát</a:t>
            </a: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P spid="15" grpId="0" bldLvl="0" animBg="1"/>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4241651" y="314325"/>
            <a:ext cx="3756174"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accent1"/>
                </a:solidFill>
                <a:cs typeface="Aharoni" panose="02010803020104030203" pitchFamily="2" charset="-79"/>
              </a:rPr>
              <a:t>Góc phân tích:</a:t>
            </a:r>
          </a:p>
          <a:p>
            <a:pPr algn="ctr"/>
            <a:r>
              <a:rPr lang="en-US" altLang="zh-CN" sz="2600" b="1" dirty="0">
                <a:solidFill>
                  <a:schemeClr val="accent5">
                    <a:lumMod val="75000"/>
                  </a:schemeClr>
                </a:solidFill>
                <a:cs typeface="Aharoni" panose="02010803020104030203" pitchFamily="2" charset="-79"/>
              </a:rPr>
              <a:t>Nghiên cứu thông tin SGK, hoàn thành nội dung 1 trong phiếu học tập số 2</a:t>
            </a: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461010" y="3141484"/>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cs typeface="Aharoni" panose="02010803020104030203" pitchFamily="2" charset="-79"/>
              </a:rPr>
              <a:t>Góc áp dụng:</a:t>
            </a:r>
          </a:p>
          <a:p>
            <a:pPr algn="ctr"/>
            <a:r>
              <a:rPr lang="en-US" altLang="zh-CN" sz="3200" b="1" dirty="0">
                <a:solidFill>
                  <a:schemeClr val="accent5">
                    <a:lumMod val="75000"/>
                  </a:schemeClr>
                </a:solidFill>
                <a:cs typeface="Aharoni" panose="02010803020104030203" pitchFamily="2" charset="-79"/>
              </a:rPr>
              <a:t>Tiến hành thí nghiệm,</a:t>
            </a:r>
            <a:r>
              <a:rPr lang="en-US" altLang="zh-CN" sz="3200" b="1" dirty="0">
                <a:solidFill>
                  <a:schemeClr val="accent5">
                    <a:lumMod val="75000"/>
                  </a:schemeClr>
                </a:solidFill>
                <a:cs typeface="Aharoni" panose="02010803020104030203" pitchFamily="2" charset="-79"/>
                <a:sym typeface="+mn-ea"/>
              </a:rPr>
              <a:t>hoàn thành nội dung 3- Phiếu học tập 2</a:t>
            </a:r>
            <a:endParaRPr lang="en-US" altLang="zh-CN" sz="3200" b="1" dirty="0">
              <a:solidFill>
                <a:schemeClr val="accent5">
                  <a:lumMod val="75000"/>
                </a:schemeClr>
              </a:solidFill>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p>
        </p:txBody>
      </p:sp>
      <p:sp>
        <p:nvSpPr>
          <p:cNvPr id="9" name="椭圆 14"/>
          <p:cNvSpPr/>
          <p:nvPr/>
        </p:nvSpPr>
        <p:spPr>
          <a:xfrm>
            <a:off x="8084820" y="3042285"/>
            <a:ext cx="3710305"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solidFill>
                <a:cs typeface="Aharoni" panose="02010803020104030203" pitchFamily="2" charset="-79"/>
              </a:rPr>
              <a:t>Góc quan sát: </a:t>
            </a:r>
            <a:r>
              <a:rPr lang="en-US" altLang="zh-CN" sz="2800" b="1" dirty="0">
                <a:solidFill>
                  <a:schemeClr val="accent5">
                    <a:lumMod val="75000"/>
                  </a:schemeClr>
                </a:solidFill>
                <a:cs typeface="Aharoni" panose="02010803020104030203" pitchFamily="2" charset="-79"/>
              </a:rPr>
              <a:t>Quan sát video thí nghiệm, hoàn thành nội dung 2- Phiếu học tập 2</a:t>
            </a: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838200" y="1346476"/>
            <a:ext cx="10634345" cy="5231130"/>
          </a:xfrm>
          <a:prstGeom prst="rect">
            <a:avLst/>
          </a:prstGeom>
        </p:spPr>
      </p:pic>
      <p:sp>
        <p:nvSpPr>
          <p:cNvPr id="20" name="圆角矩形 25"/>
          <p:cNvSpPr/>
          <p:nvPr/>
        </p:nvSpPr>
        <p:spPr>
          <a:xfrm>
            <a:off x="838200" y="405903"/>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1. Khi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trộn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phẩn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phần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này</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2.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trong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ống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nghiệm</a:t>
            </a:r>
            <a:r>
              <a:rPr lang="en-US" sz="2000" dirty="0">
                <a:solidFill>
                  <a:schemeClr val="accent6">
                    <a:lumMod val="50000"/>
                  </a:schemeClr>
                </a:solidFill>
                <a:latin typeface="Arial" panose="020B0604020202020204" pitchFamily="34" charset="0"/>
                <a:cs typeface="Arial" panose="020B0604020202020204" pitchFamily="34" charset="0"/>
                <a:sym typeface="+mn-ea"/>
              </a:rPr>
              <a:t> (2)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sau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đun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nóng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để</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nguội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3. Sau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trộn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tạo</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thành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vì</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tách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ra</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khỏi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ta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lại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các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ban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đầu</a:t>
            </a:r>
            <a:r>
              <a:rPr lang="en-US" sz="2000" dirty="0">
                <a:solidFill>
                  <a:schemeClr val="accent6">
                    <a:lumMod val="50000"/>
                  </a:schemeClr>
                </a:solidFill>
                <a:latin typeface="Arial" panose="020B0604020202020204" pitchFamily="34" charset="0"/>
                <a:cs typeface="Arial" panose="020B0604020202020204" pitchFamily="34" charset="0"/>
                <a:sym typeface="+mn-ea"/>
              </a:rPr>
              <a:t> (H).</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4. Sau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đun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nóng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tạo</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thành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sản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phẩm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màu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xám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 (H).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7074535"/>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P spid="3084" grpId="0"/>
      <p:bldP spid="308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7637</Words>
  <Application>Microsoft Office PowerPoint</Application>
  <PresentationFormat>Widescreen</PresentationFormat>
  <Paragraphs>408</Paragraphs>
  <Slides>63</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Microsoft YaHei</vt:lpstr>
      <vt:lpstr>Aharoni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59</cp:revision>
  <dcterms:created xsi:type="dcterms:W3CDTF">2017-05-28T12:28:00Z</dcterms:created>
  <dcterms:modified xsi:type="dcterms:W3CDTF">2024-09-12T14:29:02Z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