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7" r:id="rId2"/>
  </p:sldMasterIdLst>
  <p:notesMasterIdLst>
    <p:notesMasterId r:id="rId52"/>
  </p:notesMasterIdLst>
  <p:sldIdLst>
    <p:sldId id="325" r:id="rId3"/>
    <p:sldId id="256" r:id="rId4"/>
    <p:sldId id="259" r:id="rId5"/>
    <p:sldId id="257" r:id="rId6"/>
    <p:sldId id="359" r:id="rId7"/>
    <p:sldId id="328" r:id="rId8"/>
    <p:sldId id="360" r:id="rId9"/>
    <p:sldId id="326" r:id="rId10"/>
    <p:sldId id="327" r:id="rId11"/>
    <p:sldId id="331" r:id="rId12"/>
    <p:sldId id="332" r:id="rId13"/>
    <p:sldId id="333" r:id="rId14"/>
    <p:sldId id="334" r:id="rId15"/>
    <p:sldId id="335" r:id="rId16"/>
    <p:sldId id="338" r:id="rId17"/>
    <p:sldId id="339" r:id="rId18"/>
    <p:sldId id="340" r:id="rId19"/>
    <p:sldId id="330" r:id="rId20"/>
    <p:sldId id="347" r:id="rId21"/>
    <p:sldId id="348" r:id="rId22"/>
    <p:sldId id="361" r:id="rId23"/>
    <p:sldId id="321" r:id="rId24"/>
    <p:sldId id="315" r:id="rId25"/>
    <p:sldId id="375" r:id="rId26"/>
    <p:sldId id="312" r:id="rId27"/>
    <p:sldId id="323" r:id="rId28"/>
    <p:sldId id="310" r:id="rId29"/>
    <p:sldId id="362" r:id="rId30"/>
    <p:sldId id="373" r:id="rId31"/>
    <p:sldId id="363" r:id="rId32"/>
    <p:sldId id="364" r:id="rId33"/>
    <p:sldId id="372" r:id="rId34"/>
    <p:sldId id="365" r:id="rId35"/>
    <p:sldId id="366" r:id="rId36"/>
    <p:sldId id="367" r:id="rId37"/>
    <p:sldId id="368" r:id="rId38"/>
    <p:sldId id="370" r:id="rId39"/>
    <p:sldId id="374" r:id="rId40"/>
    <p:sldId id="369" r:id="rId41"/>
    <p:sldId id="288" r:id="rId42"/>
    <p:sldId id="351" r:id="rId43"/>
    <p:sldId id="352" r:id="rId44"/>
    <p:sldId id="353" r:id="rId45"/>
    <p:sldId id="354" r:id="rId46"/>
    <p:sldId id="355" r:id="rId47"/>
    <p:sldId id="356" r:id="rId48"/>
    <p:sldId id="322" r:id="rId49"/>
    <p:sldId id="357" r:id="rId50"/>
    <p:sldId id="358" r:id="rId51"/>
  </p:sldIdLst>
  <p:sldSz cx="9144000" cy="5143500" type="screen16x9"/>
  <p:notesSz cx="6858000" cy="9144000"/>
  <p:embeddedFontLst>
    <p:embeddedFont>
      <p:font typeface="微软雅黑" panose="020B0503020204020204" pitchFamily="34" charset="-122"/>
      <p:regular r:id="rId53"/>
      <p:bold r:id="rId54"/>
    </p:embeddedFont>
    <p:embeddedFont>
      <p:font typeface="#9Slide03 Arima Madurai Black" panose="020B0604020202020204" charset="0"/>
      <p:bold r:id="rId55"/>
    </p:embeddedFont>
    <p:embeddedFont>
      <p:font typeface="Fira Sans Condensed Light" panose="020B0403050000020004" pitchFamily="34" charset="0"/>
      <p:regular r:id="rId56"/>
      <p:italic r:id="rId57"/>
    </p:embeddedFont>
    <p:embeddedFont>
      <p:font typeface="Fira Sans Condensed Medium" panose="020B0603050000020004" pitchFamily="34" charset="0"/>
      <p:regular r:id="rId58"/>
      <p:italic r:id="rId59"/>
    </p:embeddedFont>
    <p:embeddedFont>
      <p:font typeface="Fira Sans Extra Condensed" panose="020B0503050000020004" pitchFamily="34" charset="0"/>
      <p:regular r:id="rId60"/>
      <p:bold r:id="rId61"/>
      <p:italic r:id="rId62"/>
      <p:boldItalic r:id="rId63"/>
    </p:embeddedFont>
    <p:embeddedFont>
      <p:font typeface="Fira Sans Extra Condensed Medium" panose="020B0604020202020204" charset="0"/>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3F3F"/>
    <a:srgbClr val="FFFFB3"/>
    <a:srgbClr val="2A70E2"/>
    <a:srgbClr val="F9F7F7"/>
    <a:srgbClr val="FFFFCC"/>
    <a:srgbClr val="FFFFFF"/>
    <a:srgbClr val="943557"/>
    <a:srgbClr val="B6D7A8"/>
    <a:srgbClr val="BDBDBD"/>
    <a:srgbClr val="E7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autoAdjust="0"/>
    <p:restoredTop sz="94681"/>
  </p:normalViewPr>
  <p:slideViewPr>
    <p:cSldViewPr snapToGrid="0" showGuides="1">
      <p:cViewPr varScale="1">
        <p:scale>
          <a:sx n="90" d="100"/>
          <a:sy n="90" d="100"/>
        </p:scale>
        <p:origin x="828" y="84"/>
      </p:cViewPr>
      <p:guideLst>
        <p:guide orient="horz" pos="1620"/>
        <p:guide pos="2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34425" y="1040213"/>
            <a:ext cx="3946500" cy="2672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648550" y="3678788"/>
            <a:ext cx="41181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929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713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85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62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84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64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429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36"/>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006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51"/>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848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412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34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Roboto" panose="02000000000000000000"/>
              <a:buChar char="●"/>
              <a:defRPr sz="1800">
                <a:solidFill>
                  <a:srgbClr val="434343"/>
                </a:solidFill>
                <a:latin typeface="Roboto" panose="02000000000000000000"/>
                <a:ea typeface="Roboto" panose="02000000000000000000"/>
                <a:cs typeface="Roboto" panose="02000000000000000000"/>
                <a:sym typeface="Roboto" panose="02000000000000000000"/>
              </a:defRPr>
            </a:lvl1pPr>
            <a:lvl2pPr marL="914400" lvl="1"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2pPr>
            <a:lvl3pPr marL="1371600" lvl="2"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3pPr>
            <a:lvl4pPr marL="1828800" lvl="3"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4pPr>
            <a:lvl5pPr marL="2286000" lvl="4"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5pPr>
            <a:lvl6pPr marL="2743200" lvl="5"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6pPr>
            <a:lvl7pPr marL="3200400" lvl="6"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7pPr>
            <a:lvl8pPr marL="3657600" lvl="7"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8pPr>
            <a:lvl9pPr marL="4114800" lvl="8" indent="-317500" rtl="0">
              <a:lnSpc>
                <a:spcPct val="115000"/>
              </a:lnSpc>
              <a:spcBef>
                <a:spcPts val="1600"/>
              </a:spcBef>
              <a:spcAft>
                <a:spcPts val="160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DAF660-01E1-4CB2-84E4-040FF0DF353D}"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1DA4C9-86F9-4B89-B009-851E726E4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6788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9144000" cy="5143500"/>
          </a:xfrm>
        </p:grpSpPr>
        <p:pic>
          <p:nvPicPr>
            <p:cNvPr id="3" name="Picture 2"/>
            <p:cNvPicPr>
              <a:picLocks noChangeAspect="1"/>
            </p:cNvPicPr>
            <p:nvPr/>
          </p:nvPicPr>
          <p:blipFill rotWithShape="1">
            <a:blip r:embed="rId2"/>
            <a:srcRect l="-1401" t="14526" r="1401" b="24084"/>
            <a:stretch>
              <a:fillRect/>
            </a:stretch>
          </p:blipFill>
          <p:spPr>
            <a:xfrm>
              <a:off x="0" y="0"/>
              <a:ext cx="9144000" cy="5143500"/>
            </a:xfrm>
            <a:prstGeom prst="rect">
              <a:avLst/>
            </a:prstGeom>
          </p:spPr>
        </p:pic>
        <p:cxnSp>
          <p:nvCxnSpPr>
            <p:cNvPr id="5" name="Straight Connector 4"/>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387098" y="452078"/>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panose="02000000000000000000"/>
                <a:cs typeface="#9Slide03 Arima Madurai Black" panose="00000A00000000000000" pitchFamily="2" charset="-93"/>
                <a:sym typeface="Roboto" panose="02000000000000000000"/>
              </a:defRPr>
            </a:lvl1pPr>
            <a:lvl2pPr marL="914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2pPr>
            <a:lvl3pPr marL="1371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3pPr>
            <a:lvl4pPr marL="1828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4pPr>
            <a:lvl5pPr marL="22860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5pPr>
            <a:lvl6pPr marL="27432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6pPr>
            <a:lvl7pPr marL="3200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7pPr>
            <a:lvl8pPr marL="3657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8pPr>
            <a:lvl9pPr marL="4114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9pPr>
          </a:lstStyle>
          <a:p>
            <a:pPr>
              <a:lnSpc>
                <a:spcPct val="100000"/>
              </a:lnSpc>
            </a:pPr>
            <a:r>
              <a:rPr lang="vi-VN" sz="2400" dirty="0">
                <a:solidFill>
                  <a:srgbClr val="C53F3F"/>
                </a:solidFill>
                <a:cs typeface="Arial" panose="020B0604020202020204" pitchFamily="34" charset="0"/>
              </a:rPr>
              <a:t>Làm thế nào lựa chọn được dụng cụ, hoá chất phù hợp đ</a:t>
            </a:r>
            <a:r>
              <a:rPr lang="en-US" sz="2400" dirty="0">
                <a:solidFill>
                  <a:srgbClr val="C53F3F"/>
                </a:solidFill>
                <a:cs typeface="Arial" panose="020B0604020202020204" pitchFamily="34" charset="0"/>
              </a:rPr>
              <a:t>ể</a:t>
            </a:r>
            <a:r>
              <a:rPr lang="vi-VN" sz="2400" dirty="0">
                <a:solidFill>
                  <a:srgbClr val="C53F3F"/>
                </a:solidFill>
                <a:cs typeface="Arial" panose="020B0604020202020204" pitchFamily="34" charset="0"/>
              </a:rPr>
              <a:t> thực hiện thí nghiệm thành công và an toàn?</a:t>
            </a:r>
            <a:endParaRPr lang="en-US" sz="2400" dirty="0">
              <a:solidFill>
                <a:srgbClr val="C53F3F"/>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điện</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tử</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3383185" y="1745167"/>
            <a:ext cx="17123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Điện</a:t>
            </a:r>
            <a:r>
              <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kế</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pic>
        <p:nvPicPr>
          <p:cNvPr id="5" name="Picture 4"/>
          <p:cNvPicPr>
            <a:picLocks noChangeAspect="1"/>
          </p:cNvPicPr>
          <p:nvPr/>
        </p:nvPicPr>
        <p:blipFill>
          <a:blip r:embed="rId2"/>
          <a:stretch>
            <a:fillRect/>
          </a:stretch>
        </p:blipFill>
        <p:spPr>
          <a:xfrm>
            <a:off x="819024" y="1099315"/>
            <a:ext cx="2611980" cy="3869602"/>
          </a:xfrm>
          <a:prstGeom prst="rect">
            <a:avLst/>
          </a:prstGeom>
        </p:spPr>
      </p:pic>
      <p:sp>
        <p:nvSpPr>
          <p:cNvPr id="11" name="Google Shape;142;p18"/>
          <p:cNvSpPr txBox="1"/>
          <p:nvPr/>
        </p:nvSpPr>
        <p:spPr>
          <a:xfrm>
            <a:off x="3713173" y="2264454"/>
            <a:ext cx="4503227"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a:t>
            </a:r>
            <a:r>
              <a:rPr lang="en-US" b="0" dirty="0" err="1"/>
              <a:t>âm</a:t>
            </a:r>
            <a:r>
              <a:rPr lang="en-US" b="0" dirty="0"/>
              <a:t> (-)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phải</a:t>
            </a:r>
            <a:endParaRPr lang="en-US" b="0" dirty="0"/>
          </a:p>
        </p:txBody>
      </p:sp>
      <p:sp>
        <p:nvSpPr>
          <p:cNvPr id="13" name="Google Shape;142;p18"/>
          <p:cNvSpPr txBox="1"/>
          <p:nvPr/>
        </p:nvSpPr>
        <p:spPr>
          <a:xfrm>
            <a:off x="3713172" y="2980124"/>
            <a:ext cx="4503226"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a:t>
            </a:r>
            <a:r>
              <a:rPr lang="en-US" b="0" dirty="0" err="1"/>
              <a:t>âm</a:t>
            </a:r>
            <a:r>
              <a:rPr lang="en-US" b="0" dirty="0"/>
              <a:t> (-)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trái</a:t>
            </a:r>
            <a:endParaRPr lang="en-US" b="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49"/>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par>
                          <p:cTn id="23" fill="hold">
                            <p:stCondLst>
                              <p:cond delay="1649"/>
                            </p:stCondLst>
                            <p:childTnLst>
                              <p:par>
                                <p:cTn id="24" presetID="16" presetClass="entr" presetSubtype="37"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Đồng hồ đo điện đa năng BGS - # 63402 | HTG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16" y="936782"/>
            <a:ext cx="4086684" cy="408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điện</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tử</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4079863" y="1532324"/>
            <a:ext cx="3215735"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3050000020004" charset="0"/>
                <a:ea typeface="Fira Sans Extra Condensed" panose="020B0503050000020004"/>
                <a:cs typeface="Fira Sans Extra Condensed" panose="020B0503050000020004"/>
              </a:rPr>
              <a:t>Đồng hồ đo điện đa năng</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1" name="Google Shape;142;p18"/>
          <p:cNvSpPr txBox="1"/>
          <p:nvPr/>
        </p:nvSpPr>
        <p:spPr>
          <a:xfrm>
            <a:off x="4155457" y="2173014"/>
            <a:ext cx="343406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err="1"/>
              <a:t>Đo</a:t>
            </a:r>
            <a:r>
              <a:rPr lang="en-US" dirty="0"/>
              <a:t> </a:t>
            </a:r>
            <a:r>
              <a:rPr lang="vi-VN" dirty="0"/>
              <a:t>cường độ dòng điện, hiệu điện thế, điện trở,... trong mạch điện một chi</a:t>
            </a:r>
            <a:r>
              <a:rPr lang="en-US" dirty="0" err="1"/>
              <a:t>ều</a:t>
            </a:r>
            <a:r>
              <a:rPr lang="en-US" dirty="0"/>
              <a:t>, </a:t>
            </a:r>
            <a:r>
              <a:rPr lang="vi-VN" dirty="0"/>
              <a:t>xoay chiều.</a:t>
            </a:r>
            <a:endParaRPr lang="en-US"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49"/>
                            </p:stCondLst>
                            <p:childTnLst>
                              <p:par>
                                <p:cTn id="15" presetID="16" presetClass="entr" presetSubtype="37"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điện</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tử</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2725729" y="3850811"/>
            <a:ext cx="369253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3050000020004" charset="0"/>
                <a:ea typeface="Fira Sans Extra Condensed" panose="020B0503050000020004"/>
                <a:cs typeface="Fira Sans Extra Condensed" panose="020B0503050000020004"/>
              </a:rPr>
              <a:t>Cuộn dây dẫn có hai đèn LED</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1" name="Google Shape;142;p18"/>
          <p:cNvSpPr txBox="1"/>
          <p:nvPr/>
        </p:nvSpPr>
        <p:spPr>
          <a:xfrm>
            <a:off x="1548137" y="4097131"/>
            <a:ext cx="589532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C</a:t>
            </a:r>
            <a:r>
              <a:rPr lang="vi-VN" dirty="0"/>
              <a:t>uộn dây dẫn có hai đầu dây nối với hai đèn LED mắc song song, ngược cực theo sơ đồ để phát hiện dòng điện cảm ứng</a:t>
            </a:r>
            <a:endParaRPr lang="en-US" dirty="0"/>
          </a:p>
        </p:txBody>
      </p:sp>
      <p:pic>
        <p:nvPicPr>
          <p:cNvPr id="5" name="Picture 4"/>
          <p:cNvPicPr>
            <a:picLocks noChangeAspect="1"/>
          </p:cNvPicPr>
          <p:nvPr/>
        </p:nvPicPr>
        <p:blipFill>
          <a:blip r:embed="rId2"/>
          <a:stretch>
            <a:fillRect/>
          </a:stretch>
        </p:blipFill>
        <p:spPr>
          <a:xfrm>
            <a:off x="817989" y="874480"/>
            <a:ext cx="2969151" cy="2902748"/>
          </a:xfrm>
          <a:prstGeom prst="rect">
            <a:avLst/>
          </a:prstGeom>
        </p:spPr>
      </p:pic>
      <p:grpSp>
        <p:nvGrpSpPr>
          <p:cNvPr id="67" name="Group 66"/>
          <p:cNvGrpSpPr/>
          <p:nvPr/>
        </p:nvGrpSpPr>
        <p:grpSpPr>
          <a:xfrm>
            <a:off x="5584217" y="1139887"/>
            <a:ext cx="2011469" cy="2295380"/>
            <a:chOff x="5195256" y="707367"/>
            <a:chExt cx="2011469" cy="2295380"/>
          </a:xfrm>
        </p:grpSpPr>
        <p:grpSp>
          <p:nvGrpSpPr>
            <p:cNvPr id="53" name="Group 52"/>
            <p:cNvGrpSpPr/>
            <p:nvPr/>
          </p:nvGrpSpPr>
          <p:grpSpPr>
            <a:xfrm>
              <a:off x="5195256" y="958556"/>
              <a:ext cx="2011469" cy="2044191"/>
              <a:chOff x="5195256" y="706466"/>
              <a:chExt cx="2446020" cy="2485811"/>
            </a:xfrm>
          </p:grpSpPr>
          <p:cxnSp>
            <p:nvCxnSpPr>
              <p:cNvPr id="38" name="Straight Connector 37"/>
              <p:cNvCxnSpPr/>
              <p:nvPr/>
            </p:nvCxnSpPr>
            <p:spPr>
              <a:xfrm>
                <a:off x="5303360" y="706466"/>
                <a:ext cx="0" cy="1685333"/>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6" name="Group 45"/>
              <p:cNvGrpSpPr/>
              <p:nvPr/>
            </p:nvGrpSpPr>
            <p:grpSpPr>
              <a:xfrm>
                <a:off x="5195256" y="2369954"/>
                <a:ext cx="2446020" cy="822323"/>
                <a:chOff x="5195256" y="2369954"/>
                <a:chExt cx="2446020" cy="822323"/>
              </a:xfrm>
            </p:grpSpPr>
            <p:sp>
              <p:nvSpPr>
                <p:cNvPr id="9" name="Rectangle 8"/>
                <p:cNvSpPr/>
                <p:nvPr/>
              </p:nvSpPr>
              <p:spPr>
                <a:xfrm>
                  <a:off x="5195256" y="2389513"/>
                  <a:ext cx="2446020" cy="783224"/>
                </a:xfrm>
                <a:prstGeom prst="rect">
                  <a:avLst/>
                </a:prstGeom>
                <a:solidFill>
                  <a:schemeClr val="bg2">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p:cNvSpPr/>
                <p:nvPr/>
              </p:nvSpPr>
              <p:spPr>
                <a:xfrm>
                  <a:off x="5288200" y="236997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5396776" y="236997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5505352" y="236997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5613928" y="236996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5722504" y="236996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5831080" y="236996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a:off x="5939656" y="236996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a:off x="6048232" y="236996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p:cNvSpPr/>
                <p:nvPr/>
              </p:nvSpPr>
              <p:spPr>
                <a:xfrm>
                  <a:off x="6156808" y="236996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a:off x="6265384" y="2369963"/>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p:cNvSpPr/>
                <p:nvPr/>
              </p:nvSpPr>
              <p:spPr>
                <a:xfrm>
                  <a:off x="6373960" y="236996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6482536" y="236996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a:off x="6591112" y="236996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a:off x="6699688" y="236995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808264" y="236995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16840" y="236995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7025416" y="236995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7133992" y="236995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7242568" y="236995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7357669" y="2701558"/>
                  <a:ext cx="188602" cy="490701"/>
                  <a:chOff x="7536132" y="1477881"/>
                  <a:chExt cx="188602" cy="490701"/>
                </a:xfrm>
              </p:grpSpPr>
              <p:sp>
                <p:nvSpPr>
                  <p:cNvPr id="34" name="Freeform: Shape 33"/>
                  <p:cNvSpPr/>
                  <p:nvPr/>
                </p:nvSpPr>
                <p:spPr>
                  <a:xfrm>
                    <a:off x="7536132" y="1521557"/>
                    <a:ext cx="140418" cy="44702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 name="connsiteX0-1" fmla="*/ 113768 w 167758"/>
                      <a:gd name="connsiteY0-2" fmla="*/ 543319 h 856163"/>
                      <a:gd name="connsiteX1-3" fmla="*/ 167758 w 167758"/>
                      <a:gd name="connsiteY1-4" fmla="*/ 38509 h 856163"/>
                      <a:gd name="connsiteX2-5" fmla="*/ 113414 w 167758"/>
                      <a:gd name="connsiteY2-6" fmla="*/ 59774 h 856163"/>
                      <a:gd name="connsiteX3-7" fmla="*/ 96874 w 167758"/>
                      <a:gd name="connsiteY3-8" fmla="*/ 258248 h 856163"/>
                      <a:gd name="connsiteX4-9" fmla="*/ 108688 w 167758"/>
                      <a:gd name="connsiteY4-10" fmla="*/ 435458 h 856163"/>
                      <a:gd name="connsiteX5-11" fmla="*/ 125228 w 167758"/>
                      <a:gd name="connsiteY5-12" fmla="*/ 610304 h 856163"/>
                      <a:gd name="connsiteX6-13" fmla="*/ 125228 w 167758"/>
                      <a:gd name="connsiteY6-14" fmla="*/ 747346 h 856163"/>
                      <a:gd name="connsiteX7-15" fmla="*/ 82698 w 167758"/>
                      <a:gd name="connsiteY7-16" fmla="*/ 841858 h 856163"/>
                      <a:gd name="connsiteX8-17" fmla="*/ 33079 w 167758"/>
                      <a:gd name="connsiteY8-18" fmla="*/ 853671 h 856163"/>
                      <a:gd name="connsiteX9-19" fmla="*/ 0 w 167758"/>
                      <a:gd name="connsiteY9-20" fmla="*/ 820592 h 856163"/>
                      <a:gd name="connsiteX0-21" fmla="*/ 113768 w 129084"/>
                      <a:gd name="connsiteY0-22" fmla="*/ 489296 h 802140"/>
                      <a:gd name="connsiteX1-23" fmla="*/ 101718 w 129084"/>
                      <a:gd name="connsiteY1-24" fmla="*/ 441686 h 802140"/>
                      <a:gd name="connsiteX2-25" fmla="*/ 113414 w 129084"/>
                      <a:gd name="connsiteY2-26" fmla="*/ 5751 h 802140"/>
                      <a:gd name="connsiteX3-27" fmla="*/ 96874 w 129084"/>
                      <a:gd name="connsiteY3-28" fmla="*/ 204225 h 802140"/>
                      <a:gd name="connsiteX4-29" fmla="*/ 108688 w 129084"/>
                      <a:gd name="connsiteY4-30" fmla="*/ 381435 h 802140"/>
                      <a:gd name="connsiteX5-31" fmla="*/ 125228 w 129084"/>
                      <a:gd name="connsiteY5-32" fmla="*/ 556281 h 802140"/>
                      <a:gd name="connsiteX6-33" fmla="*/ 125228 w 129084"/>
                      <a:gd name="connsiteY6-34" fmla="*/ 693323 h 802140"/>
                      <a:gd name="connsiteX7-35" fmla="*/ 82698 w 129084"/>
                      <a:gd name="connsiteY7-36" fmla="*/ 787835 h 802140"/>
                      <a:gd name="connsiteX8-37" fmla="*/ 33079 w 129084"/>
                      <a:gd name="connsiteY8-38" fmla="*/ 799648 h 802140"/>
                      <a:gd name="connsiteX9-39" fmla="*/ 0 w 129084"/>
                      <a:gd name="connsiteY9-40" fmla="*/ 766569 h 802140"/>
                      <a:gd name="connsiteX0-41" fmla="*/ 113768 w 129084"/>
                      <a:gd name="connsiteY0-42" fmla="*/ 483563 h 796407"/>
                      <a:gd name="connsiteX1-43" fmla="*/ 101718 w 129084"/>
                      <a:gd name="connsiteY1-44" fmla="*/ 435953 h 796407"/>
                      <a:gd name="connsiteX2-45" fmla="*/ 113414 w 129084"/>
                      <a:gd name="connsiteY2-46" fmla="*/ 18 h 796407"/>
                      <a:gd name="connsiteX3-47" fmla="*/ 114348 w 129084"/>
                      <a:gd name="connsiteY3-48" fmla="*/ 417865 h 796407"/>
                      <a:gd name="connsiteX4-49" fmla="*/ 96874 w 129084"/>
                      <a:gd name="connsiteY4-50" fmla="*/ 198492 h 796407"/>
                      <a:gd name="connsiteX5-51" fmla="*/ 108688 w 129084"/>
                      <a:gd name="connsiteY5-52" fmla="*/ 375702 h 796407"/>
                      <a:gd name="connsiteX6-53" fmla="*/ 125228 w 129084"/>
                      <a:gd name="connsiteY6-54" fmla="*/ 550548 h 796407"/>
                      <a:gd name="connsiteX7-55" fmla="*/ 125228 w 129084"/>
                      <a:gd name="connsiteY7-56" fmla="*/ 687590 h 796407"/>
                      <a:gd name="connsiteX8-57" fmla="*/ 82698 w 129084"/>
                      <a:gd name="connsiteY8-58" fmla="*/ 782102 h 796407"/>
                      <a:gd name="connsiteX9-59" fmla="*/ 33079 w 129084"/>
                      <a:gd name="connsiteY9-60" fmla="*/ 793915 h 796407"/>
                      <a:gd name="connsiteX10" fmla="*/ 0 w 129084"/>
                      <a:gd name="connsiteY10" fmla="*/ 760836 h 796407"/>
                      <a:gd name="connsiteX0-61" fmla="*/ 113768 w 129084"/>
                      <a:gd name="connsiteY0-62" fmla="*/ 285355 h 598199"/>
                      <a:gd name="connsiteX1-63" fmla="*/ 101718 w 129084"/>
                      <a:gd name="connsiteY1-64" fmla="*/ 237745 h 598199"/>
                      <a:gd name="connsiteX2-65" fmla="*/ 103254 w 129084"/>
                      <a:gd name="connsiteY2-66" fmla="*/ 162490 h 598199"/>
                      <a:gd name="connsiteX3-67" fmla="*/ 114348 w 129084"/>
                      <a:gd name="connsiteY3-68" fmla="*/ 219657 h 598199"/>
                      <a:gd name="connsiteX4-69" fmla="*/ 96874 w 129084"/>
                      <a:gd name="connsiteY4-70" fmla="*/ 284 h 598199"/>
                      <a:gd name="connsiteX5-71" fmla="*/ 108688 w 129084"/>
                      <a:gd name="connsiteY5-72" fmla="*/ 177494 h 598199"/>
                      <a:gd name="connsiteX6-73" fmla="*/ 125228 w 129084"/>
                      <a:gd name="connsiteY6-74" fmla="*/ 352340 h 598199"/>
                      <a:gd name="connsiteX7-75" fmla="*/ 125228 w 129084"/>
                      <a:gd name="connsiteY7-76" fmla="*/ 489382 h 598199"/>
                      <a:gd name="connsiteX8-77" fmla="*/ 82698 w 129084"/>
                      <a:gd name="connsiteY8-78" fmla="*/ 583894 h 598199"/>
                      <a:gd name="connsiteX9-79" fmla="*/ 33079 w 129084"/>
                      <a:gd name="connsiteY9-80" fmla="*/ 595707 h 598199"/>
                      <a:gd name="connsiteX10-81" fmla="*/ 0 w 129084"/>
                      <a:gd name="connsiteY10-82" fmla="*/ 562628 h 598199"/>
                      <a:gd name="connsiteX0-83" fmla="*/ 113768 w 137538"/>
                      <a:gd name="connsiteY0-84" fmla="*/ 123095 h 435939"/>
                      <a:gd name="connsiteX1-85" fmla="*/ 101718 w 137538"/>
                      <a:gd name="connsiteY1-86" fmla="*/ 75485 h 435939"/>
                      <a:gd name="connsiteX2-87" fmla="*/ 103254 w 137538"/>
                      <a:gd name="connsiteY2-88" fmla="*/ 230 h 435939"/>
                      <a:gd name="connsiteX3-89" fmla="*/ 114348 w 137538"/>
                      <a:gd name="connsiteY3-90" fmla="*/ 57397 h 435939"/>
                      <a:gd name="connsiteX4-91" fmla="*/ 137514 w 137538"/>
                      <a:gd name="connsiteY4-92" fmla="*/ 351104 h 435939"/>
                      <a:gd name="connsiteX5-93" fmla="*/ 108688 w 137538"/>
                      <a:gd name="connsiteY5-94" fmla="*/ 15234 h 435939"/>
                      <a:gd name="connsiteX6-95" fmla="*/ 125228 w 137538"/>
                      <a:gd name="connsiteY6-96" fmla="*/ 190080 h 435939"/>
                      <a:gd name="connsiteX7-97" fmla="*/ 125228 w 137538"/>
                      <a:gd name="connsiteY7-98" fmla="*/ 327122 h 435939"/>
                      <a:gd name="connsiteX8-99" fmla="*/ 82698 w 137538"/>
                      <a:gd name="connsiteY8-100" fmla="*/ 421634 h 435939"/>
                      <a:gd name="connsiteX9-101" fmla="*/ 33079 w 137538"/>
                      <a:gd name="connsiteY9-102" fmla="*/ 433447 h 435939"/>
                      <a:gd name="connsiteX10-103" fmla="*/ 0 w 137538"/>
                      <a:gd name="connsiteY10-104" fmla="*/ 400368 h 435939"/>
                      <a:gd name="connsiteX0-105" fmla="*/ 113768 w 140683"/>
                      <a:gd name="connsiteY0-106" fmla="*/ 123095 h 435939"/>
                      <a:gd name="connsiteX1-107" fmla="*/ 101718 w 140683"/>
                      <a:gd name="connsiteY1-108" fmla="*/ 75485 h 435939"/>
                      <a:gd name="connsiteX2-109" fmla="*/ 103254 w 140683"/>
                      <a:gd name="connsiteY2-110" fmla="*/ 230 h 435939"/>
                      <a:gd name="connsiteX3-111" fmla="*/ 114348 w 140683"/>
                      <a:gd name="connsiteY3-112" fmla="*/ 57397 h 435939"/>
                      <a:gd name="connsiteX4-113" fmla="*/ 137514 w 140683"/>
                      <a:gd name="connsiteY4-114" fmla="*/ 351104 h 435939"/>
                      <a:gd name="connsiteX5-115" fmla="*/ 139168 w 140683"/>
                      <a:gd name="connsiteY5-116" fmla="*/ 380994 h 435939"/>
                      <a:gd name="connsiteX6-117" fmla="*/ 125228 w 140683"/>
                      <a:gd name="connsiteY6-118" fmla="*/ 190080 h 435939"/>
                      <a:gd name="connsiteX7-119" fmla="*/ 125228 w 140683"/>
                      <a:gd name="connsiteY7-120" fmla="*/ 327122 h 435939"/>
                      <a:gd name="connsiteX8-121" fmla="*/ 82698 w 140683"/>
                      <a:gd name="connsiteY8-122" fmla="*/ 421634 h 435939"/>
                      <a:gd name="connsiteX9-123" fmla="*/ 33079 w 140683"/>
                      <a:gd name="connsiteY9-124" fmla="*/ 433447 h 435939"/>
                      <a:gd name="connsiteX10-125" fmla="*/ 0 w 140683"/>
                      <a:gd name="connsiteY10-126" fmla="*/ 400368 h 435939"/>
                      <a:gd name="connsiteX0-127" fmla="*/ 113768 w 140418"/>
                      <a:gd name="connsiteY0-128" fmla="*/ 134181 h 447025"/>
                      <a:gd name="connsiteX1-129" fmla="*/ 101718 w 140418"/>
                      <a:gd name="connsiteY1-130" fmla="*/ 86571 h 447025"/>
                      <a:gd name="connsiteX2-131" fmla="*/ 103254 w 140418"/>
                      <a:gd name="connsiteY2-132" fmla="*/ 11316 h 447025"/>
                      <a:gd name="connsiteX3-133" fmla="*/ 119428 w 140418"/>
                      <a:gd name="connsiteY3-134" fmla="*/ 352963 h 447025"/>
                      <a:gd name="connsiteX4-135" fmla="*/ 137514 w 140418"/>
                      <a:gd name="connsiteY4-136" fmla="*/ 362190 h 447025"/>
                      <a:gd name="connsiteX5-137" fmla="*/ 139168 w 140418"/>
                      <a:gd name="connsiteY5-138" fmla="*/ 392080 h 447025"/>
                      <a:gd name="connsiteX6-139" fmla="*/ 125228 w 140418"/>
                      <a:gd name="connsiteY6-140" fmla="*/ 201166 h 447025"/>
                      <a:gd name="connsiteX7-141" fmla="*/ 125228 w 140418"/>
                      <a:gd name="connsiteY7-142" fmla="*/ 338208 h 447025"/>
                      <a:gd name="connsiteX8-143" fmla="*/ 82698 w 140418"/>
                      <a:gd name="connsiteY8-144" fmla="*/ 432720 h 447025"/>
                      <a:gd name="connsiteX9-145" fmla="*/ 33079 w 140418"/>
                      <a:gd name="connsiteY9-146" fmla="*/ 444533 h 447025"/>
                      <a:gd name="connsiteX10-147" fmla="*/ 0 w 140418"/>
                      <a:gd name="connsiteY10-148" fmla="*/ 411454 h 44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81" y="connsiteY10-82"/>
                      </a:cxn>
                    </a:cxnLst>
                    <a:rect l="l" t="t" r="r" b="b"/>
                    <a:pathLst>
                      <a:path w="140418" h="447025">
                        <a:moveTo>
                          <a:pt x="113768" y="134181"/>
                        </a:moveTo>
                        <a:cubicBezTo>
                          <a:pt x="100576" y="114688"/>
                          <a:pt x="103470" y="107049"/>
                          <a:pt x="101718" y="86571"/>
                        </a:cubicBezTo>
                        <a:cubicBezTo>
                          <a:pt x="99966" y="66093"/>
                          <a:pt x="100302" y="-33083"/>
                          <a:pt x="103254" y="11316"/>
                        </a:cubicBezTo>
                        <a:cubicBezTo>
                          <a:pt x="106206" y="55715"/>
                          <a:pt x="122185" y="319884"/>
                          <a:pt x="119428" y="352963"/>
                        </a:cubicBezTo>
                        <a:cubicBezTo>
                          <a:pt x="116671" y="386042"/>
                          <a:pt x="134224" y="355671"/>
                          <a:pt x="137514" y="362190"/>
                        </a:cubicBezTo>
                        <a:cubicBezTo>
                          <a:pt x="140804" y="368709"/>
                          <a:pt x="141216" y="418917"/>
                          <a:pt x="139168" y="392080"/>
                        </a:cubicBezTo>
                        <a:cubicBezTo>
                          <a:pt x="137120" y="365243"/>
                          <a:pt x="127551" y="210145"/>
                          <a:pt x="125228" y="201166"/>
                        </a:cubicBezTo>
                        <a:cubicBezTo>
                          <a:pt x="122905" y="192187"/>
                          <a:pt x="132316" y="299616"/>
                          <a:pt x="125228" y="338208"/>
                        </a:cubicBezTo>
                        <a:cubicBezTo>
                          <a:pt x="118140" y="376800"/>
                          <a:pt x="98056" y="414999"/>
                          <a:pt x="82698" y="432720"/>
                        </a:cubicBezTo>
                        <a:cubicBezTo>
                          <a:pt x="67340" y="450441"/>
                          <a:pt x="46862" y="448077"/>
                          <a:pt x="33079" y="444533"/>
                        </a:cubicBezTo>
                        <a:cubicBezTo>
                          <a:pt x="19296" y="440989"/>
                          <a:pt x="9648" y="426221"/>
                          <a:pt x="0" y="41145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606341" y="1477881"/>
                    <a:ext cx="118393" cy="471179"/>
                  </a:xfrm>
                  <a:prstGeom prst="rect">
                    <a:avLst/>
                  </a:prstGeom>
                  <a:solidFill>
                    <a:srgbClr val="BDBDB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0" name="Straight Connector 39"/>
              <p:cNvCxnSpPr/>
              <p:nvPr/>
            </p:nvCxnSpPr>
            <p:spPr>
              <a:xfrm>
                <a:off x="7447414" y="706466"/>
                <a:ext cx="0" cy="2466271"/>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sp>
          <p:nvSpPr>
            <p:cNvPr id="60" name="Google Shape;142;p18"/>
            <p:cNvSpPr txBox="1"/>
            <p:nvPr/>
          </p:nvSpPr>
          <p:spPr>
            <a:xfrm>
              <a:off x="6183016" y="982726"/>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400" dirty="0"/>
                <a:t>Đ1</a:t>
              </a:r>
            </a:p>
          </p:txBody>
        </p:sp>
        <p:sp>
          <p:nvSpPr>
            <p:cNvPr id="61" name="Google Shape;142;p18"/>
            <p:cNvSpPr txBox="1"/>
            <p:nvPr/>
          </p:nvSpPr>
          <p:spPr>
            <a:xfrm>
              <a:off x="6175472" y="1780457"/>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400" dirty="0"/>
                <a:t>Đ2</a:t>
              </a:r>
            </a:p>
          </p:txBody>
        </p:sp>
        <p:cxnSp>
          <p:nvCxnSpPr>
            <p:cNvPr id="65" name="Straight Connector 64"/>
            <p:cNvCxnSpPr/>
            <p:nvPr/>
          </p:nvCxnSpPr>
          <p:spPr>
            <a:xfrm>
              <a:off x="5271688" y="958556"/>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7" name="Group 46"/>
            <p:cNvGrpSpPr/>
            <p:nvPr/>
          </p:nvGrpSpPr>
          <p:grpSpPr>
            <a:xfrm>
              <a:off x="5724873" y="707367"/>
              <a:ext cx="735501" cy="376304"/>
              <a:chOff x="3088730" y="5625442"/>
              <a:chExt cx="1189972" cy="608825"/>
            </a:xfrm>
          </p:grpSpPr>
          <p:cxnSp>
            <p:nvCxnSpPr>
              <p:cNvPr id="48" name="Straight Connector 47"/>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0" name="Straight Connector 49"/>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a:off x="5285426" y="1692572"/>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54" name="Group 53"/>
            <p:cNvGrpSpPr/>
            <p:nvPr/>
          </p:nvGrpSpPr>
          <p:grpSpPr>
            <a:xfrm flipH="1">
              <a:off x="5701791" y="1441383"/>
              <a:ext cx="735501" cy="376304"/>
              <a:chOff x="3088730" y="5625442"/>
              <a:chExt cx="1189972" cy="608825"/>
            </a:xfrm>
          </p:grpSpPr>
          <p:cxnSp>
            <p:nvCxnSpPr>
              <p:cNvPr id="55" name="Straight Connector 54"/>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7" name="Straight Connector 56"/>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par>
                          <p:cTn id="16" fill="hold">
                            <p:stCondLst>
                              <p:cond delay="1000"/>
                            </p:stCondLst>
                            <p:childTnLst>
                              <p:par>
                                <p:cTn id="17" presetID="22" presetClass="entr" presetSubtype="1" fill="hold" grpId="0" nodeType="afterEffect">
                                  <p:stCondLst>
                                    <p:cond delay="0"/>
                                  </p:stCondLst>
                                  <p:iterate type="lt">
                                    <p:tmPct val="5000"/>
                                  </p:iterate>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150"/>
                            </p:stCondLst>
                            <p:childTnLst>
                              <p:par>
                                <p:cTn id="21" presetID="16" presetClass="entr" presetSubtype="37"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3.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dụng cụ thí nghiệm tìm hiểu về chất và sự biên đổi chất</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1446426" y="297734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Bát</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sứ</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1" name="Google Shape;142;p18"/>
          <p:cNvSpPr txBox="1"/>
          <p:nvPr/>
        </p:nvSpPr>
        <p:spPr>
          <a:xfrm>
            <a:off x="889757" y="3465832"/>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vi-VN" dirty="0"/>
              <a:t>Trộn hoặc đun nóng chảy các chất rắn, cô đặc dung dịch</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72" t="24223" r="7606" b="27797"/>
          <a:stretch>
            <a:fillRect/>
          </a:stretch>
        </p:blipFill>
        <p:spPr bwMode="auto">
          <a:xfrm>
            <a:off x="552735" y="1291841"/>
            <a:ext cx="2727873" cy="16356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21466" y="836418"/>
            <a:ext cx="5546380" cy="3353369"/>
            <a:chOff x="3946492" y="873633"/>
            <a:chExt cx="5546380" cy="3353369"/>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492" y="1169827"/>
              <a:ext cx="2523204" cy="25232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03" y="873633"/>
              <a:ext cx="3353369" cy="335336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42;p18"/>
          <p:cNvSpPr txBox="1"/>
          <p:nvPr/>
        </p:nvSpPr>
        <p:spPr>
          <a:xfrm>
            <a:off x="6014477" y="326238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Phễu</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2" name="Google Shape;142;p18"/>
          <p:cNvSpPr txBox="1"/>
          <p:nvPr/>
        </p:nvSpPr>
        <p:spPr>
          <a:xfrm>
            <a:off x="3949096"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R</a:t>
            </a:r>
            <a:r>
              <a:rPr lang="vi-VN" dirty="0"/>
              <a:t>ót chất lỏng hoặc dùng để lọc</a:t>
            </a:r>
            <a:endParaRPr lang="en-US" dirty="0"/>
          </a:p>
        </p:txBody>
      </p:sp>
      <p:sp>
        <p:nvSpPr>
          <p:cNvPr id="15" name="Google Shape;142;p18"/>
          <p:cNvSpPr txBox="1"/>
          <p:nvPr/>
        </p:nvSpPr>
        <p:spPr>
          <a:xfrm>
            <a:off x="6664248"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T</a:t>
            </a:r>
            <a:r>
              <a:rPr lang="vi-VN" dirty="0"/>
              <a:t>ách chất theo phương pháp chiết</a:t>
            </a: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25"/>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75"/>
                            </p:stCondLst>
                            <p:childTnLst>
                              <p:par>
                                <p:cTn id="35" presetID="16" presetClass="entr" presetSubtype="37"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par>
                          <p:cTn id="38" fill="hold">
                            <p:stCondLst>
                              <p:cond delay="1575"/>
                            </p:stCondLst>
                            <p:childTnLst>
                              <p:par>
                                <p:cTn id="39" presetID="16" presetClass="entr" presetSubtype="37"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out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3.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dụng cụ thí nghiệm tìm hiểu về chất và sự biên đổi chất</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grpSp>
        <p:nvGrpSpPr>
          <p:cNvPr id="5" name="Group 4"/>
          <p:cNvGrpSpPr/>
          <p:nvPr/>
        </p:nvGrpSpPr>
        <p:grpSpPr>
          <a:xfrm>
            <a:off x="779533" y="679090"/>
            <a:ext cx="4168307" cy="3441230"/>
            <a:chOff x="2943583" y="1107721"/>
            <a:chExt cx="4408401" cy="363944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48" y="1107721"/>
              <a:ext cx="2721236" cy="36394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924" r="26270"/>
            <a:stretch>
              <a:fillRect/>
            </a:stretch>
          </p:blipFill>
          <p:spPr bwMode="auto">
            <a:xfrm>
              <a:off x="2943583" y="1771537"/>
              <a:ext cx="1559189" cy="27189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142;p18"/>
          <p:cNvSpPr txBox="1"/>
          <p:nvPr/>
        </p:nvSpPr>
        <p:spPr>
          <a:xfrm>
            <a:off x="1774111" y="3877576"/>
            <a:ext cx="1201397"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Bình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cầu</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8" name="Google Shape;142;p18"/>
          <p:cNvSpPr txBox="1"/>
          <p:nvPr/>
        </p:nvSpPr>
        <p:spPr>
          <a:xfrm>
            <a:off x="915747" y="4120320"/>
            <a:ext cx="29181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vi-VN" dirty="0"/>
              <a:t>Đựng chất lỏng, pha chế dung dịch, đun nóng, chưng cất.</a:t>
            </a:r>
            <a:endParaRPr lang="en-US" dirty="0"/>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4" y="738706"/>
            <a:ext cx="3321997" cy="3321997"/>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42;p18"/>
          <p:cNvSpPr txBox="1"/>
          <p:nvPr/>
        </p:nvSpPr>
        <p:spPr>
          <a:xfrm>
            <a:off x="6116397" y="3877576"/>
            <a:ext cx="1656003"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Lưới</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tản</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nhiệt</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21" name="Google Shape;142;p18"/>
          <p:cNvSpPr txBox="1"/>
          <p:nvPr/>
        </p:nvSpPr>
        <p:spPr>
          <a:xfrm>
            <a:off x="5435430" y="4236233"/>
            <a:ext cx="2918126" cy="480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P</a:t>
            </a:r>
            <a:r>
              <a:rPr lang="vi-VN" dirty="0"/>
              <a:t>hân tán nhiệt khi đốt</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174"/>
                            </p:stCondLst>
                            <p:childTnLst>
                              <p:par>
                                <p:cTn id="15" presetID="16" presetClass="entr" presetSubtype="37"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p:cTn id="22" dur="500" fill="hold"/>
                                        <p:tgtEl>
                                          <p:spTgt spid="4106"/>
                                        </p:tgtEl>
                                        <p:attrNameLst>
                                          <p:attrName>ppt_w</p:attrName>
                                        </p:attrNameLst>
                                      </p:cBhvr>
                                      <p:tavLst>
                                        <p:tav tm="0">
                                          <p:val>
                                            <p:fltVal val="0"/>
                                          </p:val>
                                        </p:tav>
                                        <p:tav tm="100000">
                                          <p:val>
                                            <p:strVal val="#ppt_w"/>
                                          </p:val>
                                        </p:tav>
                                      </p:tavLst>
                                    </p:anim>
                                    <p:anim calcmode="lin" valueType="num">
                                      <p:cBhvr>
                                        <p:cTn id="23" dur="500" fill="hold"/>
                                        <p:tgtEl>
                                          <p:spTgt spid="4106"/>
                                        </p:tgtEl>
                                        <p:attrNameLst>
                                          <p:attrName>ppt_h</p:attrName>
                                        </p:attrNameLst>
                                      </p:cBhvr>
                                      <p:tavLst>
                                        <p:tav tm="0">
                                          <p:val>
                                            <p:fltVal val="0"/>
                                          </p:val>
                                        </p:tav>
                                        <p:tav tm="100000">
                                          <p:val>
                                            <p:strVal val="#ppt_h"/>
                                          </p:val>
                                        </p:tav>
                                      </p:tavLst>
                                    </p:anim>
                                    <p:animEffect transition="in" filter="fade">
                                      <p:cBhvr>
                                        <p:cTn id="24" dur="500"/>
                                        <p:tgtEl>
                                          <p:spTgt spid="410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par>
                          <p:cTn id="29" fill="hold">
                            <p:stCondLst>
                              <p:cond delay="1325"/>
                            </p:stCondLst>
                            <p:childTnLst>
                              <p:par>
                                <p:cTn id="30" presetID="16" presetClass="entr" presetSubtype="37"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p:cNvGrpSpPr/>
          <p:nvPr/>
        </p:nvGrpSpPr>
        <p:grpSpPr>
          <a:xfrm rot="17501868">
            <a:off x="-596569" y="-54781"/>
            <a:ext cx="5807938" cy="4985116"/>
            <a:chOff x="5636087" y="1293343"/>
            <a:chExt cx="4242840" cy="4029786"/>
          </a:xfrm>
        </p:grpSpPr>
        <p:sp>
          <p:nvSpPr>
            <p:cNvPr id="5" name="Freeform: Shape 4"/>
            <p:cNvSpPr/>
            <p:nvPr/>
          </p:nvSpPr>
          <p:spPr>
            <a:xfrm>
              <a:off x="5636087" y="1293343"/>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 name="Freeform: Shape 5"/>
            <p:cNvSpPr/>
            <p:nvPr/>
          </p:nvSpPr>
          <p:spPr>
            <a:xfrm>
              <a:off x="5636091" y="1293346"/>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289704" y="1120510"/>
            <a:ext cx="3942272" cy="523220"/>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dirty="0"/>
              <a:t>Khi cần đun nóng dung dịch trong cốc thủy tinh, tại sao cần phải dùng lưới tản nhiệt?</a:t>
            </a:r>
            <a:endParaRPr lang="en-US" dirty="0"/>
          </a:p>
        </p:txBody>
      </p:sp>
      <p:grpSp>
        <p:nvGrpSpPr>
          <p:cNvPr id="8" name="Graphic 15"/>
          <p:cNvGrpSpPr/>
          <p:nvPr/>
        </p:nvGrpSpPr>
        <p:grpSpPr>
          <a:xfrm>
            <a:off x="6144240" y="1333666"/>
            <a:ext cx="3184459" cy="2957959"/>
            <a:chOff x="6438741" y="1948815"/>
            <a:chExt cx="3184459" cy="2957959"/>
          </a:xfrm>
          <a:solidFill>
            <a:srgbClr val="9C9C9C"/>
          </a:solidFill>
        </p:grpSpPr>
        <p:sp>
          <p:nvSpPr>
            <p:cNvPr id="9" name="Freeform: Shape 8"/>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0" name="Freeform: Shape 9"/>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1" name="Freeform: Shape 10"/>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11"/>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3" name="Freeform: Shape 12"/>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4" name="Freeform: Shape 13"/>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grpSp>
        <p:nvGrpSpPr>
          <p:cNvPr id="15" name="Graphic 15"/>
          <p:cNvGrpSpPr/>
          <p:nvPr/>
        </p:nvGrpSpPr>
        <p:grpSpPr>
          <a:xfrm>
            <a:off x="5669668" y="775662"/>
            <a:ext cx="3345465" cy="3246130"/>
            <a:chOff x="5964169" y="1390811"/>
            <a:chExt cx="3345465" cy="3246130"/>
          </a:xfrm>
        </p:grpSpPr>
        <p:sp>
          <p:nvSpPr>
            <p:cNvPr id="16" name="Freeform: Shape 15"/>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7" name="Freeform: Shape 16"/>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8" name="Freeform: Shape 17"/>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9" name="Freeform: Shape 18"/>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0" name="Freeform: Shape 19"/>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1" name="Freeform: Shape 20"/>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grpSp>
        <p:nvGrpSpPr>
          <p:cNvPr id="22" name="Graphic 15"/>
          <p:cNvGrpSpPr/>
          <p:nvPr/>
        </p:nvGrpSpPr>
        <p:grpSpPr>
          <a:xfrm>
            <a:off x="6625597" y="2020199"/>
            <a:ext cx="1616487" cy="2793015"/>
            <a:chOff x="6920098" y="2635348"/>
            <a:chExt cx="1616487" cy="2793015"/>
          </a:xfrm>
          <a:solidFill>
            <a:srgbClr val="911F27"/>
          </a:solidFill>
        </p:grpSpPr>
        <p:sp>
          <p:nvSpPr>
            <p:cNvPr id="23" name="Freeform: Shape 22"/>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4" name="Freeform: Shape 23"/>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5" name="Freeform: Shape 24"/>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6" name="Freeform: Shape 25"/>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grpSp>
        <p:nvGrpSpPr>
          <p:cNvPr id="27" name="Graphic 15"/>
          <p:cNvGrpSpPr/>
          <p:nvPr/>
        </p:nvGrpSpPr>
        <p:grpSpPr>
          <a:xfrm>
            <a:off x="6847148" y="594235"/>
            <a:ext cx="1262461" cy="2420251"/>
            <a:chOff x="7141649" y="1209384"/>
            <a:chExt cx="1262461" cy="2420251"/>
          </a:xfrm>
        </p:grpSpPr>
        <p:sp>
          <p:nvSpPr>
            <p:cNvPr id="28" name="Freeform: Shape 27"/>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9" name="Freeform: Shape 28"/>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0" name="Freeform: Shape 29"/>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1" name="Freeform: Shape 30"/>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2" name="Freeform: Shape 31"/>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3" name="Freeform: Shape 32"/>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4" name="Freeform: Shape 33"/>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5" name="Freeform: Shape 34"/>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6" name="Freeform: Shape 35"/>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7" name="Freeform: Shape 36"/>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8" name="Freeform: Shape 37"/>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9" name="Freeform: Shape 38"/>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0" name="Freeform: Shape 39"/>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1" name="Freeform: Shape 40"/>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2" name="Freeform: Shape 41"/>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3" name="Freeform: Shape 42"/>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4" name="Freeform: Shape 43"/>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5" name="Freeform: Shape 44"/>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6" name="Freeform: Shape 45"/>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7" name="Freeform: Shape 46"/>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8" name="Freeform: Shape 47"/>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9" name="Freeform: Shape 48"/>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0" name="Freeform: Shape 49"/>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1" name="Freeform: Shape 50"/>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2" name="Freeform: Shape 51"/>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3" name="Freeform: Shape 52"/>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4" name="Freeform: Shape 53"/>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5" name="Freeform: Shape 54"/>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6" name="Freeform: Shape 55"/>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7" name="Freeform: Shape 56"/>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8" name="Freeform: Shape 57"/>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9" name="Freeform: Shape 58"/>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0" name="Freeform: Shape 59"/>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1" name="Freeform: Shape 60"/>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2" name="Freeform: Shape 61"/>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p:cNvGrpSpPr/>
          <p:nvPr/>
        </p:nvGrpSpPr>
        <p:grpSpPr>
          <a:xfrm rot="19906012">
            <a:off x="3601542" y="-103068"/>
            <a:ext cx="5632818" cy="5349634"/>
            <a:chOff x="5635479" y="1293017"/>
            <a:chExt cx="4243443" cy="4030110"/>
          </a:xfrm>
        </p:grpSpPr>
        <p:sp>
          <p:nvSpPr>
            <p:cNvPr id="12" name="Freeform: Shape 11"/>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panose="020B0604020202020204"/>
                <a:sym typeface="Arial" panose="020B0604020202020204"/>
              </a:endParaRPr>
            </a:p>
          </p:txBody>
        </p:sp>
        <p:sp>
          <p:nvSpPr>
            <p:cNvPr id="13" name="Freeform: Shape 12"/>
            <p:cNvSpPr/>
            <p:nvPr/>
          </p:nvSpPr>
          <p:spPr>
            <a:xfrm>
              <a:off x="5635479" y="1293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14" name="Text Box 99"/>
          <p:cNvSpPr txBox="1"/>
          <p:nvPr/>
        </p:nvSpPr>
        <p:spPr>
          <a:xfrm>
            <a:off x="4643620" y="1420302"/>
            <a:ext cx="3665532" cy="738664"/>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marL="0" indent="0" algn="ctr" defTabSz="914400" eaLnBrk="1" fontAlgn="auto" latinLnBrk="0" hangingPunct="1">
              <a:buSzTx/>
              <a:buNone/>
              <a:defRPr sz="2800">
                <a:solidFill>
                  <a:srgbClr val="223572"/>
                </a:solidFill>
                <a:latin typeface="Fira Sans Condensed Light" panose="020B0403050000020004" pitchFamily="34" charset="0"/>
                <a:cs typeface="Arial" panose="020B0604020202020204" pitchFamily="34" charset="0"/>
              </a:defRPr>
            </a:lvl1pPr>
          </a:lstStyle>
          <a:p>
            <a:r>
              <a:rPr lang="vi-VN" dirty="0"/>
              <a:t>Khi đun nóng hóa chất lỏng trong cốc thủy tinh phải dùng lưới thép lót dưới đáy cốc để tránh nứt vỡ cốc.</a:t>
            </a:r>
            <a:endParaRPr lang="en-US" dirty="0">
              <a:sym typeface="+mn-ea"/>
            </a:endParaRPr>
          </a:p>
        </p:txBody>
      </p:sp>
      <p:pic>
        <p:nvPicPr>
          <p:cNvPr id="3" name="Picture 2"/>
          <p:cNvPicPr>
            <a:picLocks noChangeAspect="1"/>
          </p:cNvPicPr>
          <p:nvPr/>
        </p:nvPicPr>
        <p:blipFill>
          <a:blip r:embed="rId2"/>
          <a:stretch>
            <a:fillRect/>
          </a:stretch>
        </p:blipFill>
        <p:spPr>
          <a:xfrm>
            <a:off x="374421" y="1020401"/>
            <a:ext cx="4125961" cy="36110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kumimoji="0"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540723"/>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kumimoji="0" lang="en-GB" sz="18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4.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số dụng cụ dùng trong quan sát nhiễm sắc thể</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pic>
        <p:nvPicPr>
          <p:cNvPr id="10" name="Picture 9"/>
          <p:cNvPicPr>
            <a:picLocks noChangeAspect="1"/>
          </p:cNvPicPr>
          <p:nvPr/>
        </p:nvPicPr>
        <p:blipFill>
          <a:blip r:embed="rId2"/>
          <a:stretch>
            <a:fillRect/>
          </a:stretch>
        </p:blipFill>
        <p:spPr>
          <a:xfrm>
            <a:off x="305045" y="1108813"/>
            <a:ext cx="2452098" cy="2452098"/>
          </a:xfrm>
          <a:prstGeom prst="rect">
            <a:avLst/>
          </a:prstGeom>
        </p:spPr>
      </p:pic>
      <p:pic>
        <p:nvPicPr>
          <p:cNvPr id="5124" name="Picture 4" descr="Bộ 25 mẫu tiêu bản cho kính hiển vi - Thế giới thiên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45" y="1187665"/>
            <a:ext cx="3491672" cy="2373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2936250" y="1187665"/>
            <a:ext cx="2373246" cy="2373246"/>
          </a:xfrm>
          <a:prstGeom prst="rect">
            <a:avLst/>
          </a:prstGeom>
        </p:spPr>
      </p:pic>
      <p:sp>
        <p:nvSpPr>
          <p:cNvPr id="16" name="Google Shape;142;p18"/>
          <p:cNvSpPr txBox="1"/>
          <p:nvPr/>
        </p:nvSpPr>
        <p:spPr>
          <a:xfrm>
            <a:off x="305045" y="3766359"/>
            <a:ext cx="1712317"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Kính</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hiển</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vi</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18" name="Google Shape;142;p18"/>
          <p:cNvSpPr txBox="1"/>
          <p:nvPr/>
        </p:nvSpPr>
        <p:spPr>
          <a:xfrm>
            <a:off x="2845901"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Tiêu</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cố</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định</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NST</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19" name="Google Shape;142;p18"/>
          <p:cNvSpPr txBox="1"/>
          <p:nvPr/>
        </p:nvSpPr>
        <p:spPr>
          <a:xfrm>
            <a:off x="5913883"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Hộp</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đựng</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tiêu</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50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500" fill="hold"/>
                                        <p:tgtEl>
                                          <p:spTgt spid="5124"/>
                                        </p:tgtEl>
                                        <p:attrNameLst>
                                          <p:attrName>ppt_w</p:attrName>
                                        </p:attrNameLst>
                                      </p:cBhvr>
                                      <p:tavLst>
                                        <p:tav tm="0">
                                          <p:val>
                                            <p:fltVal val="0"/>
                                          </p:val>
                                        </p:tav>
                                        <p:tav tm="100000">
                                          <p:val>
                                            <p:strVal val="#ppt_w"/>
                                          </p:val>
                                        </p:tav>
                                      </p:tavLst>
                                    </p:anim>
                                    <p:anim calcmode="lin" valueType="num">
                                      <p:cBhvr>
                                        <p:cTn id="23" dur="500" fill="hold"/>
                                        <p:tgtEl>
                                          <p:spTgt spid="5124"/>
                                        </p:tgtEl>
                                        <p:attrNameLst>
                                          <p:attrName>ppt_h</p:attrName>
                                        </p:attrNameLst>
                                      </p:cBhvr>
                                      <p:tavLst>
                                        <p:tav tm="0">
                                          <p:val>
                                            <p:fltVal val="0"/>
                                          </p:val>
                                        </p:tav>
                                        <p:tav tm="100000">
                                          <p:val>
                                            <p:strVal val="#ppt_h"/>
                                          </p:val>
                                        </p:tav>
                                      </p:tavLst>
                                    </p:anim>
                                    <p:animEffect transition="in" filter="fade">
                                      <p:cBhvr>
                                        <p:cTn id="24" dur="500"/>
                                        <p:tgtEl>
                                          <p:spTgt spid="5124"/>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774"/>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750"/>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grpSp>
        <p:nvGrpSpPr>
          <p:cNvPr id="6147" name="Group 6146"/>
          <p:cNvGrpSpPr/>
          <p:nvPr/>
        </p:nvGrpSpPr>
        <p:grpSpPr>
          <a:xfrm>
            <a:off x="174828" y="699572"/>
            <a:ext cx="2762852" cy="1668881"/>
            <a:chOff x="5820567" y="1255835"/>
            <a:chExt cx="2762852" cy="1668881"/>
          </a:xfrm>
        </p:grpSpPr>
        <p:sp>
          <p:nvSpPr>
            <p:cNvPr id="31" name="Rectangle: Rounded Corners 30"/>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Kim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loại</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567" y="1255835"/>
              <a:ext cx="1744355" cy="1162903"/>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Box 6143"/>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Na</a:t>
              </a:r>
            </a:p>
          </p:txBody>
        </p:sp>
        <p:sp>
          <p:nvSpPr>
            <p:cNvPr id="6145" name="TextBox 6144"/>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Fe</a:t>
              </a:r>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29" y="1491517"/>
              <a:ext cx="1158290" cy="772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77" name="Group 6176"/>
          <p:cNvGrpSpPr/>
          <p:nvPr/>
        </p:nvGrpSpPr>
        <p:grpSpPr>
          <a:xfrm>
            <a:off x="320067" y="2730174"/>
            <a:ext cx="2518013" cy="1548433"/>
            <a:chOff x="2742569" y="693896"/>
            <a:chExt cx="2518013" cy="1548433"/>
          </a:xfrm>
        </p:grpSpPr>
        <p:grpSp>
          <p:nvGrpSpPr>
            <p:cNvPr id="1041" name="Group 1040"/>
            <p:cNvGrpSpPr/>
            <p:nvPr/>
          </p:nvGrpSpPr>
          <p:grpSpPr>
            <a:xfrm>
              <a:off x="2742569" y="693897"/>
              <a:ext cx="2518013" cy="1548432"/>
              <a:chOff x="5970894" y="1376284"/>
              <a:chExt cx="2518013" cy="1548432"/>
            </a:xfrm>
          </p:grpSpPr>
          <p:sp>
            <p:nvSpPr>
              <p:cNvPr id="1042" name="Rectangle: Rounded Corners 1041"/>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Google Shape;142;p18"/>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Phi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kim</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1045" name="TextBox 1044"/>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S</a:t>
                </a:r>
              </a:p>
            </p:txBody>
          </p:sp>
          <p:sp>
            <p:nvSpPr>
              <p:cNvPr id="1046" name="TextBox 1045"/>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I</a:t>
                </a:r>
                <a:r>
                  <a:rPr lang="en-US" baseline="-25000" dirty="0">
                    <a:solidFill>
                      <a:srgbClr val="C53F3F"/>
                    </a:solidFill>
                  </a:rPr>
                  <a:t>2</a:t>
                </a:r>
              </a:p>
            </p:txBody>
          </p:sp>
        </p:grpSp>
        <p:pic>
          <p:nvPicPr>
            <p:cNvPr id="105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21" y="818524"/>
              <a:ext cx="1158290" cy="773376"/>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237" y="693896"/>
              <a:ext cx="863119" cy="929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93" name="Group 6192"/>
          <p:cNvGrpSpPr/>
          <p:nvPr/>
        </p:nvGrpSpPr>
        <p:grpSpPr>
          <a:xfrm>
            <a:off x="3126024" y="420171"/>
            <a:ext cx="2855021" cy="1414678"/>
            <a:chOff x="3126024" y="420171"/>
            <a:chExt cx="2855021" cy="1414678"/>
          </a:xfrm>
        </p:grpSpPr>
        <p:grpSp>
          <p:nvGrpSpPr>
            <p:cNvPr id="6179" name="Group 6178"/>
            <p:cNvGrpSpPr/>
            <p:nvPr/>
          </p:nvGrpSpPr>
          <p:grpSpPr>
            <a:xfrm>
              <a:off x="3268068" y="452851"/>
              <a:ext cx="2712977" cy="1381998"/>
              <a:chOff x="5970894" y="1376284"/>
              <a:chExt cx="2712977" cy="1381998"/>
            </a:xfrm>
          </p:grpSpPr>
          <p:sp>
            <p:nvSpPr>
              <p:cNvPr id="6182" name="Rectangle: Rounded Corners 6181"/>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3" name="Google Shape;142;p18"/>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Oxide</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6184" name="TextBox 6183"/>
              <p:cNvSpPr txBox="1"/>
              <p:nvPr/>
            </p:nvSpPr>
            <p:spPr>
              <a:xfrm>
                <a:off x="6273153" y="2155128"/>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err="1">
                    <a:solidFill>
                      <a:srgbClr val="C53F3F"/>
                    </a:solidFill>
                  </a:rPr>
                  <a:t>CuO</a:t>
                </a:r>
                <a:endParaRPr lang="en-US" dirty="0">
                  <a:solidFill>
                    <a:srgbClr val="C53F3F"/>
                  </a:solidFill>
                </a:endParaRPr>
              </a:p>
            </p:txBody>
          </p:sp>
          <p:sp>
            <p:nvSpPr>
              <p:cNvPr id="6185" name="TextBox 6184"/>
              <p:cNvSpPr txBox="1"/>
              <p:nvPr/>
            </p:nvSpPr>
            <p:spPr>
              <a:xfrm>
                <a:off x="7688696" y="2141604"/>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err="1">
                    <a:solidFill>
                      <a:srgbClr val="C53F3F"/>
                    </a:solidFill>
                  </a:rPr>
                  <a:t>CaO</a:t>
                </a:r>
                <a:endParaRPr lang="en-US" baseline="-25000" dirty="0">
                  <a:solidFill>
                    <a:srgbClr val="C53F3F"/>
                  </a:solidFill>
                </a:endParaRPr>
              </a:p>
            </p:txBody>
          </p:sp>
        </p:grpSp>
        <p:pic>
          <p:nvPicPr>
            <p:cNvPr id="6186"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t="20608" b="18070"/>
            <a:stretch>
              <a:fillRect/>
            </a:stretch>
          </p:blipFill>
          <p:spPr bwMode="auto">
            <a:xfrm>
              <a:off x="3126024" y="420171"/>
              <a:ext cx="1466769" cy="899446"/>
            </a:xfrm>
            <a:prstGeom prst="rect">
              <a:avLst/>
            </a:prstGeom>
            <a:noFill/>
            <a:extLst>
              <a:ext uri="{909E8E84-426E-40DD-AFC4-6F175D3DCCD1}">
                <a14:hiddenFill xmlns:a14="http://schemas.microsoft.com/office/drawing/2010/main">
                  <a:solidFill>
                    <a:srgbClr val="FFFFFF"/>
                  </a:solidFill>
                </a14:hiddenFill>
              </a:ext>
            </a:extLst>
          </p:spPr>
        </p:pic>
        <p:pic>
          <p:nvPicPr>
            <p:cNvPr id="6187" name="Picture 16" descr="Canxi oxit, Calcium oxide CaO - Mua Canxi oxit ở đâu Giá TỐT, chất lượ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642" y="444147"/>
              <a:ext cx="1289051" cy="802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204353" y="2014964"/>
            <a:ext cx="2899475" cy="1381998"/>
            <a:chOff x="3204353" y="2014964"/>
            <a:chExt cx="2899475" cy="1381998"/>
          </a:xfrm>
        </p:grpSpPr>
        <p:grpSp>
          <p:nvGrpSpPr>
            <p:cNvPr id="6211" name="Group 6210"/>
            <p:cNvGrpSpPr/>
            <p:nvPr/>
          </p:nvGrpSpPr>
          <p:grpSpPr>
            <a:xfrm>
              <a:off x="3204353" y="2014964"/>
              <a:ext cx="2899475" cy="1381998"/>
              <a:chOff x="5905592" y="1376284"/>
              <a:chExt cx="2899475" cy="1381998"/>
            </a:xfrm>
          </p:grpSpPr>
          <p:sp>
            <p:nvSpPr>
              <p:cNvPr id="6214" name="Rectangle: Rounded Corners 6213"/>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5" name="Google Shape;142;p18"/>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Acid </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6216" name="TextBox 6215"/>
              <p:cNvSpPr txBox="1"/>
              <p:nvPr/>
            </p:nvSpPr>
            <p:spPr>
              <a:xfrm>
                <a:off x="5905592" y="1954317"/>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HCl</a:t>
                </a:r>
              </a:p>
            </p:txBody>
          </p:sp>
          <p:sp>
            <p:nvSpPr>
              <p:cNvPr id="6217" name="TextBox 6216"/>
              <p:cNvSpPr txBox="1"/>
              <p:nvPr/>
            </p:nvSpPr>
            <p:spPr>
              <a:xfrm>
                <a:off x="7938406" y="1933070"/>
                <a:ext cx="866661"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H</a:t>
                </a:r>
                <a:r>
                  <a:rPr lang="en-US" baseline="-25000" dirty="0">
                    <a:solidFill>
                      <a:srgbClr val="C53F3F"/>
                    </a:solidFill>
                  </a:rPr>
                  <a:t>2</a:t>
                </a:r>
                <a:r>
                  <a:rPr lang="en-US" dirty="0">
                    <a:solidFill>
                      <a:srgbClr val="C53F3F"/>
                    </a:solidFill>
                  </a:rPr>
                  <a:t>SO</a:t>
                </a:r>
                <a:r>
                  <a:rPr lang="en-US" baseline="-25000" dirty="0">
                    <a:solidFill>
                      <a:srgbClr val="C53F3F"/>
                    </a:solidFill>
                  </a:rPr>
                  <a:t>4</a:t>
                </a:r>
              </a:p>
            </p:txBody>
          </p:sp>
        </p:grpSp>
        <p:pic>
          <p:nvPicPr>
            <p:cNvPr id="6226"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359" y="2125978"/>
              <a:ext cx="1107521" cy="1107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4864" y="2108371"/>
              <a:ext cx="1268956" cy="1268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271242" y="3577077"/>
            <a:ext cx="2712977" cy="1428133"/>
            <a:chOff x="3271242" y="3577077"/>
            <a:chExt cx="2712977" cy="1428133"/>
          </a:xfrm>
        </p:grpSpPr>
        <p:grpSp>
          <p:nvGrpSpPr>
            <p:cNvPr id="6219" name="Group 6218"/>
            <p:cNvGrpSpPr/>
            <p:nvPr/>
          </p:nvGrpSpPr>
          <p:grpSpPr>
            <a:xfrm>
              <a:off x="3271242" y="3577077"/>
              <a:ext cx="2712977" cy="1428133"/>
              <a:chOff x="5970894" y="1376284"/>
              <a:chExt cx="2712977" cy="1428133"/>
            </a:xfrm>
          </p:grpSpPr>
          <p:sp>
            <p:nvSpPr>
              <p:cNvPr id="6222" name="Rectangle: Rounded Corners 6221"/>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3" name="Google Shape;142;p18"/>
              <p:cNvSpPr txBox="1"/>
              <p:nvPr/>
            </p:nvSpPr>
            <p:spPr>
              <a:xfrm>
                <a:off x="6812797" y="2386208"/>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Base</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6224" name="TextBox 6223"/>
              <p:cNvSpPr txBox="1"/>
              <p:nvPr/>
            </p:nvSpPr>
            <p:spPr>
              <a:xfrm>
                <a:off x="6206733" y="2268765"/>
                <a:ext cx="765868"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NaOH</a:t>
                </a:r>
              </a:p>
            </p:txBody>
          </p:sp>
          <p:sp>
            <p:nvSpPr>
              <p:cNvPr id="6225" name="TextBox 6224"/>
              <p:cNvSpPr txBox="1"/>
              <p:nvPr/>
            </p:nvSpPr>
            <p:spPr>
              <a:xfrm>
                <a:off x="7688696" y="2295940"/>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NH</a:t>
                </a:r>
                <a:r>
                  <a:rPr lang="en-US" baseline="-25000" dirty="0">
                    <a:solidFill>
                      <a:srgbClr val="C53F3F"/>
                    </a:solidFill>
                  </a:rPr>
                  <a:t>3</a:t>
                </a:r>
              </a:p>
            </p:txBody>
          </p:sp>
        </p:grpSp>
        <p:pic>
          <p:nvPicPr>
            <p:cNvPr id="5" name="Picture 4"/>
            <p:cNvPicPr>
              <a:picLocks noChangeAspect="1"/>
            </p:cNvPicPr>
            <p:nvPr/>
          </p:nvPicPr>
          <p:blipFill>
            <a:blip r:embed="rId10"/>
            <a:stretch>
              <a:fillRect/>
            </a:stretch>
          </p:blipFill>
          <p:spPr>
            <a:xfrm>
              <a:off x="3423134" y="3636497"/>
              <a:ext cx="899553" cy="899553"/>
            </a:xfrm>
            <a:prstGeom prst="rect">
              <a:avLst/>
            </a:prstGeom>
          </p:spPr>
        </p:pic>
        <p:pic>
          <p:nvPicPr>
            <p:cNvPr id="6" name="Picture 5"/>
            <p:cNvPicPr>
              <a:picLocks noChangeAspect="1"/>
            </p:cNvPicPr>
            <p:nvPr/>
          </p:nvPicPr>
          <p:blipFill>
            <a:blip r:embed="rId11"/>
            <a:stretch>
              <a:fillRect/>
            </a:stretch>
          </p:blipFill>
          <p:spPr>
            <a:xfrm>
              <a:off x="4767334" y="3598099"/>
              <a:ext cx="1076447" cy="927531"/>
            </a:xfrm>
            <a:prstGeom prst="rect">
              <a:avLst/>
            </a:prstGeom>
          </p:spPr>
        </p:pic>
      </p:grpSp>
      <p:grpSp>
        <p:nvGrpSpPr>
          <p:cNvPr id="24" name="Group 23"/>
          <p:cNvGrpSpPr/>
          <p:nvPr/>
        </p:nvGrpSpPr>
        <p:grpSpPr>
          <a:xfrm>
            <a:off x="6353179" y="790718"/>
            <a:ext cx="2518013" cy="1650421"/>
            <a:chOff x="6353179" y="790718"/>
            <a:chExt cx="2518013" cy="1650421"/>
          </a:xfrm>
        </p:grpSpPr>
        <p:grpSp>
          <p:nvGrpSpPr>
            <p:cNvPr id="8" name="Group 7"/>
            <p:cNvGrpSpPr/>
            <p:nvPr/>
          </p:nvGrpSpPr>
          <p:grpSpPr>
            <a:xfrm>
              <a:off x="6353179" y="892707"/>
              <a:ext cx="2518013" cy="1548432"/>
              <a:chOff x="5970894" y="1376284"/>
              <a:chExt cx="2518013" cy="1548432"/>
            </a:xfrm>
          </p:grpSpPr>
          <p:sp>
            <p:nvSpPr>
              <p:cNvPr id="9" name="Rectangle: Rounded Corners 8"/>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p:cNvSpPr txBox="1"/>
              <p:nvPr/>
            </p:nvSpPr>
            <p:spPr>
              <a:xfrm>
                <a:off x="6690067" y="2506506"/>
                <a:ext cx="130514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Chất</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hữu</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cơ</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13" name="TextBox 12"/>
              <p:cNvSpPr txBox="1"/>
              <p:nvPr/>
            </p:nvSpPr>
            <p:spPr>
              <a:xfrm>
                <a:off x="6229053" y="2243983"/>
                <a:ext cx="9957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C</a:t>
                </a:r>
                <a:r>
                  <a:rPr lang="en-US" baseline="-25000" dirty="0">
                    <a:solidFill>
                      <a:srgbClr val="C53F3F"/>
                    </a:solidFill>
                  </a:rPr>
                  <a:t>2</a:t>
                </a:r>
                <a:r>
                  <a:rPr lang="en-US" dirty="0">
                    <a:solidFill>
                      <a:srgbClr val="C53F3F"/>
                    </a:solidFill>
                  </a:rPr>
                  <a:t>H</a:t>
                </a:r>
                <a:r>
                  <a:rPr lang="en-US" baseline="-25000" dirty="0">
                    <a:solidFill>
                      <a:srgbClr val="C53F3F"/>
                    </a:solidFill>
                  </a:rPr>
                  <a:t>5</a:t>
                </a:r>
                <a:r>
                  <a:rPr lang="en-US" dirty="0">
                    <a:solidFill>
                      <a:srgbClr val="C53F3F"/>
                    </a:solidFill>
                  </a:rPr>
                  <a:t>OH</a:t>
                </a:r>
              </a:p>
            </p:txBody>
          </p:sp>
          <p:sp>
            <p:nvSpPr>
              <p:cNvPr id="14" name="TextBox 13"/>
              <p:cNvSpPr txBox="1"/>
              <p:nvPr/>
            </p:nvSpPr>
            <p:spPr>
              <a:xfrm>
                <a:off x="7329080" y="2243049"/>
                <a:ext cx="115473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C</a:t>
                </a:r>
                <a:r>
                  <a:rPr lang="en-US" baseline="-25000" dirty="0">
                    <a:solidFill>
                      <a:srgbClr val="C53F3F"/>
                    </a:solidFill>
                  </a:rPr>
                  <a:t>6</a:t>
                </a:r>
                <a:r>
                  <a:rPr lang="en-US" dirty="0">
                    <a:solidFill>
                      <a:srgbClr val="C53F3F"/>
                    </a:solidFill>
                  </a:rPr>
                  <a:t>H</a:t>
                </a:r>
                <a:r>
                  <a:rPr lang="en-US" baseline="-25000" dirty="0">
                    <a:solidFill>
                      <a:srgbClr val="C53F3F"/>
                    </a:solidFill>
                  </a:rPr>
                  <a:t>12</a:t>
                </a:r>
                <a:r>
                  <a:rPr lang="en-US" dirty="0">
                    <a:solidFill>
                      <a:srgbClr val="C53F3F"/>
                    </a:solidFill>
                  </a:rPr>
                  <a:t>O</a:t>
                </a:r>
                <a:r>
                  <a:rPr lang="en-US" baseline="-25000" dirty="0">
                    <a:solidFill>
                      <a:srgbClr val="C53F3F"/>
                    </a:solidFill>
                  </a:rPr>
                  <a:t>6</a:t>
                </a:r>
              </a:p>
            </p:txBody>
          </p:sp>
        </p:grpSp>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711" y="913330"/>
              <a:ext cx="940427" cy="940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8290" y="790718"/>
              <a:ext cx="1264750" cy="1168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309147" y="2802861"/>
            <a:ext cx="2638611" cy="1563579"/>
            <a:chOff x="6309147" y="2802861"/>
            <a:chExt cx="2638611" cy="1563579"/>
          </a:xfrm>
        </p:grpSpPr>
        <p:grpSp>
          <p:nvGrpSpPr>
            <p:cNvPr id="17" name="Group 16"/>
            <p:cNvGrpSpPr/>
            <p:nvPr/>
          </p:nvGrpSpPr>
          <p:grpSpPr>
            <a:xfrm>
              <a:off x="6348091" y="2802861"/>
              <a:ext cx="2599667" cy="1548432"/>
              <a:chOff x="5970894" y="1376284"/>
              <a:chExt cx="2599667" cy="1548432"/>
            </a:xfrm>
          </p:grpSpPr>
          <p:sp>
            <p:nvSpPr>
              <p:cNvPr id="20" name="Rectangle: Rounded Corners 19"/>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2;p18"/>
              <p:cNvSpPr txBox="1"/>
              <p:nvPr/>
            </p:nvSpPr>
            <p:spPr>
              <a:xfrm>
                <a:off x="6727888" y="2506506"/>
                <a:ext cx="117542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Chất</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chỉ</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thị</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22" name="TextBox 21"/>
              <p:cNvSpPr txBox="1"/>
              <p:nvPr/>
            </p:nvSpPr>
            <p:spPr>
              <a:xfrm>
                <a:off x="7370172" y="1442435"/>
                <a:ext cx="1115295"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err="1">
                    <a:solidFill>
                      <a:srgbClr val="C53F3F"/>
                    </a:solidFill>
                  </a:rPr>
                  <a:t>Giấy</a:t>
                </a:r>
                <a:r>
                  <a:rPr lang="en-US" dirty="0">
                    <a:solidFill>
                      <a:srgbClr val="C53F3F"/>
                    </a:solidFill>
                  </a:rPr>
                  <a:t> pH</a:t>
                </a:r>
              </a:p>
            </p:txBody>
          </p:sp>
          <p:sp>
            <p:nvSpPr>
              <p:cNvPr id="23" name="TextBox 22"/>
              <p:cNvSpPr txBox="1"/>
              <p:nvPr/>
            </p:nvSpPr>
            <p:spPr>
              <a:xfrm>
                <a:off x="6727888" y="2138601"/>
                <a:ext cx="1842673"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Phenolphthalein</a:t>
                </a:r>
                <a:endParaRPr lang="en-US" baseline="-25000" dirty="0">
                  <a:solidFill>
                    <a:srgbClr val="C53F3F"/>
                  </a:solidFill>
                </a:endParaRPr>
              </a:p>
            </p:txBody>
          </p:sp>
        </p:grpSp>
        <p:pic>
          <p:nvPicPr>
            <p:cNvPr id="1034" name="Picture 10"/>
            <p:cNvPicPr>
              <a:picLocks noChangeAspect="1" noChangeArrowheads="1"/>
            </p:cNvPicPr>
            <p:nvPr/>
          </p:nvPicPr>
          <p:blipFill rotWithShape="1">
            <a:blip r:embed="rId14">
              <a:extLst>
                <a:ext uri="{28A0092B-C50C-407E-A947-70E740481C1C}">
                  <a14:useLocalDpi xmlns:a14="http://schemas.microsoft.com/office/drawing/2010/main" val="0"/>
                </a:ext>
              </a:extLst>
            </a:blip>
            <a:srcRect t="54340" b="10365"/>
            <a:stretch>
              <a:fillRect/>
            </a:stretch>
          </p:blipFill>
          <p:spPr bwMode="auto">
            <a:xfrm>
              <a:off x="6354332" y="2842277"/>
              <a:ext cx="1571582" cy="5546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9147" y="3336322"/>
              <a:ext cx="1030118" cy="103011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out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177"/>
                                        </p:tgtEl>
                                        <p:attrNameLst>
                                          <p:attrName>style.visibility</p:attrName>
                                        </p:attrNameLst>
                                      </p:cBhvr>
                                      <p:to>
                                        <p:strVal val="visible"/>
                                      </p:to>
                                    </p:set>
                                    <p:animEffect transition="in" filter="barn(outVertical)">
                                      <p:cBhvr>
                                        <p:cTn id="12" dur="500"/>
                                        <p:tgtEl>
                                          <p:spTgt spid="617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193"/>
                                        </p:tgtEl>
                                        <p:attrNameLst>
                                          <p:attrName>style.visibility</p:attrName>
                                        </p:attrNameLst>
                                      </p:cBhvr>
                                      <p:to>
                                        <p:strVal val="visible"/>
                                      </p:to>
                                    </p:set>
                                    <p:animEffect transition="in" filter="barn(outVertical)">
                                      <p:cBhvr>
                                        <p:cTn id="17" dur="500"/>
                                        <p:tgtEl>
                                          <p:spTgt spid="6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42;p18"/>
          <p:cNvSpPr txBox="1"/>
          <p:nvPr/>
        </p:nvSpPr>
        <p:spPr>
          <a:xfrm>
            <a:off x="1880083" y="3228494"/>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KMnO</a:t>
            </a:r>
            <a:r>
              <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4</a:t>
            </a:r>
            <a:endPar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176" y="466782"/>
            <a:ext cx="3260338" cy="32603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sp>
        <p:nvSpPr>
          <p:cNvPr id="15" name="Google Shape;142;p18"/>
          <p:cNvSpPr txBox="1"/>
          <p:nvPr/>
        </p:nvSpPr>
        <p:spPr>
          <a:xfrm>
            <a:off x="1263805" y="4069501"/>
            <a:ext cx="6861717"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vi-VN" sz="1800" dirty="0"/>
              <a:t>Những hoá chất dễ bị phân huỷ bởi ánh sáng cần được đựng trong các lọ tối màu và để ở chỗ tối hoặc bọc kín bằng giấy màu đen phía ngoài lọ.</a:t>
            </a:r>
            <a:endParaRPr lang="en-US" sz="1800" dirty="0"/>
          </a:p>
        </p:txBody>
      </p:sp>
      <p:sp>
        <p:nvSpPr>
          <p:cNvPr id="18" name="Google Shape;142;p18"/>
          <p:cNvSpPr txBox="1"/>
          <p:nvPr/>
        </p:nvSpPr>
        <p:spPr>
          <a:xfrm>
            <a:off x="6076658" y="326125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AgNO</a:t>
            </a:r>
            <a:r>
              <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3</a:t>
            </a:r>
            <a:endPar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05" y="551306"/>
            <a:ext cx="2097999" cy="2727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par>
                          <p:cTn id="23" fill="hold">
                            <p:stCondLst>
                              <p:cond delay="1500"/>
                            </p:stCondLst>
                            <p:childTnLst>
                              <p:par>
                                <p:cTn id="24" presetID="16" presetClass="entr" presetSubtype="37"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out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DFFF"/>
        </a:solidFill>
        <a:effectLst/>
      </p:bgPr>
    </p:bg>
    <p:spTree>
      <p:nvGrpSpPr>
        <p:cNvPr id="1" name="Shape 58"/>
        <p:cNvGrpSpPr/>
        <p:nvPr/>
      </p:nvGrpSpPr>
      <p:grpSpPr>
        <a:xfrm>
          <a:off x="0" y="0"/>
          <a:ext cx="0" cy="0"/>
          <a:chOff x="0" y="0"/>
          <a:chExt cx="0" cy="0"/>
        </a:xfrm>
      </p:grpSpPr>
      <p:grpSp>
        <p:nvGrpSpPr>
          <p:cNvPr id="7" name="Group 6"/>
          <p:cNvGrpSpPr/>
          <p:nvPr/>
        </p:nvGrpSpPr>
        <p:grpSpPr>
          <a:xfrm>
            <a:off x="0" y="1450536"/>
            <a:ext cx="9144000" cy="3671196"/>
            <a:chOff x="0" y="1450536"/>
            <a:chExt cx="9144000" cy="3671196"/>
          </a:xfrm>
        </p:grpSpPr>
        <p:pic>
          <p:nvPicPr>
            <p:cNvPr id="3" name="Picture 2"/>
            <p:cNvPicPr>
              <a:picLocks noChangeAspect="1"/>
            </p:cNvPicPr>
            <p:nvPr/>
          </p:nvPicPr>
          <p:blipFill rotWithShape="1">
            <a:blip r:embed="rId3"/>
            <a:srcRect t="11945" b="34403"/>
            <a:stretch>
              <a:fillRect/>
            </a:stretch>
          </p:blipFill>
          <p:spPr>
            <a:xfrm>
              <a:off x="0" y="1851102"/>
              <a:ext cx="9144000" cy="3270630"/>
            </a:xfrm>
            <a:prstGeom prst="rect">
              <a:avLst/>
            </a:prstGeom>
            <a:solidFill>
              <a:schemeClr val="accent1"/>
            </a:solidFill>
          </p:spPr>
        </p:pic>
        <p:pic>
          <p:nvPicPr>
            <p:cNvPr id="6" name="Picture 5"/>
            <p:cNvPicPr>
              <a:picLocks noChangeAspect="1"/>
            </p:cNvPicPr>
            <p:nvPr/>
          </p:nvPicPr>
          <p:blipFill rotWithShape="1">
            <a:blip r:embed="rId3"/>
            <a:srcRect l="74431" t="5601" b="34403"/>
            <a:stretch>
              <a:fillRect/>
            </a:stretch>
          </p:blipFill>
          <p:spPr>
            <a:xfrm>
              <a:off x="6805961" y="1450536"/>
              <a:ext cx="2338039" cy="3657329"/>
            </a:xfrm>
            <a:prstGeom prst="rect">
              <a:avLst/>
            </a:prstGeom>
            <a:solidFill>
              <a:schemeClr val="accent1"/>
            </a:solidFill>
          </p:spPr>
        </p:pic>
      </p:grpSp>
      <p:sp>
        <p:nvSpPr>
          <p:cNvPr id="59" name="Google Shape;59;p17"/>
          <p:cNvSpPr txBox="1">
            <a:spLocks noGrp="1"/>
          </p:cNvSpPr>
          <p:nvPr>
            <p:ph type="ctrTitle"/>
          </p:nvPr>
        </p:nvSpPr>
        <p:spPr>
          <a:xfrm>
            <a:off x="141372" y="463497"/>
            <a:ext cx="8785056" cy="1573512"/>
          </a:xfrm>
          <a:prstGeom prst="rect">
            <a:avLst/>
          </a:prstGeom>
        </p:spPr>
        <p:txBody>
          <a:bodyPr spcFirstLastPara="1" wrap="square" lIns="91425" tIns="91425" rIns="91425" bIns="91425" anchor="b" anchorCtr="0">
            <a:noAutofit/>
          </a:bodyPr>
          <a:lstStyle/>
          <a:p>
            <a:pPr lvl="0">
              <a:lnSpc>
                <a:spcPct val="120000"/>
              </a:lnSpc>
            </a:pPr>
            <a:r>
              <a:rPr lang="en-US" sz="4400" b="1" dirty="0">
                <a:solidFill>
                  <a:srgbClr val="943557"/>
                </a:solidFill>
              </a:rPr>
              <a:t>NHẬN BIẾT </a:t>
            </a:r>
            <a:r>
              <a:rPr lang="vi-VN" sz="4400" b="1" dirty="0">
                <a:solidFill>
                  <a:srgbClr val="943557"/>
                </a:solidFill>
              </a:rPr>
              <a:t>MỘT SỐ DỤNG </a:t>
            </a:r>
            <a:r>
              <a:rPr lang="en-US" sz="4400" b="1" dirty="0">
                <a:solidFill>
                  <a:srgbClr val="943557"/>
                </a:solidFill>
              </a:rPr>
              <a:t>CỤ</a:t>
            </a:r>
            <a:r>
              <a:rPr lang="vi-VN" sz="4400" b="1" dirty="0">
                <a:solidFill>
                  <a:srgbClr val="943557"/>
                </a:solidFill>
              </a:rPr>
              <a:t>, HOÁ CHẤT. </a:t>
            </a:r>
            <a:br>
              <a:rPr lang="en-US" sz="4400" b="1" dirty="0">
                <a:solidFill>
                  <a:srgbClr val="943557"/>
                </a:solidFill>
              </a:rPr>
            </a:br>
            <a:r>
              <a:rPr lang="vi-VN" sz="4400" b="1" dirty="0">
                <a:solidFill>
                  <a:srgbClr val="943557"/>
                </a:solidFill>
              </a:rPr>
              <a:t>THUY</a:t>
            </a:r>
            <a:r>
              <a:rPr lang="en-US" sz="4400" b="1" dirty="0">
                <a:solidFill>
                  <a:srgbClr val="943557"/>
                </a:solidFill>
              </a:rPr>
              <a:t>Ế</a:t>
            </a:r>
            <a:r>
              <a:rPr lang="vi-VN" sz="4400" b="1" dirty="0">
                <a:solidFill>
                  <a:srgbClr val="943557"/>
                </a:solidFill>
              </a:rPr>
              <a:t>T TRÌNH MỘT VẤN ĐỀ KHOA HỌC</a:t>
            </a:r>
            <a:endParaRPr sz="4400" b="1" dirty="0">
              <a:solidFill>
                <a:srgbClr val="943557"/>
              </a:solidFill>
            </a:endParaRPr>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6000">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14:bounceEnd="46000">
                                          <p:cBhvr additive="base">
                                            <p:cTn id="7"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sp>
        <p:nvSpPr>
          <p:cNvPr id="3" name="Rectangle: Rounded Corners 2"/>
          <p:cNvSpPr/>
          <p:nvPr/>
        </p:nvSpPr>
        <p:spPr>
          <a:xfrm>
            <a:off x="141381" y="762233"/>
            <a:ext cx="8896894" cy="4290926"/>
          </a:xfrm>
          <a:prstGeom prst="roundRect">
            <a:avLst/>
          </a:prstGeom>
          <a:solidFill>
            <a:schemeClr val="accent2">
              <a:lumMod val="20000"/>
              <a:lumOff val="8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42;p18"/>
          <p:cNvSpPr txBox="1"/>
          <p:nvPr/>
        </p:nvSpPr>
        <p:spPr>
          <a:xfrm>
            <a:off x="2311640" y="548989"/>
            <a:ext cx="45207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3200" b="1" dirty="0">
                <a:solidFill>
                  <a:schemeClr val="accent3">
                    <a:lumMod val="50000"/>
                  </a:schemeClr>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PHIẾU HỌC TẬP</a:t>
            </a:r>
            <a:endParaRPr lang="en-US" sz="3200" b="1" baseline="-25000" dirty="0">
              <a:solidFill>
                <a:schemeClr val="accent3">
                  <a:lumMod val="50000"/>
                </a:schemeClr>
              </a:solidFill>
              <a:latin typeface="Fira Sans Extra Condensed Medium" panose="020B0603050000020004" charset="0"/>
              <a:ea typeface="Fira Sans Extra Condensed" panose="020B0503050000020004"/>
              <a:cs typeface="Fira Sans Extra Condensed" panose="020B0503050000020004"/>
            </a:endParaRPr>
          </a:p>
        </p:txBody>
      </p:sp>
      <p:sp>
        <p:nvSpPr>
          <p:cNvPr id="7" name="Google Shape;142;p18"/>
          <p:cNvSpPr txBox="1"/>
          <p:nvPr/>
        </p:nvSpPr>
        <p:spPr>
          <a:xfrm>
            <a:off x="498085" y="3317086"/>
            <a:ext cx="8095788"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en-US" dirty="0"/>
              <a:t>1. Trong </a:t>
            </a:r>
            <a:r>
              <a:rPr lang="en-US" dirty="0" err="1"/>
              <a:t>hình</a:t>
            </a:r>
            <a:r>
              <a:rPr lang="en-US" dirty="0"/>
              <a:t> </a:t>
            </a:r>
            <a:r>
              <a:rPr lang="en-US" dirty="0" err="1"/>
              <a:t>trên</a:t>
            </a:r>
            <a:r>
              <a:rPr lang="en-US" dirty="0"/>
              <a:t>, </a:t>
            </a:r>
            <a:r>
              <a:rPr lang="vi-VN" dirty="0"/>
              <a:t>hóa chất nào thường gặp trong tự nhiên, những hóa chất nào thường sử dụng trong sản xuất bánh, kẹo.</a:t>
            </a:r>
            <a:endParaRPr lang="en-US" dirty="0"/>
          </a:p>
        </p:txBody>
      </p:sp>
      <p:sp>
        <p:nvSpPr>
          <p:cNvPr id="8" name="Google Shape;142;p18"/>
          <p:cNvSpPr txBox="1"/>
          <p:nvPr/>
        </p:nvSpPr>
        <p:spPr>
          <a:xfrm>
            <a:off x="498083" y="4124841"/>
            <a:ext cx="7785139"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en-US" dirty="0"/>
              <a:t>2. </a:t>
            </a:r>
            <a:r>
              <a:rPr lang="vi-VN" dirty="0"/>
              <a:t>Vì sao hóa chất đựng trong chai, lọ, bao bì phải được dán nhãn với đầy đủ thông tin?</a:t>
            </a:r>
            <a:endParaRPr lang="en-US" dirty="0"/>
          </a:p>
        </p:txBody>
      </p:sp>
      <p:grpSp>
        <p:nvGrpSpPr>
          <p:cNvPr id="27" name="Google Shape;483;p22"/>
          <p:cNvGrpSpPr/>
          <p:nvPr/>
        </p:nvGrpSpPr>
        <p:grpSpPr>
          <a:xfrm>
            <a:off x="8382554" y="4237243"/>
            <a:ext cx="655721" cy="815916"/>
            <a:chOff x="-1506725" y="-695575"/>
            <a:chExt cx="1380175" cy="1589550"/>
          </a:xfrm>
        </p:grpSpPr>
        <p:sp>
          <p:nvSpPr>
            <p:cNvPr id="28" name="Google Shape;484;p22"/>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85;p22"/>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86;p22"/>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87;p22"/>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8" name="Google Shape;488;p22"/>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9" name="Google Shape;489;p22"/>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1" name="Google Shape;490;p22"/>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3" name="Google Shape;491;p22"/>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4" name="Google Shape;492;p22"/>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5" name="Google Shape;493;p22"/>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6" name="Google Shape;494;p22"/>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7" name="Google Shape;495;p22"/>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03" name="Group 2102"/>
          <p:cNvGrpSpPr/>
          <p:nvPr/>
        </p:nvGrpSpPr>
        <p:grpSpPr>
          <a:xfrm>
            <a:off x="313234" y="876412"/>
            <a:ext cx="1888273" cy="2163115"/>
            <a:chOff x="313234" y="876412"/>
            <a:chExt cx="1888273" cy="2163115"/>
          </a:xfrm>
        </p:grpSpPr>
        <p:sp>
          <p:nvSpPr>
            <p:cNvPr id="5" name="Oval 4"/>
            <p:cNvSpPr/>
            <p:nvPr/>
          </p:nvSpPr>
          <p:spPr>
            <a:xfrm>
              <a:off x="366192" y="876412"/>
              <a:ext cx="1782359" cy="1782359"/>
            </a:xfrm>
            <a:prstGeom prst="ellipse">
              <a:avLst/>
            </a:prstGeom>
            <a:blipFill>
              <a:blip r:embed="rId2"/>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Google Shape;142;p18"/>
            <p:cNvSpPr txBox="1"/>
            <p:nvPr/>
          </p:nvSpPr>
          <p:spPr>
            <a:xfrm>
              <a:off x="313234" y="2612859"/>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Đá</a:t>
              </a:r>
              <a:r>
                <a:rPr lang="en-US" sz="1600" b="1" dirty="0"/>
                <a:t> </a:t>
              </a:r>
              <a:r>
                <a:rPr lang="en-US" sz="1600" b="1" dirty="0" err="1"/>
                <a:t>vôi</a:t>
              </a:r>
              <a:r>
                <a:rPr lang="en-US" sz="1600" b="1" dirty="0"/>
                <a:t> (CaCO</a:t>
              </a:r>
              <a:r>
                <a:rPr lang="en-US" sz="1600" b="1" baseline="-25000" dirty="0"/>
                <a:t>3</a:t>
              </a:r>
              <a:r>
                <a:rPr lang="en-US" sz="1600" b="1" dirty="0"/>
                <a:t>)</a:t>
              </a:r>
            </a:p>
          </p:txBody>
        </p:sp>
      </p:grpSp>
      <p:grpSp>
        <p:nvGrpSpPr>
          <p:cNvPr id="2107" name="Group 2106"/>
          <p:cNvGrpSpPr/>
          <p:nvPr/>
        </p:nvGrpSpPr>
        <p:grpSpPr>
          <a:xfrm>
            <a:off x="2417765" y="876412"/>
            <a:ext cx="1888273" cy="2164321"/>
            <a:chOff x="2502379" y="876412"/>
            <a:chExt cx="1888273" cy="2164321"/>
          </a:xfrm>
        </p:grpSpPr>
        <p:sp>
          <p:nvSpPr>
            <p:cNvPr id="2052" name="Oval 2051"/>
            <p:cNvSpPr/>
            <p:nvPr/>
          </p:nvSpPr>
          <p:spPr>
            <a:xfrm>
              <a:off x="2573028" y="876412"/>
              <a:ext cx="1782359" cy="1782359"/>
            </a:xfrm>
            <a:prstGeom prst="ellipse">
              <a:avLst/>
            </a:prstGeom>
            <a:blipFill>
              <a:blip r:embed="rId3"/>
              <a:srcRect/>
              <a:stretch>
                <a:fillRect l="-58781" t="-1731" r="-42903" b="1731"/>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4" name="Google Shape;142;p18"/>
            <p:cNvSpPr txBox="1"/>
            <p:nvPr/>
          </p:nvSpPr>
          <p:spPr>
            <a:xfrm>
              <a:off x="2502379" y="2614065"/>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Vôi</a:t>
              </a:r>
              <a:r>
                <a:rPr lang="en-US" sz="1600" b="1" dirty="0"/>
                <a:t> </a:t>
              </a:r>
              <a:r>
                <a:rPr lang="en-US" sz="1600" b="1" dirty="0" err="1"/>
                <a:t>sống</a:t>
              </a:r>
              <a:r>
                <a:rPr lang="en-US" sz="1600" b="1" dirty="0"/>
                <a:t> (</a:t>
              </a:r>
              <a:r>
                <a:rPr lang="en-US" sz="1600" b="1" dirty="0" err="1"/>
                <a:t>CaO</a:t>
              </a:r>
              <a:r>
                <a:rPr lang="en-US" sz="1600" b="1" dirty="0"/>
                <a:t>)</a:t>
              </a:r>
            </a:p>
          </p:txBody>
        </p:sp>
      </p:grpSp>
      <p:grpSp>
        <p:nvGrpSpPr>
          <p:cNvPr id="2108" name="Group 2107"/>
          <p:cNvGrpSpPr/>
          <p:nvPr/>
        </p:nvGrpSpPr>
        <p:grpSpPr>
          <a:xfrm>
            <a:off x="4567037" y="876412"/>
            <a:ext cx="1955313" cy="2163115"/>
            <a:chOff x="4762173" y="876412"/>
            <a:chExt cx="1955313" cy="2163115"/>
          </a:xfrm>
        </p:grpSpPr>
        <p:sp>
          <p:nvSpPr>
            <p:cNvPr id="2100" name="Oval 2099"/>
            <p:cNvSpPr/>
            <p:nvPr/>
          </p:nvSpPr>
          <p:spPr>
            <a:xfrm>
              <a:off x="4779864" y="876412"/>
              <a:ext cx="1782359" cy="1782359"/>
            </a:xfrm>
            <a:prstGeom prst="ellipse">
              <a:avLst/>
            </a:prstGeom>
            <a:blipFill>
              <a:blip r:embed="rId4"/>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Google Shape;142;p18"/>
            <p:cNvSpPr txBox="1"/>
            <p:nvPr/>
          </p:nvSpPr>
          <p:spPr>
            <a:xfrm>
              <a:off x="4762173" y="2612859"/>
              <a:ext cx="195531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Glucose (C</a:t>
              </a:r>
              <a:r>
                <a:rPr lang="en-US" sz="1600" b="1" baseline="-25000" dirty="0"/>
                <a:t>6</a:t>
              </a:r>
              <a:r>
                <a:rPr lang="en-US" sz="1600" b="1" dirty="0"/>
                <a:t>H</a:t>
              </a:r>
              <a:r>
                <a:rPr lang="en-US" sz="1600" b="1" baseline="-25000" dirty="0"/>
                <a:t>12</a:t>
              </a:r>
              <a:r>
                <a:rPr lang="en-US" sz="1600" b="1" dirty="0"/>
                <a:t>O</a:t>
              </a:r>
              <a:r>
                <a:rPr lang="en-US" sz="1600" b="1" baseline="-25000" dirty="0"/>
                <a:t>6</a:t>
              </a:r>
              <a:r>
                <a:rPr lang="en-US" sz="1600" b="1" dirty="0"/>
                <a:t>)</a:t>
              </a:r>
            </a:p>
          </p:txBody>
        </p:sp>
      </p:grpSp>
      <p:grpSp>
        <p:nvGrpSpPr>
          <p:cNvPr id="2109" name="Group 2108"/>
          <p:cNvGrpSpPr/>
          <p:nvPr/>
        </p:nvGrpSpPr>
        <p:grpSpPr>
          <a:xfrm>
            <a:off x="6588602" y="876412"/>
            <a:ext cx="2467306" cy="2161909"/>
            <a:chOff x="6676694" y="876412"/>
            <a:chExt cx="2467306" cy="2161909"/>
          </a:xfrm>
        </p:grpSpPr>
        <p:sp>
          <p:nvSpPr>
            <p:cNvPr id="2101" name="Oval 2100"/>
            <p:cNvSpPr/>
            <p:nvPr/>
          </p:nvSpPr>
          <p:spPr>
            <a:xfrm>
              <a:off x="6986701" y="876412"/>
              <a:ext cx="1782359" cy="1782359"/>
            </a:xfrm>
            <a:prstGeom prst="ellipse">
              <a:avLst/>
            </a:prstGeom>
            <a:blipFill>
              <a:blip r:embed="rId5"/>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Google Shape;142;p18"/>
            <p:cNvSpPr txBox="1"/>
            <p:nvPr/>
          </p:nvSpPr>
          <p:spPr>
            <a:xfrm>
              <a:off x="6676694" y="2611653"/>
              <a:ext cx="2467306"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Saccharose (C</a:t>
              </a:r>
              <a:r>
                <a:rPr lang="en-US" sz="1600" b="1" baseline="-25000" dirty="0"/>
                <a:t>12</a:t>
              </a:r>
              <a:r>
                <a:rPr lang="en-US" sz="1600" b="1" dirty="0"/>
                <a:t>H</a:t>
              </a:r>
              <a:r>
                <a:rPr lang="en-US" sz="1600" b="1" baseline="-25000" dirty="0"/>
                <a:t>22</a:t>
              </a:r>
              <a:r>
                <a:rPr lang="en-US" sz="1600" b="1" dirty="0"/>
                <a:t>O</a:t>
              </a:r>
              <a:r>
                <a:rPr lang="en-US" sz="1600" b="1" baseline="-25000" dirty="0"/>
                <a:t>11</a:t>
              </a:r>
              <a:r>
                <a:rPr lang="en-US" sz="1600" b="1" dirty="0"/>
                <a: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randombar(horizontal)">
                                      <p:cBhvr>
                                        <p:cTn id="17" dur="500"/>
                                        <p:tgtEl>
                                          <p:spTgt spid="2103"/>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107"/>
                                        </p:tgtEl>
                                        <p:attrNameLst>
                                          <p:attrName>style.visibility</p:attrName>
                                        </p:attrNameLst>
                                      </p:cBhvr>
                                      <p:to>
                                        <p:strVal val="visible"/>
                                      </p:to>
                                    </p:set>
                                    <p:animEffect transition="in" filter="randombar(horizontal)">
                                      <p:cBhvr>
                                        <p:cTn id="21" dur="500"/>
                                        <p:tgtEl>
                                          <p:spTgt spid="2107"/>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108"/>
                                        </p:tgtEl>
                                        <p:attrNameLst>
                                          <p:attrName>style.visibility</p:attrName>
                                        </p:attrNameLst>
                                      </p:cBhvr>
                                      <p:to>
                                        <p:strVal val="visible"/>
                                      </p:to>
                                    </p:set>
                                    <p:animEffect transition="in" filter="randombar(horizontal)">
                                      <p:cBhvr>
                                        <p:cTn id="25" dur="500"/>
                                        <p:tgtEl>
                                          <p:spTgt spid="2108"/>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2109"/>
                                        </p:tgtEl>
                                        <p:attrNameLst>
                                          <p:attrName>style.visibility</p:attrName>
                                        </p:attrNameLst>
                                      </p:cBhvr>
                                      <p:to>
                                        <p:strVal val="visible"/>
                                      </p:to>
                                    </p:set>
                                    <p:animEffect transition="in" filter="randombar(horizontal)">
                                      <p:cBhvr>
                                        <p:cTn id="29" dur="500"/>
                                        <p:tgtEl>
                                          <p:spTgt spid="210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sp>
        <p:nvSpPr>
          <p:cNvPr id="7" name="Google Shape;142;p18"/>
          <p:cNvSpPr txBox="1"/>
          <p:nvPr/>
        </p:nvSpPr>
        <p:spPr>
          <a:xfrm>
            <a:off x="115781" y="2828403"/>
            <a:ext cx="9028219"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nSpc>
                <a:spcPct val="120000"/>
              </a:lnSpc>
            </a:pPr>
            <a:r>
              <a:rPr lang="en-US" b="1" dirty="0"/>
              <a:t>1. </a:t>
            </a:r>
            <a:r>
              <a:rPr lang="vi-VN" dirty="0"/>
              <a:t>Những hóa chất thường gặp trong tự nhiên là đá vôi, vôi sống.</a:t>
            </a:r>
            <a:endParaRPr lang="en-US" dirty="0"/>
          </a:p>
          <a:p>
            <a:pPr>
              <a:lnSpc>
                <a:spcPct val="120000"/>
              </a:lnSpc>
            </a:pPr>
            <a:r>
              <a:rPr lang="en-US" dirty="0"/>
              <a:t>    </a:t>
            </a:r>
            <a:r>
              <a:rPr lang="vi-VN" dirty="0"/>
              <a:t>Những hóa chất thường sử dụng trong sản xuất bánh, kẹo là glucoso, saccharose.</a:t>
            </a:r>
            <a:endParaRPr lang="en-US" dirty="0"/>
          </a:p>
        </p:txBody>
      </p:sp>
      <p:sp>
        <p:nvSpPr>
          <p:cNvPr id="8" name="Google Shape;142;p18"/>
          <p:cNvSpPr txBox="1"/>
          <p:nvPr/>
        </p:nvSpPr>
        <p:spPr>
          <a:xfrm>
            <a:off x="151190" y="3666814"/>
            <a:ext cx="8162427" cy="11970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20000"/>
              </a:lnSpc>
              <a:defRPr sz="1800" b="1">
                <a:solidFill>
                  <a:schemeClr val="bg1">
                    <a:lumMod val="10000"/>
                  </a:schemeClr>
                </a:solidFill>
                <a:latin typeface="+mn-lt"/>
                <a:ea typeface="Fira Sans Extra Condensed" panose="020B0503050000020004"/>
                <a:cs typeface="Fira Sans Extra Condensed" panose="020B0503050000020004"/>
              </a:defRPr>
            </a:lvl1pPr>
          </a:lstStyle>
          <a:p>
            <a:r>
              <a:rPr lang="en-US" dirty="0"/>
              <a:t>2. </a:t>
            </a:r>
            <a:r>
              <a:rPr lang="vi-VN" b="0" dirty="0"/>
              <a:t>Hóa chất đựng trong chai, lọ, bao bì phải được dán nhãn với đầy đủ thông tin giúp người sử dụng biết và làm căn cứ để các cơ quan chức năng thực hiện việc kiểm tra, giám sát …</a:t>
            </a:r>
          </a:p>
        </p:txBody>
      </p:sp>
      <p:grpSp>
        <p:nvGrpSpPr>
          <p:cNvPr id="27" name="Google Shape;483;p22"/>
          <p:cNvGrpSpPr/>
          <p:nvPr/>
        </p:nvGrpSpPr>
        <p:grpSpPr>
          <a:xfrm>
            <a:off x="8382554" y="4237243"/>
            <a:ext cx="655721" cy="815916"/>
            <a:chOff x="-1506725" y="-695575"/>
            <a:chExt cx="1380175" cy="1589550"/>
          </a:xfrm>
        </p:grpSpPr>
        <p:sp>
          <p:nvSpPr>
            <p:cNvPr id="28" name="Google Shape;484;p22"/>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85;p22"/>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86;p22"/>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87;p22"/>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8" name="Google Shape;488;p22"/>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9" name="Google Shape;489;p22"/>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1" name="Google Shape;490;p22"/>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3" name="Google Shape;491;p22"/>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4" name="Google Shape;492;p22"/>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5" name="Google Shape;493;p22"/>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6" name="Google Shape;494;p22"/>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7" name="Google Shape;495;p22"/>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03" name="Group 2102"/>
          <p:cNvGrpSpPr/>
          <p:nvPr/>
        </p:nvGrpSpPr>
        <p:grpSpPr>
          <a:xfrm>
            <a:off x="313234" y="579027"/>
            <a:ext cx="1888273" cy="2163115"/>
            <a:chOff x="313234" y="876412"/>
            <a:chExt cx="1888273" cy="2163115"/>
          </a:xfrm>
        </p:grpSpPr>
        <p:sp>
          <p:nvSpPr>
            <p:cNvPr id="5" name="Oval 4"/>
            <p:cNvSpPr/>
            <p:nvPr/>
          </p:nvSpPr>
          <p:spPr>
            <a:xfrm>
              <a:off x="366192" y="876412"/>
              <a:ext cx="1782359" cy="1782359"/>
            </a:xfrm>
            <a:prstGeom prst="ellipse">
              <a:avLst/>
            </a:prstGeom>
            <a:blipFill>
              <a:blip r:embed="rId2"/>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Google Shape;142;p18"/>
            <p:cNvSpPr txBox="1"/>
            <p:nvPr/>
          </p:nvSpPr>
          <p:spPr>
            <a:xfrm>
              <a:off x="313234" y="2612859"/>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Đá</a:t>
              </a:r>
              <a:r>
                <a:rPr lang="en-US" sz="1600" b="1" dirty="0"/>
                <a:t> </a:t>
              </a:r>
              <a:r>
                <a:rPr lang="en-US" sz="1600" b="1" dirty="0" err="1"/>
                <a:t>vôi</a:t>
              </a:r>
              <a:r>
                <a:rPr lang="en-US" sz="1600" b="1" dirty="0"/>
                <a:t> (CaCO</a:t>
              </a:r>
              <a:r>
                <a:rPr lang="en-US" sz="1600" b="1" baseline="-25000" dirty="0"/>
                <a:t>3</a:t>
              </a:r>
              <a:r>
                <a:rPr lang="en-US" sz="1600" b="1" dirty="0"/>
                <a:t>)</a:t>
              </a:r>
            </a:p>
          </p:txBody>
        </p:sp>
      </p:grpSp>
      <p:grpSp>
        <p:nvGrpSpPr>
          <p:cNvPr id="2107" name="Group 2106"/>
          <p:cNvGrpSpPr/>
          <p:nvPr/>
        </p:nvGrpSpPr>
        <p:grpSpPr>
          <a:xfrm>
            <a:off x="2417765" y="579027"/>
            <a:ext cx="1888273" cy="2164321"/>
            <a:chOff x="2502379" y="876412"/>
            <a:chExt cx="1888273" cy="2164321"/>
          </a:xfrm>
        </p:grpSpPr>
        <p:sp>
          <p:nvSpPr>
            <p:cNvPr id="2052" name="Oval 2051"/>
            <p:cNvSpPr/>
            <p:nvPr/>
          </p:nvSpPr>
          <p:spPr>
            <a:xfrm>
              <a:off x="2573028" y="876412"/>
              <a:ext cx="1782359" cy="1782359"/>
            </a:xfrm>
            <a:prstGeom prst="ellipse">
              <a:avLst/>
            </a:prstGeom>
            <a:blipFill>
              <a:blip r:embed="rId3"/>
              <a:srcRect/>
              <a:stretch>
                <a:fillRect l="-58781" t="-1731" r="-42903" b="1731"/>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4" name="Google Shape;142;p18"/>
            <p:cNvSpPr txBox="1"/>
            <p:nvPr/>
          </p:nvSpPr>
          <p:spPr>
            <a:xfrm>
              <a:off x="2502379" y="2614065"/>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Vôi</a:t>
              </a:r>
              <a:r>
                <a:rPr lang="en-US" sz="1600" b="1" dirty="0"/>
                <a:t> </a:t>
              </a:r>
              <a:r>
                <a:rPr lang="en-US" sz="1600" b="1" dirty="0" err="1"/>
                <a:t>sống</a:t>
              </a:r>
              <a:r>
                <a:rPr lang="en-US" sz="1600" b="1" dirty="0"/>
                <a:t> (</a:t>
              </a:r>
              <a:r>
                <a:rPr lang="en-US" sz="1600" b="1" dirty="0" err="1"/>
                <a:t>CaO</a:t>
              </a:r>
              <a:r>
                <a:rPr lang="en-US" sz="1600" b="1" dirty="0"/>
                <a:t>)</a:t>
              </a:r>
            </a:p>
          </p:txBody>
        </p:sp>
      </p:grpSp>
      <p:grpSp>
        <p:nvGrpSpPr>
          <p:cNvPr id="2108" name="Group 2107"/>
          <p:cNvGrpSpPr/>
          <p:nvPr/>
        </p:nvGrpSpPr>
        <p:grpSpPr>
          <a:xfrm>
            <a:off x="4567037" y="579027"/>
            <a:ext cx="1955313" cy="2163115"/>
            <a:chOff x="4762173" y="876412"/>
            <a:chExt cx="1955313" cy="2163115"/>
          </a:xfrm>
        </p:grpSpPr>
        <p:sp>
          <p:nvSpPr>
            <p:cNvPr id="2100" name="Oval 2099"/>
            <p:cNvSpPr/>
            <p:nvPr/>
          </p:nvSpPr>
          <p:spPr>
            <a:xfrm>
              <a:off x="4779864" y="876412"/>
              <a:ext cx="1782359" cy="1782359"/>
            </a:xfrm>
            <a:prstGeom prst="ellipse">
              <a:avLst/>
            </a:prstGeom>
            <a:blipFill>
              <a:blip r:embed="rId4"/>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Google Shape;142;p18"/>
            <p:cNvSpPr txBox="1"/>
            <p:nvPr/>
          </p:nvSpPr>
          <p:spPr>
            <a:xfrm>
              <a:off x="4762173" y="2612859"/>
              <a:ext cx="195531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Glucose (C</a:t>
              </a:r>
              <a:r>
                <a:rPr lang="en-US" sz="1600" b="1" baseline="-25000" dirty="0"/>
                <a:t>6</a:t>
              </a:r>
              <a:r>
                <a:rPr lang="en-US" sz="1600" b="1" dirty="0"/>
                <a:t>H</a:t>
              </a:r>
              <a:r>
                <a:rPr lang="en-US" sz="1600" b="1" baseline="-25000" dirty="0"/>
                <a:t>12</a:t>
              </a:r>
              <a:r>
                <a:rPr lang="en-US" sz="1600" b="1" dirty="0"/>
                <a:t>O</a:t>
              </a:r>
              <a:r>
                <a:rPr lang="en-US" sz="1600" b="1" baseline="-25000" dirty="0"/>
                <a:t>6</a:t>
              </a:r>
              <a:r>
                <a:rPr lang="en-US" sz="1600" b="1" dirty="0"/>
                <a:t>)</a:t>
              </a:r>
            </a:p>
          </p:txBody>
        </p:sp>
      </p:grpSp>
      <p:grpSp>
        <p:nvGrpSpPr>
          <p:cNvPr id="2109" name="Group 2108"/>
          <p:cNvGrpSpPr/>
          <p:nvPr/>
        </p:nvGrpSpPr>
        <p:grpSpPr>
          <a:xfrm>
            <a:off x="6588602" y="579027"/>
            <a:ext cx="2467306" cy="2161909"/>
            <a:chOff x="6676694" y="876412"/>
            <a:chExt cx="2467306" cy="2161909"/>
          </a:xfrm>
        </p:grpSpPr>
        <p:sp>
          <p:nvSpPr>
            <p:cNvPr id="2101" name="Oval 2100"/>
            <p:cNvSpPr/>
            <p:nvPr/>
          </p:nvSpPr>
          <p:spPr>
            <a:xfrm>
              <a:off x="6986701" y="876412"/>
              <a:ext cx="1782359" cy="1782359"/>
            </a:xfrm>
            <a:prstGeom prst="ellipse">
              <a:avLst/>
            </a:prstGeom>
            <a:blipFill>
              <a:blip r:embed="rId5"/>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Google Shape;142;p18"/>
            <p:cNvSpPr txBox="1"/>
            <p:nvPr/>
          </p:nvSpPr>
          <p:spPr>
            <a:xfrm>
              <a:off x="6676694" y="2611653"/>
              <a:ext cx="2467306"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Saccharose (C</a:t>
              </a:r>
              <a:r>
                <a:rPr lang="en-US" sz="1600" b="1" baseline="-25000" dirty="0"/>
                <a:t>12</a:t>
              </a:r>
              <a:r>
                <a:rPr lang="en-US" sz="1600" b="1" dirty="0"/>
                <a:t>H</a:t>
              </a:r>
              <a:r>
                <a:rPr lang="en-US" sz="1600" b="1" baseline="-25000" dirty="0"/>
                <a:t>22</a:t>
              </a:r>
              <a:r>
                <a:rPr lang="en-US" sz="1600" b="1" dirty="0"/>
                <a:t>O</a:t>
              </a:r>
              <a:r>
                <a:rPr lang="en-US" sz="1600" b="1" baseline="-25000" dirty="0"/>
                <a:t>11</a:t>
              </a:r>
              <a:r>
                <a:rPr lang="en-US" sz="1600" b="1" dirty="0"/>
                <a: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21478"/>
            <a:ext cx="6800850" cy="455587"/>
          </a:xfrm>
          <a:prstGeom prst="rect">
            <a:avLst/>
          </a:prstGeom>
          <a:ln/>
        </p:spPr>
        <p:style>
          <a:lnRef idx="1">
            <a:schemeClr val="accent4"/>
          </a:lnRef>
          <a:fillRef idx="2">
            <a:schemeClr val="accent4"/>
          </a:fillRef>
          <a:effectRef idx="1">
            <a:schemeClr val="accent4"/>
          </a:effectRef>
          <a:fontRef idx="minor">
            <a:schemeClr val="dk1"/>
          </a:fontRef>
        </p:style>
        <p:txBody>
          <a:bodyPr lIns="51511" tIns="25755" rIns="51511" bIns="25755" rtlCol="0" anchor="ctr"/>
          <a:lstStyle/>
          <a:p>
            <a:pPr defTabSz="685800">
              <a:defRPr/>
            </a:pPr>
            <a:r>
              <a:rPr lang="vi-VN" sz="2400" b="1" dirty="0">
                <a:solidFill>
                  <a:prstClr val="black"/>
                </a:solidFill>
                <a:latin typeface="Times New Roman" pitchFamily="18" charset="0"/>
                <a:ea typeface="微软雅黑"/>
                <a:cs typeface="Times New Roman" pitchFamily="18" charset="0"/>
              </a:rPr>
              <a:t>Câu 1.</a:t>
            </a:r>
            <a:r>
              <a:rPr lang="vi-VN" sz="2400" dirty="0">
                <a:solidFill>
                  <a:prstClr val="black"/>
                </a:solidFill>
                <a:latin typeface="Times New Roman" pitchFamily="18" charset="0"/>
                <a:ea typeface="微软雅黑"/>
                <a:cs typeface="Times New Roman" pitchFamily="18" charset="0"/>
              </a:rPr>
              <a:t> Khi bảo quản</a:t>
            </a:r>
            <a:r>
              <a:rPr lang="vi-VN" sz="2400" baseline="-25000" dirty="0">
                <a:solidFill>
                  <a:prstClr val="black"/>
                </a:solidFill>
                <a:latin typeface="Times New Roman" pitchFamily="18" charset="0"/>
                <a:ea typeface="微软雅黑"/>
                <a:cs typeface="Times New Roman" pitchFamily="18" charset="0"/>
              </a:rPr>
              <a:t> </a:t>
            </a:r>
            <a:r>
              <a:rPr lang="en-US" sz="2400" dirty="0">
                <a:solidFill>
                  <a:prstClr val="black"/>
                </a:solidFill>
                <a:latin typeface="Times New Roman" pitchFamily="18" charset="0"/>
                <a:ea typeface="微软雅黑"/>
                <a:cs typeface="Times New Roman" pitchFamily="18" charset="0"/>
              </a:rPr>
              <a:t>H</a:t>
            </a:r>
            <a:r>
              <a:rPr lang="en-US" sz="2400" baseline="-25000" dirty="0">
                <a:solidFill>
                  <a:prstClr val="black"/>
                </a:solidFill>
                <a:latin typeface="Times New Roman" pitchFamily="18" charset="0"/>
                <a:ea typeface="微软雅黑"/>
                <a:cs typeface="Times New Roman" pitchFamily="18" charset="0"/>
              </a:rPr>
              <a:t>2</a:t>
            </a:r>
            <a:r>
              <a:rPr lang="en-US" sz="2400" dirty="0">
                <a:solidFill>
                  <a:prstClr val="black"/>
                </a:solidFill>
                <a:latin typeface="Times New Roman" pitchFamily="18" charset="0"/>
                <a:ea typeface="微软雅黑"/>
                <a:cs typeface="Times New Roman" pitchFamily="18" charset="0"/>
              </a:rPr>
              <a:t>SO</a:t>
            </a:r>
            <a:r>
              <a:rPr lang="en-US" sz="2400" baseline="-25000" dirty="0">
                <a:solidFill>
                  <a:prstClr val="black"/>
                </a:solidFill>
                <a:latin typeface="Times New Roman" pitchFamily="18" charset="0"/>
                <a:ea typeface="微软雅黑"/>
                <a:cs typeface="Times New Roman" pitchFamily="18" charset="0"/>
              </a:rPr>
              <a:t>4</a:t>
            </a:r>
            <a:r>
              <a:rPr lang="vi-VN" sz="2400" dirty="0">
                <a:solidFill>
                  <a:prstClr val="black"/>
                </a:solidFill>
                <a:latin typeface="Times New Roman" pitchFamily="18" charset="0"/>
                <a:ea typeface="微软雅黑"/>
                <a:cs typeface="Times New Roman" pitchFamily="18" charset="0"/>
              </a:rPr>
              <a:t> cần lưu ý điều gì?</a:t>
            </a:r>
            <a:endParaRPr lang="en-US" sz="2400" dirty="0">
              <a:solidFill>
                <a:prstClr val="black"/>
              </a:solidFill>
              <a:latin typeface="Times New Roman" pitchFamily="18" charset="0"/>
              <a:ea typeface="微软雅黑"/>
              <a:cs typeface="Times New Roman" pitchFamily="18" charset="0"/>
            </a:endParaRPr>
          </a:p>
        </p:txBody>
      </p:sp>
      <p:sp>
        <p:nvSpPr>
          <p:cNvPr id="4" name="Rectangle: Rounded Corners 97"/>
          <p:cNvSpPr/>
          <p:nvPr/>
        </p:nvSpPr>
        <p:spPr>
          <a:xfrm>
            <a:off x="1314451" y="685800"/>
            <a:ext cx="4972050" cy="576682"/>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defTabSz="685800">
              <a:defRPr/>
            </a:pPr>
            <a:r>
              <a:rPr lang="en-US" sz="2400" dirty="0">
                <a:solidFill>
                  <a:prstClr val="white"/>
                </a:solidFill>
                <a:latin typeface="Times New Roman" pitchFamily="18" charset="0"/>
                <a:ea typeface="微软雅黑"/>
                <a:cs typeface="Times New Roman" pitchFamily="18" charset="0"/>
              </a:rPr>
              <a:t>A</a:t>
            </a:r>
            <a:r>
              <a:rPr lang="vi-VN" sz="2400" dirty="0">
                <a:solidFill>
                  <a:prstClr val="white"/>
                </a:solidFill>
                <a:latin typeface="Times New Roman" pitchFamily="18" charset="0"/>
                <a:ea typeface="微软雅黑"/>
                <a:cs typeface="Times New Roman" pitchFamily="18" charset="0"/>
              </a:rPr>
              <a:t>. Lưu trữ bằng bồn nhựa, phuy nhựa</a:t>
            </a:r>
            <a:r>
              <a:rPr lang="en-US" sz="2400" dirty="0">
                <a:solidFill>
                  <a:prstClr val="white"/>
                </a:solidFill>
                <a:latin typeface="Times New Roman" pitchFamily="18" charset="0"/>
                <a:ea typeface="微软雅黑"/>
                <a:cs typeface="Times New Roman" pitchFamily="18" charset="0"/>
              </a:rPr>
              <a:t>.</a:t>
            </a:r>
            <a:r>
              <a:rPr lang="vi-VN" sz="2400" dirty="0">
                <a:solidFill>
                  <a:prstClr val="white"/>
                </a:solidFill>
                <a:latin typeface="Times New Roman" pitchFamily="18" charset="0"/>
                <a:ea typeface="微软雅黑"/>
                <a:cs typeface="Times New Roman" pitchFamily="18" charset="0"/>
              </a:rPr>
              <a:t> </a:t>
            </a:r>
            <a:endParaRPr lang="en-US" sz="2400" dirty="0">
              <a:solidFill>
                <a:prstClr val="white"/>
              </a:solidFill>
              <a:latin typeface="Times New Roman" pitchFamily="18" charset="0"/>
              <a:ea typeface="微软雅黑"/>
              <a:cs typeface="Times New Roman" pitchFamily="18" charset="0"/>
            </a:endParaRPr>
          </a:p>
        </p:txBody>
      </p:sp>
      <p:sp>
        <p:nvSpPr>
          <p:cNvPr id="5" name="Rectangle: Rounded Corners 98"/>
          <p:cNvSpPr/>
          <p:nvPr/>
        </p:nvSpPr>
        <p:spPr>
          <a:xfrm>
            <a:off x="2286000" y="1485900"/>
            <a:ext cx="5570676" cy="576682"/>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defTabSz="685800">
              <a:defRPr/>
            </a:pPr>
            <a:r>
              <a:rPr lang="en-US" sz="2400" dirty="0">
                <a:solidFill>
                  <a:prstClr val="white"/>
                </a:solidFill>
                <a:latin typeface="Times New Roman" pitchFamily="18" charset="0"/>
                <a:ea typeface="微软雅黑"/>
                <a:cs typeface="Times New Roman" pitchFamily="18" charset="0"/>
              </a:rPr>
              <a:t>B</a:t>
            </a:r>
            <a:r>
              <a:rPr lang="vi-VN" sz="2400" dirty="0">
                <a:solidFill>
                  <a:prstClr val="white"/>
                </a:solidFill>
                <a:latin typeface="Times New Roman" pitchFamily="18" charset="0"/>
                <a:ea typeface="微软雅黑"/>
                <a:cs typeface="Times New Roman" pitchFamily="18" charset="0"/>
              </a:rPr>
              <a:t>. Sử dụng các thùng kim loại để bảo quản </a:t>
            </a:r>
            <a:endParaRPr lang="en-US" sz="2400" dirty="0">
              <a:solidFill>
                <a:prstClr val="white"/>
              </a:solidFill>
              <a:latin typeface="Times New Roman" pitchFamily="18" charset="0"/>
              <a:ea typeface="微软雅黑"/>
              <a:cs typeface="Times New Roman" pitchFamily="18" charset="0"/>
            </a:endParaRPr>
          </a:p>
        </p:txBody>
      </p:sp>
      <p:sp>
        <p:nvSpPr>
          <p:cNvPr id="6" name="Rectangle: Rounded Corners 99"/>
          <p:cNvSpPr/>
          <p:nvPr/>
        </p:nvSpPr>
        <p:spPr>
          <a:xfrm>
            <a:off x="1200150" y="2363821"/>
            <a:ext cx="5799276" cy="576682"/>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defTabSz="685800">
              <a:defRPr/>
            </a:pPr>
            <a:r>
              <a:rPr lang="en-US" sz="2400" dirty="0">
                <a:solidFill>
                  <a:prstClr val="white"/>
                </a:solidFill>
                <a:latin typeface="Times New Roman" pitchFamily="18" charset="0"/>
                <a:ea typeface="微软雅黑"/>
                <a:cs typeface="Times New Roman" pitchFamily="18" charset="0"/>
              </a:rPr>
              <a:t>C</a:t>
            </a:r>
            <a:r>
              <a:rPr lang="vi-VN" sz="2400" dirty="0">
                <a:solidFill>
                  <a:prstClr val="white"/>
                </a:solidFill>
                <a:latin typeface="Times New Roman" pitchFamily="18" charset="0"/>
                <a:ea typeface="微软雅黑"/>
                <a:cs typeface="Times New Roman" pitchFamily="18" charset="0"/>
              </a:rPr>
              <a:t>. Để gần nơi chứa base hay chất khử </a:t>
            </a:r>
            <a:endParaRPr lang="en-US" sz="2400" dirty="0">
              <a:solidFill>
                <a:prstClr val="white"/>
              </a:solidFill>
              <a:latin typeface="Times New Roman" pitchFamily="18" charset="0"/>
              <a:ea typeface="微软雅黑"/>
              <a:cs typeface="Times New Roman" pitchFamily="18" charset="0"/>
            </a:endParaRPr>
          </a:p>
        </p:txBody>
      </p:sp>
      <p:sp>
        <p:nvSpPr>
          <p:cNvPr id="7" name="Rectangle: Rounded Corners 100"/>
          <p:cNvSpPr/>
          <p:nvPr/>
        </p:nvSpPr>
        <p:spPr>
          <a:xfrm>
            <a:off x="2046457" y="3197968"/>
            <a:ext cx="5799276" cy="745382"/>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defTabSz="685800">
              <a:defRPr/>
            </a:pPr>
            <a:r>
              <a:rPr lang="vi-VN" sz="2400" dirty="0">
                <a:solidFill>
                  <a:prstClr val="white"/>
                </a:solidFill>
                <a:latin typeface="Times New Roman" pitchFamily="18" charset="0"/>
                <a:ea typeface="微软雅黑"/>
                <a:cs typeface="Times New Roman" pitchFamily="18" charset="0"/>
              </a:rPr>
              <a:t>D. Bảo quản chung với các kim loại nặng, kim loại nhẹ, các chất có tính acid</a:t>
            </a:r>
            <a:endParaRPr lang="en-US" sz="2400" dirty="0">
              <a:solidFill>
                <a:prstClr val="white"/>
              </a:solidFill>
              <a:latin typeface="Times New Roman" pitchFamily="18" charset="0"/>
              <a:ea typeface="微软雅黑"/>
              <a:cs typeface="Times New Roman" pitchFamily="18" charset="0"/>
            </a:endParaRPr>
          </a:p>
        </p:txBody>
      </p:sp>
      <p:pic>
        <p:nvPicPr>
          <p:cNvPr id="8" name="Picture 7">
            <a:extLst>
              <a:ext uri="{FF2B5EF4-FFF2-40B4-BE49-F238E27FC236}">
                <a16:creationId xmlns:a16="http://schemas.microsoft.com/office/drawing/2014/main" id="{772F2907-3801-4833-B07E-83427C4CB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01511" y="1198842"/>
            <a:ext cx="755939" cy="1087117"/>
          </a:xfrm>
          <a:prstGeom prst="rect">
            <a:avLst/>
          </a:prstGeom>
        </p:spPr>
      </p:pic>
    </p:spTree>
    <p:extLst>
      <p:ext uri="{BB962C8B-B14F-4D97-AF65-F5344CB8AC3E}">
        <p14:creationId xmlns:p14="http://schemas.microsoft.com/office/powerpoint/2010/main" val="350729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70967" y="0"/>
            <a:ext cx="6830033" cy="857250"/>
          </a:xfrm>
          <a:prstGeom prst="rect">
            <a:avLst/>
          </a:prstGeom>
          <a:ln/>
        </p:spPr>
        <p:style>
          <a:lnRef idx="3">
            <a:schemeClr val="lt1"/>
          </a:lnRef>
          <a:fillRef idx="1">
            <a:schemeClr val="accent6"/>
          </a:fillRef>
          <a:effectRef idx="1">
            <a:schemeClr val="accent6"/>
          </a:effectRef>
          <a:fontRef idx="minor">
            <a:schemeClr val="lt1"/>
          </a:fontRef>
        </p:style>
        <p:txBody>
          <a:bodyPr lIns="51511" tIns="25755" rIns="51511" bIns="25755" rtlCol="0" anchor="ctr"/>
          <a:lstStyle/>
          <a:p>
            <a:pPr defTabSz="685800"/>
            <a:r>
              <a:rPr lang="vi-VN" sz="2400" b="1" dirty="0">
                <a:solidFill>
                  <a:prstClr val="black"/>
                </a:solidFill>
                <a:latin typeface="Times New Roman" pitchFamily="18" charset="0"/>
                <a:ea typeface="微软雅黑"/>
                <a:cs typeface="Times New Roman" pitchFamily="18" charset="0"/>
              </a:rPr>
              <a:t>Câu 2.</a:t>
            </a:r>
            <a:r>
              <a:rPr lang="vi-VN" sz="2400" dirty="0">
                <a:solidFill>
                  <a:prstClr val="black"/>
                </a:solidFill>
                <a:latin typeface="Times New Roman" pitchFamily="18" charset="0"/>
                <a:ea typeface="微软雅黑"/>
                <a:cs typeface="Times New Roman" pitchFamily="18" charset="0"/>
              </a:rPr>
              <a:t> Đâu </a:t>
            </a:r>
            <a:r>
              <a:rPr lang="vi-VN" sz="2400" b="1" dirty="0">
                <a:solidFill>
                  <a:prstClr val="black"/>
                </a:solidFill>
                <a:latin typeface="Times New Roman" pitchFamily="18" charset="0"/>
                <a:ea typeface="微软雅黑"/>
                <a:cs typeface="Times New Roman" pitchFamily="18" charset="0"/>
              </a:rPr>
              <a:t>không</a:t>
            </a:r>
            <a:r>
              <a:rPr lang="vi-VN" sz="2400" dirty="0">
                <a:solidFill>
                  <a:prstClr val="black"/>
                </a:solidFill>
                <a:latin typeface="Times New Roman" pitchFamily="18" charset="0"/>
                <a:ea typeface="微软雅黑"/>
                <a:cs typeface="Times New Roman" pitchFamily="18" charset="0"/>
              </a:rPr>
              <a:t> phải là ưu điểm khi sử dụng báo cáo treo tường? </a:t>
            </a:r>
            <a:endParaRPr lang="en-US" sz="2400" dirty="0">
              <a:solidFill>
                <a:prstClr val="black"/>
              </a:solidFill>
              <a:latin typeface="Times New Roman" pitchFamily="18" charset="0"/>
              <a:ea typeface="微软雅黑"/>
              <a:cs typeface="Times New Roman" pitchFamily="18" charset="0"/>
            </a:endParaRPr>
          </a:p>
        </p:txBody>
      </p:sp>
      <p:sp>
        <p:nvSpPr>
          <p:cNvPr id="3" name="Rectangle: Rounded Corners 45"/>
          <p:cNvSpPr/>
          <p:nvPr/>
        </p:nvSpPr>
        <p:spPr>
          <a:xfrm>
            <a:off x="1314450" y="1257300"/>
            <a:ext cx="2978792" cy="1161564"/>
          </a:xfrm>
          <a:prstGeom prst="roundRect">
            <a:avLst/>
          </a:prstGeom>
          <a:ln/>
        </p:spPr>
        <p:style>
          <a:lnRef idx="3">
            <a:schemeClr val="lt1"/>
          </a:lnRef>
          <a:fillRef idx="1">
            <a:schemeClr val="accent6"/>
          </a:fillRef>
          <a:effectRef idx="1">
            <a:schemeClr val="accent6"/>
          </a:effectRef>
          <a:fontRef idx="minor">
            <a:schemeClr val="lt1"/>
          </a:fontRef>
        </p:style>
        <p:txBody>
          <a:bodyPr lIns="51511" tIns="25755" rIns="51511" bIns="25755" rtlCol="0" anchor="ctr"/>
          <a:lstStyle/>
          <a:p>
            <a:pPr defTabSz="685800">
              <a:defRPr/>
            </a:pPr>
            <a:r>
              <a:rPr lang="vi-VN" sz="2400" dirty="0">
                <a:solidFill>
                  <a:prstClr val="white"/>
                </a:solidFill>
                <a:latin typeface="Times New Roman" pitchFamily="18" charset="0"/>
                <a:ea typeface="微软雅黑"/>
                <a:cs typeface="Times New Roman" pitchFamily="18" charset="0"/>
              </a:rPr>
              <a:t>A. Hỗ trợ hiệu quả khi thuyết trình</a:t>
            </a:r>
            <a:r>
              <a:rPr lang="en-US" sz="2400" dirty="0">
                <a:solidFill>
                  <a:prstClr val="white"/>
                </a:solidFill>
                <a:latin typeface="Times New Roman" pitchFamily="18" charset="0"/>
                <a:ea typeface="微软雅黑"/>
                <a:cs typeface="Times New Roman" pitchFamily="18" charset="0"/>
              </a:rPr>
              <a:t>.</a:t>
            </a:r>
            <a:r>
              <a:rPr lang="vi-VN" sz="2400" dirty="0">
                <a:solidFill>
                  <a:prstClr val="white"/>
                </a:solidFill>
                <a:latin typeface="Times New Roman" pitchFamily="18" charset="0"/>
                <a:ea typeface="微软雅黑"/>
                <a:cs typeface="Times New Roman" pitchFamily="18" charset="0"/>
              </a:rPr>
              <a:t> </a:t>
            </a:r>
            <a:endParaRPr lang="en-US" sz="2400" dirty="0">
              <a:solidFill>
                <a:prstClr val="white"/>
              </a:solidFill>
              <a:latin typeface="Times New Roman" pitchFamily="18" charset="0"/>
              <a:ea typeface="微软雅黑"/>
              <a:cs typeface="Times New Roman" pitchFamily="18" charset="0"/>
            </a:endParaRPr>
          </a:p>
        </p:txBody>
      </p:sp>
      <p:sp>
        <p:nvSpPr>
          <p:cNvPr id="4" name="Rectangle: Rounded Corners 47"/>
          <p:cNvSpPr/>
          <p:nvPr/>
        </p:nvSpPr>
        <p:spPr>
          <a:xfrm>
            <a:off x="4658037" y="1257300"/>
            <a:ext cx="2831785" cy="1161564"/>
          </a:xfrm>
          <a:prstGeom prst="roundRect">
            <a:avLst/>
          </a:prstGeom>
          <a:ln/>
        </p:spPr>
        <p:style>
          <a:lnRef idx="3">
            <a:schemeClr val="lt1"/>
          </a:lnRef>
          <a:fillRef idx="1">
            <a:schemeClr val="accent6"/>
          </a:fillRef>
          <a:effectRef idx="1">
            <a:schemeClr val="accent6"/>
          </a:effectRef>
          <a:fontRef idx="minor">
            <a:schemeClr val="lt1"/>
          </a:fontRef>
        </p:style>
        <p:txBody>
          <a:bodyPr lIns="51511" tIns="25755" rIns="51511" bIns="25755" rtlCol="0" anchor="ctr"/>
          <a:lstStyle/>
          <a:p>
            <a:pPr defTabSz="685800">
              <a:defRPr/>
            </a:pPr>
            <a:r>
              <a:rPr lang="en-US" sz="2400" dirty="0">
                <a:solidFill>
                  <a:prstClr val="white"/>
                </a:solidFill>
                <a:latin typeface="Times New Roman" pitchFamily="18" charset="0"/>
                <a:ea typeface="微软雅黑"/>
                <a:cs typeface="Times New Roman" pitchFamily="18" charset="0"/>
              </a:rPr>
              <a:t>B</a:t>
            </a:r>
            <a:r>
              <a:rPr lang="vi-VN" sz="2400" dirty="0">
                <a:solidFill>
                  <a:prstClr val="white"/>
                </a:solidFill>
                <a:latin typeface="Times New Roman" pitchFamily="18" charset="0"/>
                <a:ea typeface="微软雅黑"/>
                <a:cs typeface="Times New Roman" pitchFamily="18" charset="0"/>
              </a:rPr>
              <a:t>. Dễ dàng chỉnh sửa trên phần mềm</a:t>
            </a:r>
            <a:r>
              <a:rPr lang="en-US" sz="2400" dirty="0">
                <a:solidFill>
                  <a:prstClr val="white"/>
                </a:solidFill>
                <a:latin typeface="Times New Roman" pitchFamily="18" charset="0"/>
                <a:ea typeface="微软雅黑"/>
                <a:cs typeface="Times New Roman" pitchFamily="18" charset="0"/>
              </a:rPr>
              <a:t>.</a:t>
            </a:r>
          </a:p>
        </p:txBody>
      </p:sp>
      <p:sp>
        <p:nvSpPr>
          <p:cNvPr id="5" name="Rectangle: Rounded Corners 49"/>
          <p:cNvSpPr/>
          <p:nvPr/>
        </p:nvSpPr>
        <p:spPr>
          <a:xfrm>
            <a:off x="1314451" y="2698240"/>
            <a:ext cx="2892854" cy="1073217"/>
          </a:xfrm>
          <a:prstGeom prst="roundRect">
            <a:avLst/>
          </a:prstGeom>
          <a:ln/>
        </p:spPr>
        <p:style>
          <a:lnRef idx="3">
            <a:schemeClr val="lt1"/>
          </a:lnRef>
          <a:fillRef idx="1">
            <a:schemeClr val="accent6"/>
          </a:fillRef>
          <a:effectRef idx="1">
            <a:schemeClr val="accent6"/>
          </a:effectRef>
          <a:fontRef idx="minor">
            <a:schemeClr val="lt1"/>
          </a:fontRef>
        </p:style>
        <p:txBody>
          <a:bodyPr lIns="51511" tIns="25755" rIns="51511" bIns="25755" rtlCol="0" anchor="ctr"/>
          <a:lstStyle/>
          <a:p>
            <a:pPr defTabSz="685800">
              <a:defRPr/>
            </a:pPr>
            <a:r>
              <a:rPr lang="en-US" sz="2400" dirty="0">
                <a:solidFill>
                  <a:prstClr val="white"/>
                </a:solidFill>
                <a:latin typeface="Times New Roman" pitchFamily="18" charset="0"/>
                <a:ea typeface="微软雅黑"/>
                <a:cs typeface="Times New Roman" pitchFamily="18" charset="0"/>
              </a:rPr>
              <a:t>C</a:t>
            </a:r>
            <a:r>
              <a:rPr lang="vi-VN" sz="2400" dirty="0">
                <a:solidFill>
                  <a:prstClr val="white"/>
                </a:solidFill>
                <a:latin typeface="Times New Roman" pitchFamily="18" charset="0"/>
                <a:ea typeface="微软雅黑"/>
                <a:cs typeface="Times New Roman" pitchFamily="18" charset="0"/>
              </a:rPr>
              <a:t>. Có thể tự do sáng tạo nội dung</a:t>
            </a:r>
            <a:r>
              <a:rPr lang="en-US" sz="2400" dirty="0">
                <a:solidFill>
                  <a:prstClr val="white"/>
                </a:solidFill>
                <a:latin typeface="Times New Roman" pitchFamily="18" charset="0"/>
                <a:ea typeface="微软雅黑"/>
                <a:cs typeface="Times New Roman" pitchFamily="18" charset="0"/>
              </a:rPr>
              <a:t>.</a:t>
            </a:r>
          </a:p>
        </p:txBody>
      </p:sp>
      <p:sp>
        <p:nvSpPr>
          <p:cNvPr id="6" name="Rectangle: Rounded Corners 51"/>
          <p:cNvSpPr/>
          <p:nvPr/>
        </p:nvSpPr>
        <p:spPr>
          <a:xfrm>
            <a:off x="4658038" y="2705536"/>
            <a:ext cx="2760074" cy="1073217"/>
          </a:xfrm>
          <a:prstGeom prst="roundRect">
            <a:avLst/>
          </a:prstGeom>
          <a:ln/>
        </p:spPr>
        <p:style>
          <a:lnRef idx="3">
            <a:schemeClr val="lt1"/>
          </a:lnRef>
          <a:fillRef idx="1">
            <a:schemeClr val="accent6"/>
          </a:fillRef>
          <a:effectRef idx="1">
            <a:schemeClr val="accent6"/>
          </a:effectRef>
          <a:fontRef idx="minor">
            <a:schemeClr val="lt1"/>
          </a:fontRef>
        </p:style>
        <p:txBody>
          <a:bodyPr lIns="51511" tIns="25755" rIns="51511" bIns="25755" rtlCol="0" anchor="ctr"/>
          <a:lstStyle/>
          <a:p>
            <a:pPr defTabSz="685800">
              <a:defRPr/>
            </a:pPr>
            <a:r>
              <a:rPr lang="vi-VN" sz="2100" dirty="0">
                <a:solidFill>
                  <a:prstClr val="white"/>
                </a:solidFill>
                <a:latin typeface="Times New Roman" pitchFamily="18" charset="0"/>
                <a:ea typeface="微软雅黑"/>
                <a:cs typeface="Times New Roman" pitchFamily="18" charset="0"/>
              </a:rPr>
              <a:t>D. Có thể sáng tạo hình thức theo sở thích</a:t>
            </a:r>
            <a:r>
              <a:rPr lang="en-US" sz="2100" dirty="0">
                <a:solidFill>
                  <a:prstClr val="white"/>
                </a:solidFill>
                <a:latin typeface="Times New Roman" pitchFamily="18" charset="0"/>
                <a:ea typeface="微软雅黑"/>
                <a:cs typeface="Times New Roman" pitchFamily="18" charset="0"/>
              </a:rPr>
              <a:t>.</a:t>
            </a:r>
          </a:p>
        </p:txBody>
      </p:sp>
      <p:pic>
        <p:nvPicPr>
          <p:cNvPr id="7" name="Picture 6">
            <a:extLst>
              <a:ext uri="{FF2B5EF4-FFF2-40B4-BE49-F238E27FC236}">
                <a16:creationId xmlns:a16="http://schemas.microsoft.com/office/drawing/2014/main" id="{D6C7D91F-FC3D-4E92-82E0-6357A208C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300" y="1257301"/>
            <a:ext cx="701627" cy="1022060"/>
          </a:xfrm>
          <a:prstGeom prst="rect">
            <a:avLst/>
          </a:prstGeom>
        </p:spPr>
      </p:pic>
    </p:spTree>
    <p:extLst>
      <p:ext uri="{BB962C8B-B14F-4D97-AF65-F5344CB8AC3E}">
        <p14:creationId xmlns:p14="http://schemas.microsoft.com/office/powerpoint/2010/main" val="113275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70967" y="0"/>
            <a:ext cx="6830033" cy="85725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51511" tIns="25755" rIns="51511" bIns="25755" rtlCol="0" anchor="ctr"/>
          <a:lstStyle/>
          <a:p>
            <a:pPr defTabSz="685800"/>
            <a:r>
              <a:rPr lang="vi-VN" sz="2400" dirty="0">
                <a:solidFill>
                  <a:prstClr val="white"/>
                </a:solidFill>
                <a:latin typeface="Times New Roman" pitchFamily="18" charset="0"/>
                <a:ea typeface="微软雅黑"/>
                <a:cs typeface="Times New Roman" pitchFamily="18" charset="0"/>
              </a:rPr>
              <a:t>Câu 3. Hóa chất nào sau đây thường được sử dụng trong sản xuất bánh kẹo </a:t>
            </a:r>
            <a:endParaRPr lang="en-US" sz="2400" dirty="0">
              <a:solidFill>
                <a:prstClr val="white"/>
              </a:solidFill>
              <a:latin typeface="Times New Roman" pitchFamily="18" charset="0"/>
              <a:ea typeface="微软雅黑"/>
              <a:cs typeface="Times New Roman" pitchFamily="18" charset="0"/>
            </a:endParaRPr>
          </a:p>
        </p:txBody>
      </p:sp>
      <p:sp>
        <p:nvSpPr>
          <p:cNvPr id="3" name="Rectangle: Rounded Corners 44"/>
          <p:cNvSpPr/>
          <p:nvPr/>
        </p:nvSpPr>
        <p:spPr>
          <a:xfrm>
            <a:off x="1371600" y="1085850"/>
            <a:ext cx="3039483" cy="576682"/>
          </a:xfrm>
          <a:prstGeom prst="roundRect">
            <a:avLst/>
          </a:prstGeom>
          <a:ln/>
        </p:spPr>
        <p:style>
          <a:lnRef idx="3">
            <a:schemeClr val="lt1"/>
          </a:lnRef>
          <a:fillRef idx="1">
            <a:schemeClr val="accent4"/>
          </a:fillRef>
          <a:effectRef idx="1">
            <a:schemeClr val="accent4"/>
          </a:effectRef>
          <a:fontRef idx="minor">
            <a:schemeClr val="lt1"/>
          </a:fontRef>
        </p:style>
        <p:txBody>
          <a:bodyPr lIns="51511" tIns="25755" rIns="51511" bIns="25755" rtlCol="0" anchor="ctr"/>
          <a:lstStyle/>
          <a:p>
            <a:pPr defTabSz="513804">
              <a:defRPr/>
            </a:pPr>
            <a:r>
              <a:rPr lang="nl-NL" sz="2250" dirty="0">
                <a:solidFill>
                  <a:prstClr val="black"/>
                </a:solidFill>
                <a:latin typeface="Arial"/>
                <a:ea typeface="Times New Roman" panose="02020603050405020304" pitchFamily="18" charset="0"/>
                <a:cs typeface="Arial" panose="020B0604020202020204" pitchFamily="34" charset="0"/>
              </a:rPr>
              <a:t>	</a:t>
            </a:r>
          </a:p>
          <a:p>
            <a:pPr defTabSz="513804">
              <a:defRPr/>
            </a:pPr>
            <a:r>
              <a:rPr lang="vi-VN" sz="2400" dirty="0">
                <a:solidFill>
                  <a:prstClr val="white"/>
                </a:solidFill>
                <a:latin typeface="Times New Roman" pitchFamily="18" charset="0"/>
                <a:ea typeface="微软雅黑"/>
                <a:cs typeface="Times New Roman" pitchFamily="18" charset="0"/>
              </a:rPr>
              <a:t>A. Calcium carbonate</a:t>
            </a:r>
            <a:endParaRPr lang="en-US" sz="2400" dirty="0">
              <a:solidFill>
                <a:prstClr val="white"/>
              </a:solidFill>
              <a:latin typeface="Times New Roman" pitchFamily="18" charset="0"/>
              <a:ea typeface="微软雅黑"/>
              <a:cs typeface="Times New Roman" pitchFamily="18" charset="0"/>
            </a:endParaRPr>
          </a:p>
          <a:p>
            <a:pPr defTabSz="513804">
              <a:defRPr/>
            </a:pPr>
            <a:endParaRPr lang="vi-VN" altLang="en-US" sz="2250" b="1" dirty="0">
              <a:solidFill>
                <a:prstClr val="black"/>
              </a:solidFill>
              <a:latin typeface="Arial"/>
              <a:ea typeface="微软雅黑"/>
              <a:cs typeface="Arial" panose="020B0604020202020204" pitchFamily="34" charset="0"/>
            </a:endParaRPr>
          </a:p>
        </p:txBody>
      </p:sp>
      <p:sp>
        <p:nvSpPr>
          <p:cNvPr id="4" name="Rectangle: Rounded Corners 45"/>
          <p:cNvSpPr/>
          <p:nvPr/>
        </p:nvSpPr>
        <p:spPr>
          <a:xfrm>
            <a:off x="2114550" y="1885950"/>
            <a:ext cx="2978885" cy="576682"/>
          </a:xfrm>
          <a:prstGeom prst="roundRect">
            <a:avLst/>
          </a:prstGeom>
          <a:ln/>
        </p:spPr>
        <p:style>
          <a:lnRef idx="3">
            <a:schemeClr val="lt1"/>
          </a:lnRef>
          <a:fillRef idx="1">
            <a:schemeClr val="accent4"/>
          </a:fillRef>
          <a:effectRef idx="1">
            <a:schemeClr val="accent4"/>
          </a:effectRef>
          <a:fontRef idx="minor">
            <a:schemeClr val="lt1"/>
          </a:fontRef>
        </p:style>
        <p:txBody>
          <a:bodyPr lIns="51511" tIns="25755" rIns="51511" bIns="25755" rtlCol="0" anchor="ctr"/>
          <a:lstStyle/>
          <a:p>
            <a:pPr algn="ctr" defTabSz="685800">
              <a:defRPr/>
            </a:pPr>
            <a:r>
              <a:rPr lang="en-US" sz="2400" dirty="0">
                <a:solidFill>
                  <a:prstClr val="white"/>
                </a:solidFill>
                <a:latin typeface="Times New Roman" pitchFamily="18" charset="0"/>
                <a:ea typeface="微软雅黑"/>
                <a:cs typeface="Times New Roman" pitchFamily="18" charset="0"/>
              </a:rPr>
              <a:t>B</a:t>
            </a:r>
            <a:r>
              <a:rPr lang="vi-VN" sz="2400" dirty="0">
                <a:solidFill>
                  <a:prstClr val="white"/>
                </a:solidFill>
                <a:latin typeface="Times New Roman" pitchFamily="18" charset="0"/>
                <a:ea typeface="微软雅黑"/>
                <a:cs typeface="Times New Roman" pitchFamily="18" charset="0"/>
              </a:rPr>
              <a:t>. Đồng (II) oxide</a:t>
            </a:r>
            <a:endParaRPr lang="en-US" sz="2400" dirty="0">
              <a:solidFill>
                <a:prstClr val="white"/>
              </a:solidFill>
              <a:latin typeface="Times New Roman" pitchFamily="18" charset="0"/>
              <a:ea typeface="微软雅黑"/>
              <a:cs typeface="Times New Roman" pitchFamily="18" charset="0"/>
            </a:endParaRPr>
          </a:p>
        </p:txBody>
      </p:sp>
      <p:sp>
        <p:nvSpPr>
          <p:cNvPr id="5" name="Rectangle: Rounded Corners 47"/>
          <p:cNvSpPr/>
          <p:nvPr/>
        </p:nvSpPr>
        <p:spPr>
          <a:xfrm>
            <a:off x="2971800" y="2743200"/>
            <a:ext cx="2878567" cy="576682"/>
          </a:xfrm>
          <a:prstGeom prst="roundRect">
            <a:avLst/>
          </a:prstGeom>
          <a:ln/>
        </p:spPr>
        <p:style>
          <a:lnRef idx="3">
            <a:schemeClr val="lt1"/>
          </a:lnRef>
          <a:fillRef idx="1">
            <a:schemeClr val="accent4"/>
          </a:fillRef>
          <a:effectRef idx="1">
            <a:schemeClr val="accent4"/>
          </a:effectRef>
          <a:fontRef idx="minor">
            <a:schemeClr val="lt1"/>
          </a:fontRef>
        </p:style>
        <p:txBody>
          <a:bodyPr lIns="51511" tIns="25755" rIns="51511" bIns="25755" rtlCol="0" anchor="ctr"/>
          <a:lstStyle/>
          <a:p>
            <a:pPr algn="ctr" defTabSz="685800">
              <a:defRPr/>
            </a:pPr>
            <a:r>
              <a:rPr lang="vi-VN" sz="2400" dirty="0">
                <a:solidFill>
                  <a:prstClr val="white"/>
                </a:solidFill>
                <a:latin typeface="Times New Roman" pitchFamily="18" charset="0"/>
                <a:ea typeface="微软雅黑"/>
                <a:cs typeface="Times New Roman" pitchFamily="18" charset="0"/>
              </a:rPr>
              <a:t>C. Calcium oxide</a:t>
            </a:r>
            <a:endParaRPr lang="en-US" sz="2400" dirty="0">
              <a:solidFill>
                <a:prstClr val="white"/>
              </a:solidFill>
              <a:latin typeface="Times New Roman" pitchFamily="18" charset="0"/>
              <a:ea typeface="微软雅黑"/>
              <a:cs typeface="Times New Roman" pitchFamily="18" charset="0"/>
            </a:endParaRPr>
          </a:p>
        </p:txBody>
      </p:sp>
      <p:sp>
        <p:nvSpPr>
          <p:cNvPr id="7" name="Rectangle: Rounded Corners 49"/>
          <p:cNvSpPr/>
          <p:nvPr/>
        </p:nvSpPr>
        <p:spPr>
          <a:xfrm>
            <a:off x="3829050" y="3708988"/>
            <a:ext cx="2642883" cy="576682"/>
          </a:xfrm>
          <a:prstGeom prst="roundRect">
            <a:avLst/>
          </a:prstGeom>
          <a:ln/>
        </p:spPr>
        <p:style>
          <a:lnRef idx="3">
            <a:schemeClr val="lt1"/>
          </a:lnRef>
          <a:fillRef idx="1">
            <a:schemeClr val="accent4"/>
          </a:fillRef>
          <a:effectRef idx="1">
            <a:schemeClr val="accent4"/>
          </a:effectRef>
          <a:fontRef idx="minor">
            <a:schemeClr val="lt1"/>
          </a:fontRef>
        </p:style>
        <p:txBody>
          <a:bodyPr lIns="51511" tIns="25755" rIns="51511" bIns="25755" rtlCol="0" anchor="ctr"/>
          <a:lstStyle/>
          <a:p>
            <a:pPr algn="ctr" defTabSz="685800">
              <a:defRPr/>
            </a:pPr>
            <a:r>
              <a:rPr lang="en-US" sz="2400" dirty="0">
                <a:solidFill>
                  <a:prstClr val="white"/>
                </a:solidFill>
                <a:latin typeface="Times New Roman" pitchFamily="18" charset="0"/>
                <a:ea typeface="微软雅黑"/>
                <a:cs typeface="Times New Roman" pitchFamily="18" charset="0"/>
              </a:rPr>
              <a:t>D</a:t>
            </a:r>
            <a:r>
              <a:rPr lang="vi-VN" sz="2400" dirty="0">
                <a:solidFill>
                  <a:prstClr val="white"/>
                </a:solidFill>
                <a:latin typeface="Times New Roman" pitchFamily="18" charset="0"/>
                <a:ea typeface="微软雅黑"/>
                <a:cs typeface="Times New Roman" pitchFamily="18" charset="0"/>
              </a:rPr>
              <a:t>. Glucose</a:t>
            </a:r>
            <a:endParaRPr lang="en-US" sz="2400" dirty="0">
              <a:solidFill>
                <a:prstClr val="white"/>
              </a:solidFill>
              <a:latin typeface="Times New Roman" pitchFamily="18" charset="0"/>
              <a:ea typeface="微软雅黑"/>
              <a:cs typeface="Times New Roman" pitchFamily="18" charset="0"/>
            </a:endParaRPr>
          </a:p>
        </p:txBody>
      </p:sp>
      <p:pic>
        <p:nvPicPr>
          <p:cNvPr id="8" name="Picture 7">
            <a:extLst>
              <a:ext uri="{FF2B5EF4-FFF2-40B4-BE49-F238E27FC236}">
                <a16:creationId xmlns:a16="http://schemas.microsoft.com/office/drawing/2014/main" id="{90CA46EB-0EA0-40E9-93CF-E560534B4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600450" y="3551949"/>
            <a:ext cx="900248" cy="890759"/>
          </a:xfrm>
          <a:prstGeom prst="rect">
            <a:avLst/>
          </a:prstGeom>
        </p:spPr>
      </p:pic>
    </p:spTree>
    <p:extLst>
      <p:ext uri="{BB962C8B-B14F-4D97-AF65-F5344CB8AC3E}">
        <p14:creationId xmlns:p14="http://schemas.microsoft.com/office/powerpoint/2010/main" val="210720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70967" y="0"/>
            <a:ext cx="6830033" cy="857250"/>
          </a:xfrm>
          <a:prstGeom prst="rect">
            <a:avLst/>
          </a:prstGeom>
          <a:ln/>
        </p:spPr>
        <p:style>
          <a:lnRef idx="3">
            <a:schemeClr val="lt1"/>
          </a:lnRef>
          <a:fillRef idx="1">
            <a:schemeClr val="accent2"/>
          </a:fillRef>
          <a:effectRef idx="1">
            <a:schemeClr val="accent2"/>
          </a:effectRef>
          <a:fontRef idx="minor">
            <a:schemeClr val="lt1"/>
          </a:fontRef>
        </p:style>
        <p:txBody>
          <a:bodyPr lIns="51511" tIns="25755" rIns="51511" bIns="25755" rtlCol="0" anchor="ctr"/>
          <a:lstStyle/>
          <a:p>
            <a:pPr defTabSz="685800"/>
            <a:r>
              <a:rPr lang="vi-VN" sz="2400" b="1" dirty="0">
                <a:solidFill>
                  <a:prstClr val="white"/>
                </a:solidFill>
                <a:latin typeface="Times New Roman" pitchFamily="18" charset="0"/>
                <a:ea typeface="微软雅黑"/>
                <a:cs typeface="Times New Roman" pitchFamily="18" charset="0"/>
              </a:rPr>
              <a:t>Câu 4.</a:t>
            </a:r>
            <a:r>
              <a:rPr lang="vi-VN" sz="2400" dirty="0">
                <a:solidFill>
                  <a:prstClr val="white"/>
                </a:solidFill>
                <a:latin typeface="Times New Roman" pitchFamily="18" charset="0"/>
                <a:ea typeface="微软雅黑"/>
                <a:cs typeface="Times New Roman" pitchFamily="18" charset="0"/>
              </a:rPr>
              <a:t> Phần đầu tiên trong cấu trúc bài báo cáo khoa học là:</a:t>
            </a:r>
            <a:endParaRPr lang="en-US" sz="2400" dirty="0">
              <a:solidFill>
                <a:prstClr val="white"/>
              </a:solidFill>
              <a:latin typeface="Times New Roman" pitchFamily="18" charset="0"/>
              <a:ea typeface="微软雅黑"/>
              <a:cs typeface="Times New Roman" pitchFamily="18" charset="0"/>
            </a:endParaRPr>
          </a:p>
        </p:txBody>
      </p:sp>
      <p:sp>
        <p:nvSpPr>
          <p:cNvPr id="3" name="Rectangle: Rounded Corners 44"/>
          <p:cNvSpPr/>
          <p:nvPr/>
        </p:nvSpPr>
        <p:spPr>
          <a:xfrm>
            <a:off x="5772150" y="971550"/>
            <a:ext cx="1926280" cy="576682"/>
          </a:xfrm>
          <a:prstGeom prst="roundRect">
            <a:avLst/>
          </a:prstGeom>
          <a:ln/>
        </p:spPr>
        <p:style>
          <a:lnRef idx="3">
            <a:schemeClr val="lt1"/>
          </a:lnRef>
          <a:fillRef idx="1">
            <a:schemeClr val="accent2"/>
          </a:fillRef>
          <a:effectRef idx="1">
            <a:schemeClr val="accent2"/>
          </a:effectRef>
          <a:fontRef idx="minor">
            <a:schemeClr val="lt1"/>
          </a:fontRef>
        </p:style>
        <p:txBody>
          <a:bodyPr lIns="51511" tIns="25755" rIns="51511" bIns="25755" rtlCol="0" anchor="ctr"/>
          <a:lstStyle/>
          <a:p>
            <a:pPr defTabSz="685800">
              <a:defRPr/>
            </a:pPr>
            <a:r>
              <a:rPr lang="vi-VN" sz="2400" dirty="0">
                <a:solidFill>
                  <a:prstClr val="white"/>
                </a:solidFill>
                <a:latin typeface="Times New Roman" pitchFamily="18" charset="0"/>
                <a:ea typeface="微软雅黑"/>
                <a:cs typeface="Times New Roman" pitchFamily="18" charset="0"/>
              </a:rPr>
              <a:t>A. Mục tiêu</a:t>
            </a:r>
            <a:endParaRPr lang="en-US" sz="2400" dirty="0">
              <a:solidFill>
                <a:prstClr val="white"/>
              </a:solidFill>
              <a:latin typeface="Times New Roman" pitchFamily="18" charset="0"/>
              <a:ea typeface="微软雅黑"/>
              <a:cs typeface="Times New Roman" pitchFamily="18" charset="0"/>
            </a:endParaRPr>
          </a:p>
        </p:txBody>
      </p:sp>
      <p:sp>
        <p:nvSpPr>
          <p:cNvPr id="4" name="Rectangle: Rounded Corners 45"/>
          <p:cNvSpPr/>
          <p:nvPr/>
        </p:nvSpPr>
        <p:spPr>
          <a:xfrm>
            <a:off x="3886200" y="1771650"/>
            <a:ext cx="3147271" cy="576682"/>
          </a:xfrm>
          <a:prstGeom prst="roundRect">
            <a:avLst/>
          </a:prstGeom>
          <a:ln/>
        </p:spPr>
        <p:style>
          <a:lnRef idx="3">
            <a:schemeClr val="lt1"/>
          </a:lnRef>
          <a:fillRef idx="1">
            <a:schemeClr val="accent2"/>
          </a:fillRef>
          <a:effectRef idx="1">
            <a:schemeClr val="accent2"/>
          </a:effectRef>
          <a:fontRef idx="minor">
            <a:schemeClr val="lt1"/>
          </a:fontRef>
        </p:style>
        <p:txBody>
          <a:bodyPr lIns="51511" tIns="25755" rIns="51511" bIns="25755" rtlCol="0" anchor="ctr"/>
          <a:lstStyle/>
          <a:p>
            <a:pPr defTabSz="685800">
              <a:defRPr/>
            </a:pPr>
            <a:r>
              <a:rPr lang="vi-VN" sz="2400" dirty="0">
                <a:solidFill>
                  <a:prstClr val="white"/>
                </a:solidFill>
                <a:latin typeface="Times New Roman" pitchFamily="18" charset="0"/>
                <a:ea typeface="微软雅黑"/>
                <a:cs typeface="Times New Roman" pitchFamily="18" charset="0"/>
              </a:rPr>
              <a:t>B. Giả thuyết khoa học</a:t>
            </a:r>
            <a:endParaRPr lang="en-US" sz="2400" dirty="0">
              <a:solidFill>
                <a:prstClr val="white"/>
              </a:solidFill>
              <a:latin typeface="Times New Roman" pitchFamily="18" charset="0"/>
              <a:ea typeface="微软雅黑"/>
              <a:cs typeface="Times New Roman" pitchFamily="18" charset="0"/>
            </a:endParaRPr>
          </a:p>
        </p:txBody>
      </p:sp>
      <p:sp>
        <p:nvSpPr>
          <p:cNvPr id="5" name="Rectangle: Rounded Corners 47"/>
          <p:cNvSpPr/>
          <p:nvPr/>
        </p:nvSpPr>
        <p:spPr>
          <a:xfrm>
            <a:off x="1257300" y="2571750"/>
            <a:ext cx="3328683" cy="576682"/>
          </a:xfrm>
          <a:prstGeom prst="roundRect">
            <a:avLst/>
          </a:prstGeom>
          <a:ln/>
        </p:spPr>
        <p:style>
          <a:lnRef idx="3">
            <a:schemeClr val="lt1"/>
          </a:lnRef>
          <a:fillRef idx="1">
            <a:schemeClr val="accent2"/>
          </a:fillRef>
          <a:effectRef idx="1">
            <a:schemeClr val="accent2"/>
          </a:effectRef>
          <a:fontRef idx="minor">
            <a:schemeClr val="lt1"/>
          </a:fontRef>
        </p:style>
        <p:txBody>
          <a:bodyPr lIns="51511" tIns="25755" rIns="51511" bIns="25755" rtlCol="0" anchor="ctr"/>
          <a:lstStyle/>
          <a:p>
            <a:pPr defTabSz="685800">
              <a:defRPr/>
            </a:pPr>
            <a:r>
              <a:rPr lang="en-US" sz="2400" dirty="0">
                <a:solidFill>
                  <a:prstClr val="white"/>
                </a:solidFill>
                <a:latin typeface="Times New Roman" pitchFamily="18" charset="0"/>
                <a:ea typeface="微软雅黑"/>
                <a:cs typeface="Times New Roman" pitchFamily="18" charset="0"/>
              </a:rPr>
              <a:t>C</a:t>
            </a:r>
            <a:r>
              <a:rPr lang="vi-VN" sz="2400" dirty="0">
                <a:solidFill>
                  <a:prstClr val="white"/>
                </a:solidFill>
                <a:latin typeface="Times New Roman" pitchFamily="18" charset="0"/>
                <a:ea typeface="微软雅黑"/>
                <a:cs typeface="Times New Roman" pitchFamily="18" charset="0"/>
              </a:rPr>
              <a:t>.Thiết bị và vật liệu </a:t>
            </a:r>
            <a:endParaRPr lang="en-US" sz="2400" dirty="0">
              <a:solidFill>
                <a:prstClr val="white"/>
              </a:solidFill>
              <a:latin typeface="Times New Roman" pitchFamily="18" charset="0"/>
              <a:ea typeface="微软雅黑"/>
              <a:cs typeface="Times New Roman" pitchFamily="18" charset="0"/>
            </a:endParaRPr>
          </a:p>
        </p:txBody>
      </p:sp>
      <p:sp>
        <p:nvSpPr>
          <p:cNvPr id="6" name="Rectangle: Rounded Corners 49"/>
          <p:cNvSpPr/>
          <p:nvPr/>
        </p:nvSpPr>
        <p:spPr>
          <a:xfrm>
            <a:off x="3371850" y="3489224"/>
            <a:ext cx="2269108" cy="576682"/>
          </a:xfrm>
          <a:prstGeom prst="roundRect">
            <a:avLst/>
          </a:prstGeom>
          <a:ln/>
        </p:spPr>
        <p:style>
          <a:lnRef idx="3">
            <a:schemeClr val="lt1"/>
          </a:lnRef>
          <a:fillRef idx="1">
            <a:schemeClr val="accent2"/>
          </a:fillRef>
          <a:effectRef idx="1">
            <a:schemeClr val="accent2"/>
          </a:effectRef>
          <a:fontRef idx="minor">
            <a:schemeClr val="lt1"/>
          </a:fontRef>
        </p:style>
        <p:txBody>
          <a:bodyPr lIns="51511" tIns="25755" rIns="51511" bIns="25755" rtlCol="0" anchor="ctr"/>
          <a:lstStyle/>
          <a:p>
            <a:pPr algn="ctr" defTabSz="513804">
              <a:defRPr/>
            </a:pPr>
            <a:r>
              <a:rPr lang="en-US" sz="2400" dirty="0">
                <a:solidFill>
                  <a:prstClr val="white"/>
                </a:solidFill>
                <a:latin typeface="Times New Roman" pitchFamily="18" charset="0"/>
                <a:ea typeface="微软雅黑"/>
                <a:cs typeface="Times New Roman" pitchFamily="18" charset="0"/>
              </a:rPr>
              <a:t>D</a:t>
            </a:r>
            <a:r>
              <a:rPr lang="vi-VN" sz="2400" dirty="0">
                <a:solidFill>
                  <a:prstClr val="white"/>
                </a:solidFill>
                <a:latin typeface="Times New Roman" pitchFamily="18" charset="0"/>
                <a:ea typeface="微软雅黑"/>
                <a:cs typeface="Times New Roman" pitchFamily="18" charset="0"/>
              </a:rPr>
              <a:t>. Tiêu đề</a:t>
            </a:r>
            <a:endParaRPr lang="en-US" sz="2250" b="1" dirty="0">
              <a:solidFill>
                <a:prstClr val="black"/>
              </a:solidFill>
              <a:latin typeface="Times New Roman" pitchFamily="18" charset="0"/>
              <a:ea typeface="微软雅黑"/>
              <a:cs typeface="Times New Roman" pitchFamily="18" charset="0"/>
            </a:endParaRPr>
          </a:p>
        </p:txBody>
      </p:sp>
      <p:pic>
        <p:nvPicPr>
          <p:cNvPr id="7" name="Picture 6">
            <a:extLst>
              <a:ext uri="{FF2B5EF4-FFF2-40B4-BE49-F238E27FC236}">
                <a16:creationId xmlns:a16="http://schemas.microsoft.com/office/drawing/2014/main" id="{B6348EA3-AF93-4698-8F5B-713808B7F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147646" y="3332185"/>
            <a:ext cx="681403" cy="890759"/>
          </a:xfrm>
          <a:prstGeom prst="rect">
            <a:avLst/>
          </a:prstGeom>
        </p:spPr>
      </p:pic>
    </p:spTree>
    <p:extLst>
      <p:ext uri="{BB962C8B-B14F-4D97-AF65-F5344CB8AC3E}">
        <p14:creationId xmlns:p14="http://schemas.microsoft.com/office/powerpoint/2010/main" val="29131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70967" y="0"/>
            <a:ext cx="6830033" cy="857250"/>
          </a:xfrm>
          <a:prstGeom prst="rect">
            <a:avLst/>
          </a:prstGeom>
          <a:ln/>
        </p:spPr>
        <p:style>
          <a:lnRef idx="1">
            <a:schemeClr val="accent5"/>
          </a:lnRef>
          <a:fillRef idx="2">
            <a:schemeClr val="accent5"/>
          </a:fillRef>
          <a:effectRef idx="1">
            <a:schemeClr val="accent5"/>
          </a:effectRef>
          <a:fontRef idx="minor">
            <a:schemeClr val="dk1"/>
          </a:fontRef>
        </p:style>
        <p:txBody>
          <a:bodyPr lIns="51511" tIns="25755" rIns="51511" bIns="25755" rtlCol="0" anchor="ctr"/>
          <a:lstStyle/>
          <a:p>
            <a:pPr defTabSz="685800"/>
            <a:r>
              <a:rPr lang="vi-VN" sz="2400" b="1" dirty="0">
                <a:solidFill>
                  <a:prstClr val="black"/>
                </a:solidFill>
                <a:latin typeface="Times New Roman" pitchFamily="18" charset="0"/>
                <a:ea typeface="微软雅黑"/>
                <a:cs typeface="Times New Roman" pitchFamily="18" charset="0"/>
              </a:rPr>
              <a:t>Câu 5.</a:t>
            </a:r>
            <a:r>
              <a:rPr lang="vi-VN" sz="2400" dirty="0">
                <a:solidFill>
                  <a:prstClr val="black"/>
                </a:solidFill>
                <a:latin typeface="Times New Roman" pitchFamily="18" charset="0"/>
                <a:ea typeface="微软雅黑"/>
                <a:cs typeface="Times New Roman" pitchFamily="18" charset="0"/>
              </a:rPr>
              <a:t> Dụng cụ nào sau đây được dùng để hỗ trợ học tập lĩnh vực vật lí trong môn Khoa học tự nhiên 9 </a:t>
            </a:r>
            <a:endParaRPr lang="en-US" sz="2400" dirty="0">
              <a:solidFill>
                <a:prstClr val="black"/>
              </a:solidFill>
              <a:latin typeface="Times New Roman" pitchFamily="18" charset="0"/>
              <a:ea typeface="微软雅黑"/>
              <a:cs typeface="Times New Roman" pitchFamily="18" charset="0"/>
            </a:endParaRPr>
          </a:p>
        </p:txBody>
      </p:sp>
      <p:sp>
        <p:nvSpPr>
          <p:cNvPr id="3" name="Rectangle: Rounded Corners 91"/>
          <p:cNvSpPr/>
          <p:nvPr/>
        </p:nvSpPr>
        <p:spPr>
          <a:xfrm>
            <a:off x="1257301" y="1085850"/>
            <a:ext cx="4343400" cy="576682"/>
          </a:xfrm>
          <a:prstGeom prst="roundRect">
            <a:avLst/>
          </a:prstGeom>
          <a:ln/>
        </p:spPr>
        <p:style>
          <a:lnRef idx="1">
            <a:schemeClr val="accent5"/>
          </a:lnRef>
          <a:fillRef idx="2">
            <a:schemeClr val="accent5"/>
          </a:fillRef>
          <a:effectRef idx="1">
            <a:schemeClr val="accent5"/>
          </a:effectRef>
          <a:fontRef idx="minor">
            <a:schemeClr val="dk1"/>
          </a:fontRef>
        </p:style>
        <p:txBody>
          <a:bodyPr lIns="51511" tIns="25755" rIns="51511" bIns="25755" rtlCol="0" anchor="ctr"/>
          <a:lstStyle/>
          <a:p>
            <a:pPr defTabSz="685800">
              <a:defRPr/>
            </a:pPr>
            <a:r>
              <a:rPr lang="vi-VN" sz="2400" dirty="0">
                <a:solidFill>
                  <a:prstClr val="black"/>
                </a:solidFill>
                <a:latin typeface="Times New Roman" pitchFamily="18" charset="0"/>
                <a:ea typeface="微软雅黑"/>
                <a:cs typeface="Times New Roman" pitchFamily="18" charset="0"/>
              </a:rPr>
              <a:t>A. Tiêu bản nhiễm sắc thể người</a:t>
            </a:r>
            <a:r>
              <a:rPr lang="vi-VN" sz="2400" dirty="0">
                <a:solidFill>
                  <a:prstClr val="black"/>
                </a:solidFill>
                <a:latin typeface="Arial"/>
                <a:ea typeface="微软雅黑"/>
              </a:rPr>
              <a:t> </a:t>
            </a:r>
            <a:endParaRPr lang="en-US" sz="2400" dirty="0">
              <a:solidFill>
                <a:prstClr val="black"/>
              </a:solidFill>
              <a:latin typeface="Arial"/>
              <a:ea typeface="微软雅黑"/>
            </a:endParaRPr>
          </a:p>
        </p:txBody>
      </p:sp>
      <p:sp>
        <p:nvSpPr>
          <p:cNvPr id="4" name="Rectangle: Rounded Corners 92"/>
          <p:cNvSpPr/>
          <p:nvPr/>
        </p:nvSpPr>
        <p:spPr>
          <a:xfrm>
            <a:off x="1843718" y="1943100"/>
            <a:ext cx="2042483" cy="576682"/>
          </a:xfrm>
          <a:prstGeom prst="roundRect">
            <a:avLst/>
          </a:prstGeom>
          <a:ln/>
        </p:spPr>
        <p:style>
          <a:lnRef idx="1">
            <a:schemeClr val="accent5"/>
          </a:lnRef>
          <a:fillRef idx="2">
            <a:schemeClr val="accent5"/>
          </a:fillRef>
          <a:effectRef idx="1">
            <a:schemeClr val="accent5"/>
          </a:effectRef>
          <a:fontRef idx="minor">
            <a:schemeClr val="dk1"/>
          </a:fontRef>
        </p:style>
        <p:txBody>
          <a:bodyPr lIns="51511" tIns="25755" rIns="51511" bIns="25755" rtlCol="0" anchor="ctr"/>
          <a:lstStyle/>
          <a:p>
            <a:pPr algn="ctr" defTabSz="685800">
              <a:defRPr/>
            </a:pPr>
            <a:r>
              <a:rPr lang="en-US" sz="2400" dirty="0">
                <a:solidFill>
                  <a:prstClr val="black"/>
                </a:solidFill>
                <a:latin typeface="Times New Roman" pitchFamily="18" charset="0"/>
                <a:ea typeface="微软雅黑"/>
                <a:cs typeface="Times New Roman" pitchFamily="18" charset="0"/>
              </a:rPr>
              <a:t>B</a:t>
            </a:r>
            <a:r>
              <a:rPr lang="vi-VN" sz="2400" dirty="0">
                <a:solidFill>
                  <a:prstClr val="black"/>
                </a:solidFill>
                <a:latin typeface="Times New Roman" pitchFamily="18" charset="0"/>
                <a:ea typeface="微软雅黑"/>
                <a:cs typeface="Times New Roman" pitchFamily="18" charset="0"/>
              </a:rPr>
              <a:t>. Lamen </a:t>
            </a:r>
            <a:endParaRPr lang="en-US" sz="2400" dirty="0">
              <a:solidFill>
                <a:prstClr val="black"/>
              </a:solidFill>
              <a:latin typeface="Times New Roman" pitchFamily="18" charset="0"/>
              <a:ea typeface="微软雅黑"/>
              <a:cs typeface="Times New Roman" pitchFamily="18" charset="0"/>
            </a:endParaRPr>
          </a:p>
        </p:txBody>
      </p:sp>
      <p:sp>
        <p:nvSpPr>
          <p:cNvPr id="5" name="Rectangle: Rounded Corners 93"/>
          <p:cNvSpPr/>
          <p:nvPr/>
        </p:nvSpPr>
        <p:spPr>
          <a:xfrm>
            <a:off x="2864960" y="2920518"/>
            <a:ext cx="2328274" cy="576682"/>
          </a:xfrm>
          <a:prstGeom prst="roundRect">
            <a:avLst/>
          </a:prstGeom>
          <a:ln/>
        </p:spPr>
        <p:style>
          <a:lnRef idx="1">
            <a:schemeClr val="accent5"/>
          </a:lnRef>
          <a:fillRef idx="2">
            <a:schemeClr val="accent5"/>
          </a:fillRef>
          <a:effectRef idx="1">
            <a:schemeClr val="accent5"/>
          </a:effectRef>
          <a:fontRef idx="minor">
            <a:schemeClr val="dk1"/>
          </a:fontRef>
        </p:style>
        <p:txBody>
          <a:bodyPr lIns="51511" tIns="25755" rIns="51511" bIns="25755" rtlCol="0" anchor="ctr"/>
          <a:lstStyle/>
          <a:p>
            <a:pPr algn="ctr" defTabSz="685800">
              <a:defRPr/>
            </a:pPr>
            <a:r>
              <a:rPr lang="en-US" sz="2400" dirty="0">
                <a:solidFill>
                  <a:prstClr val="black"/>
                </a:solidFill>
                <a:latin typeface="Times New Roman" pitchFamily="18" charset="0"/>
                <a:ea typeface="微软雅黑"/>
                <a:cs typeface="Times New Roman" pitchFamily="18" charset="0"/>
              </a:rPr>
              <a:t>C</a:t>
            </a:r>
            <a:r>
              <a:rPr lang="vi-VN" sz="2400" dirty="0">
                <a:solidFill>
                  <a:prstClr val="black"/>
                </a:solidFill>
                <a:latin typeface="Times New Roman" pitchFamily="18" charset="0"/>
                <a:ea typeface="微软雅黑"/>
                <a:cs typeface="Times New Roman" pitchFamily="18" charset="0"/>
              </a:rPr>
              <a:t>. Lăng kính</a:t>
            </a:r>
            <a:r>
              <a:rPr lang="vi-VN" sz="2400" dirty="0">
                <a:solidFill>
                  <a:prstClr val="white"/>
                </a:solidFill>
                <a:latin typeface="Arial"/>
                <a:ea typeface="微软雅黑"/>
              </a:rPr>
              <a:t> </a:t>
            </a:r>
            <a:endParaRPr lang="en-US" sz="2400" dirty="0">
              <a:solidFill>
                <a:prstClr val="white"/>
              </a:solidFill>
              <a:latin typeface="Arial"/>
              <a:ea typeface="微软雅黑"/>
            </a:endParaRPr>
          </a:p>
        </p:txBody>
      </p:sp>
      <p:sp>
        <p:nvSpPr>
          <p:cNvPr id="6" name="Rectangle: Rounded Corners 94"/>
          <p:cNvSpPr/>
          <p:nvPr/>
        </p:nvSpPr>
        <p:spPr>
          <a:xfrm>
            <a:off x="4029096" y="3914461"/>
            <a:ext cx="2671174" cy="576682"/>
          </a:xfrm>
          <a:prstGeom prst="roundRect">
            <a:avLst/>
          </a:prstGeom>
          <a:ln/>
        </p:spPr>
        <p:style>
          <a:lnRef idx="1">
            <a:schemeClr val="accent5"/>
          </a:lnRef>
          <a:fillRef idx="2">
            <a:schemeClr val="accent5"/>
          </a:fillRef>
          <a:effectRef idx="1">
            <a:schemeClr val="accent5"/>
          </a:effectRef>
          <a:fontRef idx="minor">
            <a:schemeClr val="dk1"/>
          </a:fontRef>
        </p:style>
        <p:txBody>
          <a:bodyPr lIns="51511" tIns="25755" rIns="51511" bIns="25755" rtlCol="0" anchor="ctr"/>
          <a:lstStyle/>
          <a:p>
            <a:pPr algn="ctr" defTabSz="685800">
              <a:defRPr/>
            </a:pPr>
            <a:r>
              <a:rPr lang="vi-VN" sz="2400" dirty="0">
                <a:solidFill>
                  <a:prstClr val="black"/>
                </a:solidFill>
                <a:latin typeface="Times New Roman" pitchFamily="18" charset="0"/>
                <a:ea typeface="微软雅黑"/>
                <a:cs typeface="Times New Roman" pitchFamily="18" charset="0"/>
              </a:rPr>
              <a:t>D. Ống nghiệm </a:t>
            </a:r>
            <a:endParaRPr lang="en-US" sz="2400" dirty="0">
              <a:solidFill>
                <a:prstClr val="black"/>
              </a:solidFill>
              <a:latin typeface="Times New Roman" pitchFamily="18" charset="0"/>
              <a:ea typeface="微软雅黑"/>
              <a:cs typeface="Times New Roman" pitchFamily="18" charset="0"/>
            </a:endParaRPr>
          </a:p>
        </p:txBody>
      </p:sp>
      <p:pic>
        <p:nvPicPr>
          <p:cNvPr id="7" name="Picture 6">
            <a:extLst>
              <a:ext uri="{FF2B5EF4-FFF2-40B4-BE49-F238E27FC236}">
                <a16:creationId xmlns:a16="http://schemas.microsoft.com/office/drawing/2014/main" id="{3F50FE15-B4D4-462E-A29B-E4FA603DC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8786" y="2698136"/>
            <a:ext cx="670214" cy="1021445"/>
          </a:xfrm>
          <a:prstGeom prst="rect">
            <a:avLst/>
          </a:prstGeom>
        </p:spPr>
      </p:pic>
    </p:spTree>
    <p:extLst>
      <p:ext uri="{BB962C8B-B14F-4D97-AF65-F5344CB8AC3E}">
        <p14:creationId xmlns:p14="http://schemas.microsoft.com/office/powerpoint/2010/main" val="17517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8240"/>
            <a:ext cx="3886200" cy="496111"/>
          </a:xfrm>
          <a:prstGeom prst="rect">
            <a:avLst/>
          </a:prstGeom>
          <a:ln/>
        </p:spPr>
        <p:style>
          <a:lnRef idx="1">
            <a:schemeClr val="accent5"/>
          </a:lnRef>
          <a:fillRef idx="2">
            <a:schemeClr val="accent5"/>
          </a:fillRef>
          <a:effectRef idx="1">
            <a:schemeClr val="accent5"/>
          </a:effectRef>
          <a:fontRef idx="minor">
            <a:schemeClr val="dk1"/>
          </a:fontRef>
        </p:style>
        <p:txBody>
          <a:bodyPr lIns="51511" tIns="25755" rIns="51511" bIns="25755" rtlCol="0" anchor="ctr"/>
          <a:lstStyle/>
          <a:p>
            <a:pPr defTabSz="685800"/>
            <a:r>
              <a:rPr lang="en-US" sz="1500" b="1" dirty="0">
                <a:solidFill>
                  <a:prstClr val="white"/>
                </a:solidFill>
                <a:latin typeface="Arial"/>
                <a:ea typeface="微软雅黑"/>
              </a:rPr>
              <a:t>  </a:t>
            </a:r>
            <a:r>
              <a:rPr lang="vi-VN" sz="2400" b="1" dirty="0">
                <a:solidFill>
                  <a:prstClr val="black"/>
                </a:solidFill>
                <a:latin typeface="Times New Roman" pitchFamily="18" charset="0"/>
                <a:ea typeface="微软雅黑"/>
                <a:cs typeface="Times New Roman" pitchFamily="18" charset="0"/>
              </a:rPr>
              <a:t>Câu 6.</a:t>
            </a:r>
            <a:r>
              <a:rPr lang="vi-VN" sz="2400" dirty="0">
                <a:solidFill>
                  <a:prstClr val="black"/>
                </a:solidFill>
                <a:latin typeface="Times New Roman" pitchFamily="18" charset="0"/>
                <a:ea typeface="微软雅黑"/>
                <a:cs typeface="Times New Roman" pitchFamily="18" charset="0"/>
              </a:rPr>
              <a:t> Đây là dụng cụ</a:t>
            </a:r>
            <a:r>
              <a:rPr lang="en-US" sz="2400" dirty="0">
                <a:solidFill>
                  <a:prstClr val="black"/>
                </a:solidFill>
                <a:latin typeface="Times New Roman" pitchFamily="18" charset="0"/>
                <a:ea typeface="微软雅黑"/>
                <a:cs typeface="Times New Roman" pitchFamily="18" charset="0"/>
              </a:rPr>
              <a:t> </a:t>
            </a:r>
            <a:r>
              <a:rPr lang="en-US" sz="2400" dirty="0" err="1">
                <a:solidFill>
                  <a:prstClr val="black"/>
                </a:solidFill>
                <a:latin typeface="Times New Roman" pitchFamily="18" charset="0"/>
                <a:ea typeface="微软雅黑"/>
                <a:cs typeface="Times New Roman" pitchFamily="18" charset="0"/>
              </a:rPr>
              <a:t>gì</a:t>
            </a:r>
            <a:r>
              <a:rPr lang="en-US" sz="2400" dirty="0">
                <a:solidFill>
                  <a:prstClr val="black"/>
                </a:solidFill>
                <a:latin typeface="Times New Roman" pitchFamily="18" charset="0"/>
                <a:ea typeface="微软雅黑"/>
                <a:cs typeface="Times New Roman" pitchFamily="18" charset="0"/>
              </a:rPr>
              <a:t>?</a:t>
            </a:r>
          </a:p>
        </p:txBody>
      </p:sp>
      <p:pic>
        <p:nvPicPr>
          <p:cNvPr id="3" name="Picture 2" descr="A clear glass prism on a black surface&#10;&#10;Description automatically generated"/>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216"/>
            <a:ext cx="2447723" cy="1626870"/>
          </a:xfrm>
          <a:prstGeom prst="rect">
            <a:avLst/>
          </a:prstGeom>
          <a:noFill/>
          <a:ln>
            <a:noFill/>
          </a:ln>
        </p:spPr>
      </p:pic>
      <p:sp>
        <p:nvSpPr>
          <p:cNvPr id="4" name="Rectangle: Rounded Corners 44"/>
          <p:cNvSpPr/>
          <p:nvPr/>
        </p:nvSpPr>
        <p:spPr>
          <a:xfrm>
            <a:off x="1254868" y="685801"/>
            <a:ext cx="2941394" cy="628650"/>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defTabSz="513804">
              <a:lnSpc>
                <a:spcPct val="150000"/>
              </a:lnSpc>
              <a:defRPr/>
            </a:pPr>
            <a:endParaRPr lang="vi-VN" sz="2025" dirty="0">
              <a:solidFill>
                <a:prstClr val="black"/>
              </a:solidFill>
              <a:ea typeface="微软雅黑"/>
              <a:cs typeface="Arial" panose="020B0604020202020204" pitchFamily="34" charset="0"/>
            </a:endParaRPr>
          </a:p>
        </p:txBody>
      </p:sp>
      <p:sp>
        <p:nvSpPr>
          <p:cNvPr id="5" name="Rectangle 4"/>
          <p:cNvSpPr/>
          <p:nvPr/>
        </p:nvSpPr>
        <p:spPr>
          <a:xfrm>
            <a:off x="1408377" y="780835"/>
            <a:ext cx="2678938" cy="461665"/>
          </a:xfrm>
          <a:prstGeom prst="rect">
            <a:avLst/>
          </a:prstGeom>
        </p:spPr>
        <p:txBody>
          <a:bodyPr wrap="none">
            <a:spAutoFit/>
          </a:bodyPr>
          <a:lstStyle/>
          <a:p>
            <a:pPr defTabSz="513804">
              <a:defRPr/>
            </a:pPr>
            <a:r>
              <a:rPr lang="vi-VN" sz="2400" b="1" dirty="0">
                <a:solidFill>
                  <a:prstClr val="black"/>
                </a:solidFill>
                <a:latin typeface="Times New Roman" pitchFamily="18" charset="0"/>
                <a:ea typeface="微软雅黑"/>
                <a:cs typeface="Times New Roman" pitchFamily="18" charset="0"/>
              </a:rPr>
              <a:t>A</a:t>
            </a:r>
            <a:r>
              <a:rPr lang="en-US" sz="2400" b="1" dirty="0">
                <a:solidFill>
                  <a:prstClr val="black"/>
                </a:solidFill>
                <a:latin typeface="Times New Roman" pitchFamily="18" charset="0"/>
                <a:ea typeface="微软雅黑"/>
                <a:cs typeface="Times New Roman" pitchFamily="18" charset="0"/>
              </a:rPr>
              <a:t>.</a:t>
            </a:r>
            <a:r>
              <a:rPr lang="en-US" sz="2400" dirty="0">
                <a:solidFill>
                  <a:prstClr val="black"/>
                </a:solidFill>
                <a:latin typeface="Times New Roman" pitchFamily="18" charset="0"/>
                <a:ea typeface="微软雅黑"/>
                <a:cs typeface="Times New Roman" pitchFamily="18" charset="0"/>
              </a:rPr>
              <a:t> </a:t>
            </a:r>
            <a:r>
              <a:rPr lang="nl-NL" sz="2400" dirty="0">
                <a:solidFill>
                  <a:prstClr val="black"/>
                </a:solidFill>
                <a:latin typeface="Times New Roman" pitchFamily="18" charset="0"/>
                <a:ea typeface="微软雅黑"/>
                <a:cs typeface="Times New Roman" pitchFamily="18" charset="0"/>
              </a:rPr>
              <a:t>Thấu kính hội tụ.</a:t>
            </a:r>
            <a:endParaRPr lang="en-US" sz="2400" dirty="0">
              <a:solidFill>
                <a:prstClr val="black"/>
              </a:solidFill>
              <a:latin typeface="Times New Roman" pitchFamily="18" charset="0"/>
              <a:ea typeface="微软雅黑"/>
              <a:cs typeface="Times New Roman" pitchFamily="18" charset="0"/>
            </a:endParaRPr>
          </a:p>
        </p:txBody>
      </p:sp>
      <p:sp>
        <p:nvSpPr>
          <p:cNvPr id="6" name="Rectangle: Rounded Corners 45"/>
          <p:cNvSpPr/>
          <p:nvPr/>
        </p:nvSpPr>
        <p:spPr>
          <a:xfrm>
            <a:off x="1771650" y="1626870"/>
            <a:ext cx="2800350" cy="628650"/>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algn="ctr" defTabSz="513804">
              <a:defRPr/>
            </a:pPr>
            <a:r>
              <a:rPr lang="vi-VN" sz="2400" b="1" dirty="0">
                <a:solidFill>
                  <a:prstClr val="black"/>
                </a:solidFill>
                <a:latin typeface="Times New Roman" pitchFamily="18" charset="0"/>
                <a:ea typeface="微软雅黑"/>
                <a:cs typeface="Times New Roman" pitchFamily="18" charset="0"/>
              </a:rPr>
              <a:t>B</a:t>
            </a:r>
            <a:r>
              <a:rPr lang="en-US" sz="2400" b="1" dirty="0">
                <a:solidFill>
                  <a:prstClr val="black"/>
                </a:solidFill>
                <a:latin typeface="Times New Roman" pitchFamily="18" charset="0"/>
                <a:ea typeface="微软雅黑"/>
                <a:cs typeface="Times New Roman" pitchFamily="18" charset="0"/>
              </a:rPr>
              <a:t>. </a:t>
            </a:r>
            <a:r>
              <a:rPr lang="nl-NL" sz="2400" dirty="0">
                <a:solidFill>
                  <a:prstClr val="black"/>
                </a:solidFill>
                <a:latin typeface="Times New Roman" pitchFamily="18" charset="0"/>
                <a:ea typeface="微软雅黑"/>
                <a:cs typeface="Times New Roman" pitchFamily="18" charset="0"/>
              </a:rPr>
              <a:t>Lam kính.</a:t>
            </a:r>
            <a:endParaRPr lang="en-US" sz="2400" b="1" dirty="0">
              <a:solidFill>
                <a:prstClr val="black"/>
              </a:solidFill>
              <a:latin typeface="Times New Roman" pitchFamily="18" charset="0"/>
              <a:ea typeface="Times New Roman" panose="02020603050405020304" pitchFamily="18" charset="0"/>
              <a:cs typeface="Times New Roman" pitchFamily="18" charset="0"/>
            </a:endParaRPr>
          </a:p>
        </p:txBody>
      </p:sp>
      <p:sp>
        <p:nvSpPr>
          <p:cNvPr id="7" name="Rectangle: Rounded Corners 47"/>
          <p:cNvSpPr/>
          <p:nvPr/>
        </p:nvSpPr>
        <p:spPr>
          <a:xfrm>
            <a:off x="2658502" y="2520622"/>
            <a:ext cx="2885048" cy="565478"/>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algn="ctr" defTabSz="513804">
              <a:lnSpc>
                <a:spcPct val="150000"/>
              </a:lnSpc>
              <a:defRPr/>
            </a:pPr>
            <a:r>
              <a:rPr lang="vi-VN" sz="2400" b="1" dirty="0">
                <a:solidFill>
                  <a:prstClr val="black"/>
                </a:solidFill>
                <a:latin typeface="Times New Roman" pitchFamily="18" charset="0"/>
                <a:ea typeface="微软雅黑"/>
                <a:cs typeface="Times New Roman" pitchFamily="18" charset="0"/>
              </a:rPr>
              <a:t>C</a:t>
            </a:r>
            <a:r>
              <a:rPr lang="en-US" sz="2400" b="1" dirty="0">
                <a:solidFill>
                  <a:prstClr val="black"/>
                </a:solidFill>
                <a:latin typeface="Times New Roman" pitchFamily="18" charset="0"/>
                <a:ea typeface="微软雅黑"/>
                <a:cs typeface="Times New Roman" pitchFamily="18" charset="0"/>
              </a:rPr>
              <a:t>. </a:t>
            </a:r>
            <a:r>
              <a:rPr lang="nl-NL" sz="2400" dirty="0">
                <a:solidFill>
                  <a:prstClr val="black"/>
                </a:solidFill>
                <a:latin typeface="Times New Roman" pitchFamily="18" charset="0"/>
                <a:ea typeface="微软雅黑"/>
                <a:cs typeface="Times New Roman" pitchFamily="18" charset="0"/>
              </a:rPr>
              <a:t>Lamen.</a:t>
            </a:r>
            <a:endParaRPr lang="vi-VN" sz="2400" b="1" baseline="-25000" dirty="0">
              <a:solidFill>
                <a:prstClr val="black"/>
              </a:solidFill>
              <a:latin typeface="Times New Roman" pitchFamily="18" charset="0"/>
              <a:ea typeface="微软雅黑"/>
              <a:cs typeface="Times New Roman" pitchFamily="18" charset="0"/>
            </a:endParaRPr>
          </a:p>
        </p:txBody>
      </p:sp>
      <p:sp>
        <p:nvSpPr>
          <p:cNvPr id="8" name="Rectangle: Rounded Corners 49"/>
          <p:cNvSpPr/>
          <p:nvPr/>
        </p:nvSpPr>
        <p:spPr>
          <a:xfrm>
            <a:off x="3695391" y="3429001"/>
            <a:ext cx="3067157" cy="571499"/>
          </a:xfrm>
          <a:prstGeom prst="roundRect">
            <a:avLst/>
          </a:prstGeom>
          <a:gradFill rotWithShape="1">
            <a:gsLst>
              <a:gs pos="0">
                <a:srgbClr val="FF9CAF">
                  <a:satMod val="103000"/>
                  <a:lumMod val="102000"/>
                  <a:tint val="94000"/>
                </a:srgbClr>
              </a:gs>
              <a:gs pos="50000">
                <a:srgbClr val="FF9CAF">
                  <a:satMod val="110000"/>
                  <a:lumMod val="100000"/>
                  <a:shade val="100000"/>
                </a:srgbClr>
              </a:gs>
              <a:gs pos="100000">
                <a:srgbClr val="FF9CAF">
                  <a:lumMod val="99000"/>
                  <a:satMod val="120000"/>
                  <a:shade val="78000"/>
                </a:srgbClr>
              </a:gs>
            </a:gsLst>
            <a:lin ang="5400000" scaled="0"/>
          </a:gradFill>
          <a:ln w="6350" cap="flat" cmpd="sng" algn="ctr">
            <a:solidFill>
              <a:sysClr val="window" lastClr="FFFFFF"/>
            </a:solidFill>
            <a:prstDash val="solid"/>
            <a:miter lim="800000"/>
          </a:ln>
          <a:effectLst/>
        </p:spPr>
        <p:txBody>
          <a:bodyPr lIns="51511" tIns="25755" rIns="51511" bIns="25755" rtlCol="0" anchor="ctr"/>
          <a:lstStyle/>
          <a:p>
            <a:pPr algn="ctr" defTabSz="513804">
              <a:lnSpc>
                <a:spcPct val="150000"/>
              </a:lnSpc>
              <a:defRPr/>
            </a:pPr>
            <a:r>
              <a:rPr lang="vi-VN" sz="2400" b="1" dirty="0">
                <a:solidFill>
                  <a:prstClr val="black"/>
                </a:solidFill>
                <a:latin typeface="Times New Roman" pitchFamily="18" charset="0"/>
                <a:ea typeface="微软雅黑"/>
                <a:cs typeface="Times New Roman" pitchFamily="18" charset="0"/>
              </a:rPr>
              <a:t>D</a:t>
            </a:r>
            <a:r>
              <a:rPr lang="en-US" sz="2400" b="1" dirty="0">
                <a:solidFill>
                  <a:prstClr val="black"/>
                </a:solidFill>
                <a:latin typeface="Times New Roman" pitchFamily="18" charset="0"/>
                <a:ea typeface="微软雅黑"/>
                <a:cs typeface="Times New Roman" pitchFamily="18" charset="0"/>
              </a:rPr>
              <a:t>. </a:t>
            </a:r>
            <a:r>
              <a:rPr lang="nl-NL" sz="2400" dirty="0">
                <a:solidFill>
                  <a:prstClr val="black"/>
                </a:solidFill>
                <a:latin typeface="Times New Roman" pitchFamily="18" charset="0"/>
                <a:ea typeface="微软雅黑"/>
                <a:cs typeface="Times New Roman" pitchFamily="18" charset="0"/>
              </a:rPr>
              <a:t>Lăng kính.</a:t>
            </a:r>
            <a:endParaRPr lang="en-US" sz="2400" dirty="0">
              <a:solidFill>
                <a:prstClr val="black"/>
              </a:solidFill>
              <a:latin typeface="Times New Roman" pitchFamily="18" charset="0"/>
              <a:ea typeface="微软雅黑"/>
              <a:cs typeface="Times New Roman" pitchFamily="18" charset="0"/>
            </a:endParaRPr>
          </a:p>
          <a:p>
            <a:pPr defTabSz="513804">
              <a:lnSpc>
                <a:spcPct val="150000"/>
              </a:lnSpc>
              <a:defRPr/>
            </a:pPr>
            <a:endParaRPr lang="vi-VN" sz="2250" b="1" baseline="-25000" dirty="0">
              <a:solidFill>
                <a:prstClr val="black"/>
              </a:solidFill>
              <a:ea typeface="微软雅黑"/>
              <a:cs typeface="Arial" panose="020B0604020202020204" pitchFamily="34" charset="0"/>
            </a:endParaRPr>
          </a:p>
        </p:txBody>
      </p:sp>
      <p:pic>
        <p:nvPicPr>
          <p:cNvPr id="9" name="Picture 8">
            <a:extLst>
              <a:ext uri="{FF2B5EF4-FFF2-40B4-BE49-F238E27FC236}">
                <a16:creationId xmlns:a16="http://schemas.microsoft.com/office/drawing/2014/main" id="{4339F054-C1D8-492F-B7EE-92E94066C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3314701"/>
            <a:ext cx="600865" cy="890759"/>
          </a:xfrm>
          <a:prstGeom prst="rect">
            <a:avLst/>
          </a:prstGeom>
        </p:spPr>
      </p:pic>
    </p:spTree>
    <p:extLst>
      <p:ext uri="{BB962C8B-B14F-4D97-AF65-F5344CB8AC3E}">
        <p14:creationId xmlns:p14="http://schemas.microsoft.com/office/powerpoint/2010/main" val="7706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4" name="Google Shape;112;p18"/>
          <p:cNvGrpSpPr/>
          <p:nvPr/>
        </p:nvGrpSpPr>
        <p:grpSpPr>
          <a:xfrm rot="900027">
            <a:off x="6606009" y="414692"/>
            <a:ext cx="1686872" cy="4153401"/>
            <a:chOff x="5760141" y="3332770"/>
            <a:chExt cx="475516" cy="1170812"/>
          </a:xfrm>
        </p:grpSpPr>
        <p:sp>
          <p:nvSpPr>
            <p:cNvPr id="6" name="Google Shape;113;p18"/>
            <p:cNvSpPr/>
            <p:nvPr/>
          </p:nvSpPr>
          <p:spPr>
            <a:xfrm>
              <a:off x="5859617" y="3340595"/>
              <a:ext cx="130351" cy="126614"/>
            </a:xfrm>
            <a:custGeom>
              <a:avLst/>
              <a:gdLst/>
              <a:ahLst/>
              <a:cxnLst/>
              <a:rect l="l" t="t" r="r" b="b"/>
              <a:pathLst>
                <a:path w="4150" h="4031" extrusionOk="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14;p18"/>
            <p:cNvSpPr/>
            <p:nvPr/>
          </p:nvSpPr>
          <p:spPr>
            <a:xfrm>
              <a:off x="6061552" y="3396536"/>
              <a:ext cx="78965" cy="65678"/>
            </a:xfrm>
            <a:custGeom>
              <a:avLst/>
              <a:gdLst/>
              <a:ahLst/>
              <a:cxnLst/>
              <a:rect l="l" t="t" r="r" b="b"/>
              <a:pathLst>
                <a:path w="2514" h="2091" extrusionOk="0">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115;p18"/>
            <p:cNvSpPr/>
            <p:nvPr/>
          </p:nvSpPr>
          <p:spPr>
            <a:xfrm>
              <a:off x="6034696" y="3723577"/>
              <a:ext cx="66715" cy="58768"/>
            </a:xfrm>
            <a:custGeom>
              <a:avLst/>
              <a:gdLst/>
              <a:ahLst/>
              <a:cxnLst/>
              <a:rect l="l" t="t" r="r" b="b"/>
              <a:pathLst>
                <a:path w="2124" h="1871" extrusionOk="0">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116;p18"/>
            <p:cNvSpPr/>
            <p:nvPr/>
          </p:nvSpPr>
          <p:spPr>
            <a:xfrm>
              <a:off x="5915307" y="3808133"/>
              <a:ext cx="113453" cy="104030"/>
            </a:xfrm>
            <a:custGeom>
              <a:avLst/>
              <a:gdLst/>
              <a:ahLst/>
              <a:cxnLst/>
              <a:rect l="l" t="t" r="r" b="b"/>
              <a:pathLst>
                <a:path w="3612" h="3312" extrusionOk="0">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117;p18"/>
            <p:cNvSpPr/>
            <p:nvPr/>
          </p:nvSpPr>
          <p:spPr>
            <a:xfrm>
              <a:off x="5760141" y="3536562"/>
              <a:ext cx="475516" cy="967020"/>
            </a:xfrm>
            <a:custGeom>
              <a:avLst/>
              <a:gdLst/>
              <a:ahLst/>
              <a:cxnLst/>
              <a:rect l="l" t="t" r="r" b="b"/>
              <a:pathLst>
                <a:path w="15139" h="30787" extrusionOk="0">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18;p18"/>
            <p:cNvSpPr/>
            <p:nvPr/>
          </p:nvSpPr>
          <p:spPr>
            <a:xfrm>
              <a:off x="5837693" y="3612763"/>
              <a:ext cx="331658" cy="38540"/>
            </a:xfrm>
            <a:custGeom>
              <a:avLst/>
              <a:gdLst/>
              <a:ahLst/>
              <a:cxnLst/>
              <a:rect l="l" t="t" r="r" b="b"/>
              <a:pathLst>
                <a:path w="10559" h="1227" extrusionOk="0">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19;p18"/>
            <p:cNvSpPr/>
            <p:nvPr/>
          </p:nvSpPr>
          <p:spPr>
            <a:xfrm>
              <a:off x="5848785" y="3332770"/>
              <a:ext cx="169676" cy="146271"/>
            </a:xfrm>
            <a:custGeom>
              <a:avLst/>
              <a:gdLst/>
              <a:ahLst/>
              <a:cxnLst/>
              <a:rect l="l" t="t" r="r" b="b"/>
              <a:pathLst>
                <a:path w="5662" h="4881" extrusionOk="0">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20;p18"/>
            <p:cNvSpPr/>
            <p:nvPr/>
          </p:nvSpPr>
          <p:spPr>
            <a:xfrm>
              <a:off x="5760141" y="3551482"/>
              <a:ext cx="461570" cy="934353"/>
            </a:xfrm>
            <a:custGeom>
              <a:avLst/>
              <a:gdLst/>
              <a:ahLst/>
              <a:cxnLst/>
              <a:rect l="l" t="t" r="r" b="b"/>
              <a:pathLst>
                <a:path w="14695" h="29747" extrusionOk="0">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21;p18"/>
            <p:cNvSpPr/>
            <p:nvPr/>
          </p:nvSpPr>
          <p:spPr>
            <a:xfrm>
              <a:off x="5868883" y="3952054"/>
              <a:ext cx="264315" cy="493137"/>
            </a:xfrm>
            <a:custGeom>
              <a:avLst/>
              <a:gdLst/>
              <a:ahLst/>
              <a:cxnLst/>
              <a:rect l="l" t="t" r="r" b="b"/>
              <a:pathLst>
                <a:path w="8415" h="15700" extrusionOk="0">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22;p18"/>
            <p:cNvSpPr/>
            <p:nvPr/>
          </p:nvSpPr>
          <p:spPr>
            <a:xfrm>
              <a:off x="5884910" y="3968680"/>
              <a:ext cx="233628" cy="462638"/>
            </a:xfrm>
            <a:custGeom>
              <a:avLst/>
              <a:gdLst/>
              <a:ahLst/>
              <a:cxnLst/>
              <a:rect l="l" t="t" r="r" b="b"/>
              <a:pathLst>
                <a:path w="7438" h="14729" extrusionOk="0">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rgbClr val="9435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23;p18"/>
            <p:cNvSpPr/>
            <p:nvPr/>
          </p:nvSpPr>
          <p:spPr>
            <a:xfrm>
              <a:off x="5903371" y="3798176"/>
              <a:ext cx="139303" cy="129943"/>
            </a:xfrm>
            <a:custGeom>
              <a:avLst/>
              <a:gdLst/>
              <a:ahLst/>
              <a:cxnLst/>
              <a:rect l="l" t="t" r="r" b="b"/>
              <a:pathLst>
                <a:path w="4435" h="4137" extrusionOk="0">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24;p18"/>
            <p:cNvSpPr/>
            <p:nvPr/>
          </p:nvSpPr>
          <p:spPr>
            <a:xfrm>
              <a:off x="5926583" y="3404860"/>
              <a:ext cx="44477" cy="41304"/>
            </a:xfrm>
            <a:custGeom>
              <a:avLst/>
              <a:gdLst/>
              <a:ahLst/>
              <a:cxnLst/>
              <a:rect l="l" t="t" r="r" b="b"/>
              <a:pathLst>
                <a:path w="1416" h="1315" extrusionOk="0">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25;p18"/>
            <p:cNvSpPr/>
            <p:nvPr/>
          </p:nvSpPr>
          <p:spPr>
            <a:xfrm>
              <a:off x="5937200" y="3830026"/>
              <a:ext cx="43409" cy="37441"/>
            </a:xfrm>
            <a:custGeom>
              <a:avLst/>
              <a:gdLst/>
              <a:ahLst/>
              <a:cxnLst/>
              <a:rect l="l" t="t" r="r" b="b"/>
              <a:pathLst>
                <a:path w="1382" h="1192" extrusionOk="0">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26;p18"/>
            <p:cNvSpPr/>
            <p:nvPr/>
          </p:nvSpPr>
          <p:spPr>
            <a:xfrm>
              <a:off x="6010573" y="4345181"/>
              <a:ext cx="48623" cy="52675"/>
            </a:xfrm>
            <a:custGeom>
              <a:avLst/>
              <a:gdLst/>
              <a:ahLst/>
              <a:cxnLst/>
              <a:rect l="l" t="t" r="r" b="b"/>
              <a:pathLst>
                <a:path w="1548" h="1677" extrusionOk="0">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127;p18"/>
            <p:cNvSpPr/>
            <p:nvPr/>
          </p:nvSpPr>
          <p:spPr>
            <a:xfrm>
              <a:off x="6021755" y="3716698"/>
              <a:ext cx="88576" cy="76452"/>
            </a:xfrm>
            <a:custGeom>
              <a:avLst/>
              <a:gdLst/>
              <a:ahLst/>
              <a:cxnLst/>
              <a:rect l="l" t="t" r="r" b="b"/>
              <a:pathLst>
                <a:path w="2820" h="2434" extrusionOk="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28;p18"/>
            <p:cNvSpPr/>
            <p:nvPr/>
          </p:nvSpPr>
          <p:spPr>
            <a:xfrm>
              <a:off x="6048988" y="3575259"/>
              <a:ext cx="59333" cy="18029"/>
            </a:xfrm>
            <a:custGeom>
              <a:avLst/>
              <a:gdLst/>
              <a:ahLst/>
              <a:cxnLst/>
              <a:rect l="l" t="t" r="r" b="b"/>
              <a:pathLst>
                <a:path w="1889" h="574" extrusionOk="0">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129;p18"/>
            <p:cNvSpPr/>
            <p:nvPr/>
          </p:nvSpPr>
          <p:spPr>
            <a:xfrm>
              <a:off x="6052259" y="3391146"/>
              <a:ext cx="91211" cy="78090"/>
            </a:xfrm>
            <a:custGeom>
              <a:avLst/>
              <a:gdLst/>
              <a:ahLst/>
              <a:cxnLst/>
              <a:rect l="l" t="t" r="r" b="b"/>
              <a:pathLst>
                <a:path w="3010" h="2577" extrusionOk="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130;p18"/>
            <p:cNvSpPr/>
            <p:nvPr/>
          </p:nvSpPr>
          <p:spPr>
            <a:xfrm>
              <a:off x="5889896" y="3768431"/>
              <a:ext cx="69228" cy="43252"/>
            </a:xfrm>
            <a:custGeom>
              <a:avLst/>
              <a:gdLst/>
              <a:ahLst/>
              <a:cxnLst/>
              <a:rect l="l" t="t" r="r" b="b"/>
              <a:pathLst>
                <a:path w="2204" h="1377" extrusionOk="0">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Google Shape;141;p18"/>
          <p:cNvSpPr txBox="1"/>
          <p:nvPr/>
        </p:nvSpPr>
        <p:spPr>
          <a:xfrm>
            <a:off x="747360" y="1771606"/>
            <a:ext cx="5496761" cy="143957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3600" b="1" i="0" u="none" strike="noStrike" kern="0" cap="none" spc="0" normalizeH="0" baseline="0" noProof="0" dirty="0">
                <a:ln>
                  <a:noFill/>
                </a:ln>
                <a:solidFill>
                  <a:srgbClr val="943557"/>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II - VIẾT BÁO CÁO VÀ THUYẾT TRÌNH MỘT VẤN ĐỀ KHOA HỌC</a:t>
            </a:r>
            <a:endParaRPr kumimoji="0" sz="3600" b="1" i="0" u="none" strike="noStrike" kern="0" cap="none" spc="0" normalizeH="0" baseline="0" noProof="0" dirty="0">
              <a:ln>
                <a:noFill/>
              </a:ln>
              <a:solidFill>
                <a:srgbClr val="943557"/>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6"/>
          </a:xfrm>
        </p:grpSpPr>
        <p:sp>
          <p:nvSpPr>
            <p:cNvPr id="8"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651124" y="937203"/>
            <a:ext cx="6812874" cy="1077218"/>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sz="3200" b="1" dirty="0">
                <a:solidFill>
                  <a:schemeClr val="tx1"/>
                </a:solidFill>
              </a:rPr>
              <a:t>Cấu trúc một báo cáo khoa học thường gồm những phần nào?</a:t>
            </a:r>
            <a:endParaRPr lang="en-US" sz="3200" b="1" dirty="0">
              <a:solidFill>
                <a:schemeClr val="tx1"/>
              </a:solidFill>
            </a:endParaRPr>
          </a:p>
        </p:txBody>
      </p:sp>
      <p:pic>
        <p:nvPicPr>
          <p:cNvPr id="3" name="Picture 2"/>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p:cNvGrpSpPr/>
          <p:nvPr/>
        </p:nvGrpSpPr>
        <p:grpSpPr>
          <a:xfrm>
            <a:off x="629622" y="2640070"/>
            <a:ext cx="7960955" cy="1848110"/>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vi-VN" sz="2400" dirty="0"/>
              <a:t>Cấu trúc một báo cáo khoa học thường gồm những phần: tiêu đề, mục tiêu, giả thuyết khoa học, thiết bị và vật liệu, phương pháp thực hiện, kết quả và thảo luận, kết luận.</a:t>
            </a:r>
            <a:endParaRPr lang="en-US" sz="2400" dirty="0"/>
          </a:p>
        </p:txBody>
      </p:sp>
      <p:pic>
        <p:nvPicPr>
          <p:cNvPr id="14" name="Picture 13"/>
          <p:cNvPicPr>
            <a:picLocks noChangeAspect="1"/>
          </p:cNvPicPr>
          <p:nvPr/>
        </p:nvPicPr>
        <p:blipFill>
          <a:blip r:embed="rId3"/>
          <a:stretch>
            <a:fillRect/>
          </a:stretch>
        </p:blipFill>
        <p:spPr>
          <a:xfrm>
            <a:off x="128946" y="2826117"/>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78" name="Google Shape;278;p20"/>
          <p:cNvSpPr txBox="1">
            <a:spLocks noGrp="1"/>
          </p:cNvSpPr>
          <p:nvPr>
            <p:ph type="title"/>
          </p:nvPr>
        </p:nvSpPr>
        <p:spPr>
          <a:xfrm>
            <a:off x="1213006" y="365761"/>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C53F3F"/>
                </a:solidFill>
              </a:rPr>
              <a:t>MỤC TIÊU</a:t>
            </a:r>
            <a:endParaRPr sz="4400" b="1" dirty="0">
              <a:solidFill>
                <a:srgbClr val="C53F3F"/>
              </a:solidFill>
            </a:endParaRPr>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 name="Group 5"/>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 name="Group 6"/>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 name="Group 2"/>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 name="Group 7"/>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50" name="Google Shape;350;p20"/>
          <p:cNvSpPr/>
          <p:nvPr/>
        </p:nvSpPr>
        <p:spPr>
          <a:xfrm>
            <a:off x="610513" y="1813552"/>
            <a:ext cx="2251659" cy="1943105"/>
          </a:xfrm>
          <a:prstGeom prst="roundRect">
            <a:avLst>
              <a:gd name="adj" fmla="val 18174"/>
            </a:avLst>
          </a:prstGeom>
          <a:solidFill>
            <a:schemeClr val="accen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kumimoji="0" sz="2800" b="1" i="0" u="none" strike="noStrike" kern="0" cap="none" spc="0" normalizeH="0" baseline="0" noProof="0" dirty="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351" name="Google Shape;351;p20"/>
          <p:cNvSpPr/>
          <p:nvPr/>
        </p:nvSpPr>
        <p:spPr>
          <a:xfrm>
            <a:off x="6252240" y="2566930"/>
            <a:ext cx="2319368" cy="1915091"/>
          </a:xfrm>
          <a:prstGeom prst="roundRect">
            <a:avLst>
              <a:gd name="adj" fmla="val 14031"/>
            </a:avLst>
          </a:prstGeom>
          <a:solidFill>
            <a:schemeClr val="accent5"/>
          </a:solidFill>
          <a:ln>
            <a:noFill/>
          </a:ln>
        </p:spPr>
        <p:txBody>
          <a:bodyPr spcFirstLastPara="1" wrap="square" lIns="137150" tIns="91425" rIns="13715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kumimoji="0" sz="2500" b="1" i="0" u="none" strike="noStrike" kern="0" cap="none" spc="0" normalizeH="0" baseline="0" noProof="0" dirty="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TextBox 4"/>
          <p:cNvSpPr txBox="1"/>
          <p:nvPr/>
        </p:nvSpPr>
        <p:spPr>
          <a:xfrm>
            <a:off x="595698" y="1981739"/>
            <a:ext cx="222456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Nhận</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biết</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dụng</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cụ</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và</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hóa</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chất</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trong</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KHTN 9</a:t>
            </a:r>
          </a:p>
        </p:txBody>
      </p:sp>
      <p:sp>
        <p:nvSpPr>
          <p:cNvPr id="10" name="TextBox 9"/>
          <p:cNvSpPr txBox="1"/>
          <p:nvPr/>
        </p:nvSpPr>
        <p:spPr>
          <a:xfrm>
            <a:off x="6291516" y="2760518"/>
            <a:ext cx="2267781" cy="1569660"/>
          </a:xfrm>
          <a:prstGeom prst="rect">
            <a:avLst/>
          </a:prstGeom>
          <a:noFill/>
        </p:spPr>
        <p:txBody>
          <a:bodyPr wrap="square">
            <a:spAutoFit/>
          </a:bodyPr>
          <a:lstStyle>
            <a:defPPr marR="0" lvl="0" algn="l" rtl="0">
              <a:lnSpc>
                <a:spcPct val="100000"/>
              </a:lnSpc>
              <a:spcBef>
                <a:spcPts val="0"/>
              </a:spcBef>
              <a:spcAft>
                <a:spcPts val="0"/>
              </a:spcAft>
            </a:defPPr>
            <a:lvl1pPr marL="0" indent="0" algn="ctr">
              <a:buSzPts val="1100"/>
              <a:buNone/>
              <a:defRPr sz="2400" b="1">
                <a:solidFill>
                  <a:srgbClr val="FFFFFF"/>
                </a:solidFill>
                <a:latin typeface="+mn-lt"/>
                <a:ea typeface="Fira Sans Extra Condensed" panose="020B0503050000020004"/>
                <a:cs typeface="Fira Sans Extra Condensed" panose="020B0503050000020004"/>
              </a:defRPr>
            </a:lvl1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Viết</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trình</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bày</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báo</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cáo</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Bài</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thuyết</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trình</a:t>
            </a:r>
            <a:endPar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832625" y="1959860"/>
            <a:ext cx="7679474" cy="269254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100" y="573318"/>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TIÊU</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ĐỀ</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229" name="Google Shape;142;p18"/>
          <p:cNvSpPr txBox="1"/>
          <p:nvPr/>
        </p:nvSpPr>
        <p:spPr>
          <a:xfrm>
            <a:off x="336635" y="989061"/>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M</a:t>
            </a: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ô tả ngắn gọn nội dung nghiên cứu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0" name="Google Shape;142;p18"/>
          <p:cNvSpPr txBox="1"/>
          <p:nvPr/>
        </p:nvSpPr>
        <p:spPr>
          <a:xfrm>
            <a:off x="335784" y="1401720"/>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Kèm tên nhóm và tên người nghiên cứu</a:t>
            </a:r>
            <a:endParaRPr kumimoji="0" lang="en-US" sz="16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2" name="Google Shape;142;p18"/>
          <p:cNvSpPr txBox="1"/>
          <p:nvPr/>
        </p:nvSpPr>
        <p:spPr>
          <a:xfrm>
            <a:off x="1033346" y="2698785"/>
            <a:ext cx="759769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pPr lvl="0"/>
            <a:r>
              <a:rPr lang="vi-VN" sz="2400" dirty="0"/>
              <a:t>SỰ Đ</a:t>
            </a:r>
            <a:r>
              <a:rPr lang="en-US" sz="2400" dirty="0"/>
              <a:t>Ổ</a:t>
            </a:r>
            <a:r>
              <a:rPr lang="vi-VN" sz="2400" dirty="0"/>
              <a:t>I MÀU CỦA CHẤT CHỈ THỊ TỰ NHIÊN LÀM TỪ HOA ĐẬU BI</a:t>
            </a:r>
            <a:r>
              <a:rPr lang="en-US" sz="2400" dirty="0"/>
              <a:t>Ế</a:t>
            </a:r>
            <a:r>
              <a:rPr lang="vi-VN" sz="2400" dirty="0"/>
              <a:t>C.</a:t>
            </a:r>
            <a:endParaRPr lang="en-US" sz="2400" dirty="0"/>
          </a:p>
        </p:txBody>
      </p:sp>
      <p:sp>
        <p:nvSpPr>
          <p:cNvPr id="234" name="Google Shape;142;p18"/>
          <p:cNvSpPr txBox="1"/>
          <p:nvPr/>
        </p:nvSpPr>
        <p:spPr>
          <a:xfrm>
            <a:off x="1150674" y="2120218"/>
            <a:ext cx="79707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CFE2F3">
                    <a:lumMod val="10000"/>
                  </a:srgbClr>
                </a:solidFill>
                <a:effectLst/>
                <a:uLnTx/>
                <a:uFillTx/>
                <a:latin typeface="Arial" panose="020B0604020202020204"/>
                <a:sym typeface="Arial" panose="020B0604020202020204"/>
              </a:rPr>
              <a:t>Ví</a:t>
            </a: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 </a:t>
            </a:r>
            <a:r>
              <a:rPr kumimoji="0" lang="en-US" sz="1800" b="0" i="0" u="none" strike="noStrike" kern="0" cap="none" spc="0" normalizeH="0" baseline="0" noProof="0" dirty="0" err="1">
                <a:ln>
                  <a:noFill/>
                </a:ln>
                <a:solidFill>
                  <a:srgbClr val="CFE2F3">
                    <a:lumMod val="10000"/>
                  </a:srgbClr>
                </a:solidFill>
                <a:effectLst/>
                <a:uLnTx/>
                <a:uFillTx/>
                <a:latin typeface="Arial" panose="020B0604020202020204"/>
                <a:sym typeface="Arial" panose="020B0604020202020204"/>
              </a:rPr>
              <a:t>dụ</a:t>
            </a: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a:t>
            </a:r>
          </a:p>
        </p:txBody>
      </p:sp>
      <p:sp>
        <p:nvSpPr>
          <p:cNvPr id="235" name="Google Shape;142;p18"/>
          <p:cNvSpPr txBox="1"/>
          <p:nvPr/>
        </p:nvSpPr>
        <p:spPr>
          <a:xfrm>
            <a:off x="1150674" y="3302437"/>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Họ t</a:t>
            </a: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ê</a:t>
            </a: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n học sinh/ nhóm học sinh:...</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6" name="Google Shape;142;p18"/>
          <p:cNvSpPr txBox="1"/>
          <p:nvPr/>
        </p:nvSpPr>
        <p:spPr>
          <a:xfrm>
            <a:off x="1131499" y="3768317"/>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Người thực hiện:...</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2050" name="Picture 2" descr="Knowled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190" y="861897"/>
            <a:ext cx="1709853" cy="1709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49"/>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149"/>
                            </p:stCondLst>
                            <p:childTnLst>
                              <p:par>
                                <p:cTn id="13" presetID="14" presetClass="entr" presetSubtype="10" fill="hold" grpId="0" nodeType="after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randombar(horizontal)">
                                      <p:cBhvr>
                                        <p:cTn id="15" dur="500"/>
                                        <p:tgtEl>
                                          <p:spTgt spid="2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randombar(horizontal)">
                                      <p:cBhvr>
                                        <p:cTn id="25" dur="500"/>
                                        <p:tgtEl>
                                          <p:spTgt spid="2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5000"/>
                                  </p:iterate>
                                  <p:childTnLst>
                                    <p:set>
                                      <p:cBhvr>
                                        <p:cTn id="29" dur="1" fill="hold">
                                          <p:stCondLst>
                                            <p:cond delay="0"/>
                                          </p:stCondLst>
                                        </p:cTn>
                                        <p:tgtEl>
                                          <p:spTgt spid="232"/>
                                        </p:tgtEl>
                                        <p:attrNameLst>
                                          <p:attrName>style.visibility</p:attrName>
                                        </p:attrNameLst>
                                      </p:cBhvr>
                                      <p:to>
                                        <p:strVal val="visible"/>
                                      </p:to>
                                    </p:set>
                                    <p:animEffect transition="in" filter="wipe(up)">
                                      <p:cBhvr>
                                        <p:cTn id="30" dur="500"/>
                                        <p:tgtEl>
                                          <p:spTgt spid="232"/>
                                        </p:tgtEl>
                                      </p:cBhvr>
                                    </p:animEffect>
                                  </p:childTnLst>
                                </p:cTn>
                              </p:par>
                            </p:childTnLst>
                          </p:cTn>
                        </p:par>
                        <p:par>
                          <p:cTn id="31" fill="hold">
                            <p:stCondLst>
                              <p:cond delay="1899"/>
                            </p:stCondLst>
                            <p:childTnLst>
                              <p:par>
                                <p:cTn id="32" presetID="14" presetClass="entr" presetSubtype="10" fill="hold" grpId="0" nodeType="afterEffect">
                                  <p:stCondLst>
                                    <p:cond delay="0"/>
                                  </p:stCondLst>
                                  <p:childTnLst>
                                    <p:set>
                                      <p:cBhvr>
                                        <p:cTn id="33" dur="1" fill="hold">
                                          <p:stCondLst>
                                            <p:cond delay="0"/>
                                          </p:stCondLst>
                                        </p:cTn>
                                        <p:tgtEl>
                                          <p:spTgt spid="235"/>
                                        </p:tgtEl>
                                        <p:attrNameLst>
                                          <p:attrName>style.visibility</p:attrName>
                                        </p:attrNameLst>
                                      </p:cBhvr>
                                      <p:to>
                                        <p:strVal val="visible"/>
                                      </p:to>
                                    </p:set>
                                    <p:animEffect transition="in" filter="randombar(horizontal)">
                                      <p:cBhvr>
                                        <p:cTn id="34" dur="500"/>
                                        <p:tgtEl>
                                          <p:spTgt spid="235"/>
                                        </p:tgtEl>
                                      </p:cBhvr>
                                    </p:animEffect>
                                  </p:childTnLst>
                                </p:cTn>
                              </p:par>
                            </p:childTnLst>
                          </p:cTn>
                        </p:par>
                        <p:par>
                          <p:cTn id="35" fill="hold">
                            <p:stCondLst>
                              <p:cond delay="2399"/>
                            </p:stCondLst>
                            <p:childTnLst>
                              <p:par>
                                <p:cTn id="36" presetID="14" presetClass="entr" presetSubtype="10" fill="hold" grpId="0" nodeType="after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randombar(horizontal)">
                                      <p:cBhvr>
                                        <p:cTn id="38"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0" grpId="0"/>
      <p:bldP spid="232" grpId="0"/>
      <p:bldP spid="234" grpId="0"/>
      <p:bldP spid="235" grpId="0"/>
      <p:bldP spid="2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09600" y="1237041"/>
            <a:ext cx="8197765" cy="121920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100" y="477451"/>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MỤC</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TIÊU</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229" name="Google Shape;142;p18"/>
          <p:cNvSpPr txBox="1"/>
          <p:nvPr/>
        </p:nvSpPr>
        <p:spPr>
          <a:xfrm>
            <a:off x="336635" y="820991"/>
            <a:ext cx="764020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1800" kern="0" spc="0" normalizeH="0" baseline="0">
                <a:ln>
                  <a:noFill/>
                </a:ln>
                <a:solidFill>
                  <a:srgbClr val="CFE2F3">
                    <a:lumMod val="10000"/>
                  </a:srgbClr>
                </a:solidFill>
                <a:effectLst/>
                <a:uLnTx/>
                <a:uFillTx/>
                <a:latin typeface="Arial" panose="020B0604020202020204" pitchFamily="34" charset="0"/>
                <a:ea typeface="Fira Sans Extra Condensed" panose="020B0503050000020004"/>
                <a:cs typeface="Fira Sans Extra Condensed" panose="020B0503050000020004"/>
              </a:defRPr>
            </a:lvl1pPr>
          </a:lstStyle>
          <a:p>
            <a:r>
              <a:rPr lang="en-US" dirty="0"/>
              <a:t>T</a:t>
            </a:r>
            <a:r>
              <a:rPr lang="vi-VN" dirty="0"/>
              <a:t>hể hiện đi</a:t>
            </a:r>
            <a:r>
              <a:rPr lang="en-US" dirty="0"/>
              <a:t>ề</a:t>
            </a:r>
            <a:r>
              <a:rPr lang="vi-VN" dirty="0"/>
              <a:t>u mà nhà nghiên c</a:t>
            </a:r>
            <a:r>
              <a:rPr lang="en-US" dirty="0" err="1"/>
              <a:t>ứu</a:t>
            </a:r>
            <a:r>
              <a:rPr lang="en-US" dirty="0"/>
              <a:t> </a:t>
            </a:r>
            <a:r>
              <a:rPr lang="vi-VN" dirty="0"/>
              <a:t>hướng đến khi thực hiện đ</a:t>
            </a:r>
            <a:r>
              <a:rPr lang="en-US" dirty="0"/>
              <a:t>ề</a:t>
            </a:r>
            <a:r>
              <a:rPr lang="vi-VN" dirty="0"/>
              <a:t> tài </a:t>
            </a:r>
            <a:endParaRPr lang="en-US" dirty="0"/>
          </a:p>
        </p:txBody>
      </p:sp>
      <p:sp>
        <p:nvSpPr>
          <p:cNvPr id="235" name="Google Shape;142;p18"/>
          <p:cNvSpPr txBox="1"/>
          <p:nvPr/>
        </p:nvSpPr>
        <p:spPr>
          <a:xfrm>
            <a:off x="732263" y="1439551"/>
            <a:ext cx="7679474" cy="9548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sz="2000" dirty="0"/>
              <a:t>Nghiên cứu phương pháp ch</a:t>
            </a:r>
            <a:r>
              <a:rPr lang="en-US" sz="2000" dirty="0"/>
              <a:t>ế</a:t>
            </a:r>
            <a:r>
              <a:rPr lang="vi-VN" sz="2000" dirty="0"/>
              <a:t> tạo ch</a:t>
            </a:r>
            <a:r>
              <a:rPr lang="en-US" sz="2000" dirty="0"/>
              <a:t>ấ</a:t>
            </a:r>
            <a:r>
              <a:rPr lang="vi-VN" sz="2000" dirty="0"/>
              <a:t>t chỉ thị tự nhiên lầm từ hoa đậu bi</a:t>
            </a:r>
            <a:r>
              <a:rPr lang="en-US" sz="2000" dirty="0"/>
              <a:t>ế</a:t>
            </a:r>
            <a:r>
              <a:rPr lang="vi-VN" sz="2000" dirty="0"/>
              <a:t>c.</a:t>
            </a:r>
            <a:endParaRPr kumimoji="0" lang="en-US" sz="20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5" name="Rectangle: Rounded Corners 4"/>
          <p:cNvSpPr/>
          <p:nvPr/>
        </p:nvSpPr>
        <p:spPr>
          <a:xfrm>
            <a:off x="520390" y="3739902"/>
            <a:ext cx="8430321" cy="1251006"/>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6" name="Google Shape;142;p18"/>
          <p:cNvSpPr txBox="1"/>
          <p:nvPr/>
        </p:nvSpPr>
        <p:spPr>
          <a:xfrm>
            <a:off x="147365" y="2486117"/>
            <a:ext cx="643185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buSzTx/>
              <a:buNone/>
              <a:defRPr kumimoji="0" sz="20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GIẢ THUYẾT KHOA HỌC</a:t>
            </a:r>
            <a:endParaRPr lang="en-US" dirty="0"/>
          </a:p>
        </p:txBody>
      </p:sp>
      <p:sp>
        <p:nvSpPr>
          <p:cNvPr id="7" name="Google Shape;142;p18"/>
          <p:cNvSpPr txBox="1"/>
          <p:nvPr/>
        </p:nvSpPr>
        <p:spPr>
          <a:xfrm>
            <a:off x="404899" y="2904327"/>
            <a:ext cx="7411843" cy="6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1800" kern="0" spc="0" normalizeH="0" baseline="0">
                <a:ln>
                  <a:noFill/>
                </a:ln>
                <a:solidFill>
                  <a:srgbClr val="CFE2F3">
                    <a:lumMod val="10000"/>
                  </a:srgbClr>
                </a:solidFill>
                <a:effectLst/>
                <a:uLnTx/>
                <a:uFillTx/>
                <a:latin typeface="Arial" panose="020B0604020202020204" pitchFamily="34" charset="0"/>
                <a:ea typeface="Fira Sans Extra Condensed" panose="020B0503050000020004"/>
                <a:cs typeface="Fira Sans Extra Condensed" panose="020B0503050000020004"/>
              </a:defRPr>
            </a:lvl1pPr>
          </a:lstStyle>
          <a:p>
            <a:r>
              <a:rPr lang="vi-VN" dirty="0"/>
              <a:t>Dựa trên hiểu biết của mình và qua phân tích kết quả quan sát nhằm đua ra những dự đoán ban đ</a:t>
            </a:r>
            <a:r>
              <a:rPr lang="en-US" dirty="0"/>
              <a:t>ầ</a:t>
            </a:r>
            <a:r>
              <a:rPr lang="vi-VN" dirty="0"/>
              <a:t>u cho việc nghiên cúu.</a:t>
            </a:r>
            <a:endParaRPr lang="en-US" dirty="0"/>
          </a:p>
        </p:txBody>
      </p:sp>
      <p:sp>
        <p:nvSpPr>
          <p:cNvPr id="9" name="Google Shape;142;p18"/>
          <p:cNvSpPr txBox="1"/>
          <p:nvPr/>
        </p:nvSpPr>
        <p:spPr>
          <a:xfrm>
            <a:off x="732263" y="3984847"/>
            <a:ext cx="7960614" cy="9548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Em có thể dự đoán: Nước hoa đậu biẽc có thể là một chất chỉ thị tự nhiên và có khả năng đói màu khi gặp acid hoặc base.</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3074" name="Picture 2" descr="Learn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958" y="706006"/>
            <a:ext cx="954839" cy="954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77" y="306845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5000"/>
                                  </p:iterate>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949"/>
                            </p:stCondLst>
                            <p:childTnLst>
                              <p:par>
                                <p:cTn id="27" presetID="14" presetClass="entr" presetSubtype="1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animBg="1"/>
      <p:bldP spid="6"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5"/>
          </a:xfrm>
        </p:grpSpPr>
        <p:sp>
          <p:nvSpPr>
            <p:cNvPr id="8" name="Freeform: Shape 4"/>
            <p:cNvSpPr/>
            <p:nvPr/>
          </p:nvSpPr>
          <p:spPr>
            <a:xfrm>
              <a:off x="5636086" y="1293343"/>
              <a:ext cx="4242836" cy="4029782"/>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6"/>
              <a:ext cx="4242836" cy="4029782"/>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567304" y="866169"/>
            <a:ext cx="7403216" cy="1077218"/>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vi-VN" dirty="0"/>
              <a:t>Trong quá trình nghiên cứu, giả thuyết khoa học được xây dựng nhằm mục đích gì?</a:t>
            </a:r>
            <a:endParaRPr lang="en-US" dirty="0"/>
          </a:p>
        </p:txBody>
      </p:sp>
      <p:pic>
        <p:nvPicPr>
          <p:cNvPr id="3" name="Picture 2"/>
          <p:cNvPicPr>
            <a:picLocks noChangeAspect="1"/>
          </p:cNvPicPr>
          <p:nvPr/>
        </p:nvPicPr>
        <p:blipFill>
          <a:blip r:embed="rId2"/>
          <a:stretch>
            <a:fillRect/>
          </a:stretch>
        </p:blipFill>
        <p:spPr>
          <a:xfrm>
            <a:off x="7754833" y="542098"/>
            <a:ext cx="1341893" cy="1549541"/>
          </a:xfrm>
          <a:prstGeom prst="rect">
            <a:avLst/>
          </a:prstGeom>
        </p:spPr>
      </p:pic>
      <p:grpSp>
        <p:nvGrpSpPr>
          <p:cNvPr id="10" name="Graphic 15"/>
          <p:cNvGrpSpPr/>
          <p:nvPr/>
        </p:nvGrpSpPr>
        <p:grpSpPr>
          <a:xfrm>
            <a:off x="629622" y="2640070"/>
            <a:ext cx="7960955" cy="1848110"/>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panose="020B0503050000020004"/>
                <a:cs typeface="Fira Sans Extra Condensed" panose="020B0503050000020004"/>
              </a:defRPr>
            </a:lvl1pPr>
          </a:lstStyle>
          <a:p>
            <a:r>
              <a:rPr lang="vi-VN" dirty="0"/>
              <a:t>Trong quá trình nghiên cứu, giả thuyết khoa học được xây dựng nhằm mục đích đưa ra những dự đoán ban đầu cho việc nghiên cứu.</a:t>
            </a:r>
            <a:endParaRPr lang="en-US" dirty="0"/>
          </a:p>
        </p:txBody>
      </p:sp>
      <p:pic>
        <p:nvPicPr>
          <p:cNvPr id="14" name="Picture 13"/>
          <p:cNvPicPr>
            <a:picLocks noChangeAspect="1"/>
          </p:cNvPicPr>
          <p:nvPr/>
        </p:nvPicPr>
        <p:blipFill>
          <a:blip r:embed="rId3"/>
          <a:stretch>
            <a:fillRect/>
          </a:stretch>
        </p:blipFill>
        <p:spPr>
          <a:xfrm>
            <a:off x="128946" y="2826117"/>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39338" y="1883060"/>
            <a:ext cx="8088349" cy="2126909"/>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099" y="582170"/>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0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THIẾT BỊ VÀ VẬT LIỆU</a:t>
            </a:r>
            <a:endParaRPr lang="en-US" dirty="0"/>
          </a:p>
        </p:txBody>
      </p:sp>
      <p:sp>
        <p:nvSpPr>
          <p:cNvPr id="229" name="Google Shape;142;p18"/>
          <p:cNvSpPr txBox="1"/>
          <p:nvPr/>
        </p:nvSpPr>
        <p:spPr>
          <a:xfrm>
            <a:off x="336635" y="1041793"/>
            <a:ext cx="6725802" cy="6786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Liệt kê các thiết bị và vật liệu (dụng cụ, hoá chát, m</a:t>
            </a:r>
            <a:r>
              <a:rPr lang="en-US" dirty="0"/>
              <a:t>ẫ</a:t>
            </a:r>
            <a:r>
              <a:rPr lang="vi-VN" dirty="0"/>
              <a:t>u vật,...) sử</a:t>
            </a:r>
            <a:r>
              <a:rPr lang="en-US" dirty="0"/>
              <a:t> </a:t>
            </a:r>
            <a:r>
              <a:rPr lang="vi-VN" dirty="0"/>
              <a:t>dụng trong nghiên cứu.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5" name="Google Shape;142;p18"/>
          <p:cNvSpPr txBox="1"/>
          <p:nvPr/>
        </p:nvSpPr>
        <p:spPr>
          <a:xfrm>
            <a:off x="783493" y="2515365"/>
            <a:ext cx="7577013" cy="972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lnSpc>
                <a:spcPct val="150000"/>
              </a:lnSpc>
            </a:pPr>
            <a:r>
              <a:rPr lang="vi-VN" b="1" dirty="0"/>
              <a:t>M</a:t>
            </a:r>
            <a:r>
              <a:rPr lang="en-US" b="1" dirty="0"/>
              <a:t>ẫ</a:t>
            </a:r>
            <a:r>
              <a:rPr lang="vi-VN" b="1" dirty="0"/>
              <a:t>u vật thí nghiệm</a:t>
            </a:r>
            <a:r>
              <a:rPr lang="vi-VN" dirty="0"/>
              <a:t>: vài bông hoa đậu biếc (tươi hoặc khô), quả chanh, nước xà phòng đã pha loãng, nước cất</a:t>
            </a:r>
            <a:endParaRPr lang="en-US" dirty="0"/>
          </a:p>
          <a:p>
            <a:pPr lvl="0">
              <a:lnSpc>
                <a:spcPct val="150000"/>
              </a:lnSpc>
            </a:pPr>
            <a:r>
              <a:rPr lang="vi-VN" b="1" dirty="0"/>
              <a:t>Dụng cụ thí nghiệm: </a:t>
            </a:r>
            <a:r>
              <a:rPr lang="vi-VN" dirty="0"/>
              <a:t>c</a:t>
            </a:r>
            <a:r>
              <a:rPr lang="en-US" dirty="0"/>
              <a:t>ố</a:t>
            </a:r>
            <a:r>
              <a:rPr lang="vi-VN" dirty="0"/>
              <a:t>c thuỳ tinh, ống hút nhò giọt</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4098" name="Picture 2" descr="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113353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9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328286" y="2069772"/>
            <a:ext cx="8399401" cy="2831122"/>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099" y="464910"/>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2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PHƯƠNG PHÁP THỰC HIỆN</a:t>
            </a:r>
            <a:endParaRPr lang="en-US" dirty="0"/>
          </a:p>
        </p:txBody>
      </p:sp>
      <p:sp>
        <p:nvSpPr>
          <p:cNvPr id="229" name="Google Shape;142;p18"/>
          <p:cNvSpPr txBox="1"/>
          <p:nvPr/>
        </p:nvSpPr>
        <p:spPr>
          <a:xfrm>
            <a:off x="79098" y="723803"/>
            <a:ext cx="8337537" cy="6722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Tiến hành thí nghiệm để chứng minh già thuyết khoa học là đúng hay sai. </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5" name="Google Shape;142;p18"/>
          <p:cNvSpPr txBox="1"/>
          <p:nvPr/>
        </p:nvSpPr>
        <p:spPr>
          <a:xfrm>
            <a:off x="416313" y="2236999"/>
            <a:ext cx="5610514" cy="3852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b="1" dirty="0"/>
              <a:t>Thí nghiệm được tiến hành như sau</a:t>
            </a:r>
            <a:r>
              <a:rPr lang="en-US" b="1" dirty="0"/>
              <a:t>:</a:t>
            </a:r>
            <a:endParaRPr kumimoji="0" lang="en-US" sz="1800" b="1"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5122" name="Picture 2" descr="G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2403"/>
            <a:ext cx="12192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arning jour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604" y="56559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2;p18"/>
          <p:cNvSpPr txBox="1"/>
          <p:nvPr/>
        </p:nvSpPr>
        <p:spPr>
          <a:xfrm>
            <a:off x="799191" y="2725264"/>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 </a:t>
            </a:r>
            <a:r>
              <a:rPr lang="vi-VN" dirty="0"/>
              <a:t>Ngâm hoa đậu bi</a:t>
            </a:r>
            <a:r>
              <a:rPr lang="en-US" dirty="0"/>
              <a:t>ế</a:t>
            </a:r>
            <a:r>
              <a:rPr lang="vi-VN" dirty="0"/>
              <a:t>c trong cốc thuỳ tinh chứa nước nóng trong 20 phút để tạo dung dịch chất chỉ thị</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6" name="TextBox 5"/>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
        <p:nvSpPr>
          <p:cNvPr id="11" name="Google Shape;142;p18"/>
          <p:cNvSpPr txBox="1"/>
          <p:nvPr/>
        </p:nvSpPr>
        <p:spPr>
          <a:xfrm>
            <a:off x="416313" y="1261097"/>
            <a:ext cx="7038038" cy="4981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 Lập phương án thí nghiệm, khảo sát</a:t>
            </a:r>
            <a:r>
              <a:rPr lang="en-US" dirty="0"/>
              <a:t>, …</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12" name="Google Shape;142;p18"/>
          <p:cNvSpPr txBox="1"/>
          <p:nvPr/>
        </p:nvSpPr>
        <p:spPr>
          <a:xfrm>
            <a:off x="416313" y="1677733"/>
            <a:ext cx="510252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a:t>
            </a:r>
            <a:r>
              <a:rPr lang="en-US" dirty="0"/>
              <a:t> </a:t>
            </a:r>
            <a:r>
              <a:rPr lang="vi-VN" dirty="0"/>
              <a:t>Tiến hành thí nghiệm đã lập</a:t>
            </a:r>
            <a:r>
              <a:rPr lang="en-US" dirty="0"/>
              <a:t>.</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17" name="Google Shape;142;p18"/>
          <p:cNvSpPr txBox="1"/>
          <p:nvPr/>
        </p:nvSpPr>
        <p:spPr>
          <a:xfrm>
            <a:off x="839622" y="3398969"/>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en-US" dirty="0"/>
              <a:t>- </a:t>
            </a:r>
            <a:r>
              <a:rPr lang="vi-VN" dirty="0"/>
              <a:t>Chuẩn bị 3 cốc đánh số thứ tự 1,2,3 lấn lượt đựng nước cốt chanh, nước c</a:t>
            </a:r>
            <a:r>
              <a:rPr lang="en-US" dirty="0"/>
              <a:t>ấ</a:t>
            </a:r>
            <a:r>
              <a:rPr lang="vi-VN" dirty="0"/>
              <a:t>t, nước xà phòng</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18" name="Google Shape;142;p18"/>
          <p:cNvSpPr txBox="1"/>
          <p:nvPr/>
        </p:nvSpPr>
        <p:spPr>
          <a:xfrm>
            <a:off x="880053" y="4072674"/>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en-US" dirty="0"/>
              <a:t>- </a:t>
            </a:r>
            <a:r>
              <a:rPr lang="vi-VN" dirty="0"/>
              <a:t>Dùng </a:t>
            </a:r>
            <a:r>
              <a:rPr lang="en-US" dirty="0"/>
              <a:t>ố</a:t>
            </a:r>
            <a:r>
              <a:rPr lang="vi-VN" dirty="0"/>
              <a:t>ng hút nhỏ giọt cho từng giọt chất chỉ thị vào l</a:t>
            </a:r>
            <a:r>
              <a:rPr lang="en-US" dirty="0"/>
              <a:t>ầ</a:t>
            </a:r>
            <a:r>
              <a:rPr lang="vi-VN" dirty="0"/>
              <a:t>n lượt m</a:t>
            </a:r>
            <a:r>
              <a:rPr lang="en-US" dirty="0"/>
              <a:t>ỗ</a:t>
            </a:r>
            <a:r>
              <a:rPr lang="vi-VN" dirty="0"/>
              <a:t>i cốc 1,2,3</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1"/>
                                        </p:tgtEl>
                                        <p:attrNameLst>
                                          <p:attrName>style.visibility</p:attrName>
                                        </p:attrNameLst>
                                      </p:cBhvr>
                                      <p:to>
                                        <p:strVal val="visible"/>
                                      </p:to>
                                    </p:set>
                                    <p:animEffect transition="in" filter="randombar(horizontal)">
                                      <p:cBhvr>
                                        <p:cTn id="24" dur="500"/>
                                        <p:tgtEl>
                                          <p:spTgt spid="231"/>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randombar(horizontal)">
                                      <p:cBhvr>
                                        <p:cTn id="28" dur="500"/>
                                        <p:tgtEl>
                                          <p:spTgt spid="23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000"/>
                            </p:stCondLst>
                            <p:childTnLst>
                              <p:par>
                                <p:cTn id="38" presetID="14" presetClass="entr" presetSubtype="1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p:bldP spid="11" grpId="0"/>
      <p:bldP spid="12"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180110" y="2402739"/>
            <a:ext cx="8790708" cy="252317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099" y="553089"/>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2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KẾT QUẢ VÀ THẢO LUẬN</a:t>
            </a:r>
            <a:endParaRPr lang="en-US" dirty="0"/>
          </a:p>
        </p:txBody>
      </p:sp>
      <p:sp>
        <p:nvSpPr>
          <p:cNvPr id="229" name="Google Shape;142;p18"/>
          <p:cNvSpPr txBox="1"/>
          <p:nvPr/>
        </p:nvSpPr>
        <p:spPr>
          <a:xfrm>
            <a:off x="336635" y="1021817"/>
            <a:ext cx="7038038" cy="605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Tr</a:t>
            </a:r>
            <a:r>
              <a:rPr lang="en-US" dirty="0"/>
              <a:t>ì</a:t>
            </a:r>
            <a:r>
              <a:rPr lang="vi-VN" dirty="0"/>
              <a:t>nh bày các k</a:t>
            </a:r>
            <a:r>
              <a:rPr lang="en-US" dirty="0"/>
              <a:t>ế</a:t>
            </a:r>
            <a:r>
              <a:rPr lang="vi-VN" dirty="0"/>
              <a:t>t quả đạt được của nghiên cứu, g</a:t>
            </a:r>
            <a:r>
              <a:rPr lang="en-US" dirty="0"/>
              <a:t>ồ</a:t>
            </a:r>
            <a:r>
              <a:rPr lang="vi-VN" dirty="0"/>
              <a:t>m các bảng dữ liệu thực nghiệm, biểu đ</a:t>
            </a:r>
            <a:r>
              <a:rPr lang="en-US" dirty="0"/>
              <a:t>ồ</a:t>
            </a:r>
            <a:r>
              <a:rPr lang="vi-VN" dirty="0"/>
              <a:t>, đ</a:t>
            </a:r>
            <a:r>
              <a:rPr lang="en-US" dirty="0"/>
              <a:t>ồ</a:t>
            </a:r>
            <a:r>
              <a:rPr lang="vi-VN" dirty="0"/>
              <a:t> thị</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2" name="Google Shape;142;p18"/>
          <p:cNvSpPr txBox="1"/>
          <p:nvPr/>
        </p:nvSpPr>
        <p:spPr>
          <a:xfrm>
            <a:off x="336635" y="2582757"/>
            <a:ext cx="7721790" cy="446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pPr lvl="0"/>
            <a:r>
              <a:rPr lang="vi-VN" sz="1800" dirty="0"/>
              <a:t>Sau khi nhỏ chất chỉ thị vào m</a:t>
            </a:r>
            <a:r>
              <a:rPr lang="en-US" sz="1800" dirty="0"/>
              <a:t>ỗ</a:t>
            </a:r>
            <a:r>
              <a:rPr lang="vi-VN" sz="1800" dirty="0"/>
              <a:t>i cốc, k</a:t>
            </a:r>
            <a:r>
              <a:rPr lang="en-US" sz="1800" dirty="0"/>
              <a:t>ế</a:t>
            </a:r>
            <a:r>
              <a:rPr lang="vi-VN" sz="1800" dirty="0"/>
              <a:t>t qu</a:t>
            </a:r>
            <a:r>
              <a:rPr lang="en-US" sz="1800" dirty="0"/>
              <a:t>ả</a:t>
            </a:r>
            <a:r>
              <a:rPr lang="vi-VN" sz="1800" dirty="0"/>
              <a:t> thí nghiệm được trình bày trong bảng sau</a:t>
            </a:r>
            <a:endParaRPr kumimoji="0" lang="en-US" sz="1800" b="1" i="0" u="none" strike="noStrike" kern="0" cap="none" spc="0" normalizeH="0" baseline="0" noProof="0" dirty="0">
              <a:ln>
                <a:noFill/>
              </a:ln>
              <a:solidFill>
                <a:srgbClr val="943557"/>
              </a:solidFill>
              <a:effectLst/>
              <a:uLnTx/>
              <a:uFillTx/>
              <a:sym typeface="Arial" panose="020B0604020202020204"/>
            </a:endParaRPr>
          </a:p>
        </p:txBody>
      </p:sp>
      <p:graphicFrame>
        <p:nvGraphicFramePr>
          <p:cNvPr id="6" name="Table 5"/>
          <p:cNvGraphicFramePr>
            <a:graphicFrameLocks noGrp="1"/>
          </p:cNvGraphicFramePr>
          <p:nvPr/>
        </p:nvGraphicFramePr>
        <p:xfrm>
          <a:off x="889410" y="3209490"/>
          <a:ext cx="7005652" cy="1536109"/>
        </p:xfrm>
        <a:graphic>
          <a:graphicData uri="http://schemas.openxmlformats.org/drawingml/2006/table">
            <a:tbl>
              <a:tblPr firstRow="1" bandRow="1">
                <a:tableStyleId>{5C22544A-7EE6-4342-B048-85BDC9FD1C3A}</a:tableStyleId>
              </a:tblPr>
              <a:tblGrid>
                <a:gridCol w="1751413">
                  <a:extLst>
                    <a:ext uri="{9D8B030D-6E8A-4147-A177-3AD203B41FA5}">
                      <a16:colId xmlns:a16="http://schemas.microsoft.com/office/drawing/2014/main" val="20000"/>
                    </a:ext>
                  </a:extLst>
                </a:gridCol>
                <a:gridCol w="1751413">
                  <a:extLst>
                    <a:ext uri="{9D8B030D-6E8A-4147-A177-3AD203B41FA5}">
                      <a16:colId xmlns:a16="http://schemas.microsoft.com/office/drawing/2014/main" val="20001"/>
                    </a:ext>
                  </a:extLst>
                </a:gridCol>
                <a:gridCol w="1751413">
                  <a:extLst>
                    <a:ext uri="{9D8B030D-6E8A-4147-A177-3AD203B41FA5}">
                      <a16:colId xmlns:a16="http://schemas.microsoft.com/office/drawing/2014/main" val="20002"/>
                    </a:ext>
                  </a:extLst>
                </a:gridCol>
                <a:gridCol w="1751413">
                  <a:extLst>
                    <a:ext uri="{9D8B030D-6E8A-4147-A177-3AD203B41FA5}">
                      <a16:colId xmlns:a16="http://schemas.microsoft.com/office/drawing/2014/main" val="20003"/>
                    </a:ext>
                  </a:extLst>
                </a:gridCol>
              </a:tblGrid>
              <a:tr h="896029">
                <a:tc>
                  <a:txBody>
                    <a:bodyPr/>
                    <a:lstStyle/>
                    <a:p>
                      <a:pPr algn="ctr"/>
                      <a:r>
                        <a:rPr lang="en-US" sz="1800" dirty="0" err="1">
                          <a:solidFill>
                            <a:schemeClr val="tx1">
                              <a:lumMod val="95000"/>
                              <a:lumOff val="5000"/>
                            </a:schemeClr>
                          </a:solidFill>
                        </a:rPr>
                        <a:t>Mẫu</a:t>
                      </a:r>
                      <a:r>
                        <a:rPr lang="en-US" sz="1800" dirty="0">
                          <a:solidFill>
                            <a:schemeClr val="tx1">
                              <a:lumMod val="95000"/>
                              <a:lumOff val="5000"/>
                            </a:schemeClr>
                          </a:solidFill>
                        </a:rPr>
                        <a:t> </a:t>
                      </a:r>
                      <a:r>
                        <a:rPr lang="en-US" sz="1800" dirty="0" err="1">
                          <a:solidFill>
                            <a:schemeClr val="tx1">
                              <a:lumMod val="95000"/>
                              <a:lumOff val="5000"/>
                            </a:schemeClr>
                          </a:solidFill>
                        </a:rPr>
                        <a:t>vật</a:t>
                      </a:r>
                      <a:endParaRPr lang="en-US" sz="180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cốt</a:t>
                      </a:r>
                      <a:r>
                        <a:rPr lang="en-US" sz="1800" b="0" dirty="0">
                          <a:solidFill>
                            <a:schemeClr val="tx1">
                              <a:lumMod val="95000"/>
                              <a:lumOff val="5000"/>
                            </a:schemeClr>
                          </a:solidFill>
                        </a:rPr>
                        <a:t> </a:t>
                      </a:r>
                      <a:r>
                        <a:rPr lang="en-US" sz="1800" b="0" dirty="0" err="1">
                          <a:solidFill>
                            <a:schemeClr val="tx1">
                              <a:lumMod val="95000"/>
                              <a:lumOff val="5000"/>
                            </a:schemeClr>
                          </a:solidFill>
                        </a:rPr>
                        <a:t>chanh</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cất</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xà</a:t>
                      </a:r>
                      <a:r>
                        <a:rPr lang="en-US" sz="1800" b="0" dirty="0">
                          <a:solidFill>
                            <a:schemeClr val="tx1">
                              <a:lumMod val="95000"/>
                              <a:lumOff val="5000"/>
                            </a:schemeClr>
                          </a:solidFill>
                        </a:rPr>
                        <a:t> </a:t>
                      </a:r>
                      <a:r>
                        <a:rPr lang="en-US" sz="1800" b="0" dirty="0" err="1">
                          <a:solidFill>
                            <a:schemeClr val="tx1">
                              <a:lumMod val="95000"/>
                              <a:lumOff val="5000"/>
                            </a:schemeClr>
                          </a:solidFill>
                        </a:rPr>
                        <a:t>phòng</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994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b="1" i="0" u="none" strike="noStrike" cap="none" dirty="0" err="1">
                          <a:solidFill>
                            <a:schemeClr val="tx1">
                              <a:lumMod val="95000"/>
                              <a:lumOff val="5000"/>
                            </a:schemeClr>
                          </a:solidFill>
                          <a:latin typeface="+mn-lt"/>
                          <a:ea typeface="+mn-ea"/>
                          <a:cs typeface="+mn-cs"/>
                          <a:sym typeface="Arial" panose="020B0604020202020204"/>
                        </a:rPr>
                        <a:t>Hiện</a:t>
                      </a:r>
                      <a:r>
                        <a:rPr lang="en-US" sz="1800" b="1" i="0" u="none" strike="noStrike" cap="none" dirty="0">
                          <a:solidFill>
                            <a:schemeClr val="tx1">
                              <a:lumMod val="95000"/>
                              <a:lumOff val="5000"/>
                            </a:schemeClr>
                          </a:solidFill>
                          <a:latin typeface="+mn-lt"/>
                          <a:ea typeface="+mn-ea"/>
                          <a:cs typeface="+mn-cs"/>
                          <a:sym typeface="Arial" panose="020B0604020202020204"/>
                        </a:rPr>
                        <a:t> </a:t>
                      </a:r>
                      <a:r>
                        <a:rPr lang="en-US" sz="1800" b="1" i="0" u="none" strike="noStrike" cap="none" dirty="0" err="1">
                          <a:solidFill>
                            <a:schemeClr val="tx1">
                              <a:lumMod val="95000"/>
                              <a:lumOff val="5000"/>
                            </a:schemeClr>
                          </a:solidFill>
                          <a:latin typeface="+mn-lt"/>
                          <a:ea typeface="+mn-ea"/>
                          <a:cs typeface="+mn-cs"/>
                          <a:sym typeface="Arial" panose="020B0604020202020204"/>
                        </a:rPr>
                        <a:t>tượng</a:t>
                      </a:r>
                      <a:endParaRPr lang="en-US" sz="1800" b="1" i="0" u="none" strike="noStrike" cap="none" dirty="0">
                        <a:solidFill>
                          <a:schemeClr val="tx1">
                            <a:lumMod val="95000"/>
                            <a:lumOff val="5000"/>
                          </a:schemeClr>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b="0" i="0" u="none" strike="noStrike" cap="none" dirty="0">
                          <a:solidFill>
                            <a:schemeClr val="tx1">
                              <a:lumMod val="95000"/>
                              <a:lumOff val="5000"/>
                            </a:schemeClr>
                          </a:solidFill>
                          <a:latin typeface="+mn-lt"/>
                          <a:ea typeface="+mn-ea"/>
                          <a:cs typeface="+mn-cs"/>
                          <a:sym typeface="Arial" panose="020B0604020202020204"/>
                        </a:rPr>
                        <a:t>Nước đ</a:t>
                      </a:r>
                      <a:r>
                        <a:rPr lang="en-US" sz="1800" b="0" i="0" u="none" strike="noStrike" cap="none" dirty="0">
                          <a:solidFill>
                            <a:schemeClr val="tx1">
                              <a:lumMod val="95000"/>
                              <a:lumOff val="5000"/>
                            </a:schemeClr>
                          </a:solidFill>
                          <a:latin typeface="+mn-lt"/>
                          <a:ea typeface="+mn-ea"/>
                          <a:cs typeface="+mn-cs"/>
                          <a:sym typeface="Arial" panose="020B0604020202020204"/>
                        </a:rPr>
                        <a:t>ổ</a:t>
                      </a:r>
                      <a:r>
                        <a:rPr lang="vi-VN" sz="1800" b="0" i="0" u="none" strike="noStrike" cap="none" dirty="0">
                          <a:solidFill>
                            <a:schemeClr val="tx1">
                              <a:lumMod val="95000"/>
                              <a:lumOff val="5000"/>
                            </a:schemeClr>
                          </a:solidFill>
                          <a:latin typeface="+mn-lt"/>
                          <a:ea typeface="+mn-ea"/>
                          <a:cs typeface="+mn-cs"/>
                          <a:sym typeface="Arial" panose="020B0604020202020204"/>
                        </a:rPr>
                        <a:t>i sang màu h</a:t>
                      </a:r>
                      <a:r>
                        <a:rPr lang="en-US" sz="1800" b="0" i="0" u="none" strike="noStrike" cap="none" dirty="0">
                          <a:solidFill>
                            <a:schemeClr val="tx1">
                              <a:lumMod val="95000"/>
                              <a:lumOff val="5000"/>
                            </a:schemeClr>
                          </a:solidFill>
                          <a:latin typeface="+mn-lt"/>
                          <a:ea typeface="+mn-ea"/>
                          <a:cs typeface="+mn-cs"/>
                          <a:sym typeface="Arial" panose="020B0604020202020204"/>
                        </a:rPr>
                        <a:t>ồ</a:t>
                      </a:r>
                      <a:r>
                        <a:rPr lang="vi-VN" sz="1800" b="0" i="0" u="none" strike="noStrike" cap="none" dirty="0">
                          <a:solidFill>
                            <a:schemeClr val="tx1">
                              <a:lumMod val="95000"/>
                              <a:lumOff val="5000"/>
                            </a:schemeClr>
                          </a:solidFill>
                          <a:latin typeface="+mn-lt"/>
                          <a:ea typeface="+mn-ea"/>
                          <a:cs typeface="+mn-cs"/>
                          <a:sym typeface="Arial" panose="020B0604020202020204"/>
                        </a:rPr>
                        <a:t>ng</a:t>
                      </a:r>
                      <a:endParaRPr lang="en-US" sz="1800" b="0" i="0" u="none" strike="noStrike" cap="none" dirty="0">
                        <a:solidFill>
                          <a:schemeClr val="tx1">
                            <a:lumMod val="95000"/>
                            <a:lumOff val="5000"/>
                          </a:schemeClr>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Không</a:t>
                      </a:r>
                      <a:r>
                        <a:rPr lang="en-US" sz="1800" b="0" dirty="0">
                          <a:solidFill>
                            <a:schemeClr val="tx1">
                              <a:lumMod val="95000"/>
                              <a:lumOff val="5000"/>
                            </a:schemeClr>
                          </a:solidFill>
                        </a:rPr>
                        <a:t> </a:t>
                      </a:r>
                      <a:r>
                        <a:rPr lang="en-US" sz="1800" b="0" dirty="0" err="1">
                          <a:solidFill>
                            <a:schemeClr val="tx1">
                              <a:lumMod val="95000"/>
                              <a:lumOff val="5000"/>
                            </a:schemeClr>
                          </a:solidFill>
                        </a:rPr>
                        <a:t>có</a:t>
                      </a:r>
                      <a:r>
                        <a:rPr lang="en-US" sz="1800" b="0" dirty="0">
                          <a:solidFill>
                            <a:schemeClr val="tx1">
                              <a:lumMod val="95000"/>
                              <a:lumOff val="5000"/>
                            </a:schemeClr>
                          </a:solidFill>
                        </a:rPr>
                        <a:t> </a:t>
                      </a:r>
                      <a:r>
                        <a:rPr lang="en-US" sz="1800" b="0" dirty="0" err="1">
                          <a:solidFill>
                            <a:schemeClr val="tx1">
                              <a:lumMod val="95000"/>
                              <a:lumOff val="5000"/>
                            </a:schemeClr>
                          </a:solidFill>
                        </a:rPr>
                        <a:t>sự</a:t>
                      </a:r>
                      <a:r>
                        <a:rPr lang="en-US" sz="1800" b="0" dirty="0">
                          <a:solidFill>
                            <a:schemeClr val="tx1">
                              <a:lumMod val="95000"/>
                              <a:lumOff val="5000"/>
                            </a:schemeClr>
                          </a:solidFill>
                        </a:rPr>
                        <a:t> </a:t>
                      </a:r>
                      <a:r>
                        <a:rPr lang="en-US" sz="1800" b="0" dirty="0" err="1">
                          <a:solidFill>
                            <a:schemeClr val="tx1">
                              <a:lumMod val="95000"/>
                              <a:lumOff val="5000"/>
                            </a:schemeClr>
                          </a:solidFill>
                        </a:rPr>
                        <a:t>đổi</a:t>
                      </a:r>
                      <a:r>
                        <a:rPr lang="en-US" sz="1800" b="0" dirty="0">
                          <a:solidFill>
                            <a:schemeClr val="tx1">
                              <a:lumMod val="95000"/>
                              <a:lumOff val="5000"/>
                            </a:schemeClr>
                          </a:solidFill>
                        </a:rPr>
                        <a:t> </a:t>
                      </a:r>
                      <a:r>
                        <a:rPr lang="en-US" sz="1800" b="0" dirty="0" err="1">
                          <a:solidFill>
                            <a:schemeClr val="tx1">
                              <a:lumMod val="95000"/>
                              <a:lumOff val="5000"/>
                            </a:schemeClr>
                          </a:solidFill>
                        </a:rPr>
                        <a:t>màu</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b="0" i="0" u="none" strike="noStrike" cap="none" dirty="0">
                          <a:solidFill>
                            <a:schemeClr val="tx1">
                              <a:lumMod val="95000"/>
                              <a:lumOff val="5000"/>
                            </a:schemeClr>
                          </a:solidFill>
                          <a:latin typeface="+mn-lt"/>
                          <a:ea typeface="+mn-ea"/>
                          <a:cs typeface="+mn-cs"/>
                          <a:sym typeface="Arial" panose="020B0604020202020204"/>
                        </a:rPr>
                        <a:t>Nước đ</a:t>
                      </a:r>
                      <a:r>
                        <a:rPr lang="en-US" sz="1800" b="0" i="0" u="none" strike="noStrike" cap="none" dirty="0">
                          <a:solidFill>
                            <a:schemeClr val="tx1">
                              <a:lumMod val="95000"/>
                              <a:lumOff val="5000"/>
                            </a:schemeClr>
                          </a:solidFill>
                          <a:latin typeface="+mn-lt"/>
                          <a:ea typeface="+mn-ea"/>
                          <a:cs typeface="+mn-cs"/>
                          <a:sym typeface="Arial" panose="020B0604020202020204"/>
                        </a:rPr>
                        <a:t>ổ</a:t>
                      </a:r>
                      <a:r>
                        <a:rPr lang="vi-VN" sz="1800" b="0" i="0" u="none" strike="noStrike" cap="none" dirty="0">
                          <a:solidFill>
                            <a:schemeClr val="tx1">
                              <a:lumMod val="95000"/>
                              <a:lumOff val="5000"/>
                            </a:schemeClr>
                          </a:solidFill>
                          <a:latin typeface="+mn-lt"/>
                          <a:ea typeface="+mn-ea"/>
                          <a:cs typeface="+mn-cs"/>
                          <a:sym typeface="Arial" panose="020B0604020202020204"/>
                        </a:rPr>
                        <a:t>i sang màu </a:t>
                      </a:r>
                      <a:r>
                        <a:rPr lang="en-US" sz="1800" b="0" i="0" u="none" strike="noStrike" cap="none" dirty="0" err="1">
                          <a:solidFill>
                            <a:schemeClr val="tx1">
                              <a:lumMod val="95000"/>
                              <a:lumOff val="5000"/>
                            </a:schemeClr>
                          </a:solidFill>
                          <a:latin typeface="+mn-lt"/>
                          <a:ea typeface="+mn-ea"/>
                          <a:cs typeface="+mn-cs"/>
                          <a:sym typeface="Arial" panose="020B0604020202020204"/>
                        </a:rPr>
                        <a:t>xanh</a:t>
                      </a:r>
                      <a:endParaRPr lang="en-US" sz="1800" b="0" i="0" u="none" strike="noStrike" cap="none" dirty="0">
                        <a:solidFill>
                          <a:schemeClr val="tx1">
                            <a:lumMod val="95000"/>
                            <a:lumOff val="5000"/>
                          </a:schemeClr>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pic>
        <p:nvPicPr>
          <p:cNvPr id="6146" name="Picture 2" descr="G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71481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
        <p:nvSpPr>
          <p:cNvPr id="7" name="Google Shape;142;p18"/>
          <p:cNvSpPr txBox="1"/>
          <p:nvPr/>
        </p:nvSpPr>
        <p:spPr>
          <a:xfrm>
            <a:off x="336635" y="1696896"/>
            <a:ext cx="7038038" cy="605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Giải thích được ý nghĩa cùa kết quả và gợi</a:t>
            </a:r>
            <a:r>
              <a:rPr lang="en-US" dirty="0"/>
              <a:t> </a:t>
            </a:r>
            <a:r>
              <a:rPr lang="vi-VN" dirty="0"/>
              <a:t>ý cho các v</a:t>
            </a:r>
            <a:r>
              <a:rPr lang="en-US" dirty="0"/>
              <a:t>ấ</a:t>
            </a:r>
            <a:r>
              <a:rPr lang="vi-VN" dirty="0"/>
              <a:t>n đ</a:t>
            </a:r>
            <a:r>
              <a:rPr lang="en-US" dirty="0"/>
              <a:t>ề</a:t>
            </a:r>
            <a:r>
              <a:rPr lang="vi-VN" dirty="0"/>
              <a:t> c</a:t>
            </a:r>
            <a:r>
              <a:rPr lang="en-US" dirty="0"/>
              <a:t>ầ</a:t>
            </a:r>
            <a:r>
              <a:rPr lang="vi-VN" dirty="0"/>
              <a:t>n tìm hiểu khác nhau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9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475"/>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5000"/>
                                  </p:iterate>
                                  <p:childTnLst>
                                    <p:set>
                                      <p:cBhvr>
                                        <p:cTn id="24" dur="1" fill="hold">
                                          <p:stCondLst>
                                            <p:cond delay="0"/>
                                          </p:stCondLst>
                                        </p:cTn>
                                        <p:tgtEl>
                                          <p:spTgt spid="232"/>
                                        </p:tgtEl>
                                        <p:attrNameLst>
                                          <p:attrName>style.visibility</p:attrName>
                                        </p:attrNameLst>
                                      </p:cBhvr>
                                      <p:to>
                                        <p:strVal val="visible"/>
                                      </p:to>
                                    </p:set>
                                    <p:animEffect transition="in" filter="wipe(up)">
                                      <p:cBhvr>
                                        <p:cTn id="25" dur="500"/>
                                        <p:tgtEl>
                                          <p:spTgt spid="232"/>
                                        </p:tgtEl>
                                      </p:cBhvr>
                                    </p:animEffect>
                                  </p:childTnLst>
                                </p:cTn>
                              </p:par>
                            </p:childTnLst>
                          </p:cTn>
                        </p:par>
                        <p:par>
                          <p:cTn id="26" fill="hold">
                            <p:stCondLst>
                              <p:cond delay="2625"/>
                            </p:stCondLst>
                            <p:childTnLst>
                              <p:par>
                                <p:cTn id="27" presetID="14" presetClass="entr" presetSubtype="1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39338" y="2652567"/>
            <a:ext cx="8088349" cy="163554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336635" y="1133338"/>
            <a:ext cx="147261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2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KẾT LUẬN</a:t>
            </a:r>
            <a:endParaRPr lang="en-US" dirty="0"/>
          </a:p>
        </p:txBody>
      </p:sp>
      <p:sp>
        <p:nvSpPr>
          <p:cNvPr id="229" name="Google Shape;142;p18"/>
          <p:cNvSpPr txBox="1"/>
          <p:nvPr/>
        </p:nvSpPr>
        <p:spPr>
          <a:xfrm>
            <a:off x="336635" y="1578691"/>
            <a:ext cx="7038038" cy="6547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Trình bày ngắn gọn và quan trọng những gì đã làm được trong nghiên cứu để đạt được mục tiêu.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5" name="Google Shape;142;p18"/>
          <p:cNvSpPr txBox="1"/>
          <p:nvPr/>
        </p:nvSpPr>
        <p:spPr>
          <a:xfrm>
            <a:off x="1046595" y="2917647"/>
            <a:ext cx="7577013" cy="972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Nước hoa đậu bi</a:t>
            </a:r>
            <a:r>
              <a:rPr lang="en-US" dirty="0"/>
              <a:t>ế</a:t>
            </a:r>
            <a:r>
              <a:rPr lang="vi-VN" dirty="0"/>
              <a:t>c là ch</a:t>
            </a:r>
            <a:r>
              <a:rPr lang="en-US" dirty="0"/>
              <a:t>ấ</a:t>
            </a:r>
            <a:r>
              <a:rPr lang="vi-VN" dirty="0"/>
              <a:t>t chỉ thị tự nhiên và có khả nàng đổi màu trong các môi trường có pH khác nhau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7170" name="Picture 2" descr="Personalized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115958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6"/>
          </a:xfrm>
        </p:grpSpPr>
        <p:sp>
          <p:nvSpPr>
            <p:cNvPr id="8"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651124" y="937203"/>
            <a:ext cx="6812874" cy="954107"/>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en-US" dirty="0"/>
              <a:t>Theo </a:t>
            </a:r>
            <a:r>
              <a:rPr lang="en-US" dirty="0" err="1"/>
              <a:t>em</a:t>
            </a:r>
            <a:r>
              <a:rPr lang="en-US" dirty="0"/>
              <a:t>, </a:t>
            </a:r>
            <a:r>
              <a:rPr lang="en-US" dirty="0" err="1"/>
              <a:t>mục</a:t>
            </a:r>
            <a:r>
              <a:rPr lang="en-US" dirty="0"/>
              <a:t> </a:t>
            </a:r>
            <a:r>
              <a:rPr lang="en-US" dirty="0" err="1"/>
              <a:t>kết</a:t>
            </a:r>
            <a:r>
              <a:rPr lang="en-US" dirty="0"/>
              <a:t> </a:t>
            </a:r>
            <a:r>
              <a:rPr lang="en-US" dirty="0" err="1"/>
              <a:t>quả</a:t>
            </a:r>
            <a:r>
              <a:rPr lang="en-US" dirty="0"/>
              <a:t> </a:t>
            </a:r>
            <a:r>
              <a:rPr lang="en-US" dirty="0" err="1"/>
              <a:t>và</a:t>
            </a:r>
            <a:r>
              <a:rPr lang="en-US" dirty="0"/>
              <a:t> </a:t>
            </a:r>
            <a:r>
              <a:rPr lang="en-US" dirty="0" err="1"/>
              <a:t>thảo</a:t>
            </a:r>
            <a:r>
              <a:rPr lang="en-US" dirty="0"/>
              <a:t> </a:t>
            </a:r>
            <a:r>
              <a:rPr lang="en-US" dirty="0" err="1"/>
              <a:t>luận</a:t>
            </a:r>
            <a:r>
              <a:rPr lang="en-US" dirty="0"/>
              <a:t> </a:t>
            </a:r>
            <a:r>
              <a:rPr lang="en-US" dirty="0" err="1"/>
              <a:t>có</a:t>
            </a:r>
            <a:r>
              <a:rPr lang="en-US" dirty="0"/>
              <a:t> ý </a:t>
            </a:r>
            <a:r>
              <a:rPr lang="en-US" dirty="0" err="1"/>
              <a:t>nghĩa</a:t>
            </a:r>
            <a:r>
              <a:rPr lang="en-US" dirty="0"/>
              <a:t> </a:t>
            </a:r>
            <a:r>
              <a:rPr lang="en-US" dirty="0" err="1"/>
              <a:t>gì</a:t>
            </a:r>
            <a:r>
              <a:rPr lang="en-US" dirty="0"/>
              <a:t> </a:t>
            </a:r>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khoa </a:t>
            </a:r>
            <a:r>
              <a:rPr lang="en-US" dirty="0" err="1"/>
              <a:t>học</a:t>
            </a:r>
            <a:r>
              <a:rPr lang="en-US" dirty="0"/>
              <a:t>?</a:t>
            </a:r>
          </a:p>
        </p:txBody>
      </p:sp>
      <p:pic>
        <p:nvPicPr>
          <p:cNvPr id="3" name="Picture 2"/>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p:cNvGrpSpPr/>
          <p:nvPr/>
        </p:nvGrpSpPr>
        <p:grpSpPr>
          <a:xfrm>
            <a:off x="629622" y="2640070"/>
            <a:ext cx="7960955" cy="1848110"/>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panose="020B0503050000020004"/>
                <a:cs typeface="Fira Sans Extra Condensed" panose="020B0503050000020004"/>
              </a:defRPr>
            </a:lvl1pPr>
          </a:lstStyle>
          <a:p>
            <a:r>
              <a:rPr lang="en-US" dirty="0"/>
              <a:t>M</a:t>
            </a:r>
            <a:r>
              <a:rPr lang="vi-VN" dirty="0"/>
              <a:t>ục kết quả và thảo luận có ý nghĩa giải thích được ý nghĩa của kết quả và gợi ý cho các vấn đề cần tìm hiểu khác nhau.</a:t>
            </a:r>
            <a:endParaRPr lang="en-US" dirty="0"/>
          </a:p>
        </p:txBody>
      </p:sp>
      <p:pic>
        <p:nvPicPr>
          <p:cNvPr id="14" name="Picture 13"/>
          <p:cNvPicPr>
            <a:picLocks noChangeAspect="1"/>
          </p:cNvPicPr>
          <p:nvPr/>
        </p:nvPicPr>
        <p:blipFill>
          <a:blip r:embed="rId3"/>
          <a:stretch>
            <a:fillRect/>
          </a:stretch>
        </p:blipFill>
        <p:spPr>
          <a:xfrm>
            <a:off x="128946" y="2826117"/>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6"/>
          </a:xfrm>
        </p:grpSpPr>
        <p:sp>
          <p:nvSpPr>
            <p:cNvPr id="8"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536229" y="887066"/>
            <a:ext cx="7125889" cy="1015663"/>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vi-VN" sz="3000" dirty="0"/>
              <a:t>Vì sao phần kết luận báo cáo phải chỉ rõ có đạt được mục tiêu nghiên cứu hay không?</a:t>
            </a:r>
            <a:endParaRPr lang="en-US" sz="3000" dirty="0"/>
          </a:p>
        </p:txBody>
      </p:sp>
      <p:pic>
        <p:nvPicPr>
          <p:cNvPr id="3" name="Picture 2"/>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p:cNvGrpSpPr/>
          <p:nvPr/>
        </p:nvGrpSpPr>
        <p:grpSpPr>
          <a:xfrm>
            <a:off x="629622" y="2317383"/>
            <a:ext cx="8385432" cy="2490837"/>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7216458"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panose="020B0503050000020004"/>
                <a:cs typeface="Fira Sans Extra Condensed" panose="020B0503050000020004"/>
              </a:defRPr>
            </a:lvl1pPr>
          </a:lstStyle>
          <a:p>
            <a:r>
              <a:rPr lang="vi-VN" dirty="0"/>
              <a:t>Vì nghiên cứu khoa học là việc trả lời câu hỏi nghiên cứu theo phương pháp khoa học. Khi báo cáo cần chỉ rõ phần đạt được và chưa đạt được, chỉ ra hạn chế và hướng phát triển của nghiên cứu.</a:t>
            </a:r>
            <a:endParaRPr lang="en-US" dirty="0"/>
          </a:p>
        </p:txBody>
      </p:sp>
      <p:pic>
        <p:nvPicPr>
          <p:cNvPr id="14" name="Picture 13"/>
          <p:cNvPicPr>
            <a:picLocks noChangeAspect="1"/>
          </p:cNvPicPr>
          <p:nvPr/>
        </p:nvPicPr>
        <p:blipFill>
          <a:blip r:embed="rId3"/>
          <a:stretch>
            <a:fillRect/>
          </a:stretch>
        </p:blipFill>
        <p:spPr>
          <a:xfrm>
            <a:off x="128946" y="3356554"/>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39338" y="1952489"/>
            <a:ext cx="8088349" cy="2338297"/>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32" name="Google Shape;142;p18"/>
          <p:cNvSpPr txBox="1"/>
          <p:nvPr/>
        </p:nvSpPr>
        <p:spPr>
          <a:xfrm>
            <a:off x="1193440" y="2651975"/>
            <a:ext cx="6980143" cy="8417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pPr lvl="0" algn="ctr">
              <a:lnSpc>
                <a:spcPct val="150000"/>
              </a:lnSpc>
            </a:pPr>
            <a:r>
              <a:rPr lang="vi-VN" sz="2400" dirty="0"/>
              <a:t>Báo cáo khoa học là một v</a:t>
            </a:r>
            <a:r>
              <a:rPr lang="en-US" sz="2400" dirty="0"/>
              <a:t>ă</a:t>
            </a:r>
            <a:r>
              <a:rPr lang="vi-VN" sz="2400" dirty="0"/>
              <a:t>n bản trình bày rõ ràng, đầy đủ, chi tiết quá trình nghiên cứu một vấn đế khoa học</a:t>
            </a:r>
            <a:endParaRPr kumimoji="0" lang="en-US" sz="2800" b="1" i="0" u="none" strike="noStrike" kern="0" cap="none" spc="0" normalizeH="0" baseline="0" noProof="0" dirty="0">
              <a:ln>
                <a:noFill/>
              </a:ln>
              <a:solidFill>
                <a:srgbClr val="943557"/>
              </a:solidFill>
              <a:effectLst/>
              <a:uLnTx/>
              <a:uFillTx/>
              <a:latin typeface="Fira Sans Extra Condensed Medium" panose="020B0603050000020004" charset="0"/>
              <a:sym typeface="Arial" panose="020B0604020202020204"/>
            </a:endParaRPr>
          </a:p>
        </p:txBody>
      </p:sp>
      <p:pic>
        <p:nvPicPr>
          <p:cNvPr id="8194" name="Picture 2" descr="G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912" y="127232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randombar(horizontal)">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232"/>
                                        </p:tgtEl>
                                        <p:attrNameLst>
                                          <p:attrName>style.visibility</p:attrName>
                                        </p:attrNameLst>
                                      </p:cBhvr>
                                      <p:to>
                                        <p:strVal val="visible"/>
                                      </p:to>
                                    </p:set>
                                    <p:animEffect transition="in" filter="wipe(up)">
                                      <p:cBhvr>
                                        <p:cTn id="12"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01" name="Google Shape;101;p18"/>
          <p:cNvGrpSpPr/>
          <p:nvPr/>
        </p:nvGrpSpPr>
        <p:grpSpPr>
          <a:xfrm>
            <a:off x="3411644" y="2937100"/>
            <a:ext cx="1094255" cy="1594018"/>
            <a:chOff x="4932214" y="1325792"/>
            <a:chExt cx="941618" cy="1418418"/>
          </a:xfrm>
        </p:grpSpPr>
        <p:sp>
          <p:nvSpPr>
            <p:cNvPr id="102" name="Google Shape;102;p18"/>
            <p:cNvSpPr/>
            <p:nvPr/>
          </p:nvSpPr>
          <p:spPr>
            <a:xfrm>
              <a:off x="4933245" y="1325792"/>
              <a:ext cx="940588" cy="1418418"/>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18"/>
            <p:cNvSpPr/>
            <p:nvPr/>
          </p:nvSpPr>
          <p:spPr>
            <a:xfrm>
              <a:off x="4932214" y="1374200"/>
              <a:ext cx="904741" cy="1353198"/>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18"/>
            <p:cNvSpPr/>
            <p:nvPr/>
          </p:nvSpPr>
          <p:spPr>
            <a:xfrm>
              <a:off x="5026356" y="2188148"/>
              <a:ext cx="718807" cy="468233"/>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18"/>
            <p:cNvSpPr/>
            <p:nvPr/>
          </p:nvSpPr>
          <p:spPr>
            <a:xfrm>
              <a:off x="5033184" y="2204445"/>
              <a:ext cx="693621" cy="435188"/>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18"/>
            <p:cNvSpPr/>
            <p:nvPr/>
          </p:nvSpPr>
          <p:spPr>
            <a:xfrm>
              <a:off x="5031155" y="2195221"/>
              <a:ext cx="692590" cy="157108"/>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18"/>
            <p:cNvSpPr/>
            <p:nvPr/>
          </p:nvSpPr>
          <p:spPr>
            <a:xfrm>
              <a:off x="5465957" y="1754184"/>
              <a:ext cx="73401" cy="95012"/>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18"/>
            <p:cNvSpPr/>
            <p:nvPr/>
          </p:nvSpPr>
          <p:spPr>
            <a:xfrm>
              <a:off x="5441769" y="1771898"/>
              <a:ext cx="60035" cy="9884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18"/>
            <p:cNvSpPr/>
            <p:nvPr/>
          </p:nvSpPr>
          <p:spPr>
            <a:xfrm>
              <a:off x="5239763" y="2500528"/>
              <a:ext cx="159266" cy="76332"/>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18"/>
            <p:cNvSpPr/>
            <p:nvPr/>
          </p:nvSpPr>
          <p:spPr>
            <a:xfrm>
              <a:off x="5166395" y="2503491"/>
              <a:ext cx="145997" cy="80519"/>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18"/>
            <p:cNvSpPr/>
            <p:nvPr/>
          </p:nvSpPr>
          <p:spPr>
            <a:xfrm>
              <a:off x="4970992" y="1807680"/>
              <a:ext cx="172375" cy="171376"/>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18"/>
          <p:cNvGrpSpPr/>
          <p:nvPr/>
        </p:nvGrpSpPr>
        <p:grpSpPr>
          <a:xfrm>
            <a:off x="4512075" y="1294148"/>
            <a:ext cx="946781" cy="1628705"/>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2" name="Google Shape;142;p18"/>
          <p:cNvSpPr txBox="1"/>
          <p:nvPr/>
        </p:nvSpPr>
        <p:spPr>
          <a:xfrm>
            <a:off x="1380565" y="1497049"/>
            <a:ext cx="2865945" cy="122290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a:t>
            </a:r>
            <a:r>
              <a:rPr kumimoji="0" lang="en-GB" sz="2800" b="1" i="0" u="none" strike="noStrike" kern="0" cap="none" spc="0" normalizeH="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a:t>
            </a:r>
            <a:r>
              <a:rPr kumimoji="0" lang="en-GB" sz="28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 MỘT SỐ DỤNG CỤ VÀ HÓA CHẤT</a:t>
            </a:r>
            <a:endParaRPr kumimoji="0" sz="28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5" name="Title 4"/>
          <p:cNvSpPr>
            <a:spLocks noGrp="1"/>
          </p:cNvSpPr>
          <p:nvPr>
            <p:ph type="title"/>
          </p:nvPr>
        </p:nvSpPr>
        <p:spPr/>
        <p:txBody>
          <a:bodyPr/>
          <a:lstStyle/>
          <a:p>
            <a:r>
              <a:rPr lang="en-US" sz="3600" b="1" dirty="0">
                <a:latin typeface="Fira Sans Extra Condensed Medium" panose="020B0603050000020004" charset="0"/>
              </a:rPr>
              <a:t>NỘI DUNG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31"/>
                                        </p:tgtEl>
                                        <p:attrNameLst>
                                          <p:attrName>style.visibility</p:attrName>
                                        </p:attrNameLst>
                                      </p:cBhvr>
                                      <p:to>
                                        <p:strVal val="visible"/>
                                      </p:to>
                                    </p:set>
                                    <p:anim calcmode="lin" valueType="num">
                                      <p:cBhvr>
                                        <p:cTn id="11" dur="500" fill="hold"/>
                                        <p:tgtEl>
                                          <p:spTgt spid="131"/>
                                        </p:tgtEl>
                                        <p:attrNameLst>
                                          <p:attrName>ppt_w</p:attrName>
                                        </p:attrNameLst>
                                      </p:cBhvr>
                                      <p:tavLst>
                                        <p:tav tm="0">
                                          <p:val>
                                            <p:fltVal val="0"/>
                                          </p:val>
                                        </p:tav>
                                        <p:tav tm="100000">
                                          <p:val>
                                            <p:strVal val="#ppt_w"/>
                                          </p:val>
                                        </p:tav>
                                      </p:tavLst>
                                    </p:anim>
                                    <p:anim calcmode="lin" valueType="num">
                                      <p:cBhvr>
                                        <p:cTn id="12" dur="500" fill="hold"/>
                                        <p:tgtEl>
                                          <p:spTgt spid="131"/>
                                        </p:tgtEl>
                                        <p:attrNameLst>
                                          <p:attrName>ppt_h</p:attrName>
                                        </p:attrNameLst>
                                      </p:cBhvr>
                                      <p:tavLst>
                                        <p:tav tm="0">
                                          <p:val>
                                            <p:fltVal val="0"/>
                                          </p:val>
                                        </p:tav>
                                        <p:tav tm="100000">
                                          <p:val>
                                            <p:strVal val="#ppt_h"/>
                                          </p:val>
                                        </p:tav>
                                      </p:tavLst>
                                    </p:anim>
                                    <p:animEffect transition="in" filter="fade">
                                      <p:cBhvr>
                                        <p:cTn id="13" dur="500"/>
                                        <p:tgtEl>
                                          <p:spTgt spid="131"/>
                                        </p:tgtEl>
                                      </p:cBhvr>
                                    </p:animEffect>
                                  </p:childTnLst>
                                </p:cTn>
                              </p:par>
                              <p:par>
                                <p:cTn id="14" presetID="53" presetClass="entr" presetSubtype="16" fill="hold" nodeType="withEffect">
                                  <p:stCondLst>
                                    <p:cond delay="50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7000"/>
                                  </p:iterate>
                                  <p:childTnLst>
                                    <p:set>
                                      <p:cBhvr>
                                        <p:cTn id="22" dur="1" fill="hold">
                                          <p:stCondLst>
                                            <p:cond delay="0"/>
                                          </p:stCondLst>
                                        </p:cTn>
                                        <p:tgtEl>
                                          <p:spTgt spid="142"/>
                                        </p:tgtEl>
                                        <p:attrNameLst>
                                          <p:attrName>style.visibility</p:attrName>
                                        </p:attrNameLst>
                                      </p:cBhvr>
                                      <p:to>
                                        <p:strVal val="visible"/>
                                      </p:to>
                                    </p:set>
                                    <p:animEffect transition="in" filter="wipe(left)">
                                      <p:cBhvr>
                                        <p:cTn id="2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p:cNvGrpSpPr/>
          <p:nvPr/>
        </p:nvGrpSpPr>
        <p:grpSpPr>
          <a:xfrm>
            <a:off x="131300" y="1360566"/>
            <a:ext cx="4372717" cy="3730036"/>
            <a:chOff x="131300" y="1360566"/>
            <a:chExt cx="4372717" cy="3730036"/>
          </a:xfrm>
        </p:grpSpPr>
        <p:sp>
          <p:nvSpPr>
            <p:cNvPr id="6" name="Freeform: Shape 5"/>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p:cNvGrpSpPr/>
          <p:nvPr/>
        </p:nvGrpSpPr>
        <p:grpSpPr>
          <a:xfrm>
            <a:off x="378304" y="1379579"/>
            <a:ext cx="4185951" cy="3751040"/>
            <a:chOff x="378304" y="1379579"/>
            <a:chExt cx="4185951" cy="3751040"/>
          </a:xfrm>
        </p:grpSpPr>
        <p:sp>
          <p:nvSpPr>
            <p:cNvPr id="9" name="Freeform: Shape 8"/>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p:cNvGrpSpPr/>
          <p:nvPr/>
        </p:nvGrpSpPr>
        <p:grpSpPr>
          <a:xfrm>
            <a:off x="486793" y="3475269"/>
            <a:ext cx="947451" cy="1655349"/>
            <a:chOff x="486793" y="3475269"/>
            <a:chExt cx="947451" cy="1655349"/>
          </a:xfrm>
        </p:grpSpPr>
        <p:sp>
          <p:nvSpPr>
            <p:cNvPr id="131" name="Freeform: Shape 130"/>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p:cNvGrpSpPr/>
          <p:nvPr/>
        </p:nvGrpSpPr>
        <p:grpSpPr>
          <a:xfrm>
            <a:off x="2270222" y="2403595"/>
            <a:ext cx="1772384" cy="2727023"/>
            <a:chOff x="2270222" y="2403595"/>
            <a:chExt cx="1772384" cy="2727023"/>
          </a:xfrm>
        </p:grpSpPr>
        <p:sp>
          <p:nvSpPr>
            <p:cNvPr id="144" name="Freeform: Shape 143"/>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p:cNvGrpSpPr/>
            <p:nvPr/>
          </p:nvGrpSpPr>
          <p:grpSpPr>
            <a:xfrm>
              <a:off x="2739551" y="2791088"/>
              <a:ext cx="461854" cy="177831"/>
              <a:chOff x="2739551" y="2791088"/>
              <a:chExt cx="461854" cy="177831"/>
            </a:xfrm>
            <a:solidFill>
              <a:srgbClr val="FFFFFF"/>
            </a:solidFill>
          </p:grpSpPr>
          <p:sp>
            <p:nvSpPr>
              <p:cNvPr id="154" name="Freeform: Shape 153"/>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p:cNvGrpSpPr/>
          <p:nvPr/>
        </p:nvGrpSpPr>
        <p:grpSpPr>
          <a:xfrm>
            <a:off x="558978" y="3088292"/>
            <a:ext cx="2084810" cy="2042707"/>
            <a:chOff x="558978" y="3088292"/>
            <a:chExt cx="2084810" cy="2042707"/>
          </a:xfrm>
        </p:grpSpPr>
        <p:sp>
          <p:nvSpPr>
            <p:cNvPr id="186" name="Freeform: Shape 185"/>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p:cNvGrpSpPr/>
          <p:nvPr/>
        </p:nvGrpSpPr>
        <p:grpSpPr>
          <a:xfrm>
            <a:off x="9686" y="4515209"/>
            <a:ext cx="4638389" cy="615661"/>
            <a:chOff x="9686" y="4515209"/>
            <a:chExt cx="4638389" cy="615661"/>
          </a:xfrm>
        </p:grpSpPr>
        <p:sp>
          <p:nvSpPr>
            <p:cNvPr id="204" name="Freeform: Shape 203"/>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p:cNvGrpSpPr/>
          <p:nvPr/>
        </p:nvGrpSpPr>
        <p:grpSpPr>
          <a:xfrm rot="17501868">
            <a:off x="4980594" y="474829"/>
            <a:ext cx="3491655" cy="4448443"/>
            <a:chOff x="5636086" y="1293343"/>
            <a:chExt cx="4242840" cy="4029786"/>
          </a:xfrm>
        </p:grpSpPr>
        <p:sp>
          <p:nvSpPr>
            <p:cNvPr id="225" name="Freeform: Shape 2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p:cNvSpPr txBox="1"/>
          <p:nvPr/>
        </p:nvSpPr>
        <p:spPr>
          <a:xfrm>
            <a:off x="5003082" y="1616841"/>
            <a:ext cx="3528204" cy="738664"/>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002060"/>
                </a:solidFill>
                <a:latin typeface="Fira Sans Condensed Light" panose="020B0403050000020004" pitchFamily="34" charset="0"/>
                <a:ea typeface="Roboto" panose="02000000000000000000" pitchFamily="2" charset="0"/>
                <a:cs typeface="Arial" panose="020B0604020202020204" pitchFamily="34" charset="0"/>
              </a:defRPr>
            </a:lvl1pPr>
          </a:lstStyle>
          <a:p>
            <a:r>
              <a:rPr lang="en-US" dirty="0"/>
              <a:t>Em </a:t>
            </a:r>
            <a:r>
              <a:rPr lang="en-US" dirty="0" err="1"/>
              <a:t>hãy</a:t>
            </a:r>
            <a:r>
              <a:rPr lang="en-US" dirty="0"/>
              <a:t> </a:t>
            </a:r>
            <a:r>
              <a:rPr lang="en-US" dirty="0" err="1"/>
              <a:t>viết</a:t>
            </a:r>
            <a:r>
              <a:rPr lang="en-US" dirty="0"/>
              <a:t> </a:t>
            </a:r>
            <a:r>
              <a:rPr lang="en-US" dirty="0" err="1"/>
              <a:t>một</a:t>
            </a:r>
            <a:r>
              <a:rPr lang="en-US" dirty="0"/>
              <a:t> </a:t>
            </a:r>
            <a:r>
              <a:rPr lang="en-US" dirty="0" err="1"/>
              <a:t>báo</a:t>
            </a:r>
            <a:r>
              <a:rPr lang="en-US" dirty="0"/>
              <a:t> </a:t>
            </a:r>
            <a:r>
              <a:rPr lang="en-US" dirty="0" err="1"/>
              <a:t>cáo</a:t>
            </a:r>
            <a:r>
              <a:rPr lang="en-US" dirty="0"/>
              <a:t> khoa </a:t>
            </a:r>
            <a:r>
              <a:rPr lang="en-US" dirty="0" err="1"/>
              <a:t>học</a:t>
            </a:r>
            <a:r>
              <a:rPr lang="en-US" dirty="0"/>
              <a:t> </a:t>
            </a:r>
            <a:r>
              <a:rPr lang="en-US" dirty="0" err="1"/>
              <a:t>tìm</a:t>
            </a:r>
            <a:r>
              <a:rPr lang="en-US" dirty="0"/>
              <a:t> </a:t>
            </a:r>
            <a:r>
              <a:rPr lang="en-US" dirty="0" err="1"/>
              <a:t>hiểu</a:t>
            </a:r>
            <a:r>
              <a:rPr lang="en-US" dirty="0"/>
              <a:t> </a:t>
            </a:r>
            <a:r>
              <a:rPr lang="en-US" dirty="0" err="1"/>
              <a:t>tốc</a:t>
            </a:r>
            <a:r>
              <a:rPr lang="en-US" dirty="0"/>
              <a:t> </a:t>
            </a:r>
            <a:r>
              <a:rPr lang="en-US" dirty="0" err="1"/>
              <a:t>độ</a:t>
            </a:r>
            <a:r>
              <a:rPr lang="en-US" dirty="0"/>
              <a:t> </a:t>
            </a:r>
            <a:r>
              <a:rPr lang="en-US" dirty="0" err="1"/>
              <a:t>phản</a:t>
            </a:r>
            <a:r>
              <a:rPr lang="en-US" dirty="0"/>
              <a:t> </a:t>
            </a:r>
            <a:r>
              <a:rPr lang="en-US" dirty="0" err="1"/>
              <a:t>ứng</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diện</a:t>
            </a:r>
            <a:r>
              <a:rPr lang="en-US" dirty="0"/>
              <a:t> </a:t>
            </a:r>
            <a:r>
              <a:rPr lang="en-US" dirty="0" err="1"/>
              <a:t>tích</a:t>
            </a:r>
            <a:r>
              <a:rPr lang="en-US" dirty="0"/>
              <a:t> </a:t>
            </a:r>
            <a:r>
              <a:rPr lang="en-US" dirty="0" err="1"/>
              <a:t>tiếp</a:t>
            </a:r>
            <a:r>
              <a:rPr lang="en-US" dirty="0"/>
              <a:t> </a:t>
            </a:r>
            <a:r>
              <a:rPr lang="en-US" dirty="0" err="1"/>
              <a:t>xúc</a:t>
            </a:r>
            <a:r>
              <a:rPr lang="en-US" dirty="0"/>
              <a:t> </a:t>
            </a:r>
            <a:r>
              <a:rPr lang="en-US" dirty="0" err="1"/>
              <a:t>của</a:t>
            </a:r>
            <a:r>
              <a:rPr lang="en-US" dirty="0"/>
              <a:t> </a:t>
            </a:r>
            <a:r>
              <a:rPr lang="en-US" dirty="0" err="1"/>
              <a:t>các</a:t>
            </a:r>
            <a:r>
              <a:rPr lang="en-US" dirty="0"/>
              <a:t> </a:t>
            </a:r>
            <a:r>
              <a:rPr lang="en-US" dirty="0" err="1"/>
              <a:t>chất</a:t>
            </a:r>
            <a:r>
              <a:rPr lang="en-US" dirty="0"/>
              <a:t>.</a:t>
            </a:r>
          </a:p>
        </p:txBody>
      </p:sp>
    </p:spTree>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506" y="1057876"/>
            <a:ext cx="4331020" cy="2492258"/>
          </a:xfrm>
          <a:prstGeom prst="rect">
            <a:avLst/>
          </a:prstGeom>
        </p:spPr>
      </p:pic>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1301488" y="3737304"/>
            <a:ext cx="205305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3050000020004" charset="0"/>
                <a:ea typeface="Fira Sans Extra Condensed" panose="020B0503050000020004"/>
                <a:cs typeface="Fira Sans Extra Condensed" panose="020B0503050000020004"/>
              </a:rPr>
              <a:t>Trang tiêu đề</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30" name="Google Shape;142;p18"/>
          <p:cNvSpPr txBox="1"/>
          <p:nvPr/>
        </p:nvSpPr>
        <p:spPr>
          <a:xfrm>
            <a:off x="1171112" y="4478971"/>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vi-VN" sz="1800" b="0" dirty="0"/>
              <a:t>Tiêu để của báo cáo và tên của tác giả</a:t>
            </a:r>
            <a:endParaRPr lang="en-US" sz="1800" b="0"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sp>
        <p:nvSpPr>
          <p:cNvPr id="5" name="Google Shape;142;p18"/>
          <p:cNvSpPr txBox="1"/>
          <p:nvPr/>
        </p:nvSpPr>
        <p:spPr>
          <a:xfrm>
            <a:off x="5789457" y="3730120"/>
            <a:ext cx="205305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giới thiệu</a:t>
            </a:r>
            <a:endParaRPr lang="en-US" dirty="0"/>
          </a:p>
        </p:txBody>
      </p:sp>
      <p:sp>
        <p:nvSpPr>
          <p:cNvPr id="7" name="Google Shape;142;p18"/>
          <p:cNvSpPr txBox="1"/>
          <p:nvPr/>
        </p:nvSpPr>
        <p:spPr>
          <a:xfrm>
            <a:off x="5083209" y="4478971"/>
            <a:ext cx="341759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vi-VN" dirty="0"/>
              <a:t>Giới thiệu vấn đề nghiên cứu; t</a:t>
            </a:r>
            <a:r>
              <a:rPr lang="en-US" dirty="0"/>
              <a:t>ầ</a:t>
            </a:r>
            <a:r>
              <a:rPr lang="vi-VN" dirty="0"/>
              <a:t>m quan trọng của vấn đề</a:t>
            </a:r>
            <a:endParaRPr lang="en-US" dirty="0"/>
          </a:p>
        </p:txBody>
      </p:sp>
      <p:pic>
        <p:nvPicPr>
          <p:cNvPr id="8" name="Picture 7"/>
          <p:cNvPicPr>
            <a:picLocks noChangeAspect="1"/>
          </p:cNvPicPr>
          <p:nvPr/>
        </p:nvPicPr>
        <p:blipFill>
          <a:blip r:embed="rId3"/>
          <a:stretch>
            <a:fillRect/>
          </a:stretch>
        </p:blipFill>
        <p:spPr>
          <a:xfrm>
            <a:off x="4626495" y="1057876"/>
            <a:ext cx="4331021" cy="249518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299"/>
                            </p:stCondLst>
                            <p:childTnLst>
                              <p:par>
                                <p:cTn id="20" presetID="16" presetClass="entr" presetSubtype="37"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par>
                          <p:cTn id="34" fill="hold">
                            <p:stCondLst>
                              <p:cond delay="1375"/>
                            </p:stCondLst>
                            <p:childTnLst>
                              <p:par>
                                <p:cTn id="35" presetID="16" presetClass="entr" presetSubtype="37"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sz="2000" dirty="0"/>
              <a:t>Trang mục tiêu nghiên cứu</a:t>
            </a:r>
            <a:endParaRPr lang="en-US" sz="2000" dirty="0"/>
          </a:p>
        </p:txBody>
      </p:sp>
      <p:sp>
        <p:nvSpPr>
          <p:cNvPr id="30" name="Google Shape;142;p18"/>
          <p:cNvSpPr txBox="1"/>
          <p:nvPr/>
        </p:nvSpPr>
        <p:spPr>
          <a:xfrm>
            <a:off x="426728" y="4160328"/>
            <a:ext cx="409438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en-US" sz="1600" dirty="0" err="1"/>
              <a:t>Cần</a:t>
            </a:r>
            <a:r>
              <a:rPr lang="en-US" sz="1600" dirty="0"/>
              <a:t> </a:t>
            </a:r>
            <a:r>
              <a:rPr lang="en-US" sz="1600" dirty="0" err="1"/>
              <a:t>có</a:t>
            </a:r>
            <a:r>
              <a:rPr lang="en-US" sz="1600" dirty="0"/>
              <a:t> t</a:t>
            </a:r>
            <a:r>
              <a:rPr lang="vi-VN" sz="1600" dirty="0"/>
              <a:t>ính khả thi, rõ r</a:t>
            </a:r>
            <a:r>
              <a:rPr lang="en-US" sz="1600" dirty="0"/>
              <a:t>à</a:t>
            </a:r>
            <a:r>
              <a:rPr lang="vi-VN" sz="1600" dirty="0"/>
              <a:t>ng</a:t>
            </a:r>
            <a:r>
              <a:rPr lang="en-US" sz="1600" dirty="0"/>
              <a:t>, </a:t>
            </a:r>
            <a:r>
              <a:rPr lang="vi-VN" sz="1600" dirty="0"/>
              <a:t>phản ánh tên đ</a:t>
            </a:r>
            <a:r>
              <a:rPr lang="en-US" sz="1600" dirty="0"/>
              <a:t>ề </a:t>
            </a:r>
            <a:r>
              <a:rPr lang="vi-VN" sz="1600" dirty="0"/>
              <a:t>tài</a:t>
            </a:r>
            <a:r>
              <a:rPr lang="en-US" sz="1600" dirty="0"/>
              <a:t>, </a:t>
            </a:r>
            <a:r>
              <a:rPr lang="vi-VN" sz="1600" dirty="0"/>
              <a:t>bao quát nội dung nghiên cứu</a:t>
            </a:r>
            <a:endParaRPr lang="en-US" sz="1600"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pic>
        <p:nvPicPr>
          <p:cNvPr id="3" name="Picture 2"/>
          <p:cNvPicPr>
            <a:picLocks noChangeAspect="1"/>
          </p:cNvPicPr>
          <p:nvPr/>
        </p:nvPicPr>
        <p:blipFill>
          <a:blip r:embed="rId2"/>
          <a:stretch>
            <a:fillRect/>
          </a:stretch>
        </p:blipFill>
        <p:spPr>
          <a:xfrm>
            <a:off x="133894" y="1030912"/>
            <a:ext cx="4415246" cy="2537949"/>
          </a:xfrm>
          <a:prstGeom prst="rect">
            <a:avLst/>
          </a:prstGeom>
        </p:spPr>
      </p:pic>
      <p:pic>
        <p:nvPicPr>
          <p:cNvPr id="7" name="Picture 6"/>
          <p:cNvPicPr>
            <a:picLocks noChangeAspect="1"/>
          </p:cNvPicPr>
          <p:nvPr/>
        </p:nvPicPr>
        <p:blipFill rotWithShape="1">
          <a:blip r:embed="rId3"/>
          <a:srcRect l="2122"/>
          <a:stretch>
            <a:fillRect/>
          </a:stretch>
        </p:blipFill>
        <p:spPr>
          <a:xfrm>
            <a:off x="4623517" y="1032275"/>
            <a:ext cx="4415246" cy="2536585"/>
          </a:xfrm>
          <a:prstGeom prst="rect">
            <a:avLst/>
          </a:prstGeom>
        </p:spPr>
      </p:pic>
      <p:sp>
        <p:nvSpPr>
          <p:cNvPr id="8" name="Google Shape;142;p18"/>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phương pháp</a:t>
            </a:r>
            <a:endParaRPr lang="en-US" dirty="0"/>
          </a:p>
        </p:txBody>
      </p:sp>
      <p:sp>
        <p:nvSpPr>
          <p:cNvPr id="9" name="Google Shape;142;p18"/>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Q</a:t>
            </a:r>
            <a:r>
              <a:rPr lang="vi-VN" dirty="0"/>
              <a:t>uá trình thực hiện thí nghiệm</a:t>
            </a:r>
            <a:r>
              <a:rPr lang="en-US" dirty="0"/>
              <a:t>, </a:t>
            </a:r>
            <a:r>
              <a:rPr lang="vi-VN" dirty="0"/>
              <a:t>thu thập dữ liệu; xử lí dữ liệu; liệt kê vật liệu, hoá chất và dụng cụ.</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60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99"/>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kết quả</a:t>
            </a:r>
            <a:endParaRPr lang="en-US" dirty="0"/>
          </a:p>
        </p:txBody>
      </p:sp>
      <p:sp>
        <p:nvSpPr>
          <p:cNvPr id="30" name="Google Shape;142;p18"/>
          <p:cNvSpPr txBox="1"/>
          <p:nvPr/>
        </p:nvSpPr>
        <p:spPr>
          <a:xfrm>
            <a:off x="1033186" y="4160328"/>
            <a:ext cx="2881467"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Sử dụng biểu đồ, hình ảnh hoặc bảng để minh hoạ</a:t>
            </a:r>
            <a:endParaRPr lang="en-US"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sp>
        <p:nvSpPr>
          <p:cNvPr id="8" name="Google Shape;142;p18"/>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thảo luận</a:t>
            </a:r>
            <a:endParaRPr lang="en-US" dirty="0"/>
          </a:p>
        </p:txBody>
      </p:sp>
      <p:sp>
        <p:nvSpPr>
          <p:cNvPr id="9" name="Google Shape;142;p18"/>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Phân tích kết quả và so sánh (nếu có) với các nghiên cứu khác</a:t>
            </a:r>
            <a:endParaRPr lang="en-US" dirty="0"/>
          </a:p>
        </p:txBody>
      </p:sp>
      <p:pic>
        <p:nvPicPr>
          <p:cNvPr id="5" name="Picture 4"/>
          <p:cNvPicPr>
            <a:picLocks noChangeAspect="1"/>
          </p:cNvPicPr>
          <p:nvPr/>
        </p:nvPicPr>
        <p:blipFill>
          <a:blip r:embed="rId2"/>
          <a:stretch>
            <a:fillRect/>
          </a:stretch>
        </p:blipFill>
        <p:spPr>
          <a:xfrm>
            <a:off x="95151" y="1037575"/>
            <a:ext cx="4476849" cy="2541094"/>
          </a:xfrm>
          <a:prstGeom prst="rect">
            <a:avLst/>
          </a:prstGeom>
        </p:spPr>
      </p:pic>
      <p:pic>
        <p:nvPicPr>
          <p:cNvPr id="10" name="Picture 9"/>
          <p:cNvPicPr>
            <a:picLocks noChangeAspect="1"/>
          </p:cNvPicPr>
          <p:nvPr/>
        </p:nvPicPr>
        <p:blipFill>
          <a:blip r:embed="rId3"/>
          <a:stretch>
            <a:fillRect/>
          </a:stretch>
        </p:blipFill>
        <p:spPr>
          <a:xfrm>
            <a:off x="4595453" y="1037575"/>
            <a:ext cx="4476849" cy="2521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99"/>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kết luận</a:t>
            </a:r>
            <a:endParaRPr lang="en-US" dirty="0"/>
          </a:p>
        </p:txBody>
      </p:sp>
      <p:sp>
        <p:nvSpPr>
          <p:cNvPr id="30" name="Google Shape;142;p18"/>
          <p:cNvSpPr txBox="1"/>
          <p:nvPr/>
        </p:nvSpPr>
        <p:spPr>
          <a:xfrm>
            <a:off x="843492" y="4160328"/>
            <a:ext cx="314480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Tóm tắt những phát hiện chính</a:t>
            </a:r>
            <a:endParaRPr lang="en-US"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sp>
        <p:nvSpPr>
          <p:cNvPr id="8" name="Google Shape;142;p18"/>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câu hỏi</a:t>
            </a:r>
            <a:endParaRPr lang="en-US" dirty="0"/>
          </a:p>
        </p:txBody>
      </p:sp>
      <p:sp>
        <p:nvSpPr>
          <p:cNvPr id="9" name="Google Shape;142;p18"/>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Câu hỏi từ người tham dự và trả lời của người thuyết trình</a:t>
            </a:r>
            <a:endParaRPr lang="en-US" dirty="0"/>
          </a:p>
        </p:txBody>
      </p:sp>
      <p:pic>
        <p:nvPicPr>
          <p:cNvPr id="3" name="Picture 2"/>
          <p:cNvPicPr>
            <a:picLocks noChangeAspect="1"/>
          </p:cNvPicPr>
          <p:nvPr/>
        </p:nvPicPr>
        <p:blipFill>
          <a:blip r:embed="rId2"/>
          <a:stretch>
            <a:fillRect/>
          </a:stretch>
        </p:blipFill>
        <p:spPr>
          <a:xfrm>
            <a:off x="131171" y="955357"/>
            <a:ext cx="4440829" cy="2507451"/>
          </a:xfrm>
          <a:prstGeom prst="rect">
            <a:avLst/>
          </a:prstGeom>
        </p:spPr>
      </p:pic>
      <p:pic>
        <p:nvPicPr>
          <p:cNvPr id="7" name="Picture 6"/>
          <p:cNvPicPr>
            <a:picLocks noChangeAspect="1"/>
          </p:cNvPicPr>
          <p:nvPr/>
        </p:nvPicPr>
        <p:blipFill>
          <a:blip r:embed="rId3"/>
          <a:stretch>
            <a:fillRect/>
          </a:stretch>
        </p:blipFill>
        <p:spPr>
          <a:xfrm>
            <a:off x="4659061" y="955356"/>
            <a:ext cx="4417578" cy="2507451"/>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325"/>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299"/>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p:cNvGrpSpPr/>
          <p:nvPr/>
        </p:nvGrpSpPr>
        <p:grpSpPr>
          <a:xfrm>
            <a:off x="131300" y="1360566"/>
            <a:ext cx="4372717" cy="3730036"/>
            <a:chOff x="131300" y="1360566"/>
            <a:chExt cx="4372717" cy="3730036"/>
          </a:xfrm>
        </p:grpSpPr>
        <p:sp>
          <p:nvSpPr>
            <p:cNvPr id="6" name="Freeform: Shape 5"/>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p:cNvGrpSpPr/>
          <p:nvPr/>
        </p:nvGrpSpPr>
        <p:grpSpPr>
          <a:xfrm>
            <a:off x="378304" y="1379579"/>
            <a:ext cx="4185951" cy="3751040"/>
            <a:chOff x="378304" y="1379579"/>
            <a:chExt cx="4185951" cy="3751040"/>
          </a:xfrm>
        </p:grpSpPr>
        <p:sp>
          <p:nvSpPr>
            <p:cNvPr id="9" name="Freeform: Shape 8"/>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p:cNvGrpSpPr/>
          <p:nvPr/>
        </p:nvGrpSpPr>
        <p:grpSpPr>
          <a:xfrm>
            <a:off x="486793" y="3475269"/>
            <a:ext cx="947451" cy="1655349"/>
            <a:chOff x="486793" y="3475269"/>
            <a:chExt cx="947451" cy="1655349"/>
          </a:xfrm>
        </p:grpSpPr>
        <p:sp>
          <p:nvSpPr>
            <p:cNvPr id="131" name="Freeform: Shape 130"/>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p:cNvGrpSpPr/>
          <p:nvPr/>
        </p:nvGrpSpPr>
        <p:grpSpPr>
          <a:xfrm>
            <a:off x="2270222" y="2403595"/>
            <a:ext cx="1772384" cy="2727023"/>
            <a:chOff x="2270222" y="2403595"/>
            <a:chExt cx="1772384" cy="2727023"/>
          </a:xfrm>
        </p:grpSpPr>
        <p:sp>
          <p:nvSpPr>
            <p:cNvPr id="144" name="Freeform: Shape 143"/>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p:cNvGrpSpPr/>
            <p:nvPr/>
          </p:nvGrpSpPr>
          <p:grpSpPr>
            <a:xfrm>
              <a:off x="2739551" y="2791088"/>
              <a:ext cx="461854" cy="177831"/>
              <a:chOff x="2739551" y="2791088"/>
              <a:chExt cx="461854" cy="177831"/>
            </a:xfrm>
            <a:solidFill>
              <a:srgbClr val="FFFFFF"/>
            </a:solidFill>
          </p:grpSpPr>
          <p:sp>
            <p:nvSpPr>
              <p:cNvPr id="154" name="Freeform: Shape 153"/>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p:cNvGrpSpPr/>
          <p:nvPr/>
        </p:nvGrpSpPr>
        <p:grpSpPr>
          <a:xfrm>
            <a:off x="558978" y="3088292"/>
            <a:ext cx="2084810" cy="2042707"/>
            <a:chOff x="558978" y="3088292"/>
            <a:chExt cx="2084810" cy="2042707"/>
          </a:xfrm>
        </p:grpSpPr>
        <p:sp>
          <p:nvSpPr>
            <p:cNvPr id="186" name="Freeform: Shape 185"/>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p:cNvGrpSpPr/>
          <p:nvPr/>
        </p:nvGrpSpPr>
        <p:grpSpPr>
          <a:xfrm>
            <a:off x="9686" y="4515209"/>
            <a:ext cx="4638389" cy="615661"/>
            <a:chOff x="9686" y="4515209"/>
            <a:chExt cx="4638389" cy="615661"/>
          </a:xfrm>
        </p:grpSpPr>
        <p:sp>
          <p:nvSpPr>
            <p:cNvPr id="204" name="Freeform: Shape 203"/>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p:cNvGrpSpPr/>
          <p:nvPr/>
        </p:nvGrpSpPr>
        <p:grpSpPr>
          <a:xfrm rot="17501868">
            <a:off x="4702222" y="-72765"/>
            <a:ext cx="4453305" cy="5673605"/>
            <a:chOff x="5636086" y="1293343"/>
            <a:chExt cx="4242840" cy="4029786"/>
          </a:xfrm>
        </p:grpSpPr>
        <p:sp>
          <p:nvSpPr>
            <p:cNvPr id="225" name="Freeform: Shape 2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p:cNvSpPr txBox="1"/>
          <p:nvPr/>
        </p:nvSpPr>
        <p:spPr>
          <a:xfrm>
            <a:off x="5056818" y="1231767"/>
            <a:ext cx="3528204" cy="3108543"/>
          </a:xfrm>
          <a:prstGeom prst="rect">
            <a:avLst/>
          </a:prstGeom>
          <a:noFill/>
          <a:ln w="9525">
            <a:noFill/>
          </a:ln>
        </p:spPr>
        <p:txBody>
          <a:bodyPr wrap="square">
            <a:spAutoFit/>
            <a:scene3d>
              <a:camera prst="orthographicFront"/>
              <a:lightRig rig="threePt" dir="t"/>
            </a:scene3d>
          </a:bodyPr>
          <a:lstStyle/>
          <a:p>
            <a:pPr lvl="0" algn="ct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 hãy xây dựng bản trình chiếu trên phần mềm</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a:t>
            </a:r>
            <a:r>
              <a:rPr lang="en-US" sz="2800" dirty="0" err="1">
                <a:solidFill>
                  <a:srgbClr val="002060"/>
                </a:solidFill>
                <a:latin typeface="Fira Sans Condensed Light" panose="020B0403050000020004" pitchFamily="34" charset="0"/>
                <a:ea typeface="Roboto" panose="02000000000000000000" pitchFamily="2" charset="0"/>
                <a:cs typeface="Arial" panose="020B0604020202020204" pitchFamily="34" charset="0"/>
              </a:rPr>
              <a:t>và</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t</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rình bày báo cáo với các bạn trong lớp về một vấn đề khoa học mà em đã lựa chọn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kumimoji="0" lang="en-US" sz="1800" b="1" i="0" u="none" strike="noStrike" kern="0" cap="none" spc="0" normalizeH="0" baseline="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Báo</a:t>
            </a:r>
            <a:r>
              <a:rPr kumimoji="0" lang="en-US" sz="1800" b="1" i="0" u="none" strike="noStrike" kern="0" cap="none" spc="0" normalizeH="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1800" b="1" i="0" u="none" strike="noStrike" kern="0" cap="none" spc="0" normalizeH="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cáo</a:t>
            </a:r>
            <a:r>
              <a:rPr kumimoji="0" lang="en-US" sz="1800" b="1" i="0" u="none" strike="noStrike" kern="0" cap="none" spc="0" normalizeH="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1800" b="1" i="0" u="none" strike="noStrike" kern="0" cap="none" spc="0" normalizeH="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treo</a:t>
            </a:r>
            <a:r>
              <a:rPr kumimoji="0" lang="en-US" sz="1800" b="1" i="0" u="none" strike="noStrike" kern="0" cap="none" spc="0" normalizeH="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1800" b="1" i="0" u="none" strike="noStrike" kern="0" cap="none" spc="0" normalizeH="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tường</a:t>
            </a:r>
            <a:endParaRPr kumimoji="0" lang="en-US" sz="1800" b="1" i="0" u="none" strike="noStrike" kern="0" cap="none" spc="0" normalizeH="0" baseline="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30" name="Google Shape;142;p18"/>
          <p:cNvSpPr txBox="1"/>
          <p:nvPr/>
        </p:nvSpPr>
        <p:spPr>
          <a:xfrm>
            <a:off x="1007561" y="1029794"/>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Kích</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thước</a:t>
            </a:r>
            <a:r>
              <a:rPr lang="en-US" sz="1800" dirty="0">
                <a:solidFill>
                  <a:srgbClr val="943557"/>
                </a:solidFill>
                <a:latin typeface="Fira Sans Extra Condensed Medium" panose="020B0603050000020004" charset="0"/>
              </a:rPr>
              <a:t>: </a:t>
            </a:r>
            <a:r>
              <a:rPr lang="en-US" sz="1800" b="0" dirty="0">
                <a:solidFill>
                  <a:srgbClr val="CFE2F3">
                    <a:lumMod val="10000"/>
                  </a:srgbClr>
                </a:solidFill>
                <a:latin typeface="Arial" panose="020B0604020202020204" pitchFamily="34" charset="0"/>
              </a:rPr>
              <a:t>A</a:t>
            </a:r>
            <a:r>
              <a:rPr lang="en-US" sz="1800" b="0" baseline="-25000" dirty="0">
                <a:solidFill>
                  <a:srgbClr val="CFE2F3">
                    <a:lumMod val="10000"/>
                  </a:srgbClr>
                </a:solidFill>
                <a:latin typeface="Arial" panose="020B0604020202020204" pitchFamily="34" charset="0"/>
              </a:rPr>
              <a:t>O</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a:t>
            </a:r>
            <a:r>
              <a:rPr lang="en-US" sz="1800" b="0" baseline="-25000" dirty="0">
                <a:solidFill>
                  <a:srgbClr val="CFE2F3">
                    <a:lumMod val="10000"/>
                  </a:srgbClr>
                </a:solidFill>
                <a:latin typeface="Arial" panose="020B0604020202020204" pitchFamily="34" charset="0"/>
              </a:rPr>
              <a:t>1</a:t>
            </a:r>
            <a:endParaRPr kumimoji="0" lang="en-US" sz="1800" b="0" i="0" u="none" strike="noStrike" kern="0" cap="none" spc="0" normalizeH="0" baseline="-25000" noProof="0" dirty="0">
              <a:ln>
                <a:noFill/>
              </a:ln>
              <a:solidFill>
                <a:srgbClr val="CFE2F3">
                  <a:lumMod val="10000"/>
                </a:srgbClr>
              </a:solidFill>
              <a:effectLst/>
              <a:uLnTx/>
              <a:uFillTx/>
              <a:latin typeface="Arial" panose="020B0604020202020204"/>
              <a:sym typeface="Arial" panose="020B0604020202020204"/>
            </a:endParaRPr>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sym typeface="Fira Sans Extra Condensed" panose="020B0503050000020004"/>
              </a:rPr>
              <a:t>2. THIẾT KẾ BÀI THUYẾT TRÌNH MỘT VẤN ĐỀ KHOA HỌC</a:t>
            </a:r>
          </a:p>
        </p:txBody>
      </p:sp>
      <p:sp>
        <p:nvSpPr>
          <p:cNvPr id="9" name="Google Shape;142;p18"/>
          <p:cNvSpPr txBox="1"/>
          <p:nvPr/>
        </p:nvSpPr>
        <p:spPr>
          <a:xfrm>
            <a:off x="1007561" y="1440569"/>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Định</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dạng</a:t>
            </a:r>
            <a:r>
              <a:rPr lang="en-US" sz="1800" dirty="0">
                <a:solidFill>
                  <a:srgbClr val="943557"/>
                </a:solidFill>
                <a:latin typeface="Fira Sans Extra Condensed Medium" panose="020B0603050000020004" charset="0"/>
              </a:rPr>
              <a:t>: </a:t>
            </a:r>
            <a:r>
              <a:rPr lang="en-US" sz="1800" b="0" dirty="0" err="1">
                <a:solidFill>
                  <a:srgbClr val="CFE2F3">
                    <a:lumMod val="10000"/>
                  </a:srgbClr>
                </a:solidFill>
                <a:latin typeface="Arial" panose="020B0604020202020204" pitchFamily="34" charset="0"/>
              </a:rPr>
              <a:t>Dọc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ngang</a:t>
            </a:r>
            <a:endParaRPr kumimoji="0" lang="en-US" sz="1800" b="0" i="0" u="none" strike="noStrike" kern="0" cap="none" spc="0" normalizeH="0" baseline="-25000" noProof="0" dirty="0">
              <a:ln>
                <a:noFill/>
              </a:ln>
              <a:solidFill>
                <a:srgbClr val="CFE2F3">
                  <a:lumMod val="10000"/>
                </a:srgbClr>
              </a:solidFill>
              <a:effectLst/>
              <a:uLnTx/>
              <a:uFillTx/>
              <a:latin typeface="Arial" panose="020B0604020202020204"/>
              <a:sym typeface="Arial" panose="020B0604020202020204"/>
            </a:endParaRPr>
          </a:p>
        </p:txBody>
      </p:sp>
      <p:grpSp>
        <p:nvGrpSpPr>
          <p:cNvPr id="13" name="Group 12"/>
          <p:cNvGrpSpPr/>
          <p:nvPr/>
        </p:nvGrpSpPr>
        <p:grpSpPr>
          <a:xfrm>
            <a:off x="172098" y="1052018"/>
            <a:ext cx="777102" cy="777102"/>
            <a:chOff x="172098" y="933072"/>
            <a:chExt cx="777102" cy="777102"/>
          </a:xfrm>
        </p:grpSpPr>
        <p:pic>
          <p:nvPicPr>
            <p:cNvPr id="1026" name="Picture 2" descr="Post i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8" y="933072"/>
              <a:ext cx="777102" cy="7771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3215" y="1204694"/>
              <a:ext cx="185854" cy="369332"/>
            </a:xfrm>
            <a:prstGeom prst="rect">
              <a:avLst/>
            </a:prstGeom>
            <a:noFill/>
          </p:spPr>
          <p:txBody>
            <a:bodyPr wrap="square" rtlCol="0">
              <a:spAutoFit/>
            </a:bodyPr>
            <a:lstStyle/>
            <a:p>
              <a:pPr algn="ctr"/>
              <a:r>
                <a:rPr lang="en-US" sz="1800" b="1" dirty="0"/>
                <a:t>1</a:t>
              </a:r>
            </a:p>
          </p:txBody>
        </p:sp>
      </p:grpSp>
      <p:grpSp>
        <p:nvGrpSpPr>
          <p:cNvPr id="19" name="Group 18"/>
          <p:cNvGrpSpPr/>
          <p:nvPr/>
        </p:nvGrpSpPr>
        <p:grpSpPr>
          <a:xfrm>
            <a:off x="4556492" y="978328"/>
            <a:ext cx="772464" cy="772464"/>
            <a:chOff x="235097" y="1994663"/>
            <a:chExt cx="772464" cy="772464"/>
          </a:xfrm>
        </p:grpSpPr>
        <p:grpSp>
          <p:nvGrpSpPr>
            <p:cNvPr id="17" name="Group 16"/>
            <p:cNvGrpSpPr/>
            <p:nvPr/>
          </p:nvGrpSpPr>
          <p:grpSpPr>
            <a:xfrm>
              <a:off x="235097" y="1994663"/>
              <a:ext cx="772464" cy="772464"/>
              <a:chOff x="172098" y="485044"/>
              <a:chExt cx="4399902" cy="4399902"/>
            </a:xfrm>
          </p:grpSpPr>
          <p:pic>
            <p:nvPicPr>
              <p:cNvPr id="1028" name="Picture 4" descr="Contract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1" b="99219" l="0" r="96094">
                            <a14:foregroundMark x1="50956" y1="46163" x2="51215" y2="46393"/>
                            <a14:foregroundMark x1="38889" y1="35437" x2="39059" y2="35588"/>
                            <a14:foregroundMark x1="781" y1="1563" x2="29301" y2="26915"/>
                            <a14:foregroundMark x1="24944" y1="57707" x2="20313" y2="58594"/>
                            <a14:foregroundMark x1="40790" y1="54673" x2="40007" y2="54823"/>
                            <a14:foregroundMark x1="20313" y1="58594" x2="26778" y2="54378"/>
                            <a14:foregroundMark x1="19332" y1="76463" x2="20215" y2="76905"/>
                            <a14:foregroundMark x1="42087" y1="80503" x2="48438" y2="82813"/>
                            <a14:foregroundMark x1="32361" y1="87636" x2="1563" y2="96875"/>
                            <a14:foregroundMark x1="48438" y1="82813" x2="38160" y2="85896"/>
                            <a14:foregroundMark x1="1563" y1="96875" x2="3125" y2="97656"/>
                            <a14:foregroundMark x1="3906" y1="99219" x2="32813" y2="96094"/>
                            <a14:foregroundMark x1="32813" y1="96094" x2="55469" y2="96875"/>
                            <a14:foregroundMark x1="66196" y1="40297" x2="87500" y2="84375"/>
                            <a14:foregroundMark x1="87500" y1="84375" x2="87500" y2="80469"/>
                            <a14:foregroundMark x1="69293" y1="29854" x2="96094" y2="64844"/>
                            <a14:foregroundMark x1="66406" y1="10938" x2="89063" y2="25781"/>
                            <a14:foregroundMark x1="59375" y1="7031" x2="83594" y2="20313"/>
                            <a14:foregroundMark x1="76563" y1="9375" x2="91406" y2="6250"/>
                            <a14:foregroundMark x1="89063" y1="11719" x2="91406" y2="47656"/>
                            <a14:foregroundMark x1="94531" y1="21875" x2="96094" y2="45313"/>
                            <a14:foregroundMark x1="96094" y1="45313" x2="96094" y2="44531"/>
                            <a14:foregroundMark x1="92188" y1="16406" x2="76563" y2="85938"/>
                            <a14:foregroundMark x1="76563" y1="49219" x2="62500" y2="96875"/>
                            <a14:foregroundMark x1="62500" y1="96875" x2="62500" y2="95313"/>
                            <a14:foregroundMark x1="68750" y1="47656" x2="51563" y2="88281"/>
                            <a14:foregroundMark x1="51563" y1="88281" x2="50781" y2="85938"/>
                            <a14:foregroundMark x1="3125" y1="2344" x2="26563" y2="2344"/>
                            <a14:foregroundMark x1="26563" y1="2344" x2="85938" y2="6250"/>
                            <a14:foregroundMark x1="32031" y1="781" x2="80469" y2="4688"/>
                            <a14:foregroundMark x1="2344" y1="6250" x2="3125" y2="97656"/>
                            <a14:foregroundMark x1="57170" y1="65892" x2="79688" y2="64844"/>
                            <a14:foregroundMark x1="12500" y1="67969" x2="19472" y2="67645"/>
                            <a14:foregroundMark x1="79688" y1="64844" x2="79688" y2="64844"/>
                            <a14:foregroundMark x1="58647" y1="63096" x2="60156" y2="63281"/>
                            <a14:foregroundMark x1="21875" y1="58594" x2="24293" y2="58890"/>
                            <a14:foregroundMark x1="50781" y1="78125" x2="90625" y2="96094"/>
                            <a14:foregroundMark x1="71035" y1="26960" x2="75000" y2="27344"/>
                            <a14:foregroundMark x1="26563" y1="22656" x2="64254" y2="26304"/>
                            <a14:foregroundMark x1="19531" y1="20313" x2="52344" y2="23438"/>
                            <a14:foregroundMark x1="35938" y1="21094" x2="57813" y2="19531"/>
                            <a14:foregroundMark x1="57813" y1="19531" x2="64844" y2="21094"/>
                            <a14:foregroundMark x1="42427" y1="29528" x2="43101" y2="29591"/>
                            <a14:foregroundMark x1="27344" y1="28125" x2="28512" y2="28234"/>
                            <a14:foregroundMark x1="32813" y1="28906" x2="58594" y2="29688"/>
                            <a14:foregroundMark x1="37500" y1="26563" x2="51563" y2="26563"/>
                            <a14:backgroundMark x1="21094" y1="40625" x2="25491" y2="40185"/>
                            <a14:backgroundMark x1="51664" y1="40362" x2="54688" y2="40625"/>
                            <a14:backgroundMark x1="54688" y1="40625" x2="63281" y2="39844"/>
                            <a14:backgroundMark x1="55469" y1="51563" x2="60156" y2="50781"/>
                            <a14:backgroundMark x1="21875" y1="63281" x2="37500" y2="59375"/>
                            <a14:backgroundMark x1="37500" y1="59375" x2="53906" y2="61719"/>
                            <a14:backgroundMark x1="53906" y1="61719" x2="55469" y2="61719"/>
                            <a14:backgroundMark x1="21875" y1="74219" x2="38281" y2="73438"/>
                            <a14:backgroundMark x1="38281" y1="73438" x2="46094" y2="75000"/>
                            <a14:backgroundMark x1="52344" y1="64063" x2="59375" y2="61719"/>
                          </a14:backgroundRemoval>
                        </a14:imgEffect>
                      </a14:imgLayer>
                    </a14:imgProps>
                  </a:ext>
                  <a:ext uri="{28A0092B-C50C-407E-A947-70E740481C1C}">
                    <a14:useLocalDpi xmlns:a14="http://schemas.microsoft.com/office/drawing/2010/main" val="0"/>
                  </a:ext>
                </a:extLst>
              </a:blip>
              <a:srcRect/>
              <a:stretch>
                <a:fillRect/>
              </a:stretch>
            </p:blipFill>
            <p:spPr bwMode="auto">
              <a:xfrm>
                <a:off x="172098" y="485044"/>
                <a:ext cx="4399902" cy="439990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p:cNvSpPr/>
              <p:nvPr/>
            </p:nvSpPr>
            <p:spPr>
              <a:xfrm>
                <a:off x="795300" y="2037806"/>
                <a:ext cx="2252701" cy="1946987"/>
              </a:xfrm>
              <a:custGeom>
                <a:avLst/>
                <a:gdLst>
                  <a:gd name="connsiteX0" fmla="*/ 171351 w 2252701"/>
                  <a:gd name="connsiteY0" fmla="*/ 0 h 1946987"/>
                  <a:gd name="connsiteX1" fmla="*/ 171351 w 2252701"/>
                  <a:gd name="connsiteY1" fmla="*/ 0 h 1946987"/>
                  <a:gd name="connsiteX2" fmla="*/ 589363 w 2252701"/>
                  <a:gd name="connsiteY2" fmla="*/ 34834 h 1946987"/>
                  <a:gd name="connsiteX3" fmla="*/ 659031 w 2252701"/>
                  <a:gd name="connsiteY3" fmla="*/ 60960 h 1946987"/>
                  <a:gd name="connsiteX4" fmla="*/ 841911 w 2252701"/>
                  <a:gd name="connsiteY4" fmla="*/ 95794 h 1946987"/>
                  <a:gd name="connsiteX5" fmla="*/ 1164129 w 2252701"/>
                  <a:gd name="connsiteY5" fmla="*/ 87085 h 1946987"/>
                  <a:gd name="connsiteX6" fmla="*/ 1233797 w 2252701"/>
                  <a:gd name="connsiteY6" fmla="*/ 60960 h 1946987"/>
                  <a:gd name="connsiteX7" fmla="*/ 1294757 w 2252701"/>
                  <a:gd name="connsiteY7" fmla="*/ 43543 h 1946987"/>
                  <a:gd name="connsiteX8" fmla="*/ 1399260 w 2252701"/>
                  <a:gd name="connsiteY8" fmla="*/ 8708 h 1946987"/>
                  <a:gd name="connsiteX9" fmla="*/ 1608266 w 2252701"/>
                  <a:gd name="connsiteY9" fmla="*/ 17417 h 1946987"/>
                  <a:gd name="connsiteX10" fmla="*/ 1738894 w 2252701"/>
                  <a:gd name="connsiteY10" fmla="*/ 34834 h 1946987"/>
                  <a:gd name="connsiteX11" fmla="*/ 1930483 w 2252701"/>
                  <a:gd name="connsiteY11" fmla="*/ 43543 h 1946987"/>
                  <a:gd name="connsiteX12" fmla="*/ 1982734 w 2252701"/>
                  <a:gd name="connsiteY12" fmla="*/ 52251 h 1946987"/>
                  <a:gd name="connsiteX13" fmla="*/ 2235283 w 2252701"/>
                  <a:gd name="connsiteY13" fmla="*/ 60960 h 1946987"/>
                  <a:gd name="connsiteX14" fmla="*/ 2252700 w 2252701"/>
                  <a:gd name="connsiteY14" fmla="*/ 113211 h 1946987"/>
                  <a:gd name="connsiteX15" fmla="*/ 2243991 w 2252701"/>
                  <a:gd name="connsiteY15" fmla="*/ 304800 h 1946987"/>
                  <a:gd name="connsiteX16" fmla="*/ 2235283 w 2252701"/>
                  <a:gd name="connsiteY16" fmla="*/ 339634 h 1946987"/>
                  <a:gd name="connsiteX17" fmla="*/ 2217866 w 2252701"/>
                  <a:gd name="connsiteY17" fmla="*/ 391885 h 1946987"/>
                  <a:gd name="connsiteX18" fmla="*/ 2209157 w 2252701"/>
                  <a:gd name="connsiteY18" fmla="*/ 426720 h 1946987"/>
                  <a:gd name="connsiteX19" fmla="*/ 2174323 w 2252701"/>
                  <a:gd name="connsiteY19" fmla="*/ 513805 h 1946987"/>
                  <a:gd name="connsiteX20" fmla="*/ 2139489 w 2252701"/>
                  <a:gd name="connsiteY20" fmla="*/ 679268 h 1946987"/>
                  <a:gd name="connsiteX21" fmla="*/ 2122071 w 2252701"/>
                  <a:gd name="connsiteY21" fmla="*/ 923108 h 1946987"/>
                  <a:gd name="connsiteX22" fmla="*/ 2104654 w 2252701"/>
                  <a:gd name="connsiteY22" fmla="*/ 992777 h 1946987"/>
                  <a:gd name="connsiteX23" fmla="*/ 2087237 w 2252701"/>
                  <a:gd name="connsiteY23" fmla="*/ 1097280 h 1946987"/>
                  <a:gd name="connsiteX24" fmla="*/ 2069820 w 2252701"/>
                  <a:gd name="connsiteY24" fmla="*/ 1158240 h 1946987"/>
                  <a:gd name="connsiteX25" fmla="*/ 2061111 w 2252701"/>
                  <a:gd name="connsiteY25" fmla="*/ 1219200 h 1946987"/>
                  <a:gd name="connsiteX26" fmla="*/ 2026277 w 2252701"/>
                  <a:gd name="connsiteY26" fmla="*/ 1332411 h 1946987"/>
                  <a:gd name="connsiteX27" fmla="*/ 2017569 w 2252701"/>
                  <a:gd name="connsiteY27" fmla="*/ 1358537 h 1946987"/>
                  <a:gd name="connsiteX28" fmla="*/ 2008860 w 2252701"/>
                  <a:gd name="connsiteY28" fmla="*/ 1393371 h 1946987"/>
                  <a:gd name="connsiteX29" fmla="*/ 1956609 w 2252701"/>
                  <a:gd name="connsiteY29" fmla="*/ 1463040 h 1946987"/>
                  <a:gd name="connsiteX30" fmla="*/ 1939191 w 2252701"/>
                  <a:gd name="connsiteY30" fmla="*/ 1489165 h 1946987"/>
                  <a:gd name="connsiteX31" fmla="*/ 1886940 w 2252701"/>
                  <a:gd name="connsiteY31" fmla="*/ 1515291 h 1946987"/>
                  <a:gd name="connsiteX32" fmla="*/ 1860814 w 2252701"/>
                  <a:gd name="connsiteY32" fmla="*/ 1550125 h 1946987"/>
                  <a:gd name="connsiteX33" fmla="*/ 1825980 w 2252701"/>
                  <a:gd name="connsiteY33" fmla="*/ 1576251 h 1946987"/>
                  <a:gd name="connsiteX34" fmla="*/ 1791146 w 2252701"/>
                  <a:gd name="connsiteY34" fmla="*/ 1611085 h 1946987"/>
                  <a:gd name="connsiteX35" fmla="*/ 1756311 w 2252701"/>
                  <a:gd name="connsiteY35" fmla="*/ 1637211 h 1946987"/>
                  <a:gd name="connsiteX36" fmla="*/ 1695351 w 2252701"/>
                  <a:gd name="connsiteY36" fmla="*/ 1698171 h 1946987"/>
                  <a:gd name="connsiteX37" fmla="*/ 1669226 w 2252701"/>
                  <a:gd name="connsiteY37" fmla="*/ 1724297 h 1946987"/>
                  <a:gd name="connsiteX38" fmla="*/ 1599557 w 2252701"/>
                  <a:gd name="connsiteY38" fmla="*/ 1837508 h 1946987"/>
                  <a:gd name="connsiteX39" fmla="*/ 1573431 w 2252701"/>
                  <a:gd name="connsiteY39" fmla="*/ 1863634 h 1946987"/>
                  <a:gd name="connsiteX40" fmla="*/ 1538597 w 2252701"/>
                  <a:gd name="connsiteY40" fmla="*/ 1881051 h 1946987"/>
                  <a:gd name="connsiteX41" fmla="*/ 1399260 w 2252701"/>
                  <a:gd name="connsiteY41" fmla="*/ 1907177 h 1946987"/>
                  <a:gd name="connsiteX42" fmla="*/ 1050917 w 2252701"/>
                  <a:gd name="connsiteY42" fmla="*/ 1924594 h 1946987"/>
                  <a:gd name="connsiteX43" fmla="*/ 902871 w 2252701"/>
                  <a:gd name="connsiteY43" fmla="*/ 1933303 h 1946987"/>
                  <a:gd name="connsiteX44" fmla="*/ 476151 w 2252701"/>
                  <a:gd name="connsiteY44" fmla="*/ 1924594 h 1946987"/>
                  <a:gd name="connsiteX45" fmla="*/ 362940 w 2252701"/>
                  <a:gd name="connsiteY45" fmla="*/ 1907177 h 1946987"/>
                  <a:gd name="connsiteX46" fmla="*/ 293271 w 2252701"/>
                  <a:gd name="connsiteY46" fmla="*/ 1898468 h 1946987"/>
                  <a:gd name="connsiteX47" fmla="*/ 249729 w 2252701"/>
                  <a:gd name="connsiteY47" fmla="*/ 1881051 h 1946987"/>
                  <a:gd name="connsiteX48" fmla="*/ 188769 w 2252701"/>
                  <a:gd name="connsiteY48" fmla="*/ 1724297 h 1946987"/>
                  <a:gd name="connsiteX49" fmla="*/ 92974 w 2252701"/>
                  <a:gd name="connsiteY49" fmla="*/ 1419497 h 1946987"/>
                  <a:gd name="connsiteX50" fmla="*/ 58140 w 2252701"/>
                  <a:gd name="connsiteY50" fmla="*/ 1306285 h 1946987"/>
                  <a:gd name="connsiteX51" fmla="*/ 14597 w 2252701"/>
                  <a:gd name="connsiteY51" fmla="*/ 1193074 h 1946987"/>
                  <a:gd name="connsiteX52" fmla="*/ 14597 w 2252701"/>
                  <a:gd name="connsiteY52" fmla="*/ 714103 h 1946987"/>
                  <a:gd name="connsiteX53" fmla="*/ 92974 w 2252701"/>
                  <a:gd name="connsiteY53" fmla="*/ 505097 h 1946987"/>
                  <a:gd name="connsiteX54" fmla="*/ 110391 w 2252701"/>
                  <a:gd name="connsiteY54" fmla="*/ 435428 h 1946987"/>
                  <a:gd name="connsiteX55" fmla="*/ 119100 w 2252701"/>
                  <a:gd name="connsiteY55" fmla="*/ 383177 h 1946987"/>
                  <a:gd name="connsiteX56" fmla="*/ 136517 w 2252701"/>
                  <a:gd name="connsiteY56" fmla="*/ 339634 h 1946987"/>
                  <a:gd name="connsiteX57" fmla="*/ 153934 w 2252701"/>
                  <a:gd name="connsiteY57" fmla="*/ 235131 h 1946987"/>
                  <a:gd name="connsiteX58" fmla="*/ 162643 w 2252701"/>
                  <a:gd name="connsiteY58" fmla="*/ 182880 h 1946987"/>
                  <a:gd name="connsiteX59" fmla="*/ 180060 w 2252701"/>
                  <a:gd name="connsiteY59" fmla="*/ 95794 h 1946987"/>
                  <a:gd name="connsiteX60" fmla="*/ 171351 w 2252701"/>
                  <a:gd name="connsiteY60" fmla="*/ 0 h 194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52701" h="1946987">
                    <a:moveTo>
                      <a:pt x="171351" y="0"/>
                    </a:moveTo>
                    <a:lnTo>
                      <a:pt x="171351" y="0"/>
                    </a:lnTo>
                    <a:cubicBezTo>
                      <a:pt x="383864" y="10366"/>
                      <a:pt x="443207" y="-13885"/>
                      <a:pt x="589363" y="34834"/>
                    </a:cubicBezTo>
                    <a:cubicBezTo>
                      <a:pt x="612892" y="42677"/>
                      <a:pt x="634922" y="55140"/>
                      <a:pt x="659031" y="60960"/>
                    </a:cubicBezTo>
                    <a:cubicBezTo>
                      <a:pt x="719355" y="75521"/>
                      <a:pt x="841911" y="95794"/>
                      <a:pt x="841911" y="95794"/>
                    </a:cubicBezTo>
                    <a:cubicBezTo>
                      <a:pt x="949317" y="92891"/>
                      <a:pt x="1057106" y="96598"/>
                      <a:pt x="1164129" y="87085"/>
                    </a:cubicBezTo>
                    <a:cubicBezTo>
                      <a:pt x="1188833" y="84889"/>
                      <a:pt x="1210268" y="68803"/>
                      <a:pt x="1233797" y="60960"/>
                    </a:cubicBezTo>
                    <a:cubicBezTo>
                      <a:pt x="1253846" y="54277"/>
                      <a:pt x="1274855" y="50651"/>
                      <a:pt x="1294757" y="43543"/>
                    </a:cubicBezTo>
                    <a:cubicBezTo>
                      <a:pt x="1403219" y="4807"/>
                      <a:pt x="1311344" y="26292"/>
                      <a:pt x="1399260" y="8708"/>
                    </a:cubicBezTo>
                    <a:cubicBezTo>
                      <a:pt x="1468929" y="11611"/>
                      <a:pt x="1538742" y="12069"/>
                      <a:pt x="1608266" y="17417"/>
                    </a:cubicBezTo>
                    <a:cubicBezTo>
                      <a:pt x="1652065" y="20786"/>
                      <a:pt x="1695110" y="31284"/>
                      <a:pt x="1738894" y="34834"/>
                    </a:cubicBezTo>
                    <a:cubicBezTo>
                      <a:pt x="1802614" y="40001"/>
                      <a:pt x="1866620" y="40640"/>
                      <a:pt x="1930483" y="43543"/>
                    </a:cubicBezTo>
                    <a:cubicBezTo>
                      <a:pt x="1947900" y="46446"/>
                      <a:pt x="1965106" y="51244"/>
                      <a:pt x="1982734" y="52251"/>
                    </a:cubicBezTo>
                    <a:cubicBezTo>
                      <a:pt x="2066830" y="57056"/>
                      <a:pt x="2153119" y="42407"/>
                      <a:pt x="2235283" y="60960"/>
                    </a:cubicBezTo>
                    <a:cubicBezTo>
                      <a:pt x="2253191" y="65004"/>
                      <a:pt x="2252700" y="113211"/>
                      <a:pt x="2252700" y="113211"/>
                    </a:cubicBezTo>
                    <a:cubicBezTo>
                      <a:pt x="2249797" y="177074"/>
                      <a:pt x="2248894" y="241059"/>
                      <a:pt x="2243991" y="304800"/>
                    </a:cubicBezTo>
                    <a:cubicBezTo>
                      <a:pt x="2243073" y="316733"/>
                      <a:pt x="2238722" y="328170"/>
                      <a:pt x="2235283" y="339634"/>
                    </a:cubicBezTo>
                    <a:cubicBezTo>
                      <a:pt x="2230008" y="357219"/>
                      <a:pt x="2222319" y="374074"/>
                      <a:pt x="2217866" y="391885"/>
                    </a:cubicBezTo>
                    <a:cubicBezTo>
                      <a:pt x="2214963" y="403497"/>
                      <a:pt x="2213183" y="415448"/>
                      <a:pt x="2209157" y="426720"/>
                    </a:cubicBezTo>
                    <a:cubicBezTo>
                      <a:pt x="2198642" y="456163"/>
                      <a:pt x="2181906" y="483474"/>
                      <a:pt x="2174323" y="513805"/>
                    </a:cubicBezTo>
                    <a:cubicBezTo>
                      <a:pt x="2149035" y="614960"/>
                      <a:pt x="2161188" y="559922"/>
                      <a:pt x="2139489" y="679268"/>
                    </a:cubicBezTo>
                    <a:cubicBezTo>
                      <a:pt x="2136800" y="733047"/>
                      <a:pt x="2135096" y="853640"/>
                      <a:pt x="2122071" y="923108"/>
                    </a:cubicBezTo>
                    <a:cubicBezTo>
                      <a:pt x="2117660" y="946636"/>
                      <a:pt x="2108589" y="969165"/>
                      <a:pt x="2104654" y="992777"/>
                    </a:cubicBezTo>
                    <a:cubicBezTo>
                      <a:pt x="2098848" y="1027611"/>
                      <a:pt x="2094512" y="1062723"/>
                      <a:pt x="2087237" y="1097280"/>
                    </a:cubicBezTo>
                    <a:cubicBezTo>
                      <a:pt x="2082883" y="1117960"/>
                      <a:pt x="2074248" y="1137576"/>
                      <a:pt x="2069820" y="1158240"/>
                    </a:cubicBezTo>
                    <a:cubicBezTo>
                      <a:pt x="2065519" y="1178311"/>
                      <a:pt x="2065137" y="1199072"/>
                      <a:pt x="2061111" y="1219200"/>
                    </a:cubicBezTo>
                    <a:cubicBezTo>
                      <a:pt x="2046113" y="1294188"/>
                      <a:pt x="2048528" y="1273073"/>
                      <a:pt x="2026277" y="1332411"/>
                    </a:cubicBezTo>
                    <a:cubicBezTo>
                      <a:pt x="2023054" y="1341006"/>
                      <a:pt x="2020091" y="1349711"/>
                      <a:pt x="2017569" y="1358537"/>
                    </a:cubicBezTo>
                    <a:cubicBezTo>
                      <a:pt x="2014281" y="1370045"/>
                      <a:pt x="2014891" y="1383033"/>
                      <a:pt x="2008860" y="1393371"/>
                    </a:cubicBezTo>
                    <a:cubicBezTo>
                      <a:pt x="1994233" y="1418445"/>
                      <a:pt x="1972712" y="1438887"/>
                      <a:pt x="1956609" y="1463040"/>
                    </a:cubicBezTo>
                    <a:cubicBezTo>
                      <a:pt x="1950803" y="1471748"/>
                      <a:pt x="1947564" y="1482885"/>
                      <a:pt x="1939191" y="1489165"/>
                    </a:cubicBezTo>
                    <a:cubicBezTo>
                      <a:pt x="1923613" y="1500849"/>
                      <a:pt x="1904357" y="1506582"/>
                      <a:pt x="1886940" y="1515291"/>
                    </a:cubicBezTo>
                    <a:cubicBezTo>
                      <a:pt x="1878231" y="1526902"/>
                      <a:pt x="1871077" y="1539862"/>
                      <a:pt x="1860814" y="1550125"/>
                    </a:cubicBezTo>
                    <a:cubicBezTo>
                      <a:pt x="1850551" y="1560388"/>
                      <a:pt x="1836903" y="1566693"/>
                      <a:pt x="1825980" y="1576251"/>
                    </a:cubicBezTo>
                    <a:cubicBezTo>
                      <a:pt x="1813622" y="1587064"/>
                      <a:pt x="1803504" y="1600272"/>
                      <a:pt x="1791146" y="1611085"/>
                    </a:cubicBezTo>
                    <a:cubicBezTo>
                      <a:pt x="1780223" y="1620643"/>
                      <a:pt x="1767051" y="1627447"/>
                      <a:pt x="1756311" y="1637211"/>
                    </a:cubicBezTo>
                    <a:cubicBezTo>
                      <a:pt x="1735047" y="1656541"/>
                      <a:pt x="1715671" y="1677851"/>
                      <a:pt x="1695351" y="1698171"/>
                    </a:cubicBezTo>
                    <a:cubicBezTo>
                      <a:pt x="1686643" y="1706880"/>
                      <a:pt x="1674734" y="1713282"/>
                      <a:pt x="1669226" y="1724297"/>
                    </a:cubicBezTo>
                    <a:cubicBezTo>
                      <a:pt x="1650057" y="1762636"/>
                      <a:pt x="1629285" y="1807780"/>
                      <a:pt x="1599557" y="1837508"/>
                    </a:cubicBezTo>
                    <a:cubicBezTo>
                      <a:pt x="1590848" y="1846217"/>
                      <a:pt x="1583453" y="1856476"/>
                      <a:pt x="1573431" y="1863634"/>
                    </a:cubicBezTo>
                    <a:cubicBezTo>
                      <a:pt x="1562867" y="1871180"/>
                      <a:pt x="1550797" y="1876615"/>
                      <a:pt x="1538597" y="1881051"/>
                    </a:cubicBezTo>
                    <a:cubicBezTo>
                      <a:pt x="1487764" y="1899536"/>
                      <a:pt x="1454606" y="1903788"/>
                      <a:pt x="1399260" y="1907177"/>
                    </a:cubicBezTo>
                    <a:cubicBezTo>
                      <a:pt x="1283218" y="1914282"/>
                      <a:pt x="1167016" y="1918483"/>
                      <a:pt x="1050917" y="1924594"/>
                    </a:cubicBezTo>
                    <a:lnTo>
                      <a:pt x="902871" y="1933303"/>
                    </a:lnTo>
                    <a:cubicBezTo>
                      <a:pt x="724458" y="1955603"/>
                      <a:pt x="808241" y="1949193"/>
                      <a:pt x="476151" y="1924594"/>
                    </a:cubicBezTo>
                    <a:cubicBezTo>
                      <a:pt x="438074" y="1921774"/>
                      <a:pt x="400737" y="1912577"/>
                      <a:pt x="362940" y="1907177"/>
                    </a:cubicBezTo>
                    <a:cubicBezTo>
                      <a:pt x="339771" y="1903867"/>
                      <a:pt x="316494" y="1901371"/>
                      <a:pt x="293271" y="1898468"/>
                    </a:cubicBezTo>
                    <a:cubicBezTo>
                      <a:pt x="278757" y="1892662"/>
                      <a:pt x="261413" y="1891436"/>
                      <a:pt x="249729" y="1881051"/>
                    </a:cubicBezTo>
                    <a:cubicBezTo>
                      <a:pt x="203793" y="1840219"/>
                      <a:pt x="204847" y="1778274"/>
                      <a:pt x="188769" y="1724297"/>
                    </a:cubicBezTo>
                    <a:cubicBezTo>
                      <a:pt x="158366" y="1622229"/>
                      <a:pt x="124740" y="1521149"/>
                      <a:pt x="92974" y="1419497"/>
                    </a:cubicBezTo>
                    <a:cubicBezTo>
                      <a:pt x="81197" y="1381811"/>
                      <a:pt x="72314" y="1343137"/>
                      <a:pt x="58140" y="1306285"/>
                    </a:cubicBezTo>
                    <a:lnTo>
                      <a:pt x="14597" y="1193074"/>
                    </a:lnTo>
                    <a:cubicBezTo>
                      <a:pt x="2995" y="1030637"/>
                      <a:pt x="-11432" y="883290"/>
                      <a:pt x="14597" y="714103"/>
                    </a:cubicBezTo>
                    <a:cubicBezTo>
                      <a:pt x="25911" y="640562"/>
                      <a:pt x="74928" y="577282"/>
                      <a:pt x="92974" y="505097"/>
                    </a:cubicBezTo>
                    <a:cubicBezTo>
                      <a:pt x="98780" y="481874"/>
                      <a:pt x="105375" y="458834"/>
                      <a:pt x="110391" y="435428"/>
                    </a:cubicBezTo>
                    <a:cubicBezTo>
                      <a:pt x="114091" y="418163"/>
                      <a:pt x="114454" y="400212"/>
                      <a:pt x="119100" y="383177"/>
                    </a:cubicBezTo>
                    <a:cubicBezTo>
                      <a:pt x="123213" y="368095"/>
                      <a:pt x="130711" y="354148"/>
                      <a:pt x="136517" y="339634"/>
                    </a:cubicBezTo>
                    <a:cubicBezTo>
                      <a:pt x="153203" y="222837"/>
                      <a:pt x="136958" y="328500"/>
                      <a:pt x="153934" y="235131"/>
                    </a:cubicBezTo>
                    <a:cubicBezTo>
                      <a:pt x="157093" y="217759"/>
                      <a:pt x="159389" y="200235"/>
                      <a:pt x="162643" y="182880"/>
                    </a:cubicBezTo>
                    <a:cubicBezTo>
                      <a:pt x="168099" y="153784"/>
                      <a:pt x="170698" y="123878"/>
                      <a:pt x="180060" y="95794"/>
                    </a:cubicBezTo>
                    <a:cubicBezTo>
                      <a:pt x="191523" y="61407"/>
                      <a:pt x="172803" y="15966"/>
                      <a:pt x="171351" y="0"/>
                    </a:cubicBezTo>
                    <a:close/>
                  </a:path>
                </a:pathLst>
              </a:custGeom>
              <a:solidFill>
                <a:srgbClr val="F9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467722" y="2239761"/>
              <a:ext cx="185854" cy="369332"/>
            </a:xfrm>
            <a:prstGeom prst="rect">
              <a:avLst/>
            </a:prstGeom>
            <a:noFill/>
          </p:spPr>
          <p:txBody>
            <a:bodyPr wrap="square" rtlCol="0">
              <a:spAutoFit/>
            </a:bodyPr>
            <a:lstStyle/>
            <a:p>
              <a:pPr algn="ctr"/>
              <a:r>
                <a:rPr lang="en-US" sz="1800" b="1" dirty="0"/>
                <a:t>2</a:t>
              </a:r>
            </a:p>
          </p:txBody>
        </p:sp>
      </p:grpSp>
      <p:sp>
        <p:nvSpPr>
          <p:cNvPr id="20" name="Google Shape;142;p18"/>
          <p:cNvSpPr txBox="1"/>
          <p:nvPr/>
        </p:nvSpPr>
        <p:spPr>
          <a:xfrm>
            <a:off x="5328956" y="780118"/>
            <a:ext cx="3642945" cy="5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Tiêu</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đề</a:t>
            </a:r>
            <a:r>
              <a:rPr lang="en-US" sz="1800" dirty="0">
                <a:solidFill>
                  <a:srgbClr val="943557"/>
                </a:solidFill>
                <a:latin typeface="Fira Sans Extra Condensed Medium" panose="020B0603050000020004" charset="0"/>
              </a:rPr>
              <a:t>: </a:t>
            </a:r>
            <a:r>
              <a:rPr lang="vi-VN" sz="1800" b="0" dirty="0">
                <a:solidFill>
                  <a:srgbClr val="CFE2F3">
                    <a:lumMod val="10000"/>
                  </a:srgbClr>
                </a:solidFill>
                <a:latin typeface="Arial" panose="020B0604020202020204" pitchFamily="34" charset="0"/>
              </a:rPr>
              <a:t>Tiêu để rõ ràng và dễ đọc từ khoảng cách xa</a:t>
            </a:r>
            <a:endParaRPr lang="en-US" sz="1800" b="0" dirty="0">
              <a:solidFill>
                <a:srgbClr val="CFE2F3">
                  <a:lumMod val="10000"/>
                </a:srgbClr>
              </a:solidFill>
              <a:latin typeface="Arial" panose="020B0604020202020204" pitchFamily="34" charset="0"/>
            </a:endParaRPr>
          </a:p>
        </p:txBody>
      </p:sp>
      <p:sp>
        <p:nvSpPr>
          <p:cNvPr id="21" name="Google Shape;142;p18"/>
          <p:cNvSpPr txBox="1"/>
          <p:nvPr/>
        </p:nvSpPr>
        <p:spPr>
          <a:xfrm>
            <a:off x="5328956" y="1420019"/>
            <a:ext cx="3553787" cy="6615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Tác</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giả</a:t>
            </a:r>
            <a:r>
              <a:rPr lang="en-US" sz="1800" dirty="0">
                <a:solidFill>
                  <a:srgbClr val="943557"/>
                </a:solidFill>
                <a:latin typeface="Fira Sans Extra Condensed Medium" panose="020B0603050000020004" charset="0"/>
              </a:rPr>
              <a:t>: </a:t>
            </a:r>
            <a:r>
              <a:rPr lang="en-US" sz="1800" b="0" dirty="0">
                <a:solidFill>
                  <a:srgbClr val="CFE2F3">
                    <a:lumMod val="10000"/>
                  </a:srgbClr>
                </a:solidFill>
                <a:latin typeface="Arial" panose="020B0604020202020204" pitchFamily="34" charset="0"/>
              </a:rPr>
              <a:t>t</a:t>
            </a:r>
            <a:r>
              <a:rPr lang="vi-VN" sz="1800" b="0" dirty="0">
                <a:solidFill>
                  <a:srgbClr val="CFE2F3">
                    <a:lumMod val="10000"/>
                  </a:srgbClr>
                </a:solidFill>
                <a:latin typeface="Arial" panose="020B0604020202020204" pitchFamily="34" charset="0"/>
              </a:rPr>
              <a:t>ên tác giả của báo cáo nên nằm dưới tiêu đề</a:t>
            </a:r>
            <a:endParaRPr lang="en-US" sz="1800" b="0" dirty="0">
              <a:solidFill>
                <a:srgbClr val="CFE2F3">
                  <a:lumMod val="10000"/>
                </a:srgbClr>
              </a:solidFill>
              <a:latin typeface="Arial" panose="020B0604020202020204" pitchFamily="34" charset="0"/>
            </a:endParaRPr>
          </a:p>
        </p:txBody>
      </p:sp>
      <p:grpSp>
        <p:nvGrpSpPr>
          <p:cNvPr id="25" name="Group 24"/>
          <p:cNvGrpSpPr/>
          <p:nvPr/>
        </p:nvGrpSpPr>
        <p:grpSpPr>
          <a:xfrm>
            <a:off x="107236" y="2134763"/>
            <a:ext cx="891958" cy="921616"/>
            <a:chOff x="115603" y="2154811"/>
            <a:chExt cx="891958" cy="921616"/>
          </a:xfrm>
        </p:grpSpPr>
        <p:pic>
          <p:nvPicPr>
            <p:cNvPr id="1030" name="Picture 6" descr="Docum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03" y="2184469"/>
              <a:ext cx="891958" cy="89195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76431" y="2154811"/>
              <a:ext cx="185854" cy="369332"/>
            </a:xfrm>
            <a:prstGeom prst="rect">
              <a:avLst/>
            </a:prstGeom>
            <a:noFill/>
          </p:spPr>
          <p:txBody>
            <a:bodyPr wrap="square" rtlCol="0">
              <a:spAutoFit/>
            </a:bodyPr>
            <a:lstStyle/>
            <a:p>
              <a:pPr algn="ctr"/>
              <a:r>
                <a:rPr lang="en-US" sz="1800" b="1" dirty="0"/>
                <a:t>3</a:t>
              </a:r>
            </a:p>
          </p:txBody>
        </p:sp>
      </p:grpSp>
      <p:sp>
        <p:nvSpPr>
          <p:cNvPr id="26" name="Google Shape;142;p18"/>
          <p:cNvSpPr txBox="1"/>
          <p:nvPr/>
        </p:nvSpPr>
        <p:spPr>
          <a:xfrm>
            <a:off x="949200" y="2030790"/>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Định</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dạng</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nội</a:t>
            </a:r>
            <a:r>
              <a:rPr lang="en-US" sz="1800" dirty="0">
                <a:solidFill>
                  <a:srgbClr val="943557"/>
                </a:solidFill>
                <a:latin typeface="Fira Sans Extra Condensed Medium" panose="020B0603050000020004" charset="0"/>
              </a:rPr>
              <a:t> dung </a:t>
            </a:r>
            <a:r>
              <a:rPr lang="en-US" sz="1800" dirty="0" err="1">
                <a:solidFill>
                  <a:srgbClr val="943557"/>
                </a:solidFill>
                <a:latin typeface="Fira Sans Extra Condensed Medium" panose="020B0603050000020004" charset="0"/>
              </a:rPr>
              <a:t>thiết</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kế</a:t>
            </a:r>
            <a:endParaRPr kumimoji="0" lang="en-US" sz="1800" b="0" i="0" u="none" strike="noStrike" kern="0" cap="none" spc="0" normalizeH="0" baseline="-25000" noProof="0" dirty="0">
              <a:ln>
                <a:noFill/>
              </a:ln>
              <a:solidFill>
                <a:srgbClr val="CFE2F3">
                  <a:lumMod val="10000"/>
                </a:srgbClr>
              </a:solidFill>
              <a:effectLst/>
              <a:uLnTx/>
              <a:uFillTx/>
              <a:latin typeface="Arial" panose="020B0604020202020204"/>
              <a:sym typeface="Arial" panose="020B0604020202020204"/>
            </a:endParaRPr>
          </a:p>
        </p:txBody>
      </p:sp>
      <p:sp>
        <p:nvSpPr>
          <p:cNvPr id="27" name="Google Shape;142;p18"/>
          <p:cNvSpPr txBox="1"/>
          <p:nvPr/>
        </p:nvSpPr>
        <p:spPr>
          <a:xfrm>
            <a:off x="949200" y="2370061"/>
            <a:ext cx="4050048"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vi-VN" sz="1800" b="0" dirty="0">
                <a:solidFill>
                  <a:srgbClr val="CFE2F3">
                    <a:lumMod val="10000"/>
                  </a:srgbClr>
                </a:solidFill>
                <a:latin typeface="Arial" panose="020B0604020202020204" pitchFamily="34" charset="0"/>
              </a:rPr>
              <a:t>Chia thành các phần/khu vực rõ ràng</a:t>
            </a:r>
            <a:endParaRPr lang="en-US" sz="1800" b="0" dirty="0">
              <a:solidFill>
                <a:srgbClr val="CFE2F3">
                  <a:lumMod val="10000"/>
                </a:srgbClr>
              </a:solidFill>
              <a:latin typeface="Arial" panose="020B0604020202020204" pitchFamily="34" charset="0"/>
            </a:endParaRPr>
          </a:p>
        </p:txBody>
      </p:sp>
      <p:sp>
        <p:nvSpPr>
          <p:cNvPr id="29" name="Google Shape;142;p18"/>
          <p:cNvSpPr txBox="1"/>
          <p:nvPr/>
        </p:nvSpPr>
        <p:spPr>
          <a:xfrm>
            <a:off x="949200" y="2730491"/>
            <a:ext cx="8194800"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rgbClr val="CFE2F3">
                    <a:lumMod val="10000"/>
                  </a:srgbClr>
                </a:solidFill>
                <a:latin typeface="Arial" panose="020B0604020202020204" pitchFamily="34" charset="0"/>
                <a:ea typeface="Fira Sans Extra Condensed" panose="020B0503050000020004"/>
                <a:cs typeface="Fira Sans Extra Condensed" panose="020B0503050000020004"/>
              </a:defRPr>
            </a:lvl1pPr>
          </a:lstStyle>
          <a:p>
            <a:r>
              <a:rPr lang="vi-VN" dirty="0"/>
              <a:t>Sử dụng hình ảnh, biểu đồ và đồ thị để trình bày thông tin một cách trực quan</a:t>
            </a:r>
            <a:endParaRPr lang="en-US" dirty="0"/>
          </a:p>
        </p:txBody>
      </p:sp>
      <p:grpSp>
        <p:nvGrpSpPr>
          <p:cNvPr id="1025" name="Group 1024"/>
          <p:cNvGrpSpPr/>
          <p:nvPr/>
        </p:nvGrpSpPr>
        <p:grpSpPr>
          <a:xfrm>
            <a:off x="107235" y="3288860"/>
            <a:ext cx="943145" cy="943145"/>
            <a:chOff x="107236" y="3169915"/>
            <a:chExt cx="939360" cy="939360"/>
          </a:xfrm>
        </p:grpSpPr>
        <p:pic>
          <p:nvPicPr>
            <p:cNvPr id="1032" name="Picture 8" descr="Checklis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6" y="3169915"/>
              <a:ext cx="939360" cy="93936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3989" y="3296074"/>
              <a:ext cx="185854" cy="369332"/>
            </a:xfrm>
            <a:prstGeom prst="rect">
              <a:avLst/>
            </a:prstGeom>
            <a:noFill/>
          </p:spPr>
          <p:txBody>
            <a:bodyPr wrap="square" rtlCol="0">
              <a:spAutoFit/>
            </a:bodyPr>
            <a:lstStyle/>
            <a:p>
              <a:pPr algn="ctr"/>
              <a:r>
                <a:rPr lang="en-US" sz="1800" b="1" dirty="0"/>
                <a:t>4</a:t>
              </a:r>
            </a:p>
          </p:txBody>
        </p:sp>
      </p:grpSp>
      <p:sp>
        <p:nvSpPr>
          <p:cNvPr id="1027" name="Google Shape;142;p18"/>
          <p:cNvSpPr txBox="1"/>
          <p:nvPr/>
        </p:nvSpPr>
        <p:spPr>
          <a:xfrm>
            <a:off x="949200" y="3187947"/>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Nội dung báo cáo treo tường</a:t>
            </a:r>
            <a:endParaRPr lang="en-US" dirty="0"/>
          </a:p>
        </p:txBody>
      </p:sp>
      <p:sp>
        <p:nvSpPr>
          <p:cNvPr id="1031" name="Google Shape;142;p18"/>
          <p:cNvSpPr txBox="1"/>
          <p:nvPr/>
        </p:nvSpPr>
        <p:spPr>
          <a:xfrm>
            <a:off x="949200" y="3626654"/>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Giới</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thiệu</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r>
              <a:rPr lang="en-US" b="0" dirty="0">
                <a:solidFill>
                  <a:srgbClr val="CFE2F3">
                    <a:lumMod val="10000"/>
                  </a:srgbClr>
                </a:solidFill>
                <a:latin typeface="Arial" panose="020B0604020202020204" pitchFamily="34" charset="0"/>
              </a:rPr>
              <a:t> n</a:t>
            </a:r>
            <a:r>
              <a:rPr lang="vi-VN" b="0" dirty="0">
                <a:solidFill>
                  <a:srgbClr val="CFE2F3">
                    <a:lumMod val="10000"/>
                  </a:srgbClr>
                </a:solidFill>
                <a:latin typeface="Arial" panose="020B0604020202020204" pitchFamily="34" charset="0"/>
              </a:rPr>
              <a:t>ghiên cứu và mục tiêu</a:t>
            </a:r>
            <a:endParaRPr lang="en-US" b="0" dirty="0">
              <a:solidFill>
                <a:srgbClr val="CFE2F3">
                  <a:lumMod val="10000"/>
                </a:srgbClr>
              </a:solidFill>
              <a:latin typeface="Arial" panose="020B0604020202020204" pitchFamily="34" charset="0"/>
            </a:endParaRPr>
          </a:p>
        </p:txBody>
      </p:sp>
      <p:sp>
        <p:nvSpPr>
          <p:cNvPr id="1034" name="Google Shape;142;p18"/>
          <p:cNvSpPr txBox="1"/>
          <p:nvPr/>
        </p:nvSpPr>
        <p:spPr>
          <a:xfrm>
            <a:off x="949200" y="4045235"/>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Phương</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pháp</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Cách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tiếp</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cận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endParaRPr lang="en-US" b="0" dirty="0">
              <a:solidFill>
                <a:srgbClr val="CFE2F3">
                  <a:lumMod val="10000"/>
                </a:srgbClr>
              </a:solidFill>
              <a:latin typeface="Arial" panose="020B0604020202020204" pitchFamily="34" charset="0"/>
            </a:endParaRPr>
          </a:p>
        </p:txBody>
      </p:sp>
      <p:sp>
        <p:nvSpPr>
          <p:cNvPr id="1035" name="Google Shape;142;p18"/>
          <p:cNvSpPr txBox="1"/>
          <p:nvPr/>
        </p:nvSpPr>
        <p:spPr>
          <a:xfrm>
            <a:off x="949200" y="4463816"/>
            <a:ext cx="3607292" cy="6311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Kết</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quả</a:t>
            </a:r>
            <a:r>
              <a:rPr lang="en-US" dirty="0">
                <a:solidFill>
                  <a:srgbClr val="2A70E2"/>
                </a:solidFill>
                <a:latin typeface="Fira Sans Extra Condensed Medium" panose="020B0603050000020004" charset="0"/>
              </a:rPr>
              <a:t>: </a:t>
            </a:r>
            <a:r>
              <a:rPr lang="en-US" b="0" dirty="0">
                <a:solidFill>
                  <a:srgbClr val="CFE2F3">
                    <a:lumMod val="10000"/>
                  </a:srgbClr>
                </a:solidFill>
                <a:latin typeface="Arial" panose="020B0604020202020204" pitchFamily="34" charset="0"/>
              </a:rPr>
              <a:t>Thông qua </a:t>
            </a:r>
            <a:r>
              <a:rPr lang="en-US" b="0" dirty="0" err="1">
                <a:solidFill>
                  <a:srgbClr val="CFE2F3">
                    <a:lumMod val="10000"/>
                  </a:srgbClr>
                </a:solidFill>
                <a:latin typeface="Arial" panose="020B0604020202020204" pitchFamily="34" charset="0"/>
              </a:rPr>
              <a:t>hình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ảnh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biểu</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thị</a:t>
            </a:r>
            <a:endParaRPr lang="en-US" b="0" dirty="0">
              <a:solidFill>
                <a:srgbClr val="CFE2F3">
                  <a:lumMod val="10000"/>
                </a:srgbClr>
              </a:solidFill>
              <a:latin typeface="Arial" panose="020B0604020202020204" pitchFamily="34" charset="0"/>
            </a:endParaRPr>
          </a:p>
        </p:txBody>
      </p:sp>
      <p:sp>
        <p:nvSpPr>
          <p:cNvPr id="1036" name="Google Shape;142;p18"/>
          <p:cNvSpPr txBox="1"/>
          <p:nvPr/>
        </p:nvSpPr>
        <p:spPr>
          <a:xfrm>
            <a:off x="4789117" y="3626282"/>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Thảo</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luận</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Phân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tích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kết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quả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và</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só</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sánh</a:t>
            </a:r>
            <a:endParaRPr lang="en-US" b="0" dirty="0">
              <a:solidFill>
                <a:srgbClr val="CFE2F3">
                  <a:lumMod val="10000"/>
                </a:srgbClr>
              </a:solidFill>
              <a:latin typeface="Arial" panose="020B0604020202020204" pitchFamily="34" charset="0"/>
            </a:endParaRPr>
          </a:p>
        </p:txBody>
      </p:sp>
      <p:sp>
        <p:nvSpPr>
          <p:cNvPr id="1037" name="Google Shape;142;p18"/>
          <p:cNvSpPr txBox="1"/>
          <p:nvPr/>
        </p:nvSpPr>
        <p:spPr>
          <a:xfrm>
            <a:off x="4819233" y="4044491"/>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Kết</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luận</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Tóm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tắt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phát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hiện</a:t>
            </a:r>
            <a:r>
              <a:rPr lang="en-US" b="0" dirty="0">
                <a:solidFill>
                  <a:srgbClr val="CFE2F3">
                    <a:lumMod val="10000"/>
                  </a:srgbClr>
                </a:solidFill>
                <a:latin typeface="Arial" panose="020B0604020202020204" pitchFamily="34" charset="0"/>
              </a:rPr>
              <a:t> &amp; </a:t>
            </a:r>
            <a:r>
              <a:rPr lang="en-US" b="0" dirty="0" err="1">
                <a:solidFill>
                  <a:srgbClr val="CFE2F3">
                    <a:lumMod val="10000"/>
                  </a:srgbClr>
                </a:solidFill>
                <a:latin typeface="Arial" panose="020B0604020202020204" pitchFamily="34" charset="0"/>
              </a:rPr>
              <a:t>đưa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ra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gợi</a:t>
            </a:r>
            <a:r>
              <a:rPr lang="en-US" b="0" dirty="0">
                <a:solidFill>
                  <a:srgbClr val="CFE2F3">
                    <a:lumMod val="10000"/>
                  </a:srgbClr>
                </a:solidFill>
                <a:latin typeface="Arial" panose="020B0604020202020204" pitchFamily="34" charset="0"/>
              </a:rPr>
              <a:t> ý</a:t>
            </a:r>
          </a:p>
        </p:txBody>
      </p:sp>
      <p:sp>
        <p:nvSpPr>
          <p:cNvPr id="3" name="Google Shape;142;p18"/>
          <p:cNvSpPr txBox="1"/>
          <p:nvPr/>
        </p:nvSpPr>
        <p:spPr>
          <a:xfrm>
            <a:off x="4819233" y="4449775"/>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Tài</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liệu</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tham</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khảo</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Nguồn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tham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khảo</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dùng</a:t>
            </a:r>
            <a:endParaRPr lang="en-US" b="0" dirty="0">
              <a:solidFill>
                <a:srgbClr val="CFE2F3">
                  <a:lumMod val="10000"/>
                </a:srgbClr>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outVertical)">
                                      <p:cBhvr>
                                        <p:cTn id="18" dur="500"/>
                                        <p:tgtEl>
                                          <p:spTgt spid="30"/>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par>
                          <p:cTn id="34" fill="hold">
                            <p:stCondLst>
                              <p:cond delay="10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1000"/>
                            </p:stCondLst>
                            <p:childTnLst>
                              <p:par>
                                <p:cTn id="50" presetID="16" presetClass="entr" presetSubtype="37"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cTn>
                              </p:par>
                            </p:childTnLst>
                          </p:cTn>
                        </p:par>
                        <p:par>
                          <p:cTn id="53" fill="hold">
                            <p:stCondLst>
                              <p:cond delay="1500"/>
                            </p:stCondLst>
                            <p:childTnLst>
                              <p:par>
                                <p:cTn id="54" presetID="16" presetClass="entr" presetSubtype="37"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out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025"/>
                                        </p:tgtEl>
                                        <p:attrNameLst>
                                          <p:attrName>style.visibility</p:attrName>
                                        </p:attrNameLst>
                                      </p:cBhvr>
                                      <p:to>
                                        <p:strVal val="visible"/>
                                      </p:to>
                                    </p:set>
                                    <p:anim calcmode="lin" valueType="num">
                                      <p:cBhvr>
                                        <p:cTn id="61" dur="500" fill="hold"/>
                                        <p:tgtEl>
                                          <p:spTgt spid="1025"/>
                                        </p:tgtEl>
                                        <p:attrNameLst>
                                          <p:attrName>ppt_w</p:attrName>
                                        </p:attrNameLst>
                                      </p:cBhvr>
                                      <p:tavLst>
                                        <p:tav tm="0">
                                          <p:val>
                                            <p:fltVal val="0"/>
                                          </p:val>
                                        </p:tav>
                                        <p:tav tm="100000">
                                          <p:val>
                                            <p:strVal val="#ppt_w"/>
                                          </p:val>
                                        </p:tav>
                                      </p:tavLst>
                                    </p:anim>
                                    <p:anim calcmode="lin" valueType="num">
                                      <p:cBhvr>
                                        <p:cTn id="62" dur="500" fill="hold"/>
                                        <p:tgtEl>
                                          <p:spTgt spid="1025"/>
                                        </p:tgtEl>
                                        <p:attrNameLst>
                                          <p:attrName>ppt_h</p:attrName>
                                        </p:attrNameLst>
                                      </p:cBhvr>
                                      <p:tavLst>
                                        <p:tav tm="0">
                                          <p:val>
                                            <p:fltVal val="0"/>
                                          </p:val>
                                        </p:tav>
                                        <p:tav tm="100000">
                                          <p:val>
                                            <p:strVal val="#ppt_h"/>
                                          </p:val>
                                        </p:tav>
                                      </p:tavLst>
                                    </p:anim>
                                    <p:animEffect transition="in" filter="fade">
                                      <p:cBhvr>
                                        <p:cTn id="63" dur="500"/>
                                        <p:tgtEl>
                                          <p:spTgt spid="1025"/>
                                        </p:tgtEl>
                                      </p:cBhvr>
                                    </p:animEffect>
                                  </p:childTnLst>
                                </p:cTn>
                              </p:par>
                            </p:childTnLst>
                          </p:cTn>
                        </p:par>
                        <p:par>
                          <p:cTn id="64" fill="hold">
                            <p:stCondLst>
                              <p:cond delay="500"/>
                            </p:stCondLst>
                            <p:childTnLst>
                              <p:par>
                                <p:cTn id="65" presetID="16" presetClass="entr" presetSubtype="37" fill="hold" grpId="0" nodeType="afterEffect">
                                  <p:stCondLst>
                                    <p:cond delay="0"/>
                                  </p:stCondLst>
                                  <p:childTnLst>
                                    <p:set>
                                      <p:cBhvr>
                                        <p:cTn id="66" dur="1" fill="hold">
                                          <p:stCondLst>
                                            <p:cond delay="0"/>
                                          </p:stCondLst>
                                        </p:cTn>
                                        <p:tgtEl>
                                          <p:spTgt spid="1027"/>
                                        </p:tgtEl>
                                        <p:attrNameLst>
                                          <p:attrName>style.visibility</p:attrName>
                                        </p:attrNameLst>
                                      </p:cBhvr>
                                      <p:to>
                                        <p:strVal val="visible"/>
                                      </p:to>
                                    </p:set>
                                    <p:animEffect transition="in" filter="barn(outVertical)">
                                      <p:cBhvr>
                                        <p:cTn id="67" dur="500"/>
                                        <p:tgtEl>
                                          <p:spTgt spid="10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barn(outVertical)">
                                      <p:cBhvr>
                                        <p:cTn id="72" dur="500"/>
                                        <p:tgtEl>
                                          <p:spTgt spid="10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barn(outVertical)">
                                      <p:cBhvr>
                                        <p:cTn id="77" dur="500"/>
                                        <p:tgtEl>
                                          <p:spTgt spid="10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35"/>
                                        </p:tgtEl>
                                        <p:attrNameLst>
                                          <p:attrName>style.visibility</p:attrName>
                                        </p:attrNameLst>
                                      </p:cBhvr>
                                      <p:to>
                                        <p:strVal val="visible"/>
                                      </p:to>
                                    </p:set>
                                    <p:animEffect transition="in" filter="barn(outVertical)">
                                      <p:cBhvr>
                                        <p:cTn id="82" dur="500"/>
                                        <p:tgtEl>
                                          <p:spTgt spid="10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1036"/>
                                        </p:tgtEl>
                                        <p:attrNameLst>
                                          <p:attrName>style.visibility</p:attrName>
                                        </p:attrNameLst>
                                      </p:cBhvr>
                                      <p:to>
                                        <p:strVal val="visible"/>
                                      </p:to>
                                    </p:set>
                                    <p:animEffect transition="in" filter="barn(outVertical)">
                                      <p:cBhvr>
                                        <p:cTn id="87" dur="500"/>
                                        <p:tgtEl>
                                          <p:spTgt spid="10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1037"/>
                                        </p:tgtEl>
                                        <p:attrNameLst>
                                          <p:attrName>style.visibility</p:attrName>
                                        </p:attrNameLst>
                                      </p:cBhvr>
                                      <p:to>
                                        <p:strVal val="visible"/>
                                      </p:to>
                                    </p:set>
                                    <p:animEffect transition="in" filter="barn(outVertical)">
                                      <p:cBhvr>
                                        <p:cTn id="92" dur="500"/>
                                        <p:tgtEl>
                                          <p:spTgt spid="10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37"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barn(outVertical)">
                                      <p:cBhvr>
                                        <p:cTn id="9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9" grpId="0"/>
      <p:bldP spid="20" grpId="0"/>
      <p:bldP spid="21" grpId="0"/>
      <p:bldP spid="26" grpId="0"/>
      <p:bldP spid="27" grpId="0"/>
      <p:bldP spid="29" grpId="0"/>
      <p:bldP spid="1027" grpId="0"/>
      <p:bldP spid="1031" grpId="0"/>
      <p:bldP spid="1034" grpId="0"/>
      <p:bldP spid="1035" grpId="0"/>
      <p:bldP spid="1036" grpId="0"/>
      <p:bldP spid="1037"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72144" y="0"/>
            <a:ext cx="6999711" cy="5143500"/>
          </a:xfrm>
          <a:prstGeom prst="rect">
            <a:avLst/>
          </a:prstGeom>
        </p:spPr>
      </p:pic>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p:cNvGrpSpPr/>
          <p:nvPr/>
        </p:nvGrpSpPr>
        <p:grpSpPr>
          <a:xfrm>
            <a:off x="131300" y="1360566"/>
            <a:ext cx="4372717" cy="3730036"/>
            <a:chOff x="131300" y="1360566"/>
            <a:chExt cx="4372717" cy="3730036"/>
          </a:xfrm>
        </p:grpSpPr>
        <p:sp>
          <p:nvSpPr>
            <p:cNvPr id="6" name="Freeform: Shape 5"/>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p:cNvGrpSpPr/>
          <p:nvPr/>
        </p:nvGrpSpPr>
        <p:grpSpPr>
          <a:xfrm>
            <a:off x="378304" y="1379579"/>
            <a:ext cx="4185951" cy="3751040"/>
            <a:chOff x="378304" y="1379579"/>
            <a:chExt cx="4185951" cy="3751040"/>
          </a:xfrm>
        </p:grpSpPr>
        <p:sp>
          <p:nvSpPr>
            <p:cNvPr id="9" name="Freeform: Shape 8"/>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p:cNvGrpSpPr/>
          <p:nvPr/>
        </p:nvGrpSpPr>
        <p:grpSpPr>
          <a:xfrm>
            <a:off x="486793" y="3475269"/>
            <a:ext cx="947451" cy="1655349"/>
            <a:chOff x="486793" y="3475269"/>
            <a:chExt cx="947451" cy="1655349"/>
          </a:xfrm>
        </p:grpSpPr>
        <p:sp>
          <p:nvSpPr>
            <p:cNvPr id="131" name="Freeform: Shape 130"/>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p:cNvGrpSpPr/>
          <p:nvPr/>
        </p:nvGrpSpPr>
        <p:grpSpPr>
          <a:xfrm>
            <a:off x="2270222" y="2403595"/>
            <a:ext cx="1772384" cy="2727023"/>
            <a:chOff x="2270222" y="2403595"/>
            <a:chExt cx="1772384" cy="2727023"/>
          </a:xfrm>
        </p:grpSpPr>
        <p:sp>
          <p:nvSpPr>
            <p:cNvPr id="144" name="Freeform: Shape 143"/>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p:cNvGrpSpPr/>
            <p:nvPr/>
          </p:nvGrpSpPr>
          <p:grpSpPr>
            <a:xfrm>
              <a:off x="2739551" y="2791088"/>
              <a:ext cx="461854" cy="177831"/>
              <a:chOff x="2739551" y="2791088"/>
              <a:chExt cx="461854" cy="177831"/>
            </a:xfrm>
            <a:solidFill>
              <a:srgbClr val="FFFFFF"/>
            </a:solidFill>
          </p:grpSpPr>
          <p:sp>
            <p:nvSpPr>
              <p:cNvPr id="154" name="Freeform: Shape 153"/>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p:cNvGrpSpPr/>
          <p:nvPr/>
        </p:nvGrpSpPr>
        <p:grpSpPr>
          <a:xfrm>
            <a:off x="558978" y="3088292"/>
            <a:ext cx="2084810" cy="2042707"/>
            <a:chOff x="558978" y="3088292"/>
            <a:chExt cx="2084810" cy="2042707"/>
          </a:xfrm>
        </p:grpSpPr>
        <p:sp>
          <p:nvSpPr>
            <p:cNvPr id="186" name="Freeform: Shape 185"/>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p:cNvGrpSpPr/>
          <p:nvPr/>
        </p:nvGrpSpPr>
        <p:grpSpPr>
          <a:xfrm>
            <a:off x="9686" y="4515209"/>
            <a:ext cx="4638389" cy="615661"/>
            <a:chOff x="9686" y="4515209"/>
            <a:chExt cx="4638389" cy="615661"/>
          </a:xfrm>
        </p:grpSpPr>
        <p:sp>
          <p:nvSpPr>
            <p:cNvPr id="204" name="Freeform: Shape 203"/>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p:cNvGrpSpPr/>
          <p:nvPr/>
        </p:nvGrpSpPr>
        <p:grpSpPr>
          <a:xfrm rot="17501868">
            <a:off x="4702222" y="-72765"/>
            <a:ext cx="4453305" cy="5673605"/>
            <a:chOff x="5636086" y="1293343"/>
            <a:chExt cx="4242840" cy="4029786"/>
          </a:xfrm>
        </p:grpSpPr>
        <p:sp>
          <p:nvSpPr>
            <p:cNvPr id="225" name="Freeform: Shape 2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p:cNvSpPr txBox="1"/>
          <p:nvPr/>
        </p:nvSpPr>
        <p:spPr>
          <a:xfrm>
            <a:off x="5100876" y="1141390"/>
            <a:ext cx="3528204" cy="3539430"/>
          </a:xfrm>
          <a:prstGeom prst="rect">
            <a:avLst/>
          </a:prstGeom>
          <a:noFill/>
          <a:ln w="9525">
            <a:noFill/>
          </a:ln>
        </p:spPr>
        <p:txBody>
          <a:bodyPr wrap="square">
            <a:spAutoFit/>
            <a:scene3d>
              <a:camera prst="orthographicFront"/>
              <a:lightRig rig="threePt" dir="t"/>
            </a:scene3d>
          </a:bodyPr>
          <a:lstStyle/>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Em hãy thiết k</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ế </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một báo cáo treo tường để trình bày kết quả của một nghiên cứu khoa</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học hoặc một bài thực hành mà em đã thực hiện trong môn Khoa học tự nhiên.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9144000" cy="5143500"/>
          </a:xfrm>
        </p:grpSpPr>
        <p:pic>
          <p:nvPicPr>
            <p:cNvPr id="3" name="Picture 2"/>
            <p:cNvPicPr>
              <a:picLocks noChangeAspect="1"/>
            </p:cNvPicPr>
            <p:nvPr/>
          </p:nvPicPr>
          <p:blipFill rotWithShape="1">
            <a:blip r:embed="rId2"/>
            <a:srcRect l="-1401" t="14526" r="1401" b="24084"/>
            <a:stretch>
              <a:fillRect/>
            </a:stretch>
          </p:blipFill>
          <p:spPr>
            <a:xfrm>
              <a:off x="0" y="0"/>
              <a:ext cx="9144000" cy="5143500"/>
            </a:xfrm>
            <a:prstGeom prst="rect">
              <a:avLst/>
            </a:prstGeom>
          </p:spPr>
        </p:pic>
        <p:cxnSp>
          <p:nvCxnSpPr>
            <p:cNvPr id="5" name="Straight Connector 4"/>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372230" y="1046810"/>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panose="02000000000000000000"/>
                <a:cs typeface="#9Slide03 Arima Madurai Black" panose="00000A00000000000000" pitchFamily="2" charset="-93"/>
                <a:sym typeface="Roboto" panose="02000000000000000000"/>
              </a:defRPr>
            </a:lvl1pPr>
            <a:lvl2pPr marL="914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2pPr>
            <a:lvl3pPr marL="1371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3pPr>
            <a:lvl4pPr marL="1828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4pPr>
            <a:lvl5pPr marL="22860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5pPr>
            <a:lvl6pPr marL="27432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6pPr>
            <a:lvl7pPr marL="3200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7pPr>
            <a:lvl8pPr marL="3657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8pPr>
            <a:lvl9pPr marL="4114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5400" b="1" i="0" u="none" strike="noStrike" kern="0" cap="none" spc="0" normalizeH="0" baseline="0" noProof="0" dirty="0">
                <a:ln>
                  <a:noFill/>
                </a:ln>
                <a:solidFill>
                  <a:srgbClr val="C53F3F"/>
                </a:solidFill>
                <a:effectLst/>
                <a:uLnTx/>
                <a:uFillTx/>
                <a:latin typeface="Arial" panose="020B0604020202020204" pitchFamily="34" charset="0"/>
                <a:ea typeface="Roboto" panose="02000000000000000000"/>
                <a:cs typeface="Arial" panose="020B0604020202020204" pitchFamily="34" charset="0"/>
                <a:sym typeface="Roboto" panose="02000000000000000000"/>
              </a:rPr>
              <a:t>THANKS!!!</a:t>
            </a:r>
            <a:endParaRPr kumimoji="0" lang="en-US" sz="5400" b="1" i="0" u="none" strike="noStrike" kern="0" cap="none" spc="0" normalizeH="0" baseline="0" noProof="0" dirty="0">
              <a:ln>
                <a:noFill/>
              </a:ln>
              <a:solidFill>
                <a:srgbClr val="C53F3F"/>
              </a:solidFill>
              <a:effectLst/>
              <a:uLnTx/>
              <a:uFillTx/>
              <a:latin typeface="Arial" panose="020B0604020202020204"/>
              <a:ea typeface="Roboto" panose="02000000000000000000"/>
              <a:cs typeface="Arial" panose="020B0604020202020204" pitchFamily="34" charset="0"/>
              <a:sym typeface="Roboto" panose="0200000000000000000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31" name="Google Shape;131;p18"/>
          <p:cNvGrpSpPr/>
          <p:nvPr/>
        </p:nvGrpSpPr>
        <p:grpSpPr>
          <a:xfrm>
            <a:off x="5898203" y="603339"/>
            <a:ext cx="2085738" cy="3588002"/>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2" name="Google Shape;142;p18"/>
          <p:cNvSpPr txBox="1"/>
          <p:nvPr/>
        </p:nvSpPr>
        <p:spPr>
          <a:xfrm>
            <a:off x="1242688" y="1785888"/>
            <a:ext cx="4182297" cy="122290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44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 MỘT SỐ DỤNG CỤ VÀ HÓA CHẤT</a:t>
            </a:r>
            <a:endParaRPr kumimoji="0" sz="44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p:cNvGrpSpPr/>
          <p:nvPr/>
        </p:nvGrpSpPr>
        <p:grpSpPr>
          <a:xfrm>
            <a:off x="561789" y="3285267"/>
            <a:ext cx="7245964" cy="1611463"/>
            <a:chOff x="5636086" y="1293343"/>
            <a:chExt cx="4242840" cy="4029786"/>
          </a:xfrm>
        </p:grpSpPr>
        <p:sp>
          <p:nvSpPr>
            <p:cNvPr id="5"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1036179" y="3321450"/>
            <a:ext cx="6003957" cy="1384995"/>
          </a:xfrm>
          <a:prstGeom prst="rect">
            <a:avLst/>
          </a:prstGeom>
          <a:noFill/>
          <a:ln w="9525">
            <a:noFill/>
          </a:ln>
        </p:spPr>
        <p:txBody>
          <a:bodyPr wrap="square">
            <a:spAutoFit/>
            <a:scene3d>
              <a:camera prst="orthographicFront"/>
              <a:lightRig rig="threePt" dir="t"/>
            </a:scene3d>
          </a:bodyPr>
          <a:lstStyle/>
          <a:p>
            <a:pPr lvl="0" algn="ctr">
              <a:defRPr/>
            </a:pPr>
            <a:r>
              <a:rPr lang="vi-VN" sz="2800" b="1" dirty="0">
                <a:solidFill>
                  <a:schemeClr val="tx1"/>
                </a:solidFill>
                <a:latin typeface="Fira Sans Condensed Light" panose="020B0403050000020004" pitchFamily="34" charset="0"/>
                <a:cs typeface="Arial" panose="020B0604020202020204" pitchFamily="34" charset="0"/>
              </a:rPr>
              <a:t>Hãy cho biết những dụng cụ ở Hình 1.1 được sử dụng để hỗ trợ học tập lĩnh vực nào trong môn Khoa học tự nhiên 9.</a:t>
            </a:r>
            <a:endParaRPr lang="en-US" sz="2800" b="1" dirty="0">
              <a:solidFill>
                <a:schemeClr val="tx1"/>
              </a:solidFill>
              <a:latin typeface="Fira Sans Condensed Light" panose="020B0403050000020004" pitchFamily="34" charset="0"/>
              <a:cs typeface="Arial" panose="020B0604020202020204" pitchFamily="34" charset="0"/>
            </a:endParaRPr>
          </a:p>
        </p:txBody>
      </p:sp>
      <p:pic>
        <p:nvPicPr>
          <p:cNvPr id="64" name="Picture 63"/>
          <p:cNvPicPr>
            <a:picLocks noChangeAspect="1"/>
          </p:cNvPicPr>
          <p:nvPr/>
        </p:nvPicPr>
        <p:blipFill>
          <a:blip r:embed="rId2"/>
          <a:stretch>
            <a:fillRect/>
          </a:stretch>
        </p:blipFill>
        <p:spPr>
          <a:xfrm>
            <a:off x="6847169" y="2893212"/>
            <a:ext cx="1735035" cy="2003518"/>
          </a:xfrm>
          <a:prstGeom prst="rect">
            <a:avLst/>
          </a:prstGeom>
        </p:spPr>
      </p:pic>
      <p:grpSp>
        <p:nvGrpSpPr>
          <p:cNvPr id="70" name="Group 69"/>
          <p:cNvGrpSpPr/>
          <p:nvPr/>
        </p:nvGrpSpPr>
        <p:grpSpPr>
          <a:xfrm>
            <a:off x="0" y="67159"/>
            <a:ext cx="9144000" cy="2826053"/>
            <a:chOff x="0" y="67159"/>
            <a:chExt cx="9144000" cy="2826053"/>
          </a:xfrm>
        </p:grpSpPr>
        <p:pic>
          <p:nvPicPr>
            <p:cNvPr id="3" name="Picture 2"/>
            <p:cNvPicPr>
              <a:picLocks noChangeAspect="1"/>
            </p:cNvPicPr>
            <p:nvPr/>
          </p:nvPicPr>
          <p:blipFill>
            <a:blip r:embed="rId3"/>
            <a:stretch>
              <a:fillRect/>
            </a:stretch>
          </p:blipFill>
          <p:spPr>
            <a:xfrm>
              <a:off x="0" y="67159"/>
              <a:ext cx="9144000" cy="2183130"/>
            </a:xfrm>
            <a:prstGeom prst="rect">
              <a:avLst/>
            </a:prstGeom>
          </p:spPr>
        </p:pic>
        <p:sp>
          <p:nvSpPr>
            <p:cNvPr id="65" name="Text Box 99"/>
            <p:cNvSpPr txBox="1"/>
            <p:nvPr/>
          </p:nvSpPr>
          <p:spPr>
            <a:xfrm>
              <a:off x="1055000" y="2535806"/>
              <a:ext cx="7033999"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sz="1800" dirty="0" err="1"/>
                <a:t>Hình</a:t>
              </a:r>
              <a:r>
                <a:rPr lang="en-US" sz="1800" dirty="0"/>
                <a:t> 1.1. </a:t>
              </a:r>
              <a:r>
                <a:rPr lang="en-US" sz="1800" b="0" dirty="0" err="1"/>
                <a:t>Một</a:t>
              </a:r>
              <a:r>
                <a:rPr lang="en-US" sz="1800" b="0" dirty="0"/>
                <a:t> </a:t>
              </a:r>
              <a:r>
                <a:rPr lang="en-US" sz="1800" b="0" dirty="0" err="1"/>
                <a:t>số</a:t>
              </a:r>
              <a:r>
                <a:rPr lang="en-US" sz="1800" b="0" dirty="0"/>
                <a:t> </a:t>
              </a:r>
              <a:r>
                <a:rPr lang="en-US" sz="1800" b="0" dirty="0" err="1"/>
                <a:t>dụng</a:t>
              </a:r>
              <a:r>
                <a:rPr lang="en-US" sz="1800" b="0" dirty="0"/>
                <a:t> </a:t>
              </a:r>
              <a:r>
                <a:rPr lang="en-US" sz="1800" b="0" dirty="0" err="1"/>
                <a:t>cụ</a:t>
              </a:r>
              <a:r>
                <a:rPr lang="en-US" sz="1800" b="0" dirty="0"/>
                <a:t> </a:t>
              </a:r>
              <a:r>
                <a:rPr lang="en-US" sz="1800" b="0" dirty="0" err="1"/>
                <a:t>sử</a:t>
              </a:r>
              <a:r>
                <a:rPr lang="en-US" sz="1800" b="0" dirty="0"/>
                <a:t> </a:t>
              </a:r>
              <a:r>
                <a:rPr lang="en-US" sz="1800" b="0" dirty="0" err="1"/>
                <a:t>dụng</a:t>
              </a:r>
              <a:r>
                <a:rPr lang="en-US" sz="1800" b="0" dirty="0"/>
                <a:t> </a:t>
              </a:r>
              <a:r>
                <a:rPr lang="en-US" sz="1800" b="0" dirty="0" err="1"/>
                <a:t>trong</a:t>
              </a:r>
              <a:r>
                <a:rPr lang="en-US" sz="1800" b="0" dirty="0"/>
                <a:t> </a:t>
              </a:r>
              <a:r>
                <a:rPr lang="en-US" sz="1800" b="0" dirty="0" err="1"/>
                <a:t>môn</a:t>
              </a:r>
              <a:r>
                <a:rPr lang="en-US" sz="1800" b="0" dirty="0"/>
                <a:t> Khoa </a:t>
              </a:r>
              <a:r>
                <a:rPr lang="en-US" sz="1800" b="0" dirty="0" err="1"/>
                <a:t>học</a:t>
              </a:r>
              <a:r>
                <a:rPr lang="en-US" sz="1800" b="0" dirty="0"/>
                <a:t> </a:t>
              </a:r>
              <a:r>
                <a:rPr lang="en-US" sz="1800" b="0" dirty="0" err="1"/>
                <a:t>tự</a:t>
              </a:r>
              <a:r>
                <a:rPr lang="en-US" sz="1800" b="0" dirty="0"/>
                <a:t> </a:t>
              </a:r>
              <a:r>
                <a:rPr lang="en-US" sz="1800" b="0" dirty="0" err="1"/>
                <a:t>nhiên</a:t>
              </a:r>
              <a:r>
                <a:rPr lang="en-US" sz="1800" b="0" dirty="0"/>
                <a:t> 9 </a:t>
              </a:r>
            </a:p>
          </p:txBody>
        </p:sp>
        <p:sp>
          <p:nvSpPr>
            <p:cNvPr id="67" name="Text Box 99"/>
            <p:cNvSpPr txBox="1"/>
            <p:nvPr/>
          </p:nvSpPr>
          <p:spPr>
            <a:xfrm>
              <a:off x="144317" y="2214344"/>
              <a:ext cx="2925337"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b="1">
                  <a:solidFill>
                    <a:schemeClr val="bg1">
                      <a:lumMod val="10000"/>
                    </a:schemeClr>
                  </a:solidFill>
                  <a:latin typeface="+mn-lt"/>
                  <a:ea typeface="Fira Sans Extra Condensed" panose="020B0503050000020004"/>
                  <a:cs typeface="Fira Sans Extra Condensed" panose="020B0503050000020004"/>
                </a:defRPr>
              </a:lvl1pPr>
            </a:lstStyle>
            <a:p>
              <a:r>
                <a:rPr lang="vi-VN" sz="1400" b="0" dirty="0"/>
                <a:t>Tiêu bản nhi</a:t>
              </a:r>
              <a:r>
                <a:rPr lang="en-US" sz="1400" b="0" dirty="0"/>
                <a:t>ễ</a:t>
              </a:r>
              <a:r>
                <a:rPr lang="vi-VN" sz="1400" b="0" dirty="0"/>
                <a:t>m sắc thể người</a:t>
              </a:r>
              <a:endParaRPr lang="en-US" sz="1400" b="0" dirty="0"/>
            </a:p>
          </p:txBody>
        </p:sp>
        <p:sp>
          <p:nvSpPr>
            <p:cNvPr id="68" name="Text Box 99"/>
            <p:cNvSpPr txBox="1"/>
            <p:nvPr/>
          </p:nvSpPr>
          <p:spPr>
            <a:xfrm>
              <a:off x="3069655" y="2214344"/>
              <a:ext cx="2725262"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Lăng kính</a:t>
              </a:r>
              <a:endParaRPr lang="en-US" dirty="0"/>
            </a:p>
          </p:txBody>
        </p:sp>
        <p:sp>
          <p:nvSpPr>
            <p:cNvPr id="69" name="Text Box 99"/>
            <p:cNvSpPr txBox="1"/>
            <p:nvPr/>
          </p:nvSpPr>
          <p:spPr>
            <a:xfrm>
              <a:off x="5994992" y="2214344"/>
              <a:ext cx="3004690"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Thấu kính hội tụ Th</a:t>
              </a:r>
              <a:r>
                <a:rPr lang="en-US" dirty="0"/>
                <a:t>ấ</a:t>
              </a:r>
              <a:r>
                <a:rPr lang="vi-VN" dirty="0"/>
                <a:t>u kính phân kì</a:t>
              </a: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p:cNvGrpSpPr/>
          <p:nvPr/>
        </p:nvGrpSpPr>
        <p:grpSpPr>
          <a:xfrm>
            <a:off x="861856" y="3741189"/>
            <a:ext cx="7850963" cy="1219608"/>
            <a:chOff x="5636086" y="1293343"/>
            <a:chExt cx="4242840" cy="4029786"/>
          </a:xfrm>
          <a:solidFill>
            <a:srgbClr val="FFFFB3"/>
          </a:solidFill>
        </p:grpSpPr>
        <p:sp>
          <p:nvSpPr>
            <p:cNvPr id="5"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1779973" y="3873938"/>
            <a:ext cx="6791977" cy="954107"/>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b="1">
                <a:solidFill>
                  <a:schemeClr val="tx1"/>
                </a:solidFill>
                <a:latin typeface="Fira Sans Condensed Light" panose="020B0403050000020004" pitchFamily="34" charset="0"/>
                <a:cs typeface="Arial" panose="020B0604020202020204" pitchFamily="34" charset="0"/>
              </a:defRPr>
            </a:lvl1pPr>
          </a:lstStyle>
          <a:p>
            <a:r>
              <a:rPr lang="en-US" dirty="0" err="1"/>
              <a:t>Sử</a:t>
            </a:r>
            <a:r>
              <a:rPr lang="en-US" dirty="0"/>
              <a:t> </a:t>
            </a:r>
            <a:r>
              <a:rPr lang="en-US" dirty="0" err="1"/>
              <a:t>dụng</a:t>
            </a:r>
            <a:r>
              <a:rPr lang="en-US" dirty="0"/>
              <a:t> </a:t>
            </a:r>
            <a:r>
              <a:rPr lang="en-US" dirty="0" err="1"/>
              <a:t>để</a:t>
            </a:r>
            <a:r>
              <a:rPr lang="en-US" dirty="0"/>
              <a:t> </a:t>
            </a:r>
            <a:r>
              <a:rPr lang="en-US" dirty="0" err="1"/>
              <a:t>hỗ</a:t>
            </a:r>
            <a:r>
              <a:rPr lang="en-US" dirty="0"/>
              <a:t> </a:t>
            </a:r>
            <a:r>
              <a:rPr lang="en-US" dirty="0" err="1"/>
              <a:t>trợ</a:t>
            </a:r>
            <a:r>
              <a:rPr lang="en-US" dirty="0"/>
              <a:t> </a:t>
            </a:r>
            <a:r>
              <a:rPr lang="en-US" dirty="0" err="1"/>
              <a:t>học</a:t>
            </a:r>
            <a:r>
              <a:rPr lang="en-US" dirty="0"/>
              <a:t> </a:t>
            </a:r>
            <a:r>
              <a:rPr lang="en-US" dirty="0" err="1"/>
              <a:t>tập</a:t>
            </a:r>
            <a:r>
              <a:rPr lang="en-US" dirty="0"/>
              <a:t> </a:t>
            </a:r>
            <a:r>
              <a:rPr lang="en-US" dirty="0" err="1"/>
              <a:t>lĩnh</a:t>
            </a:r>
            <a:r>
              <a:rPr lang="en-US" dirty="0"/>
              <a:t> </a:t>
            </a:r>
            <a:r>
              <a:rPr lang="en-US" dirty="0" err="1"/>
              <a:t>vực</a:t>
            </a:r>
            <a:r>
              <a:rPr lang="en-US" dirty="0"/>
              <a:t> </a:t>
            </a:r>
            <a:r>
              <a:rPr lang="en-US" dirty="0" err="1"/>
              <a:t>sinh</a:t>
            </a:r>
            <a:r>
              <a:rPr lang="en-US" dirty="0"/>
              <a:t> </a:t>
            </a:r>
            <a:r>
              <a:rPr lang="en-US" dirty="0" err="1"/>
              <a:t>học</a:t>
            </a:r>
            <a:r>
              <a:rPr lang="en-US" dirty="0"/>
              <a:t> </a:t>
            </a:r>
            <a:r>
              <a:rPr lang="en-US" dirty="0" err="1"/>
              <a:t>và</a:t>
            </a:r>
            <a:r>
              <a:rPr lang="en-US" dirty="0"/>
              <a:t> </a:t>
            </a:r>
            <a:r>
              <a:rPr lang="en-US" dirty="0" err="1"/>
              <a:t>vật</a:t>
            </a:r>
            <a:r>
              <a:rPr lang="en-US" dirty="0"/>
              <a:t> </a:t>
            </a:r>
            <a:r>
              <a:rPr lang="en-US" dirty="0" err="1"/>
              <a:t>lí</a:t>
            </a:r>
            <a:r>
              <a:rPr lang="en-US" dirty="0"/>
              <a:t> </a:t>
            </a:r>
            <a:r>
              <a:rPr lang="en-US" dirty="0" err="1"/>
              <a:t>học</a:t>
            </a:r>
            <a:r>
              <a:rPr lang="en-US" dirty="0"/>
              <a:t> </a:t>
            </a:r>
            <a:r>
              <a:rPr lang="en-US" dirty="0" err="1"/>
              <a:t>trong</a:t>
            </a:r>
            <a:r>
              <a:rPr lang="en-US" dirty="0"/>
              <a:t> </a:t>
            </a:r>
            <a:r>
              <a:rPr lang="en-US" dirty="0" err="1"/>
              <a:t>môn</a:t>
            </a:r>
            <a:r>
              <a:rPr lang="en-US" dirty="0"/>
              <a:t> Khoa </a:t>
            </a:r>
            <a:r>
              <a:rPr lang="en-US" dirty="0" err="1"/>
              <a:t>học</a:t>
            </a:r>
            <a:r>
              <a:rPr lang="en-US" dirty="0"/>
              <a:t> </a:t>
            </a:r>
            <a:r>
              <a:rPr lang="en-US" dirty="0" err="1"/>
              <a:t>tự</a:t>
            </a:r>
            <a:r>
              <a:rPr lang="en-US" dirty="0"/>
              <a:t> </a:t>
            </a:r>
            <a:r>
              <a:rPr lang="en-US" dirty="0" err="1"/>
              <a:t>nhiên</a:t>
            </a:r>
            <a:r>
              <a:rPr lang="en-US" dirty="0"/>
              <a:t> 9.</a:t>
            </a:r>
          </a:p>
        </p:txBody>
      </p:sp>
      <p:grpSp>
        <p:nvGrpSpPr>
          <p:cNvPr id="70" name="Group 69"/>
          <p:cNvGrpSpPr/>
          <p:nvPr/>
        </p:nvGrpSpPr>
        <p:grpSpPr>
          <a:xfrm>
            <a:off x="0" y="562508"/>
            <a:ext cx="9144000" cy="2826053"/>
            <a:chOff x="0" y="67159"/>
            <a:chExt cx="9144000" cy="2826053"/>
          </a:xfrm>
        </p:grpSpPr>
        <p:pic>
          <p:nvPicPr>
            <p:cNvPr id="3" name="Picture 2"/>
            <p:cNvPicPr>
              <a:picLocks noChangeAspect="1"/>
            </p:cNvPicPr>
            <p:nvPr/>
          </p:nvPicPr>
          <p:blipFill>
            <a:blip r:embed="rId2"/>
            <a:stretch>
              <a:fillRect/>
            </a:stretch>
          </p:blipFill>
          <p:spPr>
            <a:xfrm>
              <a:off x="0" y="67159"/>
              <a:ext cx="9144000" cy="2183130"/>
            </a:xfrm>
            <a:prstGeom prst="rect">
              <a:avLst/>
            </a:prstGeom>
          </p:spPr>
        </p:pic>
        <p:sp>
          <p:nvSpPr>
            <p:cNvPr id="65" name="Text Box 99"/>
            <p:cNvSpPr txBox="1"/>
            <p:nvPr/>
          </p:nvSpPr>
          <p:spPr>
            <a:xfrm>
              <a:off x="1055000" y="2535806"/>
              <a:ext cx="7033999"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sz="1800" dirty="0" err="1"/>
                <a:t>Hình</a:t>
              </a:r>
              <a:r>
                <a:rPr lang="en-US" sz="1800" dirty="0"/>
                <a:t> 1.1. </a:t>
              </a:r>
              <a:r>
                <a:rPr lang="en-US" sz="1800" b="0" dirty="0" err="1"/>
                <a:t>Một</a:t>
              </a:r>
              <a:r>
                <a:rPr lang="en-US" sz="1800" b="0" dirty="0"/>
                <a:t> </a:t>
              </a:r>
              <a:r>
                <a:rPr lang="en-US" sz="1800" b="0" dirty="0" err="1"/>
                <a:t>số</a:t>
              </a:r>
              <a:r>
                <a:rPr lang="en-US" sz="1800" b="0" dirty="0"/>
                <a:t> </a:t>
              </a:r>
              <a:r>
                <a:rPr lang="en-US" sz="1800" b="0" dirty="0" err="1"/>
                <a:t>dụng</a:t>
              </a:r>
              <a:r>
                <a:rPr lang="en-US" sz="1800" b="0" dirty="0"/>
                <a:t> </a:t>
              </a:r>
              <a:r>
                <a:rPr lang="en-US" sz="1800" b="0" dirty="0" err="1"/>
                <a:t>cụ</a:t>
              </a:r>
              <a:r>
                <a:rPr lang="en-US" sz="1800" b="0" dirty="0"/>
                <a:t> </a:t>
              </a:r>
              <a:r>
                <a:rPr lang="en-US" sz="1800" b="0" dirty="0" err="1"/>
                <a:t>sử</a:t>
              </a:r>
              <a:r>
                <a:rPr lang="en-US" sz="1800" b="0" dirty="0"/>
                <a:t> </a:t>
              </a:r>
              <a:r>
                <a:rPr lang="en-US" sz="1800" b="0" dirty="0" err="1"/>
                <a:t>dụng</a:t>
              </a:r>
              <a:r>
                <a:rPr lang="en-US" sz="1800" b="0" dirty="0"/>
                <a:t> </a:t>
              </a:r>
              <a:r>
                <a:rPr lang="en-US" sz="1800" b="0" dirty="0" err="1"/>
                <a:t>trong</a:t>
              </a:r>
              <a:r>
                <a:rPr lang="en-US" sz="1800" b="0" dirty="0"/>
                <a:t> </a:t>
              </a:r>
              <a:r>
                <a:rPr lang="en-US" sz="1800" b="0" dirty="0" err="1"/>
                <a:t>môn</a:t>
              </a:r>
              <a:r>
                <a:rPr lang="en-US" sz="1800" b="0" dirty="0"/>
                <a:t> Khoa </a:t>
              </a:r>
              <a:r>
                <a:rPr lang="en-US" sz="1800" b="0" dirty="0" err="1"/>
                <a:t>học</a:t>
              </a:r>
              <a:r>
                <a:rPr lang="en-US" sz="1800" b="0" dirty="0"/>
                <a:t> </a:t>
              </a:r>
              <a:r>
                <a:rPr lang="en-US" sz="1800" b="0" dirty="0" err="1"/>
                <a:t>tự</a:t>
              </a:r>
              <a:r>
                <a:rPr lang="en-US" sz="1800" b="0" dirty="0"/>
                <a:t> </a:t>
              </a:r>
              <a:r>
                <a:rPr lang="en-US" sz="1800" b="0" dirty="0" err="1"/>
                <a:t>nhiên</a:t>
              </a:r>
              <a:r>
                <a:rPr lang="en-US" sz="1800" b="0" dirty="0"/>
                <a:t> 9 </a:t>
              </a:r>
            </a:p>
          </p:txBody>
        </p:sp>
        <p:sp>
          <p:nvSpPr>
            <p:cNvPr id="67" name="Text Box 99"/>
            <p:cNvSpPr txBox="1"/>
            <p:nvPr/>
          </p:nvSpPr>
          <p:spPr>
            <a:xfrm>
              <a:off x="144317" y="2214344"/>
              <a:ext cx="2925337"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b="1">
                  <a:solidFill>
                    <a:schemeClr val="bg1">
                      <a:lumMod val="10000"/>
                    </a:schemeClr>
                  </a:solidFill>
                  <a:latin typeface="+mn-lt"/>
                  <a:ea typeface="Fira Sans Extra Condensed" panose="020B0503050000020004"/>
                  <a:cs typeface="Fira Sans Extra Condensed" panose="020B0503050000020004"/>
                </a:defRPr>
              </a:lvl1pPr>
            </a:lstStyle>
            <a:p>
              <a:r>
                <a:rPr lang="vi-VN" sz="1400" b="0" dirty="0"/>
                <a:t>Tiêu bản nhi</a:t>
              </a:r>
              <a:r>
                <a:rPr lang="en-US" sz="1400" b="0" dirty="0"/>
                <a:t>ễ</a:t>
              </a:r>
              <a:r>
                <a:rPr lang="vi-VN" sz="1400" b="0" dirty="0"/>
                <a:t>m sắc thể người</a:t>
              </a:r>
              <a:endParaRPr lang="en-US" sz="1400" b="0" dirty="0"/>
            </a:p>
          </p:txBody>
        </p:sp>
        <p:sp>
          <p:nvSpPr>
            <p:cNvPr id="68" name="Text Box 99"/>
            <p:cNvSpPr txBox="1"/>
            <p:nvPr/>
          </p:nvSpPr>
          <p:spPr>
            <a:xfrm>
              <a:off x="3069655" y="2214344"/>
              <a:ext cx="2725262"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Lăng kính</a:t>
              </a:r>
              <a:endParaRPr lang="en-US" dirty="0"/>
            </a:p>
          </p:txBody>
        </p:sp>
        <p:sp>
          <p:nvSpPr>
            <p:cNvPr id="69" name="Text Box 99"/>
            <p:cNvSpPr txBox="1"/>
            <p:nvPr/>
          </p:nvSpPr>
          <p:spPr>
            <a:xfrm>
              <a:off x="5994992" y="2214344"/>
              <a:ext cx="3004690"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Thấu kính hội tụ Th</a:t>
              </a:r>
              <a:r>
                <a:rPr lang="en-US" dirty="0"/>
                <a:t>ấ</a:t>
              </a:r>
              <a:r>
                <a:rPr lang="vi-VN" dirty="0"/>
                <a:t>u kính phân kì</a:t>
              </a:r>
              <a:endParaRPr lang="en-US" dirty="0"/>
            </a:p>
          </p:txBody>
        </p:sp>
      </p:grpSp>
      <p:sp>
        <p:nvSpPr>
          <p:cNvPr id="2"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grpSp>
        <p:nvGrpSpPr>
          <p:cNvPr id="8" name="Group 7"/>
          <p:cNvGrpSpPr/>
          <p:nvPr/>
        </p:nvGrpSpPr>
        <p:grpSpPr>
          <a:xfrm>
            <a:off x="0" y="0"/>
            <a:ext cx="9144000" cy="455424"/>
            <a:chOff x="0" y="0"/>
            <a:chExt cx="9144000" cy="455424"/>
          </a:xfrm>
        </p:grpSpPr>
        <p:sp>
          <p:nvSpPr>
            <p:cNvPr id="9" name="Rectangle 8"/>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grpSp>
      <p:pic>
        <p:nvPicPr>
          <p:cNvPr id="11" name="Picture 10"/>
          <p:cNvPicPr>
            <a:picLocks noChangeAspect="1"/>
          </p:cNvPicPr>
          <p:nvPr/>
        </p:nvPicPr>
        <p:blipFill>
          <a:blip r:embed="rId3"/>
          <a:stretch>
            <a:fillRect/>
          </a:stretch>
        </p:blipFill>
        <p:spPr>
          <a:xfrm>
            <a:off x="330026" y="3674078"/>
            <a:ext cx="1449947" cy="1266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455424"/>
            <a:chOff x="0" y="0"/>
            <a:chExt cx="9144000" cy="455424"/>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gr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quang học</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3715841" y="4478971"/>
            <a:ext cx="1712317"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Nguồn</a:t>
            </a:r>
            <a:r>
              <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Sáng</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grpSp>
        <p:nvGrpSpPr>
          <p:cNvPr id="10" name="Group 9"/>
          <p:cNvGrpSpPr/>
          <p:nvPr/>
        </p:nvGrpSpPr>
        <p:grpSpPr>
          <a:xfrm>
            <a:off x="781187" y="1854925"/>
            <a:ext cx="3925794" cy="1280001"/>
            <a:chOff x="588306" y="1820387"/>
            <a:chExt cx="3600953" cy="1174087"/>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3333" l="2381" r="96032">
                          <a14:foregroundMark x1="3704" y1="35000" x2="13492" y2="70833"/>
                          <a14:foregroundMark x1="3704" y1="35833" x2="22487" y2="31667"/>
                          <a14:foregroundMark x1="6878" y1="30000" x2="22751" y2="29167"/>
                          <a14:foregroundMark x1="22751" y1="29167" x2="25132" y2="30833"/>
                          <a14:foregroundMark x1="3439" y1="86667" x2="17196" y2="86667"/>
                          <a14:foregroundMark x1="2646" y1="85000" x2="8466" y2="85000"/>
                          <a14:foregroundMark x1="2381" y1="32500" x2="10317" y2="34167"/>
                          <a14:foregroundMark x1="4233" y1="29167" x2="9524" y2="30000"/>
                          <a14:foregroundMark x1="4233" y1="58333" x2="6085" y2="81667"/>
                          <a14:foregroundMark x1="4233" y1="42500" x2="4233" y2="80000"/>
                          <a14:foregroundMark x1="4762" y1="45000" x2="2646" y2="81667"/>
                          <a14:foregroundMark x1="80423" y1="44167" x2="95767" y2="47500"/>
                          <a14:foregroundMark x1="95767" y1="47500" x2="95238" y2="51667"/>
                          <a14:foregroundMark x1="79365" y1="70000" x2="94709" y2="70833"/>
                          <a14:foregroundMark x1="94709" y1="70833" x2="95503" y2="71667"/>
                          <a14:foregroundMark x1="83333" y1="76667" x2="96296" y2="78333"/>
                          <a14:foregroundMark x1="2910" y1="93333" x2="21164" y2="88333"/>
                          <a14:foregroundMark x1="21164" y1="88333" x2="28307" y2="89167"/>
                          <a14:foregroundMark x1="13228" y1="92500" x2="22222" y2="90833"/>
                          <a14:foregroundMark x1="19841" y1="92500" x2="34921" y2="90833"/>
                          <a14:foregroundMark x1="34921" y1="90833" x2="34921" y2="90833"/>
                        </a14:backgroundRemoval>
                      </a14:imgEffect>
                    </a14:imgLayer>
                  </a14:imgProps>
                </a:ext>
              </a:extLst>
            </a:blip>
            <a:stretch>
              <a:fillRect/>
            </a:stretch>
          </p:blipFill>
          <p:spPr>
            <a:xfrm>
              <a:off x="588306" y="1851314"/>
              <a:ext cx="3600953" cy="1143160"/>
            </a:xfrm>
            <a:prstGeom prst="rect">
              <a:avLst/>
            </a:prstGeom>
          </p:spPr>
        </p:pic>
        <p:sp>
          <p:nvSpPr>
            <p:cNvPr id="9" name="Rectangle 8"/>
            <p:cNvSpPr/>
            <p:nvPr/>
          </p:nvSpPr>
          <p:spPr>
            <a:xfrm>
              <a:off x="851679" y="2092625"/>
              <a:ext cx="620232" cy="121831"/>
            </a:xfrm>
            <a:prstGeom prst="rect">
              <a:avLst/>
            </a:prstGeom>
            <a:solidFill>
              <a:srgbClr val="E7E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76369" y="1820387"/>
              <a:ext cx="956930" cy="3331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p:cNvCxnSpPr>
            <a:endCxn id="14" idx="2"/>
          </p:cNvCxnSpPr>
          <p:nvPr/>
        </p:nvCxnSpPr>
        <p:spPr>
          <a:xfrm flipV="1">
            <a:off x="1121569" y="1783314"/>
            <a:ext cx="418589" cy="5483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Google Shape;142;p18"/>
          <p:cNvSpPr txBox="1"/>
          <p:nvPr/>
        </p:nvSpPr>
        <p:spPr>
          <a:xfrm>
            <a:off x="486643" y="1365105"/>
            <a:ext cx="2107029"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Tấm</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chắn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sáng</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cxnSp>
        <p:nvCxnSpPr>
          <p:cNvPr id="15" name="Straight Connector 14"/>
          <p:cNvCxnSpPr/>
          <p:nvPr/>
        </p:nvCxnSpPr>
        <p:spPr>
          <a:xfrm flipH="1" flipV="1">
            <a:off x="3829050" y="1825651"/>
            <a:ext cx="427584" cy="9303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Google Shape;142;p18"/>
          <p:cNvSpPr txBox="1"/>
          <p:nvPr/>
        </p:nvSpPr>
        <p:spPr>
          <a:xfrm>
            <a:off x="2593672" y="1407442"/>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Nối</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với</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nguồn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điện</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cxnSp>
        <p:nvCxnSpPr>
          <p:cNvPr id="17" name="Straight Connector 16"/>
          <p:cNvCxnSpPr/>
          <p:nvPr/>
        </p:nvCxnSpPr>
        <p:spPr>
          <a:xfrm flipH="1" flipV="1">
            <a:off x="3829050" y="1825651"/>
            <a:ext cx="520586" cy="6587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142;p18"/>
          <p:cNvSpPr txBox="1"/>
          <p:nvPr/>
        </p:nvSpPr>
        <p:spPr>
          <a:xfrm>
            <a:off x="1238542"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Đèn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12V – 21W</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pic>
        <p:nvPicPr>
          <p:cNvPr id="27" name="Picture 26"/>
          <p:cNvPicPr>
            <a:picLocks noChangeAspect="1"/>
          </p:cNvPicPr>
          <p:nvPr/>
        </p:nvPicPr>
        <p:blipFill>
          <a:blip r:embed="rId4"/>
          <a:stretch>
            <a:fillRect/>
          </a:stretch>
        </p:blipFill>
        <p:spPr>
          <a:xfrm>
            <a:off x="6003416" y="1479567"/>
            <a:ext cx="2295845" cy="1609950"/>
          </a:xfrm>
          <a:prstGeom prst="rect">
            <a:avLst/>
          </a:prstGeom>
        </p:spPr>
      </p:pic>
      <p:sp>
        <p:nvSpPr>
          <p:cNvPr id="28" name="Google Shape;142;p18"/>
          <p:cNvSpPr txBox="1"/>
          <p:nvPr/>
        </p:nvSpPr>
        <p:spPr>
          <a:xfrm>
            <a:off x="6003416"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Đèn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laser</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pic>
        <p:nvPicPr>
          <p:cNvPr id="1026" name="Picture 2" descr="Warni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840" y="3597844"/>
            <a:ext cx="418209" cy="418209"/>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42;p18"/>
          <p:cNvSpPr txBox="1"/>
          <p:nvPr/>
        </p:nvSpPr>
        <p:spPr>
          <a:xfrm>
            <a:off x="5428157" y="3596730"/>
            <a:ext cx="333722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algn="l"/>
            <a:r>
              <a:rPr lang="vi-VN" b="0" dirty="0"/>
              <a:t>Không để tia laser chiếu vào mắt</a:t>
            </a:r>
            <a:endParaRPr lang="en-US" b="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out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par>
                          <p:cTn id="63" fill="hold">
                            <p:stCondLst>
                              <p:cond delay="500"/>
                            </p:stCondLst>
                            <p:childTnLst>
                              <p:par>
                                <p:cTn id="64" presetID="16" presetClass="entr" presetSubtype="37"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outVertical)">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4" grpId="0"/>
      <p:bldP spid="16" grpId="0"/>
      <p:bldP spid="26"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226856" y="540376"/>
            <a:ext cx="4516933" cy="2914821"/>
          </a:xfrm>
          <a:prstGeom prst="rect">
            <a:avLst/>
          </a:prstGeom>
        </p:spPr>
      </p:pic>
      <p:pic>
        <p:nvPicPr>
          <p:cNvPr id="5" name="Picture 4"/>
          <p:cNvPicPr>
            <a:picLocks noChangeAspect="1"/>
          </p:cNvPicPr>
          <p:nvPr/>
        </p:nvPicPr>
        <p:blipFill>
          <a:blip r:embed="rId4"/>
          <a:stretch>
            <a:fillRect/>
          </a:stretch>
        </p:blipFill>
        <p:spPr>
          <a:xfrm>
            <a:off x="631979" y="873633"/>
            <a:ext cx="2962898" cy="2840083"/>
          </a:xfrm>
          <a:prstGeom prst="rect">
            <a:avLst/>
          </a:prstGeom>
        </p:spPr>
      </p:pic>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quang học</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444817" y="3736628"/>
            <a:ext cx="3337223"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Bảng</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bán</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trụ</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và</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bảng</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chia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độ</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26" name="Google Shape;142;p18"/>
          <p:cNvSpPr txBox="1"/>
          <p:nvPr/>
        </p:nvSpPr>
        <p:spPr>
          <a:xfrm>
            <a:off x="174149" y="4154837"/>
            <a:ext cx="3892330" cy="8884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Bản bán trụ</a:t>
            </a:r>
            <a:r>
              <a:rPr lang="en-US" dirty="0"/>
              <a:t>: </a:t>
            </a:r>
            <a:r>
              <a:rPr lang="vi-VN" dirty="0"/>
              <a:t>khối thuỷ tinh trong suốt. </a:t>
            </a:r>
            <a:endParaRPr lang="en-US" dirty="0"/>
          </a:p>
          <a:p>
            <a:r>
              <a:rPr lang="vi-VN" dirty="0"/>
              <a:t>Bảng chia độ</a:t>
            </a:r>
            <a:r>
              <a:rPr lang="en-US" dirty="0"/>
              <a:t>: </a:t>
            </a:r>
            <a:r>
              <a:rPr lang="vi-VN" dirty="0"/>
              <a:t>đọc giá trị góc tới, góc khúc xạ và góc phản xạ </a:t>
            </a:r>
            <a:endParaRPr lang="en-US" dirty="0"/>
          </a:p>
        </p:txBody>
      </p:sp>
      <p:sp>
        <p:nvSpPr>
          <p:cNvPr id="18" name="Google Shape;142;p18"/>
          <p:cNvSpPr txBox="1"/>
          <p:nvPr/>
        </p:nvSpPr>
        <p:spPr>
          <a:xfrm>
            <a:off x="4133518" y="3402254"/>
            <a:ext cx="490653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Bộ dụng cụ tìm hiểu tính chất ảnh qua thấu kính</a:t>
            </a:r>
            <a:endParaRPr lang="en-US" dirty="0"/>
          </a:p>
        </p:txBody>
      </p:sp>
      <p:sp>
        <p:nvSpPr>
          <p:cNvPr id="20" name="Google Shape;142;p18"/>
          <p:cNvSpPr txBox="1"/>
          <p:nvPr/>
        </p:nvSpPr>
        <p:spPr>
          <a:xfrm>
            <a:off x="4226856" y="3847209"/>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(1) </a:t>
            </a:r>
            <a:r>
              <a:rPr lang="en-US" dirty="0" err="1"/>
              <a:t>Thấu</a:t>
            </a:r>
            <a:r>
              <a:rPr lang="en-US" dirty="0"/>
              <a:t> </a:t>
            </a:r>
            <a:r>
              <a:rPr lang="en-US" dirty="0" err="1"/>
              <a:t>kính</a:t>
            </a:r>
            <a:r>
              <a:rPr lang="en-US" dirty="0"/>
              <a:t> </a:t>
            </a:r>
            <a:r>
              <a:rPr lang="en-US" dirty="0" err="1"/>
              <a:t>hội</a:t>
            </a:r>
            <a:r>
              <a:rPr lang="en-US" dirty="0"/>
              <a:t> </a:t>
            </a:r>
            <a:r>
              <a:rPr lang="en-US" dirty="0" err="1"/>
              <a:t>tụ</a:t>
            </a:r>
            <a:endParaRPr lang="en-US" dirty="0"/>
          </a:p>
        </p:txBody>
      </p:sp>
      <p:sp>
        <p:nvSpPr>
          <p:cNvPr id="21" name="Google Shape;142;p18"/>
          <p:cNvSpPr txBox="1"/>
          <p:nvPr/>
        </p:nvSpPr>
        <p:spPr>
          <a:xfrm>
            <a:off x="4226856" y="4221678"/>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(2) </a:t>
            </a:r>
            <a:r>
              <a:rPr lang="en-US" dirty="0" err="1"/>
              <a:t>Thấu</a:t>
            </a:r>
            <a:r>
              <a:rPr lang="en-US" dirty="0"/>
              <a:t> </a:t>
            </a:r>
            <a:r>
              <a:rPr lang="en-US" dirty="0" err="1"/>
              <a:t>kính</a:t>
            </a:r>
            <a:r>
              <a:rPr lang="en-US" dirty="0"/>
              <a:t> </a:t>
            </a:r>
            <a:r>
              <a:rPr lang="en-US" dirty="0" err="1"/>
              <a:t>phân</a:t>
            </a:r>
            <a:r>
              <a:rPr lang="en-US" dirty="0"/>
              <a:t> </a:t>
            </a:r>
            <a:r>
              <a:rPr lang="en-US" dirty="0" err="1"/>
              <a:t>kì</a:t>
            </a:r>
            <a:endParaRPr lang="en-US" dirty="0"/>
          </a:p>
        </p:txBody>
      </p:sp>
      <p:sp>
        <p:nvSpPr>
          <p:cNvPr id="23" name="Google Shape;142;p18"/>
          <p:cNvSpPr txBox="1"/>
          <p:nvPr/>
        </p:nvSpPr>
        <p:spPr>
          <a:xfrm>
            <a:off x="4226856" y="459614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(3) </a:t>
            </a:r>
            <a:r>
              <a:rPr lang="en-US" dirty="0" err="1"/>
              <a:t>Màn</a:t>
            </a:r>
            <a:r>
              <a:rPr lang="en-US" dirty="0"/>
              <a:t> </a:t>
            </a:r>
            <a:r>
              <a:rPr lang="en-US" dirty="0" err="1"/>
              <a:t>chắn</a:t>
            </a:r>
            <a:endParaRPr lang="en-US" dirty="0"/>
          </a:p>
        </p:txBody>
      </p:sp>
      <p:sp>
        <p:nvSpPr>
          <p:cNvPr id="24" name="Google Shape;142;p18"/>
          <p:cNvSpPr txBox="1"/>
          <p:nvPr/>
        </p:nvSpPr>
        <p:spPr>
          <a:xfrm>
            <a:off x="6523077" y="384153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(4) </a:t>
            </a:r>
            <a:r>
              <a:rPr lang="en-US" dirty="0" err="1"/>
              <a:t>Đèn</a:t>
            </a:r>
            <a:endParaRPr lang="en-US" dirty="0"/>
          </a:p>
        </p:txBody>
      </p:sp>
      <p:sp>
        <p:nvSpPr>
          <p:cNvPr id="25" name="Google Shape;142;p18"/>
          <p:cNvSpPr txBox="1"/>
          <p:nvPr/>
        </p:nvSpPr>
        <p:spPr>
          <a:xfrm>
            <a:off x="6523077" y="4216006"/>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(5) </a:t>
            </a:r>
            <a:r>
              <a:rPr lang="en-US" dirty="0" err="1"/>
              <a:t>Khe</a:t>
            </a:r>
            <a:r>
              <a:rPr lang="en-US" dirty="0"/>
              <a:t> </a:t>
            </a:r>
            <a:r>
              <a:rPr lang="en-US" dirty="0" err="1"/>
              <a:t>hình</a:t>
            </a:r>
            <a:r>
              <a:rPr lang="en-US" dirty="0"/>
              <a:t> </a:t>
            </a:r>
            <a:r>
              <a:rPr lang="en-US" dirty="0" err="1"/>
              <a:t>chữ</a:t>
            </a:r>
            <a:r>
              <a:rPr lang="en-US" dirty="0"/>
              <a:t> F</a:t>
            </a:r>
          </a:p>
        </p:txBody>
      </p:sp>
      <p:sp>
        <p:nvSpPr>
          <p:cNvPr id="29" name="Google Shape;142;p18"/>
          <p:cNvSpPr txBox="1"/>
          <p:nvPr/>
        </p:nvSpPr>
        <p:spPr>
          <a:xfrm>
            <a:off x="6523077" y="4590475"/>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(6) </a:t>
            </a:r>
            <a:r>
              <a:rPr lang="en-US" dirty="0" err="1"/>
              <a:t>Giá</a:t>
            </a:r>
            <a:r>
              <a:rPr lang="en-US" dirty="0"/>
              <a:t> </a:t>
            </a:r>
            <a:r>
              <a:rPr lang="en-US" dirty="0" err="1"/>
              <a:t>quang</a:t>
            </a:r>
            <a:r>
              <a:rPr lang="en-US" dirty="0"/>
              <a:t> </a:t>
            </a:r>
            <a:r>
              <a:rPr lang="en-US" dirty="0" err="1"/>
              <a:t>học</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674"/>
                            </p:stCondLst>
                            <p:childTnLst>
                              <p:par>
                                <p:cTn id="15" presetID="16" presetClass="entr" presetSubtype="37"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out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out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out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18" grpId="0"/>
      <p:bldP spid="20" grpId="0"/>
      <p:bldP spid="21" grpId="0"/>
      <p:bldP spid="23" grpId="0"/>
      <p:bldP spid="24" grpId="0"/>
      <p:bldP spid="25" grpId="0"/>
      <p:bldP spid="29" grpId="0"/>
    </p:bldLst>
  </p:timing>
</p:sld>
</file>

<file path=ppt/theme/theme1.xml><?xml version="1.0" encoding="utf-8"?>
<a:theme xmlns:a="http://schemas.openxmlformats.org/drawingml/2006/main" name="Lab Beaker Charts Infographics by Slidesgo">
  <a:themeElements>
    <a:clrScheme name="Simple Light">
      <a:dk1>
        <a:srgbClr val="000000"/>
      </a:dk1>
      <a:lt1>
        <a:srgbClr val="CFE2F3"/>
      </a:lt1>
      <a:dk2>
        <a:srgbClr val="595959"/>
      </a:dk2>
      <a:lt2>
        <a:srgbClr val="EEEEEE"/>
      </a:lt2>
      <a:accent1>
        <a:srgbClr val="3C78D8"/>
      </a:accent1>
      <a:accent2>
        <a:srgbClr val="6D9EEB"/>
      </a:accent2>
      <a:accent3>
        <a:srgbClr val="93C47D"/>
      </a:accent3>
      <a:accent4>
        <a:srgbClr val="B6D7A8"/>
      </a:accent4>
      <a:accent5>
        <a:srgbClr val="8E7CC3"/>
      </a:accent5>
      <a:accent6>
        <a:srgbClr val="B4A7D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2648</Words>
  <Application>Microsoft Office PowerPoint</Application>
  <PresentationFormat>On-screen Show (16:9)</PresentationFormat>
  <Paragraphs>255</Paragraphs>
  <Slides>49</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Calibri</vt:lpstr>
      <vt:lpstr>Fira Sans Extra Condensed</vt:lpstr>
      <vt:lpstr>Fira Sans Extra Condensed Medium</vt:lpstr>
      <vt:lpstr>Arial</vt:lpstr>
      <vt:lpstr>Roboto</vt:lpstr>
      <vt:lpstr>微软雅黑</vt:lpstr>
      <vt:lpstr>#9Slide03 Arima Madurai Black</vt:lpstr>
      <vt:lpstr>Fira Sans Condensed Light</vt:lpstr>
      <vt:lpstr>Fira Sans Condensed Medium</vt:lpstr>
      <vt:lpstr>Times New Roman</vt:lpstr>
      <vt:lpstr>Lab Beaker Charts Infographics by Slidesgo</vt:lpstr>
      <vt:lpstr>Office Theme</vt:lpstr>
      <vt:lpstr>PowerPoint Presentation</vt:lpstr>
      <vt:lpstr>NHẬN BIẾT MỘT SỐ DỤNG CỤ, HOÁ CHẤT.  THUYẾT TRÌNH MỘT VẤN ĐỀ KHOA HỌC</vt:lpstr>
      <vt:lpstr>MỤC TIÊU</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5</cp:revision>
  <dcterms:created xsi:type="dcterms:W3CDTF">2024-08-28T09:11:34Z</dcterms:created>
  <dcterms:modified xsi:type="dcterms:W3CDTF">2024-09-11T15:19:46Z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EFDD60A9959249118FBB12AE267909C8_12</vt:lpwstr>
  </property>
  <property fmtid="{D5CDD505-2E9C-101B-9397-08002B2CF9AE}" pid="3" name="KSOProductBuildVer">
    <vt:lpwstr>1033-12.2.0.17562</vt:lpwstr>
  </property>
</Properties>
</file>