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8" r:id="rId3"/>
    <p:sldId id="265" r:id="rId4"/>
    <p:sldId id="266" r:id="rId5"/>
    <p:sldId id="267" r:id="rId6"/>
    <p:sldId id="280" r:id="rId7"/>
    <p:sldId id="281" r:id="rId8"/>
    <p:sldId id="270" r:id="rId9"/>
    <p:sldId id="271" r:id="rId10"/>
    <p:sldId id="259" r:id="rId11"/>
    <p:sldId id="268" r:id="rId12"/>
    <p:sldId id="290" r:id="rId13"/>
    <p:sldId id="284" r:id="rId14"/>
    <p:sldId id="283" r:id="rId15"/>
    <p:sldId id="261" r:id="rId16"/>
    <p:sldId id="285" r:id="rId17"/>
    <p:sldId id="286" r:id="rId18"/>
    <p:sldId id="272" r:id="rId19"/>
    <p:sldId id="273" r:id="rId20"/>
    <p:sldId id="274" r:id="rId21"/>
    <p:sldId id="275" r:id="rId22"/>
    <p:sldId id="276" r:id="rId23"/>
    <p:sldId id="277" r:id="rId24"/>
    <p:sldId id="262" r:id="rId25"/>
    <p:sldId id="288" r:id="rId26"/>
    <p:sldId id="278"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5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BBB72B-D54F-4F4E-8795-AB22B4F3B3A3}"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BBB72B-D54F-4F4E-8795-AB22B4F3B3A3}"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BBB72B-D54F-4F4E-8795-AB22B4F3B3A3}"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BBB72B-D54F-4F4E-8795-AB22B4F3B3A3}"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BBB72B-D54F-4F4E-8795-AB22B4F3B3A3}"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BBB72B-D54F-4F4E-8795-AB22B4F3B3A3}"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BBB72B-D54F-4F4E-8795-AB22B4F3B3A3}" type="datetimeFigureOut">
              <a:rPr lang="en-US" smtClean="0"/>
              <a:pPr/>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BBB72B-D54F-4F4E-8795-AB22B4F3B3A3}" type="datetimeFigureOut">
              <a:rPr lang="en-US" smtClean="0"/>
              <a:pPr/>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BB72B-D54F-4F4E-8795-AB22B4F3B3A3}" type="datetimeFigureOut">
              <a:rPr lang="en-US" smtClean="0"/>
              <a:pPr/>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BB72B-D54F-4F4E-8795-AB22B4F3B3A3}"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BB72B-D54F-4F4E-8795-AB22B4F3B3A3}"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BB72B-D54F-4F4E-8795-AB22B4F3B3A3}" type="datetimeFigureOut">
              <a:rPr lang="en-US" smtClean="0"/>
              <a:pPr/>
              <a:t>5/13/2024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469BA-42F2-4DF8-B4FF-56ADD38552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user\Downloads\%5bKHTN6%5d-Gi&#7843;i%20th&#237;ch%20c&#225;c%20h&#236;nh%20d&#7841;ng%20nh&#236;n%20th&#7845;y%20c&#7911;a%20m&#7863;t%20tr&#259;ng.mp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nh nen ppt lich su 9"/>
          <p:cNvPicPr>
            <a:picLocks noChangeAspect="1" noChangeArrowheads="1"/>
          </p:cNvPicPr>
          <p:nvPr/>
        </p:nvPicPr>
        <p:blipFill>
          <a:blip r:embed="rId2"/>
          <a:srcRect/>
          <a:stretch>
            <a:fillRect/>
          </a:stretch>
        </p:blipFill>
        <p:spPr bwMode="auto">
          <a:xfrm>
            <a:off x="0" y="0"/>
            <a:ext cx="9228138" cy="6858000"/>
          </a:xfrm>
          <a:prstGeom prst="rect">
            <a:avLst/>
          </a:prstGeom>
          <a:noFill/>
          <a:ln w="9525">
            <a:noFill/>
            <a:miter lim="800000"/>
            <a:headEnd/>
            <a:tailEnd/>
          </a:ln>
        </p:spPr>
      </p:pic>
      <p:sp>
        <p:nvSpPr>
          <p:cNvPr id="2051" name="WordArt 14"/>
          <p:cNvSpPr>
            <a:spLocks noChangeArrowheads="1" noChangeShapeType="1" noTextEdit="1"/>
          </p:cNvSpPr>
          <p:nvPr/>
        </p:nvSpPr>
        <p:spPr bwMode="auto">
          <a:xfrm>
            <a:off x="1143000" y="3276600"/>
            <a:ext cx="6858000" cy="1196975"/>
          </a:xfrm>
          <a:prstGeom prst="rect">
            <a:avLst/>
          </a:prstGeom>
        </p:spPr>
        <p:txBody>
          <a:bodyPr wrap="none" fromWordArt="1">
            <a:prstTxWarp prst="textPlain">
              <a:avLst>
                <a:gd name="adj" fmla="val 50000"/>
              </a:avLst>
            </a:prstTxWarp>
          </a:bodyPr>
          <a:lstStyle/>
          <a:p>
            <a:pPr algn="ctr"/>
            <a:r>
              <a:rPr lang="vi-VN" sz="3600" b="1" kern="10" smtClean="0">
                <a:ln w="12700">
                  <a:solidFill>
                    <a:srgbClr val="FF3300"/>
                  </a:solidFill>
                  <a:round/>
                  <a:headEnd/>
                  <a:tailEnd/>
                </a:ln>
                <a:solidFill>
                  <a:srgbClr val="0000FF">
                    <a:alpha val="50195"/>
                  </a:srgbClr>
                </a:solidFill>
                <a:effectLst>
                  <a:outerShdw dist="45791" dir="2021404" algn="ctr" rotWithShape="0">
                    <a:srgbClr val="9999FF"/>
                  </a:outerShdw>
                </a:effectLst>
                <a:latin typeface="Times New Roman"/>
                <a:cs typeface="Times New Roman"/>
              </a:rPr>
              <a:t>KHTN </a:t>
            </a:r>
            <a:endParaRPr lang="en-US" sz="3600" b="1" kern="10" dirty="0">
              <a:ln w="12700">
                <a:solidFill>
                  <a:srgbClr val="FF3300"/>
                </a:solidFill>
                <a:round/>
                <a:headEnd/>
                <a:tailEnd/>
              </a:ln>
              <a:solidFill>
                <a:srgbClr val="0000FF">
                  <a:alpha val="50195"/>
                </a:srgbClr>
              </a:solidFill>
              <a:effectLst>
                <a:outerShdw dist="45791" dir="2021404" algn="ctr" rotWithShape="0">
                  <a:srgbClr val="9999FF"/>
                </a:outerShdw>
              </a:effectLst>
              <a:latin typeface="Times New Roman"/>
              <a:cs typeface="Times New Roman"/>
            </a:endParaRPr>
          </a:p>
        </p:txBody>
      </p:sp>
      <p:sp>
        <p:nvSpPr>
          <p:cNvPr id="6" name="Rectangle 5"/>
          <p:cNvSpPr/>
          <p:nvPr/>
        </p:nvSpPr>
        <p:spPr>
          <a:xfrm>
            <a:off x="0" y="533400"/>
            <a:ext cx="8991600" cy="1754326"/>
          </a:xfrm>
          <a:prstGeom prst="rect">
            <a:avLst/>
          </a:prstGeom>
          <a:noFill/>
        </p:spPr>
        <p:txBody>
          <a:bodyPr>
            <a:spAutoFit/>
          </a:bodyPr>
          <a:lstStyle/>
          <a:p>
            <a:pPr algn="ctr">
              <a:defRPr/>
            </a:pPr>
            <a:r>
              <a:rPr lang="vi-VN" sz="5400" b="1" i="1" kern="1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a:cs typeface="Times New Roman"/>
              </a:rPr>
              <a:t>C</a:t>
            </a:r>
            <a:r>
              <a:rPr lang="en-US" sz="5400" b="1" i="1" kern="1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a:cs typeface="Times New Roman"/>
              </a:rPr>
              <a:t>HÀO MỪNG QUÝ THẦY</a:t>
            </a:r>
            <a:endParaRPr lang="vi-VN" sz="5400" b="1" i="1" kern="1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a:cs typeface="Times New Roman"/>
            </a:endParaRPr>
          </a:p>
          <a:p>
            <a:pPr algn="ctr">
              <a:defRPr/>
            </a:pPr>
            <a:r>
              <a:rPr lang="en-US" sz="5400" b="1" i="1" kern="1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a:cs typeface="Times New Roman"/>
              </a:rPr>
              <a:t> CÔ ĐẾN DỰ GIỜ</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pSp>
        <p:nvGrpSpPr>
          <p:cNvPr id="2" name="Group 8"/>
          <p:cNvGrpSpPr>
            <a:grpSpLocks noChangeAspect="1"/>
          </p:cNvGrpSpPr>
          <p:nvPr/>
        </p:nvGrpSpPr>
        <p:grpSpPr bwMode="auto">
          <a:xfrm>
            <a:off x="0" y="4648200"/>
            <a:ext cx="2690813" cy="2362200"/>
            <a:chOff x="0" y="0"/>
            <a:chExt cx="3024" cy="2407"/>
          </a:xfrm>
        </p:grpSpPr>
        <p:pic>
          <p:nvPicPr>
            <p:cNvPr id="2054" name="Picture 7" descr="hoc tro 5"/>
            <p:cNvPicPr>
              <a:picLocks noChangeAspect="1" noChangeArrowheads="1"/>
            </p:cNvPicPr>
            <p:nvPr/>
          </p:nvPicPr>
          <p:blipFill>
            <a:blip r:embed="rId3"/>
            <a:srcRect/>
            <a:stretch>
              <a:fillRect/>
            </a:stretch>
          </p:blipFill>
          <p:spPr bwMode="auto">
            <a:xfrm>
              <a:off x="0" y="0"/>
              <a:ext cx="3024" cy="2346"/>
            </a:xfrm>
            <a:prstGeom prst="rect">
              <a:avLst/>
            </a:prstGeom>
            <a:noFill/>
            <a:ln w="9525">
              <a:noFill/>
              <a:miter lim="800000"/>
              <a:headEnd/>
              <a:tailEnd/>
            </a:ln>
          </p:spPr>
        </p:pic>
        <p:pic>
          <p:nvPicPr>
            <p:cNvPr id="2055" name="Picture 8" descr="RDJ427"/>
            <p:cNvPicPr>
              <a:picLocks noChangeAspect="1" noChangeArrowheads="1"/>
            </p:cNvPicPr>
            <p:nvPr/>
          </p:nvPicPr>
          <p:blipFill>
            <a:blip r:embed="rId4"/>
            <a:srcRect/>
            <a:stretch>
              <a:fillRect/>
            </a:stretch>
          </p:blipFill>
          <p:spPr bwMode="auto">
            <a:xfrm>
              <a:off x="1593" y="1783"/>
              <a:ext cx="1302" cy="62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?1.Em có nhận xét gì về Trăng khuyết ở nửa đầu tháng và ở nửa cuối tháng?</a:t>
            </a:r>
            <a:endParaRPr lang="en-US" sz="3200" dirty="0">
              <a:latin typeface="Times New Roman" pitchFamily="18" charset="0"/>
              <a:cs typeface="Times New Roman" pitchFamily="18" charset="0"/>
            </a:endParaRPr>
          </a:p>
        </p:txBody>
      </p:sp>
      <p:sp>
        <p:nvSpPr>
          <p:cNvPr id="5" name="Rounded Rectangle 4"/>
          <p:cNvSpPr/>
          <p:nvPr/>
        </p:nvSpPr>
        <p:spPr>
          <a:xfrm>
            <a:off x="228600" y="1143000"/>
            <a:ext cx="4267200" cy="838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200" b="1" dirty="0" smtClean="0">
                <a:latin typeface="Times New Roman" pitchFamily="18" charset="0"/>
                <a:cs typeface="Times New Roman" pitchFamily="18" charset="0"/>
              </a:rPr>
              <a:t>Trăng nửa đầu tháng</a:t>
            </a:r>
            <a:endParaRPr lang="en-US" sz="3200" dirty="0">
              <a:latin typeface="Times New Roman" pitchFamily="18" charset="0"/>
              <a:cs typeface="Times New Roman" pitchFamily="18" charset="0"/>
            </a:endParaRPr>
          </a:p>
        </p:txBody>
      </p:sp>
      <p:sp>
        <p:nvSpPr>
          <p:cNvPr id="6" name="Rounded Rectangle 5"/>
          <p:cNvSpPr/>
          <p:nvPr/>
        </p:nvSpPr>
        <p:spPr>
          <a:xfrm>
            <a:off x="4648200" y="1143000"/>
            <a:ext cx="4267200" cy="838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b="1" dirty="0" smtClean="0">
                <a:latin typeface="Times New Roman" pitchFamily="18" charset="0"/>
                <a:cs typeface="Times New Roman" pitchFamily="18" charset="0"/>
              </a:rPr>
              <a:t>Trăng nửa cuối tháng</a:t>
            </a:r>
            <a:endParaRPr lang="en-US" sz="3200" dirty="0">
              <a:latin typeface="Times New Roman" pitchFamily="18" charset="0"/>
              <a:cs typeface="Times New Roman" pitchFamily="18" charset="0"/>
            </a:endParaRPr>
          </a:p>
        </p:txBody>
      </p:sp>
      <p:sp>
        <p:nvSpPr>
          <p:cNvPr id="7" name="Rectangle 6"/>
          <p:cNvSpPr/>
          <p:nvPr/>
        </p:nvSpPr>
        <p:spPr>
          <a:xfrm>
            <a:off x="152400" y="2057400"/>
            <a:ext cx="2382383" cy="584775"/>
          </a:xfrm>
          <a:prstGeom prst="rect">
            <a:avLst/>
          </a:prstGeom>
        </p:spPr>
        <p:txBody>
          <a:bodyPr wrap="none">
            <a:spAutoFit/>
          </a:bodyPr>
          <a:lstStyle/>
          <a:p>
            <a:r>
              <a:rPr lang="en-US" sz="3200" b="1" dirty="0" err="1" smtClean="0">
                <a:latin typeface="Times New Roman" pitchFamily="18" charset="0"/>
                <a:cs typeface="Times New Roman" pitchFamily="18" charset="0"/>
              </a:rPr>
              <a:t>Giống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vi-VN" sz="3200" b="1"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8" name="Rectangle 7"/>
          <p:cNvSpPr/>
          <p:nvPr/>
        </p:nvSpPr>
        <p:spPr>
          <a:xfrm>
            <a:off x="2438400" y="2057400"/>
            <a:ext cx="3548344" cy="584775"/>
          </a:xfrm>
          <a:prstGeom prst="rect">
            <a:avLst/>
          </a:prstGeom>
        </p:spPr>
        <p:txBody>
          <a:bodyPr wrap="none">
            <a:spAutoFit/>
          </a:bodyPr>
          <a:lstStyle/>
          <a:p>
            <a:r>
              <a:rPr lang="vi-VN" sz="3200" dirty="0" smtClean="0">
                <a:latin typeface="Times New Roman" pitchFamily="18" charset="0"/>
                <a:cs typeface="Times New Roman" pitchFamily="18" charset="0"/>
              </a:rPr>
              <a:t>Đều là Trăng khuyết</a:t>
            </a:r>
            <a:endParaRPr lang="en-US" sz="3200" dirty="0">
              <a:latin typeface="Times New Roman" pitchFamily="18" charset="0"/>
              <a:cs typeface="Times New Roman" pitchFamily="18" charset="0"/>
            </a:endParaRPr>
          </a:p>
        </p:txBody>
      </p:sp>
      <p:sp>
        <p:nvSpPr>
          <p:cNvPr id="9" name="Rectangle 8"/>
          <p:cNvSpPr/>
          <p:nvPr/>
        </p:nvSpPr>
        <p:spPr>
          <a:xfrm>
            <a:off x="3352800" y="2438400"/>
            <a:ext cx="2109873" cy="584775"/>
          </a:xfrm>
          <a:prstGeom prst="rect">
            <a:avLst/>
          </a:prstGeom>
        </p:spPr>
        <p:txBody>
          <a:bodyPr wrap="none">
            <a:spAutoFit/>
          </a:bodyPr>
          <a:lstStyle/>
          <a:p>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endParaRPr lang="en-US" sz="3200" dirty="0">
              <a:latin typeface="Times New Roman" pitchFamily="18" charset="0"/>
              <a:cs typeface="Times New Roman" pitchFamily="18" charset="0"/>
            </a:endParaRPr>
          </a:p>
        </p:txBody>
      </p:sp>
      <p:cxnSp>
        <p:nvCxnSpPr>
          <p:cNvPr id="11" name="Straight Connector 10"/>
          <p:cNvCxnSpPr/>
          <p:nvPr/>
        </p:nvCxnSpPr>
        <p:spPr>
          <a:xfrm rot="5400000">
            <a:off x="2743200" y="5105400"/>
            <a:ext cx="3505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2971800"/>
            <a:ext cx="4495800" cy="954107"/>
          </a:xfrm>
          <a:prstGeom prst="rect">
            <a:avLst/>
          </a:prstGeom>
        </p:spPr>
        <p:txBody>
          <a:bodyPr wrap="square">
            <a:spAutoFit/>
          </a:bodyPr>
          <a:lstStyle/>
          <a:p>
            <a:r>
              <a:rPr lang="vi-VN" sz="2800" dirty="0" smtClean="0">
                <a:latin typeface="Times New Roman" pitchFamily="18" charset="0"/>
                <a:cs typeface="Times New Roman" pitchFamily="18" charset="0"/>
              </a:rPr>
              <a:t>Thời điểm nhìn thấy:buổi chiều và đêm.</a:t>
            </a:r>
            <a:endParaRPr lang="en-US" sz="2800" dirty="0">
              <a:latin typeface="Times New Roman" pitchFamily="18" charset="0"/>
              <a:cs typeface="Times New Roman" pitchFamily="18" charset="0"/>
            </a:endParaRPr>
          </a:p>
        </p:txBody>
      </p:sp>
      <p:sp>
        <p:nvSpPr>
          <p:cNvPr id="13" name="Rectangle 12"/>
          <p:cNvSpPr/>
          <p:nvPr/>
        </p:nvSpPr>
        <p:spPr>
          <a:xfrm>
            <a:off x="4572000" y="2971800"/>
            <a:ext cx="4572000" cy="954107"/>
          </a:xfrm>
          <a:prstGeom prst="rect">
            <a:avLst/>
          </a:prstGeom>
        </p:spPr>
        <p:txBody>
          <a:bodyPr wrap="square">
            <a:spAutoFit/>
          </a:bodyPr>
          <a:lstStyle/>
          <a:p>
            <a:r>
              <a:rPr lang="vi-VN" dirty="0" smtClean="0"/>
              <a:t> </a:t>
            </a:r>
            <a:r>
              <a:rPr lang="vi-VN" sz="2800" dirty="0" smtClean="0">
                <a:latin typeface="Times New Roman" pitchFamily="18" charset="0"/>
                <a:cs typeface="Times New Roman" pitchFamily="18" charset="0"/>
              </a:rPr>
              <a:t>Thời điểm nhìn thấy:đêm và sáng sớm.</a:t>
            </a:r>
            <a:endParaRPr lang="en-US" sz="2800" dirty="0">
              <a:latin typeface="Times New Roman" pitchFamily="18" charset="0"/>
              <a:cs typeface="Times New Roman" pitchFamily="18" charset="0"/>
            </a:endParaRPr>
          </a:p>
        </p:txBody>
      </p:sp>
      <p:sp>
        <p:nvSpPr>
          <p:cNvPr id="14" name="Rectangle 13"/>
          <p:cNvSpPr/>
          <p:nvPr/>
        </p:nvSpPr>
        <p:spPr>
          <a:xfrm>
            <a:off x="0" y="3810000"/>
            <a:ext cx="4495800" cy="954107"/>
          </a:xfrm>
          <a:prstGeom prst="rect">
            <a:avLst/>
          </a:prstGeom>
        </p:spPr>
        <p:txBody>
          <a:bodyPr wrap="square">
            <a:spAutoFit/>
          </a:bodyPr>
          <a:lstStyle/>
          <a:p>
            <a:r>
              <a:rPr lang="vi-VN" sz="2800" dirty="0" smtClean="0">
                <a:latin typeface="Times New Roman" pitchFamily="18" charset="0"/>
                <a:cs typeface="Times New Roman" pitchFamily="18" charset="0"/>
              </a:rPr>
              <a:t>Ở Bắc bán cầu: nhìn thấy bên phải của Mặt Trăng.</a:t>
            </a:r>
            <a:endParaRPr lang="en-US" sz="2800" dirty="0">
              <a:latin typeface="Times New Roman" pitchFamily="18" charset="0"/>
              <a:cs typeface="Times New Roman" pitchFamily="18" charset="0"/>
            </a:endParaRPr>
          </a:p>
        </p:txBody>
      </p:sp>
      <p:sp>
        <p:nvSpPr>
          <p:cNvPr id="15" name="Rectangle 14"/>
          <p:cNvSpPr/>
          <p:nvPr/>
        </p:nvSpPr>
        <p:spPr>
          <a:xfrm>
            <a:off x="4495800" y="3810000"/>
            <a:ext cx="4419600" cy="954107"/>
          </a:xfrm>
          <a:prstGeom prst="rect">
            <a:avLst/>
          </a:prstGeom>
        </p:spPr>
        <p:txBody>
          <a:bodyPr wrap="square">
            <a:spAutoFit/>
          </a:bodyPr>
          <a:lstStyle/>
          <a:p>
            <a:r>
              <a:rPr lang="vi-VN" sz="2800" dirty="0" smtClean="0">
                <a:latin typeface="Times New Roman" pitchFamily="18" charset="0"/>
                <a:cs typeface="Times New Roman" pitchFamily="18" charset="0"/>
              </a:rPr>
              <a:t>Ở Bắc bán cầu: nhìn thấy bên trái của Mặt Trăng.</a:t>
            </a:r>
            <a:endParaRPr lang="en-US" sz="2800" dirty="0">
              <a:latin typeface="Times New Roman" pitchFamily="18" charset="0"/>
              <a:cs typeface="Times New Roman" pitchFamily="18" charset="0"/>
            </a:endParaRPr>
          </a:p>
        </p:txBody>
      </p:sp>
      <p:sp>
        <p:nvSpPr>
          <p:cNvPr id="16" name="Rectangle 15"/>
          <p:cNvSpPr/>
          <p:nvPr/>
        </p:nvSpPr>
        <p:spPr>
          <a:xfrm>
            <a:off x="0" y="4648200"/>
            <a:ext cx="4648200" cy="954107"/>
          </a:xfrm>
          <a:prstGeom prst="rect">
            <a:avLst/>
          </a:prstGeom>
        </p:spPr>
        <p:txBody>
          <a:bodyPr wrap="square">
            <a:spAutoFit/>
          </a:bodyPr>
          <a:lstStyle/>
          <a:p>
            <a:r>
              <a:rPr lang="vi-VN" sz="2800" dirty="0" smtClean="0">
                <a:latin typeface="Times New Roman" pitchFamily="18" charset="0"/>
                <a:cs typeface="Times New Roman" pitchFamily="18" charset="0"/>
              </a:rPr>
              <a:t>Ở Nam bán cầu: nhìn thấy bên trái của Mặt Trăng.</a:t>
            </a:r>
            <a:endParaRPr lang="en-US" sz="2800" dirty="0">
              <a:latin typeface="Times New Roman" pitchFamily="18" charset="0"/>
              <a:cs typeface="Times New Roman" pitchFamily="18" charset="0"/>
            </a:endParaRPr>
          </a:p>
        </p:txBody>
      </p:sp>
      <p:sp>
        <p:nvSpPr>
          <p:cNvPr id="17" name="Rectangle 16"/>
          <p:cNvSpPr/>
          <p:nvPr/>
        </p:nvSpPr>
        <p:spPr>
          <a:xfrm>
            <a:off x="4572000" y="4648200"/>
            <a:ext cx="4572000" cy="1015663"/>
          </a:xfrm>
          <a:prstGeom prst="rect">
            <a:avLst/>
          </a:prstGeom>
        </p:spPr>
        <p:txBody>
          <a:bodyPr wrap="square">
            <a:spAutoFit/>
          </a:bodyPr>
          <a:lstStyle/>
          <a:p>
            <a:r>
              <a:rPr lang="vi-VN" sz="2800" dirty="0" smtClean="0">
                <a:latin typeface="Times New Roman" pitchFamily="18" charset="0"/>
                <a:cs typeface="Times New Roman" pitchFamily="18" charset="0"/>
              </a:rPr>
              <a:t>Ở Nam bán cầu:nhìn thấy bên phải của Mặt Trăng</a:t>
            </a:r>
            <a:r>
              <a:rPr lang="vi-VN"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8" name="Rectangle 17"/>
          <p:cNvSpPr/>
          <p:nvPr/>
        </p:nvSpPr>
        <p:spPr>
          <a:xfrm>
            <a:off x="0" y="5473005"/>
            <a:ext cx="4648200" cy="1384995"/>
          </a:xfrm>
          <a:prstGeom prst="rect">
            <a:avLst/>
          </a:prstGeom>
        </p:spPr>
        <p:txBody>
          <a:bodyPr wrap="square">
            <a:spAutoFit/>
          </a:bodyPr>
          <a:lstStyle/>
          <a:p>
            <a:r>
              <a:rPr lang="vi-VN" sz="2800" dirty="0" smtClean="0">
                <a:latin typeface="Times New Roman" pitchFamily="18" charset="0"/>
                <a:cs typeface="Times New Roman" pitchFamily="18" charset="0"/>
              </a:rPr>
              <a:t>Hình ảnh Mặt Trăng có xu hướng tròn dần, tăng dần diện tích chiếu sáng.</a:t>
            </a:r>
            <a:endParaRPr lang="en-US" sz="2800" dirty="0">
              <a:latin typeface="Times New Roman" pitchFamily="18" charset="0"/>
              <a:cs typeface="Times New Roman" pitchFamily="18" charset="0"/>
            </a:endParaRPr>
          </a:p>
        </p:txBody>
      </p:sp>
      <p:sp>
        <p:nvSpPr>
          <p:cNvPr id="19" name="Rectangle 18"/>
          <p:cNvSpPr/>
          <p:nvPr/>
        </p:nvSpPr>
        <p:spPr>
          <a:xfrm>
            <a:off x="4572000" y="5473005"/>
            <a:ext cx="4724400" cy="1384995"/>
          </a:xfrm>
          <a:prstGeom prst="rect">
            <a:avLst/>
          </a:prstGeom>
        </p:spPr>
        <p:txBody>
          <a:bodyPr wrap="square">
            <a:spAutoFit/>
          </a:bodyPr>
          <a:lstStyle/>
          <a:p>
            <a:r>
              <a:rPr lang="vi-VN" sz="2800" dirty="0" smtClean="0">
                <a:latin typeface="Times New Roman" pitchFamily="18" charset="0"/>
                <a:cs typeface="Times New Roman" pitchFamily="18" charset="0"/>
              </a:rPr>
              <a:t>Hình ảnh Mặt Trăng có xu hướng giảm dần diện tích chiếu sáng.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980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plus(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plus(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heel(4)">
                                      <p:cBhvr>
                                        <p:cTn id="30" dur="2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additive="base">
                                        <p:cTn id="3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3"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plus(in)">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3"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plus(in)">
                                      <p:cBhvr>
                                        <p:cTn id="46" dur="2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plus(in)">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heel(4)">
                                      <p:cBhvr>
                                        <p:cTn id="62" dur="20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strVal val="#ppt_w*0.70"/>
                                          </p:val>
                                        </p:tav>
                                        <p:tav tm="100000">
                                          <p:val>
                                            <p:strVal val="#ppt_w"/>
                                          </p:val>
                                        </p:tav>
                                      </p:tavLst>
                                    </p:anim>
                                    <p:anim calcmode="lin" valueType="num">
                                      <p:cBhvr>
                                        <p:cTn id="68" dur="1000" fill="hold"/>
                                        <p:tgtEl>
                                          <p:spTgt spid="16"/>
                                        </p:tgtEl>
                                        <p:attrNameLst>
                                          <p:attrName>ppt_h</p:attrName>
                                        </p:attrNameLst>
                                      </p:cBhvr>
                                      <p:tavLst>
                                        <p:tav tm="0">
                                          <p:val>
                                            <p:strVal val="#ppt_h"/>
                                          </p:val>
                                        </p:tav>
                                        <p:tav tm="100000">
                                          <p:val>
                                            <p:strVal val="#ppt_h"/>
                                          </p:val>
                                        </p:tav>
                                      </p:tavLst>
                                    </p:anim>
                                    <p:animEffect transition="in" filter="fade">
                                      <p:cBhvr>
                                        <p:cTn id="69" dur="10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3" presetClass="entr" presetSubtype="16"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plus(in)">
                                      <p:cBhvr>
                                        <p:cTn id="74" dur="20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heel(4)">
                                      <p:cBhvr>
                                        <p:cTn id="79" dur="20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7"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0" fill="hold"/>
                                        <p:tgtEl>
                                          <p:spTgt spid="19"/>
                                        </p:tgtEl>
                                        <p:attrNameLst>
                                          <p:attrName>ppt_x</p:attrName>
                                        </p:attrNameLst>
                                      </p:cBhvr>
                                      <p:tavLst>
                                        <p:tav tm="0">
                                          <p:val>
                                            <p:strVal val="#ppt_x"/>
                                          </p:val>
                                        </p:tav>
                                        <p:tav tm="100000">
                                          <p:val>
                                            <p:strVal val="#ppt_x"/>
                                          </p:val>
                                        </p:tav>
                                      </p:tavLst>
                                    </p:anim>
                                    <p:anim calcmode="lin" valueType="num">
                                      <p:cBhvr additive="base">
                                        <p:cTn id="85"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2" grpId="0"/>
      <p:bldP spid="13" grpId="0"/>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ình nền PPT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1200329"/>
          </a:xfrm>
          <a:prstGeom prst="rect">
            <a:avLst/>
          </a:prstGeom>
        </p:spPr>
        <p:txBody>
          <a:bodyPr wrap="square">
            <a:spAutoFit/>
          </a:bodyPr>
          <a:lstStyle/>
          <a:p>
            <a:r>
              <a:rPr lang="vi-VN" sz="3600" dirty="0" smtClean="0">
                <a:solidFill>
                  <a:srgbClr val="FF0000"/>
                </a:solidFill>
                <a:latin typeface="Times New Roman" pitchFamily="18" charset="0"/>
                <a:cs typeface="Times New Roman" pitchFamily="18" charset="0"/>
              </a:rPr>
              <a:t>?2.Giữa hai lần Trăng tròn liên tiếp cách nhau bao nhiêu tuần?</a:t>
            </a:r>
            <a:endParaRPr lang="en-US" sz="3600" dirty="0">
              <a:solidFill>
                <a:srgbClr val="FF0000"/>
              </a:solidFill>
              <a:latin typeface="Times New Roman" pitchFamily="18" charset="0"/>
              <a:cs typeface="Times New Roman" pitchFamily="18" charset="0"/>
            </a:endParaRPr>
          </a:p>
        </p:txBody>
      </p:sp>
      <p:sp>
        <p:nvSpPr>
          <p:cNvPr id="4" name="Rectangle 3"/>
          <p:cNvSpPr/>
          <p:nvPr/>
        </p:nvSpPr>
        <p:spPr>
          <a:xfrm>
            <a:off x="0" y="12192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Giữa hai lần Trăng tròn liên tiếp cách nhau 4 tuần, vì:</a:t>
            </a:r>
            <a:endParaRPr lang="en-US" sz="3600" dirty="0">
              <a:latin typeface="Times New Roman" pitchFamily="18" charset="0"/>
              <a:cs typeface="Times New Roman" pitchFamily="18" charset="0"/>
            </a:endParaRPr>
          </a:p>
        </p:txBody>
      </p:sp>
      <p:sp>
        <p:nvSpPr>
          <p:cNvPr id="5" name="Rectangle 4"/>
          <p:cNvSpPr/>
          <p:nvPr/>
        </p:nvSpPr>
        <p:spPr>
          <a:xfrm>
            <a:off x="0" y="2438400"/>
            <a:ext cx="9144000" cy="1200329"/>
          </a:xfrm>
          <a:prstGeom prst="rect">
            <a:avLst/>
          </a:prstGeom>
        </p:spPr>
        <p:txBody>
          <a:bodyPr wrap="square">
            <a:spAutoFit/>
          </a:bodyPr>
          <a:lstStyle/>
          <a:p>
            <a:r>
              <a:rPr lang="vi-VN" dirty="0" smtClean="0"/>
              <a:t> </a:t>
            </a:r>
            <a:r>
              <a:rPr lang="vi-VN" sz="3600" b="1" dirty="0" smtClean="0">
                <a:solidFill>
                  <a:srgbClr val="7030A0"/>
                </a:solidFill>
                <a:latin typeface="Times New Roman" pitchFamily="18" charset="0"/>
                <a:cs typeface="Times New Roman" pitchFamily="18" charset="0"/>
              </a:rPr>
              <a:t>Chuyển từ Trăng tròn đến không Trăng là hai tuần</a:t>
            </a:r>
            <a:endParaRPr lang="en-US" sz="3600" b="1" dirty="0">
              <a:solidFill>
                <a:srgbClr val="7030A0"/>
              </a:solidFill>
              <a:latin typeface="Times New Roman" pitchFamily="18" charset="0"/>
              <a:cs typeface="Times New Roman" pitchFamily="18" charset="0"/>
            </a:endParaRPr>
          </a:p>
        </p:txBody>
      </p:sp>
      <p:sp>
        <p:nvSpPr>
          <p:cNvPr id="6" name="Rectangle 5"/>
          <p:cNvSpPr/>
          <p:nvPr/>
        </p:nvSpPr>
        <p:spPr>
          <a:xfrm>
            <a:off x="0" y="3581400"/>
            <a:ext cx="9144000" cy="1200329"/>
          </a:xfrm>
          <a:prstGeom prst="rect">
            <a:avLst/>
          </a:prstGeom>
        </p:spPr>
        <p:txBody>
          <a:bodyPr wrap="square">
            <a:spAutoFit/>
          </a:bodyPr>
          <a:lstStyle/>
          <a:p>
            <a:r>
              <a:rPr lang="vi-VN" sz="3600" b="1" dirty="0" smtClean="0">
                <a:solidFill>
                  <a:srgbClr val="C00000"/>
                </a:solidFill>
                <a:latin typeface="Times New Roman" pitchFamily="18" charset="0"/>
                <a:cs typeface="Times New Roman" pitchFamily="18" charset="0"/>
              </a:rPr>
              <a:t>Chuyển từ không Trăng đến Trăng tròn là hai tuần.</a:t>
            </a:r>
            <a:endParaRPr lang="en-US" sz="3600" b="1" dirty="0">
              <a:solidFill>
                <a:srgbClr val="C00000"/>
              </a:solidFill>
              <a:latin typeface="Times New Roman" pitchFamily="18" charset="0"/>
              <a:cs typeface="Times New Roman" pitchFamily="18" charset="0"/>
            </a:endParaRPr>
          </a:p>
        </p:txBody>
      </p:sp>
      <p:sp>
        <p:nvSpPr>
          <p:cNvPr id="7" name="Rectangle 6"/>
          <p:cNvSpPr/>
          <p:nvPr/>
        </p:nvSpPr>
        <p:spPr>
          <a:xfrm>
            <a:off x="0" y="4876800"/>
            <a:ext cx="9144000" cy="1569660"/>
          </a:xfrm>
          <a:prstGeom prst="rect">
            <a:avLst/>
          </a:prstGeom>
        </p:spPr>
        <p:txBody>
          <a:bodyPr wrap="square">
            <a:spAutoFit/>
          </a:bodyPr>
          <a:lstStyle/>
          <a:p>
            <a:r>
              <a:rPr lang="vi-VN" sz="3200" b="1" dirty="0" smtClean="0">
                <a:latin typeface="Times New Roman" pitchFamily="18" charset="0"/>
                <a:cs typeface="Times New Roman" pitchFamily="18" charset="0"/>
              </a:rPr>
              <a:t>II.</a:t>
            </a:r>
            <a:r>
              <a:rPr lang="en-US" sz="3200" b="1" dirty="0" smtClean="0">
                <a:latin typeface="Times New Roman" pitchFamily="18" charset="0"/>
                <a:cs typeface="Times New Roman" pitchFamily="18" charset="0"/>
              </a:rPr>
              <a:t>GIẢI THÍCH SỰ KHÁC NHAU VỀ HÌNH DẠNG NHÌN THẤY CỦA MẶT TRĂNG (CÁC PHA CỦA MẶT TRĂNG)</a:t>
            </a:r>
            <a:endParaRPr lang="en-US" sz="3200" dirty="0">
              <a:latin typeface="Times New Roman" pitchFamily="18" charset="0"/>
              <a:cs typeface="Times New Roman" pitchFamily="18" charset="0"/>
            </a:endParaRPr>
          </a:p>
        </p:txBody>
      </p:sp>
      <p:sp>
        <p:nvSpPr>
          <p:cNvPr id="25602" name="AutoShape 2" descr="Lý thuyết Các hình dạng nhìn thấy của Mặt Trăng KHTN 6 Cánh diều | KHTN lớp  6 - Cánh Diề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Lý thuyết Các hình dạng nhìn thấy của Mặt Trăng KHTN 6 Cánh diều | KHTN lớp  6 - Cánh Diề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8" name="AutoShape 8"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10" name="AutoShape 10"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slide(fromBottom)">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plus(in)">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4"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barn(inHorizontal)">
                                      <p:cBhvr>
                                        <p:cTn id="3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HTN6]-Giải thích các hình dạng nhìn thấy của mặt trăng.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59)"/>
          <p:cNvPicPr>
            <a:picLocks noChangeAspect="1" noChangeArrowheads="1"/>
          </p:cNvPicPr>
          <p:nvPr/>
        </p:nvPicPr>
        <p:blipFill>
          <a:blip r:embed="rId2"/>
          <a:srcRect/>
          <a:stretch>
            <a:fillRect/>
          </a:stretch>
        </p:blipFill>
        <p:spPr bwMode="auto">
          <a:xfrm>
            <a:off x="0" y="0"/>
            <a:ext cx="9245600" cy="6934200"/>
          </a:xfrm>
          <a:prstGeom prst="rect">
            <a:avLst/>
          </a:prstGeom>
          <a:noFill/>
        </p:spPr>
      </p:pic>
      <p:sp>
        <p:nvSpPr>
          <p:cNvPr id="3" name="Rectangle 2"/>
          <p:cNvSpPr/>
          <p:nvPr/>
        </p:nvSpPr>
        <p:spPr>
          <a:xfrm>
            <a:off x="0" y="0"/>
            <a:ext cx="9372600" cy="1077218"/>
          </a:xfrm>
          <a:prstGeom prst="rect">
            <a:avLst/>
          </a:prstGeom>
        </p:spPr>
        <p:txBody>
          <a:bodyPr wrap="square">
            <a:spAutoFit/>
          </a:bodyPr>
          <a:lstStyle/>
          <a:p>
            <a:r>
              <a:rPr lang="vi-VN" sz="3200" dirty="0" smtClean="0">
                <a:latin typeface="+mj-lt"/>
              </a:rPr>
              <a:t>- Mặt Trăng quay quanh Trái Đất mất khoảng một tháng để đi hết một vòng.</a:t>
            </a:r>
            <a:endParaRPr lang="en-US" sz="3200" dirty="0">
              <a:latin typeface="+mj-lt"/>
            </a:endParaRPr>
          </a:p>
        </p:txBody>
      </p:sp>
      <p:sp>
        <p:nvSpPr>
          <p:cNvPr id="36866" name="AutoShape 2"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0" name="AutoShape 6"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0" y="990600"/>
            <a:ext cx="9144000" cy="1569660"/>
          </a:xfrm>
          <a:prstGeom prst="rect">
            <a:avLst/>
          </a:prstGeom>
        </p:spPr>
        <p:txBody>
          <a:bodyPr wrap="square">
            <a:spAutoFit/>
          </a:bodyPr>
          <a:lstStyle/>
          <a:p>
            <a:r>
              <a:rPr lang="vi-VN" sz="3200" dirty="0" smtClean="0">
                <a:latin typeface="+mj-lt"/>
              </a:rPr>
              <a:t>Khi Mặt Trăng ở cùng phía với Mặt Trời, mặt tối của nó quay về phía Trái Đất cho nên chúng ta không thấy Mặt Trăng. Đó là ngày không trăng.</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0" fill="hold"/>
                                        <p:tgtEl>
                                          <p:spTgt spid="8"/>
                                        </p:tgtEl>
                                        <p:attrNameLst>
                                          <p:attrName>ppt_x</p:attrName>
                                        </p:attrNameLst>
                                      </p:cBhvr>
                                      <p:tavLst>
                                        <p:tav tm="0">
                                          <p:val>
                                            <p:strVal val="#ppt_x"/>
                                          </p:val>
                                        </p:tav>
                                        <p:tav tm="100000">
                                          <p:val>
                                            <p:strVal val="#ppt_x"/>
                                          </p:val>
                                        </p:tav>
                                      </p:tavLst>
                                    </p:anim>
                                    <p:anim calcmode="lin" valueType="num">
                                      <p:cBhvr additive="base">
                                        <p:cTn id="13"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ree Moon Phase Vectors, 1,000+ Images in AI, EPS format"/>
          <p:cNvPicPr>
            <a:picLocks noChangeAspect="1" noChangeArrowheads="1"/>
          </p:cNvPicPr>
          <p:nvPr/>
        </p:nvPicPr>
        <p:blipFill>
          <a:blip r:embed="rId2"/>
          <a:srcRect/>
          <a:stretch>
            <a:fillRect/>
          </a:stretch>
        </p:blipFill>
        <p:spPr bwMode="auto">
          <a:xfrm>
            <a:off x="0" y="0"/>
            <a:ext cx="9144000" cy="4876800"/>
          </a:xfrm>
          <a:prstGeom prst="rect">
            <a:avLst/>
          </a:prstGeom>
          <a:noFill/>
        </p:spPr>
      </p:pic>
      <p:sp>
        <p:nvSpPr>
          <p:cNvPr id="6" name="Rectangle 5"/>
          <p:cNvSpPr/>
          <p:nvPr/>
        </p:nvSpPr>
        <p:spPr>
          <a:xfrm>
            <a:off x="0" y="5103674"/>
            <a:ext cx="9144000" cy="1754326"/>
          </a:xfrm>
          <a:prstGeom prst="rect">
            <a:avLst/>
          </a:prstGeom>
        </p:spPr>
        <p:txBody>
          <a:bodyPr wrap="square">
            <a:spAutoFit/>
          </a:bodyPr>
          <a:lstStyle/>
          <a:p>
            <a:r>
              <a:rPr lang="vi-VN" sz="32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Ta thấy các hình dạng khác nhau của Mặt trăng trong tuần trăng là do ta nhìn mặt trăng ở các góc nhìn khác nhau .</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4)">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Lý thuyết Các hình dạng nhìn thấy của Mặt Trăng KHTN 6 Cánh diều | KHTN lớp  6 - Cánh Diề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Lý thuyết Các hình dạng nhìn thấy của Mặt Trăng KHTN 6 Cánh diều | KHTN lớp  6 - Cánh Diề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Mặt Trăng quay quanh Trái Đất mất khoảng một tháng để đi hết một vòng.</a:t>
            </a:r>
            <a:endParaRPr lang="en-US" sz="3200" dirty="0">
              <a:latin typeface="Times New Roman" pitchFamily="18" charset="0"/>
              <a:cs typeface="Times New Roman" pitchFamily="18" charset="0"/>
            </a:endParaRPr>
          </a:p>
        </p:txBody>
      </p:sp>
      <p:sp>
        <p:nvSpPr>
          <p:cNvPr id="10" name="Rectangle 9"/>
          <p:cNvSpPr/>
          <p:nvPr/>
        </p:nvSpPr>
        <p:spPr>
          <a:xfrm>
            <a:off x="0" y="990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Hình ảnh này cho ta thấy vị trí Mặt Trăng ở các thời điểm khác nhau trên quỹ đạo của nó.</a:t>
            </a:r>
          </a:p>
        </p:txBody>
      </p:sp>
      <p:pic>
        <p:nvPicPr>
          <p:cNvPr id="11268" name="Picture 4" descr="Lý thuyết Các hình dạng nhìn thấy của Mặt Trăng KHTN 6 Cánh diều | KHTN lớp  6 - Cánh Diều"/>
          <p:cNvPicPr>
            <a:picLocks noChangeAspect="1" noChangeArrowheads="1"/>
          </p:cNvPicPr>
          <p:nvPr/>
        </p:nvPicPr>
        <p:blipFill>
          <a:blip r:embed="rId2"/>
          <a:srcRect/>
          <a:stretch>
            <a:fillRect/>
          </a:stretch>
        </p:blipFill>
        <p:spPr bwMode="auto">
          <a:xfrm>
            <a:off x="0" y="1981200"/>
            <a:ext cx="9144000" cy="2971800"/>
          </a:xfrm>
          <a:prstGeom prst="rect">
            <a:avLst/>
          </a:prstGeom>
          <a:noFill/>
        </p:spPr>
      </p:pic>
      <p:sp>
        <p:nvSpPr>
          <p:cNvPr id="13" name="Rectangle 12"/>
          <p:cNvSpPr/>
          <p:nvPr/>
        </p:nvSpPr>
        <p:spPr>
          <a:xfrm>
            <a:off x="0" y="4953000"/>
            <a:ext cx="9296400" cy="1569660"/>
          </a:xfrm>
          <a:prstGeom prst="rect">
            <a:avLst/>
          </a:prstGeom>
        </p:spPr>
        <p:txBody>
          <a:bodyPr wrap="square">
            <a:spAutoFit/>
          </a:bodyPr>
          <a:lstStyle/>
          <a:p>
            <a:r>
              <a:rPr lang="vi-VN" sz="3200" dirty="0" smtClean="0">
                <a:latin typeface="Times New Roman" pitchFamily="18" charset="0"/>
                <a:cs typeface="Times New Roman" pitchFamily="18" charset="0"/>
              </a:rPr>
              <a:t>Tim mặt trăng có dạng hình cầu nên mặt trời luôn chỉ chiếu sáng được một nửa Mặt Trăng.Tại thời điểm này nửa tối của Mặt Trăng hướng hoàn toànvề phía Trái đất</a:t>
            </a:r>
          </a:p>
        </p:txBody>
      </p:sp>
      <p:pic>
        <p:nvPicPr>
          <p:cNvPr id="14" name="Picture 2" descr="Hình nền Powerpoint đơn giản, đẹp (59)"/>
          <p:cNvPicPr>
            <a:picLocks noChangeAspect="1" noChangeArrowheads="1"/>
          </p:cNvPicPr>
          <p:nvPr/>
        </p:nvPicPr>
        <p:blipFill>
          <a:blip r:embed="rId3"/>
          <a:srcRect/>
          <a:stretch>
            <a:fillRect/>
          </a:stretch>
        </p:blipFill>
        <p:spPr bwMode="auto">
          <a:xfrm>
            <a:off x="0" y="0"/>
            <a:ext cx="9245600" cy="6934200"/>
          </a:xfrm>
          <a:prstGeom prst="rect">
            <a:avLst/>
          </a:prstGeom>
          <a:noFill/>
        </p:spPr>
      </p:pic>
      <p:sp>
        <p:nvSpPr>
          <p:cNvPr id="15" name="Rectangle 14"/>
          <p:cNvSpPr/>
          <p:nvPr/>
        </p:nvSpPr>
        <p:spPr>
          <a:xfrm>
            <a:off x="0" y="0"/>
            <a:ext cx="9144000" cy="2062103"/>
          </a:xfrm>
          <a:prstGeom prst="rect">
            <a:avLst/>
          </a:prstGeom>
        </p:spPr>
        <p:txBody>
          <a:bodyPr wrap="square">
            <a:spAutoFit/>
          </a:bodyPr>
          <a:lstStyle/>
          <a:p>
            <a:r>
              <a:rPr lang="vi-VN" sz="3200" dirty="0" smtClean="0">
                <a:solidFill>
                  <a:schemeClr val="dk1"/>
                </a:solidFill>
                <a:latin typeface="Times New Roman" pitchFamily="18" charset="0"/>
                <a:cs typeface="Times New Roman" pitchFamily="18" charset="0"/>
              </a:rPr>
              <a:t>Do đó mà ta không nhìn thấy Trăng , ở vị trí tiếp theo đa số vùng tối và chỉ có một vùng sáng nhỏ của Mặt Trăng  hướng về phái Trái đất.Khi đó ta nhìn thấy trăng lưỡi liềm</a:t>
            </a:r>
            <a:endParaRPr lang="en-US" sz="3200" dirty="0">
              <a:latin typeface="Times New Roman" pitchFamily="18" charset="0"/>
              <a:cs typeface="Times New Roman" pitchFamily="18" charset="0"/>
            </a:endParaRPr>
          </a:p>
        </p:txBody>
      </p:sp>
      <p:pic>
        <p:nvPicPr>
          <p:cNvPr id="11270" name="Picture 6" descr="Nguyệt thực là gì? 6 sự kiện thiên văn hot nhất nửa cuối năm"/>
          <p:cNvPicPr>
            <a:picLocks noChangeAspect="1" noChangeArrowheads="1"/>
          </p:cNvPicPr>
          <p:nvPr/>
        </p:nvPicPr>
        <p:blipFill>
          <a:blip r:embed="rId4"/>
          <a:srcRect/>
          <a:stretch>
            <a:fillRect/>
          </a:stretch>
        </p:blipFill>
        <p:spPr bwMode="auto">
          <a:xfrm>
            <a:off x="0" y="2209800"/>
            <a:ext cx="9144000" cy="4648200"/>
          </a:xfrm>
          <a:prstGeom prst="rect">
            <a:avLst/>
          </a:prstGeom>
          <a:noFill/>
        </p:spPr>
      </p:pic>
    </p:spTree>
    <p:extLst>
      <p:ext uri="{BB962C8B-B14F-4D97-AF65-F5344CB8AC3E}">
        <p14:creationId xmlns:p14="http://schemas.microsoft.com/office/powerpoint/2010/main" val="89380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4)">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heel(4)">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 calcmode="lin" valueType="num">
                                      <p:cBhvr additive="base">
                                        <p:cTn id="17" dur="5000" fill="hold"/>
                                        <p:tgtEl>
                                          <p:spTgt spid="11268"/>
                                        </p:tgtEl>
                                        <p:attrNameLst>
                                          <p:attrName>ppt_x</p:attrName>
                                        </p:attrNameLst>
                                      </p:cBhvr>
                                      <p:tavLst>
                                        <p:tav tm="0">
                                          <p:val>
                                            <p:strVal val="#ppt_x"/>
                                          </p:val>
                                        </p:tav>
                                        <p:tav tm="100000">
                                          <p:val>
                                            <p:strVal val="#ppt_x"/>
                                          </p:val>
                                        </p:tav>
                                      </p:tavLst>
                                    </p:anim>
                                    <p:anim calcmode="lin" valueType="num">
                                      <p:cBhvr additive="base">
                                        <p:cTn id="18" dur="50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heel(4)">
                                      <p:cBhvr>
                                        <p:cTn id="23" dur="20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ơn giản, đẹp (85)"/>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1754326"/>
          </a:xfrm>
          <a:prstGeom prst="rect">
            <a:avLst/>
          </a:prstGeom>
        </p:spPr>
        <p:txBody>
          <a:bodyPr wrap="square">
            <a:spAutoFit/>
          </a:bodyPr>
          <a:lstStyle/>
          <a:p>
            <a:r>
              <a:rPr lang="vi-VN" sz="3600" dirty="0" smtClean="0">
                <a:solidFill>
                  <a:schemeClr val="dk1"/>
                </a:solidFill>
                <a:latin typeface="Times New Roman" pitchFamily="18" charset="0"/>
                <a:cs typeface="Times New Roman" pitchFamily="18" charset="0"/>
              </a:rPr>
              <a:t>Tiếp theo vị trí Trăng bán nguyệt. Bán nguyệt có nghĩa là nửa trăng , ở vị trí này chỉ có một nửa vùng sáng của Mặt trăng hướng về phía Trái đất </a:t>
            </a:r>
            <a:endParaRPr lang="en-US" sz="3600" dirty="0">
              <a:latin typeface="Times New Roman" pitchFamily="18" charset="0"/>
              <a:cs typeface="Times New Roman" pitchFamily="18" charset="0"/>
            </a:endParaRPr>
          </a:p>
        </p:txBody>
      </p:sp>
      <p:pic>
        <p:nvPicPr>
          <p:cNvPr id="4" name="Picture 6" descr="Nguyệt thực là gì? 6 sự kiện thiên văn hot nhất nửa cuối năm"/>
          <p:cNvPicPr>
            <a:picLocks noChangeAspect="1" noChangeArrowheads="1"/>
          </p:cNvPicPr>
          <p:nvPr/>
        </p:nvPicPr>
        <p:blipFill>
          <a:blip r:embed="rId3"/>
          <a:srcRect/>
          <a:stretch>
            <a:fillRect/>
          </a:stretch>
        </p:blipFill>
        <p:spPr bwMode="auto">
          <a:xfrm>
            <a:off x="0" y="1752600"/>
            <a:ext cx="9144000"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smtClean="0">
                <a:solidFill>
                  <a:schemeClr val="dk1"/>
                </a:solidFill>
                <a:latin typeface="Times New Roman" pitchFamily="18" charset="0"/>
                <a:cs typeface="Times New Roman" pitchFamily="18" charset="0"/>
              </a:rPr>
              <a:t>Còn ta nhìn thấy Trăng khuyết khi đa số vùng sáng của Mặt trăng hướng về phía Trái đất </a:t>
            </a:r>
            <a:endParaRPr lang="en-US" sz="3200" dirty="0">
              <a:latin typeface="Times New Roman" pitchFamily="18" charset="0"/>
              <a:cs typeface="Times New Roman" pitchFamily="18" charset="0"/>
            </a:endParaRPr>
          </a:p>
        </p:txBody>
      </p:sp>
      <p:sp>
        <p:nvSpPr>
          <p:cNvPr id="5" name="Rectangle 4"/>
          <p:cNvSpPr/>
          <p:nvPr/>
        </p:nvSpPr>
        <p:spPr>
          <a:xfrm>
            <a:off x="0" y="1066800"/>
            <a:ext cx="9144000" cy="1077218"/>
          </a:xfrm>
          <a:prstGeom prst="rect">
            <a:avLst/>
          </a:prstGeom>
        </p:spPr>
        <p:txBody>
          <a:bodyPr wrap="square">
            <a:spAutoFit/>
          </a:bodyPr>
          <a:lstStyle/>
          <a:p>
            <a:r>
              <a:rPr lang="vi-VN" sz="3200" dirty="0" smtClean="0">
                <a:solidFill>
                  <a:schemeClr val="dk1"/>
                </a:solidFill>
                <a:latin typeface="Times New Roman" pitchFamily="18" charset="0"/>
                <a:cs typeface="Times New Roman" pitchFamily="18" charset="0"/>
              </a:rPr>
              <a:t> Ta nhìn thấy Trăng tròn khi toàn bộ vùng sáng của Mặt trăng hướng về phía Trái đất </a:t>
            </a:r>
            <a:endParaRPr lang="en-US" sz="3200" dirty="0">
              <a:latin typeface="Times New Roman" pitchFamily="18" charset="0"/>
              <a:cs typeface="Times New Roman" pitchFamily="18" charset="0"/>
            </a:endParaRPr>
          </a:p>
        </p:txBody>
      </p:sp>
      <p:sp>
        <p:nvSpPr>
          <p:cNvPr id="6" name="Rectangle 5"/>
          <p:cNvSpPr/>
          <p:nvPr/>
        </p:nvSpPr>
        <p:spPr>
          <a:xfrm>
            <a:off x="0" y="2133600"/>
            <a:ext cx="9144000" cy="1077218"/>
          </a:xfrm>
          <a:prstGeom prst="rect">
            <a:avLst/>
          </a:prstGeom>
        </p:spPr>
        <p:txBody>
          <a:bodyPr wrap="square">
            <a:spAutoFit/>
          </a:bodyPr>
          <a:lstStyle/>
          <a:p>
            <a:r>
              <a:rPr lang="vi-VN" sz="3200" dirty="0" smtClean="0">
                <a:solidFill>
                  <a:schemeClr val="dk1"/>
                </a:solidFill>
                <a:latin typeface="Times New Roman" pitchFamily="18" charset="0"/>
                <a:cs typeface="Times New Roman" pitchFamily="18" charset="0"/>
              </a:rPr>
              <a:t>Từ đó các em có thể giải thích các dạng hình dạng nhìn thấy còn lại của Mặt trăng.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ổng hợp hình nền powerpoint đẹp nhất"/>
          <p:cNvPicPr>
            <a:picLocks noChangeAspect="1" noChangeArrowheads="1"/>
          </p:cNvPicPr>
          <p:nvPr/>
        </p:nvPicPr>
        <p:blipFill>
          <a:blip r:embed="rId2"/>
          <a:srcRect/>
          <a:stretch>
            <a:fillRect/>
          </a:stretch>
        </p:blipFill>
        <p:spPr bwMode="auto">
          <a:xfrm>
            <a:off x="0" y="0"/>
            <a:ext cx="9144000" cy="6781800"/>
          </a:xfrm>
          <a:prstGeom prst="rect">
            <a:avLst/>
          </a:prstGeom>
          <a:noFill/>
        </p:spPr>
      </p:pic>
      <p:sp>
        <p:nvSpPr>
          <p:cNvPr id="3" name="Rectangle 2"/>
          <p:cNvSpPr/>
          <p:nvPr/>
        </p:nvSpPr>
        <p:spPr>
          <a:xfrm>
            <a:off x="1371600" y="304800"/>
            <a:ext cx="7391400" cy="584775"/>
          </a:xfrm>
          <a:prstGeom prst="rect">
            <a:avLst/>
          </a:prstGeom>
        </p:spPr>
        <p:txBody>
          <a:bodyPr wrap="square">
            <a:spAutoFit/>
          </a:bodyPr>
          <a:lstStyle/>
          <a:p>
            <a:r>
              <a:rPr lang="vi-VN" sz="3200" b="1" dirty="0" smtClean="0">
                <a:latin typeface="Times New Roman" pitchFamily="18" charset="0"/>
                <a:cs typeface="Times New Roman" pitchFamily="18" charset="0"/>
              </a:rPr>
              <a:t>Mô hình quan sát các pha của Mặt Trăng</a:t>
            </a:r>
            <a:endParaRPr lang="en-US" sz="3200" dirty="0">
              <a:latin typeface="Times New Roman" pitchFamily="18" charset="0"/>
              <a:cs typeface="Times New Roman" pitchFamily="18" charset="0"/>
            </a:endParaRPr>
          </a:p>
        </p:txBody>
      </p:sp>
      <p:sp>
        <p:nvSpPr>
          <p:cNvPr id="4" name="Rectangle 3"/>
          <p:cNvSpPr/>
          <p:nvPr/>
        </p:nvSpPr>
        <p:spPr>
          <a:xfrm>
            <a:off x="228600" y="838200"/>
            <a:ext cx="3206327" cy="584775"/>
          </a:xfrm>
          <a:prstGeom prst="rect">
            <a:avLst/>
          </a:prstGeom>
        </p:spPr>
        <p:txBody>
          <a:bodyPr wrap="none">
            <a:spAutoFit/>
          </a:bodyPr>
          <a:lstStyle/>
          <a:p>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thiết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Rectangle 4"/>
          <p:cNvSpPr/>
          <p:nvPr/>
        </p:nvSpPr>
        <p:spPr>
          <a:xfrm>
            <a:off x="304800" y="1371600"/>
            <a:ext cx="8382000" cy="2062103"/>
          </a:xfrm>
          <a:prstGeom prst="rect">
            <a:avLst/>
          </a:prstGeom>
        </p:spPr>
        <p:txBody>
          <a:bodyPr wrap="square">
            <a:spAutoFit/>
          </a:bodyPr>
          <a:lstStyle/>
          <a:p>
            <a:r>
              <a:rPr lang="vi-VN" sz="3200" dirty="0" smtClean="0">
                <a:latin typeface="Times New Roman" pitchFamily="18" charset="0"/>
                <a:cs typeface="Times New Roman" pitchFamily="18" charset="0"/>
              </a:rPr>
              <a:t>Một, vài tắm bìa các-tông (làm buông tối).</a:t>
            </a:r>
          </a:p>
          <a:p>
            <a:r>
              <a:rPr lang="vi-VN" sz="3200" dirty="0" smtClean="0">
                <a:latin typeface="Times New Roman" pitchFamily="18" charset="0"/>
                <a:cs typeface="Times New Roman" pitchFamily="18" charset="0"/>
              </a:rPr>
              <a:t>Một quả bóng nhỏ (làm Mặt Trăng).</a:t>
            </a:r>
          </a:p>
          <a:p>
            <a:r>
              <a:rPr lang="vi-VN" sz="3200" dirty="0" smtClean="0">
                <a:latin typeface="Times New Roman" pitchFamily="18" charset="0"/>
                <a:cs typeface="Times New Roman" pitchFamily="18" charset="0"/>
              </a:rPr>
              <a:t>Một đèn pin (làm Mặt Trời).</a:t>
            </a:r>
          </a:p>
          <a:p>
            <a:r>
              <a:rPr lang="vi-VN" sz="3200" dirty="0" smtClean="0">
                <a:latin typeface="Times New Roman" pitchFamily="18" charset="0"/>
                <a:cs typeface="Times New Roman" pitchFamily="18" charset="0"/>
              </a:rPr>
              <a:t>Băng dính, kéo, sợi dây treo.</a:t>
            </a:r>
            <a:endParaRPr lang="vi-VN" sz="3200" dirty="0">
              <a:latin typeface="Times New Roman" pitchFamily="18" charset="0"/>
              <a:cs typeface="Times New Roman" pitchFamily="18" charset="0"/>
            </a:endParaRPr>
          </a:p>
        </p:txBody>
      </p:sp>
      <p:pic>
        <p:nvPicPr>
          <p:cNvPr id="29698" name="Picture 2" descr="Sử dụng mô hình quan sát các pha của Mặt Trăng Hình 53.4 | VietJack.com"/>
          <p:cNvPicPr>
            <a:picLocks noChangeAspect="1" noChangeArrowheads="1"/>
          </p:cNvPicPr>
          <p:nvPr/>
        </p:nvPicPr>
        <p:blipFill>
          <a:blip r:embed="rId3"/>
          <a:srcRect/>
          <a:stretch>
            <a:fillRect/>
          </a:stretch>
        </p:blipFill>
        <p:spPr bwMode="auto">
          <a:xfrm>
            <a:off x="5029200" y="3126782"/>
            <a:ext cx="4114800" cy="3731218"/>
          </a:xfrm>
          <a:prstGeom prst="rect">
            <a:avLst/>
          </a:prstGeom>
          <a:noFill/>
        </p:spPr>
      </p:pic>
      <p:sp>
        <p:nvSpPr>
          <p:cNvPr id="7" name="Rectangle 6"/>
          <p:cNvSpPr/>
          <p:nvPr/>
        </p:nvSpPr>
        <p:spPr>
          <a:xfrm>
            <a:off x="381001" y="3352800"/>
            <a:ext cx="4572000" cy="1077218"/>
          </a:xfrm>
          <a:prstGeom prst="rect">
            <a:avLst/>
          </a:prstGeom>
        </p:spPr>
        <p:txBody>
          <a:bodyPr wrap="square">
            <a:spAutoFit/>
          </a:bodyPr>
          <a:lstStyle/>
          <a:p>
            <a:r>
              <a:rPr lang="vi-VN" sz="3200" dirty="0" smtClean="0">
                <a:latin typeface="Times New Roman" pitchFamily="18" charset="0"/>
                <a:cs typeface="Times New Roman" pitchFamily="18" charset="0"/>
              </a:rPr>
              <a:t>Chế tạo mô hình như hình vẽ bên.</a:t>
            </a:r>
            <a:endParaRPr lang="en-US" sz="3200" dirty="0">
              <a:latin typeface="Times New Roman" pitchFamily="18" charset="0"/>
              <a:cs typeface="Times New Roman" pitchFamily="18" charset="0"/>
            </a:endParaRPr>
          </a:p>
        </p:txBody>
      </p:sp>
      <p:sp>
        <p:nvSpPr>
          <p:cNvPr id="9" name="Rectangle 8"/>
          <p:cNvSpPr/>
          <p:nvPr/>
        </p:nvSpPr>
        <p:spPr>
          <a:xfrm>
            <a:off x="381000" y="4191000"/>
            <a:ext cx="1633781" cy="584775"/>
          </a:xfrm>
          <a:prstGeom prst="rect">
            <a:avLst/>
          </a:prstGeom>
        </p:spPr>
        <p:txBody>
          <a:bodyPr wrap="none">
            <a:spAutoFit/>
          </a:bodyPr>
          <a:lstStyle/>
          <a:p>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sát</a:t>
            </a:r>
            <a:endParaRPr lang="en-US" sz="3200" dirty="0">
              <a:latin typeface="Times New Roman" pitchFamily="18" charset="0"/>
              <a:cs typeface="Times New Roman" pitchFamily="18" charset="0"/>
            </a:endParaRPr>
          </a:p>
        </p:txBody>
      </p:sp>
      <p:sp>
        <p:nvSpPr>
          <p:cNvPr id="10" name="Rectangle 9"/>
          <p:cNvSpPr/>
          <p:nvPr/>
        </p:nvSpPr>
        <p:spPr>
          <a:xfrm>
            <a:off x="304800" y="4795897"/>
            <a:ext cx="4800600" cy="2062103"/>
          </a:xfrm>
          <a:prstGeom prst="rect">
            <a:avLst/>
          </a:prstGeom>
        </p:spPr>
        <p:txBody>
          <a:bodyPr wrap="square">
            <a:spAutoFit/>
          </a:bodyPr>
          <a:lstStyle/>
          <a:p>
            <a:r>
              <a:rPr lang="vi-VN" sz="3200" dirty="0" smtClean="0">
                <a:latin typeface="Times New Roman" pitchFamily="18" charset="0"/>
                <a:cs typeface="Times New Roman" pitchFamily="18" charset="0"/>
              </a:rPr>
              <a:t>Vẽ sơ đồ vị trí của Mặt Trời, Trái Đất, Mặt Trăng ứng với trường hợp nhìn thấy bán nguyệt.</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plus(in)">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slide(fromBottom)">
                                      <p:cBhvr>
                                        <p:cTn id="18" dur="500"/>
                                        <p:tgtEl>
                                          <p:spTgt spid="5">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slide(fromBottom)">
                                      <p:cBhvr>
                                        <p:cTn id="21" dur="500"/>
                                        <p:tgtEl>
                                          <p:spTgt spid="5">
                                            <p:txEl>
                                              <p:pRg st="1" end="1"/>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slide(fromBottom)">
                                      <p:cBhvr>
                                        <p:cTn id="24" dur="500"/>
                                        <p:tgtEl>
                                          <p:spTgt spid="5">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slide(fromBottom)">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plus(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9698"/>
                                        </p:tgtEl>
                                        <p:attrNameLst>
                                          <p:attrName>style.visibility</p:attrName>
                                        </p:attrNameLst>
                                      </p:cBhvr>
                                      <p:to>
                                        <p:strVal val="visible"/>
                                      </p:to>
                                    </p:set>
                                    <p:animEffect transition="in" filter="slide(fromBottom)">
                                      <p:cBhvr>
                                        <p:cTn id="37" dur="500"/>
                                        <p:tgtEl>
                                          <p:spTgt spid="2969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barn(inHorizontal)">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0" fill="hold"/>
                                        <p:tgtEl>
                                          <p:spTgt spid="10"/>
                                        </p:tgtEl>
                                        <p:attrNameLst>
                                          <p:attrName>ppt_x</p:attrName>
                                        </p:attrNameLst>
                                      </p:cBhvr>
                                      <p:tavLst>
                                        <p:tav tm="0">
                                          <p:val>
                                            <p:strVal val="#ppt_x"/>
                                          </p:val>
                                        </p:tav>
                                        <p:tav tm="100000">
                                          <p:val>
                                            <p:strVal val="#ppt_x"/>
                                          </p:val>
                                        </p:tav>
                                      </p:tavLst>
                                    </p:anim>
                                    <p:anim calcmode="lin" valueType="num">
                                      <p:cBhvr additive="base">
                                        <p:cTn id="48"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Sơ đồ vị trí của Mặt Trời, Mặt Trăng và Trái Đất khi ta quan sát thấy bán nguyệt.</a:t>
            </a:r>
            <a:endParaRPr lang="en-US" sz="3200" dirty="0">
              <a:latin typeface="Times New Roman" pitchFamily="18" charset="0"/>
              <a:cs typeface="Times New Roman" pitchFamily="18" charset="0"/>
            </a:endParaRPr>
          </a:p>
        </p:txBody>
      </p:sp>
      <p:pic>
        <p:nvPicPr>
          <p:cNvPr id="30722" name="Picture 2" descr="Vẽ một sơ đồ cho thấy vị trí của Mặt Trời, Mặt Trăng và Trái Đất khi ta quan sát thấy bán nguyệt"/>
          <p:cNvPicPr>
            <a:picLocks noChangeAspect="1" noChangeArrowheads="1"/>
          </p:cNvPicPr>
          <p:nvPr/>
        </p:nvPicPr>
        <p:blipFill>
          <a:blip r:embed="rId2"/>
          <a:srcRect/>
          <a:stretch>
            <a:fillRect/>
          </a:stretch>
        </p:blipFill>
        <p:spPr bwMode="auto">
          <a:xfrm>
            <a:off x="0" y="1066800"/>
            <a:ext cx="9144000" cy="579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2"/>
                                        </p:tgtEl>
                                        <p:attrNameLst>
                                          <p:attrName>style.visibility</p:attrName>
                                        </p:attrNameLst>
                                      </p:cBhvr>
                                      <p:to>
                                        <p:strVal val="visible"/>
                                      </p:to>
                                    </p:set>
                                    <p:anim calcmode="lin" valueType="num">
                                      <p:cBhvr additive="base">
                                        <p:cTn id="13" dur="500" fill="hold"/>
                                        <p:tgtEl>
                                          <p:spTgt spid="30722"/>
                                        </p:tgtEl>
                                        <p:attrNameLst>
                                          <p:attrName>ppt_x</p:attrName>
                                        </p:attrNameLst>
                                      </p:cBhvr>
                                      <p:tavLst>
                                        <p:tav tm="0">
                                          <p:val>
                                            <p:strVal val="#ppt_x"/>
                                          </p:val>
                                        </p:tav>
                                        <p:tav tm="100000">
                                          <p:val>
                                            <p:strVal val="#ppt_x"/>
                                          </p:val>
                                        </p:tav>
                                      </p:tavLst>
                                    </p:anim>
                                    <p:anim calcmode="lin" valueType="num">
                                      <p:cBhvr additive="base">
                                        <p:cTn id="14"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nhà khoa học phát hiện: Mặt Trăng đang co l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 y="0"/>
            <a:ext cx="9144323"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54E5201-D191-4109-A38B-0DA9F439800B}"/>
              </a:ext>
            </a:extLst>
          </p:cNvPr>
          <p:cNvSpPr txBox="1"/>
          <p:nvPr/>
        </p:nvSpPr>
        <p:spPr>
          <a:xfrm>
            <a:off x="838200" y="5105400"/>
            <a:ext cx="7650178" cy="1015663"/>
          </a:xfrm>
          <a:prstGeom prst="rect">
            <a:avLst/>
          </a:prstGeom>
          <a:solidFill>
            <a:schemeClr val="bg1">
              <a:lumMod val="65000"/>
              <a:alpha val="68000"/>
            </a:schemeClr>
          </a:solidFill>
        </p:spPr>
        <p:txBody>
          <a:bodyPr wrap="square" rtlCol="0">
            <a:spAutoFit/>
          </a:bodyPr>
          <a:lstStyle/>
          <a:p>
            <a:r>
              <a:rPr lang="en-US" sz="6000" b="1" dirty="0">
                <a:solidFill>
                  <a:srgbClr val="FFFF00"/>
                </a:solidFill>
                <a:latin typeface="Times New Roman" panose="02020603050405020304" pitchFamily="18" charset="0"/>
                <a:cs typeface="Times New Roman" panose="02020603050405020304" pitchFamily="18" charset="0"/>
              </a:rPr>
              <a:t>BÀI 53. MẶT TRĂNG</a:t>
            </a:r>
          </a:p>
        </p:txBody>
      </p:sp>
      <p:sp>
        <p:nvSpPr>
          <p:cNvPr id="4" name="Rectangle 3"/>
          <p:cNvSpPr/>
          <p:nvPr/>
        </p:nvSpPr>
        <p:spPr>
          <a:xfrm>
            <a:off x="4580607" y="6027003"/>
            <a:ext cx="184731" cy="830997"/>
          </a:xfrm>
          <a:prstGeom prst="rect">
            <a:avLst/>
          </a:prstGeom>
        </p:spPr>
        <p:txBody>
          <a:bodyPr wrap="none">
            <a:spAutoFit/>
          </a:bodyPr>
          <a:lstStyle/>
          <a:p>
            <a:pPr lvl="0" algn="ctr" eaLnBrk="0" fontAlgn="base" hangingPunct="0">
              <a:spcBef>
                <a:spcPct val="0"/>
              </a:spcBef>
              <a:spcAft>
                <a:spcPct val="0"/>
              </a:spcAft>
              <a:defRPr/>
            </a:pPr>
            <a:endParaRPr lang="en-US" altLang="en-US" sz="4800" b="1" kern="0" dirty="0" smtClean="0">
              <a:solidFill>
                <a:srgbClr val="FF0066"/>
              </a:solidFill>
              <a:latin typeface="Times New Roman" panose="02020603050405020304" pitchFamily="18" charset="0"/>
            </a:endParaRPr>
          </a:p>
        </p:txBody>
      </p:sp>
    </p:spTree>
    <p:extLst>
      <p:ext uri="{BB962C8B-B14F-4D97-AF65-F5344CB8AC3E}">
        <p14:creationId xmlns:p14="http://schemas.microsoft.com/office/powerpoint/2010/main" val="3333799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b="1" dirty="0" smtClean="0">
                <a:latin typeface="Times New Roman" pitchFamily="18" charset="0"/>
                <a:cs typeface="Times New Roman" pitchFamily="18" charset="0"/>
              </a:rPr>
              <a:t>Câu 1: </a:t>
            </a:r>
            <a:r>
              <a:rPr lang="vi-VN" sz="3200" dirty="0" smtClean="0">
                <a:latin typeface="Times New Roman" pitchFamily="18" charset="0"/>
                <a:cs typeface="Times New Roman" pitchFamily="18" charset="0"/>
              </a:rPr>
              <a:t>Hãy khoanh vào từ </a:t>
            </a:r>
            <a:r>
              <a:rPr lang="vi-VN" sz="3200" b="1" dirty="0" smtClean="0">
                <a:latin typeface="Times New Roman" pitchFamily="18" charset="0"/>
                <a:cs typeface="Times New Roman" pitchFamily="18" charset="0"/>
              </a:rPr>
              <a:t>Đúng</a:t>
            </a:r>
            <a:r>
              <a:rPr lang="vi-VN" sz="3200" dirty="0" smtClean="0">
                <a:latin typeface="Times New Roman" pitchFamily="18" charset="0"/>
                <a:cs typeface="Times New Roman" pitchFamily="18" charset="0"/>
              </a:rPr>
              <a:t> hoặc </a:t>
            </a:r>
            <a:r>
              <a:rPr lang="vi-VN" sz="3200" b="1" dirty="0" smtClean="0">
                <a:latin typeface="Times New Roman" pitchFamily="18" charset="0"/>
                <a:cs typeface="Times New Roman" pitchFamily="18" charset="0"/>
              </a:rPr>
              <a:t>Sai</a:t>
            </a:r>
            <a:r>
              <a:rPr lang="vi-VN" sz="3200" dirty="0" smtClean="0">
                <a:latin typeface="Times New Roman" pitchFamily="18" charset="0"/>
                <a:cs typeface="Times New Roman" pitchFamily="18" charset="0"/>
              </a:rPr>
              <a:t> để đánh giá các câu dưới đây :</a:t>
            </a:r>
            <a:endParaRPr lang="vi-VN" sz="3200" dirty="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0" y="1397000"/>
          <a:ext cx="8991600" cy="502412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6277610">
                  <a:extLst>
                    <a:ext uri="{9D8B030D-6E8A-4147-A177-3AD203B41FA5}">
                      <a16:colId xmlns:a16="http://schemas.microsoft.com/office/drawing/2014/main" val="20001"/>
                    </a:ext>
                  </a:extLst>
                </a:gridCol>
                <a:gridCol w="1723390">
                  <a:extLst>
                    <a:ext uri="{9D8B030D-6E8A-4147-A177-3AD203B41FA5}">
                      <a16:colId xmlns:a16="http://schemas.microsoft.com/office/drawing/2014/main" val="20002"/>
                    </a:ext>
                  </a:extLst>
                </a:gridCol>
              </a:tblGrid>
              <a:tr h="817880">
                <a:tc>
                  <a:txBody>
                    <a:bodyPr/>
                    <a:lstStyle/>
                    <a:p>
                      <a:r>
                        <a:rPr lang="vi-VN" sz="2800" dirty="0" smtClean="0">
                          <a:latin typeface="Times New Roman" pitchFamily="18" charset="0"/>
                          <a:cs typeface="Times New Roman" pitchFamily="18" charset="0"/>
                        </a:rPr>
                        <a:t>STT</a:t>
                      </a:r>
                      <a:endParaRPr lang="en-US" sz="2800" dirty="0">
                        <a:latin typeface="Times New Roman" pitchFamily="18" charset="0"/>
                        <a:cs typeface="Times New Roman" pitchFamily="18" charset="0"/>
                      </a:endParaRPr>
                    </a:p>
                  </a:txBody>
                  <a:tcPr/>
                </a:tc>
                <a:tc>
                  <a:txBody>
                    <a:bodyPr/>
                    <a:lstStyle/>
                    <a:p>
                      <a:r>
                        <a:rPr lang="vi-VN" sz="2800" dirty="0" smtClean="0">
                          <a:latin typeface="Times New Roman" pitchFamily="18" charset="0"/>
                          <a:cs typeface="Times New Roman" pitchFamily="18" charset="0"/>
                        </a:rPr>
                        <a:t>Nói</a:t>
                      </a:r>
                      <a:r>
                        <a:rPr lang="vi-VN" sz="2800" baseline="0" dirty="0" smtClean="0">
                          <a:latin typeface="Times New Roman" pitchFamily="18" charset="0"/>
                          <a:cs typeface="Times New Roman" pitchFamily="18" charset="0"/>
                        </a:rPr>
                        <a:t> về mặt trăng </a:t>
                      </a:r>
                      <a:endParaRPr lang="en-US" sz="2800" dirty="0">
                        <a:latin typeface="Times New Roman" pitchFamily="18" charset="0"/>
                        <a:cs typeface="Times New Roman" pitchFamily="18" charset="0"/>
                      </a:endParaRPr>
                    </a:p>
                  </a:txBody>
                  <a:tcPr/>
                </a:tc>
                <a:tc>
                  <a:txBody>
                    <a:bodyPr/>
                    <a:lstStyle/>
                    <a:p>
                      <a:r>
                        <a:rPr lang="vi-VN" sz="2800" dirty="0" smtClean="0">
                          <a:latin typeface="Times New Roman" pitchFamily="18" charset="0"/>
                          <a:cs typeface="Times New Roman" pitchFamily="18" charset="0"/>
                        </a:rPr>
                        <a:t>Đánh</a:t>
                      </a:r>
                      <a:r>
                        <a:rPr lang="vi-VN" sz="2800" baseline="0" dirty="0" smtClean="0">
                          <a:latin typeface="Times New Roman" pitchFamily="18" charset="0"/>
                          <a:cs typeface="Times New Roman" pitchFamily="18" charset="0"/>
                        </a:rPr>
                        <a:t> giá</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817880">
                <a:tc>
                  <a:txBody>
                    <a:bodyPr/>
                    <a:lstStyle/>
                    <a:p>
                      <a:pPr algn="ctr"/>
                      <a:r>
                        <a:rPr lang="vi-VN" sz="2800" dirty="0" smtClean="0">
                          <a:latin typeface="Times New Roman" pitchFamily="18" charset="0"/>
                          <a:cs typeface="Times New Roman" pitchFamily="18" charset="0"/>
                        </a:rPr>
                        <a:t>1</a:t>
                      </a:r>
                      <a:endParaRPr lang="en-US" sz="2800" dirty="0">
                        <a:latin typeface="Times New Roman" pitchFamily="18" charset="0"/>
                        <a:cs typeface="Times New Roman" pitchFamily="18" charset="0"/>
                      </a:endParaRPr>
                    </a:p>
                  </a:txBody>
                  <a:tcPr/>
                </a:tc>
                <a:tc>
                  <a:txBody>
                    <a:bodyPr/>
                    <a:lstStyle/>
                    <a:p>
                      <a:r>
                        <a:rPr lang="vi-VN" sz="2800" b="0" i="0" kern="1200" dirty="0" smtClean="0">
                          <a:solidFill>
                            <a:schemeClr val="dk1"/>
                          </a:solidFill>
                          <a:latin typeface="Times New Roman" pitchFamily="18" charset="0"/>
                          <a:ea typeface="+mn-ea"/>
                          <a:cs typeface="Times New Roman" pitchFamily="18" charset="0"/>
                        </a:rPr>
                        <a:t>Mặt trăng là một ngôi sao quay quanh trái đất.</a:t>
                      </a:r>
                      <a:endParaRPr lang="en-US" sz="2800" dirty="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817880">
                <a:tc>
                  <a:txBody>
                    <a:bodyPr/>
                    <a:lstStyle/>
                    <a:p>
                      <a:pPr algn="ctr"/>
                      <a:r>
                        <a:rPr lang="vi-VN" sz="2800" dirty="0" smtClean="0">
                          <a:latin typeface="Times New Roman" pitchFamily="18" charset="0"/>
                          <a:cs typeface="Times New Roman" pitchFamily="18" charset="0"/>
                        </a:rPr>
                        <a:t>2</a:t>
                      </a:r>
                      <a:endParaRPr lang="en-US" sz="2800" dirty="0">
                        <a:latin typeface="Times New Roman" pitchFamily="18" charset="0"/>
                        <a:cs typeface="Times New Roman" pitchFamily="18" charset="0"/>
                      </a:endParaRPr>
                    </a:p>
                  </a:txBody>
                  <a:tcPr/>
                </a:tc>
                <a:tc>
                  <a:txBody>
                    <a:bodyPr/>
                    <a:lstStyle/>
                    <a:p>
                      <a:r>
                        <a:rPr lang="vi-VN" sz="2800" b="0" i="0" kern="1200" dirty="0" smtClean="0">
                          <a:solidFill>
                            <a:schemeClr val="dk1"/>
                          </a:solidFill>
                          <a:latin typeface="Times New Roman" pitchFamily="18" charset="0"/>
                          <a:ea typeface="+mn-ea"/>
                          <a:cs typeface="Times New Roman" pitchFamily="18" charset="0"/>
                        </a:rPr>
                        <a:t>Chỉ có một nửa Mặt Trăng luôn được Mặt Trời chiếu sáng.</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817880">
                <a:tc>
                  <a:txBody>
                    <a:bodyPr/>
                    <a:lstStyle/>
                    <a:p>
                      <a:pPr algn="ctr"/>
                      <a:r>
                        <a:rPr lang="vi-VN" sz="2800" dirty="0" smtClean="0">
                          <a:latin typeface="Times New Roman" pitchFamily="18" charset="0"/>
                          <a:cs typeface="Times New Roman" pitchFamily="18" charset="0"/>
                        </a:rPr>
                        <a:t>3</a:t>
                      </a:r>
                      <a:endParaRPr lang="en-US" sz="2800" dirty="0">
                        <a:latin typeface="Times New Roman" pitchFamily="18" charset="0"/>
                        <a:cs typeface="Times New Roman" pitchFamily="18" charset="0"/>
                      </a:endParaRPr>
                    </a:p>
                  </a:txBody>
                  <a:tcPr/>
                </a:tc>
                <a:tc>
                  <a:txBody>
                    <a:bodyPr/>
                    <a:lstStyle/>
                    <a:p>
                      <a:r>
                        <a:rPr lang="vi-VN" sz="2800" b="0" i="0" kern="1200" dirty="0" smtClean="0">
                          <a:solidFill>
                            <a:schemeClr val="dk1"/>
                          </a:solidFill>
                          <a:latin typeface="Times New Roman" pitchFamily="18" charset="0"/>
                          <a:ea typeface="+mn-ea"/>
                          <a:cs typeface="Times New Roman" pitchFamily="18" charset="0"/>
                        </a:rPr>
                        <a:t>Nhìn thấy Trăng tròn khi vị trí của Mặt trời, Trái đất, Mặt Trăng theo thứ tự: Mặt Trời- Mặt Trăng- Trái Đất.</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817880">
                <a:tc>
                  <a:txBody>
                    <a:bodyPr/>
                    <a:lstStyle/>
                    <a:p>
                      <a:pPr algn="ctr"/>
                      <a:r>
                        <a:rPr lang="vi-VN" sz="2800" dirty="0" smtClean="0">
                          <a:latin typeface="Times New Roman" pitchFamily="18" charset="0"/>
                          <a:cs typeface="Times New Roman" pitchFamily="18" charset="0"/>
                        </a:rPr>
                        <a:t>4</a:t>
                      </a:r>
                      <a:endParaRPr lang="en-US" sz="2800" dirty="0">
                        <a:latin typeface="Times New Roman" pitchFamily="18" charset="0"/>
                        <a:cs typeface="Times New Roman" pitchFamily="18" charset="0"/>
                      </a:endParaRPr>
                    </a:p>
                  </a:txBody>
                  <a:tcPr/>
                </a:tc>
                <a:tc>
                  <a:txBody>
                    <a:bodyPr/>
                    <a:lstStyle/>
                    <a:p>
                      <a:r>
                        <a:rPr lang="vi-VN" sz="2800" b="0" i="0" kern="1200" dirty="0" smtClean="0">
                          <a:solidFill>
                            <a:schemeClr val="dk1"/>
                          </a:solidFill>
                          <a:latin typeface="Times New Roman" pitchFamily="18" charset="0"/>
                          <a:ea typeface="+mn-ea"/>
                          <a:cs typeface="Times New Roman" pitchFamily="18" charset="0"/>
                        </a:rPr>
                        <a:t>Mặt Trăng là vệ tinh tự nhiên duy nhất của Trái Đất.</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7" name="Rectangle 6"/>
          <p:cNvSpPr/>
          <p:nvPr/>
        </p:nvSpPr>
        <p:spPr>
          <a:xfrm>
            <a:off x="7696200" y="2362200"/>
            <a:ext cx="811441" cy="584775"/>
          </a:xfrm>
          <a:prstGeom prst="rect">
            <a:avLst/>
          </a:prstGeom>
        </p:spPr>
        <p:txBody>
          <a:bodyPr wrap="none">
            <a:spAutoFit/>
          </a:bodyPr>
          <a:lstStyle/>
          <a:p>
            <a:pPr algn="ctr"/>
            <a:r>
              <a:rPr lang="en-US" sz="3200" dirty="0" err="1" smtClean="0">
                <a:solidFill>
                  <a:schemeClr val="dk1"/>
                </a:solidFill>
                <a:latin typeface="Times New Roman" pitchFamily="18" charset="0"/>
                <a:cs typeface="Times New Roman" pitchFamily="18" charset="0"/>
              </a:rPr>
              <a:t>Sai</a:t>
            </a:r>
            <a:r>
              <a:rPr lang="en-US" sz="3200" dirty="0" smtClean="0">
                <a:solidFill>
                  <a:schemeClr val="dk1"/>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Rectangle 7"/>
          <p:cNvSpPr/>
          <p:nvPr/>
        </p:nvSpPr>
        <p:spPr>
          <a:xfrm>
            <a:off x="7696200" y="3352800"/>
            <a:ext cx="811441" cy="584775"/>
          </a:xfrm>
          <a:prstGeom prst="rect">
            <a:avLst/>
          </a:prstGeom>
        </p:spPr>
        <p:txBody>
          <a:bodyPr wrap="none">
            <a:spAutoFit/>
          </a:bodyPr>
          <a:lstStyle/>
          <a:p>
            <a:pPr algn="ctr"/>
            <a:r>
              <a:rPr lang="en-US" sz="3200" dirty="0" err="1" smtClean="0">
                <a:solidFill>
                  <a:schemeClr val="dk1"/>
                </a:solidFill>
                <a:latin typeface="Times New Roman" pitchFamily="18" charset="0"/>
                <a:cs typeface="Times New Roman" pitchFamily="18" charset="0"/>
              </a:rPr>
              <a:t>Sai</a:t>
            </a:r>
            <a:r>
              <a:rPr lang="en-US" sz="3200" dirty="0" smtClean="0">
                <a:solidFill>
                  <a:schemeClr val="dk1"/>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9" name="Rectangle 8"/>
          <p:cNvSpPr/>
          <p:nvPr/>
        </p:nvSpPr>
        <p:spPr>
          <a:xfrm>
            <a:off x="7696200" y="4495800"/>
            <a:ext cx="811441" cy="584775"/>
          </a:xfrm>
          <a:prstGeom prst="rect">
            <a:avLst/>
          </a:prstGeom>
        </p:spPr>
        <p:txBody>
          <a:bodyPr wrap="none">
            <a:spAutoFit/>
          </a:bodyPr>
          <a:lstStyle/>
          <a:p>
            <a:pPr algn="ctr"/>
            <a:r>
              <a:rPr lang="en-US" sz="3200" dirty="0" err="1" smtClean="0">
                <a:solidFill>
                  <a:schemeClr val="dk1"/>
                </a:solidFill>
                <a:latin typeface="Times New Roman" pitchFamily="18" charset="0"/>
                <a:cs typeface="Times New Roman" pitchFamily="18" charset="0"/>
              </a:rPr>
              <a:t>Sai</a:t>
            </a:r>
            <a:r>
              <a:rPr lang="en-US" sz="3200" dirty="0" smtClean="0">
                <a:solidFill>
                  <a:schemeClr val="dk1"/>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0" name="Rectangle 9"/>
          <p:cNvSpPr/>
          <p:nvPr/>
        </p:nvSpPr>
        <p:spPr>
          <a:xfrm>
            <a:off x="7620000" y="5638800"/>
            <a:ext cx="1199367" cy="584775"/>
          </a:xfrm>
          <a:prstGeom prst="rect">
            <a:avLst/>
          </a:prstGeom>
        </p:spPr>
        <p:txBody>
          <a:bodyPr wrap="none">
            <a:spAutoFit/>
          </a:bodyPr>
          <a:lstStyle/>
          <a:p>
            <a:pPr algn="ctr"/>
            <a:r>
              <a:rPr lang="vi-VN" sz="3200" dirty="0" smtClean="0">
                <a:solidFill>
                  <a:schemeClr val="dk1"/>
                </a:solidFill>
                <a:latin typeface="Times New Roman" pitchFamily="18" charset="0"/>
                <a:cs typeface="Times New Roman" pitchFamily="18" charset="0"/>
              </a:rPr>
              <a:t>Đúng</a:t>
            </a:r>
            <a:r>
              <a:rPr lang="en-US" sz="3200" dirty="0" smtClean="0">
                <a:solidFill>
                  <a:schemeClr val="dk1"/>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54545"/>
          </a:xfrm>
          <a:prstGeom prst="rect">
            <a:avLst/>
          </a:prstGeom>
        </p:spPr>
        <p:txBody>
          <a:bodyPr wrap="square">
            <a:spAutoFit/>
          </a:bodyPr>
          <a:lstStyle/>
          <a:p>
            <a:r>
              <a:rPr lang="vi-VN" sz="3200" b="1" dirty="0" smtClean="0">
                <a:latin typeface="Times New Roman" pitchFamily="18" charset="0"/>
                <a:cs typeface="Times New Roman" pitchFamily="18" charset="0"/>
              </a:rPr>
              <a:t>Câu 2: </a:t>
            </a:r>
            <a:r>
              <a:rPr lang="vi-VN" sz="3200" dirty="0" smtClean="0">
                <a:latin typeface="Times New Roman" pitchFamily="18" charset="0"/>
                <a:cs typeface="Times New Roman" pitchFamily="18" charset="0"/>
              </a:rPr>
              <a:t>Ban đêm nhìn thấy Mặt Trăng vì:</a:t>
            </a:r>
          </a:p>
          <a:p>
            <a:r>
              <a:rPr lang="vi-VN" sz="3200" dirty="0" smtClean="0">
                <a:latin typeface="Times New Roman" pitchFamily="18" charset="0"/>
                <a:cs typeface="Times New Roman" pitchFamily="18" charset="0"/>
              </a:rPr>
              <a:t>  A. Mặt Trăng phát ra ánh sáng.</a:t>
            </a:r>
          </a:p>
          <a:p>
            <a:r>
              <a:rPr lang="vi-VN" sz="3200" dirty="0" smtClean="0">
                <a:latin typeface="Times New Roman" pitchFamily="18" charset="0"/>
                <a:cs typeface="Times New Roman" pitchFamily="18" charset="0"/>
              </a:rPr>
              <a:t>  B. Mặt Trăng phản chiếu ánh sáng Mặt Trời.</a:t>
            </a:r>
          </a:p>
          <a:p>
            <a:r>
              <a:rPr lang="vi-VN" sz="3200" dirty="0" smtClean="0">
                <a:latin typeface="Times New Roman" pitchFamily="18" charset="0"/>
                <a:cs typeface="Times New Roman" pitchFamily="18" charset="0"/>
              </a:rPr>
              <a:t>  C. Mặt Trăng là một ngôi sao.</a:t>
            </a:r>
          </a:p>
          <a:p>
            <a:r>
              <a:rPr lang="vi-VN" sz="3200" dirty="0" smtClean="0">
                <a:latin typeface="Times New Roman" pitchFamily="18" charset="0"/>
                <a:cs typeface="Times New Roman" pitchFamily="18" charset="0"/>
              </a:rPr>
              <a:t>  D. Mặt Trăng là vệ tinh của Trái Đất.</a:t>
            </a:r>
            <a:endParaRPr lang="vi-VN" sz="3200" dirty="0">
              <a:latin typeface="Times New Roman" pitchFamily="18" charset="0"/>
              <a:cs typeface="Times New Roman" pitchFamily="18" charset="0"/>
            </a:endParaRPr>
          </a:p>
        </p:txBody>
      </p:sp>
      <p:sp>
        <p:nvSpPr>
          <p:cNvPr id="5" name="Oval 4"/>
          <p:cNvSpPr/>
          <p:nvPr/>
        </p:nvSpPr>
        <p:spPr>
          <a:xfrm>
            <a:off x="228600" y="9906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0" y="2590800"/>
            <a:ext cx="9144000" cy="3539430"/>
          </a:xfrm>
          <a:prstGeom prst="rect">
            <a:avLst/>
          </a:prstGeom>
        </p:spPr>
        <p:txBody>
          <a:bodyPr wrap="square">
            <a:spAutoFit/>
          </a:bodyPr>
          <a:lstStyle/>
          <a:p>
            <a:r>
              <a:rPr lang="vi-VN" sz="3200" b="1" dirty="0" smtClean="0">
                <a:latin typeface="Times New Roman" pitchFamily="18" charset="0"/>
                <a:cs typeface="Times New Roman" pitchFamily="18" charset="0"/>
              </a:rPr>
              <a:t>Câu 3: </a:t>
            </a:r>
            <a:r>
              <a:rPr lang="vi-VN" sz="3200" dirty="0" smtClean="0">
                <a:latin typeface="Times New Roman" pitchFamily="18" charset="0"/>
                <a:cs typeface="Times New Roman" pitchFamily="18" charset="0"/>
              </a:rPr>
              <a:t>Ta nhìn thấy các hình dạng khác nhau của Mặt Trăng vì</a:t>
            </a:r>
          </a:p>
          <a:p>
            <a:r>
              <a:rPr lang="vi-VN" sz="3200" dirty="0" smtClean="0">
                <a:latin typeface="Times New Roman" pitchFamily="18" charset="0"/>
                <a:cs typeface="Times New Roman" pitchFamily="18" charset="0"/>
              </a:rPr>
              <a:t>A. Mặt Trăng thay đổi hình dạng liên tục.</a:t>
            </a:r>
          </a:p>
          <a:p>
            <a:r>
              <a:rPr lang="vi-VN" sz="3200" dirty="0" smtClean="0">
                <a:latin typeface="Times New Roman" pitchFamily="18" charset="0"/>
                <a:cs typeface="Times New Roman" pitchFamily="18" charset="0"/>
              </a:rPr>
              <a:t>B. Mặt Trăng thay đối độ sáng liên tục.</a:t>
            </a:r>
          </a:p>
          <a:p>
            <a:r>
              <a:rPr lang="vi-VN" sz="3200" dirty="0" smtClean="0">
                <a:latin typeface="Times New Roman" pitchFamily="18" charset="0"/>
                <a:cs typeface="Times New Roman" pitchFamily="18" charset="0"/>
              </a:rPr>
              <a:t>C. Ở mặt đất, ta thấy các phần khác nhau của Mặt Trăng được chiếu sáng bởi Mặt Trời.</a:t>
            </a:r>
          </a:p>
          <a:p>
            <a:r>
              <a:rPr lang="vi-VN" sz="3200" dirty="0" smtClean="0">
                <a:latin typeface="Times New Roman" pitchFamily="18" charset="0"/>
                <a:cs typeface="Times New Roman" pitchFamily="18" charset="0"/>
              </a:rPr>
              <a:t>D. Trái Đất tự quay quanh trục của nó liên tục.</a:t>
            </a:r>
            <a:endParaRPr lang="vi-VN" sz="3200" dirty="0">
              <a:latin typeface="Times New Roman" pitchFamily="18" charset="0"/>
              <a:cs typeface="Times New Roman" pitchFamily="18" charset="0"/>
            </a:endParaRPr>
          </a:p>
        </p:txBody>
      </p:sp>
      <p:sp>
        <p:nvSpPr>
          <p:cNvPr id="7" name="Oval 6"/>
          <p:cNvSpPr/>
          <p:nvPr/>
        </p:nvSpPr>
        <p:spPr>
          <a:xfrm>
            <a:off x="0" y="45720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lide(fromBottom)">
                                      <p:cBhvr>
                                        <p:cTn id="10" dur="500"/>
                                        <p:tgtEl>
                                          <p:spTgt spid="4">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slide(fromBottom)">
                                      <p:cBhvr>
                                        <p:cTn id="13" dur="500"/>
                                        <p:tgtEl>
                                          <p:spTgt spid="4">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slide(fromBottom)">
                                      <p:cBhvr>
                                        <p:cTn id="16" dur="500"/>
                                        <p:tgtEl>
                                          <p:spTgt spid="4">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slide(fromBottom)">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plus(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plus(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plus(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0"/>
            <a:ext cx="2363147" cy="584775"/>
          </a:xfrm>
          <a:prstGeom prst="rect">
            <a:avLst/>
          </a:prstGeom>
        </p:spPr>
        <p:txBody>
          <a:bodyPr wrap="none">
            <a:spAutoFit/>
          </a:bodyPr>
          <a:lstStyle/>
          <a:p>
            <a:r>
              <a:rPr lang="en-US" sz="3200" b="1" dirty="0" smtClean="0">
                <a:latin typeface="Times New Roman" pitchFamily="18" charset="0"/>
                <a:cs typeface="Times New Roman" pitchFamily="18" charset="0"/>
              </a:rPr>
              <a:t>VẬN DỤNG</a:t>
            </a:r>
            <a:endParaRPr lang="en-US" sz="3200" b="1" dirty="0">
              <a:latin typeface="Times New Roman" pitchFamily="18" charset="0"/>
              <a:cs typeface="Times New Roman" pitchFamily="18" charset="0"/>
            </a:endParaRPr>
          </a:p>
        </p:txBody>
      </p:sp>
      <p:sp>
        <p:nvSpPr>
          <p:cNvPr id="5" name="Rectangle 4"/>
          <p:cNvSpPr/>
          <p:nvPr/>
        </p:nvSpPr>
        <p:spPr>
          <a:xfrm>
            <a:off x="0" y="533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Dựa vào hình dạng nhìn thấy của Mặt Trăng để dự đoán ngày âm lịch trong tháng.</a:t>
            </a:r>
            <a:endParaRPr lang="en-US" sz="3200" dirty="0">
              <a:latin typeface="Times New Roman" pitchFamily="18" charset="0"/>
              <a:cs typeface="Times New Roman" pitchFamily="18" charset="0"/>
            </a:endParaRPr>
          </a:p>
        </p:txBody>
      </p:sp>
      <p:pic>
        <p:nvPicPr>
          <p:cNvPr id="32770" name="Picture 2" descr="Lý giải vì sao mặt trăng lại phát sáng - MVietQ"/>
          <p:cNvPicPr>
            <a:picLocks noChangeAspect="1" noChangeArrowheads="1"/>
          </p:cNvPicPr>
          <p:nvPr/>
        </p:nvPicPr>
        <p:blipFill>
          <a:blip r:embed="rId2"/>
          <a:srcRect/>
          <a:stretch>
            <a:fillRect/>
          </a:stretch>
        </p:blipFill>
        <p:spPr bwMode="auto">
          <a:xfrm>
            <a:off x="0" y="1600200"/>
            <a:ext cx="9144000" cy="3657600"/>
          </a:xfrm>
          <a:prstGeom prst="rect">
            <a:avLst/>
          </a:prstGeom>
          <a:noFill/>
        </p:spPr>
      </p:pic>
      <p:sp>
        <p:nvSpPr>
          <p:cNvPr id="7" name="Rectangle 6"/>
          <p:cNvSpPr/>
          <p:nvPr/>
        </p:nvSpPr>
        <p:spPr>
          <a:xfrm>
            <a:off x="0" y="5410200"/>
            <a:ext cx="9144000" cy="1077218"/>
          </a:xfrm>
          <a:prstGeom prst="rect">
            <a:avLst/>
          </a:prstGeom>
        </p:spPr>
        <p:txBody>
          <a:bodyPr wrap="square">
            <a:spAutoFit/>
          </a:bodyPr>
          <a:lstStyle/>
          <a:p>
            <a:r>
              <a:rPr lang="vi-VN" dirty="0" smtClean="0"/>
              <a:t> </a:t>
            </a:r>
            <a:r>
              <a:rPr lang="vi-VN" sz="3200" dirty="0" smtClean="0">
                <a:latin typeface="Times New Roman" pitchFamily="18" charset="0"/>
                <a:cs typeface="Times New Roman" pitchFamily="18" charset="0"/>
              </a:rPr>
              <a:t>Nhìn thấy hình dạng Trăng tròn: ta đoán là ngày rằm (giữa tháng).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2770"/>
                                        </p:tgtEl>
                                        <p:attrNameLst>
                                          <p:attrName>style.visibility</p:attrName>
                                        </p:attrNameLst>
                                      </p:cBhvr>
                                      <p:to>
                                        <p:strVal val="visible"/>
                                      </p:to>
                                    </p:set>
                                    <p:animEffect transition="in" filter="slide(fromBottom)">
                                      <p:cBhvr>
                                        <p:cTn id="20" dur="500"/>
                                        <p:tgtEl>
                                          <p:spTgt spid="32770"/>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Nhìn thấy hình dạng không Trăng ta đoán là ngày mồng 1 (đầu tháng).</a:t>
            </a:r>
            <a:endParaRPr lang="en-US" sz="3200" dirty="0">
              <a:latin typeface="Times New Roman" pitchFamily="18" charset="0"/>
              <a:cs typeface="Times New Roman" pitchFamily="18" charset="0"/>
            </a:endParaRPr>
          </a:p>
        </p:txBody>
      </p:sp>
      <p:sp>
        <p:nvSpPr>
          <p:cNvPr id="5" name="Rectangle 4"/>
          <p:cNvSpPr/>
          <p:nvPr/>
        </p:nvSpPr>
        <p:spPr>
          <a:xfrm>
            <a:off x="0" y="11430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Nhìn thấy hình dạng Trăng khuyết có khả năng tròn dần là ngày đầu nửa tháng</a:t>
            </a:r>
            <a:endParaRPr lang="en-US" sz="3200" dirty="0">
              <a:latin typeface="Times New Roman" pitchFamily="18" charset="0"/>
              <a:cs typeface="Times New Roman" pitchFamily="18" charset="0"/>
            </a:endParaRPr>
          </a:p>
        </p:txBody>
      </p:sp>
      <p:sp>
        <p:nvSpPr>
          <p:cNvPr id="6" name="Rectangle 5"/>
          <p:cNvSpPr/>
          <p:nvPr/>
        </p:nvSpPr>
        <p:spPr>
          <a:xfrm>
            <a:off x="0" y="2362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Nhìn thấy hình dạng Trăng khuyết có khả năng khuyết dần nữa là ngày đầu cuối tháng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plus(in)">
                                      <p:cBhvr>
                                        <p:cTn id="19"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47807752"/>
              </p:ext>
            </p:extLst>
          </p:nvPr>
        </p:nvGraphicFramePr>
        <p:xfrm>
          <a:off x="0" y="191071"/>
          <a:ext cx="9144000" cy="6678677"/>
        </p:xfrm>
        <a:graphic>
          <a:graphicData uri="http://schemas.openxmlformats.org/drawingml/2006/table">
            <a:tbl>
              <a:tblPr firstRow="1" firstCol="1" bandRow="1">
                <a:tableStyleId>{BC89EF96-8CEA-46FF-86C4-4CE0E7609802}</a:tableStyleId>
              </a:tblPr>
              <a:tblGrid>
                <a:gridCol w="4784521">
                  <a:extLst>
                    <a:ext uri="{9D8B030D-6E8A-4147-A177-3AD203B41FA5}">
                      <a16:colId xmlns:a16="http://schemas.microsoft.com/office/drawing/2014/main" val="486513680"/>
                    </a:ext>
                  </a:extLst>
                </a:gridCol>
                <a:gridCol w="4359479">
                  <a:extLst>
                    <a:ext uri="{9D8B030D-6E8A-4147-A177-3AD203B41FA5}">
                      <a16:colId xmlns:a16="http://schemas.microsoft.com/office/drawing/2014/main" val="3184006587"/>
                    </a:ext>
                  </a:extLst>
                </a:gridCol>
              </a:tblGrid>
              <a:tr h="460649">
                <a:tc gridSpan="2">
                  <a:txBody>
                    <a:bodyPr/>
                    <a:lstStyle/>
                    <a:p>
                      <a:pPr marL="0" marR="0" algn="ctr">
                        <a:lnSpc>
                          <a:spcPct val="107000"/>
                        </a:lnSpc>
                        <a:spcBef>
                          <a:spcPts val="0"/>
                        </a:spcBef>
                        <a:spcAft>
                          <a:spcPts val="0"/>
                        </a:spcAft>
                        <a:tabLst>
                          <a:tab pos="3200400" algn="l"/>
                          <a:tab pos="4343400" algn="l"/>
                        </a:tabLst>
                      </a:pPr>
                      <a:r>
                        <a:rPr lang="en-US" sz="2400" dirty="0">
                          <a:effectLst/>
                          <a:latin typeface="Times New Roman" pitchFamily="18" charset="0"/>
                          <a:cs typeface="Times New Roman" pitchFamily="18" charset="0"/>
                        </a:rPr>
                        <a:t>CÁC</a:t>
                      </a:r>
                      <a:r>
                        <a:rPr lang="en-US" sz="2400" baseline="0" dirty="0">
                          <a:effectLst/>
                          <a:latin typeface="Times New Roman" pitchFamily="18" charset="0"/>
                          <a:cs typeface="Times New Roman" pitchFamily="18" charset="0"/>
                        </a:rPr>
                        <a:t> HÌNH DẠNG NHÌN THẤY CỦA MẶT TRĂNG (PHA CỦA MẶT TRĂNG)</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tc hMerge="1">
                  <a:txBody>
                    <a:bodyPr/>
                    <a:lstStyle/>
                    <a:p>
                      <a:pPr marL="0" marR="0">
                        <a:lnSpc>
                          <a:spcPct val="107000"/>
                        </a:lnSpc>
                        <a:spcBef>
                          <a:spcPts val="0"/>
                        </a:spcBef>
                        <a:spcAft>
                          <a:spcPts val="0"/>
                        </a:spcAft>
                        <a:tabLst>
                          <a:tab pos="3200400" algn="l"/>
                          <a:tab pos="4343400" algn="l"/>
                        </a:tabLst>
                      </a:pP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653272544"/>
                  </a:ext>
                </a:extLst>
              </a:tr>
              <a:tr h="426453">
                <a:tc>
                  <a:txBody>
                    <a:bodyPr/>
                    <a:lstStyle/>
                    <a:p>
                      <a:pPr marL="0" marR="0" algn="ctr">
                        <a:lnSpc>
                          <a:spcPct val="107000"/>
                        </a:lnSpc>
                        <a:spcBef>
                          <a:spcPts val="0"/>
                        </a:spcBef>
                        <a:spcAft>
                          <a:spcPts val="0"/>
                        </a:spcAft>
                        <a:tabLst>
                          <a:tab pos="3200400" algn="l"/>
                          <a:tab pos="4343400" algn="l"/>
                        </a:tabLst>
                      </a:pPr>
                      <a:r>
                        <a:rPr lang="en-US" sz="2400" dirty="0">
                          <a:effectLst/>
                          <a:latin typeface="Times New Roman" pitchFamily="18" charset="0"/>
                          <a:cs typeface="Times New Roman" pitchFamily="18" charset="0"/>
                        </a:rPr>
                        <a:t>CỘT</a:t>
                      </a:r>
                      <a:r>
                        <a:rPr lang="en-US" sz="2400" baseline="0" dirty="0">
                          <a:effectLst/>
                          <a:latin typeface="Times New Roman" pitchFamily="18" charset="0"/>
                          <a:cs typeface="Times New Roman" pitchFamily="18" charset="0"/>
                        </a:rPr>
                        <a:t> A</a:t>
                      </a:r>
                      <a:endParaRPr lang="en-US" sz="2400" b="1"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gn="ctr">
                        <a:lnSpc>
                          <a:spcPct val="107000"/>
                        </a:lnSpc>
                        <a:spcBef>
                          <a:spcPts val="0"/>
                        </a:spcBef>
                        <a:spcAft>
                          <a:spcPts val="0"/>
                        </a:spcAft>
                        <a:tabLst>
                          <a:tab pos="3200400" algn="l"/>
                          <a:tab pos="4343400" algn="l"/>
                        </a:tabLst>
                      </a:pPr>
                      <a:r>
                        <a:rPr lang="en-US" sz="2400" dirty="0">
                          <a:effectLst/>
                          <a:latin typeface="Times New Roman" pitchFamily="18" charset="0"/>
                          <a:cs typeface="Times New Roman" pitchFamily="18" charset="0"/>
                        </a:rPr>
                        <a:t>CỘT</a:t>
                      </a:r>
                      <a:r>
                        <a:rPr lang="en-US" sz="2400" baseline="0" dirty="0">
                          <a:effectLst/>
                          <a:latin typeface="Times New Roman" pitchFamily="18" charset="0"/>
                          <a:cs typeface="Times New Roman" pitchFamily="18" charset="0"/>
                        </a:rPr>
                        <a:t> B</a:t>
                      </a:r>
                      <a:endParaRPr lang="en-US" sz="2400" b="1"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1067855387"/>
                  </a:ext>
                </a:extLst>
              </a:tr>
              <a:tr h="694902">
                <a:tc>
                  <a:txBody>
                    <a:bodyPr/>
                    <a:lstStyle/>
                    <a:p>
                      <a:pPr marL="0" marR="0" indent="0" algn="l" defTabSz="914400" rtl="0" eaLnBrk="1" fontAlgn="auto" latinLnBrk="0" hangingPunct="1">
                        <a:lnSpc>
                          <a:spcPct val="107000"/>
                        </a:lnSpc>
                        <a:spcBef>
                          <a:spcPts val="0"/>
                        </a:spcBef>
                        <a:spcAft>
                          <a:spcPts val="0"/>
                        </a:spcAft>
                        <a:buClrTx/>
                        <a:buSzTx/>
                        <a:buFontTx/>
                        <a:buNone/>
                        <a:tabLst>
                          <a:tab pos="3200400" algn="l"/>
                          <a:tab pos="4343400" algn="l"/>
                        </a:tabLst>
                        <a:defRPr/>
                      </a:pPr>
                      <a:r>
                        <a:rPr lang="en-US" sz="2400" dirty="0" err="1">
                          <a:effectLst/>
                          <a:latin typeface="Times New Roman" pitchFamily="18" charset="0"/>
                          <a:cs typeface="Times New Roman" pitchFamily="18" charset="0"/>
                        </a:rPr>
                        <a:t>Không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Trăng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ứng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với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ngày</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không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có</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Trăng</a:t>
                      </a:r>
                      <a:r>
                        <a:rPr lang="en-US" sz="2400" dirty="0" smtClean="0">
                          <a:effectLst/>
                          <a:latin typeface="Times New Roman" pitchFamily="18" charset="0"/>
                          <a:cs typeface="Times New Roman" pitchFamily="18" charset="0"/>
                        </a:rPr>
                        <a:t>)</a:t>
                      </a:r>
                      <a:endParaRPr lang="en-US" sz="2400" dirty="0">
                        <a:effectLst/>
                        <a:latin typeface="Times New Roman" pitchFamily="18" charset="0"/>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1694455774"/>
                  </a:ext>
                </a:extLst>
              </a:tr>
              <a:tr h="650529">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Trăng khuyết (ứng với 4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1995547567"/>
                  </a:ext>
                </a:extLst>
              </a:tr>
              <a:tr h="694902">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Bán nguyệt (ứng với 8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2213731382"/>
                  </a:ext>
                </a:extLst>
              </a:tr>
              <a:tr h="650529">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Trăng khuyết (ứng với 12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1552668636"/>
                  </a:ext>
                </a:extLst>
              </a:tr>
              <a:tr h="694902">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Trăng tròn (ứng với 16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1090755048"/>
                  </a:ext>
                </a:extLst>
              </a:tr>
              <a:tr h="650529">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Trăng khuyết (ứng với 19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3918888725"/>
                  </a:ext>
                </a:extLst>
              </a:tr>
              <a:tr h="694902">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Bán nguyệt (ứng với 23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3188020503"/>
                  </a:ext>
                </a:extLst>
              </a:tr>
              <a:tr h="650529">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Trăng khuyết (ứng với 27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1005024630"/>
                  </a:ext>
                </a:extLst>
              </a:tr>
            </a:tbl>
          </a:graphicData>
        </a:graphic>
      </p:graphicFrame>
      <p:pic>
        <p:nvPicPr>
          <p:cNvPr id="13" name="Picture 12"/>
          <p:cNvPicPr/>
          <p:nvPr/>
        </p:nvPicPr>
        <p:blipFill>
          <a:blip r:embed="rId2">
            <a:extLst>
              <a:ext uri="{28A0092B-C50C-407E-A947-70E740481C1C}">
                <a14:useLocalDpi xmlns:a14="http://schemas.microsoft.com/office/drawing/2010/main" val="0"/>
              </a:ext>
            </a:extLst>
          </a:blip>
          <a:stretch>
            <a:fillRect/>
          </a:stretch>
        </p:blipFill>
        <p:spPr>
          <a:xfrm>
            <a:off x="7391400" y="2209800"/>
            <a:ext cx="628014" cy="647065"/>
          </a:xfrm>
          <a:prstGeom prst="rect">
            <a:avLst/>
          </a:prstGeom>
        </p:spPr>
      </p:pic>
      <p:pic>
        <p:nvPicPr>
          <p:cNvPr id="14" name="Picture 13"/>
          <p:cNvPicPr/>
          <p:nvPr/>
        </p:nvPicPr>
        <p:blipFill>
          <a:blip r:embed="rId3"/>
          <a:stretch>
            <a:fillRect/>
          </a:stretch>
        </p:blipFill>
        <p:spPr>
          <a:xfrm>
            <a:off x="7391400" y="6184836"/>
            <a:ext cx="683768" cy="673164"/>
          </a:xfrm>
          <a:prstGeom prst="rect">
            <a:avLst/>
          </a:prstGeom>
        </p:spPr>
      </p:pic>
      <p:pic>
        <p:nvPicPr>
          <p:cNvPr id="15" name="Picture 14"/>
          <p:cNvPicPr/>
          <p:nvPr/>
        </p:nvPicPr>
        <p:blipFill>
          <a:blip r:embed="rId4"/>
          <a:stretch>
            <a:fillRect/>
          </a:stretch>
        </p:blipFill>
        <p:spPr>
          <a:xfrm>
            <a:off x="5791200" y="5486400"/>
            <a:ext cx="664591" cy="713232"/>
          </a:xfrm>
          <a:prstGeom prst="rect">
            <a:avLst/>
          </a:prstGeom>
        </p:spPr>
      </p:pic>
      <p:pic>
        <p:nvPicPr>
          <p:cNvPr id="16" name="Picture 15"/>
          <p:cNvPicPr/>
          <p:nvPr/>
        </p:nvPicPr>
        <p:blipFill>
          <a:blip r:embed="rId5"/>
          <a:stretch>
            <a:fillRect/>
          </a:stretch>
        </p:blipFill>
        <p:spPr>
          <a:xfrm>
            <a:off x="7391400" y="4876800"/>
            <a:ext cx="683768" cy="640080"/>
          </a:xfrm>
          <a:prstGeom prst="rect">
            <a:avLst/>
          </a:prstGeom>
        </p:spPr>
      </p:pic>
      <p:pic>
        <p:nvPicPr>
          <p:cNvPr id="17" name="Picture 16"/>
          <p:cNvPicPr/>
          <p:nvPr/>
        </p:nvPicPr>
        <p:blipFill>
          <a:blip r:embed="rId6"/>
          <a:stretch>
            <a:fillRect/>
          </a:stretch>
        </p:blipFill>
        <p:spPr>
          <a:xfrm>
            <a:off x="5715000" y="4191000"/>
            <a:ext cx="664591" cy="680148"/>
          </a:xfrm>
          <a:prstGeom prst="rect">
            <a:avLst/>
          </a:prstGeom>
        </p:spPr>
      </p:pic>
      <p:pic>
        <p:nvPicPr>
          <p:cNvPr id="18" name="Picture 17"/>
          <p:cNvPicPr/>
          <p:nvPr/>
        </p:nvPicPr>
        <p:blipFill>
          <a:blip r:embed="rId7">
            <a:extLst>
              <a:ext uri="{28A0092B-C50C-407E-A947-70E740481C1C}">
                <a14:useLocalDpi xmlns:a14="http://schemas.microsoft.com/office/drawing/2010/main" val="0"/>
              </a:ext>
            </a:extLst>
          </a:blip>
          <a:stretch>
            <a:fillRect/>
          </a:stretch>
        </p:blipFill>
        <p:spPr>
          <a:xfrm>
            <a:off x="5715000" y="1524000"/>
            <a:ext cx="656590" cy="637540"/>
          </a:xfrm>
          <a:prstGeom prst="rect">
            <a:avLst/>
          </a:prstGeom>
        </p:spPr>
      </p:pic>
      <p:pic>
        <p:nvPicPr>
          <p:cNvPr id="19" name="Picture 18"/>
          <p:cNvPicPr/>
          <p:nvPr/>
        </p:nvPicPr>
        <p:blipFill>
          <a:blip r:embed="rId8">
            <a:extLst>
              <a:ext uri="{28A0092B-C50C-407E-A947-70E740481C1C}">
                <a14:useLocalDpi xmlns:a14="http://schemas.microsoft.com/office/drawing/2010/main" val="0"/>
              </a:ext>
            </a:extLst>
          </a:blip>
          <a:stretch>
            <a:fillRect/>
          </a:stretch>
        </p:blipFill>
        <p:spPr>
          <a:xfrm>
            <a:off x="7391400" y="3505200"/>
            <a:ext cx="664591" cy="683080"/>
          </a:xfrm>
          <a:prstGeom prst="rect">
            <a:avLst/>
          </a:prstGeom>
        </p:spPr>
      </p:pic>
      <p:pic>
        <p:nvPicPr>
          <p:cNvPr id="20" name="Picture 19"/>
          <p:cNvPicPr/>
          <p:nvPr/>
        </p:nvPicPr>
        <p:blipFill>
          <a:blip r:embed="rId9"/>
          <a:stretch>
            <a:fillRect/>
          </a:stretch>
        </p:blipFill>
        <p:spPr>
          <a:xfrm>
            <a:off x="5715000" y="2895600"/>
            <a:ext cx="683768" cy="662601"/>
          </a:xfrm>
          <a:prstGeom prst="rect">
            <a:avLst/>
          </a:prstGeom>
        </p:spPr>
      </p:pic>
    </p:spTree>
    <p:extLst>
      <p:ext uri="{BB962C8B-B14F-4D97-AF65-F5344CB8AC3E}">
        <p14:creationId xmlns:p14="http://schemas.microsoft.com/office/powerpoint/2010/main" val="2355511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img.loigiaihay.com/picture/2021/1013/mat-trang-chinh-thuc.png"/>
          <p:cNvPicPr>
            <a:picLocks noChangeAspect="1" noChangeArrowheads="1"/>
          </p:cNvPicPr>
          <p:nvPr/>
        </p:nvPicPr>
        <p:blipFill>
          <a:blip r:embed="rId2"/>
          <a:srcRect/>
          <a:stretch>
            <a:fillRect/>
          </a:stretch>
        </p:blipFill>
        <p:spPr bwMode="auto">
          <a:xfrm>
            <a:off x="0" y="0"/>
            <a:ext cx="9144000" cy="689001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ình nền Powerpoint chuyên nghiệp,đẹp cho giáo án điện tử"/>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304800"/>
            <a:ext cx="8610600" cy="1015663"/>
          </a:xfrm>
          <a:prstGeom prst="rect">
            <a:avLst/>
          </a:prstGeom>
          <a:noFill/>
        </p:spPr>
        <p:txBody>
          <a:bodyPr wrap="square" lIns="91440" tIns="45720" rIns="91440" bIns="45720">
            <a:spAutoFit/>
          </a:bodyPr>
          <a:lstStyle/>
          <a:p>
            <a:pPr algn="ctr"/>
            <a:r>
              <a:rPr lang="vi-VN" sz="60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6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5" name="Rectangle 4"/>
          <p:cNvSpPr/>
          <p:nvPr/>
        </p:nvSpPr>
        <p:spPr>
          <a:xfrm>
            <a:off x="0" y="1752600"/>
            <a:ext cx="9144000" cy="2185214"/>
          </a:xfrm>
          <a:prstGeom prst="rect">
            <a:avLst/>
          </a:prstGeom>
        </p:spPr>
        <p:txBody>
          <a:bodyPr wrap="square">
            <a:spAutoFit/>
          </a:bodyPr>
          <a:lstStyle/>
          <a:p>
            <a:pPr>
              <a:buFontTx/>
              <a:buChar char="-"/>
            </a:pPr>
            <a:r>
              <a:rPr lang="en-US" altLang="en-US" sz="4400" b="1" dirty="0" err="1" smtClean="0">
                <a:solidFill>
                  <a:schemeClr val="bg1"/>
                </a:solidFill>
                <a:latin typeface="Times New Roman" panose="02020603050405020304" pitchFamily="18" charset="0"/>
              </a:rPr>
              <a:t>Học</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theo</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nội</a:t>
            </a:r>
            <a:r>
              <a:rPr lang="en-US" altLang="en-US" sz="4400" b="1" dirty="0" smtClean="0">
                <a:solidFill>
                  <a:schemeClr val="bg1"/>
                </a:solidFill>
                <a:latin typeface="Times New Roman" panose="02020603050405020304" pitchFamily="18" charset="0"/>
              </a:rPr>
              <a:t> dung </a:t>
            </a:r>
            <a:r>
              <a:rPr lang="en-US" altLang="en-US" sz="4400" b="1" dirty="0" err="1" smtClean="0">
                <a:solidFill>
                  <a:schemeClr val="bg1"/>
                </a:solidFill>
                <a:latin typeface="Times New Roman" panose="02020603050405020304" pitchFamily="18" charset="0"/>
              </a:rPr>
              <a:t>vở</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ghi</a:t>
            </a:r>
            <a:endParaRPr lang="en-US" altLang="en-US" sz="4400" b="1" dirty="0" smtClean="0">
              <a:solidFill>
                <a:schemeClr val="bg1"/>
              </a:solidFill>
              <a:latin typeface="Times New Roman" panose="02020603050405020304" pitchFamily="18" charset="0"/>
            </a:endParaRPr>
          </a:p>
          <a:p>
            <a:r>
              <a:rPr lang="vi-VN" altLang="en-US" sz="4400" b="1" dirty="0" smtClean="0">
                <a:solidFill>
                  <a:schemeClr val="bg1"/>
                </a:solidFill>
                <a:latin typeface="Times New Roman" panose="02020603050405020304" pitchFamily="18" charset="0"/>
              </a:rPr>
              <a:t>-</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Làm</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tập</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trong</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sách</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tập</a:t>
            </a:r>
            <a:endParaRPr lang="en-US" altLang="en-US" sz="4400" b="1" dirty="0" smtClean="0">
              <a:solidFill>
                <a:schemeClr val="bg1"/>
              </a:solidFill>
              <a:latin typeface="Times New Roman" panose="02020603050405020304" pitchFamily="18" charset="0"/>
            </a:endParaRPr>
          </a:p>
          <a:p>
            <a:pPr>
              <a:buFontTx/>
              <a:buChar char="-"/>
            </a:pPr>
            <a:r>
              <a:rPr lang="en-US" altLang="en-US" sz="4400" b="1" dirty="0" err="1" smtClean="0">
                <a:solidFill>
                  <a:schemeClr val="bg1"/>
                </a:solidFill>
                <a:latin typeface="Times New Roman" panose="02020603050405020304" pitchFamily="18" charset="0"/>
              </a:rPr>
              <a:t>Đọc</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trước</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vi-VN" sz="4800" dirty="0" smtClean="0">
                <a:solidFill>
                  <a:schemeClr val="bg1"/>
                </a:solidFill>
                <a:latin typeface="Times New Roman" pitchFamily="18" charset="0"/>
                <a:cs typeface="Times New Roman" pitchFamily="18" charset="0"/>
              </a:rPr>
              <a:t>5</a:t>
            </a:r>
            <a:r>
              <a:rPr lang="vi-VN" sz="4800" b="1" dirty="0" smtClean="0">
                <a:solidFill>
                  <a:schemeClr val="bg1"/>
                </a:solidFill>
                <a:latin typeface="Times New Roman" panose="02020603050405020304" pitchFamily="18" charset="0"/>
                <a:cs typeface="Times New Roman" pitchFamily="18" charset="0"/>
              </a:rPr>
              <a:t>4</a:t>
            </a:r>
            <a:r>
              <a:rPr lang="en-US" altLang="en-US" sz="4400" b="1" dirty="0" smtClean="0">
                <a:solidFill>
                  <a:schemeClr val="bg1"/>
                </a:solidFill>
                <a:latin typeface="Times New Roman" panose="02020603050405020304" pitchFamily="18" charset="0"/>
              </a:rPr>
              <a:t>:</a:t>
            </a:r>
            <a:r>
              <a:rPr lang="vi-VN" altLang="en-US" sz="4400" b="1" dirty="0" smtClean="0">
                <a:solidFill>
                  <a:schemeClr val="bg1"/>
                </a:solidFill>
                <a:latin typeface="Times New Roman" panose="02020603050405020304" pitchFamily="18" charset="0"/>
              </a:rPr>
              <a:t>Hệ mặt trời </a:t>
            </a:r>
            <a:endParaRPr lang="en-US" altLang="en-US" sz="4400" b="1"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6477000" y="4724400"/>
            <a:ext cx="2667000" cy="2133600"/>
            <a:chOff x="2592" y="1776"/>
            <a:chExt cx="3024" cy="2407"/>
          </a:xfrm>
        </p:grpSpPr>
        <p:pic>
          <p:nvPicPr>
            <p:cNvPr id="6" name="Picture 7" descr="hoc tr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titled"/>
          <p:cNvPicPr>
            <a:picLocks noChangeAspect="1" noChangeArrowheads="1"/>
          </p:cNvPicPr>
          <p:nvPr/>
        </p:nvPicPr>
        <p:blipFill>
          <a:blip r:embed="rId2">
            <a:lum bright="20000" contrast="8000"/>
            <a:extLst>
              <a:ext uri="{28A0092B-C50C-407E-A947-70E740481C1C}">
                <a14:useLocalDpi xmlns:a14="http://schemas.microsoft.com/office/drawing/2010/main" val="0"/>
              </a:ext>
            </a:extLst>
          </a:blip>
          <a:srcRect/>
          <a:stretch>
            <a:fillRect/>
          </a:stretch>
        </p:blipFill>
        <p:spPr bwMode="auto">
          <a:xfrm>
            <a:off x="372292" y="209006"/>
            <a:ext cx="8366760" cy="628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pattFill prst="plaid">
                  <a:fgClr>
                    <a:srgbClr val="FF0066"/>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5400" b="1" i="0" u="none" strike="noStrike" kern="0" cap="none" spc="0" normalizeH="0" baseline="0" noProof="0" dirty="0" smtClean="0">
              <a:ln>
                <a:noFill/>
              </a:ln>
              <a:solidFill>
                <a:srgbClr val="FF0066"/>
              </a:solidFill>
              <a:effectLst/>
              <a:uLnTx/>
              <a:uFillTx/>
              <a:latin typeface="Times New Roman" panose="02020603050405020304" pitchFamily="18" charset="0"/>
            </a:endParaRPr>
          </a:p>
        </p:txBody>
      </p:sp>
      <p:sp>
        <p:nvSpPr>
          <p:cNvPr id="4" name="Rectangle 3"/>
          <p:cNvSpPr/>
          <p:nvPr/>
        </p:nvSpPr>
        <p:spPr>
          <a:xfrm>
            <a:off x="0" y="0"/>
            <a:ext cx="9144000" cy="1569660"/>
          </a:xfrm>
          <a:prstGeom prst="rect">
            <a:avLst/>
          </a:prstGeom>
        </p:spPr>
        <p:txBody>
          <a:bodyPr wrap="square">
            <a:spAutoFit/>
          </a:bodyPr>
          <a:lstStyle/>
          <a:p>
            <a:r>
              <a:rPr lang="vi-VN" sz="3200" dirty="0" smtClean="0">
                <a:latin typeface="+mj-lt"/>
              </a:rPr>
              <a:t>Em hãy mô tả các hình dạng của Mặt Trăng mà em đã nhìn thấy vào ban đêm. Vì sao chúng ta nhìn thấy Mặt Trăng có hình dạng khác nhau?</a:t>
            </a:r>
            <a:endParaRPr lang="en-US" sz="3200" dirty="0">
              <a:latin typeface="+mj-lt"/>
            </a:endParaRPr>
          </a:p>
        </p:txBody>
      </p:sp>
      <p:pic>
        <p:nvPicPr>
          <p:cNvPr id="1026" name="Picture 2" descr="Sinh ra vào ngày trăng khuyết hay trăng tròn có ảnh hưởng đến tính cách?"/>
          <p:cNvPicPr>
            <a:picLocks noChangeAspect="1" noChangeArrowheads="1"/>
          </p:cNvPicPr>
          <p:nvPr/>
        </p:nvPicPr>
        <p:blipFill>
          <a:blip r:embed="rId3"/>
          <a:srcRect/>
          <a:stretch>
            <a:fillRect/>
          </a:stretch>
        </p:blipFill>
        <p:spPr bwMode="auto">
          <a:xfrm>
            <a:off x="152400" y="1600200"/>
            <a:ext cx="8877640" cy="5257800"/>
          </a:xfrm>
          <a:prstGeom prst="rect">
            <a:avLst/>
          </a:prstGeom>
          <a:noFill/>
        </p:spPr>
      </p:pic>
    </p:spTree>
    <p:extLst>
      <p:ext uri="{BB962C8B-B14F-4D97-AF65-F5344CB8AC3E}">
        <p14:creationId xmlns:p14="http://schemas.microsoft.com/office/powerpoint/2010/main"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strVal val="#ppt_w*0.70"/>
                                          </p:val>
                                        </p:tav>
                                        <p:tav tm="100000">
                                          <p:val>
                                            <p:strVal val="#ppt_w"/>
                                          </p:val>
                                        </p:tav>
                                      </p:tavLst>
                                    </p:anim>
                                    <p:anim calcmode="lin" valueType="num">
                                      <p:cBhvr>
                                        <p:cTn id="14" dur="1000" fill="hold"/>
                                        <p:tgtEl>
                                          <p:spTgt spid="1026"/>
                                        </p:tgtEl>
                                        <p:attrNameLst>
                                          <p:attrName>ppt_h</p:attrName>
                                        </p:attrNameLst>
                                      </p:cBhvr>
                                      <p:tavLst>
                                        <p:tav tm="0">
                                          <p:val>
                                            <p:strVal val="#ppt_h"/>
                                          </p:val>
                                        </p:tav>
                                        <p:tav tm="100000">
                                          <p:val>
                                            <p:strVal val="#ppt_h"/>
                                          </p:val>
                                        </p:tav>
                                      </p:tavLst>
                                    </p:anim>
                                    <p:animEffect transition="in" filter="fade">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m hãy nêu các hình dạng nhìn thấy của Mặt trăng mà em biết | [Chân trời  sáng tạo] Khoa học tự nhiên 6"/>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ảnh backgroud hoa đào nở cực kỳ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8471935" cy="584775"/>
          </a:xfrm>
          <a:prstGeom prst="rect">
            <a:avLst/>
          </a:prstGeom>
        </p:spPr>
        <p:txBody>
          <a:bodyPr wrap="none">
            <a:spAutoFit/>
          </a:bodyPr>
          <a:lstStyle/>
          <a:p>
            <a:r>
              <a:rPr lang="vi-VN" sz="3200" b="1" dirty="0" smtClean="0">
                <a:latin typeface="+mj-lt"/>
              </a:rPr>
              <a:t>I.</a:t>
            </a:r>
            <a:r>
              <a:rPr lang="en-US" sz="2800" b="1" dirty="0" smtClean="0">
                <a:latin typeface="Times New Roman" pitchFamily="18" charset="0"/>
                <a:cs typeface="Times New Roman" pitchFamily="18" charset="0"/>
              </a:rPr>
              <a:t>MẶT TRĂNG VÀ CÁC HÌNH DẠNG NHÌN THẤY</a:t>
            </a:r>
            <a:endParaRPr lang="en-US" sz="2800" dirty="0">
              <a:latin typeface="Times New Roman" pitchFamily="18" charset="0"/>
              <a:cs typeface="Times New Roman" pitchFamily="18" charset="0"/>
            </a:endParaRPr>
          </a:p>
        </p:txBody>
      </p:sp>
      <p:sp>
        <p:nvSpPr>
          <p:cNvPr id="4" name="Rectangle 3"/>
          <p:cNvSpPr/>
          <p:nvPr/>
        </p:nvSpPr>
        <p:spPr>
          <a:xfrm>
            <a:off x="0" y="533400"/>
            <a:ext cx="2381358" cy="584775"/>
          </a:xfrm>
          <a:prstGeom prst="rect">
            <a:avLst/>
          </a:prstGeom>
        </p:spPr>
        <p:txBody>
          <a:bodyPr wrap="none">
            <a:spAutoFit/>
          </a:bodyPr>
          <a:lstStyle/>
          <a:p>
            <a:r>
              <a:rPr lang="vi-VN" sz="3200" b="1" dirty="0" smtClean="0">
                <a:latin typeface="Times New Roman" pitchFamily="18" charset="0"/>
                <a:cs typeface="Times New Roman" pitchFamily="18" charset="0"/>
              </a:rPr>
              <a:t>1.Mặt Trăng</a:t>
            </a:r>
            <a:endParaRPr lang="vi-VN" sz="3200" dirty="0">
              <a:latin typeface="Times New Roman" pitchFamily="18" charset="0"/>
              <a:cs typeface="Times New Roman" pitchFamily="18" charset="0"/>
            </a:endParaRPr>
          </a:p>
        </p:txBody>
      </p:sp>
      <p:sp>
        <p:nvSpPr>
          <p:cNvPr id="5" name="Cloud Callout 4"/>
          <p:cNvSpPr/>
          <p:nvPr/>
        </p:nvSpPr>
        <p:spPr>
          <a:xfrm>
            <a:off x="3429000" y="838200"/>
            <a:ext cx="4572000" cy="1219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latin typeface="Times New Roman" pitchFamily="18" charset="0"/>
                <a:cs typeface="Times New Roman" pitchFamily="18" charset="0"/>
              </a:rPr>
              <a:t>Vì sao ta nhìn thấy Mặt Trăng?</a:t>
            </a:r>
            <a:endParaRPr lang="en-US" sz="32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304800" y="1143000"/>
            <a:ext cx="8153400" cy="3896702"/>
          </a:xfrm>
          <a:prstGeom prst="rect">
            <a:avLst/>
          </a:prstGeom>
        </p:spPr>
      </p:pic>
      <p:sp>
        <p:nvSpPr>
          <p:cNvPr id="7" name="Rectangle 6"/>
          <p:cNvSpPr/>
          <p:nvPr/>
        </p:nvSpPr>
        <p:spPr>
          <a:xfrm>
            <a:off x="0" y="5105400"/>
            <a:ext cx="9372600" cy="1569660"/>
          </a:xfrm>
          <a:prstGeom prst="rect">
            <a:avLst/>
          </a:prstGeom>
        </p:spPr>
        <p:txBody>
          <a:bodyPr wrap="square">
            <a:spAutoFit/>
          </a:bodyPr>
          <a:lstStyle/>
          <a:p>
            <a:r>
              <a:rPr lang="vi-VN" sz="3200" dirty="0" smtClean="0">
                <a:latin typeface="Times New Roman" pitchFamily="18" charset="0"/>
                <a:cs typeface="Times New Roman" pitchFamily="18" charset="0"/>
              </a:rPr>
              <a:t>Mặt trăng đã được con người biết đến từ thời tiền sử,do</a:t>
            </a:r>
          </a:p>
          <a:p>
            <a:r>
              <a:rPr lang="vi-VN" sz="3200" dirty="0" smtClean="0">
                <a:latin typeface="Times New Roman" pitchFamily="18" charset="0"/>
                <a:cs typeface="Times New Roman" pitchFamily="18" charset="0"/>
              </a:rPr>
              <a:t>nó sáng thứ nhì và chỉ đứng sau Mặt trời. Mặt trăng là một thiên thể gần có hình cầu với kích thước bằng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plus(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barn(inHorizontal)">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barn(inHorizontal)">
                                      <p:cBhvr>
                                        <p:cTn id="4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372600" cy="1077218"/>
          </a:xfrm>
          <a:prstGeom prst="rect">
            <a:avLst/>
          </a:prstGeom>
        </p:spPr>
        <p:txBody>
          <a:bodyPr wrap="square">
            <a:spAutoFit/>
          </a:bodyPr>
          <a:lstStyle/>
          <a:p>
            <a:r>
              <a:rPr lang="vi-VN" sz="3200" dirty="0" smtClean="0">
                <a:latin typeface="Times New Roman" pitchFamily="18" charset="0"/>
                <a:cs typeface="Times New Roman" pitchFamily="18" charset="0"/>
              </a:rPr>
              <a:t>Khoảng 27 kích thước Trái đất. Ta có khối lượng bằng khoảng 1,23 khối lượng Trái đất .</a:t>
            </a:r>
            <a:endParaRPr lang="en-US" sz="3200" dirty="0">
              <a:latin typeface="Times New Roman" pitchFamily="18" charset="0"/>
              <a:cs typeface="Times New Roman" pitchFamily="18" charset="0"/>
            </a:endParaRPr>
          </a:p>
        </p:txBody>
      </p:sp>
      <p:sp>
        <p:nvSpPr>
          <p:cNvPr id="8" name="Rectangle 7"/>
          <p:cNvSpPr/>
          <p:nvPr/>
        </p:nvSpPr>
        <p:spPr>
          <a:xfrm>
            <a:off x="0" y="1066800"/>
            <a:ext cx="9144000" cy="1569660"/>
          </a:xfrm>
          <a:prstGeom prst="rect">
            <a:avLst/>
          </a:prstGeom>
        </p:spPr>
        <p:txBody>
          <a:bodyPr wrap="square">
            <a:spAutoFit/>
          </a:bodyPr>
          <a:lstStyle/>
          <a:p>
            <a:r>
              <a:rPr lang="vi-VN" sz="3200" dirty="0" smtClean="0">
                <a:latin typeface="+mj-lt"/>
              </a:rPr>
              <a:t>Mặt Trăng là một vệ tinh của Trái Đất mà chúng ta có thể nhìn thấy trên bầu trời. Đôi khi chúng ta thấy nó rất sáng vào đêm.</a:t>
            </a:r>
            <a:endParaRPr lang="en-US" sz="3200" dirty="0">
              <a:latin typeface="+mj-lt"/>
            </a:endParaRPr>
          </a:p>
        </p:txBody>
      </p:sp>
      <p:sp>
        <p:nvSpPr>
          <p:cNvPr id="9" name="Rectangle 8"/>
          <p:cNvSpPr/>
          <p:nvPr/>
        </p:nvSpPr>
        <p:spPr>
          <a:xfrm>
            <a:off x="0" y="2590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Vệ tinh không tự phát sáng được vậy tại sao ta lại nhìn thấy Mặt trăng</a:t>
            </a:r>
            <a:endParaRPr lang="en-US" sz="3200" dirty="0">
              <a:latin typeface="Times New Roman" pitchFamily="18" charset="0"/>
              <a:cs typeface="Times New Roman" pitchFamily="18" charset="0"/>
            </a:endParaRPr>
          </a:p>
        </p:txBody>
      </p:sp>
      <p:sp>
        <p:nvSpPr>
          <p:cNvPr id="1026" name="AutoShape 2" descr="data:image/png;base64,iVBORw0KGgoAAAANSUhEUgAAAZwAAAD4CAYAAADYU1DBAAAgAElEQVR4AeydB7ReRdX3h/SEEELvPeSWp9fb0kPoSAdBpAgWmoiIKC++ymtBWugdFQVp4mtvgA0QBSmKQCgJ6T0h9aYn/2/95jz73rknz725CSj6rfdZa689Z2bPnnJm9v/smTnncfq/3z+9BzZs2KD169cLvm7durZweG3p3a0M8mvWrNHatWs9oRd97/WHDgj90OrVq32d4StWrPC0dOlSvfvuu1qwYIEnCy9evNjLU4dQB3paW1u1cOHCqkT+RYsW+XJoB7Jcz58/X6tWrfLto3z08ENm+fLlXhd1IP/KlSs79Cvlk2fJkiU+nTrTX+iwNsLpP3TNnTtX1J8yly1b5mWtT+FWL2srbaGO5I3rDGXRRx3oO6s/5fLjmnjagFxX/UP9KI920i7awg9d6KGfqNu8efM63BvKtr4xeTj5qbv1H9zKJw/9EvYTYcqgj5C1fNZX1MHaQz1Jh9M+6z+43QPqhC4rc3M47bT7aX1p3NpIXWwcWT1oE/H2I0xfWnuoQ9h2k7O2W7soH6L/aBM/K59r2maytDHe/5SLXFi29aPpQSdy5KVe1BFOuy2/ycLRR32624/UnzLtPsfbavcZOe6ZlWVyVjfSbezSd+G4JI/JUW/a4KyzSIyTKY/zuNx7vY7r76pOYVndlQvzbGm4Wh27G7c5ZW6OTht4cIhyuvPbVH1ML4MRYhAxOTA4TGIGFgONAcRgs8lAPHKhftNlkwFZkw8nkg1+yiOMjE1+ax+cHzIMYPJTPpObupkc5RO2iW8TlXwmY5z6hoYXXVxburWFCU29aDf64ExK+gNZKxNubUAOQo5y0GH64FyT33SavPVRnFM32kQ+K5P+MD2k2+Q3XbTFjDxl8qtWR7sn1MXuhdXVyrJ7b7rhoSztRsbSrb6W39rMNUBEurXR8oQ8TLP6kU4dGRvooEyrZ8itLpRh/R/Ww+pCf1o56GVcxe8T+WgnZSNr98vGSbVyzWBTTxubcTkDE/Sii3Lt/oT1sz6hLdXKRJZ7TFlWN8tTjVsbuFfWVl9wZWxQBmXZ3KIvre9MjnzxexiOBZNHjnLoD+riSLDEsEMsbAUYt/j3m5t+4+9Vv+nZFH+v5fyn5rf7HucMEIhBZoSxhJggTEgGdtxY2GRl4Mf7xAadDX6bFHAGP7rQTV0oB/3IMlDjY5P7Sb0McMiPfGhUKZ8ybUJQDpOBuHjdyGfGBDl0UZe4HHkpExkjk43XkTaEssiFk9Z0UzaTG33WN11xJm21/kU3eszIWf3CfrUy6T/CVkfKow+tXPKEhghZax/9ZPcdecqhj+kbZDCsYV9Sn2rGFnnKID9lQ1bnkFua1S1MI0xdrHxrn3Erg77nXtBHlmYcGfJbOdSXa9oSEnKkxfsq7CfrIxtP1k+UTV9TZqjT5KxtIZCYHHWmDJOx8Wb1Nzk4Y5YyrY7WJrjltzR7KAnrH+qkzsgiR7tt7FKOydmY4z5YGegzWfoMea4ZE3bvXGhEaFCcKPyDoHg97Dqsi8XFeSizqXA8L9fV8lSTqybbmdz7HV+tju81jsEVEgPYBgoDkOWa6dOna+bMmZoxY4amTZvmiTiuZ8+e7Qc9Aywk6mV5kTUiP2GWi+gf8jDI0QUxkIljMkKmkzpSlumZM2eOr7elI4s+ykQP9SVMPUyXcdqIrqlTp3p9yKHf0uHoJQ49lGn1plzyW7nG6bNZs2Z5WcoP22d6kaVPkbN+pA6m29oWcupJPawcOPqIoy6UFeanvtSFdpustYe+JZ0yrVzyEsc9sDxWFtdWxpQpU3w51N30k04+uy/UpVr/IEd96RPrS2t/Zxw5yoKsjVZvyqMfbfyE9bX6UI94OnI2RqzPqBN1o44Q6RBttHJNln6yck0WThxpdt9CnaYbnfS/6UTWxqfVy8qlfdbfpitsI3J2/+kTZK1vQk69Ld302VgP648u6oXs5MmTfZ8TRzkh2bxBL/LWH+gKifHGNX1IHkeh3/72t3XPPffo7rvv7kDEvd907733akvJ6tKd/N/61rfUHaLtcaqW7zvf+Y7uu+++fxv67ne/q/eTumqblUM/3XXXXZ7uvPNOhUQ89+WBBx7Qo48+qkceeaSNP/zww6L/kLE8Fkbn97//ff3gBz8QclwzDtF1//33ez2kQaaXMhgL6ICjm7ykQ6EuqxdtoE6myzhlUxb1svqb3GOPPebluaZMqzOyhOmzhx56qINOrimLeiEHr1Y29fze977ny0QXbTb98JCsPNqJfmsjbaCOxFm/IWvylE37QnnycE3dKdNkrWziqJfdP2QJQ8wL5G6//Xafz+pDmvWj6YST/uCDD7blRxfX3Ffqhh7ojjvuqEpWN+tD8tm9svoiQ7qNFcYB9aFPKB956m31IB4ZyMYRdaC+3CdLQ448tIt4azeyt912m7+mn5AxWcLIUqdbb73Vt4k6oAO9pJtO+p92I4dO7l81XZRrMrSDOpse02X9iVw1or5Gls41dUMf9TPimnrdcsstXpf1LfEhWf1vvvlm317rP2Soj/Hnn3/eAyJADPA40GnYsGFqbm5WU1NTByIuTi0tLdpSopzhw4dvRCNGjFCcRo4cqTiR33SQNmrUKE9xuTDNZDaHjx49WnHqrIy43OZcjxkzRltKY8eOVXfpoIMOUndo3Lhxgg4++GAdcsghng4//HAddthhMk4aukzWOPHIHXvssTrppJM8nXzyyYJOPPFEHXXUUV5vqP/QQw/18h/+8Ie9/Ic+9CERZ7qOO+44n590I3Qdc8wxHeTQTZkmAz/hhBN8ndF1xBFH+DzU5ZRTTulAlEHbKJfy0WMyp556qg8TR5nool/gVve4Tsq1diBz5JFHijKok+klTD6TQyeyphv9IVmfHX300b4vyRu29fjjj/dtMDnj3A/qE8qSl/bQZuQYQ3CI+0odKAc5I/qcMG2hnsiaHLpIJ4/pMD20jzRkIHQwPmws2NjvbBzbmKUs+pC2UAcrh7nGvEaOeNKRoz/C+0o/WDzlkw5RP/JSD2S4x8ghY/LE0VfU0crDFlAH8ps+y0c9kEUGveSlb0wOTj7KIx17SBvoV8qCrHzGLWViGymPa3SR33QiT3/SDuS6sq+Whg2lftSBvKYPndQfPdh45CjXZJAjjAz1RR/4QDsYr8RbOpy2A754N7Za4aZNnar6ujrV1dZWoTqfRnrXVK9EfdeUrE8omeiMkkomkkpByaTSqZRSyZSPI55riDA6SMuk08pmMp5bejtP+3hkQsqmM9okZTLKZrLKxYiy4pTLZpXL5jpQPpfTxpRXIRejfF6FKlTMF9QtKhRU3IiKKhViVCyqtAkql0oqBVQul9XQ0OCJh5DGxsY2Ij5MNzk4g5TJxkBmQMItzKAk3eQZqAxsBqoZv3g6aegh3YgJwCS0ejEpuI7LkZc06s7EoHzqwqQ1XYSZqKSHk5qJgwwcGXSTn7rbQxl1JS9yyCALYRwxILQPWTOIJgMnD3WhTOtbk7frOEcXdUA/eU0HnD4nP/Ujn9UT/cgjY/K0BbK+Du8lYwA91leUA1ke9NGnyJgxIp17Qh9SLjrgpofyIXQgi+4Rw4erqbFRpWLJkx9/lbDFwYuM5WJJw1padPC4cTr0kEM0etQoNTU2qbHc0Db+G8plDR82zMuM42HooHE6aOxYDWsZpsaGBg1vGSbi0UH8wQeN8zKjRo4SeaGRGPWx5D1IY8eM0dgxY73smNGj1dLc7MvKM4fzeT+/m7kfo0d7GXSSJ5TFNjDvRgwb7utssqNHjdaI4SPU1NDo7Qb2CZ20MSoXPZEu4khDV0tzi0YBYqNGe0IPRBtoH3LpVLrNVrbbwsh22jW2E8KW0S7qR9tHjhjpiTjqhD3HFtMG+pZ7ZjR82HDRfmwpuug/8hEf0TCfB5kbb7jRLzO2A86UqUrU1auupnYjqq+tU3coUVfndaCnGgE2HkwADIAnRmk6wQAHgAFs6hNeF3zj9KQygE4qrQxglOxIxEVppEeUBaC6AzjpzEZgEwcfu85nc+oOFXK5jQEnDkC5vIpQdwEnJlfKFzYGmwB8ysWiysVSGwFMZahYUkOp7AljgQEKjZAZWDNkGJNqRDpGDONvhio0dBgdjC+GCjkz8MhaWlgGBssMFXrMUGPcMFpWLwydGX6TQxY5Axy4GVHSTBccYKLOGG3Ks3S4AQ7x5Ld2UzY6yWvyIeDw9Gj1I5/VD1kz/LQbOWuzyXfGDeDMcFsfw60/uG+hPntytvsQlk39KcvkaRv5Q6AI5ekD+pp06mK6qU8IeCHgWJ/affR1HT3aGyMMbgPgxJiLjU0bp6VCwY/LkcOG65Bx43QY92HUaLU0NUeAUxnzjeWyRnA/Dhrn5eDIDWtuUUOx1JZ26MGH6GCA56BxnsaORgajO8zLHzw2SjtozFiNw/MbO7ZND/OlmI/mJ/UaAYh5mYOEPDRm1Ci1NDb5OZzPZn3dR40YqbGjRmvs6DEVmdEaWQGcfCbrbRIPo9T1oNFjvBx1H10BkqZygwcn8hCHrkgu0kmZ5KU8s29m80Le0UYmvexw5uGw4Ro1At0jRV1bmpq8/cPuYmOxKwCaB6bhw33dqQv9Rj9gr7gfkQxyEXFN/M033tTm4bAH5KZ9wICTqk8IMIiAo+LlVIAplUh4wMiBpB0A6f8Ax4CJmx5RzLNpA5v29HZwKXlw6gxwzLBijMwAhobJ0uMcWQOS0MhZGAON8QUMMELEY7AwmBiysAyMGjIYKeQw1oTJawaOPBhtM/wGEMgSRxp6MJTkCXUZUBBHHYxCGfRZHak3Rpo2U0/C1M/0GLdyrd9oG3U2vdYXcOoU6qQ9li/OaYfpMV2UiR4rExnyUUe4eX4mb2WTrxrgkI86WD7kyQvZfQJoaBNlEke/cM/JGz6sUBfS6CPI+hcPBWPUxIOLBxwedtofhAxsjOPJRGBykA475FAdNGZMBCSlsn/YYx4ggxE8ZNzBOvTgg72nYkYdoMAgAw4ADsDVDjoHeUAhzUDGp409yOtClngMcnNjk58zgA4ACQiaLDIACkYbIOXBkQfR5sbGSP+Yilc1NgInQII+4EGPh1fAwssCKHhNeEt4L8NHVABhpNdNPuIhZCBAyINEOuNtZWRL2x+020AneCjHlgJOgCb9BNBEBJC0+PaRjk0uZHMaWQEaQCcCnhE+DlnaYeASAdgw3zfk4b7dduut/rABezj+0MAHDTjm7eAZJXHjKh4OiExncUN4AqAj08kIkOD/5+FETxfeU2nzXKqBjslFHlAEMpFcHHBCzwajCpnhC8EA4xInnmwxMhgrjFFo5DBwtqZr8WYszZDb07mVC0iEsshzHQccDCAGzTwM04usGUOMKEbR6oVMKG/Agu5QJpTD+KIPXRD1QxYZKxMZdFCWyQEqyJFmssaJI51+s3Zbf8c5AGGAQz4II0474aTRF5RrwBGCLHIhdQU45LM+MbCwvGHZ9Id5aQY2dh+tvtTNQAeOPIYKkABo8E68h902htvBh3jkeFLGoBuYRE/izT4/Bh4jiNEHUCDClIF+/wTe2OQ9AwAJMsCJwu3eDt4DaYfgAbG8ViEPJiNG+nqij3pRB8tvgAMwUV9b9aDegAP5DdQIAxSURb2RxcahE+MfgUnkWUV5o/wYddIBGMomzacDTCNG+NWKTsHGrwIl2x7eATg8FwAhAhwAJKLIs2rxD7GRDU5peHPkCUVgg5eDVzSykme4B2PuA30e6YxkkL/j9tv9kW28G/ZyPnAPB8ABZAx4IsCJltU8sFRAB/D5P8DpuL9jno1NXJ4KAaCQbNLC258kqwBOsG9TzfhtCnBIx8hg9DBYGBczTnAMmBlmM0IYSQwQxhUjaWVwTTz5zDjDMXroBtSQwbhSnhl+Kw85wsSTjkEHIMxgUxfb3LQ6mSwyxFl90WX1pWzqSLkGYFY/ykM2BDnkuCZ/WLdQJ95CCDjoj4MN1/RtHLhCnfS3tRWjj07Ktr5A1tqBHtLRa31uDxDE0TZkrZ6E7dri0GH3LlyKNcAxQA7LJA+6We+PgCYCHAMf82qMM16jsd3gjaoBBcYbYxstBY3yxtyABIOO8USnnw8VDwhvAQCJPByW3tq9ITwTM+gADYBjcu1lRYDD3GpuaPSAwRIfepDBM6Fc5hkgwtzkmvr4ZbDKMh1yEPXHILPcDlAgj8dhQOLBpLIMh3HHw0KfeTUAg8mQTltZCWrzaCpbCdE1Ww4VwMlkvEfly2P/xns4EdhQH4i+QB+Agz2mTSyhhZ4O+QAXPDPai7wtT5oOrm+95RZ/dB/AwcvZYsBJ1LJv0/XeTbifEwEL4NIRYIjHW7HG0cAIdNr3dart03j09V4QnlCcNnYpuam2xhnyXIY9mzhtfGiAp4KNaeM9HFzQaM8m5LEDA5X9m2hNmHXhkDqCii2ddcbNw2FQ+AkG4FT2dxhUTDxzfW0SImcUTepo49SMjhn/0PCFadXCZogxZBgVM7QYKMgMO2GMI4YWOcoIyyNMnAFONaNKmhlmAxwzhOjGsAEOpGH40Ee9iMMAxgHFjDVGnXobiCALAJGP+lKu1Y+6k8/ahSzlImdlAjhWprU71Adwogc52mMU9ruFzWOI9wdlUmcrl3ZSRyubcsOykaPcsEzkIcq39iFHm4xoK2HrX9MBwNi+DXkNcGgXdTN5qyPtwEg1VvYNAZ4IcKIHIgMZuB+jlX1GxjAGFtCwPRjzRvB8oAhsoidumxfGMX6k2z6PeScY/2FNzX6JD0Mb6T/Iy2LUMbJReqP3lphTLAcCUrY8h16MPnWkzqzI0CarL+mEkcFIIweA0PYIcDLeBphH5D2gyn4OdaC/2MvByI9j+Q7vpgI4cPLZflBk5+L2L9W2ImR2kHIjAGkHGepF2/yyIIcQ/IpSwrebOgAkURsioGIpj/5IJ5L+IZc+Rgf1QQf3+MYbbvBLaiyndQI4NaqrgWq7PDBgYGOeSQguG4cjYEKWygEolg/eDjLm2XQ8BAC4eICpoHZ0nfS62pfW4p3c8do6ugPY/FMOCFQHl/gpNduAjAMJEySiTQCPP2DQvonZIV8boOH+8+TR4p8GGQAMECZF5PFUljOY/IGHY8YHY4dhgpsxMYNSzTgShyxGBWOPccXghEbPDGTc0JphNY4OM5RmrDD4GFTSrHwDHMrCSCKDbuSoe0jEAwDUyQw3YTOeBkrEmT7yUJ6Va/1BPG3BCIeyVi71Q5b6xfUhE5LptP6zPgg5daAfwj6xtpJmOsgTL5t8Bm7WFuu/OLd7j5z1lQFNeB9IR9a8G8tn4wPQ5X5ABvzUETk/1iqAs9E47BAP6HCwpdj24IQBxuh6sPFLZNGeDMtaGEOMHToZ5zbW4Rj3yMtp308xoGBpmfljoAQ4RKDQ6PORbvsy6EI/6REgRRvoGGp0YMiRxeCSTr0AJ+SRYQ7SHuY9NiFafstGS3+VpUPyUAcABqOOLHnZN/Iekl9OizwcdFMfHrqxbXg5cO/ZxOxm6P3w8AzARuAQeYOUQ7zlx85im7mmD5AFdDwIN7PsVvTlYO9phz04oCfytlK65uqr/d4NYNMBcPBYOJEWAU3XYINcdwAnyb5MSJU9GsoCPWlIO9hEezYAg1XWgMZ42GEeaNpOqnUElw5yXZxSoxw7cbYpHg2MjT2aeHwcWDq7rgY4fmL4CRc93XFDuXnVqSPY2KRBB/ns2sDFBrpP6wJw4kbPDJk3FMGTMIaNNAjjaYbODA/xGB2MDYYK4xUaHsox2XiZ6EIn8hhVjJvpR9bqRBxpGNNquuP6yYc8OjGE1Ikw8aaX61AXZVQj9CBndaStpsfqyjXARPutHXEZZImDLF+18khHB201XaEc9TcyndQJWbjpRg/9AjDArY+sfEtDl90DAw27D5YPHdWIdMozUCVsen1e27fpAC7Bw08lHpBg/PoTmPnoQYnlLFv+AkBsaSduOJl35OOUGmMewktgP4L8kAcVNvn9aTeMeqNPhyMfzTt7gIxWLEwWvd7ABvVrn6d5n590dBkAtq18dDjdGu1RIwdgRiDYfkgB+4I9I5222nIcgAQBAAAYMthTAxzC2NLIFka2NbSLyJGPfsL2YWMjJ4C99IQ4zIVtxk5jw8mLLPfD7ovVDSeCVSLah6eFLCtZ7Ml/4+tf91+g4Fg01LakVl/xaCIg2fRx6G4BTgVgPKi0HXOu954JBhfjuDHgRCBQbRkt7LDNDf8neDgecPxmavvyWPsg3hh42sClcqyUgc3AxF2HMzgiYsJF3g4yValigMxYmQEyQ2VGJm7UQqNCmsnBuY7rC2UsHZnuEno7k0VfNZ20hXrC4+GwnXG9cX1cmw7TY+21vJbONWEDOCs/Lmfypg9uMnFuMsRTFys7rGe8jsjaPQL8AEjiOgMc02v54vWhTPKGnk14HeolXOQdsOC4Pe/VVB1/nYzL9jEc5fPXhaLXgeGLdEV7PZZmAAPHw28Hj4p3Tx2CuQFYAQ7k93kr3kcEELbczfyLwMd4ZIAj78uMMPOV+PYHygpgATL+RFr00Gq6MdqUDZjYUhqnvXhgDB+CqWMESACNeTfRchrlRfYtelgnH3rhWf/AvTHgYD/bHuSrbE2QFtlmA574qlO4J8Q+VMYDlb1GYwfArvrGVR5oODDQ4dBAfW2tL4CMVAY3yTJX490FHBDSKm9LbYAJHQJF64QRkiJnS2TWGSE3kDHwMDS3+K645YmQP3I7/+08nMpTnHkngERngGOTiqcUJgoTC/fb1ll5gmMyIoe+UK7qhK8Ajhk1jBRGBzIjZIbNuKWTx+JMFsNEGBnSzXBZusmbjmrcZKrxUK/p74x3JhuCQFg/5MP2h3XrLN7KDnVauYCOxZscnDjzQgADq0NYXjxcrS/icWEZlp846gEhHwcr4pA1XYStPpZm6QY6AEpI8XiuDWysPM87AZeq47JNtt3rZ17YmI+Aw5ahO45zD0AeWCrpNr8qy3Q2J1iuQk801/J+vlgY7j2siscTgYnNy2jpjH0ZNvx5B4cyWVKL9nI7ekc+b+V9O8JGttQXAU60p0QbDTgAL+Yz+zXew6nw0SNGerCK9m/wcDjVGz2woxv7Sly0x23eTjsPbWtb2PbQg9dQzCkwHtnshF9+w+7wgEs/UU7k2UTvWiLfKeAABlTO1irJCKhUAxviOgMcv4RWHx1xxjULAQfUg6K4CGQAGAMdKphOGJJmlE5CERJHS2hJZVMR5dIp5f3yG+gN2gaUZrmONc2OlOPEm8/TzvOc2mj7qgBPBdGTQfR00X6YoMOBgVxW+VzkQra5yf7lzu694OkHXuUlsmhg2wCuzhl8G1P7FwR4UxvizWTWjXmrmbeCWSvnawS8LRy9zR3lIewnNyBjT4mVlwbNMJlh7cw4mWHaFMdImaEzgwU3svx2HXJLC7kZQeQIWz0Jh0S8kcVzbeGQm64wjnBYF0uz8qhTmF5Nh6VXK9fkARqW9mwfqSu9YT+Yboszg256rb4mBzfZrnhczvSSJ66LNAMckwuvrZwwzuv3BwU4LNBOnYFNmxdj3kdlyRhDF+WJ9nmi+WEPV5EHQ7qBioGP/+qG7ZNWHtb8HAFQ7AHPeJXlbOauf9irfL2Dhzy8E07MsURHmWZD/TwPgIVro+iBO9q74UVODiCwnMb8RQfp2CDsA9fsm/j9Gz67VQEcfxy6WPLehTkK9hDtl7c84HR2cq1iV9sOXFWAqbLv4wGoAjo8yIfX2GvAhT6lzXherKhQX+QiYIo8o29WPJy2PZypk6d4VwjAQTACgJRft7N9nRB0wjhAJ1r3q3wVwL9L034IwNKM+3XBJJ9MqFDlxFpUyZRS9YANSI3nwykJGpDxdcomE8om6pRN1CqXqFUhUadCsl65FOuLdR0pXa9cJtGR0kkVklDCUz6VEFTIpCuAw1pmUdlMqQI6GeWy6TbK59Jqp5TyuaQKuWj91QbR5vB2l7s6yIRAZN5MyFmqiBNGBgMGYeSZ6DxhViMzAiHHQKAjNNRmNDbFzeCYXGicuhO2fCH3xikwdKSZIf1n82p1pkz61UCnmgxxndUtlDcZ9OHlQNWAyeTg1jdWRqhvS8Loi983K2NLuOnaFGcJaSNq82RsmaxzbuCxJTw+Zzq7LhQK6g7Zp3Pwclj2aveU4vMaj6PdXhDGG2FOs/EP2EB4MqxIRIDDQy0n3qL3fuwwAQY+2r8Z5r0vAAGgAQRYQgtXcSzc1epPmNa+BBetNpnDYEBithy90cm16EVPgAfAicCm/QV+83DaAGfalCkelexUGgoBH7sOwcbCtjRmhVueyLvZBOBs5KpFQJOsZ9MKdKShGaXTByqd3l/p9AFKp4cokx6qTBLASSqbyCiXzCuXKCpbX1a2vqEjJRqVTzbFqKRcKqFcKqlcKqVcMtKRTzcol2pRLjVCueSoiDLRRlrk5URHpPPZjPdq8GyMbB12c4DGZP8ZgMNEN0NB+L0ADgYOI2b6NsXDsrfU+MXLQE9ocDdlkEPZ9xqOtwF9gAJgbuDQGfB0VTZ5rB3x9sWv43qsThZv11vC4339flxvCmgsfSOwAYD+QwEHjwkPhDbB8bQ6m9s29+Hew8lkK4Azyi+XsRxOXjsphv0BVAGhyKsBlPjKwFixnIZ3hS6/lMYhgU7AxryfEFg6D4f7PRGAee+m4rmYzY8Ap8mfnKPe1IW4bgDOVC+I52LLZACKgUs1HnlD0XIZBXQfcEA+TjAYATDpCGg82OC6QXg1GWUSEbeltUwyXdnjqXy8k+UxDx4J5ZLtlE8lVcCjCYjlNzyniKITHLlMUrksxHokR/vqIvJLbLa8FvF8loHQkcIBtLnhzgZl6NlYOPRsLFztycw8GUvrDHCIN0CyMAYHwxU3iJtriMz4YRQt/F54aNTN0H5QnLoANngl1MGAozv1IY+dMoufgrM+pp+6o6srme72td1vk7c6vBdugLIp/v8T4PDRTOY+c9XefzznTVMAACAASURBVLN5G+cGRsgDODyw4s0AJpB5CRhuvB/ysz8SeTSV/ZvKlws4WMCyooETeQCeiEd71GG4c4Bp39NBJlouizjbKgY21TwcABavjjoSBvA2CTjTp07zS0p4J+a5RLzz/RtkqUC0SbSZgFOP2wWBhlAEPh5kUpyq4FhdRn4JjWU0/xmbyqGCVFLpdFLpTESZbFLZbJ1ymaFVqEa5TEhJZdINymTKymRKymaiTblclgMM9crnalTIDVEhd4DY14n2cgAbvB0GCGfUIdzdiAq56ETK5oJNNECjQRoflNWuDWRCbqDSGbfNWgOhkAMyGBa4AY4ZOwMcrjfH+JjhMj1mFMP4rsImH3Iz8OTDiMV1h7Lvd9j6wbjpD5fUiLP0kJtsyAEqjhfzzg7HpAEd8tAm6+dNtc/KML12bZx4dHSHKBM58lo+q8eW8k0BjaX//wk40cm08IBBOJcBG/aTiLOVEfZ6kAdQABz2afBoiIfb/pB/0bMCNMjh8bDMhh0xcDKwwSsKgcbC3QUc9ABiyONIdAY42H5Ak3ZF9i/nnYHuAU426/dsQm8m3KuxeO8F1bJvY4ATIZp3syrfQiPcVqid527jSaXqczHAiQ4GZFNm5Okw1iQPUC69v7KpA5RNHahMqlaZdL0ymYjS2Xqlc3VK52qVznaH6pWhI9lIywI2ReXSJeXTJRXSRRXSeRXTORXT2Qrg2NcGzMMpqJAtqpAttdNmAA6DqANxLLzKpqQfsHYyxrhtcga8GtAYqBiQ2HWcM/ExKiZHODRiW2KAzMiFeuJxdl2NWz7jGEKMNF4BcWEdTeafyc2Ix/l7BRxeFgV07F0a2mD9YWV11i7KDss3+ZCbrk1x60/Ly/V7JQOUTfGqgMNDEEtTAfHUXJUqx5rZL4lOqdnx/03zavOmWlx39m+QiQ4cRPs1BjY8GIZgQzgCHE7C4RFFh4si8IlOoLFEZu/V2N4IQGPfYCONPR6Wr/Bs0IMXhFcRgozfBujwfmHF22G5LaBqAITdBTyoP3qw45HXEx3kiuw69r0diEhvl2vfuzEMqLKHM9WjWPUTabWK3s+JXgTt6AG1e0TR6bOOfztApazQds4SWujhRN4NHhOImUnTkDrP84kWFepGKV87UrnaYcrWNSpTn1Oe02nZGqXTe6kusb2SuT2VyO8fUW4/1ef2UyIf8bZwdl+lCrsp39Bf2dLWKpZ3UiG/p/doirmkSpmcSumiSumSp3wWlLcDAwAhm30gOZ+t4MmirEK2QYVc9OJUhPDtJ1Di19WWzxiA0cCM3keyQQqvTtGgjdI4ebbxYQADEHgcZLgmHmNg6XaNocFAhcaPOAOmuCGqZsxM1tIsDwbNDjKY/s4ManfiTX/IzWj+O3OAApDBy+FEWrgPVK3e1le0k7ABjfWRxdt1dzh57L7AyUPZBhDEhf0alw/zdjdsujtwfzqNlyLt8EC0B7IxEHUCOFWAqLsHCAxcbD540KhyAIf4PPspAEQlDI+TnWwzQx0BSvXVC79v0+GlTx5mo4MELEsBKpxYg8cJz4blK+yGeS3REejo22iR7ughmXT6kpNj0ZHpjZfYkKkGOhZnS2jY7tDLaQ9vDC7tdr49bbMAJ/zEDWDjPZnKoQJ/HcRZmvHqgBPu4QTH55J4LwBNjVLJIUolD1AuNSSi5AHKJg5QLrGfSpl9VMzsonx6W+XSfVXM91I6vb3qEvuoPrlvRIl9VZ/YV8nU/kpnhiiZ3t/Hp1P7qJTZVbnEriqm9lE5M0SNuVqVsjUq5YaolN9PpcLeKhX2UiFfp3wu4U+i5XOcSAP5DXQAGQjgMXeyc7BhIFYDnOipp+gHBWu3doa/GtjYWXcGEOn+PZ0qp89CA7IpwAnBxgxN3IgYiMTj40aJ69Dghelh/PsRDnVbuJrB/neLs3tje0DdqV/YX8jbtbXbrrvLLR/3k3tr1wYGNg4sHh6/93ZteUJuaSEP09vCHyTg8JmbyodmAXHmiYFQnFNfZOMgE143lBv8aS2bt+a1wOMUPYh2/FoJcYAO3hGggwcDuODxcOyZZTZOwAHOLMkhH51wi17utDA6LAyYYHPQGR2T/g8BnM48mgh8Kp9AqPIxzmhZrZqH0458HpCSdUola5ROcSJtiD+Vlkrtq0Rib6VTuyuT3EOZxD7K1B2gbE2NirUJlYbWqTy0Rvn99lZT7f4q1uykQv1glZLbqZTcXoXE4DbK12/rw8XEdirV76jG2r3UULOvmuqGqrGuXqXahMqJlEqpOhUzB6qY21/F/L7K5w70ezr5fJ0K+XoV8kkV8vwzn71nA9Bw89874Ng6bbQJGL2oaYPXOAMNOQDHBnE1D8cMhE0iQMW8GXuia5v0wYm20MCYDiYasvG0zq4xemYU4zJmgIjvrnHcHLnuGO9/FxlrV1f1MW/G+tPybCkP9di9MWPKtd0fuKUbD9PiYWSoU1xHKBeOt7bwBwg4gAX1Na+b+REHGq6Rsz4KPZ0QbLxMpS1t87KyQmHXG/Po4dS8nQiEKvs//gXt6JM50ftHpbaXUKOvFGQrL5S2f60APYCNeTt+mY0ticoLoNH2xH8I4JiLBIDYkpt/9yZ438ZcL/NsjHfq4fh3cACaWqWSQ5VKDVEqtb+SqX2USu/tl8oSyd2VTO6uVGJPper2VLp2T2WH7qZRxf10aNM+OqJlFx3eNEDnnzJEF5w+SJ/+mNNnznG66BynC85yOu90p3MDuuBMp/PPcDr3tIE69ajeOmZMPx01akcd3LKXSoldVUjuo3zqAOXTQ5XLDlU2u5+y2f2VA3jyNYqAB9DJqJC3s/TdAxsGVFceDq6vnfRgWcBAJs6RYz3bdFUDHAMam0BdAY4ZBTMsGA4zTGZAmHDVjJzlCTl5eXq3J/gwLQxX07c5cZTzn0zW1s7aANgYmUw8j6Vb/KZ4XA/y4f0nPbxHYdjk4hwZ8lEX9HEdl+G6DWQq323z1x8g4DA3qIP1SXzO2NwBTOwhrSvA4W+wARX2ZaJ9mmhJPA407fs7Bb+X6/dxsjk/n3mgJB3wsK/Ne0CqAAmggddiXoyBlfdiAoDz4FM5Hm1LY1t6VNrs+r90Sc3AI+LRhzjDpTQqw94LR5n9OzT1HArgw2+8RMo309iTiTaZIo+GFz5rlE4eqHTqAKVZ9krup2RybyUSeyiZ2kOZzJ5KJXdTfT3gs7uKhUFqanAaOczpmm9uo4cf2lqP/dB5Wriov1au2Farl2+vta07aM3S7bVy4bZ6d1ofzZu0lVYtHKxl87fW8sXbqHX5IL27pL/+8rzTD//X6aEH++lb9+yt0SOdhjU5NZYHqlTcVfk85e6pdGYvZTP7Kpc9IDrB5r2dhAr5lIoAj/8qbPRl2A6HASrx9uSCFxQffFy37eFUTqoAMFH8xns4fn26MrAYnH6AVllSs8nCRKlGABCTDUMQGhXCGA32GAAMM0jIEq5G8fzkY2+CE1hwM2LxvFZWPL6712Yo/tO4tY96h+F4OzDgBtqdpZFu98l0dcXRabpCObsX6CI9fk+5rgYiFmc6u5LzABOCDeEPEHB4b4Z54sGkVPKejM2bjXhlz8bv0/Al6C72cJi79sDY2XyP0qP3dKKDA7nKoYjoLw380lrbqa9gmZ59JPaTcjnl/Auj0XIadoCPmfKVa5bjsCH+qyl2RLryQqgHKx8XfdzTL7N1tofDH11W/rAt5T9LtvEeTvzrMOaYVOMb7eFMnzrVb+5XPZW20VHp6KBAdGqt1h+j9kBSV1SqZrjStWWl/V8QDFEmsa+yqX2VTe+vVHJ/JRIHKJk8QInkHsqntlcpNVANyUHK1+6kdN0+SiX2V6pubxUSe6lUs7tq6gfruBN309ev3FF/+s0OWjJ1O62e11ur5jq1znRaM6uv1s3sr5XTemnF1B5a9YbT+r/2lJ7eRut/0FPrH+4lPbOzVrzYSwsmOs2e7LT0bacVM5wWT3eaP7m3FkzeRXMm1Oi1Zwoa/9WBuuSiQTr62K1Uzu2kQmo3FdK7q5DZW7nkvsqxB1TYTwX2eYr7KZ8fqlIuqXImrYYslFFjLq2GfErlfFrFQlaFfIPy+RYV8u1LYTYYDXDinky3rzcBKl0BTjUjgNEwI2YGBR4CFMYKIxP/yjJ5ASvAhk/xw00XaZ0Rujb3aT00mBY2w/d+cmsr7eIIM0swnemnreELoVavkNNOdCFHf5j+uM4wTzwc5iOts36Np1FGGGd6ub/oIL0zXeFYCMPV5E0faWEZYb7OwtXGJG/x+xdCK19mjg4VvP8HCbo956oc6PHz2a9iRA+ReB1+VYO4kPhraj5nxQvkmbQKvGeTzaqYy0accIXy+ayy2YyyHFzKZVQs5tXUxFwsibRMJuXTGkpFDW9u0qjhwzwv56NDVf7dRN5PrFA+nVE+nVMulVU+lVMpW1Q5V1I2yesn7cR7jqlcUjX1NUplUqqrr1M2m60AUPv7kdlEVsi2HyCITrGFnygz8HlfACfc28H74ZM0qbq00vV1SieGKl1fq3RdUpm6nH95M5kcokRmNyWzO/lls3zyAOWH7qfc/nspP3QPpWp2UkvDDjr6iN46/xNOv//VbvrD7/bTS8/vqelvbKd3JzqtnOq0drrTmkm9tO6NbbT+ha215g89tOoJpxW/7qFlP++lxT/sq2UPDtb063pp2lW9tOaBXbXksX5a8GunBU86rfhNT+nFwVr3Qh+tfMFp+QtOa19zan21j+b8fYAm/W07vfiXwfr973bU5Z93+sjxToeN3s7vAzUW9lcmsb8airjBLKslVS6kVMqnVeLcfK4kbni5kFCpWKNisVaFAk8mAE7zRl7OPwNweALDi2FSM4FD0LHlNfNy4hOcPKHhCQ2GGRDSMZx4MBhPM2RmTAGi8P9uiEcmTmb8TBf6CL8Xwui/30QbOcJs/3kT12/1BZDCT/gbANk+ARxdtNPaamlxnVyb3pB3Fh/KhGHrc/o6jLdwWK7JdsYtT8g7kyU+lLNxtCleDcBYavbU2OT3MNnH5EmeY8ObIvY72WjfJPnP7LR/0429k2j/pDqwWbpxDvTgucBZ8jYvZ2MQYymNLwfk1VDk/3nwavjSAB8LbSeuAZhCIac8D63FnEpl9p0aVG4o+jhAiLTGBr5C0BwBTguf1WFpj32eTIwANl7riECwXOA4edl7Q35viAMHle9JAjjpXErpXFrJdFIpvB3/AVBOtfF+TlbZZE68xmLLdm08/A5bJXztNddo6dKlWrZsmSe3JR4OIAOa2cc4UwmWyPZROrm/0olapeszStcVla4rK53MKZkaokQawNlFicT+StfUqjg0pcKQIWpM7aBTTh6oa64ZqL88s4fe+Vt/rZ3RV2un9NG6iU4b3nRa9w+nFc87rXi2l5b/dqBW/WI7rbq/t9be6aR7nNbf21Otd/fUojv7as74AXr1UqfXP+O07PodterugVp8r9OCu50W3dpf+vkBWv3QQC16wGnNL53W/cFp9bNOa15xan3dqXVSD62c3k8z/tFXL/1xsO68sacuPLeXDho1WC3lOhVSeeVTBZWyKRWKtcqX6pQvZpTPl1XIN3mvxj/1FHgySapYTKhYSP9LAKdtqSD4F8YQaMJwHHC4tkmPcTCDYobCrjEmGEt4PA7Di0GFd2Ugw3wYYig0gJsbNuP9fnLqRDsAHPPaqumnriZr7YBXI/SZTDVdxHXWdtLIH8pU0xEa+zBs+U0H9bB7hRzlhvJhuFqdwvSuwnavN8VtnIWcv6LmJUf7TlkEQAY6m+YR6AA8XVPkOdkR7c3j/j0hDzgGUJ29C8TeEUt4OQ8ogEqpxDHrnAcVgCWiCuBwTVpF3mQBmwhwcj4/OhsbWSqPdOfyWZ9uciHHa/J5eWAu8D4iXlRAubTS+ZRS2aTS2XRELLEBOH5vKHoxn8+KATjR3hL7SxFFwBN9EMC/5pJK6frrrtPKlSu1atUqT1sEOLhLrAsCPHg7LJll03sokxzq35VJ1xf9hzczGV7I5EDAvqqvP0CJ+qFKsWSW2lejS/vp0OHb6SMnOT33woGaPr2nls1w0mQn/Xkr6eke0uNO+oWTfrqV9GhfLb2nnxbe0E9Lv9lPq/7LSZc56WtOGt/D0/pr+2jBZU4TTnV642SnFZf2ke7eRbqnl1bd6rTkqh7SfXtpzv84zSDfY9tq/U+c9MettB7Q+UsPLXvKad3TvaS/O22Y4jR/ktNbb+6on/2kQccevbVGDd9D5cz+auQDoYUDlS4foExpqDKllHL5FuWzB6uQOVTF7CiVikmVG3ZTubzPvwRwzKMBePB2bPkiBBq/dl3Zy4mDDvIh2GAkOhiAwFupFh8ank0ZGJM1ObveEl7N8L5fcRhoM9Jd6cQod5UeplUz4GFctT4gP14UnD5DJtRJGB3xvKYXcGGp0/bYrF0GgJbX7kfI4zrDtGrhcGx0N2wPOyFv9n+3Mcx/jZnXBiLvJjqtuSkQIb3bQFLlvZ7qeQ1UAl75X53IwzGwif4yBG/HiL2jfDmvlpEtGjlmpEaMGaHho4Zr2KhhG9GIUTzEDNeIkcM8DR9hvEXDhkc0YsQwDR/ZMS+6W0a0+DJ8mGsf16zm4Q1qHtHYJTUNb1ChMa9yU8l7OLlCrqqHk+vMw/F7P7a8FvHx11+v1atXa82aNZ62CHBYu+PMtwFOOlGjXHKosvUlZeqGK50oKJ3bV7nGgco19FUqtZsSQ/JK7l9WPufUXHT67AX99ZMfbaMFS/to0SKnFdOc1r3YW/pVP+mHTrp3b+mWIdLXd5Yu66u1Fzkt+4TTkrOdlp3htOYjTvqw0/pznVo/77TiYid9xmnDR50WH+S0aLSTztxKunEP6Y6tte5up3V3OenbTtMvd1pwlZMe6KO1P9pKq361lVY/0UerHt9Gi37YWxsecVr/yFba8Ot9tPqve2rFHKdFy5yeesnpf652GlZyKg3ZR5lESolsjZKlPZVq2knphlpl8yOVTx+tQuoYlXJNaiztpYbS3v8SwLFNTwMeAxyABdCxeMJxsOHaltUwIhiKcPJbGBkMUDVDE8ZtSgZ9lIGhw1jGjdrmXJtRfb85dTCjTrgz/SZjRr8zOYvflFy87eQDGAAL8lp62N+EibelPZOzPma5E08Nsj0402P1ievb0msDGbvHdt0Vt/EVcjwaPv3PeymEDXDYKN8UeUDi5cdukF8eC75w0NmHRMOvIFg4+hJCtJwW5YtAJr6kxvJ6spDSVeO/qetvvV7X3zpe191yna69eWO64ebrZTT+put03Q3XCG50/Y3XCrruJst7rddz3S3Xe37NTdcqpGtvvkbX3vJNXXfL1Z4IX3PzVbr6pm90oK9f91Wdc+7ZHhjZw/HEf9wAJPyRW+Ubl9kEn7GpfNfS/sPMltP8X8zwNzMRATiAzdq1az1tBDjhKbSNv68W/Z+N/f0ogOOX1+oyytYCNhwayCuVqlUqu4dyhe1ULg9WMb2d0kO204jCIJ13rtOLz++qGRO31sJ3ttLySf3U+rfBWvPUIG34cT/prl7S13pr1VVOK65wWvEJJ53ipGOddJSTjnBac5jTmsP7aP2RA7XmxEFq/chALTpmK+nUbaSjBmhJyWl+ijw7SZ87UGsv3V5rvzFA629w0rV99c5Z6O6nDTcN1Mp7nVrvd1rzsJMe7ifdN1jLLt1WK64coFV39FLrY07Lnu6tZa/307yJPTTl7b5645X99YULnQ4ZNUD57J7KFXZUtjxIqdIOyjce4JfYirkWNWRGqTE9Sg3ZLd/D4SVPnrb4hAeDmJMpfo25cvIH8LAjnACKgU4IMAY01biBj4FTnJsBwFiE4WrGw4weHNmuZMzYGY8bN+J5CmdJy/Y9iIvL2bXpMZnw+t8hTD0BDoy7gQH1MhAyvqm6WnvhcVl0AEqADgBFupVLHPtrEICDbKgr1Gf3zfTH5eza5OLXFg+3MdNdzvizh6Emv1dT8WwqINNdIPEeSgxEDCTiPAKNwGsplT2gocM8lGjPhuW2cuVzOpXTov4gQfTVENvPifZnC/4dmugdmaw+dPRRennCy3pj8gT99ZXn9fTzT+lvE17W29Pe0t/f/Ju/Ju61ia/qlddf1suvvKB/vP43vTP1bU2d8Y4mTXlTk6dN1MTJb+qlvz+vJ373K/3iiZ/p50/+XL995km9M+sdvTrxVU2aMVFvTn1Tf3rhGU2YPEEvvvaiXp34iibPfltvT5+gSTPf9HzijDfaOHFvTXtdb019Xa+//ZouuOh87z2xh8OhAQ84wUeV/aGByh5OdHAgAhc7KBDy8deP90Czbt06QdUBx/9RGmDS/vkaOyhgIBPydF1e2boGfwya5bNEai8l6vdRcuheKqd21cii04mHO91z8yC9/WoPLZvaX2ve7qn1f3Na91QPbfjlYK26bzutvHaQVl/eV2svcNJNTqv+x2nR6U4rD3fSmB5aP6yX1ozop9bRA7RwRD/NaemrVQdto2UtTvObnVYf01/zRjlNLTjNyDvNbXSaNdJp+sFOs0510s3ba8mFvTTxQ066eFfpyh0153KnNbc4rR3vtPwLTmsu6qN5Jw/UnNN7691LemjptU6Lv+W06Ee9teyZbdX62o5aOXVHTf6b0w++t4M+epLTuBE91JTf2b84mi8MUaF0gIrFA1XOFdSQHqNyZtQWezgADOvYLCnYpqQf2MHf9gIyAAdky2mAi8WZh8O1gQ5h82psksfBhmuMBoYHAwUPjUkYBhQwchifzsAGedLNkBk3gxVy0uwQggFOmB6GkeW6M/1WzgfJqR/lmzdhdTGgMW7xcR6218JxGa4BaVsm4xpZdBNHP4b3yfQYN3m7r3Zt6SE3mU3x7gINcjb+DHA4pbbR0lm1/9KpGtcRQKqBSldx5lH5uVZ5IdO+22bei4ER1+zbcu118nDoX32Ivkk2buxBuu32WzV/6TzNXjRLD//oIV1wyfn6zR9+pZkLZuiHP39M5118rn74i8c04Z3Xde2NV+u2u2/Wz3/zE817d7ZmzJmiVya8rElT39Ls+dP101/9SOdd9EmddNoJOuMTH9XXr/uaZi6coQXL5mvO4tmaPPsd3f29u3TvA/fo+489oHdmTdS8pbM0b+lszVsyS3MrNHvRdC1cPtenzVk0Q/OWzNb8xfP02huv6qKLP618Ma9kMjo4kPKAk1aaL/jHTqmFABMP/1MAJ1VPRdJKpvZWfXon1SV2UaJmbyX331Mjc9vo02c4vfT0fpr11tZaObmX1r3SU/qjk37spPud1t3UV0sv30aLzh+k5ef01fLTnDbc4LR+/Faa/wmnOUc5LTy4v+aPHaC54/pp/hEDNOfQfpo+qreWNjitzTsPOqtOcFp0gtOMw51mjnOaO9ppwRinuaOcFn3UST/YTsv/y+ldvKav7CJdu51mf5HynXTdVh7oZox2mjTaadqRTvNO20pLLuzh94UWXdtbS7+zrVb9Zietebm/Vr/tNHtCL73653105cW9dVjj9mpO1qicTqpYGKJiaU+VigeonM/6E2x2HNp4d0+pATj+m1OVEzDRoC6JF84MVOAGDkxWQMfSDFTgccAxYCCvydmkN44Mhseeyi1P3NCYISO+MxnLExquzsKUifGMP61Xk0c2JAPHMO6DDlNv6mB1s+vu1qtau7sbF5ZpeexebCmP32Ouq5GNo+5yxqGNVXtfp+N+SveBxABhS7jtATH/DGCYs+3zt+iPbEdyvJAdHYumLOR5CdN7SIWizjjto3r5by9p/tK5mrdkjm668wYdevTBuu6WazRzwXR96Wv/pUM+NE433jFeE6e/pRtvH69rbrxKz7/8Z82YO9UDzNnnnqlf//bnenvqG3ru5Wd157du0xHHHqoLLjlPP3/ip5rwzmt6beI/NGn6W5ow6VU9+uOHdMVXL9fPHv+Jj5s47U29PulVvfImXtZrmrVwuma/O0NvTH5dr779il6fFOUFcGbOnalbb79V9Uk+lJyJQCcR/ZUMX/f3h8Lgbf/uGf1jQOiEWJglNTyb9evXe3pfPByOPfPSZn1qN9Umdldd/W5K1m2nxmwPnfdRp7deSGjV/O21drbTmmdrtO7X/aQH8TicVn3OqfWT/bXotP5a+OFeWnii05wjnXTDQOnOHbTimzvonQt6a9pnt9bUS/rorfOd3j7bacapTguO76lVY502NDutP8xJ5/aWLhssfX576cJBWn+ak85w0tlOYs/mlXaQYy9HDziJQwO/ctKj/aUrB+r1stP0w5xmHuHUSv7zt9WsY51mn9lT877otOweJ/1poFY+21PLXuW4dl+9+2ZBX/vM9jqiebCG5fjmW42K+SEqlfZSqby7SqUhbQO1fcBGbnj7YA4Hdudhmzz+ZbQKsAAuTHYMCwbFJqyBDpM9jLN4MxCWXs0okA+jhF64XVczVKExQ3c1mc7iLG/IkY0b5DA9DAOI9nRPfDzfB30d1rWrcGf1rJanWl9yD8O+t75A1u53Z9zuv6WbLrs2TjzjIH5t+UOO3OaSPRjhLVRd/qp8Jdq+Fl2N+3lS+e4gy9KbS/6LHpWvhNjDIXPX3rFh3lI/jmcDOn5eV/5CmjBx9kWAG68fr4UL5uvdZXO1ZOVC3XjbtTr86IN1znlnauqsifr4+WfpyGMP1dXjv6ZfPvlTXfz5C3T+xZ/Uoz9+UBOnvaFPffocNY0sefkX/v5nr+PZF57Sxz51um647VpNmz1J933/Xl138zd11fVf1R/+9ISuvOpLOuOcU3XrXTfqzy88rauu/Zq+ef3X9Ynzz9HV46/ShImv6vW3X9XlX75MF33uQl3+5S/o0R897D2cBYvm66Zbb/LHoutZ5Uqw2sVL/ZV/Za7LKO0BKPpUWQQu0YcB2IYJ6Z8COInU7qpN91dt/X6qrcmovnZflctOZ5zp9M7bB2jpnIFq5R2aiU56cWstubenFl3eX4vPGKC1krZHqwAAIABJREFUp26jlSc6LcM7Oc5p3pE9NGNsP+mOfmq9y2kxwPC3HaXX+mjty06rnnJa+5jTkiucFp/mtPSw3lo8qodWfai3Vh7t1Hq406rDnVaMc1p5ZE8tOt5Jnx0s/Xwftc53WvGPntILO0jPbKsNzzjpH06rnnNa9WOnCRc6zT97kHRFP838kNO0UU6tR+yqKeVemn6o05SPOM34opN+ua30dB9/THvpi720YtK2WjJjX9063unUk51K+UH+xa6Cf2nrQBVLAFD70xFhG8TdARw/oSonaSLAKYpTL0xMm5w2yS2OSQ6wdEWhLPKmI87NsMBJq2boLC6Utbju8GoGFeNrBtPC1eTQH8px3Znh/iDjqaP1RbV2hG2I17OavOkKufV/GEc4zM+1yYXc7rvFxa8t3rjVEX0mG+dbCjaM286WvOyha1O8O3OrU5kOczT6OgAvchrgMIdtLhL2Xx6pABJAQxz7NwDXdVdfo6VLFmn+ollasHi2rr/pKp10yjE65vjD9dSzv9VHzzpZHznjRH35q1/US688pz/8+UlddNkF+ti5Z+jF157XLXffqCNPOEzfefBeTZ8/RQuXz9NfXv6TzvrkR3XDLddoxpzJuu2uGzXusFG67L8u1j8mvKRfPv5j3ffAPTrtzJN1023X69OfvUAfPfNU/feVV+j0sz6i7z7wHX3z2m/48GWXX6qTTz1RD//gQc1ZOEeLly/WzbfepFTlPRwDnOhrMimleeeyAjgGNrblEucsqeHdbNiwwVO7h1PX8Q/XyFhXl1ZdfUL1yQOUTPHJmf2USSSUrcsr4wvdT6nkzkrWDVamZhdl965Rab+9dOrhffXrH++pCa84LZuxtVpfHaC1L3Lc2Wnl7QM168pBWvHx7aTjB2nRGKcVR/XT0mOcNnzVaf59Tmv+d4BWv+60bsKO0pRaaVE/rV2ys1Ys20Fr5/WWJvaQfjRIU893WnE6p9H6avVx8N5af6zTquO20oojndYc6tSKd3Odk77VR+vv2sa/ozP/nm005eaB0qNJvfolp8Ucr37EacptTm8e319vftjppRanlw7sr9eGDNLfRzhNGt5fb5y8o2Z+dbD0YA/Nu8Zp1n1O7z7utPwvPbRmUh/NfWsr/fWZbXX2GU4N2b2VTQ5XPX8O13igCqV6lRr2VWO+qKb0KDVlhqmpWKPGYr1KhQYVik3KlzibX4r+egDXHKqARpk9mS4AxMAjztvyB+AUyoQGIW4sOrvG4MQNmhmh7nDLW02PpcExkuF1Z+HQmP4rwxhcPCuW/QhTtvH3ox6mq7N2V4uv1v/UxZbVuKfkqybX2f2uFo9OllGt7eE42lTYxp/JcR2Gbcw2sJzMIRlelCzl1VDKqVzKqtSQU7Epr2w5q2xjToVGjD9/WtZODYW8jBrzeUWUU1Mu0y0qABiFkvJ80oYvBPCSZi6jci6txmxSTdl6Nefq1ZBLqphN+y8IlDM5NaRzasjklKurVwNfHMnX6aYbvqZ3F8/Qu0vnacGSubriK1/QKaefpFPPOFnX3PANfeZzF+i8T39Cn/viZ/TyP/6qq2/4hg4/5hAdc9KH9Ke/PqUHf/iATvzIcfr54z/RvMWzNX/JHL3wynM65xNn6fbbbtGM6VN155236eSTT9Dvf/ek3nprgu6++0596lMf12GHHqwrrrhcl3z2Yl166ef0s5/+ROefd66u/uZVOvPMM3TD+Ov1w8d+oHPO/pgefPABzQEUl87TzbfeqHQajyapdH3KE2G/r18f/Seafw9zo6/R2D9HRxzAAWzs1w44/i+m7S8IOCxQp7r6pGoTAM4QpdK7+2+fZeozytYVlKk/UKnkjkomdlSybmfVHTBY6X130CmH9dGvHttFC2Zso9Z5Tq0TnVa95LThT3gGTuuvcFrwOSf9dy/psgFq/biTvjpAurmfVj7cU4teHqB18/pp2eJtpaWnSasu1LrVTqvWDNaylQO1flV/aX4PacIOWnldb605z2n9x5ymne607Eyntaf31IYT+mvDoX20gX2YT/JyaF/php6ae5jTG8c5Lbl9oN65radWP7iPZn/JacNBTrrUqfU2J315bw9QK84fpL8fuJVe2c1p1vlOiy/upzlf6a9FNzrpFqcZn3SafrXTip876ZneWvvXflo/qa+WTuujF54drPPP2UYN2VrlC3VKF2qUL6VUatpVjcWEmtPD1JIaqeZ8So0F9nwalC82KlfmZa52kNncsE3k7nCb4CGvZli6ijOj1ZkBs/SQo4/r0AhWM5ybE/d+GPct1YEhx/CSnzp3pgfwCAGkM7lqOjanL8K+tjBlhcutFh/nXd3reBp5OYgAUb8QNMIx1Vk4HKOhDPE27stFToQ1qLFQ8tRUKKi5WFALX08vlTScB58yeyZ5FUsV4oXKCvEGfwg6Df6T/Wzwb5ryfEzT/g8nzzcTeVs/40GnlEurnEt5KuZSYiWjkM2qnM6rIV1QOZVXOZv3stnsUI2/6atasGS6Fi6bpwXL5unSKy7RRZdeoM9+8TM69uQP6Za7btTnr7hE7NN85Rtf8vEf+9QZOvn0E/X7Pz2pR3/ysE454yT97Dc/9oDAXhD7OJ889+O69ZabNWf2LN15x+065+yz9edn/6Tf/fZJnf7R03TtNVfr2GOO1uVf/KIu/dwl+tIVV+jJJx7Xpy+8UN/4+td1yoc/rLvvulOP/+bXOuvMM/ToDx7R7CUztGDpXN106w3+kzYpvhjDHr1fTksoUV+r+kSNEvUASvxQWUenhU+gdQk4uEe2EYSy+voa1aOYz9ckhyjNBznrCv4zNsnkzkqk+vvls6EH7q1Urr+Gj3R66eWsZkzrq2VznFa+01OtL7OM5qTfO+mhPtKFTvq6k25zWnOH08pv9VbrI07rnnBa8vsB0rQarVm2ndYubpJWPCite0iL5CRto/WtThtanbRsgDTDadV1Thsu6681XxisyZf11JzznRad5KTjt5GO3EE6YqBmfqynll6znZZc2lvzik7L2dP59g6aPt5p2Xc5SOCkI52WHOI090ynVg4UPOw07yynGZx2q3ea9D9OK+930s+cdIeTrnSa/eGttfTq7bTm0T7S472kp3aX/rqrVr/VU62ze+q1l/bQKUc7jSztqjKfEM81qNiwpxoa9lRTIaGmTIuaMqPVkG/ym/x4N/l/EuAwoW2Ch5O7O+G4oeE6NC5cxw1XV9cYJ9Lh7LlgCDfHoFaT7cx4/yviqU/Yhs7K5MQdwAToWPuryaIvHl+tzZ3FVet7ZA3surpf1e51V3HopTzGESDRnfFkMjYeyU/dKIe0EHAaCs1qyg9Tc65FLblhasm1aESuRSOzLRqdHaZDG8ZobG64GjJlZcsVKpWVq1C+WFahyMnNiArFBqWLLd2iIp+pyqUEuAA0fCUeAMrli8oUykoXGpQqNCqTLynLf9rw6ZhMSYUMn4wpK1nP52eKyhSz/p2YBSsWaM7imZq9aIYu+/Ln9OVvXqF7H7hLuea0fvHbn+qaW67SuKPG6ITTjtX3fvAd/fc3/kunfuxk/f7PT+onv/lfHXXi4Xrwf+/XtPmT/Wmzl17/q87+5Fm6467bNGvODN16+836+CfP0e/+8KTuuvsOfeJT5+j+739XZ5z5UX3u0s/q4ks+oyu+dLl++/sndOFF5+u68dfosi9cqksvu0Tfvu9enX7GaXrksYc+CMCJNoI8etUP8YiWrMspVZ/xfw+drMsrARClBqk+2Vd1Bw5V4sA6jRjWV398bk/NmOH8fs3qv7O53l/6xVbST/pIDw7Q2msH6q0Gp9ard9Pyu3bSike31dTHnRYCRn9w0nN9pTkJaVWTtPoT0tpfa9Xq72iRekpri9KqHaSlTnq3tzTTqfUGpzXfGCCN30O6yEkcHPjUAOms3tLJfaRD+mvD0U46Z4B0XB+trNtK7450Pl4H95bOclrzhNPKnzotu9dJlzipvp/05b20+NidtDi/vdaeuLumPL2D1v10YHTQYbzT9BOdFhzXT7p6F234zvbSIztIj28nPdlXYk9ngtPSmU5v/X17nXfSQA1L1iuX4fTYgSo37aCGhj3UwJHp1NEqZw+Ovp1UTqhQev89HCYxk9kmuF3bxA+5yYS8K4MTplUzdNXiMM4sQ5HXDGtnxrO78abng+DUkXKNd1YHO8X3QQEO9eN+0O/V7oulhfe0qzDjJhwnWwo4Ng7gptM8nJGZZo1LjNDY5AiNSo3UsMwoNeVHqVwYpVxxpDLlEUo3jFCyYYTqA0oQVx6hVCmidGmEMqURyhaHV7ybjvup7LfEqSmbUHO2Vo3Zeg88/BdWNl9UutCoRLFFtaURqimNUn2xWZl8QdlcSblsg3LZRmUzDUpnGzSkLq1kuUFfv+UmzVz2rhasmKM3pr+mi754ga659Sr96W9P6eSzjtfLb72gm+4Zr+NOO1oXXnaexh41Soced5BOOP1Y/f65J/XcP57VkScdphPPOFZ/fOF3WrBirv78yjM6+7wz/Ym2GfOm+WPUp5/9Ef3x2d/pkR89pPKwoj82ffARY/X5//qcPnPphbriyi/q17/9hS685Hzd9e3b9cQff6PDjz5E4w4fo9GHjNT9j9z3rwUcltHMTcIdStbVKsWna+rSStUVlUxklUgcqLrEnqqr20P1NburvmawhmX76aJTttLyWTtIU5z0FzyHftI1/fwptFUX9ZKu2F5LOJo84kB/YmzpZU4rvrqNVv3eaeXTg6TntpKmjtFq3aEN+phW6wpJN2pd6xlaox5qXbWX1q7uLy10WvoHpyXfd1p3f610/c7aMN5p6rdYDnNaMd5JP+yvJV+JTqgtvsZp8Zeclh7vtDA3UG8Pc5rT7DQv7bSUrxHcv4dmnOC09NztpG/tJv3cac23dtSSU5yWnOS0/u7emvm00/qbemkJS4Ff3E5TG7fTiyc5Lbiyj5Zc3VfLb+op/W/0GZ51j/fTiqcHaeXbzn/Z+rlf7q9Tj+ytYn4XlbJplUv7qNy4q0rlA1XKjlMxe0j0siZLbsGpM5t0m8NDA2BhMxrx6xBoLGwyIbf8ITejihGz+M6MWDyevBhdM4Dw90pWnw+C0xZrk4XfSz3oi3j+zemfeH/Hr9EVj7Nru5ebyw0obBx1h4djjLDlIWxjPtFc1IHDSxo6vKzalkbVNzcr3disfKlZpVyjmrINGp5t0LA8L2Fm2qihkFFjhZryGUHNnue65d3gBfGBXvZnzMvp6OGU2rycyMNhBYN/4iyqkOW/bRpULDSqUGpQIp/X57/yZb0x/R3NXzlHc1tn6o0Zr+nt2W9ozvIZen3aK5q1dLremjVBr7zzsuePP/tL/fkfT2vC9H9oxuIpXu7NWa/r9Wn/0Oxl0zVzyTTNWDxVE6a8qmlzJ/vjzfBJM97yx52nzZuiZ198WhPeeVVvTnldE6e/qbemTtCU2ZM0fd4U/14OcTMXTPPHoR/9yUM6/iPH6rGf/SuX1Px6XMc1uFRNVqlaPJ6hSuHZJOqUyOysmtptVX9AvTIH1vv/qvnseU6T/lSjtZO3l17i22dOun6g9Kk9tOTIHmr9sNOGC/rp7aOcVp+6p3Sn09rbnFbfO1h63mn9c07iBNuSI6S192rdquO1XCO0ft1IaUlaat1aq5burA2LB0vTBkrPDdTie5w2/Gpn6YcDNe87Tsvf3EV60mnts04bXnZaxDs+P+IU2s7SC3tIjw1S633bas6VfTTnYKdlaadVjU76nx219Nzd9dZR/TXn4p4Se02/6qV13+ov3bKtVvLNtof6as4XnJZf1VMrvzJYL2R76tXPOi2+tq/e/ZoToLbhu05rH3Caf6/T/EcGaemfemr5m07vvjVId93gdNghTo3JGjVk6tXYuLcKDbuoWM6rWOCba7zRXFAp3z7ZbNJ1xeOTtto1ExkDYhO62nWYFg9XMz6h0bJ0M1qb4p0ZT4yspaHDwtW4pccNc7VrQACvKnwZkrh/NVWrm8XF22jxXfF4Hru2/ue+WLi73O6l5UUnecP4zsLhuLFxGMaRz/QRbzJwG+PIkMa1j29Iq9BQr1JzRtnGrNKNeaWbikqV80qXcso3sAydUbGcVbnEF5azauBwAXs4vP8GaOSzaizk1JTPqTGfE/s4EH8VUMqSHl37uFx7Oq8dsCQGkET/9MtXmDkckFJDPqNiJqFyNqkiS27+n4CJy6gEpdnjyfm/ISiWCzr8Q4friaee0LzWWXp39TzNXT5L81fM1oKVczSvdbYPw+cun+llfvrbH+mBH39Xk+dNjNJNbuUcD1rkRdfCFfM0f9kcvbtigT+59m7rfC1YPlcLW+f7lzvnL52jha3zfBrxi1YsiNKXz9OcxbP07EtP67pbr9G5F39C5138ST3392c1d9ksvTPzbV193VXKcGigtnJooI4DBByPrlPi/djDqa+tVUTtoJMaWlK6lu/o7K0kYJPcR/Wp/srntldqn4Qaa4boE+c4vfrKAK2ZvY1aX9tGa37fQ+vuddpwaR+tO2ZnzR/mpE/2ly7vpSnnO7V+ZZDWc9T5x32kJ7eX3nZaN9VJ7M2sTEitp0uLc1q3dIDWLeyvFVP6S7MHSZO3kqbsJv15kPSHgXoDT+YvW0lP9dd83o15ZltNfMD5jfs1c/toIQA2c6D0fG/pNwOkZ/pr5QKntc/01YoLnNY2OCnfQ6uO761JFzm985le0u27SC/3lf7mtOa5wVpx0wAt4UDBFRwU2Fbrv99H6x7oo4nnO034otPqW5w23Oy0ZrzTulu47qG51/XSvLu31fJf7qQlf3FaM9lp6qs99M2vOh3euKtGZfk7g73UOGxnFZv3U7GhrHKpSeVCo8q5xrbJZ5OwMx5O2K7C4aTfVLgzY9Kd+O4aNTOMcY5xtTjTZdchj++XkNaVYf5PAhzavan2hG0N+8XC1ndbytFDXsqxvu7O/TewMM5YszCc+wDos5xKGR2ApQIwFmeAM7yQ1Oh8jUaXkmrif6b4a5ByUblSQTkAppxVsZhSqZRRsVTwb8bzVWW+xFws8A+ceTWyasC/ceZyaubUG6fUsmk15zJq4RP/mZSGAUjZdBu18MXlUrNfOkuXWvwyWpp92Cyf8U+qnE2oMVunYYWE96T84QIOFGQzasim1MiX5BM1Xo7/zGpuzOuMs07xBn7Woul6d0UEDIDFgta5HWjestl66q//j7z3Dq+q6Pq/JyGhV0HFRk89vdd0EnrvvUgHEbEjKmIDUbCg3hZs2Nut3vZeEHsDO1Kkp1DSez6/a83J1mMExee539/7Xtf7x1wze/bM7H1OkvXNWuu71npH+252F+zkaNUhZE4DR0WBBhkBGmkCME3bobJCDTBCnY5uh8sKiW4Hj+zT1OqVq69Ecqi99OYLmnK9dftXPPfyMwwc0p+U5CTsJsn8L1ToRsDROJD8vycNNAUcKchmTfRgEw3H0hWz+SxM5q5YLG2xJbfG2fNUZo/qxjdfdqfksKJUMit/qsh/PI5D18RRPFNxOEuxVwT7kjZwTztNPebhTiDO+sdbUS2O+N2tOFKjOIyikJbkV3embt9JFL6s4Ps2FH/ZjJLPFEfEuf+kgje7UP+OYtvjiqq3FTyiQJhjG1pTeKei4pvWVJeeSnFlJyr3tqXycgWS6FPiZwTYfmoDD7eG6QrSYqnzt+SHZYqq/8Sw8wEF+YqG/QJMzTXDrdYTITnkC9nhWUXJe1J/R7SeSJYEIT+w+iS46gz2LlLsuziGunvPgteSOPSSovJLRd2eOPJ3dGP1+acz2H8mIcdZBIKn4wqehttvxiM5m1whvI7A/28BxxCYf9WLEBSigQgvGctaEWbRQrjpWNbI3P9tjeZYz2v6btHX0Z87ev6vxtF7jPH/FGhkn7yzgIzxTLmWefmOT6QJYBifW95H9sicjAVsJM+bNAEdOdf4Z0r+YZJ1WqtpzJoh1wGfk3DAQcDrxOsRK0AIvzuDgD2dsDlEriXIAHOATLsfVzCIXQIwgyFc/gAOj5B0AgRD6Xi88iw/Dpcfe6AvFm8OZm82qe5MPbb4crD5c5He6u+rW7I3B1OoHyn+HJI9GZi9aVg8QWyeADZhubmlGJoTm8tDqsOLzSOhDZLKxoLHZsZtTiLD58BlTsLvtJAe8jJ20mg+/mIz2yQv2p5f2H1gFzv3bv9T27HnF31/x+5t7N6/U9/fdYx1x9p7onPyDHmPX/ftYNe+Hcizvv3pGy644jxCWX5M1hTMplRMieJSMf/3ASeShC2CYpqhlpyMJUnUqUSsltMwWzpgSjkZa+LpOBPakW5VPLmhLQd3tKVqp6T2Vxx8RrH3esWhuW2pGtqcmpCi1KcomdAMbm8Fm2M59HQkdqXqJkXNRRKbkw5HT6JiWzwHv+rI1tfbcPBqReWtiiP3KRreUvBGHDzQjMMXxlC+Oj5StuCAgv2x8G0cVa8qGj5vBzt6wtenwhvN4GkFb8XDq6dTerXiiADM8I4woAOs6QIftKRsq+KgZBvYEfG/VApw/diFyqKucFMr6KvY2l9RLO+SHcP2ed35dF13Ku7rDmtOhVubab/RDwMU1fMSaLjgNA4vjqPy2nbU3deewgcVJS8oqr5oTs2+dlTvT2PSQEXY3h6npQ8ubxKuQLKOK/CKWc3598Ga0X+kf6XZGPfkD/dE24kIleOtOVFBZwjGpr3sbzpnCL7o3hCC0euj7xtjWSfj6DPl2hCI/1/qjXeWdzXGJ9JHfzZjLN9L9N4T/blE75Ox/JyN/ng/86bz8nsm/xAYbDzj907e7e8Ax/i9lj0G8GR4Msj1D8TvyMPjG06SaxiJ/rHY+8/GPXQeqdkTseVNImnYYjqPW03nsatIWXQ/febcxcljVpM8924six6g09CrdbPOv5de467h5IEXY5m5ltRpa2iTuQj7rFtInbqGUwdfou975t9Bn6zx+AdNZMiMJQSHTSM1czjWvPHY+k+ie2AI3fxDOdM3mG7eAfT05pHo70uSO4TZ7dfkArvNisNq0TFEol1JYTSpWxMMCQj6SUsL6XEoJD+vY7dAUIqueQiFI3tk39812eMPeP+2SUE3OddYL9eBkA+LN5VURzKpluRIpc9G7ea/ruEYWT+lZPRvgJPaG6upJxbTmZis8ZiST8HcLZlsW3fuXNOZPT83p/jXOBo+awsbO3L0mniOzI+jemg8OJvBKYrK0xUFQUXZhQrePpWqL5vDM+1A6Me5jWlnHpXI/5awrS1saamLqhVfLVpQF1gvdWu6UHtTPGXXKEpWKCpvUvCqMNrawaFYDmxTFBbEwLftKRXN6McWsCWeo9coap5oDrd0pHKaokpAZ6Sieqbi6JWK4lWtYHJ3+KoLtbLvOcWBpxR771Yg9Gp3DN/kKXZ90pqisS3ZF4rnxymKj1cqvpKzLjqFypmt+Cag+MIiOdiaUXtOC7hO6NNtOHRTOwrvjqX4NUXxVgVH2vLiI10Ynt0Jv0WKtQVxBpLw+E34vC5dhc/4w/u73gCUv+uNP/oT6ZsKkH9yfaKCzRCMTXtjv8wbAvN4oGDslXXR64190huAY8wd76z/W/OiORyrGc833vOf9Mb3EN3L9xj9+Y3v9Z/08nOX3xfZ809+B2SP8b0be2VOzpB3+iuTmvy+y++yrJVcgLLekT2clP4zOCt7KvYpK7CcvZruE1eSePYaHOeu58xxl9Jr4jJc0y4hNGYOSZkjMeeOJTV7NH1CQ7DkjMWSPYak8DCSQ8OwZIzElj6YVH8ejowhWMMDSXRnY88Yoq9l3po2CJc8N9gPU/oQ0kfNxj5gCsn9Z+AYez6WcZdy+oBzMU9bhWnGGpJGXYhzxALsQ2aSlD4Ec1p/kl0hrJ4AVqcXs0Wy5zuxWsUX5CQlOVn3Yp6z22yNzYoAlNGsFjM2KXxmsej7MtYFzawW7VcR38rxmuyR4phNm8UsoS1/bKLBWKSQpsmE0yGFMk0k2ftgdZvondgTU2rqf9+ktvvX3VhMFiRtgTlFmhlzigmzmNTMvbCYemI19SY1tRWWlNOw9urDsKz2fPlxa01/rtoSR+2Lnai98SQq5rWgflhr8LaE3nFUd1UcTlAUORWVS2Lh3V5UP9OW8vMU1SLQBXAyFTuXKbirJbzZBn5upU1uDQIGq+J0rA3vtIFnO+jA0cMvKA4/1Yza9a2p3xIL2xUVXyvKd0fyotV/qaj5orWmMNdLvM/m02FtR21CK5+rKJmkqJgoAaLCYmsLI06Fx5tx9A3F4ZcVJQ8oSs9pDrnNwBlDSU4chbefwqZcpcHny5GKbxdHAk2PhluR74jjM5Pii0TFV2bFr5mRQFSu7ciOhZ0oEIbc/YrSjxUNO1tx8MfOLF8cT44vAY/DjduXiNcnUdRSdtaMR2cbcOHxRBJwesSU4A3g9Yh/RxysESerT0oWeHy6RoikAAl4/fpa5qKbJBCUe9HN75XiVH9uAX8AaX6fNP+fmtwLBUP4A/JfVFTz+5DqjFIwK6jrlgQJ+SPXxxJ00SDRVFjKtQhmEU7SZGwIMUMYy7WcK330WYaglfnoPcb1/9v9XwFO9Psan/Pv+ujvLnocvU/mj/Uz+Ks5A2RkTcjnI93jI+yVGjTyexHE5w/iFZOYlD0OevAG3QT8TtI9VtJ9ToJepy6h7PP58fqDuCWbs5SLDoX174g3EMblC+H0hnD4wtgDWZhD/TFljcIxdC6pw86l1+BzcU69DPuUC+k1fB6umcsxT7mEniMWkTDyHFLHLOasvCl0y52EKXs44bQwbiNo2t2Y3FZ6IQdI6XXJfaZbhDAgAaGSwcAjZZ+d4uMxeoe+ljgbmz8TeygXcyCXpMAAEkJD6J02im6hUThHLsI1egnmQXMIjT+P9CkXYh86G8/IBTiHzcHafwq9AkNJCAwhKTCYVE8WXmsKHqcDs82JyRkg1RUmxRHA7PBglewENhtOqwWPyYbTbMdqc2F+hPJjAAAgAElEQVRyeklxynobVrsFu9WCw2zHYXbjtDpx6Eqckdo0dotoVbY/zpktyLxWKKRGTSMYSVZnyXkmQGZYtwR4Uq1JJKcmYDKnkJyYqGt+6TQ2OsuABH5KXObxfDiRhAHCcDaa5FL7Q6aB3b/u0TE2pmQb5mQrlmRhJpiwJqeSkiyVOnvgtCZhTumMw3wmLnM7lixQVBQran5U8H47yje05dCyZhEQCbeGxDaQ1JySNMXOwYrS4Yra61pR/34nds9V1C+U6P+TKROT2gJF6aa2lFylqJGszb920cGVNde1gA3tKRa68UEF28+k6gtFwXeKsq1xERD5sTW8pSi+S7FHfCpCr97agUPiV1kQq8sb1D/VhqplzWFSK+onKYoXtoSzW8GMGFgqjLqT4b3WVH3VnuqPO2lNrUTiedIVBBS4FPXuTnzZV/HvforNI2L5ydySfV4FfVpQ1bMtH3dXfJSo+FU+r1dRIPtmn8SPE06haJ6iep2i7M0Y+K4XVXsV33x0OpNGxBJwJBIKphL0BfUfqNPZA4/XhkcHgAroePG45Y88DZ831Ag8EZODAIjX6SEjlE5aIEzIFyQowOL5Ywt6RWj8scncMZs/SECaT6oqRpoBTDKfFpJiWFla9fYHvUgLSAv4yO3bV4OfAE2aP0TYF6lHHy0IjbEIRBG+YssXQSvzMie9zBtlCaSXNcY9uW8IQ9ln3JP7BpgYQt24ju5lXdMWfT96bJzzd330HmPc9BnR72es+af9sc481pzxHf9d/1eAE30v3esj2+Ulw+0n7JXfjRBefwhPIIg76MUTdOEN2gkGrGR7zWT4bAQ9Dnw+Ly5fAJc/DZc3gE8qdgZ8BH0efGm52EN5pAb6k5I+EuugWaQOP4+E0cuxz72DlHn30W7EalImLMc6bCYJOaOw5o3AnJ6L2R/G5gvg9AZwefy4hSItpJuo6prG+Lh50nQNm6gEuceIw/k9j1sk+3MkX5rkUhPzmFMDmYCZxR3GJppVznh6ZkzAPvp8gjOvxTn5Srr3X4B7wiU4Ry0hMWs8lvSBmEL96eVII8WbRaIjSIrDj8Xh1nVnhIrtFlKC2YXb4sZmc2Hz+rCFfKR67Bp0LDY7drMLZ6oXt9WNy+bALsXQpAqz2YrDYsUludwcTuxSHM1k0QAUARYzRhloo4yAFEqLjCO1zcTCpVtjrTNJBhBhpzXNKnD86wjYJJOSlMzxAUeClBrBRmJvrOLDMfchJfUMEvt0xGnpgC3xJEYOUXyyqWckp9k3irrnYqm4OobKiYr6XEWxJ5bDKYravs3gjqSISez5WB2bUyNmpTtOg6dawHenwq4OUBBHSa2Cn1tT9r6iYYei9jFF5YNxlH3WlvwixeEKRf77kq2gM9yrkBie+pUxESr1RzHUPtuOhk+6wtYUeKEZ3NWR2ku6USbUbKmDMzYGJsTCZMWh+Yqi2YoqKcb280mU1LeHw3GwI57y/yhq7lBUSP2dNAU5ranoewYEW0FaC8hqS4M/FuwK7G10X52s2J3alSd7nALLTtcgVjBRUelVfNS/JQXnKOruEDBsTvmmGCq3taZwV1fuv/sUApbe+D0JeNwJuN2pBPxuPF77MQBHMkA3Ao5oMuKXEfODaC/ilBUTiFEmt2kmXWM+qm+agVeu5TzD/BEtcKJNHSLg0tPT8AU8eAPuSPO78fkl55SDgN+ns/umB0MRQBNtp0mcjSF8BSzEgRxNAhAhLPZ/qUo5cOBAXXxNtBzZI+dE98Y5huCWc4yzjLmmvexp2pqukeu/A5no+8fa3/QZTd/1WHv+bu5YZx5rrun3fbzr6J/xX439Tcxq8jMOii/C7yUk/oXG5vcHsAVzsPgzsQaysYf6Yg9m4Qyk4/EFNFU5zesg0+8ka8BIgsNmYh2xhJTJ1+FYdD/JM26l14hLsA+ZQ6jvEMI+D/ZQFolp/UgMZJHiC2L3BxpZnS79/LC8i2hPbu//I4Cj/y7E1NdYokAARhJzisYk1Uflb87p8mLzppHoTKeXK4dunoGc7hnCmYFR9AiPxjd0Fp4Bkzmj/zm0uHQrpy14iu65szBZrORYzmCA5RSyzKcTtPTGJ5kNXA76uNJItToImHrS33ImA+y98dnsmOwhEh3ppNi8OCzJuGxmnSBUQES0FOmNgm+RpJomPWcX85xZwMaitShZJ6Aie6QXgEhJTNIajYCEXItbRa8xmX+LzTRypx2rTpoRvxlxx4iG848AJxlriuTL6Umq6RSs5nak9lZkeVvxxMOnUlrQiZof42l4Q1F7t6Jmvghn8XnEs9eu2GdWVA6KhQdS4c62VL2pqPlWwTct2X+J+FjaQH5bqg/HsxtFFYqKA4qi7xUUNqNks2SIjoEdzaCkA6U/KCrea0Pl67FacJdKqejNNvihLdX5kq05VgeCbr9YUSvpZz5oR+laxYEHVSRYUwJOx8bCkHhqZyiKLlKUCqmg+DQobgZVHeDIKfBV1wibLVNRF1JU+2IpD8dRuK4d3JNA7WSlNZZDH3ZhS7biSEhR41MUODrxpNPCrgGKA5Ib7qpYGHsS20bHUSXlEv7VSr9XxZuK6i/P4OiODnz9+SmM6H8SPnsfPL6T8Qd74/Nk/lnD8fjwuMWuLZkKInnWvF631i4kf5Q4+oJhP1k5GXosYHAizdBQjN4X9OILRZo/7CMQ9hNI8zeaTMRs8nvzhdxEmke/h5yRnpGGFMwS8AsHgtqEoU1sTQDHEIAiYI3oe5kToSe9AIxoNlLpUxJDNtViZI0hnEXb6d+/v14jZ/0d4Bj7mvbRAPLfGDc9/79xfSxwOdac8f3+Xf9XIBN9zxUKYQuHcIYC+ndAKL7pPgcZXgcZHpc2t6WJluHLJCE4CGswR2uhGR4L2a4kbWZzBzNxDZ6OdcJlnDbiCnrNupukGbeSPPJC7WfxBTPJSQsT1HE0kqImHUuwH2Z/BjZ/AKffF/knxyMxNVbCHhtZQTe5GUFy0oKkiWnvv6zhRLSj6AwEkUzRoj3Is9LFbBsMRZKLOuxa0FscXszuNG0+S/X2JdWTjckVxuwMYPVn4xgwBcvwRZzRbwG2ySsITb+cXt5+uEPZeAMhrM4I481rOw2Poyc2u5NUSxoOSzZ+k59wqoWQKRGnNYFkZxJmuxkBE5tR3rkRdARQZN4u5jWbTWdRkHdND6eRlZ6hy3ZLgTkBUAGd5MQkevfsRc/uPejdoyd9evUmsU+fRgBK0lWdRQuKaEPi4/89QUA00BjjE9BwrJi0/8aEJSUFS0oi1pQEUlLEpHYypuTmuJLiWDA1jm1bTtd1bWo/jNc5x8ouVdRICQC/oi4hnl+SFPlJihp/DPVz2lE5SFEqdObP4uC+ZlRJ7MqeSFLPkt3x7JU8aYXt4GBb2B8PB5tTW9AGNsfpdDfl4p85omBPa9gSAz+0hw/bULkhlrov28MPnah5TFGxQnFguaL8dSEndILLO1F1rqJ2oaJUQGCW0hpOw0OdqX2xFbWSSkfYaUcUtSWKhrIWsLcDPN+SqkGKCl8rqr3tKMtU7D1HUbFeUX2PouZBxYFbFLv7KsozFNVpisJMxVvDTqP2vJZwhSQmVXBZZ1jchoJxivzFkfxsvNqcsjdOouKHtuz7uT1rV7cl09sNr681Hv/puJ3ZjYAjWk5j5mihdwrYuCQflACOlCVwk54d0gn9br/nNp549lEeeeohHnnyBNtTD/HoUxv/1B55eiO6PbWRRxrbw08+xMNytlw33v9978M89tTDPPbkI0yaMoHsnCyt5QTFpyPazTGYZ9GC0BCYMmcAjghnEfoCNNGC2lhrzAnQnHPOOSxatOg3X4/sM+4fqz8emMizotvx1h1rPnqfMT7WumO9zz+ZMz7/3/XR3+9fjaNB5a/GrlAYazhdA44/4CLNZyPTayHLYyPd6ybkFe07C68vXZvSRPPx+IPYA5m4socRGjWHpH4zsI65APvkFfQafiGWflOx9R2LKX0YyYH+mPy5WL2ZOL1hfGIC9noJuhz4fW68Pjc+r4Ogx07IbSUkgOO2keZzkJ0WIEOYVhLL9l8GnKapbiLXEVOagJEuOS2+U4eVkC2ZoGgnTgdOpxu7kAVsHqx2Dy6nR5u4XFazfn9J9On0hXH1HUFKv2mclj0T57SV2CZcxplZU+mZMRZLWohkt5Mku5dUSxibKYzH5MdvcuAzp+Cy9sFm74nVKkwyIRc0NqnKKaWfrTZsFhvhUBqDBg5mzOgxTBg7jpHDRzBowED6SnbzYEh/Z+LfEe1GQKZXj54adAR4pPWS1qMniX0StHlMNBvt+zlGJWgDbE5MwzFZMAlRQMAmNQlLah+sKb1ITelJavIpWJNakmlvzTcfeTiyqxXVP0g0fktqblCUTIuhMjMGHIqyM+LY1ktR0jMGEhRH3AqS27FDGGevtoYrYiIxOPsUR75WHP0mjsM14rfpqbM/S5aC+l8UNUdbc/TxCAmg9kvFoVJF6X6hQcfD92058KTi4PWK2lfj4KWIkK8fpai+vB281IbqNQomtoeZnWB0a6rntNSmNBYqih5sBh+cTI1oQu8qaj9THN4UCdCs3a7gq9bkz1XU5HQGT1sIKqoksaeUMBCa9fudYHE8dZkKQnG6LxmnKLutC6w+QzPhyudJAbnWcF4cR3MV5TNiQcxqT7Sl/KkWVHzUitLtbdm17SyG9W1BONgSr+8MPK4QHq81SssR4oCQBIQuHfHd+P3CHvKx9JJz2fT5u2zb/QM7D/xC/tF9FJYeYN+h3ezY/3NjKVlJFrhHz+0t2qWjknUkskQjl+XrADRJKPhr/nZ+2fsT2/f+pGufHzi8h6KygzoqWXo5b2/Rr41RzAXkH9nPwcP7KTx6kMOlRRwpPcQHm9/ToKPpnkIo8HkjRILjaDjRICNC1BCOhkCNvjYEs3FPBPr06dO5/XZJyT5OazbGPRH6cl8Aafz48do8J9dyhtGLFiXXxlrRjESbmjhx4m/r5Z7xXNl3vCbr5DxjvYzFJCgaV/QeuS/PEO3NOFeupck6eQfZG32WsU7uy3kDBgzQZ4v2J9fGZ5Y9co4xJ/uMe/I9Ro+N7/WvQCb6nieQhiuQjk9IGn43GV4BHJsmBwiJxBHMxBzK0+a0kNdBKCsXe+4YeufNJHnMpfjmrOGsvDn0EQpz1nA8aX3J8ljIcFsIer04vGkacIQhZgvmYfeE9XzYZSXgtuHzOgn4XATcDq0BBcXZ7xJGpwt/wI/H78OlzV5i+vpjE2CQEtFi+pJ7x/XpHMOHo0tEN5aJ/u1c7fuJFGFzShCoVPV0WAjaUgg6zPik/pX28bhw2CPmN5fNHgkIlQzTuqxBCgFrIh67CYvTQ09vP1zjLiB53HJOHnQhiVNWkTz+Cs7MmERPdy5Whw+X1YbTYsdudWATn43NitOSjN1iRpd+ttp1b7HYsNud2g87bNgI5s9bwJIlS1kwfyEzpk1n/JixDBsylH65eVrLEVOhmNlEw0no3VtrOT26daNHt+6/NQN8BJCERCCAIqY2MdmJpmOY32ReSAgR4DFIA8fz4QjgSO601GSsksYmtRfm5O6kJvckNaErXlNbLjjbxO6fT6JSCql9qqjd2IySJYrSQa2p9LahKkUApwUHkmNp6NMMesdSZVJg7kzN3S2ofbMVR1c2BmoKeOyR7AEncUQTAk4DCaYUP83eFtTua0bV9x1hSwfY1oYjWxUHPpP0N83g2w7UvhkHzygOr1SUrldUXqUgT9FwTk+4/STqJOfZ5Hj2CylgQhsY34nqOa0pWayovUbB+hbweEf4MAHEPPeA4uhTim0CQh/GUrWxI5zfCoY206QBfPE6y3XFTYqq29tTvuBMGNIcQm0htwWcFwkK5fr21IxXcHF7Gm6IgymKKgkcHRkPN3Sg9CpF8e2KipdaUvNda0oOxHLbmg4M7NuegKc3gYDU+jDj9Vnx+hx4vUIc8GjNRthfaWkiNEP0zc3i25+/Zm/RTl5//yX+9cB69hTu1IDz7sdvsO7ONfy8+zsNJG9vfp0tP3/Ji28+p2uX5xfvRVpR2QGKqw+xY/9PPPTkBm5cfz033Hott997M1u3faUBJ794HwUl+7hp/Sre/egNCkv267bl5694c9NrOi+T1Pc4VFLA0bLD3HbHLQTCPtLSQ5rfHwj8uVibIfya9oYgFOFqCExD4Eb3hoC//PLL+c9//sPo0aO1sDYouSK45Yxp06Zx3333cfbZZ/9BkIswlWfLOhnL2SKsp0yZwh133KHPiwYPGct6WSeCXc6WOWONzAvAyHnGWZdccgkjR47Uc3K2rBV/1Zw5c5g9e7ZeJ+fI9YIFC/TzBTgFSOTzDB48WAOw7BWAEiCRz7Fq1SquuOIKli1bpsFRaMTyXDl78eLFes54luyR/fLu8izpje9YPrcxju6jgcYYh3xhwu4wGZ4gmV4fGV43aQEvgVAQR0YWCel96Zk1iF554+jRdzruyZfhm3ktyaMvpufABVgkXiZtsHbyi5kt19mbkNdFyOMiw2Mjx51KriuJbFcKaW47Xq8fuy+TVH8udm9QZxDQfkTxM7p9+FwBPO4gLk8Iuy+E1RfEIQSaJmATuZby7H7tbxF/5z8BHEPDET9OWMy4Qljx+rR5SsBGTGtCHtDsNp09JAI2bska7ZQaOh5cDjdOSY1jd+B0uDC5AiQLM80Vxup047clk2E6k5C1DykOH6eFx9Nz8hoscx+h27CrSRm8iMRwHiluK6n2JFJFo3E4sdqC2O1Z2G1+BGSsVjtmk1V/d31z8li0aDHr1t3KtddezxVXrOC8JUuZP3ceUydPZvTIUQzqP4DsjEz93WgNJ0kAp89vZjUDZJr2hrajwSU1VWs9AlYCPLrKZyPRIBp0/lSeQLPUtIYT0W6spgQsqT0xJ59Jcp9umBNPIWhT3LmqN3t+UDRI3M177SlbF8uhiYqjgZaUpbShqk9zSGxPsT0OkhWkKKrDijJhcz0bB7+0oOQN8c30okgqbebHQGkb7b+hNo6GbxX1WxXVkg1gdysqK2Mo3KGoe1Mi+rvApi7ax1L3TktKXlIckPxrt0qMTmd48RSqLlEcWhmhIB8VmvWEDhQK9VkAQPqzFRUXC2W6FdWfNYdvOsF3XflVSky/G8uRNxWHhdRQrDhSragubcxeLfFDLkWlMOvuPgXWnR6JIXqpNyxsR72w2cRH9JaiXmrvyLNXtuPnoGKHV1GboiCsqJnZgsJZSoNO5YMtqXhPUb5d8cPX7Zg+piN+a2+cjtPx+FL/BDgiWCLCMcTAQf25445b2bV/u07Wd+X1y7H7LQgIfLvtG5atvJhQjp8vv/tMayUPPL6BCy9fyp33r2f/4T288cGr/PuVp/n14A6t8fy46zsuv3YZuYOzCGZ6dWnbj7/cRMHR/RRXFHG0ooj/vPZv7n7gDn7cvpVPvvqQp196nGtuvIrvtm9BUmkcLo20L775lCnTJuEPSeCZh1Do2KQBEX7HayIcDQEpAjy6yR4BFhGkGzZs4J133tEmNRGyck+ErDQBhqlTp3LXXXcxYcIE8vLytMYj++S+rJc1ogXJtQjspUuXMnToUP1s4/lCXDCeL3MylrMMUJM5OefCCy/87T1kjXEt54kmJnsERB5//HH+/e9/62cIuLz22mu88MILGlQESNauXctll12m32fSpEkaXGSdPE8AUTS6LVu28NBDD2mgkmeLMJbPJcAlQCTvLOAln0fG4ucywEPARb4nuY4GGmNsrIvuM30hcl1hslxB0twidMM4AxmYQlkkZPSjZ84QzKOn4Zh1GadOuoUeoy/HM3oRvsx+ZHjt5Dj7kC4pYHw+rQUlBgfg8Gfi8YXxa7akh7DHqcEm3W0l3WUlw20jw+3QzE23V5hoAjIhPK40PO50XO4MHJ40rL4wZr8Az3EAR0pLRwNRU3aacX0MDUfARPYK0GRLMGtGpjZDibZkVP2UXgBFzGgOp+cPTbJH24V95pCMBF7sLr8GG7vDpfOxSdE2i9NLb1cmfTzZpIj5LbU3udYzcVuy6O0ZS9KoZaQuXE/7kefRY/h0TH37Y3W6sCXb8dmysJg8pJptmMw2/eyJk6ay9ubbuOvu+7jn3vtZd/NtXH3tKi6+eBkL5s3XWs7Y0WMYPHAQfbNz/gQ4TU1qfwSc7vTs3p3ePcXE1oekhESt3UQ0nYhmYxAVTgBwpJJbClZTElZTHyyp3TElnU5Kn+5YEtoxIFPx89YUqg/FRxz573Th8JXx5A9qyRGnojqpGbXdmtPQU1FiU9RYFdiUpkWXZIt5qTl81BHEFPd5Bxp+UZR+rTj8haK6QlEnJQf2xFG9XVG6R8oPtIOjzajbGykBzfMxHH5JAjM7ULIilurr4qjf1hpeOg1ui4WXe3Ho3k40CFNuvqJynqJu+mnUiWlLAjSHNINxwpCT55wJxWfAwU7UfhET0azejqVuR3so6wKHWkNVPAjg7G2uzWj5Qoq4PxbujIPXE2BTR/Z+rii4TFErFOrBLWBjO9CJPmVdK4pTFPmWllT3EXp1PEw+k8IRisPzFRXr4ql/NZ6GnxWlB1uxdE4MAWtnreVowPFb8PrtOj5HfDYuYcUEA6RnhBk2bBC3rV/Lrn3b+W7bFi687HzsXgvPvvg0mz/fpIs4pfcN6YqA2/f8zAuv/psbbr6e5195lm9++JLzL13C+Kljuf+RDbqy38HD+/j4y81cftWljBozlPc/fIuXXnmOt959lVdef4HCQ/t55/3Xue+Bu3j8yY0sOncuL771HE+//ATf/vLNb/maDpcV8cWWz5gyYxJpmUKddRMInriGYwh2EaICCIaAN+aNXuaHDRumwUQ0mBtuuEEL6H/961889dRTWqDfeuut+j/+jRs38tJLL/Hcc89pwS8mKTlnyJAhPPzwwzz55JMsWbJEC2oR/E888YQ2wy1cuFDvkfNk3eTJk7U5SwBBAOORRx5h5cqVGqwGDRrEM888wz333KOfMWrUKA1yY8aM0aD32GOP6fcbO3Yszz//PJ9//rkGHwFEAcynn35anyMayk033aTPkLVr1qzhjTfe0JqagI5oOrLn/fff12AiGpSAkGg+AqozZ87k6quv5pprrmHFihWcd955+lwDcARU5LMb4GyATHQfDTTGOOzxkunykO4L4Q/m4AgPwJQ+FMegKQTGz8cyZAq+8XMJj5uNO2cozvQ8XMEMJNbG64sQXYTCbPOlYfFnYQn3w+VPx+1Lw+2TPjL2+oIEpKia20aOK5V+nhRttvP5Jf7Mj88Vwu9Kw6dBR2Jugjh8fmx+Dw7fH01pv4FMowlMtBUdi9PINvuTpvOXgBMiOzNLA06axKB5vJpyLA73COC4/gA0Aj5O0Wy0Sc2lxy6XBzHR+eypGmwcDruuoWNzuLDbIyYym82KzW7XRAF3qh27xYPZn0ePzPF0HriIlPm3kjzzBrpmTMMSGIBfir053KSYrLjcfiZPncFNa2/lX3dvYOMjj3PPhgdYd/N6Vq2+iWXLlrN0yXnMmzOXSRMmMnTwYHKysjXBR4gFKUmGDyfiu/kj0DTONZrZBHR69eihgUe0m/8x4FhMEuiZhNXcG0tqN1KTupLSqzs+azumTVCUlHSkSqL5d7eC97uQf2Fb9meeRJFZUZuo4KxmNPRQHBWGmiMWfO2pDLajQdhrfRVlZyvKJR+aBHbuj6de/CbPK2q2toVt8dR82YEj3zajqijiyNcCvyQWqS1T+0kzarYrGp5pRvlSRfksKU0gbLCzYGkM/KsZdY+318XTyi9R1C9tBVNOpXKRovAcRcNkpWvf8GJLKOhIXW0HqitbULNPRbJb/9gSSk6htOYkqO0KNYOhfBCUueBIZ/YIXfsJKdwmZRfiqXtfUf6OokZS4Qig9W2htah8IQtsjoWHY6jv2YKKPnGU94qhLKU5xd5WHExTlMxQVF3TgrqnW1C/RVFf1JYbrlQMSG+L15KCx2fCqwHH9hvgiIYjcQ3BoI/BQ/pz62036hxI3/64hYsvu5CBQ/txzaqVPPLEQ0yYMo4BQ/J46703kPvr/3UrFy+/kCkzJvLGO68xbtIY8gbmsPqm6yg8mk9x+RF+2fUzN918A5Mnj2PXrm1ccMG5TJo0loUL5/D226+xaNFc5s07m6lTxnPhRUvY+PT9zFs6my++/zSSTLCsgMNlBXz13RecPW+GNqsJbfqfAI78520IRBGKBsAcqxetYf369RooHn30Ua1BCFgIsIh28cEHH3DxxRdrIBBgEM1CzFECDqItiLnt3Xff1VqJAIOYsWSfCHMhIoiWIZrEueeey1tvvaWfI6AjYwGoV199lZtvvllrFrJf5gWwLrroIgTs5NmyXkDo2muv1YJf1gl4CYjMmjWLK6+8UoOhgJcAijxfQFM+l7zfgw8+qD+HgIihuQnIyLPkHcXftHnzZu69916uu+46ffYDDzzAm2++qQFHyBSiVQlwyHcrwCK9AeTRQGOMDZCJ7kN+N+GAG18wjD29P+acMSTlTsE5ajHZM5Zh6T8Vc/YYnOn9SfM5NU1aznP7gtr34/SHcftDeCWQ2OshoAOchdofQEDGK3R/n4BThPYvGoT4dtIDfsLBCAXb7/YQcPoIOYMEnVKUzY9PfDKSbd3XmC06WpMxxoYGI5pOY/sT2MiaYwBOBKTcBLw+rdkI81LMc+L3MMxpvwOOW2s5huYjfhxJZ+OWeJjGmJjIWhsOh5QyEBNbY/Zpawpuayp2mwWLw0OyI4DFasZpN2kfjc3qIdWVq9P5pA45j64587FMvJw+w88hMdAPlzfI2PGTWXfLHay/4x4e2PgYDzz0KPdseJDbbr+b61bdyPLLV3D+eUs14EybMlWTB/pmZRMKBDSTLQI4EZba8cBGgOa31k3GPTTRIGJS+x9oOFZTCjZzIjbJLpB6JqmJJ5PQvRvZwTa8+FRXykoU9SWdIpmbP+1E8QqwipQAACAASURBVHltKAycSkGSoqqXgjMUCOAkKUodrSHUHTyJ4I2HHs2oDUYSbPJNKwol6eYTioabFdWPdqZGkmZ+nAK7E6AsHo4q6msU9VUxUH0yVQVnQWl7+KkDDXcr7dTfJ2as8W1hiQLJh/aMov5lRd1HreCRUyIazTWKukdak3+Bon5ZLLzWnuqa1pQTQ2WDorJasUuySucr/dxKzqSCQcBzNPAmFVxHUa2dfFrC5s6RmKJnFAUSjPpIa1ijqJOkngPiIKM5e8V39FJrWB9HQ0Jz6nooCrsq9p8Zy2FLPPs9sRSOUxQvEx9YS+o+VNTtbsln73Vl9JAYvBYvXq8Jr8+Czyf2bGGqCUtHiANugkE/OX0zWHfzDezavZ2t333NZZdfwuIlC3W52StWXMa4CaOZNHk8L778PD/9/D1fffM5Tz37BH37ZfPAxvtYvHQRs+fPYuv331BcdoSio4Xs2P2LTkc+dcpE9uzewdkzpzFkyABeevE5rrh8GUvOXcSjjzzIxAljueuu27n7oTuZOm8ym756j4Ky/RyWzLVl+Xz9/RfMnDONYJofoVmfKOCIgBIhJ70BMAYAGddGLwJTBKwIdjEjiVlKNJdnn32WG2+8UftONm3apIWuaEAivEUzEUE+fPhw/R++mJwEcESrEG1HwECA4fvvv+fSSy/VgCOakZjaBEhE6AuIyDPkWXfeead+lryTgKOAxurVqxkxYgSi0QjIiZYkzxftQwBDAEjAQcx88v4CLqKBGYApe+fNm6ev58+fj/iBRPsRkJHnCFDKGgEcuS+gtXPnTt2LhnX99dfrz/HJJ5+w5NwlGhDl82qQkeDagGSR8Gsih5iJgsEQoWCAcNCPPxTGE87CF0wjFPCR5ncR9nsQH5wrHMaSlY0pewDOYZMJTToX79jFJOVOxZo3GVPaMCyBfnhDEvjrR+J2fIEQgXCGBh2Jz/G7HYTdFjI9JrLdKQS9Ll0aOuh1E2kenQnD4xV/TBi7PxNnOBd/KI2QvIfbRdDpJuz0EXb5CLo8BKR8tMeG12vB67XhFeJAdDNAx5g7DmlAgEi0H8NnY/TGXEQzisTiCNjIfSELGAGgLvHZ6ObUhAHt03FI2QOpGBohDLjtdl0RNMUV0mY0ARuP3YLHbsZhMSE+Ia3pOJzY7A4sHhsmu0lrQ/6UJDKSk0hLNuMw+0kMj8I6+wbOXLSBPgNmkt1vKBdftpKbbrmTuzZs5J77NnLvfRu58677uPnWO1hx1bUsXLiYObNmM3niJN1GjRipTWrhQEgHhaYkJpMgLDWDmdak79kIMMb9CChFQEf2ScxNtB/HMKkJL+BPPpw9u/boaFR7agp2Ux9sqd2wJJ9KakIn+iQkMTBb8dVrSlfaLCo9lZryrghoaEFv6UxR946U9+gEXVto0KlJ7EiZtwvVaaeDNQVOPgusjcGUK06GO7pSvTJCY665XtL+K+rvi+OQaA+bOsC+M6kXcsDRGGhQlNGS6koxg50J1W3gYAuKnlbskXgecfLvawUlbaAgvhE4OlL9vuJXyWJwdTO4rjMsaAmLToZn+lFX3oryGkXpIcXRAsW3Qssuk9IIUrraDyWfQG0p1AC126ivvYrqeslU3Q5ujBAbfnxPMlSfBTe2hBtbUzxGQf9WEJbWknKPotipKE5SlJ+pKOupqM1oyeHck/l5uIqQJx5uBf826fIM336qmDBZYXEE8LlS8HssBLwO/J5ISg6p7e4SldznJScni7XrbmD3r9v5+qvPmDN7BvdtuIsRwwczedI4lp53DtOmTuTNN15h0wfvsGLFcsZPHIPDbePBh+9n8dJzWLhkAT/t/IlDZYc5UnGEbQI4a1cxZeoE9h/Yw9mzpnPuuQvZuWsb06ZPZu26Nbz11mvMmDmVdTev4c7772Ta/Kls+up9Csr2cbRaUqUf5MutnzDt7EkacPxBSQz4z304IiCNZoBMdC/3xKwlglc0mq1bt2rQEA1HAEf8Jh9++KEW+vfff78GHDFPCSFA/uMXgBDzlGgJb7/9tgYAMa2JaU6EtZiiBHReeeUVDRQCOHLuBRdcoDUm0ZIELETAG4AjmoUAlgCZmOEEUEQTknPF7CUgKf0tt9yitSABGvkM8l4CSsKmu+222/T57733nn43ATjRkOTzyHPE1CjnGxqO+Hjkc4q2J59dAEp8Nm+9+Q5XXrGCDXdvYMyoMTomKjOcRlogSNjvJy3gJ03ypIXSSQ/6yAq48aTlkJQ1BmfGALKCLga6+0SAwe+lZ944Oo+/mJNHLMY7+3KCE8/BO3AstlAW7mAQj8424NbpbYwsEMfqxfcmmvrxmtw31ohfShMF/mK93Jeca9Karm26X67FLC25zARADBCRXlhsEdCJgIloIlpT0WtlztgTASbRkCKg1BiXo1lpkch+ie7/fb+AWKPZTUgDx2lGoGZ0L3V3pDka86vZbBHNSExuEjAq2Qb8oXQGjZzERStuZNWt9zJ78cVctmI111y/lrVrb+PGNTexfNllXHLhRZyzcBHTp89k/LiJjBgxioEDBpGT1Zf0UDp2s42UPskk9UogsXtveksszgk0ASEBIPHpCMMtQiSI5OGMAE5E61m3du0fU9tEA45N06HPwpIUAZzEhI5cdUk3SrefAYcVxeVnUFNlg1+6IWn5j7hbcrB7LAd6xLK/RzPqejQHk8TgKCpzFFUZzSIR+0IhHq2oW6x0QbO6KxX1V0UYY/US8b85kYqnFdsfVdSImUniYw62guoWmlRQQ3NoaAv1zaG8JWxtRpWY596Oo/RNxd5nFBXPKMo/kODS1vByc7hNMh2cQdmFzaicqXQNnOo3W1FVIXE/sbA3htp8RdFO8RmdCiVdKKtPZz//oRJ0K2YrB7mckgYp5tYFromn4rp4vpfcbHfFUXengodidTBo3WhFfbbSJIJCq6LQojjYTVHTuzWVYnLMi6NySEcKJsZTslzRsCGOqke7wBbFoV1xPPJYMlZ7Al5nMn6p/+G14feI41KonV6d18ztdpGZmc4Na65n375dfPrZh8xfMIuXXnqOqVPHM2bMMNavX8eChbN5aOMGVq1ayaWXXchTzz7GiNFDuH/jvVxw6VLOnj+TX/b+Qn5JPgeL8/nx15+44ZbVTJ0xiV92/sisOdM574Jz2Ll7G/MXzubGdat48ZXn9fydd69nw6MbmDR7Epu/+oBD5QcpKN3LkYp8tvz4JTPnTscXlEC9P/tvRIMxwORE+migkbEIbgELMRuJQBYhLsAg/gthrInQFqErgli0EgEc8XGIYBdAkf/45QxhlQlhQMBBQEbOE7+QnCVAJML7xRdf1M8SYJCzxEQl5jDxo4gvRkBIQEA0D3mO+E1EUxKNRcBIAErOFw1LQE4YaevWrdMsNfHdyD35DKIRiXlNtCTRuOTaIAAIQIlWY3x2eX95LwEbOVdMagJCYjJcvnw5gwYOYvOmzVx5+QoevP9B5D/ZtFCYTGHVBUOkBQIacEI+L5nCggymY0/LIyvkZXgwmdzMMN6cIVgyhuIOZWIP5+EcPY/QOatJHrWI5H5TsGQOxx7si9efptMfSdyNZMjwB9y/pR06EcAxAMbwMRnXAkhNAeNYICVrmgKOsc+Yj+414EhOtUZN5/degCTSBEgMwIieiwDUH9cZYPI7OEWAzAAjo5f7xwMbmY8GGmN8LMAR0LFYJZ+aA5vDicnqoP/w8Vy15g7mL13OuRet4OrVt7D21n+xdt16Vq68RgPORedfwDkLFjFjxtlMGD+R4cNHMqDfQHKyckgPp+OwOHQJguTeiST2OHHAMbQdIRpI0KhkKIgGGmN8XMCxCSU6tReW5DMwJXYhNaEjIW9r1l7dkoaizrq0c3l5V2pq+kJBOryjKBqlyO8jJiPFrp4KElpAqmQcUNRkKUpzFbU5itqs1pqa3LBIUSk+FqlRIyWgBWwkG/RzcVS/pjgswZgCAEIcOHQyVLUHFHXEUksLGuo7QflJOvsAv8ZqE1vVG4oaqe75pIqA0IttqLkrhgrRcK5sTfEiRY0Efp4vsUMxVFcrKIqDwg5wtBP1OyWbwck01HSgnBSOcAVlbKacwxxlBwdZTXWdovrfrSm7uRVHb2xFwbUttTmNt5vB5x3h0c5UTFbUCYEgR1HsVuxPVRxOVhSeEU9xQoS2fShL0TD3JFjRmvLVigrR6j5TVOxXPP98Z3Jze+B1JuDzpGrAkTogPgn0FNDRDlgXubk53HTTDezeu5233nuNuQtm8tqbL3Lp8gtYfN58Xn79eeYunMkDG+/hyqsvY8bsKVx13eVk9A1x78a7WbHqCkZMGMZNd95Iflk+RZVF/LT3J66/5TomzRjPjr0/M232JBYtnc/+oj1seOguJk4fy0XLz2fi9HG88taL3PfYfUw6O1JQ6nBFPkWl+zlUdoDPvt7MzNnTCOq058dmQp0I0BhrmgKOCG5xqItwFq1AzFviaBetRPwjIvSFESb+DwEOASARyEKhFuEe7XwXxpcIfQEHMV2JqUtMUwJe4ruRawGTu+++WwOBCH55hmgdYrITwJH78o5iKhMNSvaKuU3OlXUvv/yyNqXJOgERAZwZM2ZoM6CAmJjdBKDEvyRgJ5qRXItpTVhmAi5iipPPLUApfhvRuKQX0BHAMQgU8g6XL7+cxx99jCuWX879G+7TFFgJ8BPQER9EmmRyCKeRmZZGbshNRsiPN5yJJ5xN36CLIWkOsjLSsPabhGPylZiHL8I06Gxcw+Zg6Tsee/ow3IFc/L50wt4AaV4vaV43YZ+kevnngGOAjZhT/7eAEw02MjaAS0DHABsZC9AIGBhaTmT8Z8ARQImAhmFu+13TiQYTbVprpEhHNBwj19p/V8Mxm83YHRGwMVtt5A0YxMQZ8xgzdR6jJ89h2VWruePejdy8Xvw2N3HlipVctWKl9t3MPnsWkydNYcKESYwcOZoB/QeSnZFNWlCyGNhJTUwhqVciCd16nZB2IxqQATgGicBgrRlAY/THAJzdOvGbLTUJa0pPTEmnkZrQmdSEDgzOjuHzd5KoP9yM+v0toLYnFdUjqK+cDrtOp/JKxRGLovgURUk3oULHglmBkAakFk5IUexTFGd0ompqF8ovVFRcoWiQeJwbJEN0PDzVHN5pRrXQnAVEDsXCkRg42p6GolhdCbSBWMppB/VWqPVAVVeqJWD0UBv4NA42dYaX2lNzv/iGOsGtLTki2QEWKQ7NVDTMigEBoI9acyRfUb6zOezpCOKTKu0I22KhQNFQ3Z6qcjdlzKSe54CPqGVNxOT2QweK324Ob3Sk/DpFg1Qc/aqDrp/DM50pEWLCiBjIi6U2XXHAqiiyxLHztFiKLc1hWBxHMhVHh4rfpxVlyxW1GxS1b7TW9Ohvvz6D6ZNPx+vqic+TTMBn0QWo/N5ILIHYp+WPUmpnrFp1Hb/8+iMff7WJG265jk+/2czLb73A8688zZfffsIt/7qJV956gbc/fJ3lKy9h4dK5nHfpYk2JfufjN1l2zSUsv34Z+0v2UVRdxPaC7Tz2wqNcf/M17C7cyQ23Xc+t96zTlQa/37mVq264Qpeh/deDt+sg09fee43r113Hlp++4lDZQQ6VHuBw6UE+/fJDbb5LS0/TtnzRaJo2A0xOpD8W4AigiF9DwEPowKLRiNlJgEVMZqIBCTjIGrkWE5j4acQfI/dE+MseEfaiIYnWIJqJaBcCYrJHniFjeb4QCkQbknkBFPGfiH9HwEE+m4DB+eefr0FHQEV8KwJgAooCMMJaE7AQoBFTnbyXmN8EOAVMxL8k2oqY34TuLCApYCL7BLjENCfvLN+XAI34ruTzSRPTnnyuuXPn/kYamDt7NmfPmMGdt9/OkEGDNNhI1gdpaeE0srNzyO2bS0ZOPzLT08gKuAjpOi0Rf1QgZzD24Qvwzr8V27iLSc0ah9XfH5c/D38gh7A/nQxfkAyPV2caSPO5CGnA8fwjDUcAQX6fDW3ofwM4AiSGxiO9nCk/GwEyeY4BOh4NOIaZrPHvSnw9x9BwBEgEWCT2RsxuxvWfTGqNpjJDMzL8O9Gg9N/ScMS/k2q24HR7GDB4GCPGTWHgyImMnz6PVWtv5857H+Lm9Xdx7fVruGrlNVx55VUsWriISRMnMW7cBMaPm6A1nH55/clKzyIcCGvAkSJrAjh9zup54oDTI8JeiwSJdtM+oGNpOX8GnF9/xWY2YRdKdEoPTIldSU04SQPO1BGKHz8+A47EwX4/9eWJVNRNo4rLoNivnfWVEtjYoTmcEqNjb7C1B+ep4O5IuVCjQ4ry6YqqG+LZt1ZxRLITSL2YWxqTWr7dFrZ3hMKWkbxm5c2gOIb6o4oaXSZaQZUAzqlQ1R8qR9NAkENiZquIhd3x1ErA6Csx8FwrePokuKOFBrbCeYoy0W6mx8K1rWg40IWC76U2TWdKJeN0YaPvRlLvfCQ+nDiO/qqoKxdNahhUXgqlc7R2J/E5lMbT8F1zyqXswasdYGsXeLsVhZcpKsSPM7AZ9I2nISOGoyHFtgTFzz0U5YEOMKodNf0UBwKKgwMUBbMUJTcpap8/i6ofYtj2dXsuWtwBr6s7Pk8iAZ+JoM+O3xf5b0yIAyIARZiPHTuaz7d8rAM4tYZRdqAxM4CUopWa5pJFIJ8jlQXs2PcTEvwp2QKKKvI5ULyXgvKD5JcfoKiqkIPlBzgo9dWrCzlUWaCb1DU/ULJX1zcvLD+o9+07upuiynzk+lDZIQ6XH+ZQaYSdJoBTeGQfGx+9n8FDB2nzn6TVEMf0fxNw5POLgDeAyNAwjDnp5XkinI01MicC39gr92SfARZyL7qJgz/62hgL6Ah7TbQR0UIEQMSkJufLeQJSAmgyJ2M5R8byXLlvvIeM5czofTIn2poAh5j7jGfKWM40ro3PZHw+mZc5uZZnCfgICWDwoAFMmTSRvL45miQg96U0QHpGFn3z+pHXfyD2AZPxZA+mn9/CaNdpOkWMZdR59J60ip7DzseZNxZr1gjsgTz8/gxCYkJze8kUer7PTbpXGGkuAn6J+Hfjk6Jff1EZVADlWKYxY+6fAo7sM0AmGnDkHPm88v3KdyPvZACO9IYpTejNovlJEk5jToNElA9HmHBp8t0FAr9pRX8CnN/WuzTbzQCe/zbgWCUBp82Oy+PFbLUzc/Y8BgwdzeBRE1iw5CLW33U/9z74CGtvvYNrV6/hihUrueCCi5g9ew4TJkxk/PiJjB49lkGDhtA3J1dnfQ8HwzitDszJJpJ7J/0jDUdyromWI5kJup/VrdGsJkGgRraB4/hwdu/ahd2Sii01AXPyWZqdJua01MT2TB+t2PZ5GzjUHPYNgqoAVXULqW64GkpzdaG0On8MtGsDZ3SE5Dhq3Yq6tBhqcjpQNqyF9vXwjTDBOsL+3vBBZ+oej+XonYqyBxX178ZQ9Ytix3eKfbsUVLeCo62hNAbyu8CPp1D2tQRidobyvlA5lWrGUEAK9ZwGla2gSFG+VVEh1UFfjIFn4+G102FDxwhtemp8JCbnhXhdZroyP5Yq8RPJewmoSXDpD3Gw72R4pSMNn4oPqT1UCMi1h5JYXeytfEsHqp9rDaskKFSYdR3IX6XYP1nR0E/yyTUDXyxkxlGVG89+n+K7BMVPiYrKzFbU5SkO2mMoTIvn6GSlC8pVPdKH8i8UO79UXLxI4XWfgdfdC58nCb/XovNIeYU8EOVIlT+qIaMG8vr7r1BUms+RiiIKShrrnpdHap1LDXRJY7P5iw9YufoKPtv6sQ78PFxZREGZAEcBBRW/t8KKAoqk1voJtEOlRRQeLeBQSSFFxQcoKS9i247vuPSyCwiHI/9NhwNphIK/p1iJCL3fCQFNrw1h2rQ31hnzhvCN7pveM4SNzBvrDIFvXEvf9L6siV5nAIrMiVYkwZnCRhMNRLQrmTfAxNgrZxrjpr2cZzS5J+9g9KKhiXnQIAnIvGhx8lzjWcbnPF6fJs8O+kkPB0iXpJbhyPcdFKEpz8rMJjuvPzl5A/DnjcSdNRhPKJNwdh62YfMxn72W5EnXYOs3kfSAR7PaIrWRJCu51LxxEQw4CQUdBEMOfGEn7rAbZ8iDKxTRVgzgMMBHgEHGMm+Ai3EtczI21hjzxrpj9Ya5zPhHRs6QOQN85Fq+HwPY5dowqel1jdqMpkk3ajwCOH8AnUaatE5v00gyiACIYV77vY8ATKMZTYNPhMEmJjtphg9HNKRjaTqG3ya6/ysfjklKELg8XLRsOWMnTWXo6PHMWrCYlatu5KprV7H0wku4+LLLWXrRxcyeO49Zs+cyZep0xo4dz4jhI7WGM2TwUPJy8ggFIoBjaDj/1IfTlEItOdd+AxyducbEnzSc3bt2NgJOb51dQOjQEcBpyxMPnUV10cna3ERBgIaybOrqz4Hq8+AXE/kLYig1K6q6xVBjj6PcGkuVX1Gbraib1g6e7Ay/doTyScBcwAkHu8LXnSiWbM1fnAzbOnHgB0VpqaJCAkAPt9GVP+uFAPDBydTeH8uee8Wv0xpKEqEmmxpGUkwedXUB6utOpVbYbKWK6p8VDV9IcKm0lvBlL7ipPQ1TYqiXwE9JdfNIR3i2DWxpTeFupTNTFz+pqH2nhS6PcET8QR8oikUTqmpBKc0iDLYfe1N+zylwVUtYLjV8FGWPKcrFNDY1FoKx4Gyui7Y1SBbpvGYcyojh5xTFF2covjlLcdCqOJAUz2FfS8rHK8qvVNQ80oeyTxSlu1rwxfsm/J7T8bp74PMm4vdKJVA7EcAxCrJF7NOBdD/jp47jxdde4L2P3uXDzzbp/oNP3uODT95n0yfv6/6Nd17lmeef5M13X+fjzzfz/sfvsemzD/jg0/d5/9P3ee+z35tcS/vg0w/Y9PkmPvziQ91k/MFnH/x278NPP+Sjzz/iQ1n38bvcftfNzJozjQED+uLzeshMy8Tr8hEO/e8AxwAb6aOFczRoGMAhQsaYbyroj7e36broawEGQ2jJftFYRMsR7cUAAAM8jPNlf/Q4+jxjbOyRaxlLL8+RJgAjWoo8S+blOfI80XTk+lhAI4JXTEf6OwqHSA/Jf+7S5PuXSptBwunp+EJhfOEMQpk5BDP7khdykpaZg338JZy24ElOn3Ufpv9D3XuAx1Vd699bvVg2NjYOzbhbfUaj6U2jYrnIBePeG9hgmgFjG4MDIUASEiCFcFMgtIRQTTEmISThpocAAW7oYBtX3Iu6NJLm93/WHm37eDwukHvvdz89z3rWPnvvc2Y0c85+Z6291rvGLqQq5Gekt1SHJOtQ6u5Ce16di+PEE3TgCTnwhp24w27KQ14cIR/lwe6yGd3RZvKejEvLCiQGYAxwmDHRpp0MaEyfOU+ARET6NZBYfpDJ68rnYsatFo4JBrDqEwHOiUDm2P5uQk/ZF9JA1R2p1r2vY4BMQp//HcAxFo7H52f23HncsPZmrlh+HcuuWs7KG29i5ZqbuOSyy1my7HKuvm4FCy9ZomXugoXMmbdAWzfjx0+kbux4xKVWLfeB0AId2cMZzvAvEKUm1k0i4Ag9juFWEy1JoUkAZzNlpYXYiwzgSMDAGRSNyOO3v7uArsYesD8DDoygq2UMsdgCODhesypvqUjn8HBFU5HSLqQDEiwQko3zDKKLcuJZ/J2ldPACrbFf0I4TWnvAZ1ns3SBJl3kakNoOpNHakkKsPgu29WX3w4rPv6U4KIEFD5xD4zcUXc8J6PSC6GA68NFJHbHOMXTGBtGKoh5FhySN7k6JuwAbc2FjLxpvUbQuUnRMy4CZmcSuzqTrGsXhOxUNG9K0lYYQhb6ezcH3Fa0fi7Uj+0NSiyed7XsVLVIv571e8HBv+Fov+I7U4snm8EOKqFDZXJpHlxRd82TFAyb8iuhIRWt1GrtKFO+ep3j9XMXWEYrGkj60B/N0UbrGGxTRx79C2xtZdOzI5vNPCvB5zsbjHojXMwyftwivV3IMxMIRluh4WKk8SC5h6q0IMmpMLVOnT2HytMlMmzFVt6dMn6L1VDmeNoXpWk9mwYJ5zJw1Az0+YypTZkxl8oypXDRzKpNnTmXqzGlaps+ewaz5s5m7aB7zFs1n1vw5TJ8zg2mzp2uZMXsG02ZNY8bsaUyaMp668SMJV0jVT2GJ9utwy4pApf4FZQWNk7VPtJjKwvFlAEcW/pOJWfDNYm8Wf+k3YvpEGxeZOU+0nGudI8fm3ERtgEjmi8ix0XKe/P/iVpP9IAlkkLaMy+ua6yZ+RvK5HNMXDFARcFMRFFdQHHAkgCMQDuMJhvCEIrjDlbjD1VRXBLXbLH/+dzTYDJ20AmfFGCJehybnDAe8RGR/R8pdBCSvyosn6MYddOEJufCE3bhDXlxBP05J9JSSFJb707roGyCR+9ZYJqbPqk3bXOdEWgBGQETEgI1pyznWPjPviJXTbeGcCnDEMpEgAAGXuKUjgQVHLRsDOsbCiQcZmLBoEzggxKM+zU6QDGykz2rZmHYyC6e0tFRHqTndXq648mrW3nIrq2+6Sct1q1Zx9XXXaYC5/OrlrLn5ZuYtXsyCS5YwZ8Eips2czZQp0xhXN4FRtaOpqR6pfxT63D4dFq2DBgYPZ9gXDBpIBBwh+EzcxzkuD2fblk2UlRZ0A855FOkItV4acH7zxzOJtaXB3kzYdQ5dHeMgVgufDdG5NHsK8mgakUp7maIjFA8SEFYBKs+kbWI29d9VdO4aQmfzL6DrETo67DrqjANpNEnNm3+m0fVBCvXbFa1SgqC+L3xwLp+sUhyQEOoVSkeZdS1PoUUIOv8rC6I96JD9nE43dFYR6xxElFQaJTmzNUvv68RiihaxTOozOPAdxcElEjhwJiwYSOPCFF2qoGWRomlpFsxOhwd6wHu5NNanQ0sGCPDV96Xhwzw+XK/Y86mKW3mv58J9GfDCINiWRoMknN6VDjf21VZdl1fR5lK0CXdajaI9qGizK7YPS+dvGAqDJQAAIABJREFU5yg+GqCIlvWHqh40X6hovD6FhkcVba/lwK48dm86C5/nLDzuAXg9Qy2AUx5ParNstMoDLbk5LqFK9/p0aWjp8/sD+lhKUEu/+Kh1trSUfPZKol9Ql4GWhDxhAE4mQXFJCMfYqFGMGj1at8Ul4xcermAQt9etI9GcHgfhiJ9QWEoIO6mMSDSU0MsHCEkkkyQSWvJqTtY+ZuFMKBH9ZQDHXM8s9FYAMH2ymItFIZaFFVBkrpkjbTPPLPzSJ21ZPAUU5Fi09Jlj6bOKXM96TWnLXBHz2hKg8Pbbb7Njxw4dyi3BDtZzzP9ktLy+eW2ZJ4mckYCrG3A82sLxh/w6sdMbqsBbUYUzXEmgZgz+GcspmX0zA8ZegXPkZB1p5g+GKA/V4PRHqPI5tEhAgUfARCyGoB9fyBeXoA+frsAaxC+8aN6QtigEVESsgGP6BFDkvct7lvcuxwZkrO0TAY3pPxngmDEBGAM2or844MRdYxpwdDj10Ug2Azai4y6zsiPh1AZYDBuBBBwIuP27Fo6wE8gejnxHVy2/lutWruba61dy7fUruHL51Vxy2WXMXbiQpZdfwS23387ylSuZd/ElzJg7nykzZjH5oikacEaOHEVVpFr/KHRL8bhiG0XDCxkhgCNBAxecXh5OMgtHcnKszAPiXju+4mc34Ni0hSOAIxFqAjg92PCHHrQ2K9glC+5Q2turaWsdqHNHxGqIjuhFR0kGlGWggwWCWSChwb5s2p25dC5S8BtF+6c50FQE7UNolSTKtkzYnEpMM0Bn0Sh7N2JFbMmD9RnEhNH55jPhpjTNxNx6kaJlUW/4m9DO9KBLwKTtTDo7hkP0HL3v08wZ8f2WtlSdN7NVEjpjinphMfhxH7ixFy3LUzWJJ0KyeXEWzDuP9kln0Van2COsAVu6udRaFc3v9II/joCnpE6OItYm3Gq5HPx9Ck0f9ab+X4od98eDH3ikgEPVitaworNK0VapaPCZEtU5HMjvwd8HpPPxBYqWkjOIhRVtFykarlUcflTR+Kc0Wjems/OTXPy+vscCjnapCXO0hEaLPzz+MLsl2/pIKegAFSEprBTRkSdSFtrj9OB1SzVEL36nF1+5h6AuNy3AIzQd8sAfFU01IudJFVG/bKxXUVs7mtGjx1BZKazDsgHr1+fEgcdPqCKgq5OGtHUj+RhubeFIyeuwL/JvA44sTgakQqH4r3lZWBPFLMBxNu2j+yJSnVQv6NVVRyLUJOjCLHqy0IubrG5cHSNrRx4Fi8hRd5e8lgCJuLfkXFksjTaAIX2VlcdaI9JnlZBm+j7q9pNjeR9yfdFyLYlME+aEtrY2mpub9Z6OgI6MybXM/2m0LNqmrT+nI4Dj0m41canpEPVQGG+kEnekBmfFSGonT2fIsocYMPkm/KEKJniGUe21UeF3EfT78EutlHAVnkAYt1d+YATx+uTHRohgWCQeDBLyBQm7w1S4KrQ24KEBRqq/GkCRAmqyXyNJp93/r4wJgOh+S7CBHBtgSa7FpRx3K5vxRItGjq1jBnBcel/laD6NsXKsLjVDcxO3XLotHEv+jhVsdLs7aEBbQdY8nm7LSF+nm5nAgNEx2h4v3masm3IJDDgm8bMUycGJu9TsRKqque32b7BqzU0sF9fZ4kUsvuRi5iyYz/zFi1h6+eVcu3IlN9x8M9PnzmPClGlcNHU6EydcqGvjSMBApUSoBcKazdpWVErh8AJGDBrG0AGD/i3AkZwcCY8+so+TDHC2btmCzZ5PSYGLkuKzKC5SFA89A3tBBv/5+xxamhQtEjF2OBv2fAU+HgAv9Kd5gWKPXdHpTqMroIhWK6K1vSGiwKugKhWWKA49oohJuPIfe8ChfiDF1Q7GmQs6Dyq2fKDoFMLMfT30RnzDQ4qWexRt9wk7s4JvZcFlveDKIfBfZ0FnanxPpSODaOcZED0D2rNp6UqHtjSd2Ln9gGKHRKBJZJkEIHyWQ9NjiqZrJXggFRanwPw0mCNuNsVhyf6XejfP9YWXexH9tSSj5sJfc9i1Pl56oOs1sch60/q4ouOlHvB4lqbZiX07hba5ig5vigbemFNBtaKpSsAnlagjgz2DFZ+erzhQojjsVDSNVMSWpCLF6+ofUDQJL9smxf6tuUyfq6gM5OMrl1ogEjQgvy7zcQcKcPuFZ82B1xPC5XXh9DpwecvxhTxEasJaghG/Lv0sY26/E5ffidPnoNxbhjvg6j4uxxVwnlDcQTf+iI9QdVBLoNKPN+xF+l0Bcad48HaLuFa84l4RV4tIyN3tenHjDR2dZ+aLljlyfTlHtD/sJRg6VkK6zIGfcIWvW6SdXCoiQmwqEjgi8jmEa0LIe4/UVmiRY/M/GV0xMqzHREtfsCrwhcRc51Ra/k95Lz4B56qAbocqjgKQLMQCahKOLQwI0WiUgwcPaiaCRfMXUOkPEfEHiQTDOn9CFgwtwRBhcaUFxbrxUhtw6Mg0XyhMIBSgMuTCWxGmaPR0CqdfQ2DZbQwfM4PS2gtxVVYTCHsJB8sJhlwEQmK5evBr8WlOPGH+9gaksqsbX9Ai3X3+gBt/IM4O7vE70eLr1uZYdHefV9rdP57cHimpLvk7whMooczCbC1A5cEjhJyeeLHBU2l9Hbe416Sch4i04+eKdjrLdZkDTX1T7sZzGuJ2uPjSUiaM0Alid+qIMKlrI2MSHSbaaS8/TsptZThENNNACXapnWMrpNRWpMH+G3d+i5VrbuS6lauYv3ARs+bMZcas2UyZNp258xewUCybWXOYMOkixk+cxIWTLmLChInaTVsrtXAq5MdgULsLbUUlFA3PZ8TgoQw7TevG5OEc51LrTgDVrNHd0WrHWThbtmzFZh+BrchFcVE/igtTKRnSj/mzB/DJO1+h61C8/HN0Wzb815nwQj86b05n3yjFYYciVp5BLJBKy0hF25jedI1StNYqWmcL2eVZdL6VCh+KyyiHxoZM2l9WHHpTEauPlwCIShLmYSnx3BM+zYTfZcL3s+i4RRH7sdSn6U37s9m0CK3M21nQkAntuXAgi9ZoGm2k0U4KLaRAvVQOPYPGfyka31K0C0g0p9PVKuWqM4k9kKrLAxy6TNFxcbxkgVQCbbpKcUhyg57JIPqSYvfjivpHFa1PKeqFN+3lFHhvAKzP4/BaxSEh6fx2BtybBbek0zZJgZRlsOWCOxOqUmgKK6JBRYc9neb8FA4XKRptikavIjYpC67uCXdk0vwzResfFNFPFfu25HD3f5zBE4/cyQtP/5Jnnn6Edc+8yNPPP8jTzz/E0889yjPP/ZJ1z7zA0+ue4sl1j2t5+rkneXb9Mzz34jrWvfA0Tz/7hO5/6tnHeerZJ3jq+Se1PPHs4zy+7peIfvK5J04qT7/wFM+sfwbRInINc47ps2rzGta+ZG2ZJ/3yHhYuXcCchbOZv3gO8xfMPk4WLJzNqWUOCxfOYeGiBFkyn9kLZ7Ho0oXMmj+T+ZfMO4nM12PzLp7L3MVzEX3y+Se7VvIxuaa8H7nu7AWzmDh1AtUj45FuYsGIFSUWlwQIiKUj4dfClbZz507efOMNrrl6OVWVErJdQTAURtyextoISURa2E8wHMBdMUondI4O2BgVKEVcamVjppA/bj7O2cspn7qEkrFTcFWEuoHFAExyLSDjDQh556nlCOBYgSZJ2ytVQT1ODSper+SXufF1BycI2MjxEZCR9qlEgOsI2BjQcerXcDod+noCSi5XOR6n5N0cK+5yF8eLE6lt82XEWSY1cBLFoftsxaXxMbvQ4TgptzuOF5v0xQHHIWWkHcXYy4ootRcSrAhw621fZ7HUUrrqai5espTFFy9h5qw5GnSmTZ+p9UVTpjJx0mQtk6dM1flfYi3rAJRwuDu3qJzSwmIKh4/47wGcIXHGgVMDTtkwSoqLKCrsr8OhHcMHsXrNV9jzybmwKz0OBGJdrDuTxrVp7L1Qsd+h6LClxBdZVzaEJRw4k5Zqxb4JisNSlOzVoex5WdGxVdHRpIjuVdRLSPG7PaAxG6LpuiYOh/PgkJSX7gn/6Kdp/mNCiim1aralUy+M0VuzOCy5Mh/0gC1nwBtZNDcpGlDahdYkLjQBrd3nwPt96PxjOo3C8PxZHmzOho+ktEIuvKbY/lNFy0MptP8ok9iPcog9kEKrZP3/ZypdEszw51xYn0rXzxWdjwoTQja8ch7crWi8TNEgDNErM+AGRedSRZe4EcuyoDQHnOm6SmiDS9Eh1o7UwynK0FF8na5MGNsH5vaDq/vAt3rS/lAKzb9VtH2oqN/Zm/sePoMXn72LX63/JS+99Djrn3+FF156khdeeooXNjzDCxvWsX79Bp5f/xzPv/gsL4hseI4XXowf6z453tB9vOFZXnplA/946zU++PR93v/kPT789AM+3JgoH/LRpo/4aJPoo3LsvA/5cOPRMeu8Y9sf8clnHye93sebP9KvLe/l17/7FS+98hIv/no9v355w5eWl3+zgZd/89Ix8tLLL+rrb/jNi2z4zQb++Nc/8No//84b77xxEnmdN94xcrJ5X3zstX++xpv/9Qavvfl3/vHWP3jquSe5+WvxYmpSx0ZyfISeRtrCiiAh2MIq0NDQQGNzM598tpk1t9zMDTev5bobVrH6qzey8qZVWlbddD2rblrBiptuYOnau/jqmuv55vUX8/WVl3H12ttY/r2fc9kdP+TKW+7g2rVrueqmr7LixlWsWnP9sXLDClYlyMobVnC6cv3q6zgdWXH9tcyaNYMJEyQpdxwTL5xwVCaOZ8LEeP/4CXWcloyvY9y4scfK+Dp97QsvnMB4eZ2J46irG8O4uoR548YyfnzdcTJu3PHXrKsbq68h1zmpjB3D2LGjj5UxQqckdZkkt6pKA2p5uYOyMttxItaPtnLsNuKAU4TNXkiJrRBf0Mulyy5j2qxZzJ2/UFs04ydeqEFm+sxZiIi1M3nqNC68aDLjJkxk0kWTdXKzhNwL4FRGIgS8Ps16XVpYROGw/1XA2YKtbDDFxQMpKjyboqHn4y2ysfKrigOf9IFNufB6T/jVOTTcks2O8Yp9DkWL8IMV5kBxTyjMAlsaSBJoIIP6UYp9CxRtd0rCp4q7pXTeSxpt4rr6aABdjXkQy4Jm2d/J0cme0a1pHJKN+CtlQZdkzjRNbtn5R8W+w4q2f51F/c+kNo0wROfpjfYWCTjYpmhrTItT1hzKhl3Z8I5U7hSrqAAeP5NDAijR1DgDdVseLftyadnaE7Z+Bf6Zg1D18IqKR609m6KZpbt+IaUPUmi8XdGwRHF4kWL/HLGMcmBmOtEZivaL4nQ2OHPAlk2XXdHmFMZsRcyuIF9BcQZd9nS6ytPpCqbH6+dc1Re+3oPW+1NoelnR+l4qh7f15t6H0qmt/gpe52B8vny87ircXhdur0dv1rt95foXn0uqgfqceP3i7oi7PeRY6tDE++SXqRu3lAmo8DN9znRWrL6O61Zdq/WKG1ZgletlYVlzPStvXBmXNdcjfUdkzQqul3FZpG5ceZysvmkVq26KnyvtG29ew+q1q4+bJ9eQ/mtXXcuNt6zR11uzdjVr1qxMIqtYs+bUcuONq7jxxtXHyJqv3tD9v1zP9WtWcP9DP+Xdj95l07aNSWXztk1s3i6yOa7l+DTkRNdL7P/0s0/4ePPHfLZ9M5u2boy/zpbNbNmy5YiIRSPHmzdvZvv27ezdu5fGxkZaolH2NTex8fOdbNyxjY+2bGTj9s1s3PYpG7d9wsbtH2v5ZPtG3t+6h83btrNpyxY+2r6HNz9v5p+fN7J5zz52797Cvl2b2LF7B5/v2cmuZLJ3J7ss8vkemXu6slNfV659Mtmxczuvvvo7nnjycZ548pc88cQveeqpJ46RJ596nCf1uMz5kvLEL1m3TmokrYvL8+t4bv067QkQb4AR/YOt+0eaacsPt0TR58r5pyHPvvAMifLkM4+z7vmnefCR+5k+ayo1o6qoHFlBZc2xMrKqBi2y91hdQXVNmMqqIJXVIapqKpk+cwbTBVSmTWfChZNwebzaypk2YyZTp8/QgDN12gwmSXXPCROZOm26Jnk1rBnVUp7cH9BRd/biEgr/u1xqp2fhbMHmuIAS2zkUF55H6bAiyobYuPZmxbZ3FI1/V+x5QrHjdsWmaYrPfYqG/BSiF6TBiGwoyYHCjHiVzzL5pZ8L3nS9cd5SJ9T9GdTfIvsg2SBuq++mw8f9iLXl0CakmMLS3JJC217FoX8qtgu/2pWZ8M1MeHUQrMum/jbFPqGmEatJlxpQsCyVzjUKbsiGb5wDv+wPr2TDp+k6ETS6Q3FI9mLe7gGvnBGvOvp2CnykaP9c8fk2xZYtis79OfBBbw59V3HgUkX7AiHkzKXryUyaf6Q4uFzRKq/bDS4Ns1JgSi5MzIVZaTBJEZN9K3cGneUZtLlSaPYoGhyKLilEJ9VPi9PoKk2jrUhxSDjWfIqmqYrG6xSfrlX86z7Flt8r9m3uyX2PpjJ6ZF8CvoH4A8PxuCrxSO0QT0W8ZoiAjK8cr9eFR0T83KZtjrv7tLvC58EnZJoBr9biYjmRyK+nQDigXTOiZcNZQq91u/tY+kISjZYg4UjoyFwZq6yOUFEZPm5eqCJIRVWFFrmuzI1UySa9bPBbpFKiw2Qj/tRSXS2b+sdKpCpCpPs91I6ppbKmkpGjR1KbICNH11AzKi5HxsfU6nBzCTk/lSRe74THY2oZPXaUfi1ZNGSeBCoIk4CIiZaTvBsdyFBXpylyxMI5VN/Ahld+R+348VTVVlNTW0V1TQXVI8NaqkaGqawNUzMywEUVpThGTWf4rFspXvoDyiZdypTJE7jn6yt46qEf8NjPH+DhRx/ikZ8/fLz84hEeSZSfP3L8vCTnPvzzh3nokQdPSx599GEefOhn3P/AT3jggZ/ys5/dr7W0v6zcf/9PSBS51o9+dJ8GtI2bPmXf/j3sPbSbvYcTRPoSZM+hXew5eGrZe2jXcedKX+K50re/fq8WGdu1fwc7927j8307jpP9e/ayf88+9u3Zw769n7N330727N3B3v2fs3PXdnbu3sUVy5drwBFACYUj1I2boMFnyrQZzJw9VwOPuNXE+pk+c6amZRI6JUkkFtesWDh+r1eXJyjOL9AutaEDBv5bQQPDvhjgnE2hVPkcVED5UKcGnF2fpsCnKcT+lE30/l4cvDiNpqpMKMujbYAiVpjBoaGKhrI0Dpan6GCBTncu+LOgJhVGpkAoj/0COK+eR9tPFNHfyZ5NHl2diqaYop3uCLC9Ske/SfGyZiH5lAiwJ/PY9S3FrrsV3JGiXVrarSWuLEnivKwvrMqj/dtp1H83jehNis67FLEH0uh6RNF0r+KThxXNQgr6spSkzoAHM+CXitZfKpqF0uaPZ8OzQ+hcnUPrTIlc60+DlE145mz43hm6cNvhK9NhSioxAdAJqTApD+bmwYIsmJ6iK4p2VGbQUZlNazid5nA8OKBFAEe45expdBWn0TBEcXCE4qBX0SRUOF/rQf29igPrFa0fZFC/ox8/ejSPMbVn43Ofj9c3GI87gsstGeNjCIVHaQoRt8eGxyvlCoQ3SjZs4xutZhNW+mXzVTZhZczjc+PR4a0evH5hcvbi8Uu461ERahIBJQ0y4QD+oP8ISBnA0izQAW9ywJIwWYucCNTkuv6gbEjHtWxsy96DMBQkSjgsCZ+nlooKCbU9VgQADSiGu4FPtICgVaTPiAChBioBxMq4aNCqqtBzNDDqOTIvDpryOgZAj1zfjMm1IyJH5xx5T5E4TZEEC1ij2aQtfGvCGr1//3727dvHr3/1MlMmTScSilAZCFId8FMT9BHxu6kUVoFuRgH5/Gr8NkaMWciIS3/C8MsfYsT4S6moCDKpxsvUsRFNezN2/ATGjq9j7Pixx4jQEtWNr2NM3eh4/7ixjBUZP1b3Sb+WcWMYmyBjxo1hdN3oU8vY0YweM0q7m8QtNbZujD6Ou5sEbI/KaAHp0acno0aN5DgZXavJbsXdJrloc+bOYua86brirVS9PZnMmDuVeYtns3DJPOYsnIkcT587lZnzpjFrgeSpzWDGvGlMnzOFabOndI9NZ7YZmztVnyPnGZHzZb5V5NxEmTV9JnNmzmbWzBm65MiMmRcxZ+50Fiyawy1fv5k///UvLFm2jKndFo0kgoplM2/BQhYuupjFlyxl5uw5en9HggdkD0fYMQRwhOy1SkL6uyl9ykpKKRrxxYMGTI0cCRwQahvhVMsfLkwDhZRY6G2OS/zcsvUzbeGU2s6nqOAcSobl4xhSzrLrFFs/ERp/ReyNLDp/0ZPDl6fSPDqdLmcWsYJ0WvMVhwoVu0sUe8qzdFmCNneqprdBCq5JWYJaRb0wQr/XD7adDfvzoD2Vzg5FB4qWzhS6mjI1S3SXAMOv8+i4O4/OdZlEn8iBDf3YLMDwdj58MByeO4v26xR7heL/ijPg/lx4pwfRX2fQvkLRLqHYknS6tCdckcLnX1e0PqFoeVTFywn8pLvU9DelKJuCtamwOg8uyYR5uXDxmexbK/VucmC58LCl0LwwE6ZmxWVy3NqRCqY67Ht+BkxLIzYpGyb0oL02k2h1Jk1eRdSj6HAoOksULQLMQyTxU9EoYdESVPHN3kQfTqf594qOTVk07O7Pjx4+j1FVA/G7B+HxXoDHHUIKUwUCYwgGR2ng0IDjidfH8UuYtA4r9eosfwkZ9XklRNlLwC95DgI4HmSjVoBGQlNFDPAk6kBQLJsA/oDk6IhVJPkWx4qeI/MsEgcSAZGjYq4l1zsiwTiYBYJ+3RfU4c4S8ny8xMOcJZLr5CLhz4kiocvxxf6orogcBRIDKEZHKuNgU1lViUikMoLu01rakW4wsmjLHLnOsfMr0K8XqdDvQ4BM5pj3pMcSQqcFbEyJAgM2UvRt9sw5VAeqqAlEGB2KMDYYYpTfT43fR8QXJBSI4A/V4K4YQ3ndHMqnX0PxzDXkT7uBQSMXYI+MQ+htKgNuHckWCEpOVfx7sH5f8t4kck7XMpKcG4sce58cez/I/aGTQ7t/zBw7N/4Dx9onQQDyQ0lHpMmPn+7AAW2RW9pfKFItWdBAYp/HSbmn7LTE4bbpKE9fyI3TW0aZq1SLw23Xx9Inc+zOUmzOku4xW/e17ZS5bAlSqufK/KNSgq38eJFAgniUmh27rUgHDYhX46rly/jz3/7Eex98oPNuxIUmQQICLuI+G1s3ngWLLuayy69gwaLFLL1smdYzZ8/WYCM/ZDSRbU2NTkiVRFZxqX2ZKLVEwBHgSczBkfDoJICzWQNOUdFgSovPo3jY+TiGlhGpVrz5mqJrr6LjnRTanszi4LWKlkkpdPklIiuNloJuF1GhoqUoTy+ussDKPoaUKJAk0Ohkxe47lS4jTWs67Z3putImXYqOekVsXw5szWOv8KD9VbjNLoDnetL6PUWzMEr/4Uy2/Zei60Bf2DIAnjoLrk3TLARdEljwrDA/57J3vaJD9ocWpsHMvjClP0zMhlW5cO8Z7L1HsellRfvvM2H9mbouT7NUDZUAAEkMndUdWScutDXxMgqxqyVJtAfRMQoulBDqVDqXKJquVhxcqYheoWicpmidrmB2JkzOpGtMBh2RNNo8CkIZtMp+TqGiYaCiXgCnVNEUUbQLu/RdfeCJbNr+kkLntjQO7urLbd86hyp/Pj7XcAKhIboUr1vnK9Tg8VTjkkQyXeHQqTOYxSyWbGbRwmxrFUn49HUn4pl8h3hyqOTTxJPurFrmWMetx6bfJPRJDsipxOTQWLX1HOk3eSTJtPz6Px1JtBBOdCzRYCcTEykm0WLSFhF3l4Qrm0gy02/V8npm/ETXl/kyZt6btW36REs5hEOHDum9HClZIBxrQiVfE6iiNhBhXKSaunCEWl+ASq/w1lXiC4/BXTmR0ppZlC79Hv5Zy3FXj9U5NwWVUxhWNQN7RZ3Oparyu3VIbBxwBHSOikS9BYTwMuCPS/eYJHhKfaOj0j1u5smPE/0DxTrnxG0NML446MgPIXEJJ4KNHP+3A47bidNdjtPtOKWUu8pwSQlrTznlzjIc3SL9TpdDS7zfjqPcjsNppKx7vjk+qsvKbSSK3VHKsWKjrNSuI9ecjjJKSwpwue1cOKmOv/39T2zaspG77rlbJ3nOW7iIOfPmI8Bz4aTJVNWM1JbOkkuXsWTpZSy6+BLtZhs9ZqwGGmE8l6CBkTU1ujqrsCPYikyU2pAvFBZtBRyxbow7zZqDcwLA2YStbBBFhcU6Sq20sA+uETZK8xV/+l0qXQcUbUKM+VwaB29UNM1QxCrTQCLUHFkcGq7oGp4OQ3sTK8yOb5QL4EguzrgecJli38Lu2i9CgtmRRmubItqgaHpX0SxRYe8Pg3dyQGhl9p4Br6XovRo5N/p9RaNQ1hyQ6p2KLglnFqAR6+MysRJy4Ic5cRocCTa4MhXEBSYs0QsUzVIH5/ZM7Uo78EEG7W/k6WTLbSsUuyQAQCwiud5liraL4yAi+0QdKxTRa7PillJtGoxWNM5UHFyjiD6ZS+tPFc3XKtoFsMTamaVgSrw8AT5Fe6mi06loLle0l6XQnp/FocGKAwI+EUXbfEka7UPsmXTaXxdGBsWOLbkEQ4oKpxOfswSvb4Cu2+72luNyVeB0RnBqwBF+te7CbJKo2Q00RgsTrogUbhPGAQGO0wUcKwBJ2wo0J2tbgcS0rUBj2mZM9P8fAEcoZmRfRcDACjKmLcAhoCha+oyLTI4TxQosiQBkxlauXIlU/ZRKnpr9WVgXAmEiAXGnhRhVEaE2XEEkECQUrsYZqqUoNI7CqukMH7OY4YvupnTUdCJBF6P8JQRDFZRGxlNWUYc3WE3EHyDSzTVmBRtpHwEaqdYqHGyRCkJSauJ/AHCOhD1359r8bwGOSfY8pe4m8DSJm5rmxtDdJGgzR9gFJKlT18jpTgg1CaSij0n4NBVAkyTwmzQeAAAgAElEQVR+Sn6Oo9SOvbQEj8uhAeen9/+QLds28o83X6O4tJRARQWz5s5j/gJJ/FyirZqrll/DJUsv01aO5ONMnzFLE7ZWROIlOcSdJj+eKoQ1xOvV76ekoIgCHaX2xQDHyjQwZNAg7U4zPGpW0Eli4WzUUWqlRS6KCs+iMD+DwgGDKBjQiz+93IuYAM57irYXU6m/VdE4S+l6L7HSVDrz08DRCwqzIT+LA448DoUUTeJO8/eC2mFwaX+YkknLUgk3zoDDPSCWS+xQDp1/S4dfSP0aSbTMoW2LonVPnMG57dZUmldmEr0vE/51JjRl0PCt7k39qxTN1ytaVmfRcm0qrM3WFgfXpejAgtgKRcsl3WCyIoNOAaGLxVrJhEWpdIo7S46v6qEldkUeiHtu2RlwVR8arhfgkvlZMCtTW2r1MxVdVyq6JAfnd7mw9Vy4L5eOSxStcxStkxVdwhhdIWCbCvZUDb6dAryBHnQU5nJgoGJfvqKxSvKAUuEHvWh7QtH6hqJzn2L71hwiFQp/iR9fuYNQxVC8vjJcXjsuVwiXK4Jb2AC8UgnUic/lxu/2EhDQEZBxibi1lmMZ0/U8ThNwBFCsgHMygEkcswKJaRuQsWoz9n8ZcAwYiBZrx1g5cnwiEXAQMcAh2gCOuZ51LFmfjBsCT9EGkMMVEYLhCkJ6vye+VyVg4I5UU1JZR/mkRfjnrcQxYznFtVMpiIzHHRlJpb+c8e5h1HkLqQgE8ARr8QZrqfL5NQ1OMsAxfQI+AjbB/0HAkT1HAzz/O4Dj0jk43nI3p5ITJX0el9CZkLxpxt1lTqyi++3luCyikz5t5ThtjmOkrNiuc3Sc5Q4qwn6+/4O72LZ9E3/6y6tMmXYRDqcTh8vNxIsmc+lll2vXmeTiXLL0Uu1ek30bCYmuHTWGkCR5hiv0vSlh0XKPSl0kWReE3aCkoJCCYcMZMfjLAY4Aj1DaJHKoGdBJAjibNNOAbPYUF51HUUFvioefS9GwvvzhlaG07e1J5yc5NK/P0i4ucUO1+HNoHK44eEEqVPQDWxYMzIXh/XQ4sFS27JiUARdm0SpJkWvPJHqfolnyaKSiZ0Ma0eZUOj/LhhfyiP1WrBzF7tcU7UKcKdn9V50HV/Ti4H2K1t29aPhHX5ruzqHr2yk03qtoWq04JDxmz/ejXVgJrs+EZWlwtaLj2nTql6bTslDRfpUiemkWLMjTkWZS6hrZh5mfTnR5Lw5dm0PLsky4vAcszSR2VSZcGbfMEGCaKJZLFg3LFJ3dUXLcK/lAPeH9M+DBdNqNpSSh3GJZBdKg4Mz4XpbQ6MxTdIjbcXA2LaWKlqp0ohfnwo976sTSxn+mEN3Xg+1b++D39sDjKMTvKSYQKMQrpYAlBNrtx+0O4vFIxJoXXUxKik0Zt5nQwHe71bRlI4AjFko3NbzVyrGCirVtQETAwLSTaXF/yWJo5hlLyICIFWAS2zLHiIwlc6Ul9hm3mizIpm3V1oX8ZG0DACfTiYAic6VPfhkmjsmxAJKMGcCRvhNd/2TvzTom/78cG10ZCjIy6CMcCRIIjcQbrsVTWY0nHMZeO5uSOTfgWriGwPgZeCuq8UZG4gtX6to4I/1l1PgdhLXVEsEfrNSVP4VFWvZ1rOKX792IWEF6PH4v+OTHyCnEK/fa6YhX3GhxIlrRQtlkdPw+7e7TFDaSBHoikWtIaYI4kaerm2HA3T3fMA5YdWLSpxzHkz6PJnkeTQIV4s6jSaEmCdT0ybE1wdNVJoSfR69zdCye9OkqcyHiKCnT7AJuSQ61STsuLmGUttmwl5Vis5dQWRUvJ//Zlo38+S9/4JJLFuuSE0JzIzyKlVXVzJ43XzMLLFqyROtJU6YyZfoMJDBEOPBqdP2jMfpekuhHuVeljIVwvElyqWzwS+Jn/pA400Aie4AAihFhGBARRoLS8/tSNKA/gy4YzIDhZQwpclJYWEJZwTCc+YOwFwynsKiUu+75PrFYDPOntm7drDemSoqHUVw4kMKCcyjI70dhfh8e/MlZ7N9yJq2fpNHyqzzNsCyUNg2+PA4OU+w4W9HiSgcJhx6gYFgvupyZtI7vdlOtURwS19EDPeH13jQbJub6LDo6U2nar4j9OSteCG1rBl3vpsI/M+j4oYQip4KUon5eUS+Emo/0pf4OsS4y4L1sDq9SHJLItfXCv5YNN2bHXWPiDlueQeuSXsTmKrrmS3CBovmqLBrF5SbvR0oVLE2haWUmB67JAXGdiVVzSypCGMqyPBCLTNxk8r/M6UGX8LCJ600sp6sVTT9XdAjH3Os5xJakoMHpewokVFtArboXTZKjc1P8PXQWKFoH9STqULTWyPvLg59m0vgbRfP7GbTs7sOnH513hC3a78snGLDrqp9C+S+uMQ02bj8eDT7yEB4temUAxWgBClmUZXGXPgMsZtwcW7WcY8BAdDKwkT4DCFbQsZ4n7USgMcfWeV8EcMyCbAUa0zZjp9InAoJk/cnAJVmfnGtAR3Sya1n75D2e7H2bMauuCgWpDfqoDIQJhEfirajFXTEaz5jpuGevYMSFV1BcNw93zVjNQGDep1zDfO6no63fjWmf6B5I1m+9l07WNvegVcu9nHhs+NBOpQ1hp3CmJfKoGZ61IzoJW7Rxr0kpd2v1z0TeNHGLyb6HnieEoEfq3xiW6GO1zD3iSrM7cNpdlItFY3fqoIBymx0tQmFTWoKzzI7DVoxd3OlBt87V+evf/8y2bVu49NIlOihISEDFMpG9F7fbo4HlkksvY/GSpUgpgvmLFuvoNX9Ioi+rGF03jtFj6/R9Kd+p3KPiUpOwaPn/jmEaGDiYwVLJ0yrdZQgM6GiLRgDnvN6UnN+PIYOHM6jYz+BiD4WFxZTnD8aTP0ADT0GRjbu++4MTAY6EtBnAEdfamcyeovj4rRwOfaxo+30eTd9XtF6qaK7Moakkhe3nKD4fqthfrGhxKw54FM3B7kX9wV7w54F0PZRFh4Q4/1G4zTLiRKC702lvTaetIQU+7gHC0vxJf9reOg8+GcK+exWtUsVTznlLEZOFfbWiQ3J0pO/jVFruzmbfFYrDtyo6fqrouDOLttsUrbfG91Y6xOqQjXmxOIQW57G+tEhY9CW96ZrSnc8j4c9X9oKV6fBIL3gil/03KFpWptJ5eTygIKatoR5waW+Ynwsz0jUP256rFVs/UrR91h/WngdjesHlipblihbZ6/qaouXObNpX96NhTCrtUsZhcA9aPYrGsYrGZWl0PKBo+09F48dxHrUHfqTwe87D4x5MwFdA0G/H5y3Xv0bigOPTYOPxSBXDOODIQyoPd+IDK32yyMjCIG2zgEjbnCPtRDHzzHnJFhbpM/NEy+uYxc3MF1BKtsglnmfA62Rarm3AxLoQm7YZO5W2LvynaptF+1Ra3oNcS+aJNscnuv6XARzt2gpHqHGPJBT2IblM3qrJ2ObcjvfK2wnXTSdYOZr8qrF6019+xYrIe0j2HZyoz/rdmLb5Pk9HJ95LJzq2AotpJ96/pwIZ6/h/B+CIVyAecOPR7M6GxNMKOl8EcKzAJPs/5WVCq+OjpKiUMnGhOZyUSRXPEjkupbzMRmlJEeUOm45+GzdxDBt+vZ4t2zez7tmndfi4o8yuLRKpRCoMAQ5HuXa1Tpk6Xe/jSME1iUy7+pprqaisonb0GE1tUztqtAYa+czEyqkVt5rUR3J7NHAZl9rwgfEqnlZwkfYxVk83GA0fNJBhg4cwdGgBIwrtFBSWUlJQoIHGUTAMW6FU/yzmnnu+mwg4n+nNqZJiYfkcRGHBuRTkxwFn/vQU3n39HKL7FG1/60H0gTQ6rk0jOiGdDn+Gjriqtyn2Vyg+rVbsCSsaxA31Q0XjzxUNwkP22xy6Xk3TLjMOKGIblbZ0Wuoz6WwXlmjhO1PsfzuP+re/AvvPgR2pNO08m89/JXQzit1SmfOps2h8WhHbkQl7ehJ79QKaf6I4cJ+iUfaAvqnoWK9of7sXe3+saJHgAsn/kZo7u/vAtrNo/q3s0/SkYYGiVRiphRz060PhljTaH1ZENyii955Bw3eF6FPROl/RKlbO0lyYdw5c2A9q0+maqGicqNj2oqLz3TPh5rNhXN94OPYtKTT/VLFHSD5/3guuuICovw8dRRm0lfShsULRNFPReXMmUoen67V0ojsFvPK49jKF13U+HtdgfN4C/F6b3jQU8/cI4GhG56OAYx5q6wMrbfOLTtoyxywg0j4Z4FgXFplrPTZta79cVxYw8+te2jLP9CcubuZ9mPGTAY0Zk0XcgIkBGas2Y6fSJwKBZP2nAhozLueatuhk17L2fRnA8YerdchzQKLVvFISopqSiZfSf+pteKdcHgcgv4uyyjrNs2ZeI/GzP9Wx9bsxbfOdn46W++J0xICMVVvvX+mX49OVfxdwNDg440E4whwtx1agMe1/B3Acdgf2UrF4XBpwBIDEUpFrCpCUO+J1ryQMeuyEUfzm979i647PeObZpwgEfdjtpZTZ7fq9lRaX6HDm0tJ49U/Z35NItdVrbuKOb36LW772dR0OLTk502fO1tQ2cm/KdypWoBRGjITCusqpWDj5Q4cxfNAQBHCGD4i7zMRtZsg8NegMGsSgQYMYOHgQFwweRP9h5Zxf6KWwxKHdZ66CYTgKR1BaWKCBRvZwBHS+f/ddCYCzZcuxgJN/HgX5/Skc0Ze6qiz+8ad8mg4oWt7JhHX96LwlnejsuCXTGUqlzZ9GvWyWS9TYNelwfw/4Y4a2TGQvRhIw9z2jOPCWhDYrdgmh5uf9oP0MYh0KmhTtHYq23VlwqDe0SbE3cZ0NpPHbikM/Unz+n+nwl/Noe0nBpnRa31LxWjT/EkDJpuk5RddjCrZkwYHe8OFZ8Jtz6Hgxj9bdvWloz6A9mkvzR1LPJo8DdyjaxSX2eDwXpuVmxb4fKbbep+i8O4fDDyg6v55G9DJFyxJFs1g7c/rARbk6zLtD9mXm5FC/XNFwk6L1GgXf6EfXilTqVyoO3q44LLlH9+TFGQmKc2kryqHN04fWKd1Jq/dlx/eq3s7VAQMbPxjAqquG4pP8G/cw/N4iAl6JRnMca+F0A448ZAZM5CE3D6l5iE2f9djal2xhkLnSL4uLmXs6C43cyAYcZFGTYzlPdOIiJ31GZMycdzL9fx1wrIByqrYBA+v/ZAVKK5CadiBcgyc8Bl+Vj4pIHb7JV+NYfBvFFy4hHKjBXxnBW1VJOBjRn6ecZ76HxM//ZMfme7Hq0/n+zZxk91SyPnNPWvX/t4BjiqzFy0IbgEnUXwRwZG5c4pFrAjhlwhjtcOEsd1FVWc28uXOpGztWu8psthLKy8twuctYvXYlH2/6gF+9vIHa0TUabEpLiyktKaa0qBiH3Y5bgEpArFuqq0cyc+ZsFi26mJVSK+faFcyeM1dX+hw7tk7vMQroyPch+z8SUSeAV5xfSP7Q4Rpwhg0YSP75g8gfMIgRAwYxvJs9WlxsAjYCNAOGDOL8IYM4yzmO/o6xDC8ux51/AZ7h5+IoGEJRUQkjih1al+cP5Yd33ZkAOFu3YispoaQon5KiIRQXDqCo4GyK8vsRKu/FnXcomoV6ZnMqvHwOXd/LoEv2MMYoGsKK9uo0orJXIdQz3+kDz/eHv0hkmdD5p8MLmbT/QtH2pqJlfzYtH/WCz/tDUzZ0xqltWjkL2vtBWzZdQsLZouBFpRkBeCOH5r2D6NjeH3Zmw1bJ6VFEhfdsZyYc6BcHMOFqa06DQ2mw40z4Y086X+kBm/M01Y2UKogdzoSP+sOfU2n+leLQL4U7LRd+lkXXo4pmCQa4M42YJJp+vyd8rQ/cmkOT7OtclkHsMkXzDUJ9k6KJOyXsmsWKqOw1resJ3xH6np5Ev5pOTNx1YmVJXZz8FBoKMjjgySIm4HWnolO43X6riL2XQ1d9Kn/509lMmzAEn2soPk8+finzq2vhiEstXttGXGlxOVrHPfFBtT7EydrWBUAWFrM4WedaFxDTTtTWRUnaMp7Yd7LFzTp2KrAxC+/JtHXRPlH7VGBwsnGrFSNtseiMVXei82SedSzxfcn/k6zP9Jv/V6KMghVVBKtGMWLcMkbMvg3/wluIRCqpDkjl10q84SoiwspgqbFj/YyTtRO/r2THid+7OZb7yNq23leJbbm3pE/eg/xPcmy1Xqz3nrVtnWNtmx9b5jrJLBzpM2L2dvRxkj0cARZJgjR7OYlAk3gcnxcvvmZAJR4KfTQkWtxoZkzCoR0SBu1wU1ZWTpndwbJll/P+++9z7733avomm71UUzutWn0d7338L15746/ccNMqnbfjcNixl9mwy16PzabpaBxi3dgdlEr4tN2B2+2lMlLFxImTmD9/IRdfvIRZs+boSp91so8zerS+F+V7cHbvLcm6XzSigBESMDAwDjAFAjjndwNOd32cQQMHccHAgQwYHAcbm6uc0inXMqhmMQMLXbjzB+EvkH2boci+zbBiF4VFJTjzB3PfXd88FnC2bd2GmGjFRQWUFA2jpGggxYXnUlTQn5KhPVl1fTpbPo+HK8f+di78PIvYLYq2OYqDIxWdk9LgkjT4Wiadd+bBo1LCIEMvpu2SY/P7QfCzFGK/TYX9/WDnIBql8NqhVBCXWouimTDEnNAp5aLPo7l9BOzuC9sloi2V/V19ad4X50gTwNm/TlH/qqKrcQhth8+ChhxoU7SKxdSaDluz4S/Z8HI2ra8qOv4h4KTobJJxAa0MDr+iOPCYouvJbDofy6X9R6nEJEH1q4oOIQi9Jwvu6A3fyKZFcm+uVzTcoWiTUtebc+h8RPZ/4iSjHeLW+2F3yPQtPWkTgPp2Tw5IwqgwRhdIaYJUtroVHSuz4MEs2p6SgIlU2JRN0750nlnXn6B7AJ7yYfg9Rfg9dvweZzyh0+3F6z4KNvLwmYfJPIjWB/VEbbnZZJEwC4IsALIoyoIv50i/aJljQMQsKladbGFK1pdskTtR34lAxyy6J9NyroybxT1xEbcemzlfRhvQMWBzMsAxcw3oWN+Dact7Nm2jk/2fFSEvFRU+/OOWMWDRPZw7/RYcNTMZ57UTCduJBEKEA1X4hF2hO1nWfJ7yvST7zJN9X8n6rN+7aZv7x3o/mfvHOmbaZkzeh3zucmzuW6OlL1HMWKKWe9/aZ54Fa7/pE7Ax4nbFq28aYDHaAIoci/vaJ8+X03WcW+3Y+QZQpAyBAI05joOO1S2nrQkBHXGnCeCUlbNq1WrNBP6Lxx6jdtRIKiJh5i+Yy8effsC/PnyHlWuuI1jhx1ZWgqO8TANOmQYcO2XdwQZltjJspXZKim3YJdqt3E04VMGFEy9iwfyFXDhxEhdNmsz4cfGyBBLeL9+BRLPK+ysrtWniTh19dsFARgwczIjzBjJc5PyBCLfakAEDNW2NAM7AIYMZNHwoPmGjmH8ThRcuZ7i7ltL84diHD8RWVEBBkZ3hxc64hVMwhB/e9a1EwNneDTiFlBSNoKRoMELiWZT/FUqHncX4MYpX/jNdF2Lreq8vvJShGaBblilaZmfStSCVrmsUnV9L1QwAEoYs+ynt/6HYdJui4RtScTMH/jpAWzyf/VUR/acATlrcwunI4RBLof1iuhqn0h67mvbOJzjMEugcoQGpRQg+hc1ZotxeVURvVnT9Ohc+GAAbc+FwqraMdqI43JxKy5uKzicUu36qaPxHJo3vSeKoorNVxVkOpIzBv/rBk9nwbD/YcD480R8k0OE7wkSdBt9Jhdtz4evZdKxRHL5dEf2Ngn2pEE2DDxRb71VEn8kmKntND2fA2jPoWCbuNaHPydLM2oc9iqZiRZNLsX98Ch239af14VQ6fifccb1gdwa7PjuTm9Zm4CwfiLe8AL+nBL+njKDPSyRcgVTwjAPO0QfVPFDmwUt8WJMdJ1sg5AaUhUbmy4Iic8wiJdosMladbGFK1pdsoTtRn1kgrVrmGjA52YJs5hgQMXMTtVmMpV/mCmAYQDDnnkxbQcS0k8031zdzEt+HOU4GODIm/fI/metUV/g0S/DQhd8j//IHKJ50JcFwFVUBD5VBDyMDLiJBqdI5ilAofq6cf6LPWvqTfV/J+qzfu7Vt7iXTZ8AlUScbN/esVSe7X63jydrGcpExOV+eCWtfsjLTBjSsOr5vI+HM5TphuiIY0vsbBoiMNufEjw3AxLWJXJOFXKydZIBT5nBhLyvH7ihn5erV1Dc28PPHfkHVyCpWrl7Jxxs/0kzd162+Rkep2RwllLvLEOsnvocjFo4FcErLENCRIAR7iZ3SYpsOTpDqv1MmTWHGtBlcNPEiRo0cpXPJ5H6S70MK0cl1xD1XICHRQ4fpsOgRg4Yw4oK4pWPdwxk8cCBDhwxh+IgRFBYXUWwvJb92HsUTLqe0ZjpF5UFGFJToMGixcERkD0dCo39w93eSAU5pnHQtAXCKh/ZlbE0eL7/ioCmq6PisJ52vKlr+Q+nkyMYlPWldpmi7SXFIXE0SbrxY0bZG0S6LrnCSfTWHlruzaHhQ0Sj1bfYpusTi+CwnXhOnqwcNrAK+AR33AL+mo6uVbWxiP9fTGutHB2m6HHXrRz05uL4X+4V1etM5sKuXLl7GNsUnwsvWlQfvpmpAi0mxt709aHk7l8a9vdnZrmiT8tZNUuitJ/y+Fzx4BtGrFdH7cml8OpWW58WVlwm3KWLy/r9zJp3XZOqINW31fJZBZ2cOXV09oT4TdvUn+mEvzeXWebtCR8bd0RMeyiL2A8W+OsUBu9LF11pDio7FPdm/tj+f/VDR9mcFH/aHPYpP3ipk3txcyjzn43cX43fb8Lrs+Nwugr4gPrf/vxVw5KaThcE8qNL+vwg4ZuE1gGIWYwMcRptxs/jLvGRi5suYzP13AMe8VjJtrm/Gkr0X6ZP3kzhmfY8yJv+bv3ocZZOWccbstdjGXII3WEOwMoijUpI4a6gI+QiG/VQEajTgGKAxn4s5tupk4JKszwBGMm3mm/spEWzMPWbtl/vMet+ZOV8EcOQceU3zo0u0uaaAjAEa0WaOAJE+TuJSEyCxgooAkLjYTJ/R/xOA8/CjjzBtxjQeePB+tu3YyvfuvYdQlR/hbLM7SigqKeh2p0nQwLGAI3VzHN1gI4BTVlqGrcSuxVXuZtLESUyeNJlJF16k93DkfpTPTkptS3RcYX5+PAdn6DCGSYTa+Rcw5IJ43o01Mi1/mEQwS720QoqEmLOoiEH2CopqZhGZdQ2u8RczuLyGYSVubdnYCgp0wEBJYeHxXGrbtu6gtDgZ4JxNyYh+eOw9uPqqbOplv+VAHryZAusU3J1NdOV5dNygkNyV5isUXNeLriuzqL9SUS+WztUKrsiGW7NpflCxR6yUBgXvnEHr33Lo2BlnHdjDIuj8KjT9gM7Ov9MCtNBKTEAoerZ2l0X3KNr39uHwH9OJSoDAtvS4y22jgu0pHEAKuJ0Nv82l+TlF835Fe1u2Lk8Qez0FDmVSL/tDH/el89cZ8HhmPK9mQhr1Nyr2/VbRtSMV/p4Ftyrq1yoOr1E0LcyAxZnwK6ky2oso/YCh0JIH+/po91r7nxX7V8Sj2vh6GjyQAXdm0xlUdOUrukoVsTGKrst78eHVPdn4Y0WTJMF+dB4cVvz4zjRGjczDXTEAn6tYu9N8Eizgcmqg8R4HOEf90/KgmYct2UNr7TMPqnWBSByXYxmXxUR0MjELzam0dYE7VVsWR6vIwisPiPTJuWbxNAuyVZuxUy3wsoCbOV9GG4tFzjVAkew61jHTTqblf0jsN31yXfm/RTunXsmQKx6ibOJ8qqrCVOkS0BWUR+pwVtThDY9EfpWP9Hv0Ho75XuRzkesn++zNnFPpZN+/6bOeK31yfyWTxDG5X829KPpE96+5txO1XE/+L9EyJqAi9638n6KNC020ub9lnrZ+kgFON42N1XIxIGPVJwYcY9HErZsTWTj2chc2R7mW61evprGlmfUvbeCl3/yKf33wLm+8/QaLly5i6qzJzJo3gzHjRlFsK9QF2pJZOBpwSh2UldixF9spKynToKOBp8iGy+Ei4PETCccjKeUHlnxmfp9fc6nJ+7QL8Awfga2wCJ/TTWFBAQX5R0UYBKSCp1hDIpIoKiHZw4scDHXX4p9+Dfnjr+L8wFQG2UI6Qk2CBU6c+LnFAI5ceDil2qV2PsX5Z1M44ixsBX0YM1KxQwqgHU6FLSnwejqs7wv3nQv3ZOukyXYhwrztTHh4KPWS/Cgb6bf2gOU5cEcasRdSiG1J17/oO/9Tsf8VxcEPFJ3RVHZ3uYHVwHpisV00dwFt7dD6dWjvBpz2HDqbe+mQaD7Lgk2Klo+6XVxNORyKpcKnfXSgQZeEY8u+0yGxpHqD5PRsUvECbX8Twswe8QRNydUZp9hxg6LtjUzY3IOWhwUkM3XBtX2LFYfnKtpWp8E/+sLhQmAUdEykI9YX9vaBP6fQKbxqci1JCv1aFnw3C76aFycwLYiXbRDrr/mKdD5dlcf2R1NoeF3R+nFPWvcq1lypCHn7U+4fgtdtx+dx4pO67/LLze3B4/bhFbea9nOb7Oo46MiDZB6qE2l5qGVxkAfS+vBLO9k5ZjHQN+cJQMeMWRedZO1ki12yPlkcrSILryy2os18AyzSZxXTb128zbi1z4CDtU/apv9U2go4Zm6yfZzE65/oWGhHZKwm7Kcm5MUvLAHhaoKyQFSEGe234ambTdGCb1C0+NtUVdVSHbRTFfYQDFVpxgFH5SitI4GwDiAQ1m3zPZjPxXx+Vm3mnEyb7/hE2pwr43LPJBN5TZknc8y9JvesucdEm/5ELfOSiVxLvl/RZlyuY+0zlo25pszTfckAR/qOgM7RkOjEQIL4sdXyMW41YRLoFkd8P0fmSl6PWEuyvyNBA2XlDmyOMi3Xr15Ja7SNnbs/51DDYfYe2Mdjjz/GuufX8c67b/H+B+/y0MM/o8whFUHtcevGYuE4bHbNt8lPrWsAACAASURBVCaca0L26Sgt0yLgI8f2Ehu2olLdlj16HVLtdOn3IRaO7FNJkqskgHokas1ehjAlyNyS4uIjUlpcHA8qkzDnomItAjjFRTaKbG4GlUU4p2aJrr90fnAyBcWluEecj6NwGEWFJdx9HNPAlm3avCouyqe0eDi24iGUFA2gpOBsCgvOp3jE2YwMKZ7foGhoTKH1gCIqVsVbPWBdGvxHBqyUwIEMTXgp0VotEhIsTM+/GBCv3PlIBvw9k5jk04j8LZXo65lEN6VBewrNsWzaWUgXr9ARa6e9E4gehM6biHadBVKorT2HrraetDRkEm0STjapFpqm83g6WjM50Kk4/IGiSaLbPuwDB3tSL+9zaw5skfIIwkadoZkLYjd1J4VOz+HAAsV2ea8besDT53JQIs/qetE2StEh/GnXKA49lqpLU7O/Flpugaa1NNCL6K4edD2dQpeQiI6SZNK+NC5XRG9NgzUZtI1UdJQrGJMF1/Rg11IpZJfOoed70fB2JvXbFW+9oZg7VeFzDMbltB95+I48IN3RNvLgmAdaHhzzoJkH6mQPrjyYZtEzD7651om0zDMLhbStYs4xfWbhSaZlwZGFzyw8Mse68Jm2zDkdMUByOtosuOZ/N9qca44TtYCJAZdTadmIlTnmGnKuaZ9KhyJVGljGhJyM8dtwRUZjC4/F6a+gOuhhasTG0GlrGTjjdu2Dl8/OvHfzuSZ+ZubzPJVO9l2Z71zGpC3fs/mOrdp8/+YaMmbuQ6PNuebzkLmJ96yZeyJt5idqmS/Xt/ZLn7yG6TeAk6hlryVuqcSj0uJ7L24NDFbXmlg2ciyAcWSP5wgoWUHHGq1mACjORiDJlcLkLvs5kmdT7izFUW6j3GnjqquvoKOjnc7OKM3NTdTX12s5cOAAhw4cZM+u3Tz+2C/1ezD7NsdrG/bS0xNxoSWKgMtpiVg2iVIgrAJDKS0qYMT4pRQsf4Szx13JQJsLZ/65uIpHUDoin+/dfc+xezhbuwHHJjHeMqlIAOcCSgolH+d8ikb0I+LO5Cd357NzR7a2Gjq3p8Cb6XQ+kUPjtxSSx9IqZQCWK/bdoqi/XdF2h6Lp7lTtrmoUF9ifU4jJ5vofFA1PKJpfyoJ/9YfDvYl1ptBMfxq5kCZ+QhPvAb+li1m0kxUPLmjLhcZcmncq9gp47JWEzh7wtpST7hUPKNjVm443FfX/UogLruFNqaNzDrslQfPNbFqekfLUWRxeqmidlAXTzqVtVh7tUoZANvulKFqlommUol0SPqXImwQLfK83jX9T0OiCjsuBRcRasqjfpv4fe98dZ2VxvT/LVnoVkF539/bey3aWKsUKIgHEBooVK9gVC2DHGqOxxRhrjLEbS4wxGmvsGrGg9Lr97j6/zzPvHni93i1oTH5/fP+Yz5n+vnfemfPcM3POGTTRruhOhe1HKjRcoFBLjbUbFWr5+49T2E3fc/MUUku7YONJudh2cz5q/9IdzV91RcMOhaceLMSMiV0Q9A9CMOTZs3C5mGSxMG5elOkLTRaguY7Epa4wifS05JMKk5G4MB4zs0mvw7QwnrZoR8yvLeaZzkwFQITpdkSF4Ys0wnR6G6mTTqVNe5RAQ4v+nwo4Zck4yhNRfYkaVZoZwmUTES6pwuSwDYG5yxE++nJEZh2tx1h+P2lbY9aZsWadTN9K2sp3l3mQ/v1lDpjzWVfmnLRjP3JOxr459zinpV5HVOZqOmU7PkPWh1DmyzP09plJNVrqaBAhkLQGM6iYAYcSj1G2F6DM22vm+F4Ntb2AwzzuUGjphh6hKaV4bNrOxu1x4NTTTkJdXY0GnMceexR33HEH7rzzTn09xbnLV6C8tEybQ9DmhkBDieb/J8DxWwrhsVkx1u7DQF8Vhk06GvtXH4mR8QNgcTgRtI2DvbAYq1dlBBwnHDYr7BZqqY2F0zYadsswFBcOgcu+P7xFPTHROxpv/m00tm3sgtQGhdTbOcCf+mD7GoXNZytsW6bw1YkK22l/wrCGTjiHI3VjPmp/o9BCDa8PKW0Mw+53+2LL33LR8kF3YEMPrfqM2hygdjBQFwGa5qExtQh1LS59SRuo7lzTFajrZXgmWK/w3TMKX92n0ECbmTcHIfWmwqZXFXa8Tzuc7sCHCtuvMMAQD/dF85fD8NVXCi3P98cWSiQHFQATuhjOObkdtrDVbuZXClu5NXZBLnBLT2BtHlLHDwA+ygVSxWjENDSgBPgoH7U0Hr2I6tE5aJqo0HRgLnDCIODY7sB0hQZ6jp7cDztnZOP7xQqbLszH7oe6YtcbCnXfKdTtGIUFM3qhPNoLvkA/+MJ01mmoh8rCaWuByiKU+uYFL3lmmqk+25gDGYQ5bWYo5rjUkbxMzCs9jwxHAEQYm5lKWUc0HTDaSrMfAoE41ZR/2gQW5jPNtulAI+n2gMZcJn1Ju32h5fEwyqIBDR7h0glaqimLhxFJlCJYMRVDF/0G4Tmnobyics+78ndx3PjumcbKPKbtxdO/D9PSH+P8xvJ9O0tlXpipPId5nIPmOdlRXOZsOpV2e0DEpJ1mzssY57kOQU/btgUM4GmVYn4AOBm33n4o2QjopAOOvspgz/UGrbY5XuOaAZfbhtlzDsZbb7+JDRu+01dg82I0Ssr8pvwDQ19nlLxov0MJhJLJ/2+AEywcoc9rRrhLMNIZwmhnAI7pixBasAKFpQfCVjReb7+tySzhUI3NApulEG57EXyeYrhto+F0jEDx+AHwjB+KwDAbjpur8NmHfdC4nbYoeUi9kIP6uxVqVis0rczD99RU+31P4J4CNF2t0HJdLjadpbDr1wopXrD2WW9gXT/UvlmATU8rNPBs5RPayGQDG7oBW/sBNQOBpkGoS41DfXNftFCzjPY6u7sCu/OB3bTnoVeBLNQ/r9Dyam/go0Ha91rzowqb72K/OVrSSd2jUEeNs9sVWt7KxuaNCi2P5KOF9jN0yjlJaTc1mNtFO/rcdaTC7rMVGgiY1+QCN+cCq3JRP623lqRSDfthFxyoaxyP1G8VGs5WSB2rkDo0CzWV2ajhbZ/VuWgoNXzLpcroAHQ4ts7tivVnKmy7ORs1L2aj5guFjV/n4NHfDcXE4GAkebNndCjcYV64ZixKLjJZMFxg5kUni5d5sviYJ/FMVNpLmZkpSFwYjaTbYjTp5cJU2qNmJpmJEQqz64i2BTDp+eyHwCBXCzBOMCAlCDF/X8Dhl6irAScWQAmdKVZORXkyiuqYB4mKaoyesxJDjrgOgUmH6fMdGReOHeO/BODIGMo8aOv7S755HrAN2/P9WM4yzjVSphk3z1eZh+1RmbNtUVEO4DphnFpoUlfWzo+oBhzDbxpBR0s6GQBHtt4EVNLTkk+aEXBol2O2z/G64fHaUVaewL333YXPPv8Y9913Dyoqy/V7uyjJuN1GoJ2N9gTg0t4AaOz5Y+mGEk/nttO47Za+ncZ0p7bTuO2Wvp1mtSFYPBLFFjuGOmIopmZc8Wi4yqfDOftsDKo8BiPsYdhsDlz9Y9c2X8Fpc8JaTAnHAq/LhrDfCZ+zCFbLYDisQ+EcMwqh0VZUuHvg93d3xY5tSks5TbSn+UsP4M4C4Pp8bL1UIfVgd+DJwcDdfbS2V8NZSt+2uYXbWR/Rpb9CzSMKW+9Q2EFre9qjcLvq7WxgfV+gsS9qkIVG5KEltdc4VANOXa7hhYCeCLZmAV8NRcvbA1DzajY+pyHmQ/nAjVRt7gp8sR/w2SDg1f1QS2NNXnvwL4XtvFaa22VTFBqnKWydwds+u6L2sGzspmbdbQVoXpsN3JwDXKaQWqiQKu8DPKTQtCkXWxr7ovmbQYbSwUXdgYt6I3V8DjYeqrCNTkGPKEDNFIWt1QopusA5rz/Wn5mD9VfmovbxHDTwnGmDwpuv98CsymxU+Ecj6i9EIDIe/kTxXrftJsDhouVC4uIh5QKWhUUqC1sYQPoiNtfNVF/aCaORNKkwFzOVcslrD2hYxnqdARwy9bYYqTBcYYqdpQIUZsCRO2ek7OdQvsdPbV+WiKI8EUFZaQnKqyejtKQE5bEAwpMPw5ATH4Nv9hmIlFWjNLFXOpTfLeORTjOBeaa8TN9M+ub3auvbm7+5zDPm8T1ke5H9sH+Wy3yTOSht0imfl54nbdKprAMz4DCPafPzpB7pntDqM40H+pkARxQDdBmNRrWHaGqLGuBkBhqp+0PQMZQH5LI1ASO/z4tEMoQTT1yCd997C//4x2uYv+BX8Po8cDod8FBjTEDHafhME8lGttV+DDrtAY7DdL7z4/ObtgDHmeFc50fnN1QeKBoDi82OMTYvbFYLfIVDMd7mxuDYoehWvhQD43N0+urVV/zwDOerdTT8dMBWbNOX8bhsVvjdNnidxXDYh+uzHNf44fCNHQD/qGE4ZXEW/r2uO2op5fAw/q3uwLP9gIf6o/bpPmh+oBtwVw/gmmw00HL/4dHamWcdrfdf7wr8TWHXrQpbeVB/fR/gzp7YcJ3C1kcVmj7mtdN5qENXw8+almzoZZoeCbqiubELGlMKqZRCM70GbBoAPJiF3RcpfEKgeW0/4Ln9gLcHAR8pbPtEoWFdDzTs6ApszQVeptYc77jpAkzI1aDTfGAecMj+aDqoL7B8BHDPSODmnsCNOUgtVaiP8obTnqg5UWHbSwq1O/KBl/oCpwwCLu5rGHle1RtNK/sC5/UBluUidZLCllMVtvN33auw7jaFDXf2AP7ZB/XrFdZ/m40rLleI2Ucj4h6KkK8I/rAdvph978IwLRJZvLKAJG1eiMzjojeXZVrEsqhZJotT4qTpQRiMmbIPpqUu43xuZ0I68+M7M4+UQMA9f3Me450JwixJWd+clvhPBYb22pn7Jqi1Fcx9SBsCTjIRR6ykHFVlCX1ZlqdsGoqnn4iBh18DbrNFE6Vaey3TGKSPZVvpznwX1jF/487EOQ84B/hc/m7ejMrAb8g8mWudofI89sf65rmdHt8DHqY10lYe+2V/BCPeIcVts84EHvYTZAgmBBadNtnnEFDYjwFMxlmNXB1AH2WUKtiWkhFBp7QkidPPOBmff/4xPvnkA5x19ula3Zlua3iPj9gMeb3UaDOuICDAiFIA+zYAR6SdzGDDOnarVUs0VHlmWrbl0qWcTBKO1GFZJqCRPGqjEWiclvHaYSfd2tiLCzHaX4mRB5+P4iOvwThfCa7KaPhpdcFWTPfSdjgtNrjtVrjoW80yFnbrMDiL+8M9vh/cYwdjUnkeHnxoIBpaFBrX5wGf5qPuVYVtjynsvFFh63KFlmuzgZt6Y/fxCptXGgfpuDELeGA/4JlxwB97o+5mhR2XZaNp1XDUXN1Ta481vaTQTElkYy5AlWaqYW/rpm1oWnZnoY6eAlIKuwlEzQrNPP8hwK0tAP6eC/yrAPi8G7A5HzU1ChsbFHavpyubrsA3DAPwzfUKO89ova/nGN68qVCzQKHutC5ouroAjffkomalwoaTFOopsfgUWpLdAEorL/dF6v0c1NAbwQG5wGSFnZMVvp+qsJ7q1SGFndxGO6obcFEvNNzWDXX352PXI3mof6kfGj7qry+ee/nlfjhkZi4ijmJE3IUIBYoQCDvgi+w1VEtfQPJvTi+c1oUmC5l1Jd4ZykUtCzE9zrQ5CCMwU5abGVRnGRrrCVOUNkwzTobK8xAyY6mTicm2lSdMnJR1zOn24mYg+Clx9t2ZdvJe8v5Mc0uNnn79ZZNRGgsjWTEBvnnnw7LoWoQrpiKaLEM4XopQ9D9/XiPjb6bmb9yZuMwTfi+OAbcpuV3J78g89tGZ+cg60hdpOsCkp9PXRltptmPfpPsKOAQJARsCjkg6VCZgGaUO2rGIOjXjBCFStuMVzvRVRg035s84YBq+XPcpPvr4fZxy6lJEYyHtrJMSjt1uB2/jXLJkiQaeTIDDvvhMXppGEJIzHQEkoYbkYtPbbWzTFti0KeG0arN1BDhjHV5YrUXwFw3XgGOxOuEqLoLdE8K4ycdizPw1GBGfiZVX35BBwtkDOA44WiUdWovaLbTNGQWndQBctMkp7IuAqxsWzFdYt74/6ngb6DqF+ncVtr+gsO33Ck0XKNTzPhja4pytsGNNDnB1D+D6/sC52di4rA9aqFDwG6W3v3ac1wsN141B6uHuAH2sfU+JpquWapo25mDbpwr13xpOPptqs9BUlwXQ1c0Whc2vKdTdpZC6MxvY1B/ffqNQvyMLLXUKjaxTp9DwV4VtTypso6Hltq7Y+aFC6gOqZ+doI8/U83moe9JwpNnIbTNq1F2fYxiyTldALB8IUwOvG/DwINTcrbDlZIUUt8x4VkN/cof0xNdhhU1uha1RhZ1zFbZeno+GJ/qi6YVctLzWBU3v56FlQz9s3NAPV1zeDWXRAQi7xiPicSESsCMYcsIXMi6QSl9AAjJcOOYyWVDMY1xCZxa5LHAyBjI/Uskz00yMh0yTDEaYCuuYGVd7cXmeMGCmJbBfacs8Yc6doexPAutLvDO0M4Dxc+vIO8nWHtMVibCWcLzJifAkquGfOh+uI1fBOvdCVEVciNBhZ9LwdZdpDGTcOqIyph3RTN+6rbz0OcJ34FjLvJDyzsxFARypK/O4LWpeAx3F5Y8aJQjan3RGutF1MqpA80bPvZpoojJNAJItNHFpEwmGNDARCKZPOwAPP/QgNm76Fo88+gdMmlyFaDTUup1mRzKZwLJlyzBnzhy9tZYJcKorq5CMJwygaz3fMUtAAjg81yHgVZSVgffmMF+klnT6cySccXYPLLZieIpHwWGxaB9qtkLqATgwylOC/SsXoejg07H63ifbAhwnHBanlnLostplsbaKVLRCHQ5n0UA4invDWtgNEyry8MD9I7Brax+08ACfnprfyMbOZ7qgeZVC3QqFnXRguUSh4eI84Kxs4LQsbFuqsOE0ZQDOPZSEFFJX9ULqpqFI/b47mp9vtZf5ohdatis0bu2Oneu6IsVn1FMtOQfYxmsM8o1nvpaFpiezsY0KCbU9sHu9QsvOAjTUZmPXLgJMHvBSFzS/nKU9AmB7dzQ1KDRAIdWcC+ym1ltfNO/KQ/NGXhtt+GrD7XlootYabWtKFeDviyZqrl3fS1+sxnt2Gg/IQl1Coa4sG5jVF9+5Feo8CruTCluOVNj4617Y8pduqKPa9PsKqS8VUtuz8cZrYzDn0Gz4nQMQdhciRmvgAC2iPfCF3D8AFPNiMi8+yecClXwucDIHUlm47VFhCMIoSCXPTDMxHDNjkfKOmJmUsy23XOQwXxiUlJPyXTIx2PbyzMDCeua0xDO1Z9nPARMBEPYhz8lEWc5//qLVxncpi4VArTSqQRdPORrjZ18I6+zz4J26AMm4IfUlYhEwZHp3jlNngnls24vLt+wMNc8RibMd+5d52d78y1Qmc7kjKvO/I8p+NNCIA89ObqcRcAwlAWqliaRjnOcQXAzpR7y4BzQICeCwjO3J9BmmTpqMe+++B598/BGeefYJzJx1gL5Ezx/wwO/3gltqM2fO0OrQRxxxhDbMzAQ499x1N5Yct1hvl3HLTrbXBGjMNBoO49zly/WdN5SEKOmkg83PlXCK7HYU2Wyt22o873eg2OLWlMai44IVsBx9FVb/6V2YbpiG0mc4dLZWbACOo9gBW5EVbiu1E5ywWyj1jIPL0h+O4n5wWvvBbeuGuQf2xaef9EYjpRFqmfF66Lf6aCmgYW1PbOSVzUco1HAraonCzoXGuYa+t+bPBdrbcupWhZbruwA3ZwO/VQDvp3k0H7i3C/BVPuo39ULz9gGGogC32DZkAf/OA77poyWXBnoUeDcf2NlLSzy1f6FngVzUfJuFj+hZYGt/4JN+SH3SetfO9v5obqJ7mp4APQXUDgN2D0SqpRsaaVxaS5VqOijthxSvpi5RAEOyOzYsUtjO85/Tc7Xa9/YJCruCCtu9Cpv8Cts9Co0+hcbJWahZ1hO7Hx2Mb15QaHrPOOsiMG/4WuHUxV1QHuuOSGAIQt4ixHwexPxRhAMhBILONgEnfXGlL0oudDIl84InI8i0sJknZaRkFJInzENoJubDMj7HXMZ0ZwKZMcGGNw/SZbpsv0h/AjZCMzHaTHlmJs9yc1ribbX7TwNOPEGV66SWXpKJGBgqK8o10CboH41lSSoIRFEZCyNSUoFxR1yCsYt/A8/MJYhHY3Amp6MkHkNJzA96i8707p0BG9bpzHeR8Td/0/biMj+EyjxjWjQtjfiPvUBLXTNNn8/tpdPXQltpOqn0EiDI/DvwpSZXS4sERLAQpQBN92ijGVtnBBjm63atZcwzNNM8CIfoZiiGRx5+CJ9//hn+/tqrmDFzKrxelzb+1K5qWq8cOP74JXjhhRdw0YUXaYCk5MQzoxgBPBzRUs0zTz2lQYRbdVTrpqdnSjMEFL4HjUx1u2AIhx58MC4473wkojHdluAp/fEdCU7c+otFojBLYnu334ytODmvyUSttmIU2h0otLngKi6Eo9iK8cUeFBXZ4S0cCavVgvFHXITLHvnnDwHn63Xr9D4fnbOZA33mWIsisFr8sDtGwOHqDoelP5zjR8E7fgyC9q6YN1fh9XeHomZ3H+2Us+lfXYAXXWi6eyTqeQsnD/Iv7o5NRyrQTQwuyAeeGYDNv1H46nqF7atbbXaoQHBdF+CWHOCWPOB8pc9mtr6Wje1bsrGb22MEELqyeS8f+HoI8NUA4O8KO6mEsC5Pu71hvSZuo33XBdvf6Q5stAC1BahtUdhNP2oNuUBdFdA8AcBUtGAW6jEKu5oHoa6lK1IteYYt0FdjAXojmKSQmqmw+XKFnav6YfOJecCSXG0k2hRSaHAr7HQo7AopbEoqfH+AwrcLFbZd1gN4vjdSbyu0fJGHxg298O03fXDmUoWqcB9EvKPhD46APzYIgfB4hPwhRDyliHiSGnC40LlYZTuAC8q8AJnmYmWeOc60eRFLHVL2J/XN9ZgvjIXxzgSp3xHNxOjI/KnNRLDhATMlhPYYp4AB2wnzFGmBlM/IxIylnZkK8PyyNIlwohrxRAXK4lFUxr0oT3hQkgwimoghFC9BJF6GRKICk0MJVEbKYak6FGNPuB72oy5EpGIypvo9KAtWwlYyC6HSIEpKHPo38rdwvCQwzd/C3y+AkWksM32Hjr6duVz6ln7amiMy32ROSVoAgWn2QZoeOCc7G6Q/oQQW2d4yUwGPjqnhhkYkEzH6zJQ2ts+Mmzq1NOP2I+gKIOQLaqkj6Pfps5lIPISLLj1PX6T22FOPYOK0CVoyIiCJNERKSWXVFVfi0Ycfxh23367LDpg6DccvXoLVV67Cheefr8HixRdewCMPPYS119+Ag2bO0soKlFIIjIfPno1f33objjnqKBy5YKGuc8tNN2FCZRUqysqx7NRTcclFF+P6a6/TeXzu1MlTdJuLzr8AC381X4OYeYuNICN4kAlwqJiwp7wVO/bU02mLvhNnzZqrf7il1hbgsDNLsQcWiwM2x0g4nf3hsg2Dp5AHRRaE7QORCCscf6LCF/8ehKYdCvVf9EHzu0qfiey6XaHpmm5obPVEoF3239nHkGKe6w081x8NtxKEDGt+XK0Mu5eb8qBdz1BCul5h60MK/36dZzbdgY97A3/to21tNtOFzde9ge97At/2BHib5we5wCddgE29gM3d0FxbgJZUDpAqQHPTEDSiGkg9DDR9BjSvA/BPIPUE0HIa0GwDGroBm8ag4fm+2EjjUEpnlxcAd/XBlnMLgFP6ArMUdlcp1M3MR311PuqqFBpmGooDm4/sgV2XdEXT77OAN/PQ8nkvpDZ0w/bvB+GNv9swuUwh6RsOn6MQ/sB4+KOjEAjZDMDxxhDxGto0Agzyr0w0WJjPxSwLXxY0KRcfy9MXMuub60la6glzIINhvDPBzIzai8t7mimZIxmmWKAznYlJCriQpgOKGTDSyyTNOmawEeZsbvtLxWOJCiTipSiNR1EeD6AsEUAsHtKAE6P/tHgSpbEEJkRiCCemYOy04zH00HNQNPkIhJMVKAtHEY9UIBCvRLQkjERJQAOLjBvHTsaPefwd/N0c50xjaR5/ibdVL/17cj5Iv5wzUt7WPOE8ZD2Wsy6pzGeZvzL3zJRlnQ0CNEJ/LuBw28wAl73nM8ZWGvOpEm1IHFSlZj29pSZnOS4vgp4A/C6ftplxOR2IRILauPODj9/Dp//+CJevuRThmKE8YAYbUTC49+67cfONN+GJxx/X15Ecd8yx+N2992HJccfh4T88iF8dMQ+vvfo3rL3+ehy96Cj88dHHtERDwDn4wAN1+rBDDtXnNuWlpSBgXXfNtTj15FMwf948PHD/73Hm6WdowCGAHThzJm5aeyPOPvNM3ec1V10NthMlA1EY2AMoGexwzICTXs9IW2AttuBHhp/tAg5Bx1oImzYCHQWPvQjeYjuCFjvCthGI+7tg2iSFe+7uiw3f90LttgI0faPQ9LZC09MKuL83aijpUEHgdoWG1Qobr1VoeTwfeG20VqWuaXX0mVqp0LQmG7gqDzhXAUcrw9blT4OBN/ZD3bP5wJP7Yeu1CjtvUKi9WwH0XvB5DvBpD2y/Nxd4og/w9+7A2wrN3+ajiSrUNBxtHAQ0HQjgYQAEmp1oRh2aWxqAegDNzwCpScb11pv7Y8s9edhyukI9Aeey/sCNI7CON3Ue2xWY1QW74gp1R/dF44KBwKKewKlK3wraeGVftNzXHy0vdUPqky6o/bYrtn7fA395vh8WHK4Q8xUg5C5GgFbHQSd8YSsCPL/xRRDxBRD1G2c4XHhcjKRcVAQexrmAyVy4DUXKtLku45KWRc8FL32ZF7jEhTEIc2C6o8C6nQnC3MxUAEQYnpRJ2kzNZQIkQqUfSafTXwpMOtNvSTyJEgIrt8QSUSSSMSTLSpAoJTjEURqLoCISQiKegGviXNjnXw77IWfAXzoZkUQJgvEyBBLlSEZZJ4ZE0pBq5OxL2J3tDwAAIABJREFUvCeQUlo0g455/CQu45hOCcJsz345fpm+Kduwf9aVOZVprjCPfch8M88hmX/p81PmYHq51GuLCtAI/bmAIxKNSEcEGdlSo9ozt554LxW3OsMBXs5mlBN4fC6PdnoZ8BiabLFoBEcddSRefOl5fP7lp1hz7SpUTa6AvtsmTbphPxMnVOOpPz+ppZwnHv8T5s45HGedfgZuuO46LJw/HzetXYsTlizBX19+BcvPPgfTJk8B61Fy4VkO0w8+8AecfeZZGnCqKipx0tKl2g8bQeeYo47W4EXQuuC88/RWG8+CCFqTqqtx1hlngIDDdpRQRMrZFwnnPwY4NlshrLZxsFkL4bLa4bW5EHC44bcWI+oci4hzP5QG+mHeYdl44S8jsJGH+TW5qP9MofmfCvVPKDTwXObBXOAOw/Zm+1oCRX/g6WHAXX2x6xSF1CkKzWdnIXVuLkBJYnl3NM9RqFucA1y3P3DXcH2lc+2xxjnQt1co7KY2Gft+RgF/z8aOW7qi8aZc7LhZYRuvT/i0K5q2c4stC2gYCaSOA5o+ABpTqMdfUIO/aaxpIuDgZTQ0T9E2PloV+9lCbKfLmgsLgGPygDNGYD1VqI/NRdMkYwtt65F5+HpuNradkAtwa5B2Ro8WAC8ORP1bvVC7XmHLliy8/kYfrdUX8vSG1zESkaAf/oAPHr8bXmql+RMI+WKI+L2IBmwaMLhYhVlwMXJhkcriJ6Mhk2Ad82LdswBbAUsWPZkB20pdUgmsI4xG6ndEpX5HNJ3BmdPSlnnyW9MpGZg5T0AlU56UtUc7Axb/iToVsbBWedY2NskSrW1WUlmFkrJSlMQjKIv4URnxwV1aifEzF8O+cA2i009AebwM0XgcrtJyuEtLUBb1oixagpKEYZ/Esy/aKnE7UoLYLgnomMdG4uZxN8f5x4XbmpxPHDf5JmbKfNYj4LQ3L9iGY0fKejLXJC5pmcsy/4S2BS6Z8mWeC/3ZgEN7Gn9An5nw3IRnHgQcOftI0qi1lFd4J7RbfwKTSDoEK57j0BszbWWoAPDXv76MjRu/x/Vrr0XlhHI4PTZ9kZpZumGcEtOihUfi6SefxEt/eRHPPv00zjnrbJxz5lkaBA6adSCuXnMVjj9uMV547nkNRJMmVOPhBx9EIhbTVwsQCOfP+xX+9MfHcfqpp+H8c8/VYHP7bb/G9ddei6MXLcJ9d9+DOYfNxmmnnIrzVpyLU08+WYMWlQsITldefoUGKwLH/xRw7PZC2O20x3HCWeyHx+aF32lFwDkKycBoxD2jkfAUozQwBAdUKzz73FBspar0pgKkPsk1vAc8nwc8NAyNv+6FTasVttCG5ZYsbTuziZb9Z+QgdSQlmhy0LMhB/WEKODwXzZMUaqYr7OSlbgcpoNLQGms4RuHr67OBr+3Am/ngNdZ1jyl8foPCp2sU6v6QC7yYD7yhsOV1haYtPVHXMAw19Umg/lpgG7Cr6XJsxdVoaASa8D2acC5qUKTPeuq25mDbPUNQe0UOcGYuMC0bqOyKTUcpfLdQ4dtyhdpYFrYfofDvRQrfURoj+P3Z8JjQ/E4PpL7thR3bFd58X+Hw2QpBV0/jMNHrgttnhSdogy/shS8QQ8BXjpAvrgEnEqDEE9ALVhgfFxwlHHO+aHiRGchCZj3WIZVFLIyDffGfLJkNy8xMgHGpx3hngtTviJqZW1txYYrpVBgd391cxn7S06zbmSBj+ktSgkx11IuKWFArB4RKqhAsmYBwgurNUZTGAiiP+lAW8aFoysEYfuhpGD/jNPgjs1AeKkE8FoO7NA5XeRSJWBAV4QpUxKr19yMwEGgmTZq0JzDN+SCgYB4biWcae5YRRGRrjuPHepm+qeTL3JA5JGmhMhdl/qXPx/RyqSf5mcAlPY99poefCzgEFwIO7xTi4fseMGm9YoCH76WUMhNJLe1wi03qEGR8Xjd8fg+isQjWrFmFTz/7BJ9++jEqKsrg8Ti1kgCvGUgHnHg0iksuuggXnHuelmzOPuNM3H7rbThvxQpce/XVmH3oYfoch+c5r77yCs5YdrqWRP7w+wc0ALI/SjnsZ+nxx+PpJ5/CHx99FCeesFQDCftYfKyxPTdv7lycePwJWsJhf48/9hhmzZiBc846C9ddcw0qyytA7bL/HuAUW4zLdVr36+hbjYY9NopZFj/clhh8Dh+CnkKtYZUID0IyNBKlQRvK/S5MClsws7wnPvvAjubdfdD4DaWMnsA/9gdeGg48mAd6G2ihhHNtLpq5lUbAWWAASqpCoSmm0BJXSCW6AEkF+iJrrFJITcgCKroA5QQjnvXsD/xtEFJf9ADWUZEgCw1/Go76h7oCr/cA/tELXz+g0PRpFlJUj4YVwHlAPbfTVgN4EMBzQMtv0NJ0KloarFoyw+Zs4O0B2HJZb9Sdm4XdhyggopDyKGyZrbB5ocIuAuCcPqg7SaHhGoV6OvB8TAGvdNVaei3rctGwTWHLdoWb1/bFxNj+CNqC8HhC8IUs8EZHwRsZC2/IBb+fk7tMAw4vP4r4PXsWkwAHqXlLTRguGQMXqnnxsS4XP8tYz8yEhXGzjHXMC5n9CNPIRKWNMAimOxP4DukhUzv5TcIg95Waf+d/Kp4JlNg384VKXNJk4CW8xybqRHnMjyiNOpMTdKA9TTIWRmk0oL1DU5Kx/2oZ3IsvRXjKXEQC1UjGJmowjZT44CsPwV9SgYpIJSZGyzXgiHRDwJk8ebIOZsDh+6SPd1tp+Q5SLulMNNOcaCtP5ojML0mbqZSZKd+Dz2Ye53R6ffM8T48TcLj1RSAQ6YOAkDGYvEAbmmmG6rPUZR8EIK0Q4PNrKYSSALW89N0xfqOcGmKUgLSngKAXwaAXV666HJ9//in+8cbrOHLRQgSCvFKabmuoFebWEtAebwROFyg58azmiMPn6udMmzIVT/7pCVx0wQV7AIcKBScsOR6vvfoqzjrjTEyeOFGf65SXlMLlcKC6aoIGqNtvuw3XXX0N7v7tXVrCoRRERYLjFy/G/ff9DofPnoNTTjoZK84+BzMOmI5VV1yBPz7yKJ556mncdssteotOg03G85oM1xOYlAZkS00oz26sxcXg5W1rVq/OrDSQfghELTWbxQ67xaUBx2UJwetwI+Adh0hwKGKRQUhGRqIkUoSyUDEq/KNQ5umL808ZgfdeH4ud3xmXreHLAuD9LODVXDQ/mIPGWxXqLlRoplLAEoWmI4xD+KaAApwKcHUBvHlAWKE+qbCrXGFnZQ4aK7LRUKnQeIhCMz0F/C4beCbLuF+H2mvPj8I3yxRqKUE90wP4rDvqd9ENTi+gzgGkLkVLaiNqsQyNOARomgJsjwNfD8PWP/ZGLbfheAX2bfsBy3pqFzVbDlbYXqGws0ShcR7fNws4uQA4uxeab8wGHs5GyzMK9bzJ9KOuaFnXBTu+ysYXHw7A1VfkYnplX5T5LQi5/PBy3zc8Cv7oEPjCY+ALuBHwUZUxqpUGwr4Qwr4IohEDKGTxcQGKhMOFxrQsdlmcks9FyjIuXjJBMkBzIEMiM2ffrMv2DLK4pV8zlT6FqUr7TIyJz2W5MA/S9CBgIvnsh3HJ/ymU7/afDhyr9gLHVcplbChlUP15alkAVWVRxEor4E9OQjBRpbdAyqIhfX4TSpbDWTYN4w4/G47Dl6GsrBKloSRCianaU3Qy4UEkGYC3pBplsTJUx4yzFjPgiJRjBhy+k4xrRzTT98uUZ54LHcXZXurInMpEZd6ZKd+X7SXP3I556SBjTv9UwCHIEFx4GVksHNHnM0zv8SrQao9jnO0YygIEJGqWEeDY3utzIxIP4oyzluHDj/+F1/7+Ko5bfIyWZgN+Ahe10txafXkP2PC6AhfVmf1aw4xba3wu0/PmHqE1yAg+lKyoTVZWUqrrVVVU6DpUEGB9qjfz3Q4+8CANKCynkenS40/AvMPnYtqUKagoLcP0adO00Si3BSdUVmpgLisp0coIa1at0goGLCNg7NE06xB49mqpCdAI7RTg2CjhWLmHZ6AZJRxupdktHjgsbrgsvFHODr+nGCH/OERDYxCPjEMiUohkZAhKw72Q9A3FxOhI/OpghUf/kI1tNKbcQm/QOcAHPYBXeqLx8Tw039SqmXaGQt2xCjWzFFqirYBjU0gRcNwKCCjURrNQH8sFwlla2tk0T6H2unzgvlzs5nYWQeK1HOC2YdhBiYQGpzfTiDNfq1PXNRQAtTZg10I0Nf8aDS0TkartjXp6qX6lm1Y8qLmst77LBvT9dm5XQ4o6JgvNi/OwdR5d3+Ri9xwDIHFZnu6/5U95aHklH6k38tH8r3ytFr77+yy88lx3LJqjMDE+HFHPeER84/WY8XK1YHgEgpHhCAQsCHiDWrIJBdwIBZwI+Zku0de/knGQ8crikwVH4BFphwtS8gVwuNi5cMkA2QcZILdMZNuEeSxjHWnPNmZGIQxDKOuxXDPTykp9gCzMgfnmwHcmE5ZnsF56YB2Wk0o/pEz/1MD+/puB4yhjKr+X1FD3noDp1XFMqCpFtKxaA04kXoHySAiVEb/e/nCUTtWXVo07+CzYJ/0KFbEAqmIB+JPVCCSrEI9HUBINaLc2VCwoSxp9c0uNZy4EGQkEIdlS4zukj3dbafN3ay8u86Az1NwP65tBwxw3z2uJS/+STq9vBpj0+D4BjgYRSkKGBERtNIIIFQMIPFpzrNV40wCkvZprTGtFAX2rp+HGJhQO4IADp+Kp5/6ML9Z9hnNWnKXBxucz3N8QvLytigV0S8MtMPEiLVtizCeI8V1YTjCgVEUpivkEFtrfTJ44SW+psY7ksw4lHVLyboIa67MOAYBxSi4sF0UA/gYCGpUSbr35Ziw79TQ9Hqz7XwUcqtnJjyH4ULoxAq8XLYbLboWXhkZuH8JeH6IBJ6KhYkTC+yEa7YpwYCws4wbBa++HGdMUnn2hK777OhfNGwaj+Yu++iB/55u5aNKShAKuysK2MxVqjs1CyyRj+4q+y3ZQ2rG3ApAnG3DlArZWI8yze+GTVQofXaOwnbYyd+cBvx0ALBxoeAbgFt0tvVD7cC7q1mejpSEL2DUI2OUFdliBb/sCbyrsukuhcXWu9gitr8Ze0VO74gG3+uhV4OgC4Phe2HVqARov7IkdRyvQ8zXuyMJuauC9loumd7qi7hP6ehugnZl+9MEQzJ+tEHKOQtAVg9s7Br7IKPj8hQj5aAw2BuFAMYKeEILOMoS9cYRD4xEKjUUw4EXQW67/yXHhcgEKkMgCE8BJz2dagIFMm4yHAEEGSGYkgXkCZuyfi1vqk8qiT6dkWmwrjI1pM3OROPMFNJiXidlJOan0Y25nLu9s/JcAm0zPlucQbMjoOb4COBxXAZypE5OoqCpHmICTmIhErBQTwj5MCHsRjSVQXDUHlgWXwXfYCkSrDsOEkggmlToQTCbgTk5GIDYRFcEQqsJuRJMRhMuMG0jZP0HHHPhN+D7mPxOZxj09T75ZRzR9LrSXlr6kjhk0zHEBFTOV8rbyZA1kop0FHG6hGdJKK+DsMeY0vAYYgLL3imgDcOT6AcN+hvyRigIECxplTppSjfsevAffbf4Gzzz/FGbMmqa30bxet94m43XPPqcXLpsBAgQK9quveG7dnjO8ARiONgl+d9z+Gxx2yCGGA04NHi4NiLTLueG66zUoaF7tNPy5CbAQeAQwCB6WwiKtWGCAkuHss2j8eL09SJXp39/3O1y1erXWlGMd9intO6Y/V8Jp1VDgSxsPJuAI4o2DwzYKLpsFblsQPlsp/I4KhDzcDnIiGLDC7R4Pd3AoHIHBsLgGoKi4Ozw2hbVrhuPLT/qjZVceGjdmg/fAtPwzB3iGUko+mn/TGy2X9wGOyAImKqBMYUuZQk1UoS6Ug3p/PlICOB4FHJYFXDwQX9FO5pZ+qD05D5u45RVXAAOVDo5RqL9CofH5AuC7LqjfbdwAiucUtq8ZieYrewMX5AGn9gJ4N87pCg3nKOxYzvt7uqKGeQvygQXdseUYhcZVBWi6dD9svaEHvnlc4at/0vM1VbIL0LQ9D7W7u+Ctt7trO5uAowgutx32cB9YIv1gC1vhDUQQ9QYQ81sR9foRcVQibJuiDT3D4REIRYYiGHRoBQIuOC4qARehAipcmFLHvPiYzwVPpkiNJWFO/EfMIAySZaxDpsB+hFEyXxiFmbIO0+xbgEEYS0c0nclJOr2d9JuJyXcmT4DgP0kzPZfgwnyOGZm8pGXMmVdZUYEJlXHEy0rgT1YiEK9CWSyJ6oATE8MeRBNlGDfpSIw79ib4pp2EaHgiYvEIJiTHIprwwJ6cBkfsUFT7IpjlG4lQiR+uinL9TII+nyGB31j+RPAdZHw7Q9O/QVtp81zoTDwdOCRtppxT6YFzOT1P2jDfPNfT4/sCOFQOIFMn+HBbSmxhDHChGxv6RTMMO5mn62pgMGx1KB2QmbOsuqoKDz7yANZv+RrPvvgUSisTcPt4hbQbfq9xeZrX6UHA5UfAHdB/5glY3EKjcgKlKko35Ld8DwIPn08V6CMXLNBSjIAR21EiWXHOcr0dZxzw28DrBAhivLPG8D5AicgADrbhu7J/2tiwnq6rryCw7XEAKvfd6F2tDrfS5DznPwA4WqqhZNN6IGS32LQigd3K7TY68rTCSVcGdg9cdoqK/DgueDzFcHlHwuEdArtzKGy8pnp8IZzjRyLmVzhinsJr/xyKmvpRaNmqgK+6Au/1QNMrecALWcDjVC3ORtPxeWic0wu1M3uhYZJCY6VCQ0KhMZiFZl82Gv0KqMoGFvbR1zZjRS80Hp6LzSGF3XGFbUEFzM0HTuiJ7fMUGlYoYG0+6m/ugt00LL1MAct7AKf0AI7vh9rZ3VEzJx/NS3NRd6pC7XKFnecpbD+9O3ac1h2py7trdW5ekb3rIYXdz/fC7rcHYOOHCi0bFOp3jsb7HxbilJMVZkyhUedABO2FCLiL4POPhD9QaEgp/qie4CGfV9OgN4ygh3lBBP0uBANOBPyc0D9UApCFJQuOC57MRPJJZZFycbJMmB//+cqev6i+kkEJ4AiDYX0yUDJPWeBm2hkmwzrSX0eU75iJmXeGSbKOSBR870z9tJfHNpkC+0wPbdXjWHEMZcxYz9w2WVKCUEm1vjRtQtSDBDUJkxO037RYIgHHhIMxasaJsBywEIGyqYhFuX0aRTJG49AwQrEShKJlSEZiKIv6EUvEEGndCuVz+Gx5PsGGcebzd7c1hh19EymXb820xDkXOMdImUfKcj6L+fLtSc3z0TwvzfNJ+mM568sfKqmfTs1zXeqa8/bEW68fkDqZqPl6AgNsxC+aYVfDPAk+2sr5vQgGqCHK6wM84DYZJZdQKAC3y4njjjsWH3/8Id577x1MmlgNv99nXCWtVaSNsxtKQj43L2MzHHwSsChlcYuMoDOpeqI+g6Fm2SEHHayf/8br/9CqyvQcQM04tmEZbW0Wzl+gz5jKSkoxc/oMbQg659DDdDtundGAc+b06RpYWE4pjDY7NCalVMP+CDo8ZyFYpd9/k0myMWuuGTtfbYGNYexpnOH8BMNP4+HsnF5AGYwzHr4AywzkdMDptMLpHg+He6QGHAc9TBcVwlVYCGdRT0TCCguPVXjpteHY/rVC46ZsNG/IReqLHDS/WwC82g14LAu4SaGJjjFPykJqQT5Sh+ahcXqWvr65hY40Jyo086bOwxRqKMkszQGm5qHZWQC48tHs6AL4umjNMrqbqalS2FilUE/NthO7IXWyAk7LBpayrULzYoXdRym0nJGF2jMV6i/MRctVPZFam41m2tX8IQt4Kgep57qg8R9ZSH2Sh8Zv81GzMQdb13fDm2+NxlnLFaorFUKOnoi5ihFy2gzjTt84BP1WA2AIJG1pzZjzW9Wf9yyiVhVQWZyy2LmYpI4sUCkjA5R/4Nx6IegwpG+9CEMRhkEmks4YmDbXay8uTKsjSkaVDgptMcpM+QIE6X10Ni3tzdQMGIyzLL0/5rGM0oVIFjTiNPej28UT8JdMRlXUjykRu7a78ZdU6339YEk5HFPnwX/UxYgeOA/h0oofPcf8XPNYyViYnyfvzTwpz0Q7+iZSnv59pS+Ws0zmB+PMM88PxmUumqm0MVMplzlMKnnplGXm+W5uY45nAphMebIOOwM4Pv4JDPDKEJ8GHF4lQBAKh4M46aSleOedt/DO229ptzEiKZGZM06gSQ+UODQAtV59QEPSc89Zjltuuhk33rAW9997n9Yge/ftd7TnAWqoXXrxxZp30GUN1ad//7v7cchBB+G4o48BNdO4zUZNt0MOPEj3TZC5687faoUAUrq9oefoM05bhltvvgWnnXKK1rYj7xYgMdOOAEcUAzLTnw04gmSUcAyAodhG8YwP3PNyNhccdi8czvFwuIbA6dgfLtsIeKzjYBu7H5zFWQj5FQ6apbD28i54741B+HZdAeq2FqDx2+7AJ92Bf2aDW164XyFFH2yX0st0rr4EreUoBczPAhZko3muQvMChUZ6IjijADi0OxDuCXgLgFAvg/pytTRE6eg7Sj2HZOnzmNpTuqJhWS6aTleGWvb5CrvOUGjRvtxygVv7AXcPBug2h+/yCrfOCoD3egFfFaB5Yw52ft8NH73dH/f/ehDmH6FQWa4Q9uQi7CxE1B1AxONHyGtDwD8efr8FforXZlBpL24CEvNi4iJkmpSLPb2M+bL4ySTIgPjPV5gjGSTj5n/D7Me8uM0MwRxnvc4EYVqdocLIfgo1M+T/VNzMxCWeqW+WiYRDZs86zJO6zIvG4vAnqlERDWBixKFVoX3JKkQTcXiT5bBOmoPgwnMRmnYYQknj3hhpb6YcG6b5PAbGZbwkLvWZL+MudcxUyjpDzd9afi+fI/OFc4P9mOsxLvOPVOaVOY9xc5nUIZW5bc6TfJnrAjrp+ebyTACTnrdPgNMKMAQZgg1VnCOREA4/fDb+9a/38P777+LKKy4HtcPIwA2DUa8+oE8HG6YJOObALbUrLrtMG3fSAJRnNzzAf/ftt7V3gRMWL8H9992nt+BoB0QDz9/c9mucftoybcR5y403aQmHwLL42OO0pp0GseUr8NADf8AjDz2MKZMma+27GdMO0MBIlzaV5eWmrTXDUaeAzh6ebtpaM5dlBpq9OGGWbhjfJ9c2lGrYiA8h0PBjcVC5xynabHxBW7EftuK4YTjkGgqXaz+4HYPhtoyCc9xYOMeOhHPcYDjG7AffCAcmJbrhgvMVPvmyD7bsVFp9ufHrPLT8az/g9f3R8Gw34PFWTwLUaFudD1zQFzi9P5pP6o2Wk3ui5gSFzcfSxYwCjlQaiJoOUWg5LAeY3x0t83OROiYLNXRJs1yh9iyF2gt6ov7CnsBlfYDVvYHrewC3FqCZrnceaHWV83IX4LWewJv9gX/1NS5v26JQt1nh+3X9sHa1wvwZfZEoHgu/rT9C3oEIuSwI2MIIuxIIeaguade+0nyBYnj9LuM2v/aARsraABxZVLIw09NchLKgyQzIbMgsyAAJMgxkWsIchUGlMwDpw0zTGUtb6c4ws/bqmBlkZ+LCbPeFZuo3U3sZO5EghEpd9sM468mYknKc4/EEgvFKbW9TGXEjEQvDl6hAqKQMnrKJsE+cjeJpi2AvnYRgvG3HpXwGvxklU0qq7FueT5r+W2Rs0/OZlrKOaPq35XP420kFVDg3zPWYZr/yTiwT4DDXZVzAQso7ojLf2VaAwzz3zXEp74juC+Bw+8wcAkEfpk6djCeeeBzff78eK85drtXgxSEnz0uM8x1DqSAT6JhVo+nVYOUll2rjT26Zrb7ySu0p4L133tUeCKgifdcdd2rAoPPN++65V4PI6aedpiWVNatWa8/QtKlZuuR4rdlGQDto1ix89+16DVoENfpOo2NQusD57R13YmLVBINXd/I66f8i4Mh2GtXreKjt36OrzpeQsx5bsRe2oigcVgcczpFwuYbC7RwBe9FoeC0uuAodcI2zwDp6GJzWrvDahiHo6ovp0xQe+/MAbK7tgbrGLDTuUmjaqFD3Jf2xDUTqlcHA832Ap7oCvIrgLsMDddOVCs2r8pC6shdwVS6wSqH5YoUd3DJbkQ+c1x0NZ3cBrusDXKP0Vh09U9eszQHu7Abc2xV4IB94NBf4YxZST2Wh5ZVuaHm9D1re7o+mz7P1RXA8b+JV1k1NCi89ux/OOXEkJsXGI+oZg2AwCz73IPhdTvidIUS9lfDYwwjwhj+/DZ5AIbwBO7zaLbqhsy+TvU3aCcDhgjIvNFm0XJQSyADIaMgEhHkKYxQGJAwgU3vph9TMXNqLd8TMOirPxCgz5Uk/8vv4GzsbMvXX2bZSj+MoY8k8MmQZY4IDgSESL9F+0EqjPsRjYfgT5fAkqxCacghKD18C/4wFcJdO0t4HpF+h0jfflX3LWRwlVNbp6DdkKpcx64jK92U987c3zweJs67E+c6Uovl+zJc5xTj7krrMFxBhXNqb20hboeyT48C65nmfHu8IaKRc1l6HW2o+jwYbj9cNBgIPPQesXnMl1q37N373u3tRNaESdNbJMxnyR1F3FgBKBxxut1EJgDY4BAaCwcqLL8HlK1di7pw52pEm3c/88403sWjBQu19gIac9K9GaWXxMcfi4gsv0mc5PM+h6xpeRXDpxZfgpKUn6vegrze6rnnnrbex9rrr9XkOwYrt6FeNWm40FhUQSaf/NQmHEouhpWCIRyLZiAjFF6HYaKC4Q2tFyMvZLLxPx6O32By2QjjthVqjjf7X3MUOuC0WuK3j4LIOh8O6n75B1Gnpg4CrByZWdMNxRyv86fH98eW6/VFb2xu1u3JQuzkftd92QdOXXYAPcoA3eJlaPvBUNvDnHOBP2UhRKvmjQjOloUcVUvcqtNyVj41XKWygksAzg4A/52lbm5ZnFZrpd+1lBbzQRdsE4dU+wJu90fReHlq+zNbeEVIQu74xAAAgAElEQVSbsrXEVVfTHd9/PQyv/cWKZUtycNCUbqgq6Yd4ZCB8gYHw+AfD77Mi4PEjQDVnL30wBeDzO+H1W+EJ2OAL+OD1ReHzRjp3hkPNGbksykTTF1emtCxQ80LmIuVilX/HTHNxCwNgOr0+8zoK0oeZCmORvI6YG58hdTIxSeaxL9aR8vT6kiZTknqMC9Nm/JcO8ixSAR8qAcR5aVospAEnmCiBg+rO0+ah9LBj4KmYBm/JBG3kyd8m7yi/QX6v/BbpV/KFSjszlTHpiMp36gzlt0qvZ54j8t6sY86XuHluMi5/mhhnG7aXOmzDOOc44/xtAjhSx0xZT9YM89mGafGwLhew7anXqgpNbTABHao582CegXFt+Onz6nMb7UnA70VpaRI33bQWH330gfYkMHvOofo8x+vZa1tDECHY0CmnGHOaQUeARrbVNOBccukPnHcePOtAUGmAgEN3NPfdc492QUN/awSmxx55VPtbo9NNuq6hZMR8uqvhdhrPcB584AFt/Pns08/gmEVHYeUll2jv0AQbbtvRnofHIulgYwgRooWWTqm1LFtnbdF9OMMheOwFGQtoCCpgY6YCMj+kVti0FhvPeuxwWt1wWj2aumxWuOxj4HIOhcsxBM4iC5yWYXBZBsJVNAjuwiHwFRdgaqXC6Sdn4Q+/G4n77hyA9z7qgS+/zcamDblo2NwDqW/o7j8H+JBGnUp7hMZbCvX/VGh8Pxepd7si9Xp3pF7thfUPKWzgOcxbA4AP+6Hpg25o+qCLcZ8ODT4/UWj+NBtNXxQgtb4bmrf1wo4NBdi4vjs+/ag7/vBAPh74/TBccen+OPSAHgjZByDgHIqAbxB8of5wBYbC7aXWCq2DvQjQJY3fhUDAroM/4ICfngQCEfh9Cfi90V8ccLigzAtR4sIMuBClDuM/J6QzH6bJcBn4PHM50+lBysk4pUyYqJmyHsulnqSljVApJxUAMDPh/3Y8EQsgEo8irM93IgjHk7BXHAjH5HlwVR4If6wE/kSFzuc78/1I9zVk+l0yJh1R+QY/lXZ2/sg8NNP2AIf1BBxI+Rz+FsZl/rIO86Uu87kWmSZlGfMEeASQWEamTN9jEqgtRnDQHqBbD/MJRB6PWwMO3dPQuHPlykv0mc3f/vZXHHvs0bqMTnjdbjrt/KGCgAYubSQqmmqGsoAAjVACDqUTKgJwy4uuZ3hkQWea9BhA40z6T6PUsvzss7ViwbnLV2iFADrjpOZZVXmFBpWZB0zX/uAOnDlLu7rhb1pxzjmgVwJusfF+HG7BXXTBhVqyouDQacDpEGgEgPYBcAg2ewCnFWwyIdoPgaYVBW1FsNvGGqrTdIVj9RnB5oTDXqi32RyuwXA4h8JZ7IWr2KrPd9zW/eC29oDP1hOewh7wF/aBe3QPhIv74Yj5CiedofDam2PxyadDsem7ftj6XQ52b1BIbVOo/Vah/jtlGHdu6o2Gr7uj6d890Px5L9S8l4cd72Sj5au+2PVFVzRt6ovd33RD03d9UP99Nlp25aBuu8K2zQqbtxbgi3V98fY7Y3HmmQrHHaMQ9/VE0L4fgs5BiPiGwO3sC693IDy+YXB7x8LltcOj/0V54Pc54PdbtYJAwF+MYMCOoN9tqEFTHdobR8Ab/p8BjixKWaSdZRTt1cvEpHjewH+iZJrp5WbmJ0xSmKuUSdpMWSZpqWemUibPY5r9s448579PoyiJeRBMxOFPliAajyISj2uwicw+Gd6qA0EX9oEo1Z9/rF3G95Xf9VOoeXzai8uY/VTa3vwwl3He7UsQYBGQEHCSfFLpT0DF6/XqPxpC+adD7JM4LxlkXKlWTFf9ZNj0xkz3L9WVVdr1Cxm7WPtTLZqq0MGgHxMmVOptNEo3i45aqLfXgqEAbDaLVplOBxwCCg0pKdHwzEY8DAjQCOUZjmx3UZOMYMNtNwaCAUFB5zmcug8CGcGQO1Hsg9t4fAbrUSigZMazdvowMwDFpiUu9kfXNbMPPVTnM+3aBy21TDhgFkL2xvcBcPgjRKQyttYIJoJce2kmwHFYi+CwjoHDQkqPo63oaS+GwzEedh0KNXW4hxmabJ5ucPoVXAEFu7ULXIUWeMYF4SkaB6dDwV7YAx5rH7gtCsmQwtVXjsctN/bACy/2wY66sdiNXtiW4i2eCtjZ6kJntwI2twa61NmmAOaxvL4L6hp7oKllIHbWDsF3m8fhj0/2wA039UVVlYLfTQ8BQ+ApHgefqzeCrnEIu73wuwsRivZAINoF/nAvBEIjEQiPhS/SV3sQoIGXn0oCPrqrsSHodRnbbO4gQtrehltuhp8k2T9uj5oXmsTNi629uCzETJRMwJxvZgr7Gs/EpIS5sYz9MW2uxzQZKBkB9/sZZ7m0a4u5SjuWC3gwLvnCSMhkyFhk+1Dq/vdpFGUxJ/zJJDzJCg040XgMgYOXID7/HESmzEZ5NIgQASdibPnx98iYtTUOmfJl7H4KNX+bnxLv7Jwxz7n0uHkus4x9ypwgZVrqSFtJk8r6EFAi4PBPz9y5c7F48WJcccUVuPzyy3HZZZfh4osvxnnnnQdKCJQaeMhOQ0qqGNNuhT7GKHGQqet//g4b7HYrJk2qxsuvvKivG7j77t+isrJcA5Hb7dTOOb1tqECL8Sj72wtAP9RSo0NQntnQPoaOPLnNZYAX6xlAIpKI9hbQeqTB9yNosA6POUipil1cSM/+xnm7Pv6g5wCLVYMWpSVKULTLETDTvzNNcSATf/9FAEd+rIGWltYzmr1AIyiW6YUcVosBNpZiOGzFcNjHw+EYA7tzJOyOcbDb3LBbYrBbkrB5rLC7rbDT9w8NSG0ctLFwOQejuLg7iot7w24dDg8HymGDzzYMAVdvxAI5KIkqlCcVpk9VmDWzC6ZNU5g3T+GB+8fj1RfDeOVZB976qwevvVCE11+2468vufD0c048/IQVRx6lcPAkhUOnKsycpDBtosKEyhwkEvkIh/vA6x6IoG8cPM7x8PuGw+8bjFhsFMpKHShLRhENxLRLGhpwBbxu+D1u+F0h+F0R+N1+nQ54PAh6ggi5Iwh7Ioj6goh4XQh5DQ2/9oBGysyLSOLmRdZeXBZlOk1vI4u7s0wjvV4mBiV1pG9hGMwXJkLmL/84zX0IeKQzVWGkzBdAkX+rLGMf0ob5BDKG/+W2WjwWRXnUDl8yCVdJJSLxiAYd+wHHYMyEI+FITEE5XULFKP0Y/u747m2Ngfy+TFTG56dQ8/j/lLh8745o+lxkOtN8ZD5/B8eCf0oIHJwvzBdASV8PTHObjH7l7r77bqxZswY33HCDpldddRVuvPFGXHvttWD8yiuvxMqVK3HxhRdqa30y+mOPPlrbqXD7itcxy9UE5IU2GrvbrRpcLr7kQtxxx+2YPHkiqKkmSgQOh00beqZLOAIae+xxWp11imQjlGBEn2mG3zSChgFOlD4IIqxHUOD7ME5JicIAz5ko3RBUCAbcmWIdg4cbftbIp0XyYT3tJ671fIlllqIiA1j/V4BDyUTErLbObwg6mQCHkpCjNdhtlJSKWkFnPByUcminYw3CYQ3B7rTB7rTD4aBLhwBctiCcdhuc1GpzDIbNPgwOuwUu+m4rHguXZQRc1sFwWvvCbesDt6033Pa+cNn6w2UfCL+vG8rLu2LqlF6YPrUHDpiSjxnTCnDA1HxMmVKAqQf0QkV1N8Ti3eC394bX2gte3U9feByG+rbLMRRe12i47KPhdRXC5ylGOGRBSYkLlRURJKMliPhLEfDE4KPnZ3pYcPnhd4fgdwdbAccLPyUZT8DwleYNIkzXGD43gl56hqaUYw5tuE+nFlpaoOuO9JC+aNtKZ1rwmfI6YhwdlZNpSZ22GJiZqbJOe4wyvZzMh0Ai23bCgKUPlrOMDEvK2qOsL6G9evtcxkvx4glE6CEgGkY4WQr3pDlwzb8EninzEYkl4IpNQDISQjJqXFpm/k3yTmbKd5Df+VNoW9+js/nyXTuinFech6Ssy3fNNNcCAdqSUXoJIcA2oQCCoSAisShKyspQUTUBydIKfc4S1TfiuhHy88Iy+kBj31FMqK7GkUcvwKJj5+HEU5bgiiuvwpVrbsDlV92Ko5cux6+OOxNLT78UK1fdjOXLV+K0k87ASUuW4sxlp+K8c5bj5ONPwoHTDsbkimmoLpuCCeVTEI+WwecLw+Hywt5q3E5JglJBJBjSvG/s6DEYN2asPuPWIEAvAh5fqycBehMwB4923CmAJEBjpsbWm0g0hi9Lrcmmt9YMtzSsI9tgbMttM3F5YwAPwcZQ6CLoGFKO4dST+Qx7pZm9d96IexwzzcjfM5zhaI8DP9gBM8795WhGaNt2OK1nOFKRVKQaM834QiYjISk3fkS6JoRNgwkBxemg6GeDy2nTcabNwUWpxz4SLvsIOG3D4bQNg9M21Aj2IXDqsD9c9kFw2wekhf102uscCL97MHyuwfC794fbORBu52C4nYwPgdsxDB7HKHicY+BzjYffXQy/m3uhHu1DiQeMpbRficZ0WrRZ9L5sq78l0Xbh3qrWbjG5x9B5baQN8GkDdMQup5VS+y09tAUw6fmZFnxbeR0xlPbKO8u82mKYAjDmfjLVFeZLKpKMOY+Mmu2Ylx6kP8lnXYn/p2gkGoM9PhGJaBjlEQ+i5RNRdNCZsC+6BrGps1ES9mJs2RyUhT0oCfsyPt8MNvKO8u4/hZrHdF/j7X3z9DKZV+ZnSN4PaCCKYCCKQDCswSYQ8iMY9iMcDSFekkRpRRUSJRXaIp6AE6Z1v9+HSDCCstJKzJh1EM6/6Hxcec2luHjV2Th9xYk48pijsHTZmZh33Ck4eNEpOGLpuUhOOwKHLliK5eetxIJfLcTsgw/CySedgPNXnIvDD52LieVTUR6pxpSKWSiNVcPlDKPQ4oLF6YG12A57Me8CI7XDVmRF0dgijBkxGiOGjMCYEWNQPK4YdgvPWqjuTAUBarvtDR4XJRaCjgFCZqCROIEkPZjLKKW0HQwwEVBpj+4FnL08WXh1hzQj4Bjn9xobMmCH4Mj/GHDscNitOlCqcTnscDntcDoIOj8Mbkch3M5xcDvH6uByjIbLMQpO+0g4HSNaw3C4HUPgse//g+C2DwZDyDcSkcBo+N3D4OX5jHsYPO7h8LhHwOMeBY9rDLzu8fDR95nHAr/HBr/HcKRHsKDjPmqxMJDhM2+PmEwfSdqNuVGPddsDmPSy/wOcH2qvmZlUe0yVwMBygg3PayjRMC6A0R7gSJ1fkhJw3Ilq/T6lYS9CiQoMm3EWRk1fBi99p0VCsJQdhPKIFyUR/5737uid2huTjsrMY7uv8XRQ6SjN8ef34HNE2vkB2FCiCRJsIlq64aF8MORFIOjRNBIxPJjHonGEtE1PGH5/AsFAOSqrZuCccy/E8gtXYNm5J+M3v7sZq9ZehuNOXYBzLz0Jq2+6CCuuOAtzF8/FmSvPxqJTj8Vhiw7DWRefjmNOnI95iw7DBZeuxJVrrsVpy87CjANmYfqU6ZhSPQXJRAn8gSCsdgdGjBmNcWPHw1JIrVs6wnTAWkwtXhuKxhdjzMgxGD1iNEYNH4XRI8dg/JjxsBbxDzTVoumPLQC/x69ByO3gFhe9DPzY04CWVv4PcPZqGpglG4l3iIat0k5mCWdfAMcCj7NYB6/LAq+rCB5noT5j8Th51jIOHtdYeJ1j4HWO/kHwuUaDIegdhxDvo3GPhd8zFr49YRx8rUCjQcZth9/thN/t0oF7pSIGk2pgaZVgdLo17/8AZ696dWcZWVvMkQxX+mAdpturS6CRMxtRFOiIaaeXy3PS839OmoDjj5cjFI4iEQkiXjERtqPXYlzVfLiiFf+PvffwkuLI9vz3H9hzdmeeJER3ee+r0lRl2XY0dAON957GQ2MaaLxHCCMQSHgJIWEkhIS8BLKDvBlJY5BmRqMZ2dF4szP7e2/Ne7vz/Z0bUdGVnZ3VXZhh3tuBc+JEZGRkVprmfvKauAE1U0CsMAh1aQmFtGoKnHL3faX94rleSd0bYPT76fxiW2jaRtjQNtdsUkVTmoRkiqYQUNb5GFLJBFJJGVpKhaKlEUvVIpFqQSg2BKPGL8EjT1/ArkM7MLN9PLbuW48dB3bhxLkH8PgLp3Du/P147Pz92Lh9CabPH4mp80dh7faV2HLXbdi8fzt2HTuEwyefwN33PoTlazZh8LBhSNM6RGoEEi39LoeQTCsIRoLwerydwKEgKNJkGHh8QQYYl8PNYGO32jl4rA54XV5EQmQW44mNSesh2NwAzl8h/v2nX3z1FbPvkd9GqEGiFpDR11cNHLZuNk0iJVWU7I48dbZweomaaT+RMOJUovQSyXFGTjoqQSTiAVbkmA+KscR1faKd8CMRF4XCCoPsfFKc1hqPMYccLZREhUBC4YikhXDzWYKFS1I/BxAfQ9tkUiNTG5swVpxMZtRmzLZvaDglDUd8FZNAJYFFgqsn4UpAIMiI5KTkZDZqOWbQoN+hQvvE+c3GXW2fli0glclDy+Sg1A5EdOH9kBpHQc3VQco1Qs7UMtMaAcn4W+K6rmV9JaARxwiAVFLr4UIOff22vs39NkkkUzKSKdJsYkgmo9BSCaRTtCQAtxpEUzn4kgPgV0YhpE7B0AkrcPb8i1izqwP9x6poXTIOx8+ewDOvvILzr34HF77zAl66eAEPP3I/1q1fiiXL2zCnvR2rduxF+/aD2HTkUew6+hx2H30Ci1Ztw6CRo9DQXId+TTmks3HEpSBkVUI0GkcgEEKQsuWHIoiEo6wOBSPw+wJgsLE7YbdR4ZqOtdrGwON2uOH3BhALl8xsZFJLRLtGqOnNZjdMavo5OQb7HXcWGWehdt8uq+GwsGmeFptsjmSfNLc9Un+UvTiykbKXEqPYdoIPlRAHRiwE2axEQ5CjQb6P1QQsUcQ5+KJITJth9layuZLzXw8cPqmL4MILhw3314i+Uq336eihYoQOg5TBVyMi1Yy10X9D2+ILsrda/x+9t3YlQqWnMUJIVVoL4U9Cl9okZPXHlhO6NF4Ah5ZeIOCI4+kYoxAX2/rfo76exopjrqSm8xJw1HwDovUj4Zp2F9I1/RiAorkBSGoZ5r/JpfmSEvrfKHfPV9Ovf2f651tJW39sT23629Kb0PRt49+dSs7/pAo1SdpNAmoqDoW0G436KVNAEloqh5DWCHtyCNzJSagZshqb9j6CB558ChPbRqNxTAJzOybh8QuP49X3PsTzr72P19/5EG+/+y7efOMizj16Bu1Ll2H01HkYO3cdxi+9E8Pb9mLkrDvQunQvRrUuR33LCNQ1N6CmXwbZPJn2ZMRjCfi8EQQDEYRCpcKgE47C5wvA6XDB4XDB6XDDaXcxE5vQdOxWB1wOV6eJjQURFH05PPKMR5+VM6eRnKOAAA6hnvw3XYMCzGWo8PGU/DZ6X46Z8iACCPT79AqHaJdCpbsrKkJhofqqfTjiB/W1GYTKAYduJEpfDcVwvHLAYZFtoTiiVCh8OkITnUqx6ZTDiArTfmiSVQUlLrK1FjO38m0eZSLFFSRiMisMQMxsVtJkSsApwaWnPqb5dFnAqbTWhhE+YvtyINQbaMR+43/2y93uScj0tq+cQKPjaJ/wv5QbpxfEoi0gQZFdBBoyq9F5CCbiPDSGto1FnMNYG8dd7XY+m0Y6W4Bc3wJpRBssI9ahkNGQSWuI5JoY6AqajKzGQ4GvFCbifnurxTsXz53G9/buetsvznlltYIUAUclDUeGTKHGigxFyyCmZBFXapCrHYJQbhSC9a3IDl+B1uWH8eEXf8H9T57DoQfvRMfWVjz81BF89/uv450PvosnLryEZ154Hu998DY++N4bOPf4aQwcOhDRTAH9J8zDoFnrUT91A9ItS+GURyCYbkFuwDCk62pRqM8jX6D1fVREIxLcTtJkwggEw0zT8ZOmQ1qOAI7TDafLAxcVpxuuInTIn+O0O9k2aTrkAyJNRx80wIDCQp4JKjz6jMNFQCbGotDKBwroISSA0rUWsrW3Wg8V0RbH0LZexndv9wwaAZ2/O3AowWc0HEOUTQ6NsBfCtqlPV8KhBKjQXJ1IJIEolWgc0WgMUVoOtVhinV8Duhdm2hdHLJZAPC7xEpPYdiJB6SkkJOIypIQMSaJs2EUthkxllDKD8ppJFYKmUxPis4K5dsJXFxRgKVf/owCHBB4JWYIGCXdqmwlNM0EsjiVoCDAIc5o4Bx1nhIrYNp5T9F/LOkemMi2FaP0IJKbdjsTYDvSjRJ6ailiuP7R0BjUpCbnrBBw9PMQz0vddSfvKQMOzDqQo15iqsMXNFAq2SWUQT+YQUWsRSTVBqx+PdOMUSI3zkRjYjtiAmWi//RAuXvoIH3/zKX76zSX8/Bcf4A//7RP8+c8/w8+/+C7OPHUUE2cNxOzFw3Du/AFMWdAEucGNSF0QvhoZwcY6pEePx7BZa1AYNhNK/VA0jxiHQcNHorGpCXX19UilNMSiJAfSCIXjCIajvIQiCEdj8AfD8Pj8cHt8cHm8cLg8TNsRWg4HjotpPQ4ytVkd8Hv8zFJDQQNkFSHZIrSXkiZjkF09RqbdAA7LSCAIKepyGg4zk7E5OBw69AWgB41os8mioTgi4XgROAQbI3BIyynzldANOgScImwIOkXgEGA4iBJI0MSr4sxh0l4IDGTeumLgFKPYCFrlIKPv/0cBjhBw5UAjhKKxFrAgOAjYCLgYzyXGGuty5zSOu9LtDEXQpZPIazKC9aPRZ/Q2qIMmoZ8WB2k1UraOBQ7UpBIMQFf6O3Sc8V4uZ1u8gyutrwY4ND+NCn2MSYqGuJpHJNkPgeQghHJjIfWbA3nAQuRGbEXT1Dswqm0D5m5aiQNnDuLtS6/jm99+jj/98Zf4/a8+xjefv4Z33jmJbXfOxoRZWcxdNRhLbhuL7AgP8qPDqB2vQh4UhTxQQf34JrRv24zWZUswed5stHW0Y86COWjsT0tA1DEtJxoLwu11IBCi+YIxRGLxYp2A1x+Ey+ODx1uEjtvLtRxmWnOCIFMqXNOxWezM50NBByIYiYBDGkxZs9oN4HTPOKBXsSo1qZEpLRYhwkuIhclcRjl9yGTWvXQFjjlsolEKq74c4HBthmk5RfhoKY2BRiLNROZJ+7iG07Ovppw5jftwSBui4/lXjR4qPbX/UYBjFIyXKzwFcKgud6yZIDf+Lm2bjbvaPvLN1KbiCDdNwc1TDiNZ24QGLca0GjWTh5StR+11BI7+fsQzuFLQiOOuBjgFLYO0nISmpqGmCogotQgmm+FPj0KwphWRxiVIDd+Epin3YMjM/Tj4+AUs2bEIB87cjvOvPoJPPvkIH73/PTz/2P14/rGdePTMGuzZvwArN49Dx/YpWHtgARqmaRixZBAGzW5Ev4kFjJk7FOvvXIG1ezuwZNN8tK2ajbblszFp6mg09i+woIV4wodw1A53oA/cfhd8wRD8oXBn7fL64PR4oa+9Xj+8BB6Hi2k0BBgbBRBYHSCzGrWt1VbWpo9xCkLiwCF3gEGzEdv/TwPny6/YDFphc9PXeqhQm4HFEETQ2V8MBmA2wC6h0TSzlc9u5cChmbIJbkpjaW3MNZxImFYR5SVKgQWRrqa0aJSWtu6q4Yh0EGJiptjmqmucOQTJKZggtZb8OPEE0lqagYZgQ2uSU7rxTuDossCWA4yx3wgcrilxbakn2NC+ywIOBQ4YSzGjrvDfMMetLtnhlQgJIWCutBYCzqymcwqhb7bfrI+OIQEqTGD6MUKwinOKbWOtP0bAyzjmaraZlqOpiA6ZDX/bSdB8nLymIJ3OIJnJs4CCvKayOTlX8zv6++ipLX5DP+ZK3ycdZ/w7Kp1LJOqkMcWippBUtWKhdgr1Wh0ylDFAU6BkcwjIY+BPzYYjNRX++hnIjt4KbcQdqB2zD6Pm3YWn3v4Ap58/hideuRfnXzqJ88+cwfGDe3H2+A48enIljh6cjb13L8TeQ8tw8cPH8NIPnsZtx2/Dwp1LMXbJRIxZMA6zVszEtgNbsOXgahx6aA827VmNqfPGYejIAWhozCKVjiIueREIV8PjvwUeAk4gCH8wxGrSbpxuHysuTwBOtx9ubxA+H83NCcDt9LAwaQIORaxR7bTz0GlrNe+jsGkeAMX90XGKXGOlK3gq89+UDxoQfpjyNZfJwhqlr5msLspvo/zvul2JD8ePO/fswV//qguL/vrLr5hzSA8aY5sl8+xMa2Ou7dBF86gzHhDAQFSEE4GKUudQyLPZQ+g5wqLkEOvpRYgUEaRVkAksVZyoSYLcaCslVZagQkWEJxrrzsWUiiY2EZUmgFKpT+dvBhyTCDezaDZKiaMHkGgbhQZtM0AZUr+bjSsJmNI8nEr79EJP3xZCUV+bnVNcD+2jsULL0R8n+gWURE2+HjLF0e+K4yngQES5iesxnutyt5PpLORcP0SGtUGZfSeGJm6Fmq1BuDAIaraWaTspFjrNl3PQn19cw9XWdH/iHGbPsdI+8bzNapHjjH4nk80gk01DS9N6S+SAp4XYMlAVfUlDVdLIxRqQlhVIGQ8CuQSc8Y2wSwdhSy9HZHArxiw+jMaxR1EzfAPuuO8pXPrqV/jFH77ARz++iAdPbsO+XQuwculQnLx/Ofbvn4Y9d07Bzl2z8fKrD+CnX76Nr//0Kb768y/w+scf4OT5x7Fu704s3LQaS7dtwD2PPogzF57A/hNH0L5+KQYMb4Sal5BIhhGXQwiFvfD7nAgGAwgECCgB+GjuDUHG4YXD7ofHHYHHFYXHFYPPE4XPG4LH7YfT4YHD4YHN6oLVQiHTLjjsblZTn63aBZ87yAKheIASj4oVprWe5BulHatUTprJWN5Xyg5AUWZ60Ih2V6iYy3o+pjxwKFs15WqjZKJ7dv8tgVNMNEdwYcAJ8psSD+BvARzKKyReFKmoBBHymVB2AEpJQ+tCEITES6Ux1O4ZOHwM+XiES/EAACAASURBVG9Y0jsyjQkNRFdXCh0Oqd79OJel4fwNgCMEiIBSubkUlQors3FCCFZSk5AT5xDjxTbVAixUi/2i1gtx0SbYEHz0Y2hb9ItxV1vTsgPxXCMcja3o27wIQ2ULkpkCIvlmBp66VJxtU7ZocS1/y1r/zC63bQYa0Sf+Tuja6TkS0Gll0kKhphM6nTnTRO40JYW0lEVSziKe0uBPN8AZ3wKHvAfa8G2YsGInZq87iX4jb8fE2bfj7qMP4rW3X8cjZw/h4N5l6FgwGMvnNuHSew/h6IF5WLIoh2XL67Fl+2R899KjuPTZK/j4F+/jd//2O3zzv/6Az/+/3+Gj33yJtz/9CN/5wft46b338OTFl3Dw1L1YvG4JGloKyDTIyNRKSGfJyhFna9yEgmF4PT44KSLNQcEBPjjsPthtVAdgtxKAQvB6wvB5gwxGVosDlmo7qqpsqCatxuKA1epkxUYAsrhhtzgR9NH0DLk4IZQn7ORmtpIsEzKts74BnK70M/pxBHAINoLOAjzGulJydz58PWT0bd0aFAQLSjdOa1yQlnF5wOGZWUljyKQ0Pv+GIteMRReRZjSt6bf/owBHL+CFUDGrL1do6cdfjmAVgQHiGLoWaovzUZvgIPYb63LgEOP0x1KbhGa5Yy6nX9WyiNcNhTpxNVyDF6Il6UIyk0Ms2wglU0ANASedY/NxxLVcq5qeDZ1L3Jt4Vldam71/6hOwKWnFGtIaLT9Rh3wuz66BzbVRaUl0Q0nGISn9EFZGwKtOhj1+GxL978bme9/A0Wdex4MXPkHd0IUYPmo65s6YjodP3I2jdy7FiQPteOrEerz7wiG8+8oRnLh3CdqX5NGxuhFrto7Etn0z0b5pAnYeW4+3f/YGTr3wMC799ud49Scf4tC503jlBx/gvR99jqe/8zr2HTuM0dNHoq4ljUy/GGqbksjVJhGLRxGiqRgRic3FcTPNhSDjhcPmg83qg93qg83ih8sRht8Xhd8fhtPphcXiYKBhwKmyszYBiPqZxmMhnw7N0/Ei5A+z1Dc835rw69wATnFRtgDLQMrVrq6gKaeCcZWNVvsk5xi3NxpBI7avCjgsaKD0orhpLcZCEAk6pJmQ8Nc76CrRcCiihGk1pPp3+nJIMyoVPVR6av9HBA4JqHLC5kqFFx1XTrAaz0njyNylz6SsP1aciwSr8VixTz+e2mIctQVAxBjaJuBcC+iQ5hKsG4X4+NXwNs9EcyqAVDqDeKYeSjqPAuUNS2eR1Lpfu7ieK63pHsW9lXs24jlUUpf7G9ADh7fpYyCLLGVYoBxoKTLlUo40XSluS+kgospQ+BNtcEkdsCZuQ82Ygzjw+Id44u0f4elXv0T/kVPQ1FiHJTNH4pH7NuPe3bNx3+5WfO+VA/jROw/gzZcP4PTJDuw/MhPrtg3Bsk0DMX9NE+auHYLTLx7AiRfvxbbj23HipbO48P3Xcf7DN/D8++9i39FHcP7V93DoxHHMWToDA0ZmkR8QRb4xgVReRjAShccTQ8Afh88XgccTgscThssVZOY0m80Hu90Phz0IjzuGQCCOgA44BBcGmWo7qovQIU1HmNRIwyHouJ1eFp17AzimKW44cNjiaiYOpc5Zp5RhWqwWWjSnceDwMEABGKqjxcLaFaqLphpOJ3BoTg/PXCCgQyAjuJCJjaAhoMOBUzSricmgxfUmxD4BEDpORJyJmvUV5+qIceTjEW2qOWR4X6XAEYAjUF5J0ftwyIdF5XJ9OOKLVQgUM4FTiaAqN4aEkV4gUpv6jOOpT6/hEAioTxQar2+bHS/2i1qMoW3jNYjtawKdTBa+xklwDF4ET+1o1KeiSGspyOkC1HQO+ZTEtJtKgSOuTdxHTzW9L3F/VNO2uO8rqc3eP/WJvxPRVtUkUuSzYaYzBZqmIqXJUJPxYkkwAClJCdFsEEF5IjyxjXAkboNV3oK6iXfi3ue+j0cv/hCPXfgpxkyfhFHD8lg5vwUPHVmKfZtH4I51g3Fsbyve/c5BPHRqDe5/cAUOnWzD2jtGoGNbC2asqMGafVPw8o/O4rbja7Dtgduw75GDePr9l3DxR9/Fy997H+2r7sCbH3yC519/DYdP7cfYGQNRP1iClPEjLIXgD8bhcMbhdEXgdIbgcoXg8UbhcodhtwdgtZGZLQS3mzSbBILBBPy+EPPVEGiYGY1pNAI8BBvy55A5jWs41io7HFYXAr5gUcu5Mg2HybtustPcT85lbzEjjAgAK8py4b+hupwC0a3fhBPC9y98OIHL9eHwHyHnkJ9dCOU9I2FLgp+DhS9hQBdKP1aCTfdUNzSGBQ7oMgzQeRjEDIsAlYOQeMA8B1u07Izckl9HD6GukSDcl8N9PgQoggQLWYyUwqwFfOieqU3AIc2Hot9oLN9f8u9w6PBwagpcYPN3GIh4X3cg9e7XuRwIEXAYaGgteBIATAiIyKGutQCKviafjfDjlBM0vfWTUBOCjsYahRwJdLL1k/ZC9n7SYEigGsfRthC0+loIW+qj89D5xFgBC9oW4/4eNV1bcsJKyNO2ItE4CmlVQiZFAjjDQJOjHGJaBimtvDmQnh1dO0GXnhEVui/xTGkfbV9OoWPYtZm8F3Hu3t6v2N/9dykSLQu+1k0pbQ2lrKFM0GqSzGq0mFoS4YwKT3w23NGdcCk74UhvwtytT+HESz/B2Zd/jLuOXMSB++5Ge/sY7NsxE8f2z8Ha9hqsbS9g15ZR2LVtErbvmo4jpzuw/8FF2HZ0KrYdnoplO4bj0GNrcP/zO3HHQxtw+8nNeObD5/D2Z+/jvS8u4dPf/xr//K/AZ9/8Ca++9y4eeOQ4Nu1egcFjaqHm4/CGA/D44vB403C543C5CTqk3fDaZg/CavOzQgDy++MIhRLweoLcbGZ1slqY0MiMJoreh0MaDkWuUTocmocYL2ZQ4ZYevrR0t4/rbmDhliOSXXQcyVERnMXh0hU8eqj01O4GFgr86gEuAjK8pmCBruWyotTEjzOYBILFKLQoi24QcKEINiqVAIdulM5Jwl6YusweTlng6Pw13V5IL/voxQgNR18TNCiKjQPHLLhABBjQKp98prAADYNQPIFkcRIbvycOF9KqqHDIXB/gUNCBABSDT3HhNj1URFvAxaymMUKwVFqL89J4EmrlBKIQogSbhoYGJkh7Gkv79IUEnTgH5VOjQtv0m6KIMfrjrmebfl+Zuhmp2XdArRsILZMFQSatJRloMhqFBKd7BI64B4KoCGoQfXQv1L6cQucR4KJ3ZHas2bsWv0k17S//t6EVI9LEstBkSotBUSkTNMFGgyrnIEsFBNUmeOJL4IhugT+/GZ7aNZCHrMfu0+/j3Mu/xOKOh3Dbnh247fZFeOWFozh13wo8eLwdj5zowLEDbTiwdz5u2zYdxx5ajUNn2nH47FIcfHA5dh1bgIOPrMFjbx3BKz95HC//+Gl88M17+MX/+ga//bc/4k//918YcH7+9S/xxnvv4NSjJ7Fj31YsWDYPQ8eMQFxNw+WT4QvmYHcmYHdEYXNE4PbSpE8ZDlcENkeQFYcrCK8/hkAwxiLURIAAhw332QjYcK2HBw0QeGxkYqu2s9BpmsND8o4+pgkcpY/lkpuAyToT4DDQFKec0EcwnYd92Jt8wPcEGf0+IfO71NcPODqY6MLoBGQoZpuoKignIKS/AWObboTMaUxox2jCZymvmh4+1G8slwMZYVajF8EB0x04BBoBj5K5jKu3dAzfx4FDApwi1oR5jjQcEu4MMkUfj16D6dq+TsAhyInsCEUIsrk6ZUKjBSRELeBTXqh01ZLMBBQJQxJuvUGHtBOhoZQToGaQEIKSzk/HkzAWQlGMN26L/utVU840x/BVcIxYhVSuFol0DfI00ZMyIdOkR42gWV67EfdItYAoXbvYpnY5aOiP1bfpGAGvcseavU86h/htapuNoT4ypSlymoFFJOZksKH1btQ0kkoBqlQPKT4AvugkeKIrEUhvRLDfEjhqFsJTuxy1Y+/AmFnHMKBlJ2YuWoYXX34cn3/6Bp59bB9eeHw3XnniTrz8xF145amDOHvyNpw8uQYnH16B04+vx4kntuGp1w7h0NkNOPn8Hnz0u9fx8R/exaVfv4/f/tuv8If/8wf88V//hC9//SV+9vXP8eb7b+HM42ex++69WLxiJcZPnYWGphHwhTNweJIMODZHDFZ7FA5XHA53DA53FA53BA5XGE5PGN5AHD5/lAUMsGg08t8wf42TmdE4cMi0xguFRduqCTgcOrSeDuVhC/m5TGTgYRn0DbChj2kTeSiAQxYfkkMks/QyVN82yuFy211AI+ZcXi/gCJBwDacrfAg6dEMU6kwXWamGQzdK4wlWfGmCyoEjAETH6TUWMxDRwycocHMYQccEODGu2ZC/hJnLimYyDqiuwGGLsdFktmIQAcGI1iJPsyi2RFFL4mCh39QXDjMzH8/fwKRG2glNCBV+oKKZTMCEagEYYy3GXAvg6IWUXvAJASb2kxCkYhzT07YQeiSMy42j8/+9SjatwTlmI6paOtgiYrFsPxSScQadnsxo4pmUuye6b3FP1C43zthPx4hnRvvKHSvGGGtxPvHbtG382yFzGc2xSSUJpCkkU/R3JvHfVfNQ5QYo8SZIkSEIhNoRTW5DqnkTYoOnwVbTij7KQtiTKxHQ1iIsr0LjkKl4883X8N9//wU+/+g1/Onzd/Dnn72FL797Hp+98ywuXXwYL5y7Ay88tQ1vvnkUX/zuXbz98ZO499ztePz1e/C9b17BV//jEj77b5fw2R9+jG/+8iUu/fxDvPODV/D9H7+L1997DQ8//hj23H0YbUvXY/zUhWgaMgnBeA2sLhlWRwJ2pwSHS4Lbq8DhjsPjl+D2J+D0ROENxuEPSfD4wsx/Q34a0mQIODT/xmZz8ZBoEURQZYe1igcMkIZjp2J1sLxrPo+XaSZcRpnApkfg8GVemDuA8kyW+YAvBxhj/98dOFxrEetV+xlYSKuhfgKOoGoJSuYTiujGhL+GtYuqIG93tTdykHXXcASx6aEKoJAGUx44PJSZaznmwKEvA/J1UMhzSRviWpFewyGAMG2GTQTlICMIsWOLpjbaTwECHDY0ho/rqu0UAwmKudr4MT2DpxMeAiJlappzRAAkTYz8R3ScQsUEOj31XSlwxHFCIJUTbLRfCEGCxuUARy8MxTmEQNT/nhCOf4+aoOKdtA3BiZtAaW4i6UYUkjEUUjGm3bB3VAaI4l5Erb8ner7i2Yn9ldbiudF4/Tn1x4sxZjWNE++KnqkZcGjZaMrckUnT++VLELAJoGoBitwfUmwo4uEJCATWQ6vZg0zLasSHjYGtdgos6Q4E67YjnNsKrXYHJs7aiE8/+QL/8rtf4+N3Xsb//OVH+D/fXMK/ff49/OWjN/D5G0/i/Qv34u0L+/DNl8/j9//zE7z10TO455Gd2HdyI449eQfe/vQ5XPzBk3jilVN46uWHce78aZx5+gieeOEhXLh4HvefOYsdd96DtvatGDVuIdRMC9x+DXaPDKdXhTegwR9KIxDJwu1X4A+n4AspcPliCMZUBKIyXN4Qg4uY7ElaDQsQKAMcazWZ03TAYRmmHcwtwYKLWEStCXRMNBwhD6kWcpSsR/p+0ab9lZTrBhyjs4e29RqOsU0ajn62qvFCxbwcccPc/GZ+06UxpYdlBhG9WlkKIDB5OUV/DtlDhU3UTMMhaBFkCBAEF75tvlCSXmMR7ZIZrqTRmMGl0j6ezaBn+AhAmUGIBJl+OWyzMdTHAxq4JkTakCgEIUrxQ8KF7P3mgsXcv2MGGzPBVU7Y6QWfvk3XIM5Dbf0+fVuMEX20TeOFGYna5YowW12LWktnEcm2wDlqOSLDZqCWJhImB0NLS8imw8gnZdTKWSTTKSS1y/PDiHsTtdmz1Pfp75eOoX3iPVH7ako34Cik/eegJcNIJ4NIKzI0qYCknIGsJRDR8vBJE+EMbkJEXoHaQZuQH7YS6ZHtkId1IDpwA9SW7VAGbEQoPRt3H38Bv/39/8Y3X3+F8+cfws4dbfjyk2fwx8+fxh9/+iTwp0u4eOE4nr6wFy9/eAxnLh7E3lO7sP/BQ3jy9afxzqcX8eZPz+Hijx7Agy/vxl1ntmDPqR3Yfmo79p07jHX7d6N5UiumLdqEkZM6UNd/KsKxRrg8KjOd2V1h+EMy4nIWMSkDjz8GpycCbyCBYERBOJZkGo7DHYbF7i8WH4tis9q8sNrcPICgaE4jzcdS7ew0r1HQAOVZo0zTbocLIZ8f8XAEcjRe1nwmLDyluiQvu8lQAZjrGJFmxpCyQQNmg42Q0W9zP05JmzEDDkGGHg4DBSPv5QCHhzh3AY8J5bvs7yFwoBxwqF8IYQIDAYjgYywCMr3VlcLFbNzVAodgJO6FQ8Q8vLoccIRAIkFFwCEB3E2w9BBQQMeRYCNw9STYhMAUNf2uaBtrOqcQjHQ9xv1im8BC+8VY+n06lvqp7qlcC9CIc9DSA6lcM5wDpyHUOBRNagRyciCSaRmpdBxaKoO02oBwtg5SmvufxD1ci1p/n+KaxDukZyOeCf2WeFaXW4vzdakZcPJIEXDUANKyhHSigJScQyIlI5SqgUeaDEdwK+LaKgwauwMNo9dBHdoOb8N82LILYdfaEatbhezAFfj467/iL/8CfP7Flzj98N1Y2jEMH753Cp98cBo/vHgEP3nnFB55cDtOnN2Jx149gYufXsTLP7mIU995GC/9+DW88dk7uPTHH+J7v30Dj751CPc8uwG7Tq/EzA13YcC0NVAHzUesdiYS+ZkIK+PgjwxCMFKPcDTDQqMpIMAXTCAQprk5CoNLKKoiHE12Asfti8LiCKDaHoCFFR+sdoIOB47w6zBTGwNPd+A4aME2mwN+txexYBgSW3Syu3WnBBn9vt6Aw+dMio9/o4ZjlNllt3vw4TBueHkaGzOGXDfg0MXTjRJ0iL78ZkuA0t98Nzoz35D+wZZvXz1weMQcCWsygRlBI7Z7A43YbwaSSvuuFjgcJBwy1CZzXxd/TtEUVw44wswmBBPVXYRKMfignIASQoyOIcEmto3jjYKV9hv7xLaI0BKCVPTra9pHgKQgAvFb1CcCE3o6P51HnPva1Blo/cYhMX091DGz0C+ZQFRpRlKTkE6FkVVlFKQspLQG5So1HLpeun5xz/pnom/r99MxItBC9PdUm71/874UVCWLVDICTQ1x4Eg5pvXEkykElQa441PgCG9EfsAWFAavhdx/EXy1M2BJT0cfeRaqpHnwphejffPjeOuj/4Ff/QH4zR/+jAce3oNFK5vwxOM78cO3z+Dlc3fg3AMdOP/cXXjx9afw4vs/xFPf/QJPfu8TPPPjn+LlL36JCz/9De545DXcfuopHHvuUTz86hEcv7AbmZHb4K9ZCU9mMXzpBfDIU5HITkVMHQ41PQjpbCOSWh5qqgZysoCEkkNCzvJayTGNJxRNwuOPw+4MotruLwscMq0xX45FgEbUPCyaNBwBHJ/LjShlk74BHPMkbb1pOIyWYhJoMdqBNCQ9aETbDDhmfWaUvxbAIa2Gn4fmGZlDRwClt7pSuJiNu1rgsIme5K+R+KJx3J+TKgUQVAgcoaGI2ihgzAQUjRH9JOxIqJFwE336Wi8MqU37jH1iW0CDvtZFn1lt1HDoOJrrQzWNNwpncT1m57qqPi0DpXEyglM3IT56LupoFUllEJKpODLJAApyFPVxlW0nNaXHe+rpOuh+xDMR70fcE9Wij2px7+J85d6L/njRpuPFh4i+1p+ft3nQQDIZg6ZGkFYS0KQMC4WOyXn4pYFwxqbBEV2Dlgn7EK9dCE96OuzpKbCmW9FHakXfxGz4c0uQH7IeY2bdiQvf+RKf//JPOPPsYSxc2x937JmHn3/0Mr76+AW8+Mwm/ODjs3jv0iU88MTP0X/yaQxuewD7nv8KO5/9Gm0HLyEy/D6Em+/Akp0P4qGXH8MDzx/B+BVnoA67DbGmFQjVzUEwOwGFQTNQN3ASGgaMQV39EORyA6ClG5DU6qAkayEpBJ484qStyTkEwyqsnVpNOQ2HJ/Kk5J0UUMAj1UStA47NyTQcj8N5Azh6E5qxXQlwhI+HT0oSCT27m9XM4GLW97cBDg8mEP6h/8gmNTYfSPhoimHRpM0YfTk9aThCwJAvp7tQ4ZmnhTDS10KYiT5hyhLb+lqMFTXtE219Tf1CWJYbox+vb5sdp78G0dYfc63a+WQW7ppBiBZqMFhyQ1UHQNZkJNIKYql6RNUhsOdbEMnUmN53JddB90fPmMaK92R8RrRN+0Qt2nSMuP/eajpGDxrRFr9ZqpNQ2DIECaTUGDQlgZRC0wgKiCT6wRsbAUd0BuyxDjSN24lYXRt8uVlw52bhFmkyvh2ZDH/tMkTqViA9cAM86hwMGr0Rr7z9E5y5cD8Wb2rGzn1t+PlP3sYXP34VGzc04NX3juKx59/DgHFHoY0+gf4LHoE07SgCk47CM+4EAqPPIjr8IAoTVuDOM4dw9o37cOKtj7Dj0RfQcfA4Zm/dgbpxE9A0fiJaxk3GgJaxqKsfgUJ2GLK5JqTSDZDUAqKJDMIxDdF4BpGYBrcvzoBjc4RgcZCWY2ZSo4SfvFBAQTng0DIGDosNTqsNYV8A8WBpTo6ZvOva9w9kUiMAsQi2ohZTzv7HoFPUcASAhGYjajO4mPV1fdglM1tnAEHRXyQyERi1HxFE0KUWix7pajKjUQAB+Xeo3Rl5Vkx/w1bu02WcZsEDulDo7kk+u8/DERpOye9CEW8qm1zKNB2KYisWDo3SctcEEHacLnO1mH9jhIvZdgk4SuekVUqBQ8KEBJn4cqZtM4FUEjKlpQ+M4y5HqBmP1W8LPwRdF/VTbSxmAlp/DtE2G3et+yiDgDSgFe5Jm2FvmoKaZBJRtQUpLY5cyo86JYzGRALZVARaigdoGK/BeH+0bRxD2+K+rlVt9l7L9Rl/U00mIbO/IRmqQkuExJFUZCSTdQjHW+CJTkJ1cAYc8hJkh65BqHYubomMxbdCY3BTdCK+FRqPWxPT4dDmQxmwAdb4fGQHrMFT3/kZPvvzb7H2rla8+uEZfPrpO/j4+y9g/eYGHDi5GHccfQbDZz2J5vnPYtTq1xEefxrVg4/hP9fcjeqB9+Cm7Gq462dg1MKlOPnCk1i07z6sPHIaa448gHlbt2PU/AVoGj8JzaMmoP/gsaitG4F8dhjUZD/EpTzC0TQCoSQrbl+CzcexOyOwOkKw2kO8dgZhdQRhtftLPhyrm4VL03IFYuKnzepmCT2rq2ws3xqFRdOy1OTDcVnt8DqciAVCnUEDJL+E75nJvqKrgeQXt8qYTykRcrW32lRm6+V6sW1UNvh214wCZv4b6rtmPhz9RQhtx/QGxOQh8unoJo/qH4YZXMz6ygHH2F8OOKYA0oGGQ4aDhsYSbEiQU7gxmdKEP0fUnfNrOvOtUchzKWJNmN86xxnyrRF09MAhf4sAkagJOgQNlqaG/kMXJ5ua1WZwKddH2pAI6+7086gqM4WRGYoE/dUAxyiQrnSbhC1dC9V0jkqFsZmAvi59NKGzfiQiE5bD228EGuQIEslBzIejaVFkkknk5ALimSzktDlIjPdY7rqv9JmWO64cXMz6jedQkyokVYJMWg1p1UqcFUmuQTg2Bq7gDFhDc+HNLIY7Ow23REfh28HRDDQ3RSahWp0OT2EBpIFrMHLOCTjk5Qiml6H/6M1YtPkg5m6ajnvP3YanLhzDiy+ewKrNDbj96CwMa92MVMv9kEedhjT6IURHP4ybaw/g27l9uDm3G7do61CdakOiaTHGLNiJmrEbMXHZUSzcehpLth7HxAWbMXj8ArSMmYl+zWOR1PpDkusQCqfh9atweWguTrxYYrA7KftAFFZ7hBdHGFYngacEHJvdB5vdyyaEUhZp8uOw5J1WD9N0xNIFBBsqbrsTTqsdHrsTUZoEWgyO0ssx6iOZSPMeuWwiN8C1B45ervfcvgEc0xdlhIx+m2k6psCh/Ebc1EY+Ha7hdPftlDQbMd+GNJnLA44eOgQHARpRE3AIDLS2T0ZLd0ahiTQ2evCUg0v3fh7NRvN1CKYEHHYeCjTQzZEh4JgJm0r7jELpSrb1wpaO12//+2xr0HIDYR8wGf76QegvBbtEqaVSGWgKRanVQqKItgpS1FzJc+vtmErfYaXjFFVGgi07QB8qBB1KaxNBQqpBMDwZDv982CIL4c3NgyU5Fv8UGY6bo+NRJc9kmk2kfzv6Td6Oxsm7oTRtgzWxBpboIjgSbfAk52HMopnYfHgB7j6+Cvc+sAnrdrRg46EZaJiwCrb0dtjqdsJStwHegRvhaVoLR/1K2AtrEG3aDnnwdjRMuBODpu/FiBmHUDNkM0a37sfoaXtQN3ApapvmoqZxMlLZFoRjWfhCMjw+GU63BLszDso4QMXu5IUDpwidMsCxO0rAYcEDbFE2Mq2Vli2gTAMO0m7sTqbhuG0OhL1+nti4W0QuN5+xpMfFDPwCQsaPc/3HfE9tMwWhZ8jo/fk3gHPtgNOpypYmiwqtRl8z01pxcifXZjh4hGYj6p40nE6wiDQ5Bi2IYEfaDa3tQ5kNhDmMUuzoYUPt7mDp7r/Rj6Hz8kmixcwEqqpbbpvDhqBjLGZCyDhGwKo3wXct9lcitK/XGDKpResmwDp6JayN41BQZMSTQ5DSEshqAdQoMfRLqEin4myJZbPruhbPpLdzlHtfZu/WrM94vMyAE4OkZCErGihpp5wMIi7VIBCaCWdgOSxh0m5mwlM7GY7cFFiSM1CtzEFVohUOrRWJ5naoLetgU5ehb2QdrInlqI50wB7fhGHzlmLD4TnYcXQ29hxejNsPTcGKfVPROHUNwk17YKvrQN/CCIxatRgT17Zh2prVyI1YiLrR29Ey6wjmbnsM9z7/Izzy/EfYuuccho1fi1hyIsKJpme5CwAAIABJREFU8QhEhsPtb4Tbn4MnoMLpi8DuinLACNCI2knwIdj0ABybF/aihkMmNQKOhSXy5CuBchMbTf6kBJ4EHAqNtrMSdHu7AEfAhDQb/aROrgWZ+3B6gox+3w3glJklW3roJb8Nf+Dm23pVVK/RGNtCiymZ0niGATpe+G9IwykfucbzqXFzV7Lk69H5cwg6lQBHgMes1mszLCloGbOaHiY9tQW0eE0TQUvLGOgFCQka/bZoVyKAaCyN603w9bZf/FZP4yoV2mbjrnmflka+/1goU1YjOGAU+slRJFSahyMhlY4inUwhK9cilsmZmtTK3afZdZYbW0m/eJf6WjzrSmr9cdSWVQnxVBQSJeiU0ww4SjIASamHx9sKi6sdbmklRi7Yh8lr9yPcPA9Vaius6nzYU3Pgyc9GsGEeAvWL0Se+GDcF16FPeCms8c2wx/YjPXweVh9sxe4HZmLPPQuxYe9ErLirFdPWHUB88GFYMltQO20Z1h5djwcvHsWRs8dRP2gZIuo2uNVtsGgr4BswA20bpuL2g+uwfFMHmoaPgpYfgkiiGf4wAacAhzcFu1eCvWhGc7oToOJwJdiyBaTl9AocOy1h4Ifb5edmNYeXp7mpLgKnmAbHZrF1BY7VjoDL0wkcJveKEziZvOvMKMCnmgi5aKz1UOmp/XcDDqlRZk6fIMs2QBkH9EWvVpXa3I/D862V2l0Xayvrw6G0N2y+jr7uTm+uTnI7JiM+Ub+b6skhxKFDk0f1pWtWgnLAEQDiyT1jLE+aXrMRbdJwSFjnKKNvOtOpcQifCGknwsTGoSPgY1aTr4bS7KjFHG08bxsBiJ+nmBJHEmvt9KTh8ACDEnTEtqh5sIDYT/4caiukNXUpHEbcJk92+SKcioCiQIPOostYwABG+dwqTBpKAvJqBCrNwaHj6feopvNRWy94RT/Vwh9EbdFvHEv94hwUDUZ+LXGcuF7aFucTfpdUSkM+0wBr4zQ4GoajTvVDlWqRUZJIpmRIaYXlGVOSOajJ0kRV/e+btcXv6EO9xfWJfXQN1FdJYe/N5J11vk/xbuk9Mp8Mf//l2zIUNQFFplBoenak4UQhKQPg88+Ew92OgLwCExYdwPLdD6JmzBrYU/PRN74I1mQbPDVz4S5Mhys3B31CbagKbEF1YCMswU2wR7bCHp+D+tHz0b7ldmy6axc27V+L57//GC7+5DWcfOk5rNi3Dx171uPdn72JT3/zGZ596UMk1DZ4IutgT2xElbIStvw8DJ4+E0u2bMXsjhUYP3MO+g8ZjsaBQ9GvaQikZB5ufxyeQIL5ZChRJ+VNowzRdmcIlH3Apqtpsifz3VAGaXsQDmeQLc5Gy1B73EG4nbQ6qAsuuwdOmpNDwGFLEzhgqbLBWmUtajk0H8cGp80Ot91RBA7JPx7RK1KCGcHCt/Uyk6cPM4cMnxfJJ4Fyf3rlwNHLf9424wXv8yHgK5U9u/fgr3/9K8S///T1l1+xFDblT9DVVlepjc8skKAccMwekPnDNYFQGeAYQWSm9fQGHAEeqgVkjDUJapFSRgCGayndfTnCxCZqimbrbCckFjGWTadRWyigkMuz85J2Y6b1GM1pYpuuR2guZmY3bnozN7+Jc4iafpuFWtM6OySASEB1hluXUuIIwHSrKxV+VwkcmvNDQpoErR4Uok8IZjNBXq6PziP2UdBCuRBkGiOAxMYkU2jI1cPbMg+WhuEoJD3Q5DzyEgU9qIhnJKhaFCklhxRlUa4wxYy4BzERlo4TfXStolBfJaXbuzKDD+vr2SwrPlpYrVC2cgIO9+HIahxxaQC83lbYXYsQlDswa+Vx7HvwNTRP2QarvABV8aXw1qyCr34BIs0LEKhbgKpwG6p8G2EJbIY1tAGW4CrYI8vgkRZCqV+Ika3rMHr2Itz7+EN49t3zOPXivTjw2FY88uo9+Oaff4af/fIrLFu1F4uWnsamHR9i6JRHEe9/AErL3agd1YEF6w9hcttG1A4ah/5DRqOhqQUDBg9DrrYR4TiFPVM0GpnVwrCxEoLdHYbTG2XpbSjDAGUh8ATicHk5kKy2AGx2P1uC2mb1wk0aDgHHQgEBbjgslCmaigO0AJsADmk5NosVdisVGxw2OwsOEB/KJMfE5PnuMrH7FBMzWUp9ZnAx6zOV74Y1bsqzgmcc8BczD1B9Azi69DfXAjikuQgBTfCgcEUOqK7ZpgVY9HU34CgK8tkc6mvrUFdTw7Qm+o9MgQNG6Ijf1Nc0hmtJtPhaKaKti1DonPxpBIaZYOFaFPf1pDrPWbGwqlD4CcFZqfA1G0dmHToPCV5q64Ehxou+q/094/EEAdI8qE4lU2iqa4Y2fR18QyYhp7qRlPLISQSXqwMO3Rfdi7gPUVMfXdPllIrfIT3X4t9Mr7UJcEKRBjhdU2F1tCGRXof1e89jy6ELqBu1GX3Cc3BrrB2hhg1w5uYgPXIlGibehr7hebjFvQJ9vSthDa1GdaADrtgqOCLtsFOkmzQb1vBoaP1nYdD4Zdh25AAOP3kbXvjeI/j6Lz/FR59dwuZde/DJV/+M3/wzsOXu9zF+4Xk0TXoEocISNIzagClt+5CsnYSYOghRqQFRqRbBaA7eYJpli3Z6ZdjdcVicUVhdUTi8cfgjSQQotU0siZiSQUzNIBBR4HRHYLMFeB41C4VB0/wbH7wuP9durG7YaVkCA3AsVVZYqzlwBHQcNhsDjPjIpfoGcHrIrSMI+Y+i4Rg1Hj5xNMZWBiW4CFDoQSPaRuDQf2iKRCvQWjGZLAsWMIMNnVMPms52J3CKc3qK83SExlOq+X6CkihcAJW0IzaWBA3Lps3XAqKxTOsp+zVsgNhlCkGjwBSg6K0mQSyEMY0VwCGBTNoJA0FRCxBmMCGkezo3HU9FXFe5scKcxs6dTKEm2wDXkPlwNI9HbSaElFRATsowWAgNR7tMDUd/veK6qBb9dI103+Jae6uvC3CUOARwLPYF8CeWYdLCg/CkpqJveApuDsxGn/Bi2FNLUa22YuySg1i//xVYYnNhCS6HNdQBS3gZ+vqXwhIiAC2H1b8SjuAqVHvb4Ymugiu0HP1Hrsau4/uwbs92PPzc03jprZfw3Z+8it/86yf49f/9Cp/+5Y/YdfJ5pIeuR6J+M+I1a5AfuB4xbQYCseEIRpvgCdTA6cvCEyzAHayFw5eG05eCza2gyhGD06/AF9Hgi6bgCcvwRmT4YzL8ERlef4KtCupwBGCz+WCzeOCwe+EpAsdB699UUZborhoOAw6DjoVpORw6AjhRZsonX/IN4NwATtHEVt7UJoINBFzM6u7A4aYuihxjwr0YiSagpa87IaMLIDD7AuWQ6QoCDpniEtRiKepi3rXKBVHXc5oed52AI0BgFLIEAPLv1NfXM7MXjSOzF/UJQS2O7akWAp7OJ8xrVAuB3/XYFHJaPRwtbbA3T0BOC0BJ5JElU1MyyUxqSS0CjfKOXYZJjX5D/B7dp/hN4z1Xum36vkw/JK5cw5GUGPwkvJ1TYHMuhM0/H8HcTFijk3GLfypu8c/BzcE2VCUWIdSwHG3bnsDGA6+heeLdcCWWwxJqR3VwKaoCy2ALr0aVfzXsoU2wBjbBGd4GV+h2OALb4I6ugFo3H3WD1mLh8gewedf9OHTqCH70m4v4+n9/iF/99Xd497M/YvLi+6EM2IUhU+6DVLsC4dQMSJnJkLQRiCpNCCUa4I/VwBPOweHPwO5Lw+ZNwuJR4PAr8EY1hOQc/AkNrnAC/oSCQExFMKQiGFQQCisIBSV4PRHYbR64KTTaRtqNA/YywOFajgXWag4dMq0RYLhLQLgQygUJ/Ic2qZUcPSWnT1f/DdnuSoEEPGBABAgIzUbUZhoO2Qw7nVZBfbv7g+NUNzjETKLYKg0kMPPhUNQan8lrrLlZjNRZUYTmoq95JBtf3oACCLprO7yP4COCBkQAgBFAfD8PCBC+Fw6YkpakB46+TeckzUNAiI4n+JBQ0cNFY2HQKTb3hpYx0Beaj8NBx2FXEkilAAPuvzFoQSyQoEyfTjBerYDsSZCKc1MthDHVAji0DLXwwQhgCOGtP7anNo2nY8l0Vltb25lNm/qNRUvWITZ5PaLjFrDMyYpcgwwBJ5VEIishpVGusQw0tXt+OHEPZvdr3Cc0O31tdpxZX0nbLfPuxHut1JzG/ubo7zANVSJtKwZJjsEXqIHNPglOzxJYffPQNzQKfbwT0cc7Hbf45uCWYBtuDs6FTZ0PZeBaDJxyJ/qP2Q1HlAIHFsIS7sAtviWwhFeiKkBlNWyRjbCGeDCBNbQVjug62MNtCErrIac3Y/z0A1i34xhOP3sW5y4+jR1HHsbM9jOoab4XofwaqP3XIV7TBqWmFen6iUjXDkM8VY+wnIUvloQjmIArqMHpT8MV0ODwJ+EKUlHhjSbhj6fgj6sIyRqC8RTLrRYOJxEOKwgWgUNZBShggIDjYsUDO9NwnMyHYy0GDVj6WmCtssDWCRwbyzepD4E2DQ6gICuxBEG3Wi9bedvMXyNkt74W8rtL3aMPp7vfpiIfjn6QaJd3DomoBYpK45FoXS6Qpbsp7RNjytXlHF3G/u5OM/EF0LXmEWxdQ6bLAccYKs0hVAKNAE65miDD4NETcNgYPq4EilLAgB4+Akyipn2lY0q+HA4XiS0cpx/D4CNT8k6CTRIcMnyCJweMxqLgaE6PvojABwKPCPMWyUBFFJuZBtVTH4t4MjjFzYTf1faZgYKEMPUTJKgwc5cJHMyONesjqBC06urq0NDQwKCjN9WVoEORYvUITViP6ITFLEO0otQhS2vgpFKQcjK0dBSZKwDO1T6nLsdfjm+mIuhQhCOlY0pDIeDIFCIdQyBUB5ttIvyhFfDFl6I6MgZ9/VNxq28mrJE22BPtsCQWwyYvgjUxD15tIeqG3Q6v3AZrZBH6htphjXXAm1oHW6IDVZGlsCVWwC6tQahmO9zaZtilVbBGl8AeWYVq31Ko9euwavvDuO/xCzj88BNoHrcSydoNSNXsRbhmPgLZqcg0z8bAMfMwdFwrho+fhLqmAZAzGgLxKBwBP7xhFe4AFQUOT4L5cOyeKFz+BHwRFQFaDyeqIhBR4QvIcLmjcLnCYGY1qxdWChKggIEicJzFoAFrFUWo2WHpawPBhgGnEzY8cIBn2e8q08rDpfvHejk5a+w3yuyy2z0Ah7HC4wWtWiq4oa/LBg3oB4n2DeD0DB69RlNuro7ZGAIIAUMPmlI7zvw/AmRC8zFChwQ9nYP2c+AkeO614gRQggVpLASQrqBJgyLhuhVaqZEt4EYrhnJtR5j2uLZzGaYVIaAuIzS6izC8SlMcncv41W8GkcvpE8AhbYmgQzUBp/s5UpCUBtiGdcAxdDZUJQhF7YeMnEMypemAk4ZGyS6vAsjGY2m74ud4PYCjxBBL9IfDMRmB8EpEkqvgUibDnZgPd2IRwtmVkOo3ItFvM8I162FPLIY91gZ/cgn8ahtiNevh1VYjM3g3GsbcDaVpC6zKQtiSiyA1b4VNWwZl8A4UxuyFI7UIt0bnwZKYB2nAMmw+9ASOP/sCHn7lJSzYcBv23P8UNt/1GMa1bUL9qJmYu3IzOjZvxZwlCzBh+ni0jGxG/YACMjUpyGkZcSWJUFSGPxSH0x2EzcHzpDncIeaz8Qdl+AISAiEV/qAChyPEwqKdjgAcNA/H7mUBAx6nj2k45MOhJaYJOCxKjYBTZS2WamZSs1usLEqNPrS7fVx302K6g0Z8oBvBUm67LGCMLpMbwDHQ32Bqu54aDmlEZGYjMxZBoZxpjaCgh4y+LWBD8BD9JeCUtJqu0ClpSNTPNQ0+z6ZTuykuOU2BCFRorlBPRYwjzUcsbSDMbAw6AiSV1hVmKahYSJYBkR4uoi3OKbaFcBb9ohb9ldQCOgQa0nZIaxLnKdVJSMlGeCdshH/cEqhqGIraCC2RhawmEUsnoKaC0CRKKVQKSCgdX3m0mbg3fV3xea4TcKLx/rBYxqPKOg9V7tnMpBZQFyGSXg5fcjF82lLE6jagKrIYN3nmoa9/PiyBOajyTUEoswzpwdvQNOluyE3rMKj1AKRBa+HKL0Jz62H0kRcgO3ovhrWdQmr0Nvj7LUVq5Dr0n74FypBZ8NcPxpZ7D+Hdr7+PNz97FUefPohjTz6F3ffdh+Vb12PW4lmY1TYFk6aPxIgxTRjQXEBdfRaFuhxyeVpeIwVZluD1+uByeVkggN3ug93mh8MehNsVg98vM5Ma+XA83ig87gh8nggC/iiCvjArPncALpsHDisVNxxWFxw2F1sLhzSc6r7VsFRx6FBY9A3gmBCOTwYtmc2MtCznwzGjrSBzb3U36htAI/ZfT+AQGMgeTuHMJKTJpKXXajg4eEYC0iAITEwj0c3BKQFHYtoFh1eCmcuEz6crbHgm6ZJ2wzUmOk7MkyFTGl2PHjQU+ZbPUsmZlCyLjONA4oDSg4d8QQSdnkxo3fb9OwAOCWASyOUEcSWgEWPoHNQW5jNqdz9vEnGlH/yTtyA0eTnUZBRxuR6alIXCggYSSGpBaPLVA6f7b1cOKzaBs9IPh4rGmZjUlBgSchMDzq3Vc3Crcya+5RqMW5wT4JPb4JbnwxKbBalxM2zx5egbaMdNzrno456BW92T0CcwCc7kLGgtaxFtXIqm6bvR3LoP2oitaJhyABZtOZz59eg/4zgmrX8UY1ecwpT15zB0wQnEBmzDrZF2SA2bsHDDWWw5cA4HzzyB8999C6efewwrbluFyXPGYf6SqWidNRpjxw3CgAE1qK3Noa62BjUFDYVCClpKgttlh8flhtvhgYu0F5sfTmsITmsYHk8CgZACf0BGMCgjGJAQDCQQCsQ6gRPwBOF1+uG0ca3H5aCAAipuNvGTBQxUW9g8HLfT+f82cH7xFU389Jva33o0qbEsBKVMA92A08uyBXrw8ECC8iqiAFH58MCuGo8pcGjpAt0cnJ7aPJCgZ3Oa8OmQRkPCWEzUpDBmU+AUk3ASQOgYHsVW0lIYhBKU1p3Pn9FDyAgbrtHwIAGxj36XtCOCnwgUIFNaVksjl84wmBBs6Dp5ybHwawrBFoVARFDqAp0UN7GRX+dKgGM+M51mr/deus16J4FvUvi5TGbCFzUioQGUE9ACKD3V4lg9ZPRtsV+lqL9kHt5RS+EcuRiylkNBViFRklQ1haySgJLxICdJSMvm92N2j5X2VfJc2RgTiJgFEnT7iDA5TmjXikwaOqV4Ih+ODElWkJAbYLEPQl/rBPR1zsR/tUzATe7JsMXnwCnPR1V0FoL51Yg3bEPf8FLc5G1DH/8C/FfHNHzbMxG3RicjWLcIrpp5UEauR8vCezBk4QMIN22Gr3YjLPJKyC13YuqWCxi75gyGr7gfw5efRmzIbrgLe1CduB2+zHbE67egftQmPP7Kmzj99DPYfXg/WudNw8L2mZg5exzGTxiCQYMaUFeXLy7cl0JNTRppTYbP54Lf54HH7YabwOPywmn3wGFzw+mg9DVBeFxhFqEWCckIMeDE4feG4XMH4XGQWY20GwoioMwDbrgcVGjbCTuluGFpbmzwuj1XCZyu2V30crZru7zsNsry8hzQBwxU6MP5xVdfs7Q2wm+jr8v/UNfoNaHtGC/UuM3Wz9EtV9D1AXR9UAIyvdVCq9HXZsAxZh6gbbaOTsUQKg8g0jTI78HMYT0ED+hBZAacLppPMRhBaDECQKKm36JCwGGBAsJ3U4xEI0CQhkO+Gkq9w2GTQ02+wEsujxpDIRDpoUPakTCtXRFwygqn3v1BHJxXHrrNhKoOOCUgmGsBvUGJjqcxAjL6tv7cBIaCqiAydgkC03cg3DAFdVIMwayCtJxEYzSOSI6yDySLWk7v4eXiA6IzmKMYys7MnIZQ5soB0f0dlDuf+FvruZagyDyzOoeOBllKI5ag7Mv9YHENQ197K+z+1bjJO50FCPizHQjkViKQW41Y/RYE8xtxs78N33YvwD95FuJmXyuqY9NhS82Bq2Ex1PG3oWHuYTTMvgfhgVthkZbBElkGZeBeTNv6KoZ1nMLQVfegMGcXIiM3Qx59BPbcnQj3O4Q+kTVwKO1YuHoPjp56AnsPH8O2XTuwau1yzJo7CeMmDEXzwAYUanLI0nLl+Qy0tMrS9ahJCZIcRSDogdfrhMfjgNNphYOK3QG33YegL4JwII6QnzSbCPyeEDzOANNq7BZKa+MEW2zN6mCQIdBQpmgOHEriaWeTQH1uHyLBrh/QTLaZ+nC6ysye5KlRFpfbrlTmUySznhXl2t2CBm4Ap2t+tXKaj9Bo9DX5bihbAR1DIKDca7RfD5Zy7XLAEUDprRb/+TuBw1LspDp9NGS+E+Y0YUojoBBwKHWOsTAQMe1Hp+Uw30/Rn9M5T6e7oLoaIVfuWAYcirQzFDOhaNZHK5ZSITDogVCuLcaX20/9YhVUcU4BH/0xDDhyHM7hy1A9/xT+acgWBJNNcFOqIllFv2gcnoIMV3oYYsk6pjWaXb+xz/Q5UOi7oZR7npX2m51P/K31XOuBQwsJ0gdYGnEpi2CsEX3tg+AOLcCwsWdQ5Z+DSHYlfOpS+NRliGbXQq7ZBG98Oao881Hlmo9bHfNQ5Z2BqtA09IlMQ1VyFuLDN6CmdR/yU/bBUejATeF5qI4uRrCwGaOXPo3V936Ihtl7ERqyBo661Yg274cy6D7EGvbBqayALTEN4fQAzFqyCuu2bceOPTuxbMVCzJk3FeMnDMfAQY2or69DbX0D0pkUEokIwpEAFCWOhBRFJBKAP+CBh6DjdcLltsPr8SDkjyASjMFLvpqi5mOzOMBKNU34pGKHrZon63RYHSxpJ2WLZsDRbQd8ge4BA+Q6uAGckpbzj6rhsACBKC2E1PMyBmbQKQ8cMWeHggXI5FYMuzb4fMxMaaRlMcgwzYSi00jDySCfIVMa125qCzUoVwg6ZloOwYvO/ffQcrqaeXrXBoSgJlOe0ELIwS9CmPVwEG0CBwUAUDGDCI2jfhFiTW0BHXEOfZ1RFfhqRyA8dC7k2sFojnqR0KLQFBW1cRlSxo3+cRcKUrRi4HR9DnzuDPnsupZr8TFgOKduftdlAUci4GiQlRyCkXr0tQ3ALZZxuNW2AN+yTEMivwGeeDvLPuCNtqPKMQtV9pm41dIKq302fIHFcPrnoq9nGm71T0W030rEBq2BOnIzGqbfBUd+MTx5WpJ6LZIDd2LqihcxZslZ1E7Yi1DjRtyaWIGq2GZUhTfAGl6CUHo++o1ajH3HT+PYw2ex/757MGfhHMyYPRmtMydizNhhGDSoCf37D0BDv2ZIcgKxWAiRaBDxRISFeNN2IOhlsPH6XEzbCVBEly/MJ3hayDxGKWwINrymiDRebAw4pOWwUm2DtZqi0pxw2vlCbFSH/CYRajeAU4INqWD/qMDRazvC72MGF7O+ciAhrUloLQQc2jbTdjhw+BwdFixQnHcjAgVEzbUb8tNw7aauUIO6mlrU13Yt1EcgqsnnUWBBBaUgAm5aK00MvdJ5OZV+ZZcbJwIiBFR6qgkABAVy8FMIMxXzqLLuMNHDQ7QvBziaKiFUPxqRMSsQbJmFbFxDTEtAU2TkEwoimTiycgxpWaoYOGbPxAgAmvxrNq7yvtLkYeO5e92mOTidJjXyQxaLnEYgnIfN1R839x2Ob/eZiv9imQZLeBHSA3ZBrtkCd6wdFs9c3GyZhj6WaaiytiKWWI5MzSakajagr68VdmkeLOocWNPzEBu4Grmx2xFvWotov9XwZ1YhUbcD/uxaJPpthS+zEX1Da9HXvwkW/ypEUu0YOnEtjp19GuffegNnnnsSB44fxrota7B0xULMmDUZY8aOREtLC5qaBqOuvhmZTBpaWmFmtXQmCVmOIRzxd2o4bo8DPr8bAb8fXrcPDis3mZWAQhoNN5OxSZ4MMBw6lD+NhUT3tTANh/w5pOlQEEHYzJz2jwMcyj7QFS5m25UCh+yGPdkZ9ft6892I/XrfjWhX6sNhfpyr8OEwzaZTu+FaDgGiO2Cor3u/GUgEYARQeIBB1+ACOo5gRKlxaFxX4HAthyBhhA2Z0Ths6tBAExh1hScMrUUt8/FQYAFFsvEAAg4cvZYjvqT1X8Oi729b9wQZ/T7y4QjgUHYAKj0Bh4AiioCMsab9BDDRT9uira+1lIxgYRSiU7fDO2MXosmhiGgqNDWBrJyCP1NALJmDovDVVvXXbd4u90z1z1+0y42tpL87cDjETPoN2hVN+iShTP7EEpwkyJKCSDQLt7cfbrqlGVXWaegTXIB44+0ojNiP4TMeRLZlD/7JNRM3OWfg27ap6OOcgb7uGWgadjcrNzumoY+/Fd/yTUK1MhvVydlQWjYg0m8FYo2rYY0vRF/vEljD7agOtaOPbzlf2sC7FRbPcuQaV+CR597GBz+9hOfefAlnzp/DwQcO4fbdWzlwZk7BmDGjMHjwEPRvHIhcvh9oyexsTkNNbRa5fBopTUYkSiY1NzenuWwgLcfvI2d5AOR7IVMZmc2EBsMyQdN2sRBoeBHzb6zsGLHUNIErEjJfNvrfnUlNlxG6nP+G+vfs3t11eQKKUiOI9HSQfp8ZcMz6rheEBGR6q68XhLpqPV0DDfj6OiIFTncA6UHFocLn4JiBSQBJDxyaM0ORaRTOzKLTWBg0mdLyRZ9NDdNsOGjq0VDXtYgs1QQmYV4jk5wZcEio8GvgIdolIVMSTpV/WVciDC9vjEITY4tOfgINmcPKAUIPi8ttC0jp63Q2hXh6ECIjl8E/63bEksMgJSWkkwmkU1kE03Wg60sWUxD9XZ5Thaayzmtj4/nfI73rzv5iYAiPSotBlvhHkEJzyhJkDo5CSmQQDPaDzd4Cf2A25IE7oAzdg8K4wxg272E0T78fFmUp/ot3Jm4OzcW3PDPwLW8r/MnVCKprcLNrJm7xz8CtkZm4NT4TN4WnsuLOLEKwtgMmxBT8AAAgAElEQVS2+GJY/Mvhiq1EdXAZLKHV6ONaA7tvGxz+5WgesR7Pvfoe3rz0Ok4/ewYPPvMQDt5/AJu2r8OSZQswY+bUInBa0L//QNTUNiKZUpHLc+DkC7QekoZkSkIsHmKajdNlg8NhgcfjRigQQtAfhJdFr/FgAIIP99WQCY1Dp5SsU5jX+Jo41X0pJNrBzkHAER/TvddXFzRgJrdN+yqEi9/LMw5Q1gFRbgCngvVzygUOGPt7gkvXfRRYwBeCo349WIxto0ZTLkrtbwEc0n5oWQQBG4pYuyrgMMEkvrxFfXngMAq2SrdJAIpAAALPtSiVwiiiSsgkVKTyDYgOHYn6eBp5JYC0loCq/f/svWeUHMd1Nvz++M7rJDEAJIDFhsm5e/LM5gWwixxJEIkgciBBgAFgAjMpRjGLWdGWZVmJCv5kvRZlSaaVJcuyZJlWoiWKQcxBFGW///x856nbd7qnp2d3FoApSh/nnDpVXV1d3VPhPnVD3RpDpT6E1fmZWFCKtxDuTv/f9Mpp27tx0AIhKK/xnibAEa7aqz8ih1OqFFAm4JDLKZVQKxdQr1EnWYeVW4De7oUIhTYhv/Ba2EtuQG3NHRhadw9GN9yH/rV3YXjjvRjZeB8W7ng/6qfeicTQVTgpeQDHR/bgxMQuROsHEa6di2j/eUiNXIjc/EsRKp+DUOEQ+sfvwsK170ascim60heiO3MluuJXIpq7COOrLsZDX3gED3/r7/DJL30af/25j+LeP78X19x0JS64+DwDOOvWnYply5Zi4cJFWDC+EPMXjGH+ghEQbMjpjI4OgtZqNCKgOC0c6TVWarFoxOzR4aKcEhqaNUfDYUTDtEALg8cN8Jwbmj2rKxv1MMAD2DQdC8cMcNnZtwCnifsJRMAAsdtbHI7L3VBfQ4AgmCgQBYnYCD5B3ExQ3rEHHDmDx+hxaK3m6HGOBnCCCRiJ3hsAOo5bnWMBNFpHJ4BTrVVRpBltaR4yKw6g7+CDSA/vRa1WxUDNQqk+gnh9JYpGx/TGtEVQP3Sa1+grL+A4e768dRBkSpUiyjzltsz9OAXUyjYqxSxKeYqEx5FOLkcifjqipQPoyp2FufZ+zLb2ITV6OTLzr0Zi7Erkl96M6pq7UFh+G4or70Jq/CbU1tyNeRsfwMIzHsTwqbdjaPWtGF9/D/pKBxEqHkJ10W2Yf8r7sHTzBzB66t3Ij9+IeP0dSA+803BJ28+7H1/87r/j2z/7Hj7/rS/g3R99L668+UpcfcOVuPCSg9i+YwvWrl2NpcsWY+Giccwbn4f543TSOoKxeUMYGq4b82iaRdMyLRrrM4ATDvcgHKbiXw5OS8bjBnxikUgDaHjkQCN4xGsUsxnxWnefEbkl40lYWVq7vQU4bwFOGz2PgsdUMcGBFl7cnMmyatUWxN0okAjIqLfpIB2OWLGxvOpwjk6ktsAxGgi2VGvej6N+3BwRSwABEmIk9+U/tRfHNIjasQQijzk0AYNgwVi5niOJgwBHwcgb5+tlDBRHYC3Zje5z34XKovMxUOPx4TnYBJzqKlSq9FBRekPAN+hMJS9YTJZu9I0HcLz92Uj7AaeUR62cQ62Sc9w9zUM2tQy9c1ciaZ+JmH02Yvn9mJPYhXiFGz7PxMmZAwjVL0Wo/wrMrRxGbMGNSC29FfnVd2Fg3X1Yc/ZHcdr+j6G48AYMr7wLwyvuRqxyOULFy2AtuBX2+PWwFl6D/jW3o7r8TtSX34cFa+/F3sN/gb/52g/wnZ//O/7um3+Pez/0AA6/41Jcfu1l2L5zCzZsOg3LV9A6bT7GJ8Ywf2IU8+jeZmQAg0M1YxLN/Tfcd2M4m0gvCDahUDci4T7DzSgno9yNXvO4gQbgNFmoiThNj5nOJDPI5/JvAY5Xf8O0HF3QgSHBFJ4IvBuPvMYCk6WDZJrqfYA6msn0OHKMQbMH6aDNoEdrSBAEPgQWisYEbGwTt4BNwwBATvgk4AjHE8z16EQ3mz4bRxGos07ZgyMbPl0LNXIvrtFAq/6mYaXWsgGUe3HkWAMxjRbAMd4NnI2nJFqqYCYAKuA0yrCcA0wNInaMAMa/d4TXFKmZQLDxAE4j37mvwNMkgtNnfbHs4md97uZRL9BoOlevYQEJ9OACdJ16JnIT+zHUX0eVIpn+MVTKw5hfimOobB3zfTRBbWsU+dr+GhsA0X5qH4vYzO1vHXeMTR83TqMtoVQpGQ5H9Dc0ILBRLVuoGNP+YRTzixDpG0dPz2no6duMVG4f4rl9SJUPYkZoO47v24ETQnswI3w2ToocQE/9ckQnrkN0/B3ILrkJi3b8Oc648LM4de9HYI1cg+zA1ehKnIuu1PmYkzsfXfkD6CqejbnlcxHuP4y+ymHY865CbcmF2HLeTXjPxz+Dz3zhk/jgJ96Pm+68DocOn4uFyxagf6iCQimHfDGLWn8RI6N1jIzIPhzuuyFXQ4Axmz0jvQg5YCOA04toJIxYhJs3uRE0BOFwPOI0B3RoBm2CEaU5nqK7+4yFGs2h8zQYyFpvOh2OHwPaX7u6myl1OFrAG7evuHmX6RsFQkGAwzyCDbkGAo66yZkMfPTe/wQI+fU8ws24+3QUkFSkxmuK2kisudeFIixaKingiGm0Ghq4Me9zwqtVk3A54tbGcDq6J0f34QwL8IilmgCP6Gyot5HgAo74WqOVW6vBgJz6KYDiIVSOA1H1udZyv0MCN9lz7cx+tQ2a4g7BjO9rENWGE9Q2Ij9nlS/PcC9MgG+5ag3WwAiGywkMDtZQOOMqnHT2Q8iPrkC+PgarNg8rShFUinT/EmSlFvzuydrlDblngMXltAk47GsCnB4k6AWjdulysYre2SvQNfs09IbPwMmhjYiXzsaM0Ok4fs4mnDRrK+aevBu9M/dixtwdODG5G9GhSxAbvRTp8atw+qFPYfN5D2F4+S2YE92FuaGdyBbPw/INd6A4egkihXMxJ302ZsbPxOzkWZhNrwa5HUhXdmHX/ltxxy0X433vuR633HYY6zYvQa4aQ6oQRTwbQizVh2QqhESsF+lkDKlEFPEYAaTPxCYd7TPXkXAvIqEeRMI9iEUZehFz7kXDNALggWp0yClOOUO9cuZNn3HSKXnqsJNqCtIxLrbb0TirQw8trMO7mJ8sHaQe6ZTmBxkIeLFD022NBrSAN+705b9TwMlkzel4nHTUlQjotNk85XP2+WYBHDnITdyCkPhxsirg8D/5uSHhfAg4fuWtEEFyIQQv3YtDEGu4tml4G/BvAKVlmvhZE/c29CxNJ54Od+PxNCAETlzqmNUz5fYN0Z7sfpd8DyAdA8DhewUcmuPgTZHBhLuVAxD/cwQP1q+g5S/X2ANkgEx0L8zzl+O1VRvAUDWH/oEa8mvPRfSizyE3by3s6ggK1RGMFxKolsiBcSNr8wFoUl/z/+N/ljb/HcYewCHAEPzNYqTeb9Icr8Egw3w3lIsVJCIrMWfWCsyaswYn9axHrLAfx/dsxgndW9AV2oPenr2Ye/IOnDxnG06YuwUn9m3HzOhu9FjnYHDpO5GpH0ZXZA96InvR27cb1cFLcca+D2Df4c9gx/mfxI5Df4P+pe/E7PQ+VCeuRqa+H7UFB7Flz0247poLceXlB3DlVedjw+aVKA9aSBViyBaTSGbCiCd6YWVjsHMpZDMJAzoJehSIR0xIxMIGWAg24T6K1LoRjQjoRGlI4OQL4PAkTwEXOuhkIMj0zO02gdeJaMyADBfN7uGUAX4l3wIcl8v5nQKO4XBss8+FvtF0haBczGTx7xRwHGs1go2fCzKAQgMC45ct2KqNE1wmuUx0lxgL6DT0OR4XNwZ0HE5HHXb642aw8fpSE+JIghhMWLz7L0gY/df/c8QyiOh3mkdwVi5OQCUYRNz65H/wOpDDqVRR5p6eWgmVWgWpsVMwc9u7kV60xXA41eoABoridcCt0/POYwTMxxygvIDjLC6Ew3HN44PGhY5TNy4jn12OnrkLMWvOMsyNbEJv+kzMCO3EiX07Ec6ei67ILsyYtREnz9qMWbO24OTZW3By93bM6tmBrvAezAnvxuzuHZjbsxO9vbvRF9+N2sJLsW7v+3HW5Z/Dvisexp7D/wdrdv4Fdh56CJv3fQDbD7wPS0+5BBcdugDXXHkZztq3G3v37cKqtSswOK8f2UIK6WwUqWQI2XQEmVQMGbOxM25AR7kXcjsEFnIxEnoM4BiwoRGBAZyeBndDgOntVrDpRm93N3q65hrgoRUbORClUUq7AuO3AOfNATjcEKUdpvofb57eC4p/l4CjojV/LOATDDJeTsfL+agVnICOn8tp5XQIPBSX+UMDbLw+1JzD2JS48h0qQnGJSPDq9pgTPc/eHy9xC3pPIDEP4EgIOOTkyA26HItwMN46+P9d9z6ODzPqhgLqrNUqKNFAoVZDYWgcoR33oLjuQlRGFmGQVmzlfhPXAkE5yNDijQPvoLY0eU2AI+Jc5nPsMQQZJrCPvGNW0iVUChNIxBagq3sCPdENmB3dgVnxfehKnYOZkV14e89GHN+zDifN2ohZM0/HrJM2Y86crejq2YGTurZiVg/BZzv6YmehN0YDhP1I9J+N1TsfwJZDH8OOiz+Ds674PA5e/2Xsv/JzOHTt53D2JR/FolWHsXfnQdx+y70499wLsWzFaixcugQj8+mwsx92PoVkog/ZFDmaEJKJKNIpEa0RcAgwFKUZwImICE2BJhoRUVs0Qos1GgqQm6GepqdhDt3tAA05HB62RmmS0UE7ftKUbr0FOFNs/PldczgKJgo47DDNmypuZzhgjAfUo/Q0jjboVIcjQMPD24STEW6G4jOCjesE1Exonwdqb1kRx9EdjhABijpETCME0ojWPOI1GhIwUMzmDwQgI0YzJ3+KkYAQWZe7IZExIhKKUDyBHI0BASNacbkullcdyTERDanS2xsHcAWBQBAEDs5x3AZQnbYLepbARO/abDO2CcFJ/psfdGg8kUexxn0bA8YyLrvlBpS3vgOFkaUYKNvIVIbQX2M5l3Czrkbw/jejnH/zAI4uNtjX7E/GAjrBiw6OVW+Q8V5H3h5DT98IZvcsx8l9mxGyzkePdT5OjO3CH3evxZ+FTsGMrvWYMWMDZp60ESfNPh2zerZhZs8WzI7twpzkXgwuuQnz1tyBBevuwPjpt2Lo1OtgLbwU/WtuxOZDH8f2iz6JnRd9Agcu/wwOHP4Edu57EEsW7cDNN70PV191J3bvPg8LxhcbDxTVGk26uYEzglS8F6lEGBSlUW9DMVoyEUE8KvqcBpdDEZoBIYrUWC6CeCxi9uEY8ZlzhLQcstaL7q4u56C1HsQi7rk3SreUVh0d4BzdsQOdqlHSns2dXjWMPz0tHY7/YV53+kGdghAVV0GKLe2EqeLAzgnwrKrWbNqpGrP+ZoCiEYKcnUNP0OoNmuK6ycBJ7wUBTlCe+l7zczj+a3onkEnts1rzgZCZyI4cnYSAoKO6HAM6/S6nQxFSUOAqX63ReIAbn6eXYhJgEkMXUFpX4eaeWQW798gB8TnWSTBjfY16PGXfSPFbg6h7CXwHaQIM9VkGbBx9D/+zvz4D+KUCSvUhVNh2RQvJpXvQd8phpIZXYKCcR6YyjEqVBLv1eX99x+Ta09ZB/TTdPLe/pK+9nG4n6WLeQrFQRzozhtlzF2B233pErf0I589DtHYQsYFzMCe/BSf0bcDbZq3H27vI8ZyOt3Vvwsmp3RhdewdW7vlzrDzrg1h+1l9g6d73YNW++7H8zPuxev97sXjXfbAWX4YT01sxM7UVY6uux1kXfgz7Dv0VTt98NaqVU7Fu3X5ceME7sHvXfiyaWGT8wJWKGWRSYWSMWC1mDAcIOKqXYUywIQAl4tzwSes0glAYqSRFb/EG2PAUT5o8G39q3WH0zO1Dr6O74amepKOitzkafc3RgUvHRgMdgksqkTAbX7n5VcPtt7VxbRMELkF5f2iAI8BDjijXcAHOPA4GBR4DGL9DwCHRaVirTXIEAie7EkGCBFftepaKAR2H0xFgkWMH3LRyNHoGjXhmltW+6GT4DfqOToiUlJVD5fge1hX0nEvAPKv8DkDgmBDjDt8jFnLyffIf2NbBHArBqVyqgiKz/nIRqfoEcltvQGn1LlRLeeQpaqrJnqA34j8EtfnR5Ln9dWSAUy5lUSwWYdlDSKQX4uSuReiOboQ9cAEGl74D1cVXIjtGrwJnI1Q9gFDtAP64dx1mZLajsPRq1NfehPqGW5BfewMKG27C+N77sGTv3Vhx4AEs3/8gVu5/DxbtvBv5pZejp7wXvfndiOT3wu4/B6XqVmSyK5G3l6K/tgQT85dixdJlWDA2jJHBKsqFLKxcwhgM0FKNp30asVmox3A7tFxLJaNGr0NDAgJPMh5DKp5APMpjo+kdWjwIqKfo3u4wegk43dTt9AnYeCxqWxbNHetr3gKcBgf0+8LhEFQIMMLliCjO5WZc0FEOZqo4iJsJyuuUwyHHQ5GFkX8bQwMxozbXPi7HEHgFHWf13Qo8YsFGAGoOXqBxxURCEJsJS6fEit/DQPk+OS4SqqBnXQL25gUcAX33+2VPUTCHUqkMoL9UxECpgFqFHGIFpd23oLzxAtQHBzBUycKu1VByOKVjCTpB7Xus89z+ah4X2t+Tx0WUShkUixby+SrswgKEIuM4qWsh+pKbkCieBWvoAlTGr0Bq7BB6ePja2HnorZ+Jk+ytxlt0bulhFE69BrlTr0J27dWILLkA9ppLMbbjViw5+14s238/lu97AMv33oexdTcjUtmHruQ2dMU2I5I8BbHkMqRSE7AywyjmKlgysRDjo0MYG+I5PhasXNIYDBBYVKxGcRrFaqlkzMTkbphHMVoiFjNgQ3c2PEhNzr5hHEFfdwS9cwk49CzQi2SMvtcyht6odOUtwJmEhfpD43C8bC3BhASecmqKsgy45CxzMuhUQKP3g8AlKG86gKPPi77GcZOjIOQBnaCJTuIgXEozx2PEZSo285wg6XI0zat5b93TIWDyHE2+HZFcgHjHJWBvbsBR8J0cIKooVkcxWspjsJBDvtSP+aUECttvQGb9JSj0D2J+sQ+5+gCKtYEWkdzkdU/dPt5+0vR0+quTsm5/HRngFItpFIs5FAolFIpDsPML0RtaYDidE+eswqy+zZgd2YnkyEGkFp6PzKJDKC67BPGRfYgOnYW5tR2ILjgH5fVXI3vKpShsuArZ1ZfAPvVSjO261RzCtnDPXVi65x6s2HUfJtbfirmp7ehObEUocQqS2VVIpSeQTQ2gVuzHPOozaxUMVqlv4qIzjWwmiUwqLrqbWMiAi+pwKFoL9c01IdxH82jHX5rjMy3cS8edsQbg9M2VQ9johYBgw5OP6fqrBWhUFfD/Rw6nnVLoDw1wTKc7ehwSdk44o2ugGxo7j+lYshF0FBymiqcDOKrXYZ1MB3E37fL4f0jEuMpWboeitqBgwMYRMSnhUaLljfXeVDHfyzLk0Bi3s2RyCdjUBPVoCfLRP+/9H0EitSqKtXmYX8xhiMSrOobFdi9Onr8L4VMuQmFkAsurIaSq/bCrciz50X+T227eftL0VP003fuN/jKLB3czqL5vqrhUzhmvyyWe91Sso1oZR6WyCqHwEsw4aQlOmHkqjpuxEX/auxYz7I0IDexGYdFBDK66DPVll6C89EL01ncgu+Qg7NWXoHjaFcifdgWK669CZPG5mDt2JjIrL8LC3Xdi8dY7sfSMuzB+ys2IWLvQl1yDvvhiRONjSMVr6C8PYqhSQX/BRr1oG5FnuUgvCQWUipR8pMz+GxoFmA2doR709c5FX08XQr00bxYTZ7qyiUVi5kwbOd8mDgIPOZy+7qgBIOqqDVfT0BsH6G8IOn/IgPPkE08aMRhlkAxpJ2RiCbQFHRoPeEMy2JggQ1c4/hDg6FMQ35VH6gpAOkhXBOys1vN0uFnKb1jQbuVAPQ2JNoFBjQZYVnQ2AhYk3CS8JJL08EzAERGbJeBD/Y6GNnodlm8KxlO07LfxApEaJTTivFit+cFDAccbm6MOCD6+wO9Wws56DLGnmM2I2kTvYIh/kO4iABTaEQ+vhRrTQUTTEDLdL9T4Blcs5SV0RkTlvL9dWsrru6QeAmlg+aD/F5CnQCycnStK7PSaixNj4eYYVvBbRvP0kWYh0z+IZG0FFuUsZMeWIrPtKlS234iR/BDqtQLK9LBcrhszaZpKM/C6VK6hzG+lJZhx8y9iycD/6Wkzb3t2lnZ0co4YNsj60N/PvJYx0bwhud04Yb6p1wNOOr5lIcL7VfRX56OcX4h4aAFmnzCKrhMX48RZa/D2ng04IbQRx/euM6HP2g1r6BAyA+cjlD8Ts5LbcXz4dMzO7kRlyeUor7wUqUUHEJ6/C5Hx3YhP7EVp9QWor70UA2sPo7p4J+LlJYjlhpGz+zE6MILBUglD5RIGKyVUKyUUyyUUCzZKRe7voweTHNLJNOLRBKKhGMLkXniiZ3cUPFwt1MM9ObROixjrs3gkZk7xpBsb6m0IRJOJzwgwGvy0zL0WOkjaqCHI2Mrk0RDLE4KMA0yejza3ZSYCJV6CF4objNVQwBu3GA08+aQADgu1AE681TdOsCFBMOD4/4ABnwDAaSC/g+68Vus1gow0bDoQcLQjvQCi7m28wEMbd4rPSLQVdAg8LuCIexze44RgrHUawPF5KVCQUlHaZLEcTdAKOF7wYZrAo5PRG3uBZqo0TVCV2GgdkxED7z19zht770+Wbqx6PUTdW8+xTBPcWB+/p129QQAYlCfGANMHGgUk4RT5vMNlGMDJo1wpIl0fRqa6CAssG9nqIGKrz0Zo5cXIFRaiXq8ZN/7lMp1DNodymcYV4lNPQabd/zzSfPYXv1n3HkmbKph0ErvjjP3AsRY0PsSwQnVdXCSUUC5wfw7fwWfkRNtqaQCV/Cis5HxE585Dz8wxzJi5AsfNWofjZq/Hn528Fm+bdRpOmLsRJ0fOwHHda3F8z6k4rmcNTgivR1duJ0qLDqO07GJYy85HcvFZSCzag9jELiQm9iCxYA+S83ejsmQbqhMbYNUmUCgNYWLeOBYMDWKkWkE/zdTNIqCMbIb0JoVcVmhRwpx1E0ekj5wLxWUx9HXH0NstupmYAzgUm9EKjftwqLOhIQHpVxBNIu1xAaV14dx0z4jhlBZOHrcFGB/t9dPnttdtAMcLLO3Sb0rAYQOxcbmSYMdogwkQaeNODjhK1Aks7Tq3HYfjBR0FDvkWl/tR8PHGWnaqWL/NDzBB11MBylT3ZeILZyOA05kIzuyVaKxeOyE4zWWCCJ8hlmZzIwmOEwJ0OEHPBuWxDjH3FkU8y/AdQWU7zQsCyiBgapcnwCNgo9/TX8wbELEqg7LJs5BDodKP2OhpiC07gNTENtiVEWPJFgwoBFQJxgXOUf7HwLbw+uJzrAeDAGOyPAVr1q+LG3/scjEO2BhwEsCRslxk0RCmgqLdj0J2FHZyHIneeeiasxQzTj7FiNjePmMtjjtpHd5+8jrMiW5FV/IMdGc3YlbqFPQWt2CWtQ2x4f3IL78QyUVnI7HoTMQX7kZiYjcS5HTGdiI2tBXZ4bUojK5BaXAx6v3zsXzRUiyZPw/DlTLKFiUgNizLQjwaNU44E7GoSUdC1MtEESZnw9BD7iZqrM/ovkY4HAEb0en0OWAzia7mLcDxidTeIA6HnI+AC1GeKwo52no6gKNEX7iaYCd4rJuAoSsLKevKUV0wEaBxr4M9Ues7p4qnAzh+EDLiNscUeiqw6fS+TPDWDXktxKLNqnUyIuS9F0jojoJ4kuhzLwz3EOmeHlmZB4FOMyB6v8ubPppvFEB1wUbrKpXzKBSHUS70o7+YQqmcRa08gPLgUoydcSFKZ74T6f4VKJf6US8WTaiVivAGAdKKASWK17TuYxWzr9kOWt+RLDgUrMm1sL5248+8yzFuYZlSoYKS4XKKRnRlxFeUKlglFK06yvY8FLLzkYguQU/3cpx80jKcOGM1TphxmnF5E0rvgT14LsrjB5Ab3Y7c/L3ILbwAucWHkJzYj9j4mYiN70Z0/g7EF+xEfHQ7EiPbkBw6A5n+VcjVliBXHEW5MoTVy1dh/uAAKnYOGZ5nE40j6ojEuDlTA4+BDjeOFwijz1igEXjoJZr6nbDxHkDOhtc8G4cLX8OlGA7HpTNeutPExUymu3mLw3HFbfQc2pYd83gpaCdSMwDjlSdOE3DYaV4ZaDsOh/kEBwUdb8drWkRvzZs8ye0Egc9UQKP3jwZwjKitQ8BRDwVikOAYGAQ8q8TGS3iZZr43HAkR8tZp5P8ex42uLD8IIKbOE8CRTavckCrE0iWaSjxN3CG31vTMUYChtx67WkShMIYBu4axfA9ytRz681WMlIdQXHgqTtp6LSKDm1Asj6BeKqBezKO/aDshb/KouyHQiD4neP+S953TTZt+cnR8pp+nubhQEOGzOmb8gGP0iwpsTn9I2QpKeedsqLyFQj4HbgY1Y90uoWhXUbT6UchRsT+Gnq4RzJq5EDNOXInjTliDPzluJd42ayX6rE3IjexEanQnegd2Ijl+NuILzkRswR6Ex3YgPn8nIkNb0Fteh1htI7JDm5EqLYZVWYisPYzh4QksmphAycoil0wgFYkhFooiGqLojIp+NXN2zq4xxws4B6f1KOiInkaddBJ4qHYQsBHzZ6Et7RbBU4jSFIT+YADniSdNAwXpcLwKoUY6UJ7nMyIwHgmCQahhRODxMKAiNG/cgvxOg6vCrBE7YGMMChwrEC8AKRAxNvlZdrwDUFmK8YK4FwKMGzhg+CwBhJOIBJ15fLZhQKDpjg0JWo8s4ITlO1q5GtHvNIwLHGs1WS2KyIwExACNc085pSBruCAOx0s4lIAw5vOMSewpPvICypGmWxTRzgZKOhyVnfxCYPlOf1DdSUNnYso4YOWs2I9WzDYt4s13egLbJEd/acGHSRoAACAASURBVMV5GLbLWFDoRqY/j6FiHWN2EVb/KN526oXIr7kEhYElolAvEHQUcBjnDbdDwCk6RgT+duB14Hd6vsX7Xf70tPqOoOEPxizfMVrxgI537Gja+yzzRHxWQsEuoFjgPMihWCDocFuCzosSSraFMuebNYhUbD66Zo/jxBMW4m3HLcFxJ63E22ctxcy+lZibW4e55Q1ILdiDyMh2xMZ2IjKyDbGhLUgMbUG4vA4zIhOY2TeG7kg/svY82PlhLFq0AoP1fuRSSSR5VHQ4gngohkhv3Jg0U3xG4An10lOAnF8TDXOTZ8rkczNnT5d4fqaVGoHG0CXSJDVx9saehbHSpRY6Z+iUaxigdI7SntbQbBxAQwEvDW1Kexf0TjqQSfAagznpIL19kFcBcnXcZ+QNt992G/77v/8b+vtfT04BOH5lUPDLXW5H70/F9bAxtAGbGsZpND2imkDidk5roxug0VXANGPWGwQ4gYPF8UothNy1cvM/r1zNVDG5Hv+K0ACIA2iy2pPJp+DhjfVZgoeZxEUBBzE8EF9spo7GBHaPvNZnlCBMHotSl4SeCvJAIuco8IOImCF0aknlUfZ7y6piWX3AUTfA9wQR2cC8Y8SZtPtvk+XzfyjnRhFTpVxBrsbDu4YxnC9irBBGtl5BLV/BqGWhWqsjuv4g+ne8E/l561AoDxguhnW4nE4ngBPMEXrbdbpp/R/e/8s6Jh8fLofTablinlwM6xXDAQM0Bbq7sd1gFjpxVApRlPMW7Gwdqfgown0TmHXyOI4/cRzHzZjAcTMX4u2zx3FCZBxz7dUGYKL9mxGpb0Zi4Awk6pvQZ61BV2wxumMT6A1VEY/XMTa2AosWLjdjLJtOIRGJINYXRrQ3hkhP3LFAi6DPcDLcxClcDnU58SgNB0Kgc056DqBhAGmYiOzFNVYQDQkGlwAOJxBcWmkfaWQQ7QzKCwQXj/RJ7yv9njoOskqTI7YTMTf+vQEcNgBFbaLHkRUDO0xBSmPvikIMBsRooNPOVU6lwa3w5FDvqsRJk5Pxg0vQ9VRAo/eN2bTv6GqCCHUTnPBc6QWVaQYdASQXQNTpp4CQllVw0tgt3zmxIDEl6AhRUiLrxu2IG8vLs2IRRcDwl1VCp/l67SV8naSNTuENBh9+M7+N/8twXzyArTqMSqmGwYKNgWIOdmUAlXIdAwULtVIepaWbUNp+EzKLtiJTm498dcSYQ/OkzP5SocHhELyUwwn6/9pexypu945gIJGFiPvu4LGkY645Zlm2m3CwrF/uczznhesp5FEuJA3glPJJ2ZqQq8HKjiKTnkBP9xhOnDGIE04cwXEzBvEnMyv405Pr6EmvwJzkcsxJrUTIXotYcR2i9hokGLLLEI8OoFwcx+qVm7B08UqjE8xl0ohHIgj3hBDhnpnuBPrm0ihA9tHQY4DZU9MTQqiXvtW40ZPeoyk+SxhuRue1Ghu9BTgCOr9XgCOgI5yQAEgryhsOyOE+uLonkWandww4DvtrAMfZPxMEOAIuruIvCGy0Dh18U8UGULx7dmyeA0+FqphlCxfUzpzacTDqcDC6H4cTl5ZBcvKmiMCaJzvBSAApmJD4CYeIEFmWxIV16bu8sUt4mpX1BnA8BJmg0K6sfJd8P8v4xUDtrllWQU0BLYh4/k/kme9s/D+CTg358pg5XrlezqJUGkCpOAqrUgNNpYdKNgbyFcxcdDZiS/cgPbwSycp82JUh0By6XianQxEbzY49gONrD9OGAWIuk9+h/qrTskHjhGNM2lxMwtm2QeWaxMDOAovzgouhsgM6huMh12OCgk8BJYqwLcuI1kp2DgUrC5vP5gk8/YhH+xHuHcCcWVXMPKmKP32bjT87voI/Or6K/318HX8ycxAnzJ2HOeEJxDLLkcwtQzxUw6qlp+PUVZswMX+RWUClk9xfE0KoO4RwdwyRriT65lK0lkAimkYylkYimjJ7cMjh0CKN/tOyaed4AccQiWOP7eD1XuIFnk5pEhfRuqCePH6LwzFyTLJjRytSC2ILgxqfncgO5mAnceNEICHvuHP9gGP237jA4h0w/nQQ6EwFMp3cV6BRoFBOpSlWoDI6G+V0ZLKyLcgpUc9B+bnWo/F0AIdEyYCMAzhBRIV5kxEvEatNzQ1NVsfk92Szq+p1xBQ3WOR0rEFHv0u4Mlm1F0rzUC+nUK2kYZcXoJafb1zZWNUSBqw0VmUz6FlzAWrbr0Zp2TbEaouRq81DoVwHuRwFHJpEmz06pWDdmb8vjK7kKMBG6tMFicb+BYiY3LMduahR7+IUh/q/h9dNY9YBHNXVEHCqZfovq6GUr6BoDAnI3Qv4lKwBlLLDKOVqKHKO51MoF5MoFZIo2llUClUUc/3IxAYQD9G4YAizZg3hbSfU8cfH95vw/7y9jD86roS3z6zi5Dk1pCJ1zBtcjtGBhSgVqrAty3h7pmiMFmeR7rgBnNBc6nFoPJBALJREPEKaRgkLQxq5bBq2RatXkb6QFojukLop0fH66UXHNOkPG3CekB2ijrInFYuDIR2Nm42gfh1Ow7igYZnWqr9R+Z+AjoKPxnJwm1isOebPPmVXO+WX2T2bdjgeYyAgViDsYE4Akf1TPux0uM9QQPwXyX4fcjE6ANSqTTkUDhTeYxkSf4KEDB55ltdtLddoPGA8TXvjZqu3qUCH7/ROVAWKplgnrwdw5L6IJTjZm8p7rNUMZ+KcuWPKOHUoh+HGbYCkoSQWTskAmyF0QoxI8N3gAE2DEDoEy9F9kGC7gOQFCXlOCLr7HVLWLddM8CW/uU4X6FxQONI8EZ0paLXj1iplesam484iKjz7htZplSpKlbIBk7F8HpmhJUiefjWsVedixC4bsDGEtFiFXVyAUpFeByzUikXUCq1iSPMfWywAm7lLbRu3L9x+4fhwAaoVVILAQ/NYL1fzBJvGaanVWuMsp8b4MUYwlmxodsYfx7W5b8yjtV/pRoqctIja+B5jUGBXULQqYi5txnsWBTtjwIbcjkg0CsjnyrCzVWTTFaSTVcRiZYQjZXTNtXDijDhmzEhg1qw0uudmEe3LIBW1kIplEYskEYsmEDbWaOL/LNoXR6wvabiaVDyNdDKDbIp6FtdSlfRCjYqEdrigQxqitMK9x/ve4C5oRQetXlQkDlpYi06btM8TfHTTXaSLOkK2l4i3F9XRNMdKk91YaXdzzKO2m0M6HgeDeBhIIhlPIR5PIRZPOiGBWDyB2/zHEzz5hAAOFT20LmgCnFiwYoig4+Vgmj9uEgAynI97Uqj+eTaUWTU4yO42XHuWURuewEACrqtaM1gdgHABRQYL5cP+AdFUxlieyWBgPgcOuSUCiD7HgaZiO+Z1EgSApgc6XlAKAg4vIE2WDnrWzRPOSCyDNO0xLjDiuVYiJoRH9UXqCihIuSyAJMSxbIDFJYJuvQIELogoQZeyQgy1DoldwAiq738ij99Eowmu6tsBjb5Xv1/36RCQJc/7n8voXnwm4isPYrg6imE7gUrZglUeQq60AIUSAcdGrZBHPYCD9AOvvlO/wRsrUDTFDYKvYCN91VTGvFdBobl/+T5y0cLhCDftjisdG85ZTrr4cSwo/eV4rVy9vt8/pllG5oR4cPfODzO/7BzyDGa+0gcigaiIdMJCJmkjmyoimyogFc+AQOIP6QT3/+WQS1uwMpSQiE8z0gAuPHWe85q0QemBWr8qHZluHAwuASK1tuDSSiOVrk4Vd0q3BVSasSAdiyNDvDAubVJIxNMO4KQQjacQTbyJAYcNw4bXzmy/X8fTuI5RAcGJnc6BxkFqwMFR9HP1YOp17nPiG3GbA2xcdfgHiLFcCzAa4Lcx8D0yQZx3dQA6Rws4/skn1/y//tCq7wma3Pr9rKfdfc1XAuCNea+xii3Q0aEcNewtw7Qp53jfZhkTjFJfCC/LeAljYNrhpkhgSegZc3EhzxbbglhgXQ0uyyX8nZZTAqtGHfL/230/8zW479L24f9gPZnRU1HdehWqWy7GonwIufwQMuUhFHhiKPVCBR7nXUC5lJ+6nZz/pu+YMp424DgcM8eM44KJ/4OGEtL/InrVcSNjpAge5Me20zHL7zKcicOhN8a2M3/1eS+Xzzz2E9uc5ZvBRhaEBmxsBSOWIUAVkc+VHA6oDCtThJ3lopMSCk/IMk2QcoJVgJVVTsXlRrjYVBp1ZIDj+oU0i2yPpe6UwPOmA5wE0vS3SecAcXI4SSTiScR5LpAJccTjcdzWahb9u+dwyC0ZDscBCF5PxuU0HNMZ4BARG4HCDyDaiQQVDhQdMG45vzNQx/7dKS/lxA+S1kFuQIknB7+ufCaLjx5w/MASbFLNb2tMYBW5eURpOpkZSznHyagjwvPe17QXWEzaMdsWgsaVLJW/ukr2xSQUzh4e4Q7E0SUJlT7P2CXOnrSnThIbEi1pdzE6kOfEqWWnoHH05URPKN/eHuzMt6q1nAcI2Kb8BnJJPOZ7YGABimv3Y9aWK1CoDCJbWIx8tR+lahTlso1Bq45iqYh8pR3geNqLAGfarHkxoMCo39yIOwQcil8NB2zGkzte+F+kD6TPdbz4Y77f5Ol41Hp8iyVZMHrGubOfjeOU7zEWgI5T3WDAUbAhANF4iO8tGdCxsgXY2YIRzdkEF3/IcR5LUNBpAEpj8eksah2Jh84f0hT/orXdtXJDpEu/74BDkEnHUkjHkg2Hz6lYDMkYzxByw+233erfh/PmAJxm9q8d4IjOx9i7O9wGgYQdGLxBytkY5eh7RAwnIEMw0dUKB4gBJ644nJWEATBnExYBg2UZONg5sTmJmJ4MaPTe0QJO6wTjxGwFl6A8PwHgNQk8iT6JHwmCPhdUNjCv4WS0YFarLNMgZB6gYJ7hDKo1Y346PDhkNnYSOHiPhIyxciytdQjx5H3WQw6VwKXKWf4HKqvFWMTlJI4eWILr0v8jACkgGPQufhcDv1nv63/jNe9R31gt15EeXoyuU87CSRtvQba2BJViFqVKAtVSFoN2EYVyEXaFbdT6TVqnNw7qL+/9RtoHGG2ByQEMPsdv0LY2fc46GguaYG5Zx5bEAljB47lV5KzPcJzIe2XMBD3vzytY5MQ4PosCJlleM90qBte53f6eSEJ0HrMcv43v9OqC2wEN80lv+DyfZbpBbzo1EHiTcTjc/CpBACcTjyEdiyAVizRAJx6PTZfDiRufQGYHKXeR6k5So8MRZZTKAV3ACPA6oLtXAzkX1em4iivW1VB4GTc37jVBQzqPrsMLpgNVn+PGwpVwQJhB4HggMJ3sMTZoHiweuamziUu4JpXfCuBwwJiBZgaucE1c5bjBu9LSSeTNc1x4OApVGcS87wYl4Ix1kPsnlFy31ts8wUkEWgMJBwm1iEIcUUng0QjO6tazeVRXrEKgnNWrEi8SJT/gmHfRmok+0AbM6p6EWAifcEBCyIRIKwiZ+x4gY70sJ4RciC+JEK/N8w4xVIIooCBg5qZbiTafDQ7eZ90y0mZyzbQBQI+pd6tuxXnWaRvzLU4bVYo28vV+2Kfuw0kH/xaJeWtQK+dQLyZRpSVWKQ+7XELeeFiW/y/fqpxkZ9yMAqT3fyrwNPdXa30yFoUzI+CTOyO3oc9rP3I88D3atyJ2k/GjwOEfm83XjmiscRyIh9vhJmmHM9J5QNG493nv/NE5Q7GczlXmcWzp895YAYT/lXW6c9kVpzVAyVl48hmWIy2aDGj0Hp9nG/Gb+JyI+z0GAF5jgKB0W8BxaaPSTJcWK21l7KWvklba3Rw3GwcEexRIIBFPIRlLIUUOJxZDJhYxgJOMRo0RWjSeQDSVxe13vatzDodGBN5do5oWowH5M2rFpn+o+eNbDQiCRGXBDeRtLDfN59mJOkjYkf46BZToKoOyWIcDUi7GAR8OFN7TAdEai06JA5XlOg0KSN4BrWkOZqb5XZycMmhbV1wyyQUI2tUnA1cAx5RxVl3eSdguTSJBLoEESCaBcEvNRKRZVCIAI0TPXdU2A477fHM+30WdhXIn/O9aVomUuLWpm7bhu9gG2g4s67/W5xm7hFTSXj1PcDkXQNxn/XluvQQxBTKCjNQvYMf/JaAn/0nKBhlAuP9Zv4mm05VaBdkF2zFr54PoWbENdrWGUSuFqp1AopqHVaLVJZ9VcJZ6tD28sVgftr4n6D/qNzTHbru79cqChf3E/8mFCoGn+Tl5J99j7pFwcw+Nh3tuNxY1n4Ci84TvVrDQPH/M+3yWIMLYP5c4b2WOcO9OFoU8t07wHe7CTtOkBSwr444WrkIbgue8CzCmXIfeTViXfI9laI4ufv20a3rXLl2cioZORZf1vtLzqeJEzAGcaALpaBTpaMRYrSUTSUTiaYTTBSSKg3jwA391bADH+4Fq4SackHMwT6LZqkHM6oisnTeSv6zflFo6zWNI4FkF8B4HIWN2onawNxaTRHcAKeiQ8yF3w5WIGehczXQIOv6B770W6zaZCJxU3nuaVt9svDZpM0GUU3JjDl5+m044pmXV5678eC9QQdsQxzU/4xIZh9h7OYwGB0HupJUwCQFy8h3FstbHeyTUJFhMa77GJGYEIwYlZLznBTbme4FKy5nYASeu1knwyE2R8DeV8XFeei+IGEuerNblu8XKjPmumEx0OI0VvXJ57TimgPcPFkPgqZd9ldORmr8afVsuQ2Z8HcayaVStFPrqJeTI1VmOaNHTBqZ9zAZeP1fSCjj6X5vj1j7U/miNlUvmuyYBPMPlyD4UIfidiX0JGOxrBR++Q8a1O979gNN8rToYXbxx3hJEGGdgW2kxp+aR32bzqIAQgYjBypJWsBznvFwHg44AkXJABBGlGf7YS2c0LWAiagHm8ZnpAYyf1nVOS5VeTxVPBTSN+wScaAqpBuBEkYwlEEtm0ZOw0ZWpI1xbhPv/8hPHAnCaRW0NzodmcsZeWzkbsmcCMsLu0a69lbXzA0u7axGZCYCY+ozozd8J7rVaqWmHN8eOKXbACkXARQCHRNy4tekUcBzjBB2UjDkwCSCcUF4QUZDxxuZdjWc4QbxiM+8E5Iqt0BCNyQSUsnwPgUYIx+STvpm4KGFxY1NXQywnBKf5GQecGiAk7yU4MOg3KFjos17Cpe/g/2HwgoAQH3kv8/U5b6zAymcJEJMDjrzDfZfLybjvLYo3BYfA63/hM/x+eVbLuMDIb9Ky/tj7vZqu5yIo5HJIVBYb4CntuBbl9RegUB5B0cohXy7BzvPAMnIUzRxOO25G626O9ZvdWPvFtJ2nf7V/NNb/2ijvcBXNz8l40X7UxRBj5nUSzOLCKctv5/u0nmZwaZ4DnB9iceYFHQGWvJ1F3uYGzRTytgQDLDkBFoKLAZgcpRkMFNdnYJnrVi7H6I5zssmc3yiA4zc84gKW4nm/uEwkJuJFQBbATP/+Ag73KiWQinLPZhSpaAzRaAJzI2nMTlUx05qH0Oh63Hj/h44OcILEbMY7KDcBJbg/RxCcseF8nD07CjhBCNsOYPz5uvFTVwr6Ln+naTl2OjtfDQAUcPR5xv6VCa9Z3jxnjASmJ1LjIAwKBBVOUk4epmWi6IrMjV1Aclh/R2cUNOkIKrqSN/edejlRec+duM2TXogFiaeAA+N2REEBT++7zwStkKU+fhOPD6Csn4RXvsUtz+8iZ+DnDgxRdTgE3pPnXXNbPhccvHUrYAWVdcu5BLUVcPhuApe2n3yviNX4jSo2Y34nwBL8zUXU8kX05zOoFhNIV8dRWrgTmRUHEBnfhIGBIYxbWXNuTI4eo/2A4wNmBcvAdzUU+57/HwAE2ibeWABHn2s/TmSBI/dljEzFXTfXxWc4hrnA6xRsZKGmOtYgwMk4gJOEbSVg5eKwcunAYOfSDjdEwBE9sX8eC00QazV+q9COYMBpoUlG98x9PgpGfO73GXAINhSnCeAQA6LxNObG8zg5O4TMku3In3YQ17/745MDTpIeBkwlshFUuRd/rOIzNxZlk7KKJPoCOOSGHE6n3dEGHYrZlKvxApG/Y3nt5YT0ezg4FHDUEq0d4JiB1ND1uBvA/ANwutccpJwkfI5clBBzB1gasmWu4IRTEVBiOe+qTtK6+jNA0Lgvzwk4uOI2XWmaCd3gfEhEnElvFLDBq1F5xr3XDnBImEgohDjLJkmKt0gIJd9ZXWsZiqcaHIsSNNFtuQYCza55uAoOJvDyXi+x9Zfjtfe+pqVcs/6GYEPluHy7ALeCDMsLILkWaHJP6mC98v3u+4K+xdRTqGCgkEXd6oFdHkauvBjhJfsR23QV+heeggkrbQ5gS5cHUOSqn21ZLKNYKJmgh5gZcKZlXBsxohdApp92uRdddATF7riQRYeOh8CyNnU8NF0mx2+j6KSNSJiAQzBkXs4R+aq4WOMcpQ5OyFrIZ5nWfTQikeDCrcATPMkpGhc0aRBUcg7gkNPJW1wcckGagU0rMm7qpvjcWXR6xWoq9RCQkQWpgIcAhy5SCSIMhtY0ifiFq1HaI3TpjQIclThNHTdEZmZDZ7NaxHsvFSNXQ0OBGOKJGMLxPHrjOfQlbfRkBmGffiXSS/fixnv+Mhhw6GI7EY0h6QQeRkTw8QNNwthaxx1OJtXwnWasGWJxg/okqCTm3g80oOMATxCX48/zgspk6SDACcpTEGqAziTmiO6gatXvTHWvUxBq6IcaYKGgQm5Hrd4EnGTyKNH3ApI+o7HohzjJCVYSyz2CjnBW7nk7QgxYr9bdvOoMIhbt8pSATx274DJd4ucCTjNABL1TV/xHEtPIQRXjJKSGu2gLWM3fwvd5v0etwIK+o1osOJ4EbAznU8iUx5BYdQiVffchv3wvysUySpV+5Ip15Iu0VisjX6ogX6wgXyijkKejyALoc22gUjVucIxoKoij8eV5v1HT7I92/TtVvnA4rX0btFjKpjIo50so5PIocoNm1jZpXnuDARKCyTEKdtZCNptBNpdGJp0y4mj+r3zGgp22kE/bKKTzyKfysNIUqYl7K+GkXD2u0ADXqpXAwzwFET4n1654n/QniC4F5nW4AG9HF/20tN21nz63vQ4wHkvFepGO9SGZiKMvmUJPqoZopoRIioAzDyctOog5mXm45ba7jxZwhGPhnyXHYXQyhnNJGHCSvFQL2LwFOM2iNgM4ahjgxML9uLJjLcNJQaLAlTQJl+FMWoDKNQDQSc6yJJ4kmCKqE9Dhe7wckhL+qYjKZPdZB4ndVEHfdeSxrKCV0+Dqnv+v5b3KaRxBbAgwCbTDDfLaDyRKpA0343uH/Dfx7yecksP1+MpVCnnU8jnU8zSZrSBVHkNscCXSi3cgNLELc2urkCnUUcrbKJCDpHiyWEKhUEIhz+OZy2aDI7+hSs/LtqtPmqp9W9rLANKRLzg4Nkx7+WIdi95Yv415JMyGsDviYC/XL4ReF19HH3MxmM2mUSoVYNlZpNPccJ5BPmsJN5URsCHg2BmRFricmiudaAEccjXOAlbn1h864OTCvUgnI+hNphEJV5FIzoYdT6C89ExEznkfMvXTkEgVcPvttx8t4MTMgUMiLmtmudw84Yz8iGlODW0jVvOjcDv09ucHrhA8rKzef7NxOEasZmz5Xf2NTjBOXhWnUcxA4kYLLvVbRWsvKaOcjcvFKJBwMlNkxQ2GJEis2530btoQCmf1y/SRBlek0rrKVQJzLGLlxoTrEL1KUL0GhNrqfFxxlwJHc+z+B+YTbATYpnqO9+VZtiOfodl0O7Cq5G3U8xkTMqUhMJQqddi1USRWHEDmjBuQG1iEap5mvTycjAsPEXGRuJcIOoztIso0nTa7691vD2qXSfOOov+Dx03z+NTxl7MyyNkZWPks7EIOmWzKpK18Dk3BziJ3DANBhu/LWWnkCxZSqQRyRqSWbXBRdspCPsPFm+hHuWAwx5mTw2zy0SgcjnA3LuCoZOEPHXDS0ZjxMBCJUHefRqlvBnqzg+g55Sr0brsbWauEdDyKW2+++SgBJyqAY0RwdPjp2xDq1du8BTjNXM1U4jZyNCQI5GRISCg35kQm0SPhGhkcwvDgoFGmM18nsDcWgiwTnXXxWYKBcjhKQFm/lmVdcn3kgBNMcFrrm5Tg+cQ+wWUdgmv+m/P/Aghl8LPTI8adgFbQe6Qt3P1WQWWYRy6jaudQtbPIFvuNmKxmpVEpFhGf2Ibs5uuRnXcaLLuIvOFyWKct58NYOZRt2xzBTOAp0ZrNuPfv8D8GtFmnfdiunHccTpbOFdJI55MYWziC626+Bve952488P778KAvMO+B9917DMN9ePf77sd73/8gHnzP/bj/gXtwzoH9GOiXRQHFe1YqZ7gbAo5aPIrVI8WX4jW+hcPxiNR0O8UfOuDEE1mkIinkentQjp+IQraKvtUX4ISVl6LLXoJkohuxWAS33X7HUQKOT56noOJyN7oPhw7dmjkgXvs5mXbXfk6m3bVavykn0y4WyzVX7qq6HFXyNcfT193IIBTxQBCwuHoZRzQQYM1GLsQogCtVAzysR1f0tNga6h8wZ7CzDPP9k1q5GBIEEU34y7B+bljk2SNewqTg0woQQcSF4CQcjRsHlQvKO1pOSEBADBDkP7jf0PxN3v93JGnWq8/JOwjWLUHFiHqv8YzqQ1ydmVuf1kugKIKcDgOBp5bPGoOASHkBwqMbERndgOzQcuTLFVg08qBOybZQsrKo2DlUaEiRp96ojDLPh/G8f9L0GwQ47qJGdIV520Y6n8DIwkFccf1hPP7sf+C5Xz+Nl3/7PF7+zxckmPTzeOm3z0l4nfHzThnms6yUZ1rvvfT6c6aMN4918vrZV5/Gz5/+GZ5/+Vm8/OsX8MpvXsKvnn0KP/3Zj7F92xaMjQybvjW6m3TOLNAoIaDzUS722O+cX6qfyalhgDF/dnU4qseR+67exkhYHA8mXsAKolftaF1n+e0MA4QWe+ltEH0OyiNt94dowkYqkkSpdzbqobehe3Q7IrsfQGrtIeRDbtyIZAAAIABJREFUs5GMzUF3LI4bbrurc8ChEQE5GW/wv9gAjeF0xErNGA8EAE3QH9E8byNoOu1xhyMN3fmm0Y5ByJhNt4KLgtFUsYLMVHE78ZkfmARwRAxGYs16mce0ciYUjxnuxxgWUDSmIjkCmaQVbPicASVHnCb1kNhJvop8CECNsgG6IT+wBRKyY0zABNSUMLtxC8FXQu+POyW80yin4rKmb3C4SIo51SqPIjRtT7Y1iW5gm1EH4xyuNmpFMGDFYdklZMojyLPPKRJdfxDD265AdWwRUnYZdkFW2gSdSt5Clc5kCyWU8mJEwPceaZBv9Y2ZDsaDf3x4r1u/hYATx813XY+f/+onBmyeeeVJPPnCz/H4sz/D0y89jud+/RSeffUpc++F3zyDF19/Fi/99lmTT3B68fVn8KuXnzCg8+JvnwXLsI7Hn30MTzz/H3j6pV+a8q/8X4LNc+beD3/2L7jnPXfi0Z/+K5575Rm88MqzeOnVF/Dyqy/i4S/8HVatXO7sxRF6oIs96WvZpM35OBVN0PtBQELQYRtzfHA8ELy4mb0jIOlQFUH6qXTVG5NOx7lfxqGr3nvedBB9D8rjoXTpSBh2tBdWrIz/tfhSRE67FtnCEKrxP0KypxvdiSyuv6ONa5sgK7WOAUf34JhNnoKw3j8xVVpBxhuzI8y1wxWpOWEnndMx4DRWHGLKyFWJu3Jp5YZ0MGk8FdDofQGcVqVnC+B4NoiSI+J7zMD3TXoSMOGYggGHwCOg494nEeDkV6LCAU93MiNDw0Y/xHteQjFZmnX4QythOXLCp3X538FrL4czWTqQwE8DXPzPGyU7Qc3UIdwP389vJXBTv0ZxJ9uU1/o8CZam/XF/rR+12qAxdR7J9GLATiFbGkCyPIp6JoKRbAjFlXuR33QFUoNLEa+MIV8fheWIziq2bQCnki+KOM0WoNP2m26sYlXte+VO9PpIYq1DY3I4mWIKH/n0X+GZV57CL555DPvO34tTNq3CqnXLsWXP6fj7r34ez77yVIPjeeE3z+LRx/4V5160H5/83Mfx3X/7NvYfOguPP/MfIPfyxPO/wF9/6kM4ZeMqbNy+Du/5ywfw48cfxXO//pUpe+iy83DJ1Rfiww/9JZ57+Wm89NrzePn1F/Hr376CV157CS+8/BwOHjoPtp1DLpcxAMC5x/mrc3Q6YMNngwCHee4ij4fG5d4gwCHYkHGIOltVyO2I8ZefNgeBS1BeOhKFFe1DLFtB17rb0HfGLUiU5qMQmYtUMoJQbxiReALvbHc8wZsNcAR8RATHDuRgZ3wsAYcDgHUeaVBAmSrmSkYH7lQx6yKYaDnlWppFcmKiqcAiZVwOx31GuR8FILVkE4LJwU9jBMYkTp0SlOkSsmNZ3k+036hrAo1axjHmexXw2Iajw8OYNzpmAJwcI++xDDlSTfu/tVakSXMZ+ULVWKKxnF2oIp8vYSAXQyUTR6x/GcLj21FcuRvlZWcgUhxFpjQAm0YCto0KAY/fQs/SJhwN0IsIlv1FoOS4YNzpuOisnIWUlcBHP/XXeO3/voKnnv8lPvbpj2DHmVtx2umn4L733o1//uF38MKvnzXhxdeew3Ov/Apf/toX8ZFPfhg/+vmj+Ncffx+333MLnn7hCbzy2xfxs1/+BLfd/U5s2rYe97/vXuzevxO33HUTXnztefzD17+I9/3le3DPu9+F7/3bP+FLX3sYh6++CN/47lfx1HO/xGv/+QpeevV5HLrgPGSzKWO5ljPubVTyIYtQFaV1SiuCAIfPEngN1+S4tnojORwvcMhm/VaVh7fMZOlYNIpINI3uykqEDn4EodoGpBIxpCJdiIYt9NKoIBrGnTffdOxFavphLloGW6m595v/qJez0bSW5TVZURJRdtixBpx2A6OTgTUV0Ex2vy0IOWaiBBzlYrxptoMXjIJEas2A1QxErrjNJS7TAZt2ROVYgorW5X+X2RjYocjIT9yP9loAp2SOV6g73pINoPAI6ErVcDejwyMmJqEmN2YINzkiw1m6YkH9FhoIVLkpsVBFrDwf6eIgylYW/emQ0eWkioOIF4YQG1iO0voLMH/bJUgMrTB5OZvHMufFcIAAQVf8luqNjgx0pL25YVJEgNT3HS3gBC1+MlYKn/j0x/Diq8/j5ddexK9eeApXXns5Dpx/Nr7+7a/gY5/6CD70kQ/iwx//EH70s0fxlW8+grvvvwu33HEzvvGdr+HHj/07Lrn8Ijz13BN4+Tcv4rHHf4Ibb70eO/Zsw7f/+Zu47qZrsW7Tqfjlr36Bj3ziw7jhlutw/3vvxTe/+3VcecNlWLx6AlffeAV+8dRj5vlXf/MyDl14PjK5FDLZtAm5hhdoB3Ac7yOd0AWW8dMV1SGLFMUFszcCcNQ6mLSTnA3pddApnqS5SsuniqPpHML9y9G3ZB+S6y9CX7yIcDSOcCyJcF8a8UgUub5uvOumG4IAR1iu1o2fzfobwwXFYgEfpewa77nPKGhMFSvIqN6G1/pM070O5Z0qUmsMjgAzaf+A8F43npuC+5kMUKa6Z9ztBBgO6EpKAYn1ME2gUGDQe5zMQYAjgCTPkW0PmvQmj94O1DTbOesnkMjrDm8n9pfhtYLE0cRCiL0Wc6JoVnGMxJ0RUyXqxzKm7H1oQMRmIod3dWsEHXXdTw5I+0raI1iHU7fTIOjY+Qp6K4uRLI2i30piJDXHyPnj/UuRL/XDrgwhPr4ZxdMOom90A6L1pUjm+42eh4BVtzKoGO8UFKkRdAoocBOnBpMn7WbAry1oyyJEx0tQP0+V5/ZRc11ap21ZyFppfOJTHwMJPcVZr/32VVz9jitxwcUH8chXv4xLr7gECxbOw4HzzsY3vv01PPTpj+O6G6/F/IkxXH/jtfjyI38PgtaPfvooXv/P1/CDH/4LLrjoINZvXIu/e/hvcf+D92DFqmX4wQ+/hzvuuhWXXXEJTlm7Cu+69w5cctWFxmDhxtuvw6M/+wFe/e1LeOW1F3H+oXOQyiSMWC2VTjgHQsocmo6YXWmHl55oWu6JIQGJP2lbJwtoU+YodDh8D7+B71faat7vMeIivU3F40jHwkjE44iZ0zvpL42HqsUQjyURi6URN0cSxBErDaOy9VJkN1+ORCyHnmQccyI2eqMFRKMhWH0hZHq6cOc7fRzOE088YeR7sUgUCeNdIIZULI4sjw01iiYXQEQO2HpNkJkKEXl/MjaOxgZEezYMN5Mq0HhjorM2nuu3LVjpRtBRU2A2NMFMVxPyHtm4qoNhqlgH0lTxVEAz2X0CSWNiKhA4sRJO3m8HVkHPegGJxEK5n6Cy/jwFOT+ImHYl2DW+0XW/w9XxZESJdXl1BVo3/x+tgYwYxxFX6X/2xlr+zRIr99IQm7Ul5sFA2dBLOS5z1CiEgEZz3IF6PwYLGdRzCby9vgm5Xfcgt/FqhOvLkbUKGM32YUF6FgZycaQLA0a/Y+UryHkCDREsm2crcWc/Xcm4Cw23r7h4Ceo7r9dyb5+74lrvuFGxI/vMcObOgkfnIt/B/Tef/MwnDND8+vVXDPBce91VOHTR+fjaN7+Cy6+6FNt3bcU/f/+fwPvPPP+0AagNp6/D2eechYc+9THk8hn85LEfmftf+vIXsHzpIgz2V/HA/XfjzjtuwZrVy/G9734bj/7b9/HBv3g/tm/bjF27tuFDn/gLbNq+Hg8/8jk8/+ozeO2/XjV6nPMvONcADnU4Zn9OJmO4VHJ4/B+UsrSjEV7QMNZo6qGeRN5Z7HrLTJnuEFxI07z0UdO6WNeYtFLveWPSWfYHAZVleYBaOXICeHBadyqP3qRtAIhn3fTFcpgbr6EnWoQVjcFeuAHVDeciPLwSM2M2emMpUMyWiPQhGelFMtKHeCSC2271nfj5xC9dwCEblIwI4GRiCePmph3IePOPFnAMujqNYricNoDDxlJv0wagzOFsBKhg0CE4sDE5UNxnBdQUONoNIn++lp8qFpZZ3uumlYWePFYbfr++hoSfgQOfgMUJLlyMq+sxk7sBAC4xcIkInYeKWIeg4CUS7dIkEs3chWPa6nme941MuqFQF7GO+94gItaaRwChCEeARDmCN8Y44WjAS8FTV/YqSuu0Thew1JuBtB/blBwTz5+pFyyUMwlES/OR3HAN8jtvR2xsPeqZqPFUkC3UYeVLGLTihruhfqc5EGwEcIy4zPFXJn0kQNNuoaD/Q/tT+yd4zMi+MbYBy3Mc63Puuyxk82l86rOfMOKsV15/CS+/9gKuuu4KnHtoP776zUdwzQ1X4ezzzsK///SH+P6j38M1N1yJiy67AJu2bsBZ5+zFpz/7EKKpMH782KN4/pVn8ZPHHsU7rrsSO3eegX/94T/j3nvvxJKl4/jmN/8RO3dtwWWXX4Rdu7eaQMOBDVtPw+f/4XN47b9ewSuvv4jX/+s1XHz4AnBDKr0PZDIpZBwLVi4C3TkfDDpe+qOAwzy/pMVbbtJ0GyDxgoWmSQ+VVkles7rC0FbDybhWxAJArn6c10Z6xUPT4klzRHQyHkU8nkAkkUYiGkUm1INcIoneZA2ppWchMn4G5vYvwyxrCLPjFsKJJOLRsAM2vUhEwp0BjnI5aYfb8QJLu/QxAxyPObU2aHPsNibzJ+20ABDiAPA/o501VewOuukbGchu5MnBRjmfICBRkDHcic+owFs+iAgIQSMBcFewQeXa5TUTDAEKElctTwJEoOCK3ACP448r6DklOnyW30MA5PPMJ8FjWu8JYQvmCt5M9xqA43z/dAGH/4XPsC2US5I89Uqtvtm4091CZmQV4sv2IXPKBShMbDQbRnP5smwOZZtykcDgLFKa+4FtLUG+m/3pmNKbPglYCDS4HukzrU/7f/pxDtlCCh/91IeNwv/l11/Ay799AVdedxnOvXA/HvnGl3DNTVdi33l78a8//hd85Vv/gNM2n4r3/9V7sWf/Tuw7/0zzbCofxw9/+n3z7M8e/xFuv+tm7Ny7FZ//4mdxwcXn4sz9u/DwF/8Wy1cvwv3vfhfOO3Q2zty/Ex/79Idx6qbV+ORnP45nXnwav/7ty4bDokjO+FgzYJNqAhnOfc5BxkF0wktTCDg6l1lW7wXRHr3XEncIOLJQbwYc5k03CF0nwCTRnSwZaVU22odMNIQYT/YM96EQnYtUNIzE8BrEd9yDnvmbcXK2H3NSRXRHU4hTNxTuRcrhbhKRCCg1u3UqDidhRGtR0HlnkFl0EOgcLeAQPNg57Cw2vjZkM9gkG4ouorqWFY6nFUi0E1WMxmsZLBoHr1aCBpR8W6dA01qvDlgdiEcSKyGmTkaIRDN3047DIQhQzMFnvCKw6ROKZq5JnxcOxyWWSnCVMAXF8l/sFisordN8a4PQuURQQenNBjgNDq8gupsj+T7ldLT9tA7m80ycQrkf5VQEtWwCscoEUhuuQWr3g4jWl6NEz8e5HEL2sDlfp5jNopjNoJhzAg8jayw4CrAdHQ8BjsYQfJf0ibsoafSbwzVL27sLDe2roNgdZxwzYvzCPtU6uPGToq2nXvylMX1+/rVncOvdN+Hiqy7At3/wDdx81w0m/ZNf/ju+8b2vYM85O3H4motw2uY1uPCK8/H5Rz6H+lgFP3n8UfP8L371M9x53y04Y9dG7DtvD869cB/+5u8ewiPf/CI2bF2Li684iF1nb8P5lxwwgLZ5xyZcce1lePypnxtx2s8ffwx79+4yJtFWLmukITpHOXcpeeCikTQniD4orWHMMiIaFzGc0jBvmSnT0wAc0kqV+kwGNO1UHk30PJZAKF5APJZGJhpFLhJCLhpCNhZGivR5YAK949twwsrLcaI9H12JHEKpLPpCYcTDfQZsUuE+JMPkbqKIReK49dbbmo0G/CI1BZxkWHQ6TR/k2wSq944GcMjOsVM5wLnK48BkA2pHeWPmc6XADiWh43OTdZ6ItORUPe0UDhgSZ53QQQMoKI/v6iy0Dko+pwP4SGKd1Pzf/HYSOOZ5uZt2gKP/k+/V8kIEXADR+qcTG5m8ivAaRy244NAgWD7gYL/xHr+LinYRo3lcyjedQ99c35sRcPg/qHeizzrG2t5HG7ONjEiK/WwXkbNLqGWiGEl2IZ8vY/a8nQjv+2vMHtuFbHEAllVAvDQPhVzWAE0pm0Y5mzKBgFQ0oGMbsKFOh5tKab5Nk27xzdfc1tp/HBOck+7CxTb7R9qNFf5v4Vzl++V51+qtUi4jU0zgwIVn4tH/+L7ZtPnKf72AR771RXzp6w/jsad+hK9850smzc2g3Mj5j9/+Eu7/wN34f7/wSXz5Gw/jBz/5Lv78I+/FUy8+bp5/8oVf4B+//UV84K/fg498+kP47qPfamwSfehvP4oPf/KD+OzffxoP/+Pn8OxLT+P//P1n8Tef+xR++h8/xgsvPYeHHvo4FswfM3SHc0RphJmrztwlnVEds58+eGkQAcfMNZ7maQwDms8I85Ztm54G4HiBpJ2OnEDkLddIO/Rc9+SQwchE4ojFcojHMshGIiiFZyMeTyG7eBvKO29EYv1hAzY9SRuRWBx9fT1IxSJI9HUjFe6BAE4E8Ugc0UgCt97qc95JwCHrw0BU8gKOoJTca5RpAzoKPhq3AyE1y1MuxnRkyt2BS6JCEApCa+0gdqTRzejmUF8HCSiRMHPlLat7ltcVCieEHnfs5YDMtzQ4oVbg8A+0zgAoGKgUDDsBIHmPHCbHCSzA7Pp10skvRErOTOeKTAHGjV2xnpsnnJIhbj5wYH1mdeeI8fgeWb0JWLEOL3gJkZJVrVf/o8SLYKOAwzxvmteGODmiHXPPk+a40HrebLH+L///6fQ7p/pvdGNDzoaBYJHO15AqDCJaXQz7rAeR2vMA8ovPwPxMlxnv7BcaBhQySVRyAjzFnCzS8vkiaFRAb9N02zI8ONRwdaR9oOPJ9Ien3QVIXL983v/H/865xkUE9U5mIeGAJsc4Ra7cFMsy2WIK85eO4t0fvB//9tgPwM2b3KTJ8MJrzzTSL/7mWbz4+nPm+umXnjAbRVnm+V//Cr96+Ulzj8+yDLmkZ15+ymwYfeG1Z42LG7rLoUsbDc+9+iu8+MpzePnXL+L5l57Fk0//El//+lcxMT7fgKrRoaZ5VIFsulaFv8b++d90bUT4SWOcpItbpVe6gHavPRIZH+3yLrD9aUMTG/4rlUaq25mYQzPVm7+oHFywcSVWSpuVVmtMwMlRldIXQTYcMRxOIprAn2YnMGP1lejefAtmD52GbGQWUpHuhoFAiqI0eo8mlxMOg8yKAE4St97i86X2RgOOoisbkx3GwciYk4QrKV4HgQ3ztOMISOw8f4foNevjJKarEU4AAg/rl3eRQxJTYRLloEHQNJAmMakmgB0p6PDd/J7Og5TXdqJoTZ51jq4lKDgAwDLCDYlZp3JGbl6QOM6v4CWBd4DF4Y4M4DDt+W75HgcsHOKkYj8+7w9eUBGC5XJaLgGTPPf6zQs2R/ONJOASHF2Vh7h76y3nMgZsbKuAbL5igLdEBXdxAF0rDyO+9XYUl+9CLRVC2q4iY5eRy3Fvjg0+S9AhaFE8x02lFjeX2tQRiTseivHkfW5fKOi4+c74MFxt61ghZ0OOaWhgwOxFosED552ObwNIzmZHq5BFvmJhaKwfm7dtws233YBHvvZlfOM7Xz2i8PXvfBVf/6cOAst966v4xre+ii9+6WHsO/tM49KG/199qFnpHBh4Zk87OiDzvnlB6tIRIfTyrACL0CWhWW45771giY7SM40VPJQjkb00fsAJ5mboZcAEMhaabmEe4ghHM8j2zUUpPAdly0JsdAN6NtyE/73wMI4b2opQtoR8958hG57TMBAgV5MKhxpgkwjHEA8nEIsQcN40HI57JLWsCBT1xRw7CHTYiQo0puParA5YjhNAV1tcVZEwEhzI0eiA8Xe+XrcbaJ3kHw0I8ft0gnpjAoW59tx3QcUFapZhvnAdCireZ53jtgP2/whYBRMcEh9ZxYsH6yDAIWFS/YNwS64+QJ4V0NBvE9ELCa2I08w7HFGbyXPSrLeZ+P3hgA/HpeuJgKdcBv836l94L5OvoZTLoj8bQ8XKIFYZx0mlFYgMr0V27FRUF62HNbwc6coY0vmqMYUmp0PxmuFw2JYUz+UrsM0pm/I+M2acRZi2tcaNfndEa7oI0fsas58oNWgATrVmwNRwDQ5INRY8VtYcSZDNZVAo2BgZGcLSZYuxavWKIworV6/AilXLOwrLViwx75hYuAD99ZoR0ecoBktljadoK5kDQzDgiP5X56bSI6UbzXEziDTTOKV17RfNCjLe2A84um/RzVeux7VI03vkXrjYp9iNHI5yNd44FoubUztz8QiseARxewA9S85FYuudOHF4B2bGq0hGQrDDXUiHe4zpM6+TkTBoJJCgGiYcQyKcMCEeTuK23yXgqIyRf1z+KNGWrKA2hKJ1sJ8fFYuxE9zObe5Y3muI1Izlj4jUSMz1Gd5X8NA8b6z3po7dgaPP85lOuR5//QQrHcwtsUeHxHZQYOFEJ/HmtQCOV1fjGgrINzny5Q5d7QinovL3sqOjUOAQHRIJDsVnyk1SlCJESYCQ3yb+x6icduX6htgayzbXUk3/i+7l4AqZeQpSwi0FE2WW+30L5G74H1VU1Q5w6FUgmR9A1q5iMBPBUCZkjADoUTpj0ZlnHvbYaoycdTvqq3cjVl2ERGEIuULVtF0+k0Ihk0aeCw0rb84qsXKuSFbGjXD9CiAa6zeaftY2bqM/ZJ/qOKAITfpOuFyOJR2fHA/mOk09R9pJB4ueO5lLmRT3zqSnDGlaqWZSZp8NzZ/ztmXoAEVmuWQGuWQWVsIyIQhwTLmMbMLmWOT/MSJ5Dz0S2kK64G5eZ5pzXWmEN/YCylRpBQ/lcDjn+R1sIz6r0iOWU9pCaZABGm7qTArd1Dwv2Jh0LIZYIo7uWAq9xfmwV+/HCUPbMKu6BnNjBcR6+5CJhBGOZBGnUZlj+qwGAjQSiEcINkknJHD77xJwXISNGws4aYiEm264wVZ5pIvYbETTwTy6usk7dSvgsPHZqcrJiJ5GNn5yQPA+69Ny3gHAtHbW1PEbAzjmfziiPQ4utoPqgJQQMJ+rSa4itQwnPFfQOvllhSkcEAdrp4GiF92EKEAhvsRIIJUw0ZU7V7j6LrFUkg2GYoIrllAED4IQy4rRgDi6VOJEAkcdADc88l3M1+/8QwMc/jeGdkCj96mziRZHUc0lUc5RXGyZeF56DurpEKL2IGZXVyO0YBuiYxtRXbEd+dGVSBf6kc3kUCCHk80Yc2mK5cxGUAdwDDfqLBq0L72xARzHszH7wYB/wNgx/drgUCmic/39yXiVsWnSSRo2FMy5M94zaHjw2ZEEns6ZS+emDFkCXCYte23SsjePc1zBZirAIe3g3DJtYJzrEkSE/igxZ32cZ1xccY4KbXE3nftpDWlQp8EPOGbh6agkRO+tm+s955Q5rmzI1Rh659C+FrDhwj8aRiFyIuZUFiK06Xpk9tyHrsoyWOE5qPQch3yoC6FwFrOiVYSi6YbuPxoVA4FoJIVYJAVyNgSdZDiO22/xWak92TAaiCAWpu00LQwcA4Jw1CiAqASaNETEjJqm1Bq4gVSfSUXjSEfjYMz7Jp9lnevGPacMr/2BZbkZNWN2xCYkHUuYU+caO24VRJxOlEHgKPIIQk4duUQKuWQaWca+wDzdfNoJ+JgBZADOld1yJdQSPEp8BU4OzgYoElBoDOGYX0q+gAsHuTewjDyreh13c1pjcpuVGMUcosci8eI9TgYvQfGmjeWZIYLCvbA8J5esXKsNfdj/1955hllVZXmfT++H+fDOl3fedrRbqCoKqqBAcNqmHVvsYJsJBZWgCgyIigFUMqiIEQRBGhRQsU1gJJoBM4JEJVZEQAREkBwqr3l+a591767DvcWtAqd75qnrczxp77XXXnuv/3+tfU4donXauudGwXKMI4RoVuXkBREuyypBOZbeIBs+E8NXltHRPUdwS0cuw4lGyNH2nGyVG4Bkg44tQg/tdXkv9AUEA/vG7JGHztjDLQ/G1ptybnP/Zo4rG31jz/pGVtI2o4O+8szrz+66LZWlS9uMCySt3X9I6w6XSOs/9pLfD5gq7a+fIC3+M0suap0snVudK+3btJfzMzpLSse/SIe01tI+lOXa2Pi29o+N9B3puOVS/5qbV9HlXORFCMreZgwyI52H6UHAw96Wgpkfp9ky0iEWb74HAZjvHxxTxnzB35tfUQYfss35a7oupZHdcG73bK9l9LltcC/4Wz+fMLADGRw+Q7t2L4ITYIW/BW/e0gZleC6TRoYC1sXY0sA877o7r4uXhquGwcnJqfLrVmnSIpUVpBaSnnyeZCSdI+3O/zfpkPxryUj6tbRJbiEtk1vL/29/ufzm0jxp3+12Of/3XeXfeU06KUnSWvxGWrVoLslJPOdpLSksnTVP0q1l82SxLbV5svjbxHGhLw0Y4SS3aCHJEI6SjnszTd9Y03U51ubib62CLxRoByGU0NY62ZGLkoiSRivhGjLVOBEyaeUIxYgnhW/7OJJJb9lKB8AMbns+w2NvXeiAedmLDbYxexuW21JSHdEEhAPBhDedHMFksskWex87w4lVlgluDkpk4iZvQBzByxPmoPqMJCAZJm3YmZxDQTaW7USdK9JGEIlZhIojOzJzmZAPJu4YAPDIKAIYDlwicgLisHbCexf9nfosyNoDwHFGXsflc/6s+bMMow+0g5cUAF4Dbat3Nvb1Z0iOIBpDMOE66OrG0n3/TjMYD3StLxGCtpcrYpSxsonseXU66cK/SttrBkh65jA57483S8rFmdImg2c/7XRr2/ZCSc3oJG3aGinaEmnsJTXGMzzG/jl9RzfmqX/91OPofZ8A7PjU8rHbjeUPNq/DfmKyw3tIx5bVObb7Vj+W/0avRX0+fA2cQQb2IChAto9B8Y4E12hnAAAgAElEQVQNbzRLCTDP8K3+fRDEB3hpWAq2GgYT4PNspnkqXxFIktSU8yUt+TxJTzpX2qacLynN+ePOdGme2l46du4iHXsMko7dBsi5HS6X89Iukt9oJsPyGYmI+2NOMpqWvInWPOm024Rx4+v+HU6UcJwwXn9W4rEsx3tV2l6ZjrVvpSkZaZm/tdTvstm11gHZsJbchj/wDD6jA2mkp7bSrCM9tbXW4Rrl0yAaSIGlrpatXEYTRAFEAkQEtjQHqDLgDFx4cIkqkMEAKnmlttY2uRbebDJGJ9Sp0Y67F15+C59H67mJ7Wcs7lmPpumhvw1iwkI65gCx9hoVBm+LWXQJsAHUABl1cKSoIztSctej5Be9H11j55o5jQP+KBjRll/Hjh1JGHhBOEG0GgJRdIS8yGp4TVb/vfjgkza0GY2M45OWlgvJPfNrFp1HM7Qzk+ne5LJnNIxJLHmarQSfLTK7xyqXyLWMtu0ltd3F0q5DJ0nvdJVkZA6VFn2nya/+dJt06Ph76dz6XLkkvYUkd/yTpGW4DJKx0D8ujWvP2MBvwQn1mSM2D07d2/KvC5A0mPLecjSwd4FKtC27fureyfGvx/KPeNeoZ75LwGbjgt7co159fq/kQOAa/GmG8wfnW0YcbgnfiIklM/doIIxJ/jnLZfZA37Ic8K2+zWGkw9jIcXJLD4MdIbmPbyZJq+TmuqUmt5CUlBQ5v2WanNv6Qjmn3WVybqdu0u662+Sy/MGSfHEXOSetk5yT1EaSU1oHfy5jhJMiEE4KhNMi6bTbhPFxCAfQZgmKjic1d9mO/3c5sUjGv2ak4u+VYMg4yGaUXFKVRC5o204fYEIy3MNYEIuSCsthSjZGOKlKDJAOZcID4F4NdATDpGHCRJbYvPVRTWNbItvkueMw2eh5kDa7SChKGqdOREcwLtOof6KG6yLbJjfZDrpbpKzZSDD5NRsKLalRzxzXHJ80nmct/Psq9joq5SwLMiDwHdU/dnKiDg/AQSIAigM7RzomJ7wna2Ez8EI2IGIOHSUStyQESPG8hzpGktaOyU4EZBtWJtq/cBtmewgAmXa/oXv6abLol9nFMgFf38h9+9BlsFzml2nYcTtJS28vf8hIkU4XtJOMy/Ol5YDZcm7fGZL2p17S+cL2cmmrf5e26TwXsyU/t6wXv50YNrOAhGxVX+122VIsWzEPHCgjJ5qJ+3PPzRXP7hBSjDnPfHZz2s0t5hd17Xp4H/a56Ll7FsNY4yvIMd2QES1X1/cdHkAk7ksnzG1bPiOQIng0crFnxI5U4hMOsiijhBP8o2hnRDjBYwbDUMXXpCRJTzpf0viwZnKSZjznp7aRX6X9h/xr28uk5TX9pW2v0fIvv+8tSRddKb9KvVDOa9lOl86Sm/M4hbfQol8PSEpOPXPCwdA4C0aDcNjsj0HtmU7cPV8JhVT8TR9SubclIDPe/WYwKGODwV7PI1+SDh522bntdSDcm2sMhr/5A+WOT81uopFEqi5l4Vw4B5FIrM05g5vc8Safu+5eTFCHikROdScp5aLrwRCUIymfzHR5LVgzjjqQI6Toeeg5TvBvqkM8AJfLGDpp1gDpOGd0WY71x4jRndd1fuwBuShY2vOHYLmEe9gMB4uCR10gigCWLsU52bY0hkxzaPRlnlGe+06myXcZkgF2RGbc6Dt21hC/Xl2dDSAVOALCdLrGLmflT7eP9smRTzx9CBD4Qjb/vg513BZ9ESNevbjX9UvMHeXiC9ro16MZ5+adusj/u3qYpPadJMlX3qp/f3N18v+Ri9JaBOOA7V1/Y8s91RaUpyzyrS7HsewCcWBTF1S0UyKJNf+070b0CRBONDNsIOEELwXZkrYjqdCz1BjPb9SPlfDwb/e3fAQTLA0zhhAXMi3LqUs0sTHJEZd7scCtygR/XxjCOB/v/GN7u1dfogqwknbBNPaKu7pClSRpSUnSmleXk1M0a/lNaoack3aR/FvHy6VTwVDp2Ge0/N+Lc+Tc1Aukecu2kpTSWpKbJ0k6/zxBUvMI4ZDdQDjJfCzAHsHUs38inOHs27tXsjJ7SG52tuTl5EhOVpb0zOwhPbpnJrz17J4pPTPDWw/J7tlTsntmSVaPnpLVo4dk657jxm3IygltXIu1hcvRr5ysbMnNzpG8nFzdOKbfdbccyaOM3uP+6TfsxmbyeuXmSkHvfN165eaFZDgd4smNynEy0TW/Vy+JyonqS9neeXnazvV9+kq/G2/S7Ya+10t+r95ax/XVZPl7ZwOzBfveeb2kd26e1qO96JYb5zhchnLRLT+vl+qB/io7zy8f+5j2dcvLE62PjLO0OR1Ml+ge/Qp699Ytqmv0frx68a6jr92z41h96JNfIH0L+kjf/IKInWg/VtlY16wNf5+bVyC5vQqkICdL+mVfJzdld5Uu/YbJtWPekm4Pz5fsW4fLsO6/lRuzu3hjGnssGH/mly/fHecFPsR8snnkH9s19jnBnKANdx6tEy3XKydX2KL3/LkaPnZlo+VpI0/69M4XbIoNfT+q62v1+5+VpZ/oCzaAG2yGM7lZ2doePn5D375y4/U3aLvo4Mpn1aln9WNhkmGGYpPiU7Qda8/teyp+gqG2xcJRw1z2hrtZmT0lOzNLt6weWdKjR45kZveWgv53yfWDRkjXm++Wa/sPlj/m3SJdM7OlR2ZP6dmtu2R16y453btJdveuktW9m4DzmZk9pXtmlmRy3K37abdXXnq57jOcY0eOyMb166W4sEhKioqlpKhIjzk/062osEjO5laMbjE2dE5ki1U31rVEZNVfBjv6W2L6xZZZLGXFJVJaVBwZD8rZ2Lg6xVJaXCxlJSVSVlKqW2lQx8Y0tmxfr2Jtg3bO1ha77cTkx67r6/s//1jtXOzs0fD++vMrelxcXCKbSnZIYfFW2V64QfZuXiFlxUWyeudJ+WqPyKrtR2Xb5m+lrGhLQuPccL3+EePi+o8PsDmd2TdeF/Mf8zN/XxLByuhcjrZ5Zu2qb8fAONpvPJYWS1FhmRQVlkpRYYkUFRYL86S0bKuUbtsmm4pLZH1RsWwsLpHiwkIpKdwipVts2+yOCwsVc6hfWFQihapPoRQV1r/t++kn8X/NTh4/IRUny0VqakRqakVq6261tbXKUP+s+7C+9Z0n2ge1A7Y4ow17BjY9IzmMh9TVhTGKyLR2Qm3ZOEbK+XXiHFuds7XXtn39Ah0TkR+zbljW//Rzfxwa0xe/Psc1IrVVUiUiFSK6l5oqkfKDIuWH1Y+Picie4H59vhK5F3Mcwu3+s5z7NjyLOlUjN568GqnV+/WVCerGmvcx5CaKU4mXi6qPClKLrtWic6OmQqSmXKT6hEg1PMB1347WL+pFt8TbplL010yqa6S6skpqqqoDwxnhwD21UlNT0+itIUo1tqw6RoxBO2WCNIA4T6mbiHy/jE4sG5x4E7WR1022tWfnASkx+WurqqWmijGtio6plW/aR73vn80W5tCN1gtwOKmkA+EcDTaprRCp3C1SsVtqqqvkBxEpBwMa3U4j5+4v2p4Bo+kWPrfrie6p72+16kunkIvvfxyfhT42Fgvj1VOCqa2SWqnWTWohFTCiQqTOVinwgfa7mv7WNUEtfeM+GNMQPI3yjTSrY8A6xgMwzyy78do5a4fhjvqse9rjRLUwx/+H7I3w/b2RlxuTCMmG9atx0VadMWWS6LgmsvfbaTo+7XwK27+h5wpOATA2tG7M8oxxuYAUZDknROQ42QxlIaLqIxrJVuucONPxTWQ+/TeVUTt6bUXOE+2jV/cUXzFiDsYpItuvk2g7CZZLFKcSLlclUstsOBnkttVSQwZcK1JVI1JVLVJZJVJZWRcqrKvsMYv6g14kk06cG3w1mylrBUauramRQwcPytIlS2T/vn1SXl4uVUTKNTW6r66ujpzbMXu2ivJyOXnihFSTKQF8utVKTbU7h/m5d/LkSZVbWVmp9ZBtJGLHtGl6IYfOReQEunJeHZSjjDuu0XLIsfPKigrVBR1Nfsz2PAMim02NWkPbTp7qTP9MB7I/619trRw+dEgOHjggx44ec3p496wPyEAnNnR0bSCHNly76Mm52dG14WzAdTbsrbZhNGtrpYos1SKPGndudqkor9D7Tl6t1qP9Az8fkEMHD+m4cY/6yHK60r4razravegYc99NPO6ZjemX0zM6F1TNyJxwfVX9sXtkvKLyuGZ9xN7at2AucI92bYydfk5v09mRros4ObZz2+M8ZPbWtptzzua0hc1cO+6ateH0cG1b+zpftA/VUhV4rY2HjSVlzG62d9fcXLdrtOnG27UbPQ/sy5xSm0XHxvTQ8alBXpVUVFVLRY0jm0odViJTlk5cVFvJ/DG7MOboX1kpB/b/LNu/2xbJjimDbmZ/1U3nSILgaUD1j9j7SFffcX266cR1Pqb2rVOWORfYoT75//B7Si/BImu1KozacIcmNF5ixtDSJ+uWv3cXnZ+5Eg3vWDOrAlicOHFC1q9fL/fee688//zzsn///gjpQD6UOXr0qBQWFsq6deu0/M6dO2XN6tWyacNG+eC992T/T/ukqqJSqgBUHDqY1FyDkKj3/vvvyw8//KDkFSY0HBRQ3rnje9mxbbscP3pMZSDr2JGjsmvnD+oQ1RWVeh0HQO+9e/eq7hs2bBB04lpFRUWEKJFLH/bt2yfbt2+Xw4cPa5nNmzfLTz/9JFu3bpXvvvtOy1tf0Y0+s1Hv22+/lZ9//lmJi2vI9MusWbNGZs+eLVu2bNE6kCtlTAZl9+zZI5TDtiYDPemzleXc6lgb1s7x48eltLRUNm3aJAcOHNA6lKE+ZUwG/ef80KFDqjd9poy1yf2VK1fKrFmzZMeOHXrd14FypgdybOM6x1aW9qxNK2P9tutWFruaDjY21LG+hvc2Dn5ZZNP/H3/8UcfzyJEjkT7RHvKx0bo1a2XX9zt1qZjnlDzU5YHo0cNHpPzESZ1f+/f+JLt37ZKDBw9qHWxCm7SHjG+++UY+//xz+fLLL2X16tWye/dulU8b1GG+MC+2bdsmx44dU7uYruxNf99mXDe7cJ1zfMrK0K+ysjKdm1xDBn1mjL766iv59NNPVR/muW876zfzGd2xC2POHLFyzN0VK1bo/Fv/zbfy4+49cuLYcSWXraWlsnnjJvnw/Q9k/bpvpOLESWerky7oRAa6oLsGXAYcTfsmCzTAAnUIB+CdNm2a5ObmKukAakwyHIIfk41JPGrUKLnlllsUzBYuXCgF+QXy+uw5cvNN/eSrL5fJ4YOHpJZITMmmWqqIFquq5dCBgzJlyhTJysqSr7/+Wp3Nd0BzDJx3zAMPyIMPjJGd23coaEBYENDYMQ/K/aPv0xcdkE/kBXm89tprcuONN0qPHj1k3LhxCkg4rO/cOC4A8tRTTylY4NxDhgyRjz/+WOuPHz9enRs9cGDTDRk4+OTJk5VsuW9y2VOOraioSJ599ln55JNPIk5OWdvQBzKifcpy7uuILJNr99ibPugEwDFGY8eOVeAAXMJl0cX0BwwnTZokH374oY6jyWdcAUz6DPEgg2umK+BrcpHFPfYm13S1vdVjT/umN3urz3XkML4mh721Q13AjHON4sncgrGgHDoBvOhMYATof/HFFzpm1EEXxph+8Uro7Fde0aCHQGXksOEyfOhQ+a60TJiHr82eLW++/obMmT1HyzOHVq1apUBNWwD1ww8/LL169ZLLL79cBg8eLEuXLtU2uY8eEydOlNdff11efvllDSSsL+xtDKwv1g+u0zfOuUfgAaHZdYIR+ocvWlBEMIWf9e/fX373u99Jz5499d+Kp6/0GVnMAwIi/g15yhN0cbx27Vq1OW3Rv+7du8sDDzwggwYOlBdnvSCHDx5UAp4y+SkZNniIrFyxQg7+fEB9eN2aNbri4ffLxrsBGNNUtMkCEQtECAcngAQGDhwo+fn56mhMcj9CYrLhaCNHjtTJj8O/8847UpCfL4s//EgKN22WFV8tlxPHjmmuVlleIeUnTugEtj2E06dPH43WcDZzNHMcQGXZsmVy7dXXSP9+/WRrSakjrqpqeX7ms3LVFVcqsfGSA0sApPs4GxEo+kMK2dnZ8vbbb0ec2pwE2USIAAVRJE49YsQIdXiiV7IvSAhHBhiRizOzETlCFGR3RI9hJ6Q8WRuEhsMjAyenTcpzjo0hHNpHHkRu8tkjgz11AGXOsQ/12XOOzekD4FJcXKzlDXgoY+3RNrIYL/RewjLp/v2qB/agLLp89NFHOsZWnnsAHW1xjR995ZwNmZyz+WOGDnadMmy0wTWrgzz6gl2RZeWpiy0ob2NFWc65Tlmu0zfGqKSkRO3D/qabblL9jaCQzTzo3q2bTH5ykhw5dFiOHj6sf0Nx98BBsrW0TDNwgqIlH30kZRDQoUOyePFiJfHvv/8+ohdj8NJLL8l9992n88V0pg3u7dq1SxYtWhRZCUBn7mE/9vSPPnCdNuwacrjGfcieQAl5Vp+5Sd8ISpjHkAd1Ge+8vDy9ZnOH69gPP2UsmYNcY2PsGXPsj2yIjWCSObR2zRoZO2aMfLJ0qa4i4L8Ei9+VlanPrlj2lQwfOky+27o1oqvJYSyafk0WaIwFIoSDQ7z44otKBr1791bSGTp0qE5yHAOHxlFwSDIcHB2HI7PIy82VRQsWakQ5cvhw2bJxk2zasEH/4PGhB8cKf4j4xLhx8l3ZVvnb3/4ml112mdbv16+fvPDCC+ocOAQTGbAmmiQCu2PA7cL78CyB8Pclg++5N/JHjmQ8mkUFyyg4LI60fPlydeBXXnlFHRq9DcRwzM8++0yefPJJXULDGYcPH67LDBAJkSX377zzTnnooYfk7rvvVv3QjfuUHTRokNx1111KioAnsrEPYPDYY49pHWyCLvfcc4888sgjeo2lKxwWkIewuQe5EzUDUNwje+H6448/ru3MmDFD699+++3aL0CFpb9hw4Yp4QMwAI/ZDmIh82FJFBn0D7B69NFHBRnY+80339SlIa4DpGSqZHics4yKbeg/tqAt9Nq4caM8+OCD2n8yQvoAoGFzgBHSRm/6D+FCDMggCyEzpC7lybKwIe1CHJQlAEEmfWLsDEixCcTKXCNSBzwBTGxH/8gimUsXX3yxtk1b2IG2CT7uGXS3AioZTeHmLfqHerf2v0W2bNqkS0XPzXxWbr9tgDw9bZoSFPp27dpV7r//fg1EbM7MmTNHMx1swBhiY8aU5S36e/PNNyvpELxAEOhLfxlb+sscmTt3rsrlHraiLHpaFnXppZeqTbDH9OnTdS7Rd/r5xhtvKFlBXIwRvok8MtfRo0cLPko99GRuYltsReCEPxO84beMIzpTHz+AcJ+aNFkef/Qx2fDtehk1YqTa46MPPtQAcfTIUdKjW3cZPmyYLmFSn3mOjdGl6ddkgcZYoBkTiA2HAujJPoiimJhEXhACTkMZJhxLaoDDFVdcoUCGw3Xt0lUWzl8gpOX8pe+aVas10+FTMyxj8Je4/DX1l59/odH9Nddco84E2OHkrC0jHwADLPr27SvjHx8nQwcP0T/kYt395Rdf0iW2B+67T/+61z30dA/ZqWuR5Hvvvaf1P/jgA5WJowAeEA9lWIKhn08//bT2LScnR0mG9XqIhKyOJRSA97nnnlNZkAfLi1aPLApggnyRj1xAhOUQ6gwYMECd9KqrrlJQZJkNe9JPkwOZAJiABnLoA1nWn//8Z42qAXwyNQgC8gPoqDtz5kzN4ljKAfh4nkH/qA/g3HbbbdoHbEgWRLRMOZZRACADa8aVPgJo3Ge5hTYhDsCL/r377rsKTpAY7VOHPjFGEAP6srwH8EKyN9xwg8ybN0/vXXvttQqEkATLUgAs+mN/Mjw2ondsBZBzTvsWkfOsi3bRmYwFAAVkWSICVCdMmCCM9dVXX62RPbpgA9qBjO4bNVruHz1aI/h3F70jI4ePkIF33iXfrvtGMx6eYXz+6WcycsQIefXVV3UplPkO0DPezBfk0S+W1iBI9IG00ZsABL0YB+Yx84f+de7cWW3KmFEef2FMsDNyWD1gvJkztLNgwQLBH9CZLJT5QFtkXHfccYeSGH7HZoTDuECwnTp10jEkW0YfiIc+QDIEQIwZz0she3yYIOy6667TtvCpmdNnyN0DB+qzrm/WrlP/vW/UKNm5Y4e8Puc1/Uv79999T/bt+0nnOfZAb+Zb06/JAo2xQDMAk+yG5x6sEQNURjjXX3+9RlC2dMOEw+kBpUsuuUSzlC5dusiVV1yhGc7UKVP0Ex2s/bK0xjeUPvv4E5n9yqv6CY+FCxYoWJLW41CsfXfo0EGzGhyKtXccjuicyOuuO+6UNatWyffbt+snL3hO9OjDjyiB8UkefTEhWC6gH0TFRNCAGNE5jsF1ZHNMpIdTAhpE1QAXAIqz4+QQDkuEkANLHYAbZekzkTqRNuUgFspiF4secWhAEoCkfYAW5weUAHPAGDkABeDKHkIAjIiM0Q/SwvZEqETHyKEOxwAse/RGHuAG0LOkQ12iVqJqyiEHsOMFBgIJCBIiJRshQ4DsIE8yCvpABgSxQShE2JAUS0mUQ1ZBQYHaiLI8P6D/BAcAHVkg+tDOmDFjFFixxV/+8hclcuwNyFIeMqHc1KlT1a7ozryjL4AkNoU4AHsyXSMcMmnAmfFljkCUECI25nkgmQJzEzvQNnInPfmkPPbIo7qsNmXyZHln4SIZNWKEMDcJVvbs2i1rV6+REcOHa/8BezITbE/7bMiDUCAKCAUSQXfK0A576tE/yA974D/0E3uTzZAx40eM4/z58/WYesxL5PMQn/sQJXOFLAh7Miepb8EI/YNwGAvaMnJjCQ3yJ5hhXMhkGTvmKQENZSEc7uNvEDSEyVuoZHkEhDzHgWSemTpNhtw7WDMe/G7QXQOltKQkYluzCfumX5MFGmOBZgABYMpEJRJlA3DZA34ALhGoASuOgyMQ1QECOBZOwJJamHD4wN/a1avl7Tff0u9ULVqwQJ0A2US6RH3t2rVTUMOhWNr561//qkTWrUtX+fMf/yTDhgzR7KbzH/6gpHX1lVfqv6Py6ksvy8Gff9bXVwFbnI6sBl0ACeTh1ERkEA5OQh8AKSI/gAtgAICJaiEXAA8HJWvj3AgBAIYgAG4Ak42yRJW0A2FTD7AAyAEgABQbQVzUhTzIRrA17QNObESxADngA7gDWIAI9iFjAZwAbdoGSNEN4gCEIRwyCnSgPuUpBwBDHAAPfWDZCtsQbUOylEE35ECSkBRECUFBOpA1x2SB1KFNwBBiJCME2LA3/YIw0R8bESwQsTMviKQBW3RnvLER7dqyEv0kUueFBuyInSAv9GGsGDfkIh/gxFboyBISuiMHUCZ4ob/0n80IZ97cuTLruefk1v79Zei9g/WzHGPuf0CWfLRY33Qke3547EPS76Z+SpQsTxrAM28MXI1wsCPEDAmTbbE8xdiRHZKhMP7oS5ABuJNZYGsCKwIBiAOgh1zoowVBzBP8jDkM0WBDMkhsA6lCMvSLMfYJh2VNskgImnlFEINNyIrREX39l0XoEzpjdwiI56sznpmuWeDCefNl2JChugzJMiNvqfE8hyXskuKSCK6gg22Ri00HTRZogAWaAQ4s0xCBM/EBS5wYYDHywbGY7DgFhMPyzK233hqJ5HhpIDbhtJXVK1fJvLfnSt+CAnln4UIFP+QCRCxXtG/fXh0YpwLccEqcHAfgo3V/nzVLvl6+Ql6bPUdmPfe8DLzzToGMln3xhWzeuFEfatIHnB2iBGgBbogUYOA6gOQTDhEyhMN9MgacnggWYCDDgWQhHACVflLWiILIEvCDcABggJFnLzwDAGAhBZYlIQwyRsDZCAfbIQcgQA4bRI8c9PMJB3CgDYAKWdSBNCA0wJ+6ZIIAGrajPpknfUMfsgPsSDkIB0DFvoAYUTpyAHnACuJiGY2lJYIL9OT4mWee0XEHpGgbPclwsA1zAdkQAkCJTcgQCCIAfd6GgtyxLXMJ+2JLsxFzAFAFKAFP+oT9LcMB2Ij6IT+AlOyCOcp4Qoq0hSzmKv01UGYuEMnPeXW2sJTGxzHH3H+/PgPkOcWCefNl6eIl+syCZbWHxo6NEANgj73Nnux9wsHezC90YOmUjeADHRh3CNwIB3tBOOhIEETgwNxibuBLFggxztiCvjIeZIkQDmPO0nW8DAebsaxNJkjQgT2wMeOKfZhz2BYiJDPEnrSFf0M4ZaWl+sYn/sWzLV4jf+O11+XO2+8Q7LJ82TLhJQu+NYgdIEhkmG0agDFNRZssELFAMyYswIhTQDiAA3vOmZw4A9E5ywFEtYARAOATTt8+feIQToasXrlS5r71tj7snz9vnka5EAOEA8hlZGQoYDCZIQkAg8xj1vPP6/oyjsBbb4cOHNDXop+cMEH65OfLkUOH5J5Bg+SxRx9VRwMsfvvb36re6Afo4IgAOm3hMGQ4ODKOCIkAVETMLC3hrETYAIcRDlEi0bQRjhEF4GpEgVzk0CYRONE4USzOjRxABDk+cSEHGYCGrdNDGIwF4E6GA1gDwAAVoEVWBHkRvfKsg/V4lqPQDRBgQ5Y9R0EO8sk8aM8IBz0BUbIX6jMGROnoiExeHICYIBzAlTEH7CkLAbFUBiAaoUNeLDnRd9rkgTbgCRGhK1kNz+nQHbBlXFiaBJgBYHRDT2SSoRnhkBFhAzImxgVwRybnZCIQJ2SGrSE56mEDggsCKF55/nbdOuGZxLMzZsq+H/cKGc6br72uzxJvuuFG+XjJEn05Bf1taYslMgiT8UCeEQ7zwzIcbAqoowOZDOQKeUI4vExjGQ6kb2Ns2RnkhK4QNnMesmbMWClgDBgf7EYQwHgiEz0oG85wWB4j02WplWADHfBby2yxPcTHWDFPmecsgUNCkydNkqenTpOVK77WZbRXXnpJJj7xhBLOxvUbhO2GPn1l7ttz1SeNbNCFrenXZJ40IukAAAXVSURBVIHGWKAZzsHEBIRZWgEAbD9x4hMyceJ4mfb0FPnii0/l+Ikjsm//Xpn1wnPy9PRpcuz4UVmxcoVMmPC4rFuzXN5/Z75MHP+YbNtaKqVFRW4NuLhUli9bLhPGT5Q1q9cqyACYAK6BKqBmE9nWtj/5+GOZ9fws+XHPHv2TWP7A8/ixY/LOokUydcrf9C/1n5wwUWbOmKnRnL2JBXmSbRCps+QCEQH6OAxOBwAAimQTAAvOiS6ALA/3AQBAlMiaazwUhwgAfggMMiDqBLC5ht7oD5EBXNTFfmQD1AWckMN1llKoC3kjBwABxAENAI5IFGIBNNETfSAz9PPbtpcAIDWiVQNHMiJAnwwUuYwt9ekvYMbx3//+d+0jRIXNiMIBIuzB0iIZE+UgaUiK8WDJC/0hHgAL3QBMiAU5tEc0DiHwLIjoHWLgOkRF9E1fITN0pwzzDRB/6623tP9kWvTXslH2gDo6AsbYk2AAEKcPjBtjRJaMvbGzjQUgu27tOtmze7d8vHSprPp6pZSfPCmzX31VlixeIrt/2CXjx42TRx56WKZNnaqkS3uAPITIOGBTNmxMG4wh5APBEBBhTwgHXRh35g3jiy9BljxDYVmSLJo3EbEdzxcJ4BgX5iJzkvvMVTJT5hPkSRCELfBFrtn40i59JcNk/iCTttAN2zKWzB+Ih8CQOYMeBFrYhnFjLBiD6c9Mly2bN+uXMZYsXqzPTKc/84yw/fD9TuFvlTieMd09xzMdkNP0a7JAYy0QeS06tgD+DqMy+P5OhdRKebBVSo1USY3wTR7K8CnAI8GXm/h4IB/l4XsawWcf/H3shhK+ysTHUfnhSIBb+GfOAVhaJBkuczbOacc2dKIt2jzbP2sDuRwD9BCNtWX3WU4BkAAhI1izla8T5QEO7IcsynAt1o97EDOZJyBLloJ86tuGLgAcAAxgUod7ADdtWHvoy2b6xmqvvmvU8/VtqBx0on30Y6wgLKL/RH9+e8hAF/+aybFr7ClHGxAatiEYYs6aHayO7SEiAhjuo6/Jsvv+nnv8KEc9+pToz+Sajr+knySqU1O5//0WqJ9wCGbCm08eiRyfRRuGncQcLtwE13FCfn6dcLkzPfdl+8dnKjdWffoT7hPlaBdQ48cSHBE25wZC3A//fF3t2GSHyyKLDINMBULjOYa/5EQ9ZBBlE2GTBVj0znW7b0Bv7YXbSfTc6ts+0XqUszroRJZBn8h+G/Kz/vjywvUpQ3/ZyBbJYMgqGB+eURrhUC78Q0dszp77fnuxylqfbB8uE+/cyvv7eGWbrjdZ4GxZ4PSEA5adbvM+pAq+KcYZGammnBhznZnq5iA4ojlmWCJlzFHNacNlzta5tWXtcP5L/8wG1o61SZbBkp2BndnAyvl7X++wPCvHdcCRZR+Wv1haY9kI+VbH+k0UT9v+G1g2PlbW9ia/MXtrz/qGzER/lKUe+pN5YS+ysIb8/Pb8Y1+GtQPx0g524RkVy4ZkOuhgtvHrcUxdu2f7cBk7p6y1ZXaxe4nsw3U5b/o1WeCXtED9hOPzBHxhxGPcYXu+Ohrctkvsa8/ympo5CHt/Cxso0XLheg0993Ww44bKaGh565sBrl+fe4AUG6Aaq4yVN339vd2zPfcgHOQBnj7RGBhShnasPY4tw7EyiehhbZ5u7+trbZ+ujt1HD9vQjY3zxvxitR1LN2sH4sGWfvuUD/9MBtcp65/HK2tlYskL17Fzv44d272mfZMFfikL1Es4tfqchuc11VKDc9TxD06gGZ5Z8K8M8lSH/yqlWiqkRiqF+i6zUfYJ1W94l3AMc0Jz3HhS7L5fJ17Zxl43Rw3vGysvkXq05f/C5wZwRg5+2fCxr3f4HufcRw4Egj2Rbdf9caCc3eeYcr5sjuP9rFy8++HrlPfHtj7Z4bqco5vpTr8aWh8Z8epw3TZrw86NkG1cIJ9YcrhGXX6+DL0Q+p/d57K1EyoS99Qv7x/HrdB0o8kCZ8EC/wVq/nEycWJ+n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png;base64,iVBORw0KGgoAAAANSUhEUgAAAZwAAAD4CAYAAADYU1DBAAAgAElEQVR4AeydB7ReRdX3h/SEEELvPeSWp9fb0kPoSAdBpAgWmoiIKC++ymtBWugdFQVp4mtvgA0QBSmKQCgJ6T0h9aYn/2/95jz73rknz725CSj6rfdZa689Z2bPnnJm9v/smTnncfq/3z+9BzZs2KD169cLvm7durZweG3p3a0M8mvWrNHatWs9oRd97/WHDgj90OrVq32d4StWrPC0dOlSvfvuu1qwYIEnCy9evNjLU4dQB3paW1u1cOHCqkT+RYsW+XJoB7Jcz58/X6tWrfLto3z08ENm+fLlXhd1IP/KlSs79Cvlk2fJkiU+nTrTX+iwNsLpP3TNnTtX1J8yly1b5mWtT+FWL2srbaGO5I3rDGXRRx3oO6s/5fLjmnjagFxX/UP9KI920i7awg9d6KGfqNu8efM63BvKtr4xeTj5qbv1H9zKJw/9EvYTYcqgj5C1fNZX1MHaQz1Jh9M+6z+43QPqhC4rc3M47bT7aX1p3NpIXWwcWT1oE/H2I0xfWnuoQ9h2k7O2W7soH6L/aBM/K59r2maytDHe/5SLXFi29aPpQSdy5KVe1BFOuy2/ycLRR32624/UnzLtPsfbavcZOe6ZlWVyVjfSbezSd+G4JI/JUW/a4KyzSIyTKY/zuNx7vY7r76pOYVndlQvzbGm4Wh27G7c5ZW6OTht4cIhyuvPbVH1ML4MRYhAxOTA4TGIGFgONAcRgs8lAPHKhftNlkwFZkw8nkg1+yiOMjE1+ax+cHzIMYPJTPpObupkc5RO2iW8TlXwmY5z6hoYXXVxburWFCU29aDf64ExK+gNZKxNubUAOQo5y0GH64FyT33SavPVRnFM32kQ+K5P+MD2k2+Q3XbTFjDxl8qtWR7sn1MXuhdXVyrJ7b7rhoSztRsbSrb6W39rMNUBEurXR8oQ8TLP6kU4dGRvooEyrZ8itLpRh/R/Ww+pCf1o56GVcxe8T+WgnZSNr98vGSbVyzWBTTxubcTkDE/Sii3Lt/oT1sz6hLdXKRJZ7TFlWN8tTjVsbuFfWVl9wZWxQBmXZ3KIvre9MjnzxexiOBZNHjnLoD+riSLDEsEMsbAUYt/j3m5t+4+9Vv+nZFH+v5fyn5rf7HucMEIhBZoSxhJggTEgGdtxY2GRl4Mf7xAadDX6bFHAGP7rQTV0oB/3IMlDjY5P7Sb0McMiPfGhUKZ8ybUJQDpOBuHjdyGfGBDl0UZe4HHkpExkjk43XkTaEssiFk9Z0UzaTG33WN11xJm21/kU3eszIWf3CfrUy6T/CVkfKow+tXPKEhghZax/9ZPcdecqhj+kbZDCsYV9Sn2rGFnnKID9lQ1bnkFua1S1MI0xdrHxrn3Erg77nXtBHlmYcGfJbOdSXa9oSEnKkxfsq7CfrIxtP1k+UTV9TZqjT5KxtIZCYHHWmDJOx8Wb1Nzk4Y5YyrY7WJrjltzR7KAnrH+qkzsgiR7tt7FKOydmY4z5YGegzWfoMea4ZE3bvXGhEaFCcKPyDoHg97Dqsi8XFeSizqXA8L9fV8lSTqybbmdz7HV+tju81jsEVEgPYBgoDkOWa6dOna+bMmZoxY4amTZvmiTiuZ8+e7Qc9Aywk6mV5kTUiP2GWi+gf8jDI0QUxkIljMkKmkzpSlumZM2eOr7elI4s+ykQP9SVMPUyXcdqIrqlTp3p9yKHf0uHoJQ49lGn1plzyW7nG6bNZs2Z5WcoP22d6kaVPkbN+pA6m29oWcupJPawcOPqIoy6UFeanvtSFdpustYe+JZ0yrVzyEsc9sDxWFtdWxpQpU3w51N30k04+uy/UpVr/IEd96RPrS2t/Zxw5yoKsjVZvyqMfbfyE9bX6UI94OnI2RqzPqBN1o44Q6RBttHJNln6yck0WThxpdt9CnaYbnfS/6UTWxqfVy8qlfdbfpitsI3J2/+kTZK1vQk69Ld302VgP648u6oXs5MmTfZ8TRzkh2bxBL/LWH+gKifHGNX1IHkeh3/72t3XPPffo7rvv7kDEvd907733akvJ6tKd/N/61rfUHaLtcaqW7zvf+Y7uu+++fxv67ne/q/eTumqblUM/3XXXXZ7uvPNOhUQ89+WBBx7Qo48+qkceeaSNP/zww6L/kLE8Fkbn97//ff3gBz8QclwzDtF1//33ez2kQaaXMhgL6ICjm7ykQ6EuqxdtoE6myzhlUxb1svqb3GOPPebluaZMqzOyhOmzhx56qINOrimLeiEHr1Y29fze977ny0QXbTb98JCsPNqJfmsjbaCOxFm/IWvylE37QnnycE3dKdNkrWziqJfdP2QJQ8wL5G6//Xafz+pDmvWj6YST/uCDD7blRxfX3Ffqhh7ojjvuqEpWN+tD8tm9svoiQ7qNFcYB9aFPKB956m31IB4ZyMYRdaC+3CdLQ448tIt4azeyt912m7+mn5AxWcLIUqdbb73Vt4k6oAO9pJtO+p92I4dO7l81XZRrMrSDOpse02X9iVw1or5Gls41dUMf9TPimnrdcsstXpf1LfEhWf1vvvlm317rP2Soj/Hnn3/eAyJADPA40GnYsGFqbm5WU1NTByIuTi0tLdpSopzhw4dvRCNGjFCcRo4cqTiR33SQNmrUKE9xuTDNZDaHjx49WnHqrIy43OZcjxkzRltKY8eOVXfpoIMOUndo3Lhxgg4++GAdcsghng4//HAddthhMk4aukzWOPHIHXvssTrppJM8nXzyyYJOPPFEHXXUUV5vqP/QQw/18h/+8Ie9/Ic+9CERZ7qOO+44n590I3Qdc8wxHeTQTZkmAz/hhBN8ndF1xBFH+DzU5ZRTTulAlEHbKJfy0WMyp556qg8TR5nool/gVve4Tsq1diBz5JFHijKok+klTD6TQyeyphv9IVmfHX300b4vyRu29fjjj/dtMDnj3A/qE8qSl/bQZuQYQ3CI+0odKAc5I/qcMG2hnsiaHLpIJ4/pMD20jzRkIHQwPmws2NjvbBzbmKUs+pC2UAcrh7nGvEaOeNKRoz/C+0o/WDzlkw5RP/JSD2S4x8ghY/LE0VfU0crDFlAH8ps+y0c9kEUGveSlb0wOTj7KIx17SBvoV8qCrHzGLWViGymPa3SR33QiT3/SDuS6sq+Whg2lftSBvKYPndQfPdh45CjXZJAjjAz1RR/4QDsYr8RbOpy2A754N7Za4aZNnar6ujrV1dZWoTqfRnrXVK9EfdeUrE8omeiMkkomkkpByaTSqZRSyZSPI55riDA6SMuk08pmMp5bejtP+3hkQsqmM9okZTLKZrLKxYiy4pTLZpXL5jpQPpfTxpRXIRejfF6FKlTMF9QtKhRU3IiKKhViVCyqtAkql0oqBVQul9XQ0OCJh5DGxsY2Ij5MNzk4g5TJxkBmQMItzKAk3eQZqAxsBqoZv3g6aegh3YgJwCS0ejEpuI7LkZc06s7EoHzqwqQ1XYSZqKSHk5qJgwwcGXSTn7rbQxl1JS9yyCALYRwxILQPWTOIJgMnD3WhTOtbk7frOEcXdUA/eU0HnD4nP/Ujn9UT/cgjY/K0BbK+Du8lYwA91leUA1ke9NGnyJgxIp17Qh9SLjrgpofyIXQgi+4Rw4erqbFRpWLJkx9/lbDFwYuM5WJJw1padPC4cTr0kEM0etQoNTU2qbHc0Db+G8plDR82zMuM42HooHE6aOxYDWsZpsaGBg1vGSbi0UH8wQeN8zKjRo4SeaGRGPWx5D1IY8eM0dgxY73smNGj1dLc7MvKM4fzeT+/m7kfo0d7GXSSJ5TFNjDvRgwb7utssqNHjdaI4SPU1NDo7Qb2CZ20MSoXPZEu4khDV0tzi0YBYqNGe0IPRBtoH3LpVLrNVrbbwsh22jW2E8KW0S7qR9tHjhjpiTjqhD3HFtMG+pZ7ZjR82HDRfmwpuug/8hEf0TCfB5kbb7jRLzO2A86UqUrU1auupnYjqq+tU3coUVfndaCnGgE2HkwADIAnRmk6wQAHgAFs6hNeF3zj9KQygE4qrQxglOxIxEVppEeUBaC6AzjpzEZgEwcfu85nc+oOFXK5jQEnDkC5vIpQdwEnJlfKFzYGmwB8ysWiysVSGwFMZahYUkOp7AljgQEKjZAZWDNkGJNqRDpGDONvhio0dBgdjC+GCjkz8MhaWlgGBssMFXrMUGPcMFpWLwydGX6TQxY5Axy4GVHSTBccYKLOGG3Ks3S4AQ7x5Ld2UzY6yWvyIeDw9Gj1I5/VD1kz/LQbOWuzyXfGDeDMcFsfw60/uG+hPntytvsQlk39KcvkaRv5Q6AI5ekD+pp06mK6qU8IeCHgWJ/affR1HT3aGyMMbgPgxJiLjU0bp6VCwY/LkcOG65Bx43QY92HUaLU0NUeAUxnzjeWyRnA/Dhrn5eDIDWtuUUOx1JZ26MGH6GCA56BxnsaORgajO8zLHzw2SjtozFiNw/MbO7ZND/OlmI/mJ/UaAYh5mYOEPDRm1Ci1NDb5OZzPZn3dR40YqbGjRmvs6DEVmdEaWQGcfCbrbRIPo9T1oNFjvBx1H10BkqZygwcn8hCHrkgu0kmZ5KU8s29m80Le0UYmvexw5uGw4Ro1At0jRV1bmpq8/cPuYmOxKwCaB6bhw33dqQv9Rj9gr7gfkQxyEXFN/M033tTm4bAH5KZ9wICTqk8IMIiAo+LlVIAplUh4wMiBpB0A6f8Ax4CJmx5RzLNpA5v29HZwKXlw6gxwzLBijMwAhobJ0uMcWQOS0MhZGAON8QUMMELEY7AwmBiysAyMGjIYKeQw1oTJawaOPBhtM/wGEMgSRxp6MJTkCXUZUBBHHYxCGfRZHak3Rpo2U0/C1M/0GLdyrd9oG3U2vdYXcOoU6qQ9li/OaYfpMV2UiR4rExnyUUe4eX4mb2WTrxrgkI86WD7kyQvZfQJoaBNlEke/cM/JGz6sUBfS6CPI+hcPBWPUxIOLBxwedtofhAxsjOPJRGBykA475FAdNGZMBCSlsn/YYx4ggxE8ZNzBOvTgg72nYkYdoMAgAw4ADsDVDjoHeUAhzUDGp409yOtClngMcnNjk58zgA4ACQiaLDIACkYbIOXBkQfR5sbGSP+Yilc1NgInQII+4EGPh1fAwssCKHhNeEt4L8NHVABhpNdNPuIhZCBAyINEOuNtZWRL2x+020AneCjHlgJOgCb9BNBEBJC0+PaRjk0uZHMaWQEaQCcCnhE+DlnaYeASAdgw3zfk4b7dduut/rABezj+0MAHDTjm7eAZJXHjKh4OiExncUN4AqAj08kIkOD/5+FETxfeU2nzXKqBjslFHlAEMpFcHHBCzwajCpnhC8EA4xInnmwxMhgrjFFo5DBwtqZr8WYszZDb07mVC0iEsshzHQccDCAGzTwM04usGUOMKEbR6oVMKG/Agu5QJpTD+KIPXRD1QxYZKxMZdFCWyQEqyJFmssaJI51+s3Zbf8c5AGGAQz4II0474aTRF5RrwBGCLHIhdQU45LM+MbCwvGHZ9Id5aQY2dh+tvtTNQAeOPIYKkABo8E68h902htvBh3jkeFLGoBuYRE/izT4/Bh4jiNEHUCDClIF+/wTe2OQ9AwAJMsCJwu3eDt4DaYfgAbG8ViEPJiNG+nqij3pRB8tvgAMwUV9b9aDegAP5DdQIAxSURb2RxcahE+MfgUnkWUV5o/wYddIBGMomzacDTCNG+NWKTsHGrwIl2x7eATg8FwAhAhwAJKLIs2rxD7GRDU5peHPkCUVgg5eDVzSykme4B2PuA30e6YxkkL/j9tv9kW28G/ZyPnAPB8ABZAx4IsCJltU8sFRAB/D5P8DpuL9jno1NXJ4KAaCQbNLC258kqwBOsG9TzfhtCnBIx8hg9DBYGBczTnAMmBlmM0IYSQwQxhUjaWVwTTz5zDjDMXroBtSQwbhSnhl+Kw85wsSTjkEHIMxgUxfb3LQ6mSwyxFl90WX1pWzqSLkGYFY/ykM2BDnkuCZ/WLdQJ95CCDjoj4MN1/RtHLhCnfS3tRWjj07Ktr5A1tqBHtLRa31uDxDE0TZkrZ6E7dri0GH3LlyKNcAxQA7LJA+6We+PgCYCHAMf82qMM16jsd3gjaoBBcYbYxstBY3yxtyABIOO8USnnw8VDwhvAQCJPByW3tq9ITwTM+gADYBjcu1lRYDD3GpuaPSAwRIfepDBM6Fc5hkgwtzkmvr4ZbDKMh1yEPXHILPcDlAgj8dhQOLBpLIMh3HHw0KfeTUAg8mQTltZCWrzaCpbCdE1Ww4VwMlkvEfly2P/xns4EdhQH4i+QB+Agz2mTSyhhZ4O+QAXPDPai7wtT5oOrm+95RZ/dB/AwcvZYsBJ1LJv0/XeTbifEwEL4NIRYIjHW7HG0cAIdNr3dart03j09V4QnlCcNnYpuam2xhnyXIY9mzhtfGiAp4KNaeM9HFzQaM8m5LEDA5X9m2hNmHXhkDqCii2ddcbNw2FQ+AkG4FT2dxhUTDxzfW0SImcUTepo49SMjhn/0PCFadXCZogxZBgVM7QYKMgMO2GMI4YWOcoIyyNMnAFONaNKmhlmAxwzhOjGsAEOpGH40Ee9iMMAxgHFjDVGnXobiCALAJGP+lKu1Y+6k8/ahSzlImdlAjhWprU71Adwogc52mMU9ruFzWOI9wdlUmcrl3ZSRyubcsOykaPcsEzkIcq39iFHm4xoK2HrX9MBwNi+DXkNcGgXdTN5qyPtwEg1VvYNAZ4IcKIHIgMZuB+jlX1GxjAGFtCwPRjzRvB8oAhsoidumxfGMX6k2z6PeScY/2FNzX6JD0Mb6T/Iy2LUMbJReqP3lphTLAcCUrY8h16MPnWkzqzI0CarL+mEkcFIIweA0PYIcDLeBphH5D2gyn4OdaC/2MvByI9j+Q7vpgI4cPLZflBk5+L2L9W2ImR2kHIjAGkHGepF2/yyIIcQ/IpSwrebOgAkURsioGIpj/5IJ5L+IZc+Rgf1QQf3+MYbbvBLaiyndQI4NaqrgWq7PDBgYGOeSQguG4cjYEKWygEolg/eDjLm2XQ8BAC4eICpoHZ0nfS62pfW4p3c8do6ugPY/FMOCFQHl/gpNduAjAMJEySiTQCPP2DQvonZIV8boOH+8+TR4p8GGQAMECZF5PFUljOY/IGHY8YHY4dhgpsxMYNSzTgShyxGBWOPccXghEbPDGTc0JphNY4OM5RmrDD4GFTSrHwDHMrCSCKDbuSoe0jEAwDUyQw3YTOeBkrEmT7yUJ6Va/1BPG3BCIeyVi71Q5b6xfUhE5LptP6zPgg5daAfwj6xtpJmOsgTL5t8Bm7WFuu/OLd7j5z1lQFNeB9IR9a8G8tn4wPQ5X5ABvzUETk/1iqAs9E47BAP6HCwpdj24IQBxuh6sPFLZNGeDMtaGEOMHToZ5zbW4Rj3yMtp308xoGBpmfljoAQ4RKDQ6PORbvsy6EI/6REgRRvoGGp0YMiRxeCSTr0AJ+SRYQ7SHuY9NiFafstGS3+VpUPyUAcABqOOLHnZN/Iekl9OizwcdFMfHrqxbXg5cO/ZxOxm6P3w8AzARuAQeYOUQ7zlx85im7mmD5AFdDwIN7PsVvTlYO9phz04oCfytlK65uqr/d4NYNMBcPBYOJEWAU3XYINcdwAnyb5MSJU9GsoCPWlIO9hEezYAg1XWgMZ42GEeaNpOqnUElw5yXZxSoxw7cbYpHg2MjT2aeHwcWDq7rgY4fmL4CRc93XFDuXnVqSPY2KRBB/ns2sDFBrpP6wJw4kbPDJk3FMGTMIaNNAjjaYbODA/xGB2MDYYK4xUaHsox2XiZ6EIn8hhVjJvpR9bqRBxpGNNquuP6yYc8OjGE1Ikw8aaX61AXZVQj9CBndaStpsfqyjXARPutHXEZZImDLF+18khHB201XaEc9TcyndQJWbjpRg/9AjDArY+sfEtDl90DAw27D5YPHdWIdMozUCVsen1e27fpAC7Bw08lHpBg/PoTmPnoQYnlLFv+AkBsaSduOJl35OOUGmMewktgP4L8kAcVNvn9aTeMeqNPhyMfzTt7gIxWLEwWvd7ABvVrn6d5n590dBkAtq18dDjdGu1RIwdgRiDYfkgB+4I9I5222nIcgAQBAAAYMthTAxzC2NLIFka2NbSLyJGPfsL2YWMjJ4C99IQ4zIVtxk5jw8mLLPfD7ovVDSeCVSLah6eFLCtZ7Ml/4+tf91+g4Fg01LakVl/xaCIg2fRx6G4BTgVgPKi0HXOu954JBhfjuDHgRCBQbRkt7LDNDf8neDgecPxmavvyWPsg3hh42sClcqyUgc3AxF2HMzgiYsJF3g4yValigMxYmQEyQ2VGJm7UQqNCmsnBuY7rC2UsHZnuEno7k0VfNZ20hXrC4+GwnXG9cX1cmw7TY+21vJbONWEDOCs/Lmfypg9uMnFuMsRTFys7rGe8jsjaPQL8AEjiOgMc02v54vWhTPKGnk14HeolXOQdsOC4Pe/VVB1/nYzL9jEc5fPXhaLXgeGLdEV7PZZmAAPHw28Hj4p3Tx2CuQFYAQ7k93kr3kcEELbczfyLwMd4ZIAj78uMMPOV+PYHygpgATL+RFr00Gq6MdqUDZjYUhqnvXhgDB+CqWMESACNeTfRchrlRfYtelgnH3rhWf/AvTHgYD/bHuSrbE2QFtlmA574qlO4J8Q+VMYDlb1GYwfArvrGVR5oODDQ4dBAfW2tL4CMVAY3yTJX490FHBDSKm9LbYAJHQJF64QRkiJnS2TWGSE3kDHwMDS3+K645YmQP3I7/+08nMpTnHkngERngGOTiqcUJgoTC/fb1ll5gmMyIoe+UK7qhK8Ajhk1jBRGBzIjZIbNuKWTx+JMFsNEGBnSzXBZusmbjmrcZKrxUK/p74x3JhuCQFg/5MP2h3XrLN7KDnVauYCOxZscnDjzQgADq0NYXjxcrS/icWEZlp846gEhHwcr4pA1XYStPpZm6QY6AEpI8XiuDWysPM87AZeq47JNtt3rZ17YmI+Aw5ahO45zD0AeWCrpNr8qy3Q2J1iuQk801/J+vlgY7j2siscTgYnNy2jpjH0ZNvx5B4cyWVKL9nI7ekc+b+V9O8JGttQXAU60p0QbDTgAL+Yz+zXew6nw0SNGerCK9m/wcDjVGz2woxv7Sly0x23eTjsPbWtb2PbQg9dQzCkwHtnshF9+w+7wgEs/UU7k2UTvWiLfKeAABlTO1irJCKhUAxviOgMcv4RWHx1xxjULAQfUg6K4CGQAGAMdKphOGJJmlE5CERJHS2hJZVMR5dIp5f3yG+gN2gaUZrmONc2OlOPEm8/TzvOc2mj7qgBPBdGTQfR00X6YoMOBgVxW+VzkQra5yf7lzu694OkHXuUlsmhg2wCuzhl8G1P7FwR4UxvizWTWjXmrmbeCWSvnawS8LRy9zR3lIewnNyBjT4mVlwbNMJlh7cw4mWHaFMdImaEzgwU3svx2HXJLC7kZQeQIWz0Jh0S8kcVzbeGQm64wjnBYF0uz8qhTmF5Nh6VXK9fkARqW9mwfqSu9YT+Yboszg256rb4mBzfZrnhczvSSJ66LNAMckwuvrZwwzuv3BwU4LNBOnYFNmxdj3kdlyRhDF+WJ9nmi+WEPV5EHQ7qBioGP/+qG7ZNWHtb8HAFQ7AHPeJXlbOauf9irfL2Dhzy8E07MsURHmWZD/TwPgIVro+iBO9q74UVODiCwnMb8RQfp2CDsA9fsm/j9Gz67VQEcfxy6WPLehTkK9hDtl7c84HR2cq1iV9sOXFWAqbLv4wGoAjo8yIfX2GvAhT6lzXherKhQX+QiYIo8o29WPJy2PZypk6d4VwjAQTACgJRft7N9nRB0wjhAJ1r3q3wVwL9L034IwNKM+3XBJJ9MqFDlxFpUyZRS9YANSI3nwykJGpDxdcomE8om6pRN1CqXqFUhUadCsl65FOuLdR0pXa9cJtGR0kkVklDCUz6VEFTIpCuAw1pmUdlMqQI6GeWy6TbK59Jqp5TyuaQKuWj91QbR5vB2l7s6yIRAZN5MyFmqiBNGBgMGYeSZ6DxhViMzAiHHQKAjNNRmNDbFzeCYXGicuhO2fCH3xikwdKSZIf1n82p1pkz61UCnmgxxndUtlDcZ9OHlQNWAyeTg1jdWRqhvS8Loi983K2NLuOnaFGcJaSNq82RsmaxzbuCxJTw+Zzq7LhQK6g7Zp3Pwclj2aveU4vMaj6PdXhDGG2FOs/EP2EB4MqxIRIDDQy0n3qL3fuwwAQY+2r8Z5r0vAAGgAQRYQgtXcSzc1epPmNa+BBetNpnDYEBithy90cm16EVPgAfAicCm/QV+83DaAGfalCkelexUGgoBH7sOwcbCtjRmhVueyLvZBOBs5KpFQJOsZ9MKdKShGaXTByqd3l/p9AFKp4cokx6qTBLASSqbyCiXzCuXKCpbX1a2vqEjJRqVTzbFqKRcKqFcKqlcKqVcMtKRTzcol2pRLjVCueSoiDLRRlrk5URHpPPZjPdq8GyMbB12c4DGZP8ZgMNEN0NB+L0ADgYOI2b6NsXDsrfU+MXLQE9ocDdlkEPZ9xqOtwF9gAJgbuDQGfB0VTZ5rB3x9sWv43qsThZv11vC4339flxvCmgsfSOwAYD+QwEHjwkPhDbB8bQ6m9s29+Hew8lkK4Azyi+XsRxOXjsphv0BVAGhyKsBlPjKwFixnIZ3hS6/lMYhgU7AxryfEFg6D4f7PRGAee+m4rmYzY8Ap8mfnKPe1IW4bgDOVC+I52LLZACKgUs1HnlD0XIZBXQfcEA+TjAYATDpCGg82OC6QXg1GWUSEbeltUwyXdnjqXy8k+UxDx4J5ZLtlE8lVcCjCYjlNzyniKITHLlMUrksxHokR/vqIvJLbLa8FvF8loHQkcIBtLnhzgZl6NlYOPRsLFztycw8GUvrDHCIN0CyMAYHwxU3iJtriMz4YRQt/F54aNTN0H5QnLoANngl1MGAozv1IY+dMoufgrM+pp+6o6srme72td1vk7c6vBdugLIp/v8T4PDRTOY+c9XefzznTVMAACAASURBVLN5G+cGRsgDODyw4s0AJpB5CRhuvB/ysz8SeTSV/ZvKlws4WMCyooETeQCeiEd71GG4c4Bp39NBJlouizjbKgY21TwcABavjjoSBvA2CTjTp07zS0p4J+a5RLzz/RtkqUC0SbSZgFOP2wWBhlAEPh5kUpyq4FhdRn4JjWU0/xmbyqGCVFLpdFLpTESZbFLZbJ1ymaFVqEa5TEhJZdINymTKymRKymaiTblclgMM9crnalTIDVEhd4DY14n2cgAbvB0GCGfUIdzdiAq56ETK5oJNNECjQRoflNWuDWRCbqDSGbfNWgOhkAMyGBa4AY4ZOwMcrjfH+JjhMj1mFMP4rsImH3Iz8OTDiMV1h7Lvd9j6wbjpD5fUiLP0kJtsyAEqjhfzzg7HpAEd8tAm6+dNtc/KML12bZx4dHSHKBM58lo+q8eW8k0BjaX//wk40cm08IBBOJcBG/aTiLOVEfZ6kAdQABz2afBoiIfb/pB/0bMCNMjh8bDMhh0xcDKwwSsKgcbC3QUc9ABiyONIdAY42H5Ak3ZF9i/nnYHuAU426/dsQm8m3KuxeO8F1bJvY4ATIZp3syrfQiPcVqid527jSaXqczHAiQ4GZFNm5Okw1iQPUC69v7KpA5RNHahMqlaZdL0ymYjS2Xqlc3VK52qVznaH6pWhI9lIywI2ReXSJeXTJRXSRRXSeRXTORXT2Qrg2NcGzMMpqJAtqpAttdNmAA6DqANxLLzKpqQfsHYyxrhtcga8GtAYqBiQ2HWcM/ExKiZHODRiW2KAzMiFeuJxdl2NWz7jGEKMNF4BcWEdTeafyc2Ix/l7BRxeFgV07F0a2mD9YWV11i7KDss3+ZCbrk1x60/Ly/V7JQOUTfGqgMNDEEtTAfHUXJUqx5rZL4lOqdnx/03zavOmWlx39m+QiQ4cRPs1BjY8GIZgQzgCHE7C4RFFh4si8IlOoLFEZu/V2N4IQGPfYCONPR6Wr/Bs0IMXhFcRgozfBujwfmHF22G5LaBqAITdBTyoP3qw45HXEx3kiuw69r0diEhvl2vfuzEMqLKHM9WjWPUTabWK3s+JXgTt6AG1e0TR6bOOfztApazQds4SWujhRN4NHhOImUnTkDrP84kWFepGKV87UrnaYcrWNSpTn1Oe02nZGqXTe6kusb2SuT2VyO8fUW4/1ef2UyIf8bZwdl+lCrsp39Bf2dLWKpZ3UiG/p/doirmkSpmcSumiSumSp3wWlLcDAwAhm30gOZ+t4MmirEK2QYVc9OJUhPDtJ1Di19WWzxiA0cCM3keyQQqvTtGgjdI4ebbxYQADEHgcZLgmHmNg6XaNocFAhcaPOAOmuCGqZsxM1tIsDwbNDjKY/s4ManfiTX/IzWj+O3OAApDBy+FEWrgPVK3e1le0k7ABjfWRxdt1dzh57L7AyUPZBhDEhf0alw/zdjdsujtwfzqNlyLt8EC0B7IxEHUCOFWAqLsHCAxcbD540KhyAIf4PPspAEQlDI+TnWwzQx0BSvXVC79v0+GlTx5mo4MELEsBKpxYg8cJz4blK+yGeS3REejo22iR7ughmXT6kpNj0ZHpjZfYkKkGOhZnS2jY7tDLaQ9vDC7tdr49bbMAJ/zEDWDjPZnKoQJ/HcRZmvHqgBPu4QTH55J4LwBNjVLJIUolD1AuNSSi5AHKJg5QLrGfSpl9VMzsonx6W+XSfVXM91I6vb3qEvuoPrlvRIl9VZ/YV8nU/kpnhiiZ3t/Hp1P7qJTZVbnEriqm9lE5M0SNuVqVsjUq5YaolN9PpcLeKhX2UiFfp3wu4U+i5XOcSAP5DXQAGQjgMXeyc7BhIFYDnOipp+gHBWu3doa/GtjYWXcGEOn+PZ0qp89CA7IpwAnBxgxN3IgYiMTj40aJ69Dghelh/PsRDnVbuJrB/neLs3tje0DdqV/YX8jbtbXbrrvLLR/3k3tr1wYGNg4sHh6/93ZteUJuaSEP09vCHyTg8JmbyodmAXHmiYFQnFNfZOMgE143lBv8aS2bt+a1wOMUPYh2/FoJcYAO3hGggwcDuODxcOyZZTZOwAHOLMkhH51wi17utDA6LAyYYHPQGR2T/g8BnM48mgh8Kp9AqPIxzmhZrZqH0458HpCSdUola5ROcSJtiD+Vlkrtq0Rib6VTuyuT3EOZxD7K1B2gbE2NirUJlYbWqTy0Rvn99lZT7f4q1uykQv1glZLbqZTcXoXE4DbK12/rw8XEdirV76jG2r3UULOvmuqGqrGuXqXahMqJlEqpOhUzB6qY21/F/L7K5w70ezr5fJ0K+XoV8kkV8vwzn71nA9Bw89874Ng6bbQJGL2oaYPXOAMNOQDHBnE1D8cMhE0iQMW8GXuia5v0wYm20MCYDiYasvG0zq4xemYU4zJmgIjvrnHcHLnuGO9/FxlrV1f1MW/G+tPybCkP9di9MWPKtd0fuKUbD9PiYWSoU1xHKBeOt7bwBwg4gAX1Na+b+REHGq6Rsz4KPZ0QbLxMpS1t87KyQmHXG/Po4dS8nQiEKvs//gXt6JM50ftHpbaXUKOvFGQrL5S2f60APYCNeTt+mY0ticoLoNH2xH8I4JiLBIDYkpt/9yZ438ZcL/NsjHfq4fh3cACaWqWSQ5VKDVEqtb+SqX2USu/tl8oSyd2VTO6uVGJPper2VLp2T2WH7qZRxf10aNM+OqJlFx3eNEDnnzJEF5w+SJ/+mNNnznG66BynC85yOu90p3MDuuBMp/PPcDr3tIE69ajeOmZMPx01akcd3LKXSoldVUjuo3zqAOXTQ5XLDlU2u5+y2f2VA3jyNYqAB9DJqJC3s/TdAxsGVFceDq6vnfRgWcBAJs6RYz3bdFUDHAMam0BdAY4ZBTMsGA4zTGZAmHDVjJzlCTl5eXq3J/gwLQxX07c5cZTzn0zW1s7aANgYmUw8j6Vb/KZ4XA/y4f0nPbxHYdjk4hwZ8lEX9HEdl+G6DWQq323z1x8g4DA3qIP1SXzO2NwBTOwhrSvA4W+wARX2ZaJ9mmhJPA407fs7Bb+X6/dxsjk/n3mgJB3wsK/Ne0CqAAmggddiXoyBlfdiAoDz4FM5Hm1LY1t6VNrs+r90Sc3AI+LRhzjDpTQqw94LR5n9OzT1HArgw2+8RMo309iTiTaZIo+GFz5rlE4eqHTqAKVZ9krup2RybyUSeyiZ2kOZzJ5KJXdTfT3gs7uKhUFqanAaOczpmm9uo4cf2lqP/dB5Wriov1au2Farl2+vta07aM3S7bVy4bZ6d1ofzZu0lVYtHKxl87fW8sXbqHX5IL27pL/+8rzTD//X6aEH++lb9+yt0SOdhjU5NZYHqlTcVfk85e6pdGYvZTP7Kpc9IDrB5r2dhAr5lIoAj/8qbPRl2A6HASrx9uSCFxQffFy37eFUTqoAMFH8xns4fn26MrAYnH6AVllSs8nCRKlGABCTDUMQGhXCGA32GAAMM0jIEq5G8fzkY2+CE1hwM2LxvFZWPL6712Yo/tO4tY96h+F4OzDgBtqdpZFu98l0dcXRabpCObsX6CI9fk+5rgYiFmc6u5LzABOCDeEPEHB4b4Z54sGkVPKejM2bjXhlz8bv0/Al6C72cJi79sDY2XyP0qP3dKKDA7nKoYjoLw380lrbqa9gmZ59JPaTcjnl/Auj0XIadoCPmfKVa5bjsCH+qyl2RLryQqgHKx8XfdzTL7N1tofDH11W/rAt5T9LtvEeTvzrMOaYVOMb7eFMnzrVb+5XPZW20VHp6KBAdGqt1h+j9kBSV1SqZrjStWWl/V8QDFEmsa+yqX2VTe+vVHJ/JRIHKJk8QInkHsqntlcpNVANyUHK1+6kdN0+SiX2V6pubxUSe6lUs7tq6gfruBN309ev3FF/+s0OWjJ1O62e11ur5jq1znRaM6uv1s3sr5XTemnF1B5a9YbT+r/2lJ7eRut/0FPrH+4lPbOzVrzYSwsmOs2e7LT0bacVM5wWT3eaP7m3FkzeRXMm1Oi1Zwoa/9WBuuSiQTr62K1Uzu2kQmo3FdK7q5DZW7nkvsqxB1TYTwX2eYr7KZ8fqlIuqXImrYYslFFjLq2GfErlfFrFQlaFfIPy+RYV8u1LYTYYDXDinky3rzcBKl0BTjUjgNEwI2YGBR4CFMYKIxP/yjJ5ASvAhk/xw00XaZ0Rujb3aT00mBY2w/d+cmsr7eIIM0swnemnreELoVavkNNOdCFHf5j+uM4wTzwc5iOts36Np1FGGGd6ub/oIL0zXeFYCMPV5E0faWEZYb7OwtXGJG/x+xdCK19mjg4VvP8HCbo956oc6PHz2a9iRA+ReB1+VYO4kPhraj5nxQvkmbQKvGeTzaqYy0accIXy+ayy2YyyHFzKZVQs5tXUxFwsibRMJuXTGkpFDW9u0qjhwzwv56NDVf7dRN5PrFA+nVE+nVMulVU+lVMpW1Q5V1I2yesn7cR7jqlcUjX1NUplUqqrr1M2m60AUPv7kdlEVsi2HyCITrGFnygz8HlfACfc28H74ZM0qbq00vV1SieGKl1fq3RdUpm6nH95M5kcokRmNyWzO/lls3zyAOWH7qfc/nspP3QPpWp2UkvDDjr6iN46/xNOv//VbvrD7/bTS8/vqelvbKd3JzqtnOq0drrTmkm9tO6NbbT+ha215g89tOoJpxW/7qFlP++lxT/sq2UPDtb063pp2lW9tOaBXbXksX5a8GunBU86rfhNT+nFwVr3Qh+tfMFp+QtOa19zan21j+b8fYAm/W07vfiXwfr973bU5Z93+sjxToeN3s7vAzUW9lcmsb8airjBLKslVS6kVMqnVeLcfK4kbni5kFCpWKNisVaFAk8mAE7zRl7OPwNweALDi2FSM4FD0LHlNfNy4hOcPKHhCQ2GGRDSMZx4MBhPM2RmTAGi8P9uiEcmTmb8TBf6CL8Xwui/30QbOcJs/3kT12/1BZDCT/gbANk+ARxdtNPaamlxnVyb3pB3Fh/KhGHrc/o6jLdwWK7JdsYtT8g7kyU+lLNxtCleDcBYavbU2OT3MNnH5EmeY8ObIvY72WjfJPnP7LR/0429k2j/pDqwWbpxDvTgucBZ8jYvZ2MQYymNLwfk1VDk/3nwavjSAB8LbSeuAZhCIac8D63FnEpl9p0aVG4o+jhAiLTGBr5C0BwBTguf1WFpj32eTIwANl7riECwXOA4edl7Q35viAMHle9JAjjpXErpXFrJdFIpvB3/AVBOtfF+TlbZZE68xmLLdm08/A5bJXztNddo6dKlWrZsmSe3JR4OIAOa2cc4UwmWyPZROrm/0olapeszStcVla4rK53MKZkaokQawNlFicT+StfUqjg0pcKQIWpM7aBTTh6oa64ZqL88s4fe+Vt/rZ3RV2un9NG6iU4b3nRa9w+nFc87rXi2l5b/dqBW/WI7rbq/t9be6aR7nNbf21Otd/fUojv7as74AXr1UqfXP+O07PodterugVp8r9OCu50W3dpf+vkBWv3QQC16wGnNL53W/cFp9bNOa15xan3dqXVSD62c3k8z/tFXL/1xsO68sacuPLeXDho1WC3lOhVSeeVTBZWyKRWKtcqX6pQvZpTPl1XIN3mvxj/1FHgySapYTKhYSP9LAKdtqSD4F8YQaMJwHHC4tkmPcTCDYobCrjEmGEt4PA7Di0GFd2Ugw3wYYig0gJsbNuP9fnLqRDsAHPPaqumnriZr7YBXI/SZTDVdxHXWdtLIH8pU0xEa+zBs+U0H9bB7hRzlhvJhuFqdwvSuwnavN8VtnIWcv6LmJUf7TlkEQAY6m+YR6AA8XVPkOdkR7c3j/j0hDzgGUJ29C8TeEUt4OQ8ogEqpxDHrnAcVgCWiCuBwTVpF3mQBmwhwcj4/OhsbWSqPdOfyWZ9uciHHa/J5eWAu8D4iXlRAubTS+ZRS2aTS2XRELLEBOH5vKHoxn8+KATjR3hL7SxFFwBN9EMC/5pJK6frrrtPKlSu1atUqT1sEOLhLrAsCPHg7LJll03sokxzq35VJ1xf9hzczGV7I5EDAvqqvP0CJ+qFKsWSW2lejS/vp0OHb6SMnOT33woGaPr2nls1w0mQn/Xkr6eke0uNO+oWTfrqV9GhfLb2nnxbe0E9Lv9lPq/7LSZc56WtOGt/D0/pr+2jBZU4TTnV642SnFZf2ke7eRbqnl1bd6rTkqh7SfXtpzv84zSDfY9tq/U+c9MettB7Q+UsPLXvKad3TvaS/O22Y4jR/ktNbb+6on/2kQccevbVGDd9D5cz+auQDoYUDlS4foExpqDKllHL5FuWzB6uQOVTF7CiVikmVG3ZTubzPvwRwzKMBePB2bPkiBBq/dl3Zy4mDDvIh2GAkOhiAwFupFh8ank0ZGJM1ObveEl7N8L5fcRhoM9Jd6cQod5UeplUz4GFctT4gP14UnD5DJtRJGB3xvKYXcGGp0/bYrF0GgJbX7kfI4zrDtGrhcGx0N2wPOyFv9n+3Mcx/jZnXBiLvJjqtuSkQIb3bQFLlvZ7qeQ1UAl75X53IwzGwif4yBG/HiL2jfDmvlpEtGjlmpEaMGaHho4Zr2KhhG9GIUTzEDNeIkcM8DR9hvEXDhkc0YsQwDR/ZMS+6W0a0+DJ8mGsf16zm4Q1qHtHYJTUNb1ChMa9yU8l7OLlCrqqHk+vMw/F7P7a8FvHx11+v1atXa82aNZ62CHBYu+PMtwFOOlGjXHKosvUlZeqGK50oKJ3bV7nGgco19FUqtZsSQ/JK7l9WPufUXHT67AX99ZMfbaMFS/to0SKnFdOc1r3YW/pVP+mHTrp3b+mWIdLXd5Yu66u1Fzkt+4TTkrOdlp3htOYjTvqw0/pznVo/77TiYid9xmnDR50WH+S0aLSTztxKunEP6Y6tte5up3V3OenbTtMvd1pwlZMe6KO1P9pKq361lVY/0UerHt9Gi37YWxsecVr/yFba8Ot9tPqve2rFHKdFy5yeesnpf652GlZyKg3ZR5lESolsjZKlPZVq2knphlpl8yOVTx+tQuoYlXJNaiztpYbS3v8SwLFNTwMeAxyABdCxeMJxsOHaltUwIhiKcPJbGBkMUDVDE8ZtSgZ9lIGhw1jGjdrmXJtRfb85dTCjTrgz/SZjRr8zOYvflFy87eQDGAAL8lp62N+EibelPZOzPma5E08Nsj0402P1ievb0msDGbvHdt0Vt/EVcjwaPv3PeymEDXDYKN8UeUDi5cdukF8eC75w0NmHRMOvIFg4+hJCtJwW5YtAJr6kxvJ6spDSVeO/qetvvV7X3zpe191yna69eWO64ebrZTT+put03Q3XCG50/Y3XCrruJst7rddz3S3Xe37NTdcqpGtvvkbX3vJNXXfL1Z4IX3PzVbr6pm90oK9f91Wdc+7ZHhjZw/HEf9wAJPyRW+Ubl9kEn7GpfNfS/sPMltP8X8zwNzMRATiAzdq1az1tBDjhKbSNv68W/Z+N/f0ogOOX1+oyytYCNhwayCuVqlUqu4dyhe1ULg9WMb2d0kO204jCIJ13rtOLz++qGRO31sJ3ttLySf3U+rfBWvPUIG34cT/prl7S13pr1VVOK65wWvEJJ53ipGOddJSTjnBac5jTmsP7aP2RA7XmxEFq/chALTpmK+nUbaSjBmhJyWl+ijw7SZ87UGsv3V5rvzFA629w0rV99c5Z6O6nDTcN1Mp7nVrvd1rzsJMe7ifdN1jLLt1WK64coFV39FLrY07Lnu6tZa/307yJPTTl7b5645X99YULnQ4ZNUD57J7KFXZUtjxIqdIOyjce4JfYirkWNWRGqTE9Sg3ZLd/D4SVPnrb4hAeDmJMpfo25cvIH8LAjnACKgU4IMAY01biBj4FTnJsBwFiE4WrGw4weHNmuZMzYGY8bN+J5CmdJy/Y9iIvL2bXpMZnw+t8hTD0BDoy7gQH1MhAyvqm6WnvhcVl0AEqADgBFupVLHPtrEICDbKgr1Gf3zfTH5eza5OLXFg+3MdNdzvizh6Emv1dT8WwqINNdIPEeSgxEDCTiPAKNwGsplT2gocM8lGjPhuW2cuVzOpXTov4gQfTVENvPifZnC/4dmugdmaw+dPRRennCy3pj8gT99ZXn9fTzT+lvE17W29Pe0t/f/Ju/Ju61ia/qlddf1suvvKB/vP43vTP1bU2d8Y4mTXlTk6dN1MTJb+qlvz+vJ373K/3iiZ/p50/+XL995km9M+sdvTrxVU2aMVFvTn1Tf3rhGU2YPEEvvvaiXp34iibPfltvT5+gSTPf9HzijDfaOHFvTXtdb019Xa+//ZouuOh87z2xh8OhAQ84wUeV/aGByh5OdHAgAhc7KBDy8deP90Czbt06QdUBx/9RGmDS/vkaOyhgIBPydF1e2boGfwya5bNEai8l6vdRcuheKqd21cii04mHO91z8yC9/WoPLZvaX2ve7qn1f3Na91QPbfjlYK26bzutvHaQVl/eV2svcNJNTqv+x2nR6U4rD3fSmB5aP6yX1ozop9bRA7RwRD/NaemrVQdto2UtTvObnVYf01/zRjlNLTjNyDvNbXSaNdJp+sFOs0510s3ba8mFvTTxQ066eFfpyh0153KnNbc4rR3vtPwLTmsu6qN5Jw/UnNN7691LemjptU6Lv+W06Ee9teyZbdX62o5aOXVHTf6b0w++t4M+epLTuBE91JTf2b84mi8MUaF0gIrFA1XOFdSQHqNyZtQWezgADOvYLCnYpqQf2MHf9gIyAAdky2mAi8WZh8O1gQ5h82psksfBhmuMBoYHAwUPjUkYBhQwchifzsAGedLNkBk3gxVy0uwQggFOmB6GkeW6M/1WzgfJqR/lmzdhdTGgMW7xcR6218JxGa4BaVsm4xpZdBNHP4b3yfQYN3m7r3Zt6SE3mU3x7gINcjb+DHA4pbbR0lm1/9KpGtcRQKqBSldx5lH5uVZ5IdO+22bei4ER1+zbcu118nDoX32Ivkk2buxBuu32WzV/6TzNXjRLD//oIV1wyfn6zR9+pZkLZuiHP39M5118rn74i8c04Z3Xde2NV+u2u2/Wz3/zE817d7ZmzJmiVya8rElT39Ls+dP101/9SOdd9EmddNoJOuMTH9XXr/uaZi6coQXL5mvO4tmaPPsd3f29u3TvA/fo+489oHdmTdS8pbM0b+lszVsyS3MrNHvRdC1cPtenzVk0Q/OWzNb8xfP02huv6qKLP618Ma9kMjo4kPKAk1aaL/jHTqmFABMP/1MAJ1VPRdJKpvZWfXon1SV2UaJmbyX331Mjc9vo02c4vfT0fpr11tZaObmX1r3SU/qjk37spPud1t3UV0sv30aLzh+k5ef01fLTnDbc4LR+/Faa/wmnOUc5LTy4v+aPHaC54/pp/hEDNOfQfpo+qreWNjitzTsPOqtOcFp0gtOMw51mjnOaO9ppwRinuaOcFn3UST/YTsv/y+ldvKav7CJdu51mf5HynXTdVh7oZox2mjTaadqRTvNO20pLLuzh94UWXdtbS7+zrVb9Zietebm/Vr/tNHtCL73653105cW9dVjj9mpO1qicTqpYGKJiaU+VigeonM/6E2x2HNp4d0+pATj+m1OVEzDRoC6JF84MVOAGDkxWQMfSDFTgccAxYCCvydmkN44Mhseeyi1P3NCYISO+MxnLExquzsKUifGMP61Xk0c2JAPHMO6DDlNv6mB1s+vu1qtau7sbF5ZpeexebCmP32Ouq5GNo+5yxqGNVXtfp+N+SveBxABhS7jtATH/DGCYs+3zt+iPbEdyvJAdHYumLOR5CdN7SIWizjjto3r5by9p/tK5mrdkjm668wYdevTBuu6WazRzwXR96Wv/pUM+NE433jFeE6e/pRtvH69rbrxKz7/8Z82YO9UDzNnnnqlf//bnenvqG3ru5Wd157du0xHHHqoLLjlPP3/ip5rwzmt6beI/NGn6W5ow6VU9+uOHdMVXL9fPHv+Jj5s47U29PulVvfImXtZrmrVwuma/O0NvTH5dr779il6fFOUFcGbOnalbb79V9Uk+lJyJQCcR/ZUMX/f3h8Lgbf/uGf1jQOiEWJglNTyb9evXe3pfPByOPfPSZn1qN9Umdldd/W5K1m2nxmwPnfdRp7deSGjV/O21drbTmmdrtO7X/aQH8TicVn3OqfWT/bXotP5a+OFeWnii05wjnXTDQOnOHbTimzvonQt6a9pnt9bUS/rorfOd3j7bacapTguO76lVY502NDutP8xJ5/aWLhssfX576cJBWn+ak85w0tlOYs/mlXaQYy9HDziJQwO/ctKj/aUrB+r1stP0w5xmHuHUSv7zt9WsY51mn9lT877otOweJ/1poFY+21PLXuW4dl+9+2ZBX/vM9jqiebCG5fjmW42K+SEqlfZSqby7SqUhbQO1fcBGbnj7YA4Hdudhmzz+ZbQKsAAuTHYMCwbFJqyBDpM9jLN4MxCWXs0okA+jhF64XVczVKExQ3c1mc7iLG/IkY0b5DA9DAOI9nRPfDzfB30d1rWrcGf1rJanWl9yD8O+t75A1u53Z9zuv6WbLrs2TjzjIH5t+UOO3OaSPRjhLVRd/qp8Jdq+Fl2N+3lS+e4gy9KbS/6LHpWvhNjDIXPX3rFh3lI/jmcDOn5eV/5CmjBx9kWAG68fr4UL5uvdZXO1ZOVC3XjbtTr86IN1znlnauqsifr4+WfpyGMP1dXjv6ZfPvlTXfz5C3T+xZ/Uoz9+UBOnvaFPffocNY0sefkX/v5nr+PZF57Sxz51um647VpNmz1J933/Xl138zd11fVf1R/+9ISuvOpLOuOcU3XrXTfqzy88rauu/Zq+ef3X9Ynzz9HV46/ShImv6vW3X9XlX75MF33uQl3+5S/o0R897D2cBYvm66Zbb/LHoutZ5Uqw2sVL/ZV/Za7LKO0BKPpUWQQu0YcB2IYJ6Z8COInU7qpN91dt/X6qrcmovnZflctOZ5zp9M7bB2jpnIFq5R2aiU56cWstubenFl3eX4vPGKC1krZHqwAAIABJREFUp26jlSc6LcM7Oc5p3pE9NGNsP+mOfmq9y2kxwPC3HaXX+mjty06rnnJa+5jTkiucFp/mtPSw3lo8qodWfai3Vh7t1Hq406rDnVaMc1p5ZE8tOt5Jnx0s/Xwftc53WvGPntILO0jPbKsNzzjpH06rnnNa9WOnCRc6zT97kHRFP838kNO0UU6tR+yqKeVemn6o05SPOM34opN+ua30dB9/THvpi720YtK2WjJjX9063unUk51K+UH+xa6Cf2nrQBVLAFD70xFhG8TdARw/oSonaSLAKYpTL0xMm5w2yS2OSQ6wdEWhLPKmI87NsMBJq2boLC6Utbju8GoGFeNrBtPC1eTQH8px3Znh/iDjqaP1RbV2hG2I17OavOkKufV/GEc4zM+1yYXc7rvFxa8t3rjVEX0mG+dbCjaM286WvOyha1O8O3OrU5kOczT6OgAvchrgMIdtLhL2Xx6pABJAQxz7NwDXdVdfo6VLFmn+ollasHi2rr/pKp10yjE65vjD9dSzv9VHzzpZHznjRH35q1/US688pz/8+UlddNkF+ti5Z+jF157XLXffqCNPOEzfefBeTZ8/RQuXz9NfXv6TzvrkR3XDLddoxpzJuu2uGzXusFG67L8u1j8mvKRfPv5j3ffAPTrtzJN1023X69OfvUAfPfNU/feVV+j0sz6i7z7wHX3z2m/48GWXX6qTTz1RD//gQc1ZOEeLly/WzbfepFTlPRwDnOhrMimleeeyAjgGNrblEucsqeHdbNiwwVO7h1PX8Q/XyFhXl1ZdfUL1yQOUTPHJmf2USSSUrcsr4wvdT6nkzkrWDVamZhdl965Rab+9dOrhffXrH++pCa84LZuxtVpfHaC1L3Lc2Wnl7QM168pBWvHx7aTjB2nRGKcVR/XT0mOcNnzVaf59Tmv+d4BWv+60bsKO0pRaaVE/rV2ys1Ys20Fr5/WWJvaQfjRIU893WnE6p9H6avVx8N5af6zTquO20oojndYc6tSKd3Odk77VR+vv2sa/ozP/nm005eaB0qNJvfolp8Ucr37EacptTm8e319vftjppRanlw7sr9eGDNLfRzhNGt5fb5y8o2Z+dbD0YA/Nu8Zp1n1O7z7utPwvPbRmUh/NfWsr/fWZbXX2GU4N2b2VTQ5XPX8O13igCqV6lRr2VWO+qKb0KDVlhqmpWKPGYr1KhQYVik3KlzibX4r+egDXHKqARpk9mS4AxMAjztvyB+AUyoQGIW4sOrvG4MQNmhmh7nDLW02PpcExkuF1Z+HQmP4rwxhcPCuW/QhTtvH3ox6mq7N2V4uv1v/UxZbVuKfkqybX2f2uFo9OllGt7eE42lTYxp/JcR2Gbcw2sJzMIRlelCzl1VDKqVzKqtSQU7Epr2w5q2xjToVGjD9/WtZODYW8jBrzeUWUU1Mu0y0qABiFkvJ80oYvBPCSZi6jci6txmxSTdl6Nefq1ZBLqphN+y8IlDM5NaRzasjklKurVwNfHMnX6aYbvqZ3F8/Qu0vnacGSubriK1/QKaefpFPPOFnX3PANfeZzF+i8T39Cn/viZ/TyP/6qq2/4hg4/5hAdc9KH9Ke/PqUHf/iATvzIcfr54z/RvMWzNX/JHL3wynM65xNn6fbbbtGM6VN155236eSTT9Dvf/ek3nprgu6++0596lMf12GHHqwrrrhcl3z2Yl166ef0s5/+ROefd66u/uZVOvPMM3TD+Ov1w8d+oHPO/pgefPABzQEUl87TzbfeqHQajyapdH3KE2G/r18f/Seafw9zo6/R2D9HRxzAAWzs1w44/i+m7S8IOCxQp7r6pGoTAM4QpdK7+2+fZeozytYVlKk/UKnkjkomdlSybmfVHTBY6X130CmH9dGvHttFC2Zso9Z5Tq0TnVa95LThT3gGTuuvcFrwOSf9dy/psgFq/biTvjpAurmfVj7cU4teHqB18/pp2eJtpaWnSasu1LrVTqvWDNaylQO1flV/aX4PacIOWnldb605z2n9x5ymne607Eyntaf31IYT+mvDoX20gX2YT/JyaF/php6ae5jTG8c5Lbl9oN65radWP7iPZn/JacNBTrrUqfU2J315bw9QK84fpL8fuJVe2c1p1vlOiy/upzlf6a9FNzrpFqcZn3SafrXTip876ZneWvvXflo/qa+WTuujF54drPPP2UYN2VrlC3VKF2qUL6VUatpVjcWEmtPD1JIaqeZ8So0F9nwalC82KlfmZa52kNncsE3k7nCb4CGvZli6ijOj1ZkBs/SQo4/r0AhWM5ybE/d+GPct1YEhx/CSnzp3pgfwCAGkM7lqOjanL8K+tjBlhcutFh/nXd3reBp5OYgAUb8QNMIx1Vk4HKOhDPE27stFToQ1qLFQ8tRUKKi5WFALX08vlTScB58yeyZ5FUsV4oXKCvEGfwg6Df6T/Wzwb5ryfEzT/g8nzzcTeVs/40GnlEurnEt5KuZSYiWjkM2qnM6rIV1QOZVXOZv3stnsUI2/6atasGS6Fi6bpwXL5unSKy7RRZdeoM9+8TM69uQP6Za7btTnr7hE7NN85Rtf8vEf+9QZOvn0E/X7Pz2pR3/ysE454yT97Dc/9oDAXhD7OJ889+O69ZabNWf2LN15x+065+yz9edn/6Tf/fZJnf7R03TtNVfr2GOO1uVf/KIu/dwl+tIVV+jJJx7Xpy+8UN/4+td1yoc/rLvvulOP/+bXOuvMM/ToDx7R7CUztGDpXN106w3+kzYpvhjDHr1fTksoUV+r+kSNEvUASvxQWUenhU+gdQk4uEe2EYSy+voa1aOYz9ckhyjNBznrCv4zNsnkzkqk+vvls6EH7q1Urr+Gj3R66eWsZkzrq2VznFa+01OtL7OM5qTfO+mhPtKFTvq6k25zWnOH08pv9VbrI07rnnBa8vsB0rQarVm2ndYubpJWPCite0iL5CRto/WtThtanbRsgDTDadV1Thsu6681XxisyZf11JzznRad5KTjt5GO3EE6YqBmfqynll6znZZc2lvzik7L2dP59g6aPt5p2Xc5SOCkI52WHOI090ynVg4UPOw07yynGZx2q3ea9D9OK+930s+cdIeTrnSa/eGttfTq7bTm0T7S472kp3aX/rqrVr/VU62ze+q1l/bQKUc7jSztqjKfEM81qNiwpxoa9lRTIaGmTIuaMqPVkG/ym/x4N/l/EuAwoW2Ch5O7O+G4oeE6NC5cxw1XV9cYJ9Lh7LlgCDfHoFaT7cx4/yviqU/Yhs7K5MQdwAToWPuryaIvHl+tzZ3FVet7ZA3surpf1e51V3HopTzGESDRnfFkMjYeyU/dKIe0EHAaCs1qyg9Tc65FLblhasm1aESuRSOzLRqdHaZDG8ZobG64GjJlZcsVKpWVq1C+WFahyMnNiArFBqWLLd2iIp+pyqUEuAA0fCUeAMrli8oUykoXGpQqNCqTLynLf9rw6ZhMSYUMn4wpK1nP52eKyhSz/p2YBSsWaM7imZq9aIYu+/Ln9OVvXqF7H7hLuea0fvHbn+qaW67SuKPG6ITTjtX3fvAd/fc3/kunfuxk/f7PT+onv/lfHXXi4Xrwf+/XtPmT/Wmzl17/q87+5Fm6467bNGvODN16+836+CfP0e/+8KTuuvsOfeJT5+j+739XZ5z5UX3u0s/q4ks+oyu+dLl++/sndOFF5+u68dfosi9cqksvu0Tfvu9enX7GaXrksYc+CMCJNoI8etUP8YiWrMspVZ/xfw+drMsrARClBqk+2Vd1Bw5V4sA6jRjWV398bk/NmOH8fs3qv7O53l/6xVbST/pIDw7Q2msH6q0Gp9ard9Pyu3bSike31dTHnRYCRn9w0nN9pTkJaVWTtPoT0tpfa9Xq72iRekpri9KqHaSlTnq3tzTTqfUGpzXfGCCN30O6yEkcHPjUAOms3tLJfaRD+mvD0U46Z4B0XB+trNtK7450Pl4H95bOclrzhNPKnzotu9dJlzipvp/05b20+NidtDi/vdaeuLumPL2D1v10YHTQYbzT9BOdFhzXT7p6F234zvbSIztIj28nPdlXYk9ngtPSmU5v/X17nXfSQA1L1iuX4fTYgSo37aCGhj3UwJHp1NEqZw+Ovp1UTqhQev89HCYxk9kmuF3bxA+5yYS8K4MTplUzdNXiMM4sQ5HXDGtnxrO78abng+DUkXKNd1YHO8X3QQEO9eN+0O/V7oulhfe0qzDjJhwnWwo4Ng7gptM8nJGZZo1LjNDY5AiNSo3UsMwoNeVHqVwYpVxxpDLlEUo3jFCyYYTqA0oQVx6hVCmidGmEMqURyhaHV7ybjvup7LfEqSmbUHO2Vo3Zeg88/BdWNl9UutCoRLFFtaURqimNUn2xWZl8QdlcSblsg3LZRmUzDUpnGzSkLq1kuUFfv+UmzVz2rhasmKM3pr+mi754ga659Sr96W9P6eSzjtfLb72gm+4Zr+NOO1oXXnaexh41Soced5BOOP1Y/f65J/XcP57VkScdphPPOFZ/fOF3WrBirv78yjM6+7wz/Ym2GfOm+WPUp5/9Ef3x2d/pkR89pPKwoj82ffARY/X5//qcPnPphbriyi/q17/9hS685Hzd9e3b9cQff6PDjz5E4w4fo9GHjNT9j9z3rwUcltHMTcIdStbVKsWna+rSStUVlUxklUgcqLrEnqqr20P1NburvmawhmX76aJTttLyWTtIU5z0FzyHftI1/fwptFUX9ZKu2F5LOJo84kB/YmzpZU4rvrqNVv3eaeXTg6TntpKmjtFq3aEN+phW6wpJN2pd6xlaox5qXbWX1q7uLy10WvoHpyXfd1p3f610/c7aMN5p6rdYDnNaMd5JP+yvJV+JTqgtvsZp8Zeclh7vtDA3UG8Pc5rT7DQv7bSUrxHcv4dmnOC09NztpG/tJv3cac23dtSSU5yWnOS0/u7emvm00/qbemkJS4Ff3E5TG7fTiyc5Lbiyj5Zc3VfLb+op/W/0GZ51j/fTiqcHaeXbzn/Z+rlf7q9Tj+ytYn4XlbJplUv7qNy4q0rlA1XKjlMxe0j0siZLbsGpM5t0m8NDA2BhMxrx6xBoLGwyIbf8ITejihGz+M6MWDyevBhdM4Dw90pWnw+C0xZrk4XfSz3oi3j+zemfeH/Hr9EVj7Nru5ebyw0obBx1h4djjLDlIWxjPtFc1IHDSxo6vKzalkbVNzcr3disfKlZpVyjmrINGp5t0LA8L2Fm2qihkFFjhZryGUHNnue65d3gBfGBXvZnzMvp6OGU2rycyMNhBYN/4iyqkOW/bRpULDSqUGpQIp/X57/yZb0x/R3NXzlHc1tn6o0Zr+nt2W9ozvIZen3aK5q1dLremjVBr7zzsuePP/tL/fkfT2vC9H9oxuIpXu7NWa/r9Wn/0Oxl0zVzyTTNWDxVE6a8qmlzJ/vjzfBJM97yx52nzZuiZ198WhPeeVVvTnldE6e/qbemTtCU2ZM0fd4U/14OcTMXTPPHoR/9yUM6/iPH6rGf/SuX1Px6XMc1uFRNVqlaPJ6hSuHZJOqUyOysmtptVX9AvTIH1vv/qvnseU6T/lSjtZO3l17i22dOun6g9Kk9tOTIHmr9sNOGC/rp7aOcVp+6p3Sn09rbnFbfO1h63mn9c07iBNuSI6S192rdquO1XCO0ft1IaUlaat1aq5burA2LB0vTBkrPDdTie5w2/Gpn6YcDNe87Tsvf3EV60mnts04bXnZaxDs+P+IU2s7SC3tIjw1S633bas6VfTTnYKdlaadVjU76nx219Nzd9dZR/TXn4p4Se02/6qV13+ov3bKtVvLNtof6as4XnJZf1VMrvzJYL2R76tXPOi2+tq/e/ZoToLbhu05rH3Caf6/T/EcGaemfemr5m07vvjVId93gdNghTo3JGjVk6tXYuLcKDbuoWM6rWOCba7zRXFAp3z7ZbNJ1xeOTtto1ExkDYhO62nWYFg9XMz6h0bJ0M1qb4p0ZT4yspaHDwtW4pccNc7VrQACvKnwZkrh/NVWrm8XF22jxXfF4Hru2/ue+WLi73O6l5UUnecP4zsLhuLFxGMaRz/QRbzJwG+PIkMa1j29Iq9BQr1JzRtnGrNKNeaWbikqV80qXcso3sAydUbGcVbnEF5azauBwAXs4vP8GaOSzaizk1JTPqTGfE/s4EH8VUMqSHl37uFx7Oq8dsCQGkET/9MtXmDkckFJDPqNiJqFyNqkiS27+n4CJy6gEpdnjyfm/ISiWCzr8Q4friaee0LzWWXp39TzNXT5L81fM1oKVczSvdbYPw+cun+llfvrbH+mBH39Xk+dNjNJNbuUcD1rkRdfCFfM0f9kcvbtigT+59m7rfC1YPlcLW+f7lzvnL52jha3zfBrxi1YsiNKXz9OcxbP07EtP67pbr9G5F39C5138ST3392c1d9ksvTPzbV193VXKcGigtnJooI4DBByPrlPi/djDqa+tVUTtoJMaWlK6lu/o7K0kYJPcR/Wp/srntldqn4Qaa4boE+c4vfrKAK2ZvY1aX9tGa37fQ+vuddpwaR+tO2ZnzR/mpE/2ly7vpSnnO7V+ZZDWc9T5x32kJ7eX3nZaN9VJ7M2sTEitp0uLc1q3dIDWLeyvFVP6S7MHSZO3kqbsJv15kPSHgXoDT+YvW0lP9dd83o15ZltNfMD5jfs1c/toIQA2c6D0fG/pNwOkZ/pr5QKntc/01YoLnNY2OCnfQ6uO761JFzm985le0u27SC/3lf7mtOa5wVpx0wAt4UDBFRwU2Fbrv99H6x7oo4nnO034otPqW5w23Oy0ZrzTulu47qG51/XSvLu31fJf7qQlf3FaM9lp6qs99M2vOh3euKtGZfk7g73UOGxnFZv3U7GhrHKpSeVCo8q5xrbJZ5OwMx5O2K7C4aTfVLgzY9Kd+O4aNTOMcY5xtTjTZdchj++XkNaVYf5PAhzavan2hG0N+8XC1ndbytFDXsqxvu7O/TewMM5YszCc+wDos5xKGR2ApQIwFmeAM7yQ1Oh8jUaXkmrif6b4a5ByUblSQTkAppxVsZhSqZRRsVTwb8bzVWW+xFws8A+ceTWyasC/ceZyaubUG6fUsmk15zJq4RP/mZSGAUjZdBu18MXlUrNfOkuXWvwyWpp92Cyf8U+qnE2oMVunYYWE96T84QIOFGQzasim1MiX5BM1Xo7/zGpuzOuMs07xBn7Woul6d0UEDIDFgta5HWjestl66q//j7z3Dq+q6Pq/JyGhV0HFRk89vdd0EnrvvUgHEbEjKmIDUbCg3hZs2Nut3vZeEHsDO1Kkp1DSez6/a83J1mMExee539/7Xtf7x1wze/bM7H1OkvXNWuu71npH+252F+zkaNUhZE4DR0WBBhkBGmkCME3bobJCDTBCnY5uh8sKiW4Hj+zT1OqVq69Ecqi99OYLmnK9dftXPPfyMwwc0p+U5CTsJsn8L1ToRsDROJD8vycNNAUcKchmTfRgEw3H0hWz+SxM5q5YLG2xJbfG2fNUZo/qxjdfdqfksKJUMit/qsh/PI5D18RRPFNxOEuxVwT7kjZwTztNPebhTiDO+sdbUS2O+N2tOFKjOIyikJbkV3embt9JFL6s4Ps2FH/ZjJLPFEfEuf+kgje7UP+OYtvjiqq3FTyiQJhjG1pTeKei4pvWVJeeSnFlJyr3tqXycgWS6FPiZwTYfmoDD7eG6QrSYqnzt+SHZYqq/8Sw8wEF+YqG/QJMzTXDrdYTITnkC9nhWUXJe1J/R7SeSJYEIT+w+iS46gz2LlLsuziGunvPgteSOPSSovJLRd2eOPJ3dGP1+acz2H8mIcdZBIKn4wqehttvxiM5m1whvI7A/28BxxCYf9WLEBSigQgvGctaEWbRQrjpWNbI3P9tjeZYz2v6btHX0Z87ev6vxtF7jPH/FGhkn7yzgIzxTLmWefmOT6QJYBifW95H9sicjAVsJM+bNAEdOdf4Z0r+YZJ1WqtpzJoh1wGfk3DAQcDrxOsRK0AIvzuDgD2dsDlEriXIAHOATLsfVzCIXQIwgyFc/gAOj5B0AgRD6Xi88iw/Dpcfe6AvFm8OZm82qe5MPbb4crD5c5He6u+rW7I3B1OoHyn+HJI9GZi9aVg8QWyeADZhubmlGJoTm8tDqsOLzSOhDZLKxoLHZsZtTiLD58BlTsLvtJAe8jJ20mg+/mIz2yQv2p5f2H1gFzv3bv9T27HnF31/x+5t7N6/U9/fdYx1x9p7onPyDHmPX/ftYNe+Hcizvv3pGy644jxCWX5M1hTMplRMieJSMf/3ASeShC2CYpqhlpyMJUnUqUSsltMwWzpgSjkZa+LpOBPakW5VPLmhLQd3tKVqp6T2Vxx8RrH3esWhuW2pGtqcmpCi1KcomdAMbm8Fm2M59HQkdqXqJkXNRRKbkw5HT6JiWzwHv+rI1tfbcPBqReWtiiP3KRreUvBGHDzQjMMXxlC+Oj5StuCAgv2x8G0cVa8qGj5vBzt6wtenwhvN4GkFb8XDq6dTerXiiADM8I4woAOs6QIftKRsq+KgZBvYEfG/VApw/diFyqKucFMr6KvY2l9RLO+SHcP2ed35dF13Ku7rDmtOhVubab/RDwMU1fMSaLjgNA4vjqPy2nbU3deewgcVJS8oqr5oTs2+dlTvT2PSQEXY3h6npQ8ubxKuQLKOK/CKWc3598Ga0X+kf6XZGPfkD/dE24kIleOtOVFBZwjGpr3sbzpnCL7o3hCC0euj7xtjWSfj6DPl2hCI/1/qjXeWdzXGJ9JHfzZjLN9L9N4T/blE75Ox/JyN/ng/86bz8nsm/xAYbDzj907e7e8Ax/i9lj0G8GR4Msj1D8TvyMPjG06SaxiJ/rHY+8/GPXQeqdkTseVNImnYYjqPW03nsatIWXQ/febcxcljVpM8924six6g09CrdbPOv5de467h5IEXY5m5ltRpa2iTuQj7rFtInbqGUwdfou975t9Bn6zx+AdNZMiMJQSHTSM1czjWvPHY+k+ie2AI3fxDOdM3mG7eAfT05pHo70uSO4TZ7dfkArvNisNq0TFEol1JYTSpWxMMCQj6SUsL6XEoJD+vY7dAUIqueQiFI3tk39812eMPeP+2SUE3OddYL9eBkA+LN5VURzKpluRIpc9G7ea/ruEYWT+lZPRvgJPaG6upJxbTmZis8ZiST8HcLZlsW3fuXNOZPT83p/jXOBo+awsbO3L0mniOzI+jemg8OJvBKYrK0xUFQUXZhQrePpWqL5vDM+1A6Me5jWlnHpXI/5awrS1saamLqhVfLVpQF1gvdWu6UHtTPGXXKEpWKCpvUvCqMNrawaFYDmxTFBbEwLftKRXN6McWsCWeo9coap5oDrd0pHKaokpAZ6Sieqbi6JWK4lWtYHJ3+KoLtbLvOcWBpxR771Yg9Gp3DN/kKXZ90pqisS3ZF4rnxymKj1cqvpKzLjqFypmt+Cag+MIiOdiaUXtOC7hO6NNtOHRTOwrvjqX4NUXxVgVH2vLiI10Ynt0Jv0WKtQVxBpLw+E34vC5dhc/4w/u73gCUv+uNP/oT6ZsKkH9yfaKCzRCMTXtjv8wbAvN4oGDslXXR64190huAY8wd76z/W/OiORyrGc833vOf9Mb3EN3L9xj9+Y3v9Z/08nOX3xfZ809+B2SP8b0be2VOzpB3+iuTmvy+y++yrJVcgLLekT2clP4zOCt7KvYpK7CcvZruE1eSePYaHOeu58xxl9Jr4jJc0y4hNGYOSZkjMeeOJTV7NH1CQ7DkjMWSPYak8DCSQ8OwZIzElj6YVH8ejowhWMMDSXRnY88Yoq9l3po2CJc8N9gPU/oQ0kfNxj5gCsn9Z+AYez6WcZdy+oBzMU9bhWnGGpJGXYhzxALsQ2aSlD4Ec1p/kl0hrJ4AVqcXs0Wy5zuxWsUX5CQlOVn3Yp6z22yNzYoAlNGsFjM2KXxmsej7MtYFzawW7VcR38rxmuyR4phNm8UsoS1/bKLBWKSQpsmE0yGFMk0k2ftgdZvondgTU2rqf9+ktvvX3VhMFiRtgTlFmhlzigmzmNTMvbCYemI19SY1tRWWlNOw9urDsKz2fPlxa01/rtoSR+2Lnai98SQq5rWgflhr8LaE3nFUd1UcTlAUORWVS2Lh3V5UP9OW8vMU1SLQBXAyFTuXKbirJbzZBn5upU1uDQIGq+J0rA3vtIFnO+jA0cMvKA4/1Yza9a2p3xIL2xUVXyvKd0fyotV/qaj5orWmMNdLvM/m02FtR21CK5+rKJmkqJgoAaLCYmsLI06Fx5tx9A3F4ZcVJQ8oSs9pDrnNwBlDSU4chbefwqZcpcHny5GKbxdHAk2PhluR74jjM5Pii0TFV2bFr5mRQFSu7ciOhZ0oEIbc/YrSjxUNO1tx8MfOLF8cT44vAY/DjduXiNcnUdRSdtaMR2cbcOHxRBJwesSU4A3g9Yh/RxysESerT0oWeHy6RoikAAl4/fpa5qKbJBCUe9HN75XiVH9uAX8AaX6fNP+fmtwLBUP4A/JfVFTz+5DqjFIwK6jrlgQJ+SPXxxJ00SDRVFjKtQhmEU7SZGwIMUMYy7WcK330WYaglfnoPcb1/9v9XwFO9Psan/Pv+ujvLnocvU/mj/Uz+Ks5A2RkTcjnI93jI+yVGjTyexHE5w/iFZOYlD0OevAG3QT8TtI9VtJ9ToJepy6h7PP58fqDuCWbs5SLDoX174g3EMblC+H0hnD4wtgDWZhD/TFljcIxdC6pw86l1+BzcU69DPuUC+k1fB6umcsxT7mEniMWkTDyHFLHLOasvCl0y52EKXs44bQwbiNo2t2Y3FZ6IQdI6XXJfaZbhDAgAaGSwcAjZZ+d4uMxeoe+ljgbmz8TeygXcyCXpMAAEkJD6J02im6hUThHLsI1egnmQXMIjT+P9CkXYh86G8/IBTiHzcHafwq9AkNJCAwhKTCYVE8WXmsKHqcDs82JyRkg1RUmxRHA7PBglewENhtOqwWPyYbTbMdqc2F+hPJjAAAgAElEQVRyeklxynobVrsFu9WCw2zHYXbjtDpx6Eqckdo0dotoVbY/zpktyLxWKKRGTSMYSVZnyXkmQGZYtwR4Uq1JJKcmYDKnkJyYqGt+6TQ2OsuABH5KXObxfDiRhAHCcDaa5FL7Q6aB3b/u0TE2pmQb5mQrlmRhJpiwJqeSkiyVOnvgtCZhTumMw3wmLnM7lixQVBQran5U8H47yje05dCyZhEQCbeGxDaQ1JySNMXOwYrS4Yra61pR/34nds9V1C+U6P+TKROT2gJF6aa2lFylqJGszb920cGVNde1gA3tKRa68UEF28+k6gtFwXeKsq1xERD5sTW8pSi+S7FHfCpCr97agUPiV1kQq8sb1D/VhqplzWFSK+onKYoXtoSzW8GMGFgqjLqT4b3WVH3VnuqPO2lNrUTiedIVBBS4FPXuTnzZV/HvforNI2L5ydySfV4FfVpQ1bMtH3dXfJSo+FU+r1dRIPtmn8SPE06haJ6iep2i7M0Y+K4XVXsV33x0OpNGxBJwJBIKphL0BfUfqNPZA4/XhkcHgAroePG45Y88DZ831Ag8EZODAIjX6SEjlE5aIEzIFyQowOL5Ywt6RWj8scncMZs/SECaT6oqRpoBTDKfFpJiWFla9fYHvUgLSAv4yO3bV4OfAE2aP0TYF6lHHy0IjbEIRBG+YssXQSvzMie9zBtlCaSXNcY9uW8IQ9ln3JP7BpgYQt24ju5lXdMWfT96bJzzd330HmPc9BnR72es+af9sc481pzxHf9d/1eAE30v3esj2+Ulw+0n7JXfjRBefwhPIIg76MUTdOEN2gkGrGR7zWT4bAQ9Dnw+Ly5fAJc/DZc3gE8qdgZ8BH0efGm52EN5pAb6k5I+EuugWaQOP4+E0cuxz72DlHn30W7EalImLMc6bCYJOaOw5o3AnJ6L2R/G5gvg9AZwefy4hSItpJuo6prG+Lh50nQNm6gEuceIw/k9j1sk+3MkX5rkUhPzmFMDmYCZxR3GJppVznh6ZkzAPvp8gjOvxTn5Srr3X4B7wiU4Ry0hMWs8lvSBmEL96eVII8WbRaIjSIrDj8Xh1nVnhIrtFlKC2YXb4sZmc2Hz+rCFfKR67Bp0LDY7drMLZ6oXt9WNy+bALsXQpAqz2YrDYsUludwcTuxSHM1k0QAUARYzRhloo4yAFEqLjCO1zcTCpVtjrTNJBhBhpzXNKnD86wjYJJOSlMzxAUeClBrBRmJvrOLDMfchJfUMEvt0xGnpgC3xJEYOUXyyqWckp9k3irrnYqm4OobKiYr6XEWxJ5bDKYravs3gjqSISez5WB2bUyNmpTtOg6dawHenwq4OUBBHSa2Cn1tT9r6iYYei9jFF5YNxlH3WlvwixeEKRf77kq2gM9yrkBie+pUxESr1RzHUPtuOhk+6wtYUeKEZ3NWR2ku6USbUbKmDMzYGJsTCZMWh+Yqi2YoqKcb280mU1LeHw3GwI57y/yhq7lBUSP2dNAU5ranoewYEW0FaC8hqS4M/FuwK7G10X52s2J3alSd7nALLTtcgVjBRUelVfNS/JQXnKOruEDBsTvmmGCq3taZwV1fuv/sUApbe+D0JeNwJuN2pBPxuPF77MQBHMkA3Ao5oMuKXEfODaC/ilBUTiFEmt2kmXWM+qm+agVeu5TzD/BEtcKJNHSLg0tPT8AU8eAPuSPO78fkl55SDgN+ns/umB0MRQBNtp0mcjSF8BSzEgRxNAhAhLPZ/qUo5cOBAXXxNtBzZI+dE98Y5huCWc4yzjLmmvexp2pqukeu/A5no+8fa3/QZTd/1WHv+bu5YZx5rrun3fbzr6J/xX439Tcxq8jMOii/C7yUk/oXG5vcHsAVzsPgzsQaysYf6Yg9m4Qyk4/EFNFU5zesg0+8ka8BIgsNmYh2xhJTJ1+FYdD/JM26l14hLsA+ZQ6jvEMI+D/ZQFolp/UgMZJHiC2L3BxpZnS79/LC8i2hPbu//I4Cj/y7E1NdYokAARhJzisYk1Uflb87p8mLzppHoTKeXK4dunoGc7hnCmYFR9AiPxjd0Fp4Bkzmj/zm0uHQrpy14iu65szBZrORYzmCA5RSyzKcTtPTGJ5kNXA76uNJItToImHrS33ImA+y98dnsmOwhEh3ppNi8OCzJuGxmnSBUQES0FOmNgm+RpJomPWcX85xZwMaitShZJ6Aie6QXgEhJTNIajYCEXItbRa8xmX+LzTRypx2rTpoRvxlxx4iG848AJxlriuTL6Umq6RSs5nak9lZkeVvxxMOnUlrQiZof42l4Q1F7t6Jmvghn8XnEs9eu2GdWVA6KhQdS4c62VL2pqPlWwTct2X+J+FjaQH5bqg/HsxtFFYqKA4qi7xUUNqNks2SIjoEdzaCkA6U/KCrea0Pl67FacJdKqejNNvihLdX5kq05VgeCbr9YUSvpZz5oR+laxYEHVSRYUwJOx8bCkHhqZyiKLlKUCqmg+DQobgZVHeDIKfBV1wibLVNRF1JU+2IpD8dRuK4d3JNA7WSlNZZDH3ZhS7biSEhR41MUODrxpNPCrgGKA5Ib7qpYGHsS20bHUSXlEv7VSr9XxZuK6i/P4OiODnz9+SmM6H8SPnsfPL6T8Qd74/Nk/lnD8fjwuMWuLZkKInnWvF631i4kf5Q4+oJhP1k5GXosYHAizdBQjN4X9OILRZo/7CMQ9hNI8zeaTMRs8nvzhdxEmke/h5yRnpGGFMwS8AsHgtqEoU1sTQDHEIAiYI3oe5kToSe9AIxoNlLpUxJDNtViZI0hnEXb6d+/v14jZ/0d4Bj7mvbRAPLfGDc9/79xfSxwOdac8f3+Xf9XIBN9zxUKYQuHcIYC+ndAKL7pPgcZXgcZHpc2t6WJluHLJCE4CGswR2uhGR4L2a4kbWZzBzNxDZ6OdcJlnDbiCnrNupukGbeSPPJC7WfxBTPJSQsT1HE0kqImHUuwH2Z/BjZ/AKffF/knxyMxNVbCHhtZQTe5GUFy0oKkiWnvv6zhRLSj6AwEkUzRoj3Is9LFbBsMRZKLOuxa0FscXszuNG0+S/X2JdWTjckVxuwMYPVn4xgwBcvwRZzRbwG2ySsITb+cXt5+uEPZeAMhrM4I481rOw2Poyc2u5NUSxoOSzZ+k59wqoWQKRGnNYFkZxJmuxkBE5tR3rkRdARQZN4u5jWbTWdRkHdND6eRlZ6hy3ZLgTkBUAGd5MQkevfsRc/uPejdoyd9evUmsU+fRgBK0lWdRQuKaEPi4/89QUA00BjjE9BwrJi0/8aEJSUFS0oi1pQEUlLEpHYypuTmuJLiWDA1jm1bTtd1bWo/jNc5x8ouVdRICQC/oi4hnl+SFPlJihp/DPVz2lE5SFEqdObP4uC+ZlRJ7MqeSFLPkt3x7JU8aYXt4GBb2B8PB5tTW9AGNsfpdDfl4p85omBPa9gSAz+0hw/bULkhlrov28MPnah5TFGxQnFguaL8dSEndILLO1F1rqJ2oaJUQGCW0hpOw0OdqX2xFbWSSkfYaUcUtSWKhrIWsLcDPN+SqkGKCl8rqr3tKMtU7D1HUbFeUX2PouZBxYFbFLv7KsozFNVpisJMxVvDTqP2vJZwhSQmVXBZZ1jchoJxivzFkfxsvNqcsjdOouKHtuz7uT1rV7cl09sNr681Hv/puJ3ZjYAjWk5j5mihdwrYuCQflACOlCVwk54d0gn9br/nNp549lEeeeohHnnyBNtTD/HoUxv/1B55eiO6PbWRRxrbw08+xMNytlw33v9978M89tTDPPbkI0yaMoHsnCyt5QTFpyPazTGYZ9GC0BCYMmcAjghnEfoCNNGC2lhrzAnQnHPOOSxatOg3X4/sM+4fqz8emMizotvx1h1rPnqfMT7WumO9zz+ZMz7/3/XR3+9fjaNB5a/GrlAYazhdA44/4CLNZyPTayHLYyPd6ybkFe07C68vXZvSRPPx+IPYA5m4socRGjWHpH4zsI65APvkFfQafiGWflOx9R2LKX0YyYH+mPy5WL2ZOL1hfGIC9noJuhz4fW68Pjc+r4Ogx07IbSUkgOO2keZzkJ0WIEOYVhLL9l8GnKapbiLXEVOagJEuOS2+U4eVkC2ZoGgnTgdOpxu7kAVsHqx2Dy6nR5u4XFazfn9J9On0hXH1HUFKv2mclj0T57SV2CZcxplZU+mZMRZLWohkt5Mku5dUSxibKYzH5MdvcuAzp+Cy9sFm74nVKkwyIRc0NqnKKaWfrTZsFhvhUBqDBg5mzOgxTBg7jpHDRzBowED6SnbzYEh/Z+LfEe1GQKZXj54adAR4pPWS1qMniX0StHlMNBvt+zlGJWgDbE5MwzFZMAlRQMAmNQlLah+sKb1ITelJavIpWJNakmlvzTcfeTiyqxXVP0g0fktqblCUTIuhMjMGHIqyM+LY1ktR0jMGEhRH3AqS27FDGGevtoYrYiIxOPsUR75WHP0mjsM14rfpqbM/S5aC+l8UNUdbc/TxCAmg9kvFoVJF6X6hQcfD92058KTi4PWK2lfj4KWIkK8fpai+vB281IbqNQomtoeZnWB0a6rntNSmNBYqih5sBh+cTI1oQu8qaj9THN4UCdCs3a7gq9bkz1XU5HQGT1sIKqoksaeUMBCa9fudYHE8dZkKQnG6LxmnKLutC6w+QzPhyudJAbnWcF4cR3MV5TNiQcxqT7Sl/KkWVHzUitLtbdm17SyG9W1BONgSr+8MPK4QHq81SssR4oCQBIQuHfHd+P3CHvKx9JJz2fT5u2zb/QM7D/xC/tF9FJYeYN+h3ezY/3NjKVlJFrhHz+0t2qWjknUkskQjl+XrADRJKPhr/nZ+2fsT2/f+pGufHzi8h6KygzoqWXo5b2/Rr41RzAXkH9nPwcP7KTx6kMOlRRwpPcQHm9/ToKPpnkIo8HkjRILjaDjRICNC1BCOhkCNvjYEs3FPBPr06dO5/XZJyT5OazbGPRH6cl8Aafz48do8J9dyhtGLFiXXxlrRjESbmjhx4m/r5Z7xXNl3vCbr5DxjvYzFJCgaV/QeuS/PEO3NOFeupck6eQfZG32WsU7uy3kDBgzQZ4v2J9fGZ5Y9co4xJ/uMe/I9Ro+N7/WvQCb6nieQhiuQjk9IGn43GV4BHJsmBwiJxBHMxBzK0+a0kNdBKCsXe+4YeufNJHnMpfjmrOGsvDn0EQpz1nA8aX3J8ljIcFsIer04vGkacIQhZgvmYfeE9XzYZSXgtuHzOgn4XATcDq0BBcXZ7xJGpwt/wI/H78OlzV5i+vpjE2CQEtFi+pJ7x/XpHMOHo0tEN5aJ/u1c7fuJFGFzShCoVPV0WAjaUgg6zPik/pX28bhw2CPmN5fNHgkIlQzTuqxBCgFrIh67CYvTQ09vP1zjLiB53HJOHnQhiVNWkTz+Cs7MmERPdy5Whw+X1YbTYsdudWATn43NitOSjN1iRpd+ttp1b7HYsNud2g87bNgI5s9bwJIlS1kwfyEzpk1n/JixDBsylH65eVrLEVOhmNlEw0no3VtrOT26daNHt+6/NQN8BJCERCCAIqY2MdmJpmOY32ReSAgR4DFIA8fz4QjgSO601GSsksYmtRfm5O6kJvckNaErXlNbLjjbxO6fT6JSCql9qqjd2IySJYrSQa2p9LahKkUApwUHkmNp6NMMesdSZVJg7kzN3S2ofbMVR1c2BmoKeOyR7AEncUQTAk4DCaYUP83eFtTua0bV9x1hSwfY1oYjWxUHPpP0N83g2w7UvhkHzygOr1SUrldUXqUgT9FwTk+4/STqJOfZ5Hj2CylgQhsY34nqOa0pWayovUbB+hbweEf4MAHEPPeA4uhTim0CQh/GUrWxI5zfCoY206QBfPE6y3XFTYqq29tTvuBMGNIcQm0htwWcFwkK5fr21IxXcHF7Gm6IgymKKgkcHRkPN3Sg9CpF8e2KipdaUvNda0oOxHLbmg4M7NuegKc3gYDU+jDj9Vnx+hx4vUIc8GjNRthfaWkiNEP0zc3i25+/Zm/RTl5//yX+9cB69hTu1IDz7sdvsO7ONfy8+zsNJG9vfp0tP3/Ji28+p2uX5xfvRVpR2QGKqw+xY/9PPPTkBm5cfz033Hott997M1u3faUBJ794HwUl+7hp/Sre/egNCkv267bl5694c9NrOi+T1Pc4VFLA0bLD3HbHLQTCPtLSQ5rfHwj8uVibIfya9oYgFOFqCExD4Eb3hoC//PLL+c9//sPo0aO1sDYouSK45Yxp06Zx3333cfbZZ/9BkIswlWfLOhnL2SKsp0yZwh133KHPiwYPGct6WSeCXc6WOWONzAvAyHnGWZdccgkjR47Uc3K2rBV/1Zw5c5g9e7ZeJ+fI9YIFC/TzBTgFSOTzDB48WAOw7BWAEiCRz7Fq1SquuOIKli1bpsFRaMTyXDl78eLFes54luyR/fLu8izpje9YPrcxju6jgcYYh3xhwu4wGZ4gmV4fGV43aQEvgVAQR0YWCel96Zk1iF554+jRdzruyZfhm3ktyaMvpufABVgkXiZtsHbyi5kt19mbkNdFyOMiw2Mjx51KriuJbFcKaW47Xq8fuy+TVH8udm9QZxDQfkTxM7p9+FwBPO4gLk8Iuy+E1RfEIQSaJmATuZby7H7tbxF/5z8BHEPDET9OWMy4Qljx+rR5SsBGTGtCHtDsNp09JAI2bska7ZQaOh5cDjdOSY1jd+B0uDC5AiQLM80Vxup047clk2E6k5C1DykOH6eFx9Nz8hoscx+h27CrSRm8iMRwHiluK6n2JFJFo3E4sdqC2O1Z2G1+BGSsVjtmk1V/d31z8li0aDHr1t3KtddezxVXrOC8JUuZP3ceUydPZvTIUQzqP4DsjEz93WgNJ0kAp89vZjUDZJr2hrajwSU1VWs9AlYCPLrKZyPRIBp0/lSeQLPUtIYT0W6spgQsqT0xJ59Jcp9umBNPIWhT3LmqN3t+UDRI3M177SlbF8uhiYqjgZaUpbShqk9zSGxPsT0OkhWkKKrDijJhcz0bB7+0oOQN8c30okgqbebHQGkb7b+hNo6GbxX1WxXVkg1gdysqK2Mo3KGoe1Mi+rvApi7ax1L3TktKXlIckPxrt0qMTmd48RSqLlEcWhmhIB8VmvWEDhQK9VkAQPqzFRUXC2W6FdWfNYdvOsF3XflVSky/G8uRNxWHhdRQrDhSragubcxeLfFDLkWlMOvuPgXWnR6JIXqpNyxsR72w2cRH9JaiXmrvyLNXtuPnoGKHV1GboiCsqJnZgsJZSoNO5YMtqXhPUb5d8cPX7Zg+piN+a2+cjtPx+FL/BDgiWCLCMcTAQf25445b2bV/u07Wd+X1y7H7LQgIfLvtG5atvJhQjp8vv/tMayUPPL6BCy9fyp33r2f/4T288cGr/PuVp/n14A6t8fy46zsuv3YZuYOzCGZ6dWnbj7/cRMHR/RRXFHG0ooj/vPZv7n7gDn7cvpVPvvqQp196nGtuvIrvtm9BUmkcLo20L775lCnTJuEPSeCZh1Do2KQBEX7HayIcDQEpAjy6yR4BFhGkGzZs4J133tEmNRGyck+ErDQBhqlTp3LXXXcxYcIE8vLytMYj++S+rJc1ogXJtQjspUuXMnToUP1s4/lCXDCeL3MylrMMUJM5OefCCy/87T1kjXEt54kmJnsERB5//HH+/e9/62cIuLz22mu88MILGlQESNauXctll12m32fSpEkaXGSdPE8AUTS6LVu28NBDD2mgkmeLMJbPJcAlQCTvLOAln0fG4ucywEPARb4nuY4GGmNsrIvuM30hcl1hslxB0twidMM4AxmYQlkkZPSjZ84QzKOn4Zh1GadOuoUeoy/HM3oRvsx+ZHjt5Dj7kC4pYHw+rQUlBgfg8Gfi8YXxa7akh7DHqcEm3W0l3WUlw20jw+3QzE23V5hoAjIhPK40PO50XO4MHJ40rL4wZr8Az3EAR0pLRwNRU3aacX0MDUfARPYK0GRLMGtGpjZDibZkVP2UXgBFzGgOp+cPTbJH24V95pCMBF7sLr8GG7vDpfOxSdE2i9NLb1cmfTzZpIj5LbU3udYzcVuy6O0ZS9KoZaQuXE/7kefRY/h0TH37Y3W6sCXb8dmysJg8pJptmMw2/eyJk6ay9ubbuOvu+7jn3vtZd/NtXH3tKi6+eBkL5s3XWs7Y0WMYPHAQfbNz/gQ4TU1qfwSc7vTs3p3ePcXE1oekhESt3UQ0nYhmYxAVTgBwpJJbClZTElZTHyyp3TElnU5Kn+5YEtoxIFPx89YUqg/FRxz573Th8JXx5A9qyRGnojqpGbXdmtPQU1FiU9RYFdiUpkWXZIt5qTl81BHEFPd5Bxp+UZR+rTj8haK6QlEnJQf2xFG9XVG6R8oPtIOjzajbGykBzfMxHH5JAjM7ULIilurr4qjf1hpeOg1ui4WXe3Ho3k40CFNuvqJynqJu+mnUiWlLAjSHNINxwpCT55wJxWfAwU7UfhET0azejqVuR3so6wKHWkNVPAjg7G2uzWj5Qoq4PxbujIPXE2BTR/Z+rii4TFErFOrBLWBjO9CJPmVdK4pTFPmWllT3EXp1PEw+k8IRisPzFRXr4ql/NZ6GnxWlB1uxdE4MAWtnreVowPFb8PrtOj5HfDYuYcUEA6RnhBk2bBC3rV/Lrn3b+W7bFi687HzsXgvPvvg0mz/fpIs4pfcN6YqA2/f8zAuv/psbbr6e5195lm9++JLzL13C+Kljuf+RDbqy38HD+/j4y81cftWljBozlPc/fIuXXnmOt959lVdef4HCQ/t55/3Xue+Bu3j8yY0sOncuL771HE+//ATf/vLNb/maDpcV8cWWz5gyYxJpmUKddRMInriGYwh2EaICCIaAN+aNXuaHDRumwUQ0mBtuuEEL6H/961889dRTWqDfeuut+j/+jRs38tJLL/Hcc89pwS8mKTlnyJAhPPzwwzz55JMsWbJEC2oR/E888YQ2wy1cuFDvkfNk3eTJk7U5SwBBAOORRx5h5cqVGqwGDRrEM888wz333KOfMWrUKA1yY8aM0aD32GOP6fcbO3Yszz//PJ9//rkGHwFEAcynn35anyMayk033aTPkLVr1qzhjTfe0JqagI5oOrLn/fff12AiGpSAkGg+AqozZ87k6quv5pprrmHFihWcd955+lwDcARU5LMb4GyATHQfDTTGOOzxkunykO4L4Q/m4AgPwJQ+FMegKQTGz8cyZAq+8XMJj5uNO2cozvQ8XMEMJNbG64sQXYTCbPOlYfFnYQn3w+VPx+1Lw+2TPjL2+oIEpKia20aOK5V+nhRttvP5Jf7Mj88Vwu9Kw6dBR2Jugjh8fmx+Dw7fH01pv4FMowlMtBUdi9PINvuTpvOXgBMiOzNLA06axKB5vJpyLA73COC4/gA0Aj5O0Wy0Sc2lxy6XBzHR+eypGmwcDruuoWNzuLDbIyYym82KzW7XRAF3qh27xYPZn0ePzPF0HriIlPm3kjzzBrpmTMMSGIBfir053KSYrLjcfiZPncFNa2/lX3dvYOMjj3PPhgdYd/N6Vq2+iWXLlrN0yXnMmzOXSRMmMnTwYHKysjXBR4gFKUmGDyfiu/kj0DTONZrZBHR69eihgUe0m/8x4FhMEuiZhNXcG0tqN1KTupLSqzs+azumTVCUlHSkSqL5d7eC97uQf2Fb9meeRJFZUZuo4KxmNPRQHBWGmiMWfO2pDLajQdhrfRVlZyvKJR+aBHbuj6de/CbPK2q2toVt8dR82YEj3zajqijiyNcCvyQWqS1T+0kzarYrGp5pRvlSRfksKU0gbLCzYGkM/KsZdY+318XTyi9R1C9tBVNOpXKRovAcRcNkpWvf8GJLKOhIXW0HqitbULNPRbJb/9gSSk6htOYkqO0KNYOhfBCUueBIZ/YIXfsJKdwmZRfiqXtfUf6OokZS4Qig9W2htah8IQtsjoWHY6jv2YKKPnGU94qhLKU5xd5WHExTlMxQVF3TgrqnW1C/RVFf1JYbrlQMSG+L15KCx2fCqwHH9hvgiIYjcQ3BoI/BQ/pz62036hxI3/64hYsvu5CBQ/txzaqVPPLEQ0yYMo4BQ/J46703kPvr/3UrFy+/kCkzJvLGO68xbtIY8gbmsPqm6yg8mk9x+RF+2fUzN918A5Mnj2PXrm1ccMG5TJo0loUL5/D226+xaNFc5s07m6lTxnPhRUvY+PT9zFs6my++/zSSTLCsgMNlBXz13RecPW+GNqsJbfqfAI78520IRBGKBsAcqxetYf369RooHn30Ua1BCFgIsIh28cEHH3DxxRdrIBBgEM1CzFECDqItiLnt3Xff1VqJAIOYsWSfCHMhIoiWIZrEueeey1tvvaWfI6AjYwGoV199lZtvvllrFrJf5gWwLrroIgTs5NmyXkDo2muv1YJf1gl4CYjMmjWLK6+8UoOhgJcAijxfQFM+l7zfgw8+qD+HgIihuQnIyLPkHcXftHnzZu69916uu+46ffYDDzzAm2++qQFHyBSiVQlwyHcrwCK9AeTRQGOMDZCJ7kN+N+GAG18wjD29P+acMSTlTsE5ajHZM5Zh6T8Vc/YYnOn9SfM5NU1aznP7gtr34/SHcftDeCWQ2OshoAOchdofQEDGK3R/n4BThPYvGoT4dtIDfsLBCAXb7/YQcPoIOYMEnVKUzY9PfDKSbd3XmC06WpMxxoYGI5pOY/sT2MiaYwBOBKTcBLw+rdkI81LMc+L3MMxpvwOOW2s5huYjfhxJZ+OWeJjGmJjIWhsOh5QyEBNbY/Zpawpuayp2mwWLw0OyI4DFasZpN2kfjc3qIdWVq9P5pA45j64587FMvJw+w88hMdAPlzfI2PGTWXfLHay/4x4e2PgYDzz0KPdseJDbbr+b61bdyPLLV3D+eUs14EybMlWTB/pmZRMKBDSTLQI4EZba8cBGgOa31k3GPTTRIGJS+x9oOFZTCjZzIjbJLpB6JqmJJ5PQvRvZwTa8+FRXykoU9SWdIpmbP+1E8QqwipQAACAASURBVHltKAycSkGSoqqXgjMUCOAkKUodrSHUHTyJ4I2HHs2oDUYSbPJNKwol6eYTioabFdWPdqZGkmZ+nAK7E6AsHo4q6msU9VUxUH0yVQVnQWl7+KkDDXcr7dTfJ2as8W1hiQLJh/aMov5lRd1HreCRUyIazTWKukdak3+Bon5ZLLzWnuqa1pQTQ2WDorJasUuySucr/dxKzqSCQcBzNPAmFVxHUa2dfFrC5s6RmKJnFAUSjPpIa1ijqJOkngPiIKM5e8V39FJrWB9HQ0Jz6nooCrsq9p8Zy2FLPPs9sRSOUxQvEx9YS+o+VNTtbsln73Vl9JAYvBYvXq8Jr8+Czyf2bGGqCUtHiANugkE/OX0zWHfzDezavZ2t333NZZdfwuIlC3W52StWXMa4CaOZNHk8L778PD/9/D1fffM5Tz37BH37ZfPAxvtYvHQRs+fPYuv331BcdoSio4Xs2P2LTkc+dcpE9uzewdkzpzFkyABeevE5rrh8GUvOXcSjjzzIxAljueuu27n7oTuZOm8ym756j4Ky/RyWzLVl+Xz9/RfMnDONYJofoVmfKOCIgBIhJ70BMAYAGddGLwJTBKwIdjEjiVlKNJdnn32WG2+8UftONm3apIWuaEAivEUzEUE+fPhw/R++mJwEcESrEG1HwECA4fvvv+fSSy/VgCOakZjaBEhE6AuIyDPkWXfeead+lryTgKOAxurVqxkxYgSi0QjIiZYkzxftQwBDAEjAQcx88v4CLqKBGYApe+fNm6ev58+fj/iBRPsRkJHnCFDKGgEcuS+gtXPnTt2LhnX99dfrz/HJJ5+w5NwlGhDl82qQkeDagGSR8Gsih5iJgsEQoWCAcNCPPxTGE87CF0wjFPCR5ncR9nsQH5wrHMaSlY0pewDOYZMJTToX79jFJOVOxZo3GVPaMCyBfnhDEvjrR+J2fIEQgXCGBh2Jz/G7HYTdFjI9JrLdKQS9Ll0aOuh1E2kenQnD4xV/TBi7PxNnOBd/KI2QvIfbRdDpJuz0EXb5CLo8BKR8tMeG12vB67XhFeJAdDNAx5g7DmlAgEi0H8NnY/TGXEQzisTiCNjIfSELGAGgLvHZ6ObUhAHt03FI2QOpGBohDLjtdl0RNMUV0mY0ARuP3YLHbsZhMSE+Ia3pOJzY7A4sHhsmu0lrQ/6UJDKSk0hLNuMw+0kMj8I6+wbOXLSBPgNmkt1vKBdftpKbbrmTuzZs5J77NnLvfRu58677uPnWO1hx1bUsXLiYObNmM3niJN1GjRipTWrhQEgHhaYkJpMgLDWDmdak79kIMMb9CChFQEf2ScxNtB/HMKkJL+BPPpw9u/boaFR7agp2Ux9sqd2wJJ9KakIn+iQkMTBb8dVrSlfaLCo9lZryrghoaEFv6UxR946U9+gEXVto0KlJ7EiZtwvVaaeDNQVOPgusjcGUK06GO7pSvTJCY665XtL+K+rvi+OQaA+bOsC+M6kXcsDRGGhQlNGS6koxg50J1W3gYAuKnlbskXgecfLvawUlbaAgvhE4OlL9vuJXyWJwdTO4rjMsaAmLToZn+lFX3oryGkXpIcXRAsW3Qssuk9IIUrraDyWfQG0p1AC126ivvYrqeslU3Q5ujBAbfnxPMlSfBTe2hBtbUzxGQf9WEJbWknKPotipKE5SlJ+pKOupqM1oyeHck/l5uIqQJx5uBf826fIM336qmDBZYXEE8LlS8HssBLwO/J5ISg6p7e4SldznJScni7XrbmD3r9v5+qvPmDN7BvdtuIsRwwczedI4lp53DtOmTuTNN15h0wfvsGLFcsZPHIPDbePBh+9n8dJzWLhkAT/t/IlDZYc5UnGEbQI4a1cxZeoE9h/Yw9mzpnPuuQvZuWsb06ZPZu26Nbz11mvMmDmVdTev4c7772Ta/Kls+up9Csr2cbRaUqUf5MutnzDt7EkacPxBSQz4z304IiCNZoBMdC/3xKwlglc0mq1bt2rQEA1HAEf8Jh9++KEW+vfff78GHDFPCSFA/uMXgBDzlGgJb7/9tgYAMa2JaU6EtZiiBHReeeUVDRQCOHLuBRdcoDUm0ZIELETAG4AjmoUAlgCZmOEEUEQTknPF7CUgKf0tt9yitSABGvkM8l4CSsKmu+222/T57733nn43ATjRkOTzyHPE1CjnGxqO+Hjkc4q2J59dAEp8Nm+9+Q5XXrGCDXdvYMyoMTomKjOcRlogSNjvJy3gJ03ypIXSSQ/6yAq48aTlkJQ1BmfGALKCLga6+0SAwe+lZ944Oo+/mJNHLMY7+3KCE8/BO3AstlAW7mAQj8424NbpbYwsEMfqxfcmmvrxmtw31ohfShMF/mK93Jeca9Karm26X67FLC25zARADBCRXlhsEdCJgIloIlpT0WtlztgTASbRkCKg1BiXo1lpkch+ie7/fb+AWKPZTUgDx2lGoGZ0L3V3pDka86vZbBHNSExuEjAq2Qb8oXQGjZzERStuZNWt9zJ78cVctmI111y/lrVrb+PGNTexfNllXHLhRZyzcBHTp89k/LiJjBgxioEDBpGT1Zf0UDp2s42UPskk9UogsXtveksszgk0ASEBIPHpCMMtQiSI5OGMAE5E61m3du0fU9tEA45N06HPwpIUAZzEhI5cdUk3SrefAYcVxeVnUFNlg1+6IWn5j7hbcrB7LAd6xLK/RzPqejQHk8TgKCpzFFUZzSIR+0IhHq2oW6x0QbO6KxX1V0UYY/US8b85kYqnFdsfVdSImUniYw62guoWmlRQQ3NoaAv1zaG8JWxtRpWY596Oo/RNxd5nFBXPKMo/kODS1vByc7hNMh2cQdmFzaicqXQNnOo3W1FVIXE/sbA3htp8RdFO8RmdCiVdKKtPZz//oRJ0K2YrB7mckgYp5tYFromn4rp4vpfcbHfFUXengodidTBo3WhFfbbSJIJCq6LQojjYTVHTuzWVYnLMi6NySEcKJsZTslzRsCGOqke7wBbFoV1xPPJYMlZ7Al5nMn6p/+G14feI41KonV6d18ztdpGZmc4Na65n375dfPrZh8xfMIuXXnqOqVPHM2bMMNavX8eChbN5aOMGVq1ayaWXXchTzz7GiNFDuH/jvVxw6VLOnj+TX/b+Qn5JPgeL8/nx15+44ZbVTJ0xiV92/sisOdM574Jz2Ll7G/MXzubGdat48ZXn9fydd69nw6MbmDR7Epu/+oBD5QcpKN3LkYp8tvz4JTPnTscXlEC9P/tvRIMxwORE+migkbEIbgELMRuJQBYhLsAg/gthrInQFqErgli0EgEc8XGIYBdAkf/45QxhlQlhQMBBQEbOE7+QnCVAJML7xRdf1M8SYJCzxEQl5jDxo4gvRkBIQEA0D3mO+E1EUxKNRcBIAErOFw1LQE4YaevWrdMsNfHdyD35DKIRiXlNtCTRuOTaIAAIQIlWY3x2eX95LwEbOVdMagJCYjJcvnw5gwYOYvOmzVx5+QoevP9B5D/ZtFCYTGHVBUOkBQIacEI+L5nCggymY0/LIyvkZXgwmdzMMN6cIVgyhuIOZWIP5+EcPY/QOatJHrWI5H5TsGQOxx7si9efptMfSdyNZMjwB9y/pR06EcAxAMbwMRnXAkhNAeNYICVrmgKOsc+Yj+414EhOtUZN5/degCTSBEgMwIieiwDUH9cZYPI7OEWAzAAjo5f7xwMbmY8GGmN8LMAR0LFYJZ+aA5vDicnqoP/w8Vy15g7mL13OuRet4OrVt7D21n+xdt16Vq68RgPORedfwDkLFjFjxtlMGD+R4cNHMqDfQHKyckgPp+OwOHQJguTeiST2OHHAMbQdIRpI0KhkKIgGGmN8XMCxCSU6tReW5DMwJXYhNaEjIW9r1l7dkoaizrq0c3l5V2pq+kJBOryjKBqlyO8jJiPFrp4KElpAqmQcUNRkKUpzFbU5itqs1pqa3LBIUSk+FqlRIyWgBWwkG/RzcVS/pjgswZgCAEIcOHQyVLUHFHXEUksLGuo7QflJOvsAv8ZqE1vVG4oaqe75pIqA0IttqLkrhgrRcK5sTfEiRY0Efp4vsUMxVFcrKIqDwg5wtBP1OyWbwck01HSgnBSOcAVlbKacwxxlBwdZTXWdovrfrSm7uRVHb2xFwbUttTmNt5vB5x3h0c5UTFbUCYEgR1HsVuxPVRxOVhSeEU9xQoS2fShL0TD3JFjRmvLVigrR6j5TVOxXPP98Z3Jze+B1JuDzpGrAkTogPgn0FNDRDlgXubk53HTTDezeu5233nuNuQtm8tqbL3Lp8gtYfN58Xn79eeYunMkDG+/hyqsvY8bsKVx13eVk9A1x78a7WbHqCkZMGMZNd95Iflk+RZVF/LT3J66/5TomzRjPjr0/M232JBYtnc/+oj1seOguJk4fy0XLz2fi9HG88taL3PfYfUw6O1JQ6nBFPkWl+zlUdoDPvt7MzNnTCOq058dmQp0I0BhrmgKOCG5xqItwFq1AzFviaBetRPwjIvSFESb+DwEOASARyEKhFuEe7XwXxpcIfQEHMV2JqUtMUwJe4ruRawGTu+++WwOBCH55hmgdYrITwJH78o5iKhMNSvaKuU3OlXUvv/yyNqXJOgERAZwZM2ZoM6CAmJjdBKDEvyRgJ5qRXItpTVhmAi5iipPPLUApfhvRuKQX0BHAMQgU8g6XL7+cxx99jCuWX879G+7TFFgJ8BPQER9EmmRyCKeRmZZGbshNRsiPN5yJJ5xN36CLIWkOsjLSsPabhGPylZiHL8I06Gxcw+Zg6Tsee/ow3IFc/L50wt4AaV4vaV43YZ+kevnngGOAjZhT/7eAEw02MjaAS0DHABsZC9AIGBhaTmT8Z8ARQImAhmFu+13TiQYTbVprpEhHNBwj19p/V8Mxm83YHRGwMVtt5A0YxMQZ8xgzdR6jJ89h2VWruePejdy8Xvw2N3HlipVctWKl9t3MPnsWkydNYcKESYwcOZoB/QeSnZFNWlCyGNhJTUwhqVciCd16nZB2IxqQATgGicBgrRlAY/THAJzdOvGbLTUJa0pPTEmnkZrQmdSEDgzOjuHzd5KoP9yM+v0toLYnFdUjqK+cDrtOp/JKxRGLovgURUk3oULHglmBkAakFk5IUexTFGd0ompqF8ovVFRcoWiQeJwbJEN0PDzVHN5pRrXQnAVEDsXCkRg42p6GolhdCbSBWMppB/VWqPVAVVeqJWD0UBv4NA42dYaX2lNzv/iGOsGtLTki2QEWKQ7NVDTMigEBoI9acyRfUb6zOezpCOKTKu0I22KhQNFQ3Z6qcjdlzKSe54CPqGVNxOT2QweK324Ob3Sk/DpFg1Qc/aqDrp/DM50pEWLCiBjIi6U2XXHAqiiyxLHztFiKLc1hWBxHMhVHh4rfpxVlyxW1GxS1b7TW9Ohvvz6D6ZNPx+vqic+TTMBn0QWo/N5ILIHYp+WPUmpnrFp1Hb/8+iMff7WJG265jk+/2czLb73A8688zZfffsIt/7qJV956gbc/fJ3lKy9h4dK5nHfpYk2JfufjN1l2zSUsv34Z+0v2UVRdxPaC7Tz2wqNcf/M17C7cyQ23Xc+t96zTlQa/37mVq264Qpeh/deDt+sg09fee43r113Hlp++4lDZQQ6VHuBw6UE+/fJDbb5LS0/TtnzRaJo2A0xOpD8W4AigiF9DwEPowKLRiNlJgEVMZqIBCTjIGrkWE5j4acQfI/dE+MseEfaiIYnWIJqJaBcCYrJHniFjeb4QCkQbknkBFPGfiH9HwEE+m4DB+eefr0FHQEV8KwJgAooCMMJaE7AQoBFTnbyXmN8EOAVMxL8k2oqY34TuLCApYCL7BLjENCfvLN+XAI34ruTzSRPTnnyuuXPn/kYamDt7NmfPmMGdt9/OkEGDNNhI1gdpaeE0srNzyO2bS0ZOPzLT08gKuAjpOi0Rf1QgZzD24Qvwzr8V27iLSc0ah9XfH5c/D38gh7A/nQxfkAyPV2caSPO5CGnA8fwjDUcAQX6fDW3ofwM4AiSGxiO9nCk/GwEyeY4BOh4NOIaZrPHvSnw9x9BwBEgEWCT2RsxuxvWfTGqNpjJDMzL8O9Gg9N/ScMS/k2q24HR7GDB4GCPGTWHgyImMnz6PVWtv5857H+Lm9Xdx7fVruGrlNVx55VUsWriISRMnMW7cBMaPm6A1nH55/clKzyIcCGvAkSJrAjh9zup54oDTI8JeiwSJdtM+oGNpOX8GnF9/xWY2YRdKdEoPTIldSU04SQPO1BGKHz8+A47EwX4/9eWJVNRNo4rLoNivnfWVEtjYoTmcEqNjb7C1B+ep4O5IuVCjQ4ry6YqqG+LZt1ZxRLITSL2YWxqTWr7dFrZ3hMKWkbxm5c2gOIb6o4oaXSZaQZUAzqlQ1R8qR9NAkENiZquIhd3x1ErA6Csx8FwrePokuKOFBrbCeYoy0W6mx8K1rWg40IWC76U2TWdKJeN0YaPvRlLvfCQ+nDiO/qqoKxdNahhUXgqlc7R2J/E5lMbT8F1zyqXswasdYGsXeLsVhZcpKsSPM7AZ9I2nISOGoyHFtgTFzz0U5YEOMKodNf0UBwKKgwMUBbMUJTcpap8/i6ofYtj2dXsuWtwBr6s7Pk8iAZ+JoM+O3xf5b0yIAyIARZiPHTuaz7d8rAM4tYZRdqAxM4CUopWa5pJFIJ8jlQXs2PcTEvwp2QKKKvI5ULyXgvKD5JcfoKiqkIPlBzgo9dWrCzlUWaCb1DU/ULJX1zcvLD+o9+07upuiynzk+lDZIQ6XH+ZQaYSdJoBTeGQfGx+9n8FDB2nzn6TVEMf0fxNw5POLgDeAyNAwjDnp5XkinI01MicC39gr92SfARZyL7qJgz/62hgL6Ah7TbQR0UIEQMSkJufLeQJSAmgyJ2M5R8byXLlvvIeM5czofTIn2poAh5j7jGfKWM40ro3PZHw+mZc5uZZnCfgICWDwoAFMmTSRvL45miQg96U0QHpGFn3z+pHXfyD2AZPxZA+mn9/CaNdpOkWMZdR59J60ip7DzseZNxZr1gjsgTz8/gxCYkJze8kUer7PTbpXGGkuAn6J+Hfjk6Jff1EZVADlWKYxY+6fAo7sM0AmGnDkHPm88v3KdyPvZACO9IYpTejNovlJEk5jToNElA9HmHBp8t0FAr9pRX8CnN/WuzTbzQCe/zbgWCUBp82Oy+PFbLUzc/Y8BgwdzeBRE1iw5CLW33U/9z74CGtvvYNrV6/hihUrueCCi5g9ew4TJkxk/PiJjB49lkGDhtA3J1dnfQ8HwzitDszJJpJ7J/0jDUdyromWI5kJup/VrdGsJkGgRraB4/hwdu/ahd2Sii01AXPyWZqdJua01MT2TB+t2PZ5GzjUHPYNgqoAVXULqW64GkpzdaG0On8MtGsDZ3SE5Dhq3Yq6tBhqcjpQNqyF9vXwjTDBOsL+3vBBZ+oej+XonYqyBxX178ZQ9Ytix3eKfbsUVLeCo62hNAbyu8CPp1D2tQRidobyvlA5lWrGUEAK9ZwGla2gSFG+VVEh1UFfjIFn4+G102FDxwhtemp8JCbnhXhdZroyP5Yq8RPJewmoSXDpD3Gw72R4pSMNn4oPqT1UCMi1h5JYXeytfEsHqp9rDaskKFSYdR3IX6XYP1nR0E/yyTUDXyxkxlGVG89+n+K7BMVPiYrKzFbU5SkO2mMoTIvn6GSlC8pVPdKH8i8UO79UXLxI4XWfgdfdC58nCb/XovNIeYU8EOVIlT+qIaMG8vr7r1BUms+RiiIKShrrnpdHap1LDXRJY7P5iw9YufoKPtv6sQ78PFxZREGZAEcBBRW/t8KKAoqk1voJtEOlRRQeLeBQSSFFxQcoKS9i247vuPSyCwiHI/9NhwNphIK/p1iJCL3fCQFNrw1h2rQ31hnzhvCN7pveM4SNzBvrDIFvXEvf9L6siV5nAIrMiVYkwZnCRhMNRLQrmTfAxNgrZxrjpr2cZzS5J+9g9KKhiXnQIAnIvGhx8lzjWcbnPF6fJs8O+kkPB0iXpJbhyPcdFKEpz8rMJjuvPzl5A/DnjcSdNRhPKJNwdh62YfMxn72W5EnXYOs3kfSAR7PaIrWRJCu51LxxEQw4CQUdBEMOfGEn7rAbZ8iDKxTRVgzgMMBHgEHGMm+Ai3EtczI21hjzxrpj9Ya5zPhHRs6QOQN85Fq+HwPY5dowqel1jdqMpkk3ajwCOH8AnUaatE5v00gyiACIYV77vY8ATKMZTYNPhMEmJjtphg9HNKRjaTqG3ya6/ysfjklKELg8XLRsOWMnTWXo6PHMWrCYlatu5KprV7H0wku4+LLLWXrRxcyeO49Zs+cyZep0xo4dz4jhI7WGM2TwUPJy8ggFIoBjaDj/1IfTlEItOdd+AxyducbEnzSc3bt2NgJOb51dQOjQEcBpyxMPnUV10cna3ERBgIaybOrqz4Hq8+AXE/kLYig1K6q6xVBjj6PcGkuVX1Gbraib1g6e7Ay/doTyScBcwAkHu8LXnSiWbM1fnAzbOnHgB0VpqaJCAkAPt9GVP+uFAPDBydTeH8uee8Wv0xpKEqEmmxpGUkwedXUB6utOpVbYbKWK6p8VDV9IcKm0lvBlL7ipPQ1TYqiXwE9JdfNIR3i2DWxpTeFupTNTFz+pqH2nhS6PcET8QR8oikUTqmpBKc0iDLYfe1N+zylwVUtYLjV8FGWPKcrFNDY1FoKx4Gyui7Y1SBbpvGYcyojh5xTFF2covjlLcdCqOJAUz2FfS8rHK8qvVNQ80oeyTxSlu1rwxfsm/J7T8bp74PMm4vdKJVA7EcAxCrJF7NOBdD/jp47jxdde4L2P3uXDzzbp/oNP3uODT95n0yfv6/6Nd17lmeef5M13X+fjzzfz/sfvsemzD/jg0/d5/9P3ee+z35tcS/vg0w/Y9PkmPvziQ91k/MFnH/x278NPP+Sjzz/iQ1n38bvcftfNzJozjQED+uLzeshMy8Tr8hEO/e8AxwAb6aOFczRoGMAhQsaYbyroj7e36broawEGQ2jJftFYRMsR7cUAAAM8jPNlf/Q4+jxjbOyRaxlLL8+RJgAjWoo8S+blOfI80XTk+lhAI4JXTEf6OwqHSA/Jf+7S5PuXSptBwunp+EJhfOEMQpk5BDP7khdykpaZg338JZy24ElOn3Ufpv9D3XuAx1Vd699bvVg2NjYOzbhbfUaj6U2jYrnIBePeG9hgmgFjG4MDIUASEiCFcFMgtIRQTTEmISThpocAAW7oYBtX3Iu6NJLm93/WHm37eDwukHvvdz89z3rWPnvvc2Y0c85+Z6291rvGLqQq5Gekt1SHJOtQ6u5Ce16di+PEE3TgCTnwhp24w27KQ14cIR/lwe6yGd3RZvKejEvLCiQGYAxwmDHRpp0MaEyfOU+ARET6NZBYfpDJ68rnYsatFo4JBrDqEwHOiUDm2P5uQk/ZF9JA1R2p1r2vY4BMQp//HcAxFo7H52f23HncsPZmrlh+HcuuWs7KG29i5ZqbuOSyy1my7HKuvm4FCy9ZomXugoXMmbdAWzfjx0+kbux4xKVWLfeB0AId2cMZzvAvEKUm1k0i4Ag9juFWEy1JoUkAZzNlpYXYiwzgSMDAGRSNyOO3v7uArsYesD8DDoygq2UMsdgCODhesypvqUjn8HBFU5HSLqQDEiwQko3zDKKLcuJZ/J2ldPACrbFf0I4TWnvAZ1ns3SBJl3kakNoOpNHakkKsPgu29WX3w4rPv6U4KIEFD5xD4zcUXc8J6PSC6GA68NFJHbHOMXTGBtGKoh5FhySN7k6JuwAbc2FjLxpvUbQuUnRMy4CZmcSuzqTrGsXhOxUNG9K0lYYQhb6ezcH3Fa0fi7Uj+0NSiyed7XsVLVIv571e8HBv+Fov+I7U4snm8EOKqFDZXJpHlxRd82TFAyb8iuhIRWt1GrtKFO+ep3j9XMXWEYrGkj60B/N0UbrGGxTRx79C2xtZdOzI5vNPCvB5zsbjHojXMwyftwivV3IMxMIRluh4WKk8SC5h6q0IMmpMLVOnT2HytMlMmzFVt6dMn6L1VDmeNoXpWk9mwYJ5zJw1Az0+YypTZkxl8oypXDRzKpNnTmXqzGlaps+ewaz5s5m7aB7zFs1n1vw5TJ8zg2mzp2uZMXsG02ZNY8bsaUyaMp668SMJV0jVT2GJ9utwy4pApf4FZQWNk7VPtJjKwvFlAEcW/pOJWfDNYm8Wf+k3YvpEGxeZOU+0nGudI8fm3ERtgEjmi8ix0XKe/P/iVpP9IAlkkLaMy+ua6yZ+RvK5HNMXDFARcFMRFFdQHHAkgCMQDuMJhvCEIrjDlbjD1VRXBLXbLH/+dzTYDJ20AmfFGCJehybnDAe8RGR/R8pdBCSvyosn6MYddOEJufCE3bhDXlxBP05J9JSSFJb707roGyCR+9ZYJqbPqk3bXOdEWgBGQETEgI1pyznWPjPviJXTbeGcCnDEMpEgAAGXuKUjgQVHLRsDOsbCiQcZmLBoEzggxKM+zU6QDGykz2rZmHYyC6e0tFRHqTndXq648mrW3nIrq2+6Sct1q1Zx9XXXaYC5/OrlrLn5ZuYtXsyCS5YwZ8Eips2czZQp0xhXN4FRtaOpqR6pfxT63D4dFq2DBgYPZ9gXDBpIBBwh+EzcxzkuD2fblk2UlRZ0A855FOkItV4acH7zxzOJtaXB3kzYdQ5dHeMgVgufDdG5NHsK8mgakUp7maIjFA8SEFYBKs+kbWI29d9VdO4aQmfzL6DrETo67DrqjANpNEnNm3+m0fVBCvXbFa1SgqC+L3xwLp+sUhyQEOoVSkeZdS1PoUUIOv8rC6I96JD9nE43dFYR6xxElFQaJTmzNUvv68RiihaxTOozOPAdxcElEjhwJiwYSOPCFF2qoGWRomlpFsxOhwd6wHu5NNanQ0sGCPDV96Xhwzw+XK/Y86mKW3mv58J9GfDCINiWRoMknN6VDjf21VZdl1fR5lK0CXdajaI9qGizK7YPS+dvGAqDJQAAIABJREFU5yg+GqCIlvWHqh40X6hovD6FhkcVba/lwK48dm86C5/nLDzuAXg9Qy2AUx5ParNstMoDLbk5LqFK9/p0aWjp8/sD+lhKUEu/+Kh1trSUfPZKol9Ql4GWhDxhAE4mQXFJCMfYqFGMGj1at8Ul4xcermAQt9etI9GcHgfhiJ9QWEoIO6mMSDSU0MsHCEkkkyQSWvJqTtY+ZuFMKBH9ZQDHXM8s9FYAMH2ymItFIZaFFVBkrpkjbTPPLPzSJ21ZPAUU5Fi09Jlj6bOKXM96TWnLXBHz2hKg8Pbbb7Njxw4dyi3BDtZzzP9ktLy+eW2ZJ4mckYCrG3A82sLxh/w6sdMbqsBbUYUzXEmgZgz+GcspmX0zA8ZegXPkZB1p5g+GKA/V4PRHqPI5tEhAgUfARCyGoB9fyBeXoA+frsAaxC+8aN6QtigEVESsgGP6BFDkvct7lvcuxwZkrO0TAY3pPxngmDEBGAM2or844MRdYxpwdDj10Ug2Azai4y6zsiPh1AZYDBuBBBwIuP27Fo6wE8gejnxHVy2/lutWruba61dy7fUruHL51Vxy2WXMXbiQpZdfwS23387ylSuZd/ElzJg7nykzZjH5oikacEaOHEVVpFr/KHRL8bhiG0XDCxkhgCNBAxecXh5OMgtHcnKszAPiXju+4mc34Ni0hSOAIxFqAjg92PCHHrQ2K9glC+5Q2turaWsdqHNHxGqIjuhFR0kGlGWggwWCWSChwb5s2p25dC5S8BtF+6c50FQE7UNolSTKtkzYnEpMM0Bn0Sh7N2JFbMmD9RnEhNH55jPhpjTNxNx6kaJlUW/4m9DO9KBLwKTtTDo7hkP0HL3v08wZ8f2WtlSdN7NVEjpjinphMfhxH7ixFy3LUzWJJ0KyeXEWzDuP9kln0Van2COsAVu6udRaFc3v9II/joCnpE6OItYm3Gq5HPx9Ck0f9ab+X4od98eDH3ikgEPVitaworNK0VapaPCZEtU5HMjvwd8HpPPxBYqWkjOIhRVtFykarlUcflTR+Kc0Wjems/OTXPy+vscCjnapCXO0hEaLPzz+MLsl2/pIKegAFSEprBTRkSdSFtrj9OB1SzVEL36nF1+5h6AuNy3AIzQd8sAfFU01IudJFVG/bKxXUVs7mtGjx1BZKazDsgHr1+fEgcdPqCKgq5OGtHUj+RhubeFIyeuwL/JvA44sTgakQqH4r3lZWBPFLMBxNu2j+yJSnVQv6NVVRyLUJOjCLHqy0IubrG5cHSNrRx4Fi8hRd5e8lgCJuLfkXFksjTaAIX2VlcdaI9JnlZBm+j7q9pNjeR9yfdFyLYlME+aEtrY2mpub9Z6OgI6MybXM/2m0LNqmrT+nI4Dj0m41canpEPVQGG+kEnekBmfFSGonT2fIsocYMPkm/KEKJniGUe21UeF3EfT78EutlHAVnkAYt1d+YATx+uTHRohgWCQeDBLyBQm7w1S4KrQ24KEBRqq/GkCRAmqyXyNJp93/r4wJgOh+S7CBHBtgSa7FpRx3K5vxRItGjq1jBnBcel/laD6NsXKsLjVDcxO3XLotHEv+jhVsdLs7aEBbQdY8nm7LSF+nm5nAgNEx2h4v3masm3IJDDgm8bMUycGJu9TsRKqque32b7BqzU0sF9fZ4kUsvuRi5iyYz/zFi1h6+eVcu3IlN9x8M9PnzmPClGlcNHU6EydcqGvjSMBApUSoBcKazdpWVErh8AJGDBrG0AGD/i3AkZwcCY8+so+TDHC2btmCzZ5PSYGLkuKzKC5SFA89A3tBBv/5+xxamhQtEjF2OBv2fAU+HgAv9Kd5gWKPXdHpTqMroIhWK6K1vSGiwKugKhWWKA49oohJuPIfe8ChfiDF1Q7GmQs6Dyq2fKDoFMLMfT30RnzDQ4qWexRt9wk7s4JvZcFlveDKIfBfZ0FnanxPpSODaOcZED0D2rNp6UqHtjSd2Ln9gGKHRKBJZJkEIHyWQ9NjiqZrJXggFRanwPw0mCNuNsVhyf6XejfP9YWXexH9tSSj5sJfc9i1Pl56oOs1sch60/q4ouOlHvB4lqbZiX07hba5ig5vigbemFNBtaKpSsAnlagjgz2DFZ+erzhQojjsVDSNVMSWpCLF6+ofUDQJL9smxf6tuUyfq6gM5OMrl1ogEjQgvy7zcQcKcPuFZ82B1xPC5XXh9DpwecvxhTxEasJaghG/Lv0sY26/E5ffidPnoNxbhjvg6j4uxxVwnlDcQTf+iI9QdVBLoNKPN+xF+l0Bcad48HaLuFa84l4RV4tIyN3tenHjDR2dZ+aLljlyfTlHtD/sJRg6VkK6zIGfcIWvW6SdXCoiQmwqEjgi8jmEa0LIe4/UVmiRY/M/GV0xMqzHREtfsCrwhcRc51Ra/k95Lz4B56qAbocqjgKQLMQCahKOLQwI0WiUgwcPaiaCRfMXUOkPEfEHiQTDOn9CFgwtwRBhcaUFxbrxUhtw6Mg0XyhMIBSgMuTCWxGmaPR0CqdfQ2DZbQwfM4PS2gtxVVYTCHsJB8sJhlwEQmK5evBr8WlOPGH+9gaksqsbX9Ai3X3+gBt/IM4O7vE70eLr1uZYdHefV9rdP57cHimpLvk7whMooczCbC1A5cEjhJyeeLHBU2l9Hbe416Sch4i04+eKdjrLdZkDTX1T7sZzGuJ2uPjSUiaM0Alid+qIMKlrI2MSHSbaaS8/TsptZThENNNACXapnWMrpNRWpMH+G3d+i5VrbuS6lauYv3ARs+bMZcas2UyZNp258xewUCybWXOYMOkixk+cxIWTLmLChInaTVsrtXAq5MdgULsLbUUlFA3PZ8TgoQw7TevG5OEc51LrTgDVrNHd0WrHWThbtmzFZh+BrchFcVE/igtTKRnSj/mzB/DJO1+h61C8/HN0Wzb815nwQj86b05n3yjFYYciVp5BLJBKy0hF25jedI1StNYqWmcL2eVZdL6VCh+KyyiHxoZM2l9WHHpTEauPlwCIShLmYSnx3BM+zYTfZcL3s+i4RRH7sdSn6U37s9m0CK3M21nQkAntuXAgi9ZoGm2k0U4KLaRAvVQOPYPGfyka31K0C0g0p9PVKuWqM4k9kKrLAxy6TNFxcbxkgVQCbbpKcUhyg57JIPqSYvfjivpHFa1PKeqFN+3lFHhvAKzP4/BaxSEh6fx2BtybBbek0zZJgZRlsOWCOxOqUmgKK6JBRYc9neb8FA4XKRptikavIjYpC67uCXdk0vwzResfFNFPFfu25HD3f5zBE4/cyQtP/5Jnnn6Edc+8yNPPP8jTzz/E0889yjPP/ZJ1z7zA0+ue4sl1j2t5+rkneXb9Mzz34jrWvfA0Tz/7hO5/6tnHeerZJ3jq+Se1PPHs4zy+7peIfvK5J04qT7/wFM+sfwbRInINc47ps2rzGta+ZG2ZJ/3yHhYuXcCchbOZv3gO8xfMPk4WLJzNqWUOCxfOYeGiBFkyn9kLZ7Ho0oXMmj+T+ZfMO4nM12PzLp7L3MVzEX3y+Se7VvIxuaa8H7nu7AWzmDh1AtUj45FuYsGIFSUWlwQIiKUj4dfClbZz507efOMNrrl6OVWVErJdQTAURtyextoISURa2E8wHMBdMUondI4O2BgVKEVcamVjppA/bj7O2cspn7qEkrFTcFWEuoHFAExyLSDjDQh556nlCOBYgSZJ2ytVQT1ODSper+SXufF1BycI2MjxEZCR9qlEgOsI2BjQcerXcDod+noCSi5XOR6n5N0cK+5yF8eLE6lt82XEWSY1cBLFoftsxaXxMbvQ4TgptzuOF5v0xQHHIWWkHcXYy4ootRcSrAhw621fZ7HUUrrqai5espTFFy9h5qw5GnSmTZ+p9UVTpjJx0mQtk6dM1flfYi3rAJRwuDu3qJzSwmIKh4/47wGcIXHGgVMDTtkwSoqLKCrsr8OhHcMHsXrNV9jzybmwKz0OBGJdrDuTxrVp7L1Qsd+h6LClxBdZVzaEJRw4k5Zqxb4JisNSlOzVoex5WdGxVdHRpIjuVdRLSPG7PaAxG6LpuiYOh/PgkJSX7gn/6Kdp/mNCiim1aralUy+M0VuzOCy5Mh/0gC1nwBtZNDcpGlDahdYkLjQBrd3nwPt96PxjOo3C8PxZHmzOho+ktEIuvKbY/lNFy0MptP8ok9iPcog9kEKrZP3/ZypdEszw51xYn0rXzxWdjwoTQja8ch7crWi8TNEgDNErM+AGRedSRZe4EcuyoDQHnOm6SmiDS9Eh1o7UwynK0FF8na5MGNsH5vaDq/vAt3rS/lAKzb9VtH2oqN/Zm/sePoMXn72LX63/JS+99Djrn3+FF156khdeeooXNjzDCxvWsX79Bp5f/xzPv/gsL4hseI4XXowf6z453tB9vOFZXnplA/946zU++PR93v/kPT789AM+3JgoH/LRpo/4aJPoo3LsvA/5cOPRMeu8Y9sf8clnHye93sebP9KvLe/l17/7FS+98hIv/no9v355w5eWl3+zgZd/89Ix8tLLL+rrb/jNi2z4zQb++Nc/8No//84b77xxEnmdN94xcrJ5X3zstX++xpv/9Qavvfl3/vHWP3jquSe5+WvxYmpSx0ZyfISeRtrCiiAh2MIq0NDQQGNzM598tpk1t9zMDTev5bobVrH6qzey8qZVWlbddD2rblrBiptuYOnau/jqmuv55vUX8/WVl3H12ttY/r2fc9kdP+TKW+7g2rVrueqmr7LixlWsWnP9sXLDClYlyMobVnC6cv3q6zgdWXH9tcyaNYMJEyQpdxwTL5xwVCaOZ8LEeP/4CXWcloyvY9y4scfK+Dp97QsvnMB4eZ2J46irG8O4uoR548YyfnzdcTJu3PHXrKsbq68h1zmpjB3D2LGjj5UxQqckdZkkt6pKA2p5uYOyMttxItaPtnLsNuKAU4TNXkiJrRBf0Mulyy5j2qxZzJ2/UFs04ydeqEFm+sxZiIi1M3nqNC68aDLjJkxk0kWTdXKzhNwL4FRGIgS8Ps16XVpYROGw/1XA2YKtbDDFxQMpKjyboqHn4y2ysfKrigOf9IFNufB6T/jVOTTcks2O8Yp9DkWL8IMV5kBxTyjMAlsaSBJoIIP6UYp9CxRtd0rCp4q7pXTeSxpt4rr6aABdjXkQy4Jm2d/J0cme0a1pHJKN+CtlQZdkzjRNbtn5R8W+w4q2f51F/c+kNo0wROfpjfYWCTjYpmhrTItT1hzKhl3Z8I5U7hSrqAAeP5NDAijR1DgDdVseLftyadnaE7Z+Bf6Zg1D18IqKR609m6KZpbt+IaUPUmi8XdGwRHF4kWL/HLGMcmBmOtEZivaL4nQ2OHPAlk2XXdHmFMZsRcyuIF9BcQZd9nS6ytPpCqbH6+dc1Re+3oPW+1NoelnR+l4qh7f15t6H0qmt/gpe52B8vny87ircXhdur0dv1rt95foXn0uqgfqceP3i7oi7PeRY6tDE++SXqRu3lAmo8DN9znRWrL6O61Zdq/WKG1ZgletlYVlzPStvXBmXNdcjfUdkzQqul3FZpG5ceZysvmkVq26KnyvtG29ew+q1q4+bJ9eQ/mtXXcuNt6zR11uzdjVr1qxMIqtYs+bUcuONq7jxxtXHyJqv3tD9v1zP9WtWcP9DP+Xdj95l07aNSWXztk1s3i6yOa7l+DTkRNdL7P/0s0/4ePPHfLZ9M5u2boy/zpbNbNmy5YiIRSPHmzdvZvv27ezdu5fGxkZaolH2NTex8fOdbNyxjY+2bGTj9s1s3PYpG7d9wsbtH2v5ZPtG3t+6h83btrNpyxY+2r6HNz9v5p+fN7J5zz52797Cvl2b2LF7B5/v2cmuZLJ3J7ss8vkemXu6slNfV659Mtmxczuvvvo7nnjycZ548pc88cQveeqpJ46RJ596nCf1uMz5kvLEL1m3TmokrYvL8+t4bv067QkQb4AR/YOt+0eaacsPt0TR58r5pyHPvvAMifLkM4+z7vmnefCR+5k+ayo1o6qoHFlBZc2xMrKqBi2y91hdQXVNmMqqIJXVIapqKpk+cwbTBVSmTWfChZNwebzaypk2YyZTp8/QgDN12gwmSXXPCROZOm26Jnk1rBnVUp7cH9BRd/biEgr/u1xqp2fhbMHmuIAS2zkUF55H6bAiyobYuPZmxbZ3FI1/V+x5QrHjdsWmaYrPfYqG/BSiF6TBiGwoyYHCjHiVzzL5pZ8L3nS9cd5SJ9T9GdTfIvsg2SBuq++mw8f9iLXl0CakmMLS3JJC217FoX8qtgu/2pWZ8M1MeHUQrMum/jbFPqGmEatJlxpQsCyVzjUKbsiGb5wDv+wPr2TDp+k6ETS6Q3FI9mLe7gGvnBGvOvp2CnykaP9c8fk2xZYtis79OfBBbw59V3HgUkX7AiHkzKXryUyaf6Q4uFzRKq/bDS4Ns1JgSi5MzIVZaTBJEZN9K3cGneUZtLlSaPYoGhyKLilEJ9VPi9PoKk2jrUhxSDjWfIqmqYrG6xSfrlX86z7Flt8r9m3uyX2PpjJ6ZF8CvoH4A8PxuCrxSO0QT0W8ZoiAjK8cr9eFR0T83KZtjrv7tLvC58EnZJoBr9biYjmRyK+nQDigXTOiZcNZQq91u/tY+kISjZYg4UjoyFwZq6yOUFEZPm5eqCJIRVWFFrmuzI1UySa9bPBbpFKiw2Qj/tRSXS2b+sdKpCpCpPs91I6ppbKmkpGjR1KbICNH11AzKi5HxsfU6nBzCTk/lSRe74THY2oZPXaUfi1ZNGSeBCoIk4CIiZaTvBsdyFBXpylyxMI5VN/Ahld+R+348VTVVlNTW0V1TQXVI8NaqkaGqawNUzMywEUVpThGTWf4rFspXvoDyiZdypTJE7jn6yt46qEf8NjPH+DhRx/ikZ8/fLz84hEeSZSfP3L8vCTnPvzzh3nokQdPSx599GEefOhn3P/AT3jggZ/ys5/dr7W0v6zcf/9PSBS51o9+dJ8GtI2bPmXf/j3sPbSbvYcTRPoSZM+hXew5eGrZe2jXcedKX+K50re/fq8WGdu1fwc7927j8307jpP9e/ayf88+9u3Zw769n7N330727N3B3v2fs3PXdnbu3sUVy5drwBFACYUj1I2boMFnyrQZzJw9VwOPuNXE+pk+c6amZRI6JUkkFtesWDh+r1eXJyjOL9AutaEDBv5bQQPDvhjgnE2hVPkcVED5UKcGnF2fpsCnKcT+lE30/l4cvDiNpqpMKMujbYAiVpjBoaGKhrI0Dpan6GCBTncu+LOgJhVGpkAoj/0COK+eR9tPFNHfyZ5NHl2diqaYop3uCLC9Ske/SfGyZiH5lAiwJ/PY9S3FrrsV3JGiXVrarSWuLEnivKwvrMqj/dtp1H83jehNis67FLEH0uh6RNF0r+KThxXNQgr6spSkzoAHM+CXitZfKpqF0uaPZ8OzQ+hcnUPrTIlc60+DlE145mz43hm6cNvhK9NhSioxAdAJqTApD+bmwYIsmJ6iK4p2VGbQUZlNazid5nA8OKBFAEe45expdBWn0TBEcXCE4qBX0SRUOF/rQf29igPrFa0fZFC/ox8/ejSPMbVn43Ofj9c3GI87gsstGeNjCIVHaQoRt8eGxyvlCoQ3SjZs4xutZhNW+mXzVTZhZczjc+PR4a0evH5hcvbi8Uu461ERahIBJQ0y4QD+oP8ISBnA0izQAW9ywJIwWYucCNTkuv6gbEjHtWxsy96DMBQkSjgsCZ+nlooKCbU9VgQADSiGu4FPtICgVaTPiAChBioBxMq4aNCqqtBzNDDqOTIvDpryOgZAj1zfjMm1IyJH5xx5T5E4TZEEC1ij2aQtfGvCGr1//3727dvHr3/1MlMmTScSilAZCFId8FMT9BHxu6kUVoFuRgH5/Gr8NkaMWciIS3/C8MsfYsT4S6moCDKpxsvUsRFNezN2/ATGjq9j7Pixx4jQEtWNr2NM3eh4/7ixjBUZP1b3Sb+WcWMYmyBjxo1hdN3oU8vY0YweM0q7m8QtNbZujD6Ou5sEbI/KaAHp0acno0aN5DgZXavJbsXdJrloc+bOYua86brirVS9PZnMmDuVeYtns3DJPOYsnIkcT587lZnzpjFrgeSpzWDGvGlMnzOFabOndI9NZ7YZmztVnyPnGZHzZb5V5NxEmTV9JnNmzmbWzBm65MiMmRcxZ+50Fiyawy1fv5k///UvLFm2jKndFo0kgoplM2/BQhYuupjFlyxl5uw5en9HggdkD0fYMQRwhOy1SkL6uyl9ykpKKRrxxYMGTI0cCRwQahvhVMsfLkwDhZRY6G2OS/zcsvUzbeGU2s6nqOAcSobl4xhSzrLrFFs/ERp/ReyNLDp/0ZPDl6fSPDqdLmcWsYJ0WvMVhwoVu0sUe8qzdFmCNneqprdBCq5JWYJaRb0wQr/XD7adDfvzoD2Vzg5FB4qWzhS6mjI1S3SXAMOv8+i4O4/OdZlEn8iBDf3YLMDwdj58MByeO4v26xR7heL/ijPg/lx4pwfRX2fQvkLRLqHYknS6tCdckcLnX1e0PqFoeVTFywn8pLvU9DelKJuCtamwOg8uyYR5uXDxmexbK/VucmC58LCl0LwwE6ZmxWVy3NqRCqY67Ht+BkxLIzYpGyb0oL02k2h1Jk1eRdSj6HAoOksULQLMQyTxU9EoYdESVPHN3kQfTqf594qOTVk07O7Pjx4+j1FVA/G7B+HxXoDHHUIKUwUCYwgGR2ng0IDjidfH8UuYtA4r9eosfwkZ9XklRNlLwC95DgI4HmSjVoBGQlNFDPAk6kBQLJsA/oDk6IhVJPkWx4qeI/MsEgcSAZGjYq4l1zsiwTiYBYJ+3RfU4c4S8ny8xMOcJZLr5CLhz4kiocvxxf6orogcBRIDKEZHKuNgU1lViUikMoLu01rakW4wsmjLHLnOsfMr0K8XqdDvQ4BM5pj3pMcSQqcFbEyJAgM2UvRt9sw5VAeqqAlEGB2KMDYYYpTfT43fR8QXJBSI4A/V4K4YQ3ndHMqnX0PxzDXkT7uBQSMXYI+MQ+htKgNuHckWCEpOVfx7sH5f8t4kck7XMpKcG4sce58cez/I/aGTQ7t/zBw7N/4Dx9onQQDyQ0lHpMmPn+7AAW2RW9pfKFItWdBAYp/HSbmn7LTE4bbpKE9fyI3TW0aZq1SLw23Xx9Inc+zOUmzOku4xW/e17ZS5bAlSqufK/KNSgq38eJFAgniUmh27rUgHDYhX46rly/jz3/7Eex98oPNuxIUmQQICLuI+G1s3ngWLLuayy69gwaLFLL1smdYzZ8/WYCM/ZDSRbU2NTkiVRFZxqX2ZKLVEwBHgSczBkfDoJICzWQNOUdFgSovPo3jY+TiGlhGpVrz5mqJrr6LjnRTanszi4LWKlkkpdPklIiuNloJuF1GhoqUoTy+ussDKPoaUKJAk0Ohkxe47lS4jTWs67Z3putImXYqOekVsXw5szWOv8KD9VbjNLoDnetL6PUWzMEr/4Uy2/Zei60Bf2DIAnjoLrk3TLARdEljwrDA/57J3vaJD9ocWpsHMvjClP0zMhlW5cO8Z7L1HsellRfvvM2H9mbouT7NUDZUAAEkMndUdWScutDXxMgqxqyVJtAfRMQoulBDqVDqXKJquVhxcqYheoWicpmidrmB2JkzOpGtMBh2RNNo8CkIZtMp+TqGiYaCiXgCnVNEUUbQLu/RdfeCJbNr+kkLntjQO7urLbd86hyp/Pj7XcAKhIboUr1vnK9Tg8VTjkkQyXeHQqTOYxSyWbGbRwmxrFUn49HUn4pl8h3hyqOTTxJPurFrmWMetx6bfJPRJDsipxOTQWLX1HOk3eSTJtPz6Px1JtBBOdCzRYCcTEykm0WLSFhF3l4Qrm0gy02/V8npm/ETXl/kyZt6btW36REs5hEOHDum9HClZIBxrQiVfE6iiNhBhXKSaunCEWl+ASq/w1lXiC4/BXTmR0ppZlC79Hv5Zy3FXj9U5NwWVUxhWNQN7RZ3Oparyu3VIbBxwBHSOikS9BYTwMuCPS/eYJHhKfaOj0j1u5smPE/0DxTrnxG0NML446MgPIXEJJ4KNHP+3A47bidNdjtPtOKWUu8pwSQlrTznlzjIc3SL9TpdDS7zfjqPcjsNppKx7vjk+qsvKbSSK3VHKsWKjrNSuI9ecjjJKSwpwue1cOKmOv/39T2zaspG77rlbJ3nOW7iIOfPmI8Bz4aTJVNWM1JbOkkuXsWTpZSy6+BLtZhs9ZqwGGmE8l6CBkTU1ujqrsCPYikyU2pAvFBZtBRyxbow7zZqDcwLA2YStbBBFhcU6Sq20sA+uETZK8xV/+l0qXQcUbUKM+VwaB29UNM1QxCrTQCLUHFkcGq7oGp4OQ3sTK8yOb5QL4EguzrgecJli38Lu2i9CgtmRRmubItqgaHpX0SxRYe8Pg3dyQGhl9p4Br6XovRo5N/p9RaNQ1hyQ6p2KLglnFqAR6+MysRJy4Ic5cRocCTa4MhXEBSYs0QsUzVIH5/ZM7Uo78EEG7W/k6WTLbSsUuyQAQCwiud5liraL4yAi+0QdKxTRa7PillJtGoxWNM5UHFyjiD6ZS+tPFc3XKtoFsMTamaVgSrw8AT5Fe6mi06loLle0l6XQnp/FocGKAwI+EUXbfEka7UPsmXTaXxdGBsWOLbkEQ4oKpxOfswSvb4Cu2+72luNyVeB0RnBqwBF+te7CbJKo2Q00RgsTrogUbhPGAQGO0wUcKwBJ2wo0J2tbgcS0rUBj2mZM9P8fAEcoZmRfRcDACjKmLcAhoCha+oyLTI4TxQosiQBkxlauXIlU/ZRKnpr9WVgXAmEiAXGnhRhVEaE2XEEkECQUrsYZqqUoNI7CqukMH7OY4YvupnTUdCJBF6P8JQRDFZRGxlNWUYc3WE3EHyDSzTVmBRtpHwEaqdYqHGyRCkJSauJ/AHCOhD1359r8bwGOSfY8pe4m8DSJm5rmxtDdJGgzR9gFJKlT18jpTgg1CaSij0n4NBVAkyTwmzQeAAAgAElEQVR+Sn6Oo9SOvbQEj8uhAeen9/+QLds28o83X6O4tJRARQWz5s5j/gJJ/FyirZqrll/DJUsv01aO5ONMnzFLE7ZWROIlOcSdJj+eKoQ1xOvV76ekoIgCHaX2xQDHyjQwZNAg7U4zPGpW0Eli4WzUUWqlRS6KCs+iMD+DwgGDKBjQiz+93IuYAM57irYXU6m/VdE4S+l6L7HSVDrz08DRCwqzIT+LA448DoUUTeJO8/eC2mFwaX+YkknLUgk3zoDDPSCWS+xQDp1/S4dfSP0aSbTMoW2LonVPnMG57dZUmldmEr0vE/51JjRl0PCt7k39qxTN1ytaVmfRcm0qrM3WFgfXpejAgtgKRcsl3WCyIoNOAaGLxVrJhEWpdIo7S46v6qEldkUeiHtu2RlwVR8arhfgkvlZMCtTW2r1MxVdVyq6JAfnd7mw9Vy4L5eOSxStcxStkxVdwhhdIWCbCvZUDb6dAryBHnQU5nJgoGJfvqKxSvKAUuEHvWh7QtH6hqJzn2L71hwiFQp/iR9fuYNQxVC8vjJcXjsuVwiXK4Jb2AC8UgnUic/lxu/2EhDQEZBxibi1lmMZ0/U8ThNwBFCsgHMygEkcswKJaRuQsWoz9n8ZcAwYiBZrx1g5cnwiEXAQMcAh2gCOuZ51LFmfjBsCT9EGkMMVEYLhCkJ6vye+VyVg4I5UU1JZR/mkRfjnrcQxYznFtVMpiIzHHRlJpb+c8e5h1HkLqQgE8ARr8QZrqfL5NQ1OMsAxfQI+AjbB/0HAkT1HAzz/O4Dj0jk43nI3p5ITJX0el9CZkLxpxt1lTqyi++3luCyikz5t5ThtjmOkrNiuc3Sc5Q4qwn6+/4O72LZ9E3/6y6tMmXYRDqcTh8vNxIsmc+lll2vXmeTiXLL0Uu1ek30bCYmuHTWGkCR5hiv0vSlh0XKPSl0kWReE3aCkoJCCYcMZMfjLAY4Aj1DaJHKoGdBJAjibNNOAbPYUF51HUUFvioefS9GwvvzhlaG07e1J5yc5NK/P0i4ucUO1+HNoHK44eEEqVPQDWxYMzIXh/XQ4sFS27JiUARdm0SpJkWvPJHqfolnyaKSiZ0Ma0eZUOj/LhhfyiP1WrBzF7tcU7UKcKdn9V50HV/Ti4H2K1t29aPhHX5ruzqHr2yk03qtoWq04JDxmz/ejXVgJrs+EZWlwtaLj2nTql6bTslDRfpUiemkWLMjTkWZS6hrZh5mfTnR5Lw5dm0PLsky4vAcszSR2VSZcGbfMEGCaKJZLFg3LFJ3dUXLcK/lAPeH9M+DBdNqNpSSh3GJZBdKg4Mz4XpbQ6MxTdIjbcXA2LaWKlqp0ohfnwo976sTSxn+mEN3Xg+1b++D39sDjKMTvKSYQKMQrpYAlBNrtx+0O4vFIxJoXXUxKik0Zt5nQwHe71bRlI4AjFko3NbzVyrGCirVtQETAwLSTaXF/yWJo5hlLyICIFWAS2zLHiIwlc6Ul9hm3mizIpm3V1oX8ZG0DACfTiYAic6VPfhkmjsmxAJKMGcCRvhNd/2TvzTom/78cG10ZCjIy6CMcCRIIjcQbrsVTWY0nHMZeO5uSOTfgWriGwPgZeCuq8UZG4gtX6to4I/1l1PgdhLXVEsEfrNSVP4VFWvZ1rOKX792IWEF6PH4v+OTHyCnEK/fa6YhX3GhxIlrRQtlkdPw+7e7TFDaSBHoikWtIaYI4kaerm2HA3T3fMA5YdWLSpxzHkz6PJnkeTQIV4s6jSaEmCdT0ybE1wdNVJoSfR69zdCye9OkqcyHiKCnT7AJuSQ61STsuLmGUttmwl5Vis5dQWRUvJ//Zlo38+S9/4JJLFuuSE0JzIzyKlVXVzJ43XzMLLFqyROtJU6YyZfoMJDBEOPBqdP2jMfpekuhHuVeljIVwvElyqWzwS+Jn/pA400Aie4AAihFhGBARRoLS8/tSNKA/gy4YzIDhZQwpclJYWEJZwTCc+YOwFwynsKiUu+75PrFYDPOntm7drDemSoqHUVw4kMKCcyjI70dhfh8e/MlZ7N9yJq2fpNHyqzzNsCyUNg2+PA4OU+w4W9HiSgcJhx6gYFgvupyZtI7vdlOtURwS19EDPeH13jQbJub6LDo6U2nar4j9OSteCG1rBl3vpsI/M+j4oYQip4KUon5eUS+Emo/0pf4OsS4y4L1sDq9SHJLItfXCv5YNN2bHXWPiDlueQeuSXsTmKrrmS3CBovmqLBrF5SbvR0oVLE2haWUmB67JAXGdiVVzSypCGMqyPBCLTNxk8r/M6UGX8LCJ600sp6sVTT9XdAjH3Os5xJakoMHpewokVFtArboXTZKjc1P8PXQWKFoH9STqULTWyPvLg59m0vgbRfP7GbTs7sOnH513hC3a78snGLDrqp9C+S+uMQ02bj8eDT7yEB4temUAxWgBClmUZXGXPgMsZtwcW7WcY8BAdDKwkT4DCFbQsZ4n7USgMcfWeV8EcMyCbAUa0zZjp9InAoJk/cnAJVmfnGtAR3Sya1n75D2e7H2bMauuCgWpDfqoDIQJhEfirajFXTEaz5jpuGevYMSFV1BcNw93zVjNQGDep1zDfO6no63fjWmf6B5I1m+9l07WNvegVcu9nHhs+NBOpQ1hp3CmJfKoGZ61IzoJW7Rxr0kpd2v1z0TeNHGLyb6HnieEoEfq3xiW6GO1zD3iSrM7cNpdlItFY3fqoIBymx0tQmFTWoKzzI7DVoxd3OlBt87V+evf/8y2bVu49NIlOihISEDFMpG9F7fbo4HlkksvY/GSpUgpgvmLFuvoNX9Ioi+rGF03jtFj6/R9Kd+p3KPiUpOwaPn/jmEaGDiYwVLJ0yrdZQgM6GiLRgDnvN6UnN+PIYOHM6jYz+BiD4WFxZTnD8aTP0ADT0GRjbu++4MTAY6EtBnAEdfamcyeovj4rRwOfaxo+30eTd9XtF6qaK7Moakkhe3nKD4fqthfrGhxKw54FM3B7kX9wV7w54F0PZRFh4Q4/1G4zTLiRKC702lvTaetIQU+7gHC0vxJf9reOg8+GcK+exWtUsVTznlLEZOFfbWiQ3J0pO/jVFruzmbfFYrDtyo6fqrouDOLttsUrbfG91Y6xOqQjXmxOIQW57G+tEhY9CW96ZrSnc8j4c9X9oKV6fBIL3gil/03KFpWptJ5eTygIKatoR5waW+Ynwsz0jUP256rFVs/UrR91h/WngdjesHlipblihbZ6/qaouXObNpX96NhTCrtUsZhcA9aPYrGsYrGZWl0PKBo+09F48dxHrUHfqTwe87D4x5MwFdA0G/H5y3Xv0bigOPTYOPxSBXDOODIQyoPd+IDK32yyMjCIG2zgEjbnCPtRDHzzHnJFhbpM/NEy+uYxc3MF1BKtsglnmfA62Rarm3AxLoQm7YZO5W2LvynaptF+1Ra3oNcS+aJNscnuv6XARzt2gpHqHGPJBT2IblM3qrJ2ObcjvfK2wnXTSdYOZr8qrF6019+xYrIe0j2HZyoz/rdmLb5Pk9HJ95LJzq2AotpJ96/pwIZ6/h/B+CIVyAecOPR7M6GxNMKOl8EcKzAJPs/5WVCq+OjpKiUMnGhOZyUSRXPEjkupbzMRmlJEeUOm45+GzdxDBt+vZ4t2zez7tmndfi4o8yuLRKpRCoMAQ5HuXa1Tpk6Xe/jSME1iUy7+pprqaisonb0GE1tUztqtAYa+czEyqkVt5rUR3J7NHAZl9rwgfEqnlZwkfYxVk83GA0fNJBhg4cwdGgBIwrtFBSWUlJQoIHGUTAMW6FU/yzmnnu+mwg4n+nNqZJiYfkcRGHBuRTkxwFn/vQU3n39HKL7FG1/60H0gTQ6rk0jOiGdDn+Gjriqtyn2Vyg+rVbsCSsaxA31Q0XjzxUNwkP22xy6Xk3TLjMOKGIblbZ0Wuoz6WwXlmjhO1PsfzuP+re/AvvPgR2pNO08m89/JXQzit1SmfOps2h8WhHbkQl7ehJ79QKaf6I4cJ+iUfaAvqnoWK9of7sXe3+saJHgAsn/kZo7u/vAtrNo/q3s0/SkYYGiVRiphRz060PhljTaH1ZENyii955Bw3eF6FPROl/RKlbO0lyYdw5c2A9q0+maqGicqNj2oqLz3TPh5rNhXN94OPYtKTT/VLFHSD5/3guuuICovw8dRRm0lfShsULRNFPReXMmUoen67V0ojsFvPK49jKF13U+HtdgfN4C/F6b3jQU8/cI4GhG56OAYx5q6wMrbfOLTtoyxywg0j4Z4FgXFplrPTZta79cVxYw8+te2jLP9CcubuZ9mPGTAY0Zk0XcgIkBGas2Y6fSJwKBZP2nAhozLueatuhk17L2fRnA8YerdchzQKLVvFISopqSiZfSf+pteKdcHgcgv4uyyjrNs2ZeI/GzP9Wx9bsxbfOdn46W++J0xICMVVvvX+mX49OVfxdwNDg440E4whwtx1agMe1/B3Acdgf2UrF4XBpwBIDEUpFrCpCUO+J1ryQMeuyEUfzm979i647PeObZpwgEfdjtpZTZ7fq9lRaX6HDm0tJ49U/Z35NItdVrbuKOb36LW772dR0OLTk502fO1tQ2cm/KdypWoBRGjITCusqpWDj5Q4cxfNAQBHCGD4i7zMRtZsg8NegMGsSgQYMYOHgQFwweRP9h5Zxf6KWwxKHdZ66CYTgKR1BaWKCBRvZwBHS+f/ddCYCzZcuxgJN/HgX5/Skc0Ze6qiz+8ad8mg4oWt7JhHX96LwlnejsuCXTGUqlzZ9GvWyWS9TYNelwfw/4Y4a2TGQvRhIw9z2jOPCWhDYrdgmh5uf9oP0MYh0KmhTtHYq23VlwqDe0SbE3cZ0NpPHbikM/Unz+n+nwl/Noe0nBpnRa31LxWjT/EkDJpuk5RddjCrZkwYHe8OFZ8Jtz6Hgxj9bdvWloz6A9mkvzR1LPJo8DdyjaxSX2eDwXpuVmxb4fKbbep+i8O4fDDyg6v55G9DJFyxJFs1g7c/rARbk6zLtD9mXm5FC/XNFwk6L1GgXf6EfXilTqVyoO3q44LLlH9+TFGQmKc2kryqHN04fWKd1Jq/dlx/eq3s7VAQMbPxjAqquG4pP8G/cw/N4iAl6JRnMca+F0A448ZAZM5CE3D6l5iE2f9djal2xhkLnSL4uLmXs6C43cyAYcZFGTYzlPdOIiJ31GZMycdzL9fx1wrIByqrYBA+v/ZAVKK5CadiBcgyc8Bl+Vj4pIHb7JV+NYfBvFFy4hHKjBXxnBW1VJOBjRn6ecZ76HxM//ZMfme7Hq0/n+zZxk91SyPnNPWvX/t4BjiqzFy0IbgEnUXwRwZG5c4pFrAjhlwhjtcOEsd1FVWc28uXOpGztWu8psthLKy8twuctYvXYlH2/6gF+9vIHa0TUabEpLiyktKaa0qBiH3Y5bgEpArFuqq0cyc+ZsFi26mJVSK+faFcyeM1dX+hw7tk7vMQroyPch+z8SUSeAV5xfSP7Q4Rpwhg0YSP75g8gfMIgRAwYxvJs9WlxsAjYCNAOGDOL8IYM4yzmO/o6xDC8ux51/AZ7h5+IoGEJRUQkjih1al+cP5Yd33ZkAOFu3YispoaQon5KiIRQXDqCo4GyK8vsRKu/FnXcomoV6ZnMqvHwOXd/LoEv2MMYoGsKK9uo0orJXIdQz3+kDz/eHv0hkmdD5p8MLmbT/QtH2pqJlfzYtH/WCz/tDUzZ0xqltWjkL2vtBWzZdQsLZouBFpRkBeCOH5r2D6NjeH3Zmw1bJ6VFEhfdsZyYc6BcHMOFqa06DQ2mw40z4Y086X+kBm/M01Y2UKogdzoSP+sOfU2n+leLQL4U7LRd+lkXXo4pmCQa4M42YJJp+vyd8rQ/cmkOT7OtclkHsMkXzDUJ9k6KJOyXsmsWKqOw1resJ3xH6np5Ev5pOTNx1YmVJXZz8FBoKMjjgySIm4HWnolO43X6riL2XQ1d9Kn/509lMmzAEn2soPk8+finzq2vhiEstXttGXGlxOVrHPfFBtT7EydrWBUAWFrM4WedaFxDTTtTWRUnaMp7Yd7LFzTp2KrAxC+/JtHXRPlH7VGBwsnGrFSNtseiMVXei82SedSzxfcn/k6zP9Jv/V6KMghVVBKtGMWLcMkbMvg3/wluIRCqpDkjl10q84SoiwspgqbFj/YyTtRO/r2THid+7OZb7yNq23leJbbm3pE/eg/xPcmy1Xqz3nrVtnWNtmx9b5jrJLBzpM2L2dvRxkj0cARZJgjR7OYlAk3gcnxcvvmZAJR4KfTQkWtxoZkzCoR0SBu1wU1ZWTpndwbJll/P+++9z7733avomm71UUzutWn0d7338L15746/ccNMqnbfjcNixl9mwy16PzabpaBxi3dgdlEr4tN2B2+2lMlLFxImTmD9/IRdfvIRZs+boSp91so8zerS+F+V7cHbvLcm6XzSigBESMDAwDjAFAjjndwNOd32cQQMHccHAgQwYHAcbm6uc0inXMqhmMQMLXbjzB+EvkH2boci+zbBiF4VFJTjzB3PfXd88FnC2bd2GmGjFRQWUFA2jpGggxYXnUlTQn5KhPVl1fTpbPo+HK8f+di78PIvYLYq2OYqDIxWdk9LgkjT4Wiadd+bBo1LCIEMvpu2SY/P7QfCzFGK/TYX9/WDnIBql8NqhVBCXWouimTDEnNAp5aLPo7l9BOzuC9sloi2V/V19ad4X50gTwNm/TlH/qqKrcQhth8+ChhxoU7SKxdSaDluz4S/Z8HI2ra8qOv4h4KTobJJxAa0MDr+iOPCYouvJbDofy6X9R6nEJEH1q4oOIQi9Jwvu6A3fyKZFcm+uVzTcoWiTUtebc+h8RPZ/4iSjHeLW+2F3yPQtPWkTgPp2Tw5IwqgwRhdIaYJUtroVHSuz4MEs2p6SgIlU2JRN0750nlnXn6B7AJ7yYfg9Rfg9dvweZzyh0+3F6z4KNvLwmYfJPIjWB/VEbbnZZJEwC4IsALIoyoIv50i/aJljQMQsKladbGFK1pdskTtR34lAxyy6J9NyroybxT1xEbcemzlfRhvQMWBzMsAxcw3oWN+Dact7Nm2jk/2fFSEvFRU+/OOWMWDRPZw7/RYcNTMZ57UTCduJBEKEA1X4hF2hO1nWfJ7yvST7zJN9X8n6rN+7aZv7x3o/mfvHOmbaZkzeh3zucmzuW6OlL1HMWKKWe9/aZ54Fa7/pE7Ax4nbFq28aYDHaAIoci/vaJ8+X03WcW+3Y+QZQpAyBAI05joOO1S2nrQkBHXGnCeCUlbNq1WrNBP6Lxx6jdtRIKiJh5i+Yy8effsC/PnyHlWuuI1jhx1ZWgqO8TANOmQYcO2XdwQZltjJspXZKim3YJdqt3E04VMGFEy9iwfyFXDhxEhdNmsz4cfGyBBLeL9+BRLPK+ysrtWniTh19dsFARgwczIjzBjJc5PyBCLfakAEDNW2NAM7AIYMZNHwoPmGjmH8ThRcuZ7i7ltL84diHD8RWVEBBkZ3hxc64hVMwhB/e9a1EwNneDTiFlBSNoKRoMELiWZT/FUqHncX4MYpX/jNdF2Lreq8vvJShGaBblilaZmfStSCVrmsUnV9L1QwAEoYs+ynt/6HYdJui4RtScTMH/jpAWzyf/VUR/acATlrcwunI4RBLof1iuhqn0h67mvbOJzjMEugcoQGpRQg+hc1ZotxeVURvVnT9Ohc+GAAbc+FwqraMdqI43JxKy5uKzicUu36qaPxHJo3vSeKoorNVxVkOpIzBv/rBk9nwbD/YcD480R8k0OE7wkSdBt9Jhdtz4evZdKxRHL5dEf2Ngn2pEE2DDxRb71VEn8kmKntND2fA2jPoWCbuNaHPydLM2oc9iqZiRZNLsX98Ch239af14VQ6fifccb1gdwa7PjuTm9Zm4CwfiLe8AL+nBL+njKDPSyRcgVTwjAPO0QfVPFDmwUt8WJMdJ1sg5AaUhUbmy4Iic8wiJdosMladbGFK1pdsoTtRn1kgrVrmGjA52YJs5hgQMXMTtVmMpV/mCmAYQDDnnkxbQcS0k8031zdzEt+HOU4GODIm/fI/metUV/g0S/DQhd8j//IHKJ50JcFwFVUBD5VBDyMDLiJBqdI5ilAofq6cf6LPWvqTfV/J+qzfu7Vt7iXTZ8AlUScbN/esVSe7X63jydrGcpExOV+eCWtfsjLTBjSsOr5vI+HM5TphuiIY0vsbBoiMNufEjw3AxLWJXJOFXKydZIBT5nBhLyvH7ihn5erV1Dc28PPHfkHVyCpWrl7Jxxs/0kzd162+Rkep2RwllLvLEOsnvocjFo4FcErLENCRIAR7iZ3SYpsOTpDqv1MmTWHGtBlcNPEiRo0cpXPJ5H6S70MK0cl1xD1XICHRQ4fpsOgRg4Yw4oK4pWPdwxk8cCBDhwxh+IgRFBYXUWwvJb92HsUTLqe0ZjpF5UFGFJToMGixcERkD0dCo39w93eSAU5pnHQtAXCKh/ZlbE0eL7/ioCmq6PisJ52vKlr+Q+nkyMYlPWldpmi7SXFIXE0SbrxY0bZG0S6LrnCSfTWHlruzaHhQ0Sj1bfYpusTi+CwnXhOnqwcNrAK+AR33AL+mo6uVbWxiP9fTGutHB2m6HHXrRz05uL4X+4V1etM5sKuXLl7GNsUnwsvWlQfvpmpAi0mxt709aHk7l8a9vdnZrmiT8tZNUuitJ/y+Fzx4BtGrFdH7cml8OpWW58WVlwm3KWLy/r9zJp3XZOqINW31fJZBZ2cOXV09oT4TdvUn+mEvzeXWebtCR8bd0RMeyiL2A8W+OsUBu9LF11pDio7FPdm/tj+f/VDR9mcFH/aHPYpP3ipk3txcyjzn43cX43fb8Lrs+Nwugr4gPrf/vxVw5KaThcE8qNL+vwg4ZuE1gGIWYwMcRptxs/jLvGRi5suYzP13AMe8VjJtrm/Gkr0X6ZP3kzhmfY8yJv+bv3ocZZOWccbstdjGXII3WEOwMoijUpI4a6gI+QiG/VQEajTgGKAxn4s5tupk4JKszwBGMm3mm/spEWzMPWbtl/vMet+ZOV8EcOQceU3zo0u0uaaAjAEa0WaOAJE+TuJSEyCxgooAkLjYTJ/R/xOA8/CjjzBtxjQeePB+tu3YyvfuvYdQlR/hbLM7SigqKeh2p0nQwLGAI3VzHN1gI4BTVlqGrcSuxVXuZtLESUyeNJlJF16k93DkfpTPTkptS3RcYX5+PAdn6DCGSYTa+Rcw5IJ43o01Mi1/mEQwS720QoqEmLOoiEH2CopqZhGZdQ2u8RczuLyGYSVubdnYCgp0wEBJYeHxXGrbtu6gtDgZ4JxNyYh+eOw9uPqqbOplv+VAHryZAusU3J1NdOV5dNygkNyV5isUXNeLriuzqL9SUS+WztUKrsiGW7NpflCxR6yUBgXvnEHr33Lo2BlnHdjDIuj8KjT9gM7Ov9MCtNBKTEAoerZ2l0X3KNr39uHwH9OJSoDAtvS4y22jgu0pHEAKuJ0Nv82l+TlF835Fe1u2Lk8Qez0FDmVSL/tDH/el89cZ8HhmPK9mQhr1Nyr2/VbRtSMV/p4Ftyrq1yoOr1E0LcyAxZnwK6ky2oso/YCh0JIH+/po91r7nxX7V8Sj2vh6GjyQAXdm0xlUdOUrukoVsTGKrst78eHVPdn4Y0WTJMF+dB4cVvz4zjRGjczDXTEAn6tYu9N8Eizgcmqg8R4HOEf90/KgmYct2UNr7TMPqnWBSByXYxmXxUR0MjELzam0dYE7VVsWR6vIwisPiPTJuWbxNAuyVZuxUy3wsoCbOV9GG4tFzjVAkew61jHTTqblf0jsN31yXfm/RTunXsmQKx6ibOJ8qqrCVOkS0BWUR+pwVtThDY9EfpWP9Hv0Ho75XuRzkesn++zNnFPpZN+/6bOeK31yfyWTxDG5X829KPpE96+5txO1XE/+L9EyJqAi9638n6KNC020ub9lnrZ+kgFON42N1XIxIGPVJwYcY9HErZsTWTj2chc2R7mW61evprGlmfUvbeCl3/yKf33wLm+8/QaLly5i6qzJzJo3gzHjRlFsK9QF2pJZOBpwSh2UldixF9spKynToKOBp8iGy+Ei4PETCccjKeUHlnxmfp9fc6nJ+7QL8Awfga2wCJ/TTWFBAQX5R0UYBKSCp1hDIpIoKiHZw4scDHXX4p9+Dfnjr+L8wFQG2UI6Qk2CBU6c+LnFAI5ceDil2qV2PsX5Z1M44ixsBX0YM1KxQwqgHU6FLSnwejqs7wv3nQv3ZOukyXYhwrztTHh4KPWS/Cgb6bf2gOU5cEcasRdSiG1J17/oO/9Tsf8VxcEPFJ3RVHZ3uYHVwHpisV00dwFt7dD6dWjvBpz2HDqbe+mQaD7Lgk2Klo+6XVxNORyKpcKnfXSgQZeEY8u+0yGxpHqD5PRsUvECbX8Twswe8QRNydUZp9hxg6LtjUzY3IOWhwUkM3XBtX2LFYfnKtpWp8E/+sLhQmAUdEykI9YX9vaBP6fQKbxqci1JCv1aFnw3C76aFycwLYiXbRDrr/mKdD5dlcf2R1NoeF3R+nFPWvcq1lypCHn7U+4fgtdtx+dx4pO67/LLze3B4/bhFbea9nOb7Oo46MiDZB6qE2l5qGVxkAfS+vBLO9k5ZjHQN+cJQMeMWRedZO1ki12yPlkcrSILryy2os18AyzSZxXTb128zbi1z4CDtU/apv9U2go4Zm6yfZzE65/oWGhHZKwm7Kcm5MUvLAHhaoKyQFSEGe234ambTdGCb1C0+NtUVdVSHbRTFfYQDFVpxgFH5SitI4GwDiAQ1m3zPZjPxXx+Vm3mnEyb7/hE2pwr43LPJBN5TZknc8y9JvesucdEm/5ELfOSiVxLvl/RZlyuY+0zlo25pszTfckAR/qOgM7RkOjEQIL4sdXyMW41YRLoFkd8P0fmSl6PWEuyvyNBA2XlDmyOMi3Xr15Ja7SNnbs/51DDYfYe2Mdjjz/GuufX8c67b/H+B+/y0MM/o8whFUHtcevGYuE4bHbNt8lPrWsAACAASURBVCaca0L26Sgt0yLgI8f2Ehu2olLdlj16HVLtdOn3IRaO7FNJkqskgHokas1ehjAlyNyS4uIjUlpcHA8qkzDnomItAjjFRTaKbG4GlUU4p2aJrr90fnAyBcWluEecj6NwGEWFJdx9HNPAlm3avCouyqe0eDi24iGUFA2gpOBsCgvOp3jE2YwMKZ7foGhoTKH1gCIqVsVbPWBdGvxHBqyUwIEMTXgp0VotEhIsTM+/GBCv3PlIBvw9k5jk04j8LZXo65lEN6VBewrNsWzaWUgXr9ARa6e9E4gehM6biHadBVKorT2HrraetDRkEm0STjapFpqm83g6WjM50Kk4/IGiSaLbPuwDB3tSL+9zaw5skfIIwkadoZkLYjd1J4VOz+HAAsV2ea8besDT53JQIs/qetE2StEh/GnXKA49lqpLU7O/Flpugaa1NNCL6K4edD2dQpeQiI6SZNK+NC5XRG9NgzUZtI1UdJQrGJMF1/Rg11IpZJfOoed70fB2JvXbFW+9oZg7VeFzDMbltB95+I48IN3RNvLgmAdaHhzzoJkH6mQPrjyYZtEzD7651om0zDMLhbStYs4xfWbhSaZlwZGFzyw8Mse68Jm2zDkdMUByOtosuOZ/N9qca44TtYCJAZdTadmIlTnmGnKuaZ9KhyJVGljGhJyM8dtwRUZjC4/F6a+gOuhhasTG0GlrGTjjdu2Dl8/OvHfzuSZ+ZubzPJVO9l2Z71zGpC3fs/mOrdp8/+YaMmbuQ6PNuebzkLmJ96yZeyJt5idqmS/Xt/ZLn7yG6TeAk6hlryVuqcSj0uJ7L24NDFbXmlg2ciyAcWSP5wgoWUHHGq1mACjORiDJlcLkLvs5kmdT7izFUW6j3GnjqquvoKOjnc7OKM3NTdTX12s5cOAAhw4cZM+u3Tz+2C/1ezD7NsdrG/bS0xNxoSWKgMtpiVg2iVIgrAJDKS0qYMT4pRQsf4Szx13JQJsLZ/65uIpHUDoin+/dfc+xezhbuwHHJjHeMqlIAOcCSgolH+d8ikb0I+LO5Cd357NzR7a2Gjq3p8Cb6XQ+kUPjtxSSx9IqZQCWK/bdoqi/XdF2h6Lp7lTtrmoUF9ifU4jJ5vofFA1PKJpfyoJ/9YfDvYl1ptBMfxq5kCZ+QhPvAb+li1m0kxUPLmjLhcZcmncq9gp47JWEzh7wtpST7hUPKNjVm443FfX/UogLruFNqaNzDrslQfPNbFqekfLUWRxeqmidlAXTzqVtVh7tUoZANvulKFqlommUol0SPqXImwQLfK83jX9T0OiCjsuBRcRasqjfpv4fe98dZ2VxvT/LVnoVkF539/bey3aWKsUKIgHEBooVK9gVC2DHGqOxxRhrjLEbS4wxGmvsGrGg9Lr97j6/zzPvHni93i1oTH5/fP+Yz5n+vnfemfPcM3POGTTRruhOhe1HKjRcoFBLjbUbFWr5+49T2E3fc/MUUku7YONJudh2cz5q/9IdzV91RcMOhaceLMSMiV0Q9A9CMOTZs3C5mGSxMG5elOkLTRaguY7Epa4wifS05JMKk5G4MB4zs0mvw7QwnrZoR8yvLeaZzkwFQITpdkSF4Ys0wnR6G6mTTqVNe5RAQ4v+nwo4Zck4yhNRfYkaVZoZwmUTES6pwuSwDYG5yxE++nJEZh2tx1h+P2lbY9aZsWadTN9K2sp3l3mQ/v1lDpjzWVfmnLRjP3JOxr459zinpV5HVOZqOmU7PkPWh1DmyzP09plJNVrqaBAhkLQGM6iYAYcSj1G2F6DM22vm+F4Ntb2AwzzuUGjphh6hKaV4bNrOxu1x4NTTTkJdXY0GnMceexR33HEH7rzzTn09xbnLV6C8tEybQ9DmhkBDieb/J8DxWwrhsVkx1u7DQF8Vhk06GvtXH4mR8QNgcTgRtI2DvbAYq1dlBBwnHDYr7BZqqY2F0zYadsswFBcOgcu+P7xFPTHROxpv/m00tm3sgtQGhdTbOcCf+mD7GoXNZytsW6bw1YkK22l/wrCGTjiHI3VjPmp/o9BCDa8PKW0Mw+53+2LL33LR8kF3YEMPrfqM2hygdjBQFwGa5qExtQh1LS59SRuo7lzTFajrZXgmWK/w3TMKX92n0ECbmTcHIfWmwqZXFXa8Tzuc7sCHCtuvMMAQD/dF85fD8NVXCi3P98cWSiQHFQATuhjOObkdtrDVbuZXClu5NXZBLnBLT2BtHlLHDwA+ygVSxWjENDSgBPgoH7U0Hr2I6tE5aJqo0HRgLnDCIODY7sB0hQZ6jp7cDztnZOP7xQqbLszH7oe6YtcbCnXfKdTtGIUFM3qhPNoLvkA/+MJ01mmoh8rCaWuByiKU+uYFL3lmmqk+25gDGYQ5bWYo5rjUkbxMzCs9jwxHAEQYm5lKWUc0HTDaSrMfAoE41ZR/2gQW5jPNtulAI+n2gMZcJn1Ju32h5fEwyqIBDR7h0glaqimLhxFJlCJYMRVDF/0G4Tmnobyics+78ndx3PjumcbKPKbtxdO/D9PSH+P8xvJ9O0tlXpipPId5nIPmOdlRXOZsOpV2e0DEpJ1mzssY57kOQU/btgUM4GmVYn4AOBm33n4o2QjopAOOvspgz/UGrbY5XuOaAZfbhtlzDsZbb7+JDRu+01dg82I0Ssr8pvwDQ19nlLxov0MJhJLJ/2+AEywcoc9rRrhLMNIZwmhnAI7pixBasAKFpQfCVjReb7+tySzhUI3NApulEG57EXyeYrhto+F0jEDx+AHwjB+KwDAbjpur8NmHfdC4nbYoeUi9kIP6uxVqVis0rczD99RU+31P4J4CNF2t0HJdLjadpbDr1wopXrD2WW9gXT/UvlmATU8rNPBs5RPayGQDG7oBW/sBNQOBpkGoS41DfXNftFCzjPY6u7sCu/OB3bTnoVeBLNQ/r9Dyam/go0Ha91rzowqb72K/OVrSSd2jUEeNs9sVWt7KxuaNCi2P5KOF9jN0yjlJaTc1mNtFO/rcdaTC7rMVGgiY1+QCN+cCq3JRP623lqRSDfthFxyoaxyP1G8VGs5WSB2rkDo0CzWV2ajhbZ/VuWgoNXzLpcroAHQ4ts7tivVnKmy7ORs1L2aj5guFjV/n4NHfDcXE4GAkebNndCjcYV64ZixKLjJZMFxg5kUni5d5sviYJ/FMVNpLmZkpSFwYjaTbYjTp5cJU2qNmJpmJEQqz64i2BTDp+eyHwCBXCzBOMCAlCDF/X8Dhl6irAScWQAmdKVZORXkyiuqYB4mKaoyesxJDjrgOgUmH6fMdGReOHeO/BODIGMo8aOv7S755HrAN2/P9WM4yzjVSphk3z1eZh+1RmbNtUVEO4DphnFpoUlfWzo+oBhzDbxpBR0s6GQBHtt4EVNLTkk+aEXBol2O2z/G64fHaUVaewL333YXPPv8Y9913Dyoqy/V7uyjJuN1GoJ2N9gTg0t4AaOz5Y+mGEk/nttO47Za+ncZ0p7bTuO2Wvp1mtSFYPBLFFjuGOmIopmZc8Wi4yqfDOftsDKo8BiPsYdhsDlz9Y9c2X8Fpc8JaTAnHAq/LhrDfCZ+zCFbLYDisQ+EcMwqh0VZUuHvg93d3xY5tSks5TbSn+UsP4M4C4Pp8bL1UIfVgd+DJwcDdfbS2V8NZSt+2uYXbWR/Rpb9CzSMKW+9Q2EFre9qjcLvq7WxgfV+gsS9qkIVG5KEltdc4VANOXa7hhYCeCLZmAV8NRcvbA1DzajY+pyHmQ/nAjVRt7gp8sR/w2SDg1f1QS2NNXnvwL4XtvFaa22VTFBqnKWydwds+u6L2sGzspmbdbQVoXpsN3JwDXKaQWqiQKu8DPKTQtCkXWxr7ovmbQYbSwUXdgYt6I3V8DjYeqrCNTkGPKEDNFIWt1QopusA5rz/Wn5mD9VfmovbxHDTwnGmDwpuv98CsymxU+Ecj6i9EIDIe/kTxXrftJsDhouVC4uIh5QKWhUUqC1sYQPoiNtfNVF/aCaORNKkwFzOVcslrD2hYxnqdARwy9bYYqTBcYYqdpQIUZsCRO2ek7OdQvsdPbV+WiKI8EUFZaQnKqyejtKQE5bEAwpMPw5ATH4Nv9hmIlFWjNLFXOpTfLeORTjOBeaa8TN9M+ub3auvbm7+5zDPm8T1ke5H9sH+Wy3yTOSht0imfl54nbdKprAMz4DCPafPzpB7pntDqM40H+pkARxQDdBmNRrWHaGqLGuBkBhqp+0PQMZQH5LI1ASO/z4tEMoQTT1yCd997C//4x2uYv+BX8Po8cDod8FBjTEDHafhME8lGttV+DDrtAY7DdL7z4/ObtgDHmeFc50fnN1QeKBoDi82OMTYvbFYLfIVDMd7mxuDYoehWvhQD43N0+urVV/zwDOerdTT8dMBWbNOX8bhsVvjdNnidxXDYh+uzHNf44fCNHQD/qGE4ZXEW/r2uO2op5fAw/q3uwLP9gIf6o/bpPmh+oBtwVw/gmmw00HL/4dHamWcdrfdf7wr8TWHXrQpbeVB/fR/gzp7YcJ3C1kcVmj7mtdN5qENXw8+almzoZZoeCbqiubELGlMKqZRCM70GbBoAPJiF3RcpfEKgeW0/4Ln9gLcHAR8pbPtEoWFdDzTs6ApszQVeptYc77jpAkzI1aDTfGAecMj+aDqoL7B8BHDPSODmnsCNOUgtVaiP8obTnqg5UWHbSwq1O/KBl/oCpwwCLu5rGHle1RtNK/sC5/UBluUidZLCllMVtvN33auw7jaFDXf2AP7ZB/XrFdZ/m40rLleI2Ucj4h6KkK8I/rAdvph978IwLRJZvLKAJG1eiMzjojeXZVrEsqhZJotT4qTpQRiMmbIPpqUu43xuZ0I68+M7M4+UQMA9f3Me450JwixJWd+clvhPBYb22pn7Jqi1Fcx9SBsCTjIRR6ykHFVlCX1ZlqdsGoqnn4iBh18DbrNFE6Vaey3TGKSPZVvpznwX1jF/487EOQ84B/hc/m7ejMrAb8g8mWudofI89sf65rmdHt8DHqY10lYe+2V/BCPeIcVts84EHvYTZAgmBBadNtnnEFDYjwFMxlmNXB1AH2WUKtiWkhFBp7QkidPPOBmff/4xPvnkA5x19ula3Zlua3iPj9gMeb3UaDOuICDAiFIA+zYAR6SdzGDDOnarVUs0VHlmWrbl0qWcTBKO1GFZJqCRPGqjEWiclvHaYSfd2tiLCzHaX4mRB5+P4iOvwThfCa7KaPhpdcFWTPfSdjgtNrjtVrjoW80yFnbrMDiL+8M9vh/cYwdjUnkeHnxoIBpaFBrX5wGf5qPuVYVtjynsvFFh63KFlmuzgZt6Y/fxCptXGgfpuDELeGA/4JlxwB97o+5mhR2XZaNp1XDUXN1Ta481vaTQTElkYy5AlWaqYW/rpm1oWnZnoY6eAlIKuwlEzQrNPP8hwK0tAP6eC/yrAPi8G7A5HzU1ChsbFHavpyubrsA3DAPwzfUKO89ova/nGN68qVCzQKHutC5ouroAjffkomalwoaTFOopsfgUWpLdAEorL/dF6v0c1NAbwQG5wGSFnZMVvp+qsJ7q1SGFndxGO6obcFEvNNzWDXX352PXI3mof6kfGj7qry+ee/nlfjhkZi4ijmJE3IUIBYoQCDvgi+w1VEtfQPJvTi+c1oUmC5l1Jd4ZykUtCzE9zrQ5CCMwU5abGVRnGRrrCVOUNkwzTobK8xAyY6mTicm2lSdMnJR1zOn24mYg+Clx9t2ZdvJe8v5Mc0uNnn79ZZNRGgsjWTEBvnnnw7LoWoQrpiKaLEM4XopQ9D9/XiPjb6bmb9yZuMwTfi+OAbcpuV3J78g89tGZ+cg60hdpOsCkp9PXRltptmPfpPsKOAQJARsCjkg6VCZgGaUO2rGIOjXjBCFStuMVzvRVRg035s84YBq+XPcpPvr4fZxy6lJEYyHtrJMSjt1uB2/jXLJkiQaeTIDDvvhMXppGEJIzHQEkoYbkYtPbbWzTFti0KeG0arN1BDhjHV5YrUXwFw3XgGOxOuEqLoLdE8K4ycdizPw1GBGfiZVX35BBwtkDOA44WiUdWovaLbTNGQWndQBctMkp7IuAqxsWzFdYt74/6ngb6DqF+ncVtr+gsO33Ck0XKNTzPhja4pytsGNNDnB1D+D6/sC52di4rA9aqFDwG6W3v3ac1wsN141B6uHuAH2sfU+JpquWapo25mDbpwr13xpOPptqs9BUlwXQ1c0Whc2vKdTdpZC6MxvY1B/ffqNQvyMLLXUKjaxTp9DwV4VtTypso6Hltq7Y+aFC6gOqZ+doI8/U83moe9JwpNnIbTNq1F2fYxiyTldALB8IUwOvG/DwINTcrbDlZIUUt8x4VkN/cof0xNdhhU1uha1RhZ1zFbZeno+GJ/qi6YVctLzWBU3v56FlQz9s3NAPV1zeDWXRAQi7xiPicSESsCMYcsIXMi6QSl9AAjJcOOYyWVDMY1xCZxa5LHAyBjI/Uskz00yMh0yTDEaYCuuYGVd7cXmeMGCmJbBfacs8Yc6doexPAutLvDO0M4Dxc+vIO8nWHtMVibCWcLzJifAkquGfOh+uI1fBOvdCVEVciNBhZ9LwdZdpDGTcOqIyph3RTN+6rbz0OcJ34FjLvJDyzsxFARypK/O4LWpeAx3F5Y8aJQjan3RGutF1MqpA80bPvZpoojJNAJItNHFpEwmGNDARCKZPOwAPP/QgNm76Fo88+gdMmlyFaDTUup1mRzKZwLJlyzBnzhy9tZYJcKorq5CMJwygaz3fMUtAAjg81yHgVZSVgffmMF+klnT6cySccXYPLLZieIpHwWGxaB9qtkLqATgwylOC/SsXoejg07H63ifbAhwnHBanlnLostplsbaKVLRCHQ5n0UA4invDWtgNEyry8MD9I7Brax+08ACfnprfyMbOZ7qgeZVC3QqFnXRguUSh4eI84Kxs4LQsbFuqsOE0ZQDOPZSEFFJX9ULqpqFI/b47mp9vtZf5ohdatis0bu2Oneu6IsVn1FMtOQfYxmsM8o1nvpaFpiezsY0KCbU9sHu9QsvOAjTUZmPXLgJMHvBSFzS/nKU9AmB7dzQ1KDRAIdWcC+ym1ltfNO/KQ/NGXhtt+GrD7XlootYabWtKFeDviyZqrl3fS1+sxnt2Gg/IQl1Coa4sG5jVF9+5Feo8CruTCluOVNj4617Y8pduqKPa9PsKqS8VUtuz8cZrYzDn0Gz4nQMQdhciRmvgAC2iPfCF3D8AFPNiMi8+yecClXwucDIHUlm47VFhCMIoSCXPTDMxHDNjkfKOmJmUsy23XOQwXxiUlJPyXTIx2PbyzMDCeua0xDO1Z9nPARMBEPYhz8lEWc5//qLVxncpi4VArTSqQRdPORrjZ18I6+zz4J26AMm4IfUlYhEwZHp3jlNngnls24vLt+wMNc8RibMd+5d52d78y1Qmc7kjKvO/I8p+NNCIA89ObqcRcAwlAWqliaRjnOcQXAzpR7y4BzQICeCwjO3J9BmmTpqMe+++B598/BGeefYJzJx1gL5Ezx/wwO/3gltqM2fO0OrQRxxxhDbMzAQ499x1N5Yct1hvl3HLTrbXBGjMNBoO49zly/WdN5SEKOmkg83PlXCK7HYU2Wyt22o873eg2OLWlMai44IVsBx9FVb/6V2YbpiG0mc4dLZWbACOo9gBW5EVbiu1E5ywWyj1jIPL0h+O4n5wWvvBbeuGuQf2xaef9EYjpRFqmfF66Lf6aCmgYW1PbOSVzUco1HAraonCzoXGuYa+t+bPBdrbcupWhZbruwA3ZwO/VQDvp3k0H7i3C/BVPuo39ULz9gGGogC32DZkAf/OA77poyWXBnoUeDcf2NlLSzy1f6FngVzUfJuFj+hZYGt/4JN+SH3SetfO9v5obqJ7mp4APQXUDgN2D0SqpRsaaVxaS5VqOijthxSvpi5RAEOyOzYsUtjO85/Tc7Xa9/YJCruCCtu9Cpv8Cts9Co0+hcbJWahZ1hO7Hx2Mb15QaHrPOOsiMG/4WuHUxV1QHuuOSGAIQt4ixHwexPxRhAMhBILONgEnfXGlL0oudDIl84InI8i0sJknZaRkFJInzENoJubDMj7HXMZ0ZwKZMcGGNw/SZbpsv0h/AjZCMzHaTHlmJs9yc1ribbX7TwNOPEGV66SWXpKJGBgqK8o10CboH41lSSoIRFEZCyNSUoFxR1yCsYt/A8/MJYhHY3Amp6MkHkNJzA96i8707p0BG9bpzHeR8Td/0/biMj+EyjxjWjQtjfiPvUBLXTNNn8/tpdPXQltpOqn0EiDI/DvwpSZXS4sERLAQpQBN92ijGVtnBBjm63atZcwzNNM8CIfoZiiGRx5+CJ9//hn+/tqrmDFzKrxelzb+1K5qWq8cOP74JXjhhRdw0YUXaYCk5MQzoxgBPBzRUs0zTz2lQYRbdVTrpqdnSjMEFL4HjUx1u2AIhx58MC4473wkojHdluAp/fEdCU7c+otFojBLYnu334ytODmvyUSttmIU2h0otLngKi6Eo9iK8cUeFBXZ4S0cCavVgvFHXITLHvnnDwHn63Xr9D4fnbOZA33mWIsisFr8sDtGwOHqDoelP5zjR8E7fgyC9q6YN1fh9XeHomZ3H+2Us+lfXYAXXWi6eyTqeQsnD/Iv7o5NRyrQTQwuyAeeGYDNv1H46nqF7atbbXaoQHBdF+CWHOCWPOB8pc9mtr6Wje1bsrGb22MEELqyeS8f+HoI8NUA4O8KO6mEsC5Pu71hvSZuo33XBdvf6Q5stAC1BahtUdhNP2oNuUBdFdA8AcBUtGAW6jEKu5oHoa6lK1IteYYt0FdjAXojmKSQmqmw+XKFnav6YfOJecCSXG0k2hRSaHAr7HQo7AopbEoqfH+AwrcLFbZd1gN4vjdSbyu0fJGHxg298O03fXDmUoWqcB9EvKPhD46APzYIgfB4hPwhRDyliHiSGnC40LlYZTuAC8q8AJnmYmWeOc60eRFLHVL2J/XN9ZgvjIXxzgSp3xHNxOjI/KnNRLDhATMlhPYYp4AB2wnzFGmBlM/IxIylnZkK8PyyNIlwohrxRAXK4lFUxr0oT3hQkgwimoghFC9BJF6GRKICk0MJVEbKYak6FGNPuB72oy5EpGIypvo9KAtWwlYyC6HSIEpKHPo38rdwvCQwzd/C3y+AkWksM32Hjr6duVz6ln7amiMy32ROSVoAgWn2QZoeOCc7G6Q/oQQW2d4yUwGPjqnhhkYkEzH6zJQ2ts+Mmzq1NOP2I+gKIOQLaqkj6Pfps5lIPISLLj1PX6T22FOPYOK0CVoyIiCJNERKSWXVFVfi0Ycfxh23367LDpg6DccvXoLVV67Cheefr8HixRdewCMPPYS119+Ag2bO0soKlFIIjIfPno1f33objjnqKBy5YKGuc8tNN2FCZRUqysqx7NRTcclFF+P6a6/TeXzu1MlTdJuLzr8AC381X4OYeYuNICN4kAlwqJiwp7wVO/bU02mLvhNnzZqrf7il1hbgsDNLsQcWiwM2x0g4nf3hsg2Dp5AHRRaE7QORCCscf6LCF/8ehKYdCvVf9EHzu0qfiey6XaHpmm5obPVEoF3239nHkGKe6w081x8NtxKEDGt+XK0Mu5eb8qBdz1BCul5h60MK/36dZzbdgY97A3/to21tNtOFzde9ge97At/2BHib5we5wCddgE29gM3d0FxbgJZUDpAqQHPTEDSiGkg9DDR9BjSvA/BPIPUE0HIa0GwDGroBm8ag4fm+2EjjUEpnlxcAd/XBlnMLgFP6ArMUdlcp1M3MR311PuqqFBpmGooDm4/sgV2XdEXT77OAN/PQ8nkvpDZ0w/bvB+GNv9swuUwh6RsOn6MQ/sB4+KOjEAjZDMDxxhDxGto0Agzyr0w0WJjPxSwLXxY0KRcfy9MXMuub60la6glzIINhvDPBzIzai8t7mimZIxmmWKAznYlJCriQpgOKGTDSyyTNOmawEeZsbvtLxWOJCiTipSiNR1EeD6AsEUAsHtKAE6P/tHgSpbEEJkRiCCemYOy04zH00HNQNPkIhJMVKAtHEY9UIBCvRLQkjERJQAOLjBvHTsaPefwd/N0c50xjaR5/ibdVL/17cj5Iv5wzUt7WPOE8ZD2Wsy6pzGeZvzL3zJRlnQ0CNEJ/LuBw28wAl73nM8ZWGvOpEm1IHFSlZj29pSZnOS4vgp4A/C6ftplxOR2IRILauPODj9/Dp//+CJevuRThmKE8YAYbUTC49+67cfONN+GJxx/X15Ecd8yx+N2992HJccfh4T88iF8dMQ+vvfo3rL3+ehy96Cj88dHHtERDwDn4wAN1+rBDDtXnNuWlpSBgXXfNtTj15FMwf948PHD/73Hm6WdowCGAHThzJm5aeyPOPvNM3ec1V10NthMlA1EY2AMoGexwzICTXs9IW2AttuBHhp/tAg5Bx1oImzYCHQWPvQjeYjuCFjvCthGI+7tg2iSFe+7uiw3f90LttgI0faPQ9LZC09MKuL83aijpUEHgdoWG1Qobr1VoeTwfeG20VqWuaXX0mVqp0LQmG7gqDzhXAUcrw9blT4OBN/ZD3bP5wJP7Yeu1CjtvUKi9WwH0XvB5DvBpD2y/Nxd4og/w9+7A2wrN3+ajiSrUNBxtHAQ0HQjgYQAEmp1oRh2aWxqAegDNzwCpScb11pv7Y8s9edhyukI9Aeey/sCNI7CON3Ue2xWY1QW74gp1R/dF44KBwKKewKlK3wraeGVftNzXHy0vdUPqky6o/bYrtn7fA395vh8WHK4Q8xUg5C5GgFbHQSd8YSsCPL/xRRDxBRD1G2c4XHhcjKRcVAQexrmAyVy4DUXKtLku45KWRc8FL32ZF7jEhTEIc2C6o8C6nQnC3MxUAEQYnpRJ2kzNZQIkQqUfSafTXwpMOtNvSTyJEgIrt8QSUSSSMSTLSpAoJTjEURqLoCISQiKegGviXNjnXw77IWfAXzoZkUQJgvEyBBLlSEZZJ4ZE0pBq5OxL2J3tDwAAIABJREFUvCeQUlo0g455/CQu45hOCcJsz345fpm+Kduwf9aVOZVprjCPfch8M88hmX/p81PmYHq51GuLCtAI/bmAIxKNSEcEGdlSo9ozt554LxW3OsMBXs5mlBN4fC6PdnoZ8BiabLFoBEcddSRefOl5fP7lp1hz7SpUTa6AvtsmTbphPxMnVOOpPz+ppZwnHv8T5s45HGedfgZuuO46LJw/HzetXYsTlizBX19+BcvPPgfTJk8B61Fy4VkO0w8+8AecfeZZGnCqKipx0tKl2g8bQeeYo47W4EXQuuC88/RWG8+CCFqTqqtx1hlngIDDdpRQRMrZFwnnPwY4NlshrLZxsFkL4bLa4bW5EHC44bcWI+oci4hzP5QG+mHeYdl44S8jsJGH+TW5qP9MofmfCvVPKDTwXObBXOAOw/Zm+1oCRX/g6WHAXX2x6xSF1CkKzWdnIXVuLkBJYnl3NM9RqFucA1y3P3DXcH2lc+2xxjnQt1co7KY2Gft+RgF/z8aOW7qi8aZc7LhZYRuvT/i0K5q2c4stC2gYCaSOA5o+ABpTqMdfUIO/aaxpIuDgZTQ0T9E2PloV+9lCbKfLmgsLgGPygDNGYD1VqI/NRdMkYwtt65F5+HpuNradkAtwa5B2Ro8WAC8ORP1bvVC7XmHLliy8/kYfrdUX8vSG1zESkaAf/oAPHr8bXmql+RMI+WKI+L2IBmwaMLhYhVlwMXJhkcriJ6Mhk2Ad82LdswBbAUsWPZkB20pdUgmsI4xG6ndEpX5HNJ3BmdPSlnnyW9MpGZg5T0AlU56UtUc7Axb/iToVsbBWedY2NskSrW1WUlmFkrJSlMQjKIv4URnxwV1aifEzF8O+cA2i009AebwM0XgcrtJyuEtLUBb1oixagpKEYZ/Esy/aKnE7UoLYLgnomMdG4uZxN8f5x4XbmpxPHDf5JmbKfNYj4LQ3L9iGY0fKejLXJC5pmcsy/4S2BS6Z8mWeC/3ZgEN7Gn9An5nw3IRnHgQcOftI0qi1lFd4J7RbfwKTSDoEK57j0BszbWWoAPDXv76MjRu/x/Vrr0XlhHI4PTZ9kZpZumGcEtOihUfi6SefxEt/eRHPPv00zjnrbJxz5lkaBA6adSCuXnMVjj9uMV547nkNRJMmVOPhBx9EIhbTVwsQCOfP+xX+9MfHcfqpp+H8c8/VYHP7bb/G9ddei6MXLcJ9d9+DOYfNxmmnnIrzVpyLU08+WYMWlQsITldefoUGKwLH/xRw7PZC2O20x3HCWeyHx+aF32lFwDkKycBoxD2jkfAUozQwBAdUKzz73FBspar0pgKkPsk1vAc8nwc8NAyNv+6FTasVttCG5ZYsbTuziZb9Z+QgdSQlmhy0LMhB/WEKODwXzZMUaqYr7OSlbgcpoNLQGms4RuHr67OBr+3Am/ngNdZ1jyl8foPCp2sU6v6QC7yYD7yhsOV1haYtPVHXMAw19Umg/lpgG7Cr6XJsxdVoaASa8D2acC5qUKTPeuq25mDbPUNQe0UOcGYuMC0bqOyKTUcpfLdQ4dtyhdpYFrYfofDvRQrfURoj+P3Z8JjQ/E4PpL7thR3bFd58X+Hw2QpBV0/jMNHrgttnhSdogy/shS8QQ8BXjpAvrgEnEqDEE9ALVhgfFxwlHHO+aHiRGchCZj3WIZVFLIyDffGfLJkNy8xMgHGpx3hngtTviJqZW1txYYrpVBgd391cxn7S06zbmSBj+ktSgkx11IuKWFArB4RKqhAsmYBwgurNUZTGAiiP+lAW8aFoysEYfuhpGD/jNPgjs1AeKkE8FoO7NA5XeRSJWBAV4QpUxKr19yMwEGgmTZq0JzDN+SCgYB4biWcae5YRRGRrjuPHepm+qeTL3JA5JGmhMhdl/qXPx/RyqSf5mcAlPY99poefCzgEFwIO7xTi4fseMGm9YoCH76WUMhNJLe1wi03qEGR8Xjd8fg+isQjWrFmFTz/7BJ9++jEqKsrg8Ti1kgCvGUgHnHg0iksuuggXnHuelmzOPuNM3H7rbThvxQpce/XVmH3oYfoch+c5r77yCs5YdrqWRP7w+wc0ALI/SjnsZ+nxx+PpJ5/CHx99FCeesFQDCftYfKyxPTdv7lycePwJWsJhf48/9hhmzZiBc846C9ddcw0qyytA7bL/HuAUW4zLdVr36+hbjYY9NopZFj/clhh8Dh+CnkKtYZUID0IyNBKlQRvK/S5MClsws7wnPvvAjubdfdD4DaWMnsA/9gdeGg48mAd6G2ihhHNtLpq5lUbAWWAASqpCoSmm0BJXSCW6AEkF+iJrrFJITcgCKroA5QQjnvXsD/xtEFJf9ADWUZEgCw1/Go76h7oCr/cA/tELXz+g0PRpFlJUj4YVwHlAPbfTVgN4EMBzQMtv0NJ0KloarFoyw+Zs4O0B2HJZb9Sdm4XdhyggopDyKGyZrbB5ocIuAuCcPqg7SaHhGoV6OvB8TAGvdNVaei3rctGwTWHLdoWb1/bFxNj+CNqC8HhC8IUs8EZHwRsZC2/IBb+fk7tMAw4vP4r4PXsWkwAHqXlLTRguGQMXqnnxsS4XP8tYz8yEhXGzjHXMC5n9CNPIRKWNMAimOxP4DukhUzv5TcIg95Waf+d/Kp4JlNg384VKXNJk4CW8xybqRHnMjyiNOpMTdKA9TTIWRmk0oL1DU5Kx/2oZ3IsvRXjKXEQC1UjGJmowjZT44CsPwV9SgYpIJSZGyzXgiHRDwJk8ebIOZsDh+6SPd1tp+Q5SLulMNNOcaCtP5ojML0mbqZSZKd+Dz2Ye53R6ffM8T48TcLj1RSAQ6YOAkDGYvEAbmmmG6rPUZR8EIK0Q4PNrKYSSALW89N0xfqOcGmKUgLSngKAXwaAXV666HJ9//in+8cbrOHLRQgSCvFKabmuoFebWEtAebwROFyg58azmiMPn6udMmzIVT/7pCVx0wQV7AIcKBScsOR6vvfoqzjrjTEyeOFGf65SXlMLlcKC6aoIGqNtvuw3XXX0N7v7tXVrCoRRERYLjFy/G/ff9DofPnoNTTjoZK84+BzMOmI5VV1yBPz7yKJ556mncdssteotOg03G85oM1xOYlAZkS00oz26sxcXg5W1rVq/OrDSQfghELTWbxQ67xaUBx2UJwetwI+Adh0hwKGKRQUhGRqIkUoSyUDEq/KNQ5umL808ZgfdeH4ud3xmXreHLAuD9LODVXDQ/mIPGWxXqLlRoplLAEoWmI4xD+KaAApwKcHUBvHlAWKE+qbCrXGFnZQ4aK7LRUKnQeIhCMz0F/C4beCbLuF+H2mvPj8I3yxRqKUE90wP4rDvqd9ENTi+gzgGkLkVLaiNqsQyNOARomgJsjwNfD8PWP/ZGLbfheAX2bfsBy3pqFzVbDlbYXqGws0ShcR7fNws4uQA4uxeab8wGHs5GyzMK9bzJ9KOuaFnXBTu+ysYXHw7A1VfkYnplX5T5LQi5/PBy3zc8Cv7oEPjCY+ALuBHwUZUxqpUGwr4Qwr4IohEDKGTxcQGKhMOFxrQsdlmcks9FyjIuXjJBMkBzIEMiM2ffrMv2DLK4pV8zlT6FqUr7TIyJz2W5MA/S9CBgIvnsh3HJ/ymU7/afDhyr9gLHVcplbChlUP15alkAVWVRxEor4E9OQjBRpbdAyqIhfX4TSpbDWTYN4w4/G47Dl6GsrBKloSRCianaU3Qy4UEkGYC3pBplsTJUx4yzFjPgiJRjBhy+k4xrRzTT98uUZ54LHcXZXurInMpEZd6ZKd+X7SXP3I556SBjTv9UwCHIEFx4GVksHNHnM0zv8SrQao9jnO0YygIEJGqWEeDY3utzIxIP4oyzluHDj/+F1/7+Ko5bfIyWZgN+Ahe10txafXkP2PC6AhfVmf1aw4xba3wu0/PmHqE1yAg+lKyoTVZWUqrrVVVU6DpUEGB9qjfz3Q4+8CANKCynkenS40/AvMPnYtqUKagoLcP0adO00Si3BSdUVmpgLisp0coIa1at0goGLCNg7NE06xB49mqpCdAI7RTg2CjhWLmHZ6AZJRxupdktHjgsbrgsvFHODr+nGCH/OERDYxCPjEMiUohkZAhKw72Q9A3FxOhI/OpghUf/kI1tNKbcQm/QOcAHPYBXeqLx8Tw039SqmXaGQt2xCjWzFFqirYBjU0gRcNwKCCjURrNQH8sFwlla2tk0T6H2unzgvlzs5nYWQeK1HOC2YdhBiYQGpzfTiDNfq1PXNRQAtTZg10I0Nf8aDS0TkartjXp6qX6lm1Y8qLmst77LBvT9dm5XQ4o6JgvNi/OwdR5d3+Ri9xwDIHFZnu6/5U95aHklH6k38tH8r3ytFr77+yy88lx3LJqjMDE+HFHPeER84/WY8XK1YHgEgpHhCAQsCHiDWrIJBdwIBZwI+Zku0de/knGQ8crikwVH4BFphwtS8gVwuNi5cMkA2QcZILdMZNuEeSxjHWnPNmZGIQxDKOuxXDPTykp9gCzMgfnmwHcmE5ZnsF56YB2Wk0o/pEz/1MD+/puB4yhjKr+X1FD3noDp1XFMqCpFtKxaA04kXoHySAiVEb/e/nCUTtWXVo07+CzYJ/0KFbEAqmIB+JPVCCSrEI9HUBINaLc2VCwoSxp9c0uNZy4EGQkEIdlS4zukj3dbafN3ay8u86Az1NwP65tBwxw3z2uJS/+STq9vBpj0+D4BjgYRSkKGBERtNIIIFQMIPFpzrNV40wCkvZprTGtFAX2rp+HGJhQO4IADp+Kp5/6ML9Z9hnNWnKXBxucz3N8QvLytigV0S8MtMPEiLVtizCeI8V1YTjCgVEUpivkEFtrfTJ44SW+psY7ksw4lHVLyboIa67MOAYBxSi4sF0UA/gYCGpUSbr35Ziw79TQ9Hqz7XwUcqtnJjyH4ULoxAq8XLYbLboWXhkZuH8JeH6IBJ6KhYkTC+yEa7YpwYCws4wbBa++HGdMUnn2hK777OhfNGwaj+Yu++iB/55u5aNKShAKuysK2MxVqjs1CyyRj+4q+y3ZQ2rG3ApAnG3DlArZWI8yze+GTVQofXaOwnbYyd+cBvx0ALBxoeAbgFt0tvVD7cC7q1mejpSEL2DUI2OUFdliBb/sCbyrsukuhcXWu9gitr8Ze0VO74gG3+uhV4OgC4Phe2HVqARov7IkdRyvQ8zXuyMJuauC9loumd7qi7hP6ehugnZl+9MEQzJ+tEHKOQtAVg9s7Br7IKPj8hQj5aAw2BuFAMYKeEILOMoS9cYRD4xEKjUUw4EXQW67/yXHhcgEKkMgCE8BJz2dagIFMm4yHAEEGSGYkgXkCZuyfi1vqk8qiT6dkWmwrjI1pM3OROPMFNJiXidlJOan0Y25nLu9s/JcAm0zPlucQbMjoOb4COBxXAZypE5OoqCpHmICTmIhErBQTwj5MCHsRjSVQXDUHlgWXwXfYCkSrDsOEkggmlToQTCbgTk5GIDYRFcEQqsJuRJMRhMuMG0jZP0HHHPhN+D7mPxOZxj09T75ZRzR9LrSXlr6kjhk0zHEBFTOV8rbyZA1kop0FHG6hGdJKK+DsMeY0vAYYgLL3imgDcOT6AcN+hvyRigIECxplTppSjfsevAffbf4Gzzz/FGbMmqa30bxet94m43XPPqcXLpsBAgQK9quveG7dnjO8ARiONgl+d9z+Gxx2yCGGA04NHi4NiLTLueG66zUoaF7tNPy5CbAQeAQwCB6WwiKtWGCAkuHss2j8eL09SJXp39/3O1y1erXWlGMd9intO6Y/V8Jp1VDgSxsPJuAI4o2DwzYKLpsFblsQPlsp/I4KhDzcDnIiGLDC7R4Pd3AoHIHBsLgGoKi4Ozw2hbVrhuPLT/qjZVceGjdmg/fAtPwzB3iGUko+mn/TGy2X9wGOyAImKqBMYUuZQk1UoS6Ug3p/PlICOB4FHJYFXDwQX9FO5pZ+qD05D5u45RVXAAOVDo5RqL9CofH5AuC7LqjfbdwAiucUtq8ZieYrewMX5AGn9gJ4N87pCg3nKOxYzvt7uqKGeQvygQXdseUYhcZVBWi6dD9svaEHvnlc4at/0vM1VbIL0LQ9D7W7u+Ctt7trO5uAowgutx32cB9YIv1gC1vhDUQQ9QYQ81sR9foRcVQibJuiDT3D4REIRYYiGHRoBQIuOC4qARehAipcmFLHvPiYzwVPpkiNJWFO/EfMIAySZaxDpsB+hFEyXxiFmbIO0+xbgEEYS0c0nclJOr2d9JuJyXcmT4DgP0kzPZfgwnyOGZm8pGXMmVdZUYEJlXHEy0rgT1YiEK9CWSyJ6oATE8MeRBNlGDfpSIw79ib4pp2EaHgiYvEIJiTHIprwwJ6cBkfsUFT7IpjlG4lQiR+uinL9TII+nyGB31j+RPAdZHw7Q9O/QVtp81zoTDwdOCRtppxT6YFzOT1P2jDfPNfT4/sCOFQOIFMn+HBbSmxhDHChGxv6RTMMO5mn62pgMGx1KB2QmbOsuqoKDz7yANZv+RrPvvgUSisTcPt4hbQbfq9xeZrX6UHA5UfAHdB/5glY3EKjcgKlKko35Ld8DwIPn08V6CMXLNBSjIAR21EiWXHOcr0dZxzw28DrBAhivLPG8D5AicgADrbhu7J/2tiwnq6rryCw7XEAKvfd6F2tDrfS5DznPwA4WqqhZNN6IGS32LQigd3K7TY68rTCSVcGdg9cdoqK/DgueDzFcHlHwuEdArtzKGy8pnp8IZzjRyLmVzhinsJr/xyKmvpRaNmqgK+6Au/1QNMrecALWcDjVC3ORtPxeWic0wu1M3uhYZJCY6VCQ0KhMZiFZl82Gv0KqMoGFvbR1zZjRS80Hp6LzSGF3XGFbUEFzM0HTuiJ7fMUGlYoYG0+6m/ugt00LL1MAct7AKf0AI7vh9rZ3VEzJx/NS3NRd6pC7XKFnecpbD+9O3ac1h2py7trdW5ekb3rIYXdz/fC7rcHYOOHCi0bFOp3jsb7HxbilJMVZkyhUedABO2FCLiL4POPhD9QaEgp/qie4CGfV9OgN4ygh3lBBP0uBANOBPyc0D9UApCFJQuOC57MRPJJZZFycbJMmB//+cqev6i+kkEJ4AiDYX0yUDJPWeBm2hkmwzrSX0eU75iJmXeGSbKOSBR870z9tJfHNpkC+0wPbdXjWHEMZcxYz9w2WVKCUEm1vjRtQtSDBDUJkxO037RYIgHHhIMxasaJsBywEIGyqYhFuX0aRTJG49AwQrEShKJlSEZiKIv6EUvEEGndCuVz+Gx5PsGGcebzd7c1hh19EymXb820xDkXOMdImUfKcj6L+fLtSc3z0TwvzfNJ+mM568sfKqmfTs1zXeqa8/bEW68fkDqZqPl6AgNsxC+aYVfDPAk+2sr5vQgGqCHK6wM84DYZJZdQKAC3y4njjjsWH3/8Id577x1MmlgNv99nXCWtVaSNsxtKQj43L2MzHHwSsChlcYuMoDOpeqI+g6Fm2SEHHayf/8br/9CqyvQcQM04tmEZbW0Wzl+gz5jKSkoxc/oMbQg659DDdDtundGAc+b06RpYWE4pjDY7NCalVMP+CDo8ZyFYpd9/k0myMWuuGTtfbYGNYexpnOH8BMNP4+HsnF5AGYwzHr4AywzkdMDptMLpHg+He6QGHAc9TBcVwlVYCGdRT0TCCguPVXjpteHY/rVC46ZsNG/IReqLHDS/WwC82g14LAu4SaGJjjFPykJqQT5Sh+ahcXqWvr65hY40Jyo086bOwxRqKMkszQGm5qHZWQC48tHs6AL4umjNMrqbqalS2FilUE/NthO7IXWyAk7LBpayrULzYoXdRym0nJGF2jMV6i/MRctVPZFam41m2tX8IQt4Kgep57qg8R9ZSH2Sh8Zv81GzMQdb13fDm2+NxlnLFaorFUKOnoi5ihFy2gzjTt84BP1WA2AIJG1pzZjzW9Wf9yyiVhVQWZyy2LmYpI4sUCkjA5R/4Nx6IegwpG+9CEMRhkEmks4YmDbXay8uTKsjSkaVDgptMcpM+QIE6X10Ni3tzdQMGIyzLL0/5rGM0oVIFjTiNPej28UT8JdMRlXUjykRu7a78ZdU6339YEk5HFPnwX/UxYgeOA/h0oofPcf8XPNYyViYnyfvzTwpz0Q7+iZSnv59pS+Ws0zmB+PMM88PxmUumqm0MVMplzlMKnnplGXm+W5uY45nAphMebIOOwM4Pv4JDPDKEJ8GHF4lQBAKh4M46aSleOedt/DO229ptzEiKZGZM06gSQ+UODQAtV59QEPSc89Zjltuuhk33rAW9997n9Yge/ftd7TnAWqoXXrxxZp30GUN1ad//7v7cchBB+G4o48BNdO4zUZNt0MOPEj3TZC5687faoUAUrq9oefoM05bhltvvgWnnXKK1rYj7xYgMdOOAEcUAzLTnw04gmSUcAyAodhG8YwP3PNyNhccdi8czvFwuIbA6dgfLtsIeKzjYBu7H5zFWQj5FQ6apbD28i54741B+HZdAeq2FqDx2+7AJ92Bf2aDW164XyFFH2yX0st0rr4EreUoBczPAhZko3muQvMChUZ6IjijADi0OxDuCXgLgFAvg/pytTRE6eg7Sj2HZOnzmNpTuqJhWS6aTleGWvb5CrvOUGjRvtxygVv7AXcPBug2h+/yCrfOCoD3egFfFaB5Yw52ft8NH73dH/f/ehDmH6FQWa4Q9uQi7CxE1B1AxONHyGtDwD8efr8FforXZlBpL24CEvNi4iJkmpSLPb2M+bL4ySTIgPjPV5gjGSTj5n/D7Me8uM0MwRxnvc4EYVqdocLIfgo1M+T/VNzMxCWeqW+WiYRDZs86zJO6zIvG4vAnqlERDWBixKFVoX3JKkQTcXiT5bBOmoPgwnMRmnYYQknj3hhpb6YcG6b5PAbGZbwkLvWZL+MudcxUyjpDzd9afi+fI/OFc4P9mOsxLvOPVOaVOY9xc5nUIZW5bc6TfJnrAjrp+ebyTACTnrdPgNMKMAQZgg1VnCOREA4/fDb+9a/38P777+LKKy4HtcPIwA2DUa8+oE8HG6YJOObALbUrLrtMG3fSAJRnNzzAf/ftt7V3gRMWL8H9992nt+BoB0QDz9/c9mucftoybcR5y403aQmHwLL42OO0pp0GseUr8NADf8AjDz2MKZMma+27GdMO0MBIlzaV5eWmrTXDUaeAzh6ebtpaM5dlBpq9OGGWbhjfJ9c2lGrYiA8h0PBjcVC5xynabHxBW7EftuK4YTjkGgqXaz+4HYPhtoyCc9xYOMeOhHPcYDjG7AffCAcmJbrhgvMVPvmyD7bsVFp9ufHrPLT8az/g9f3R8Gw34PFWTwLUaFudD1zQFzi9P5pP6o2Wk3ui5gSFzcfSxYwCjlQaiJoOUWg5LAeY3x0t83OROiYLNXRJs1yh9iyF2gt6ov7CnsBlfYDVvYHrewC3FqCZrnceaHWV83IX4LWewJv9gX/1NS5v26JQt1nh+3X9sHa1wvwZfZEoHgu/rT9C3oEIuSwI2MIIuxIIeaguade+0nyBYnj9LuM2v/aARsraABxZVLIw09NchLKgyQzIbMgsyAAJMgxkWsIchUGlMwDpw0zTGUtb6c4ws/bqmBlkZ+LCbPeFZuo3U3sZO5EghEpd9sM468mYknKc4/EEgvFKbW9TGXEjEQvDl6hAqKQMnrKJsE+cjeJpi2AvnYRgvG3HpXwGvxklU0qq7FueT5r+W2Rs0/OZlrKOaPq35XP420kFVDg3zPWYZr/yTiwT4DDXZVzAQso7ojLf2VaAwzz3zXEp74juC+Bw+8wcAkEfpk6djCeeeBzff78eK85drtXgxSEnz0uM8x1DqSAT6JhVo+nVYOUll2rjT26Zrb7ySu0p4L133tUeCKgifdcdd2rAoPPN++65V4PI6aedpiWVNatWa8/QtKlZuuR4rdlGQDto1ix89+16DVoENfpOo2NQusD57R13YmLVBINXd/I66f8i4Mh2GtXreKjt36OrzpeQsx5bsRe2oigcVgcczpFwuYbC7RwBe9FoeC0uuAodcI2zwDp6GJzWrvDahiHo6ovp0xQe+/MAbK7tgbrGLDTuUmjaqFD3Jf2xDUTqlcHA832Ap7oCvIrgLsMDddOVCs2r8pC6shdwVS6wSqH5YoUd3DJbkQ+c1x0NZ3cBrusDXKP0Vh09U9eszQHu7Abc2xV4IB94NBf4YxZST2Wh5ZVuaHm9D1re7o+mz7P1RXA8b+JV1k1NCi89ux/OOXEkJsXGI+oZg2AwCz73IPhdTvidIUS9lfDYwwjwhj+/DZ5AIbwBO7zaLbqhsy+TvU3aCcDhgjIvNFm0XJQSyADIaMgEhHkKYxQGJAwgU3vph9TMXNqLd8TMOirPxCgz5Uk/8vv4GzsbMvXX2bZSj+MoY8k8MmQZY4IDgSESL9F+0EqjPsRjYfgT5fAkqxCacghKD18C/4wFcJdO0t4HpF+h0jfflX3LWRwlVNbp6DdkKpcx64jK92U987c3zweJs67E+c6Uovl+zJc5xTj7krrMFxBhXNqb20hboeyT48C65nmfHu8IaKRc1l6HW2o+jwYbj9cNBgIPPQesXnMl1q37N373u3tRNaESdNbJMxnyR1F3FgBKBxxut1EJgDY4BAaCwcqLL8HlK1di7pw52pEm3c/88403sWjBQu19gIac9K9GaWXxMcfi4gsv0mc5PM+h6xpeRXDpxZfgpKUn6vegrze6rnnnrbex9rrr9XkOwYrt6FeNWm40FhUQSaf/NQmHEouhpWCIRyLZiAjFF6HYaKC4Q2tFyMvZLLxPx6O32By2QjjthVqjjf7X3MUOuC0WuK3j4LIOh8O6n75B1Gnpg4CrByZWdMNxRyv86fH98eW6/VFb2xu1u3JQuzkftd92QdOXXYAPcoA3eJlaPvBUNvDnHOBP2UhRKvmjQjOloUcVUvcqtNyVj41XKWygksAzg4A/52lbm5ZnFZrpd+1lBbzQRdsE4dU+wJu90fReHlq+zNbeEVIQu74xAAAgAElEQVSbsrXEVVfTHd9/PQyv/cWKZUtycNCUbqgq6Yd4ZCB8gYHw+AfD77Mi4PEjQDVnL30wBeDzO+H1W+EJ2OAL+OD1ReHzRjp3hkPNGbksykTTF1emtCxQ80LmIuVilX/HTHNxCwNgOr0+8zoK0oeZCmORvI6YG58hdTIxSeaxL9aR8vT6kiZTknqMC9Nm/JcO8ixSAR8qAcR5aVospAEnmCiBg+rO0+ah9LBj4KmYBm/JBG3kyd8m7yi/QX6v/BbpV/KFSjszlTHpiMp36gzlt0qvZ54j8t6sY86XuHluMi5/mhhnG7aXOmzDOOc44/xtAjhSx0xZT9YM89mGafGwLhew7anXqgpNbTABHao582CegXFt+Onz6nMb7UnA70VpaRI33bQWH330gfYkMHvOofo8x+vZa1tDECHY0CmnGHOaQUeARrbVNOBccukPnHcePOtAUGmAgEN3NPfdc492QUN/awSmxx55VPtbo9NNuq6hZMR8uqvhdhrPcB584AFt/Pns08/gmEVHYeUll2jv0AQbbtvRnofHIulgYwgRooWWTqm1LFtnbdF9OMMheOwFGQtoCCpgY6YCMj+kVti0FhvPeuxwWt1wWj2aumxWuOxj4HIOhcsxBM4iC5yWYXBZBsJVNAjuwiHwFRdgaqXC6Sdn4Q+/G4n77hyA9z7qgS+/zcamDblo2NwDqW/o7j8H+JBGnUp7hMZbCvX/VGh8Pxepd7si9Xp3pF7thfUPKWzgOcxbA4AP+6Hpg25o+qCLcZ8ODT4/UWj+NBtNXxQgtb4bmrf1wo4NBdi4vjs+/ag7/vBAPh74/TBccen+OPSAHgjZByDgHIqAbxB8of5wBYbC7aXWCq2DvQjQJY3fhUDAroM/4ICfngQCEfh9Cfi90V8ccLigzAtR4sIMuBClDuM/J6QzH6bJcBn4PHM50+lBysk4pUyYqJmyHsulnqSljVApJxUAMDPh/3Y8EQsgEo8irM93IgjHk7BXHAjH5HlwVR4If6wE/kSFzuc78/1I9zVk+l0yJh1R+QY/lXZ2/sg8NNP2AIf1BBxI+Rz+FsZl/rIO86Uu87kWmSZlGfMEeASQWEamTN9jEqgtRnDQHqBbD/MJRB6PWwMO3dPQuHPlykv0mc3f/vZXHHvs0bqMTnjdbjrt/KGCgAYubSQqmmqGsoAAjVACDqUTKgJwy4uuZ3hkQWea9BhA40z6T6PUsvzss7ViwbnLV2iFADrjpOZZVXmFBpWZB0zX/uAOnDlLu7rhb1pxzjmgVwJusfF+HG7BXXTBhVqyouDQacDpEGgEgPYBcAg2ewCnFWwyIdoPgaYVBW1FsNvGGqrTdIVj9RnB5oTDXqi32RyuwXA4h8JZ7IWr2KrPd9zW/eC29oDP1hOewh7wF/aBe3QPhIv74Yj5CiedofDam2PxyadDsem7ftj6XQ52b1BIbVOo/Vah/jtlGHdu6o2Gr7uj6d890Px5L9S8l4cd72Sj5au+2PVFVzRt6ovd33RD03d9UP99Nlp25aBuu8K2zQqbtxbgi3V98fY7Y3HmmQrHHaMQ9/VE0L4fgs5BiPiGwO3sC693IDy+YXB7x8LltcOj/0V54Pc54PdbtYJAwF+MYMCOoN9tqEFTHdobR8Ab/p8BjixKWaSdZRTt1cvEpHjewH+iZJrp5WbmJ0xSmKuUSdpMWSZpqWemUibPY5r9s448579PoyiJeRBMxOFPliAajyISj2uwicw+Gd6qA0EX9oEo1Z9/rF3G95Xf9VOoeXzai8uY/VTa3vwwl3He7UsQYBGQEHCSfFLpT0DF6/XqPxpC+adD7JM4LxlkXKlWTFf9ZNj0xkz3L9WVVdr1Cxm7WPtTLZqq0MGgHxMmVOptNEo3i45aqLfXgqEAbDaLVplOBxwCCg0pKdHwzEY8DAjQCOUZjmx3UZOMYMNtNwaCAUFB5zmcug8CGcGQO1Hsg9t4fAbrUSigZMazdvowMwDFpiUu9kfXNbMPPVTnM+3aBy21TDhgFkL2xvcBcPgjRKQyttYIJoJce2kmwHFYi+CwjoHDQkqPo63oaS+GwzEedh0KNXW4hxmabJ5ucPoVXAEFu7ULXIUWeMYF4SkaB6dDwV7YAx5rH7gtCsmQwtVXjsctN/bACy/2wY66sdiNXtiW4i2eCtjZ6kJntwI2twa61NmmAOaxvL4L6hp7oKllIHbWDsF3m8fhj0/2wA039UVVlYLfTQ8BQ+ApHgefqzeCrnEIu73wuwsRivZAINoF/nAvBEIjEQiPhS/SV3sQoIGXn0oCPrqrsSHodRnbbO4gQtrehltuhp8k2T9uj5oXmsTNi629uCzETJRMwJxvZgr7Gs/EpIS5sYz9MW2uxzQZKBkB9/sZZ7m0a4u5SjuWC3gwLvnCSMhkyFhk+1Dq/vdpFGUxJ/zJJDzJCg040XgMgYOXID7/HESmzEZ5NIgQASdibPnx98iYtTUOmfJl7H4KNX+bnxLv7Jwxz7n0uHkus4x9ypwgZVrqSFtJk8r6EFAi4PBPz9y5c7F48WJcccUVuPzyy3HZZZfh4osvxnnnnQdKCJQaeMhOQ0qqGNNuhT7GKHGQqet//g4b7HYrJk2qxsuvvKivG7j77t+isrJcA5Hb7dTOOb1tqECL8Sj72wtAP9RSo0NQntnQPoaOPLnNZYAX6xlAIpKI9hbQeqTB9yNosA6POUipil1cSM/+xnm7Pv6g5wCLVYMWpSVKULTLETDTvzNNcSATf/9FAEd+rIGWltYzmr1AIyiW6YUcVosBNpZiOGzFcNjHw+EYA7tzJOyOcbDb3LBbYrBbkrB5rLC7rbDT9w8NSG0ctLFwOQejuLg7iot7w24dDg8HymGDzzYMAVdvxAI5KIkqlCcVpk9VmDWzC6ZNU5g3T+GB+8fj1RfDeOVZB976qwevvVCE11+2468vufD0c048/IQVRx6lcPAkhUOnKsycpDBtosKEyhwkEvkIh/vA6x6IoG8cPM7x8PuGw+8bjFhsFMpKHShLRhENxLRLGhpwBbxu+D1u+F0h+F0R+N1+nQ54PAh6ggi5Iwh7Ioj6goh4XQh5DQ2/9oBGysyLSOLmRdZeXBZlOk1vI4u7s0wjvV4mBiV1pG9hGMwXJkLmL/84zX0IeKQzVWGkzBdAkX+rLGMf0ob5BDKG/+W2WjwWRXnUDl8yCVdJJSLxiAYd+wHHYMyEI+FITEE5XULFKP0Y/u747m2Ngfy+TFTG56dQ8/j/lLh8745o+lxkOtN8ZD5/B8eCf0oIHJwvzBdASV8PTHObjH7l7r77bqxZswY33HCDpldddRVuvPFGXHvttWD8yiuvxMqVK3HxhRdqa30y+mOPPlrbqXD7itcxy9UE5IU2GrvbrRpcLr7kQtxxx+2YPHkiqKkmSgQOh00beqZLOAIae+xxWp11imQjlGBEn2mG3zSChgFOlD4IIqxHUOD7ME5JicIAz5ko3RBUCAbcmWIdg4cbftbIp0XyYT3tJ671fIlllqIiA1j/V4BDyUTErLbObwg6mQCHkpCjNdhtlJSKWkFnPByUcminYw3CYQ3B7rTB7rTD4aBLhwBctiCcdhuc1GpzDIbNPgwOuwUu+m4rHguXZQRc1sFwWvvCbesDt6033Pa+cNn6w2UfCL+vG8rLu2LqlF6YPrUHDpiSjxnTCnDA1HxMmVKAqQf0QkV1N8Ti3eC394bX2gte3U9feByG+rbLMRRe12i47KPhdRXC5ylGOGRBSYkLlRURJKMliPhLEfDE4KPnZ3pYcPnhd4fgdwdbAccLPyUZT8DwleYNIkzXGD43gl56hqaUYw5tuE+nFlpaoOuO9JC+aNtKZ1rwmfI6YhwdlZNpSZ22GJiZqbJOe4wyvZzMh0Ai23bCgKUPlrOMDEvK2qOsL6G9evtcxkvx4glE6CEgGkY4WQr3pDlwzb8EninzEYkl4IpNQDISQjJqXFpm/k3yTmbKd5Df+VNoW9+js/nyXTuinFech6Ssy3fNNNcCAdqSUXoJIcA2oQCCoSAisShKyspQUTUBydIKfc4S1TfiuhHy88Iy+kBj31FMqK7GkUcvwKJj5+HEU5bgiiuvwpVrbsDlV92Ko5cux6+OOxNLT78UK1fdjOXLV+K0k87ASUuW4sxlp+K8c5bj5ONPwoHTDsbkimmoLpuCCeVTEI+WwecLw+Hywt5q3E5JglJBJBjSvG/s6DEYN2asPuPWIEAvAh5fqycBehMwB4923CmAJEBjpsbWm0g0hi9Lrcmmt9YMtzSsI9tgbMttM3F5YwAPwcZQ6CLoGFKO4dST+Qx7pZm9d96IexwzzcjfM5zhaI8DP9gBM8795WhGaNt2OK1nOFKRVKQaM834QiYjISk3fkS6JoRNgwkBxemg6GeDy2nTcabNwUWpxz4SLvsIOG3D4bQNg9M21Aj2IXDqsD9c9kFw2wekhf102uscCL97MHyuwfC794fbORBu52C4nYwPgdsxDB7HKHicY+BzjYffXQy/m3uhHu1DiQeMpbRficZ0WrRZ9L5sq78l0Xbh3qrWbjG5x9B5baQN8GkDdMQup5VS+y09tAUw6fmZFnxbeR0xlPbKO8u82mKYAjDmfjLVFeZLKpKMOY+Mmu2Ylx6kP8lnXYn/p2gkGoM9PhGJaBjlEQ+i5RNRdNCZsC+6BrGps1ES9mJs2RyUhT0oCfsyPt8MNvKO8u4/hZrHdF/j7X3z9DKZV+ZnSN4PaCCKYCCKQDCswSYQ8iMY9iMcDSFekkRpRRUSJRXaIp6AE6Z1v9+HSDCCstJKzJh1EM6/6Hxcec2luHjV2Th9xYk48pijsHTZmZh33Ck4eNEpOGLpuUhOOwKHLliK5eetxIJfLcTsgw/CySedgPNXnIvDD52LieVTUR6pxpSKWSiNVcPlDKPQ4oLF6YG12A57Me8CI7XDVmRF0dgijBkxGiOGjMCYEWNQPK4YdgvPWqjuTAUBarvtDR4XJRaCjgFCZqCROIEkPZjLKKW0HQwwEVBpj+4FnL08WXh1hzQj4Bjn9xobMmCH4Mj/GHDscNitOlCqcTnscDntcDoIOj8Mbkch3M5xcDvH6uByjIbLMQpO+0g4HSNaw3C4HUPgse//g+C2DwZDyDcSkcBo+N3D4OX5jHsYPO7h8LhHwOMeBY9rDLzu8fDR95nHAr/HBr/HcKRHsKDjPmqxMJDhM2+PmEwfSdqNuVGPddsDmPSy/wOcH2qvmZlUe0yVwMBygg3PayjRMC6A0R7gSJ1fkhJw3Ilq/T6lYS9CiQoMm3EWRk1fBi99p0VCsJQdhPKIFyUR/5737uid2huTjsrMY7uv8XRQ6SjN8ef34HNE2vkB2FCiCRJsIlq64aF8MORFIOjRNBIxPJjHonGEtE1PGH5/AsFAOSqrZuCccy/E8gtXYNm5J+M3v7sZq9ZehuNOXYBzLz0Jq2+6CCuuOAtzF8/FmSvPxqJTj8Vhiw7DWRefjmNOnI95iw7DBZeuxJVrrsVpy87CjANmYfqU6ZhSPQXJRAn8gSCsdgdGjBmNcWPHw1JIrVs6wnTAWkwtXhuKxhdjzMgxGD1iNEYNH4XRI8dg/JjxsBbxDzTVoumPLQC/x69ByO3gFhe9DPzY04CWVv4PcPZqGpglG4l3iIat0k5mCWdfAMcCj7NYB6/LAq+rCB5noT5j8Th51jIOHtdYeJ1j4HWO/kHwuUaDIegdhxDvo3GPhd8zFr49YRx8rUCjQcZth9/thN/t0oF7pSIGk2pgaZVgdLo17/8AZ696dWcZWVvMkQxX+mAdpturS6CRMxtRFOiIaaeXy3PS839OmoDjj5cjFI4iEQkiXjERtqPXYlzVfLiiFf+PvffwkuLI9vz3H9hzdmeeJER3ee+r0lRl2XY0dAON957GQ2MaaLxHCCMQSHgJIWEkhIS8BLKDvBlJY5BmRqMZ2dF4szP7e2/Ne7vz/Z0bUdGVnZ3VXZhh3tuBc+JEZGRkVprmfvKauAE1U0CsMAh1aQmFtGoKnHL3faX94rleSd0bYPT76fxiW2jaRtjQNtdsUkVTmoRkiqYQUNb5GFLJBFJJGVpKhaKlEUvVIpFqQSg2BKPGL8EjT1/ArkM7MLN9PLbuW48dB3bhxLkH8PgLp3Du/P147Pz92Lh9CabPH4mp80dh7faV2HLXbdi8fzt2HTuEwyefwN33PoTlazZh8LBhSNM6RGoEEi39LoeQTCsIRoLwerydwKEgKNJkGHh8QQYYl8PNYGO32jl4rA54XV5EQmQW44mNSesh2NwAzl8h/v2nX3z1FbPvkd9GqEGiFpDR11cNHLZuNk0iJVWU7I48dbZweomaaT+RMOJUovQSyXFGTjoqQSTiAVbkmA+KscR1faKd8CMRF4XCCoPsfFKc1hqPMYccLZREhUBC4YikhXDzWYKFS1I/BxAfQ9tkUiNTG5swVpxMZtRmzLZvaDglDUd8FZNAJYFFgqsn4UpAIMiI5KTkZDZqOWbQoN+hQvvE+c3GXW2fli0glclDy+Sg1A5EdOH9kBpHQc3VQco1Qs7UMtMaAcn4W+K6rmV9JaARxwiAVFLr4UIOff22vs39NkkkUzKSKdJsYkgmo9BSCaRTtCQAtxpEUzn4kgPgV0YhpE7B0AkrcPb8i1izqwP9x6poXTIOx8+ewDOvvILzr34HF77zAl66eAEPP3I/1q1fiiXL2zCnvR2rduxF+/aD2HTkUew6+hx2H30Ci1Ztw6CRo9DQXId+TTmks3HEpSBkVUI0GkcgEEKQsuWHIoiEo6wOBSPw+wJgsLE7YbdR4ZqOtdrGwON2uOH3BhALl8xsZFJLRLtGqOnNZjdMavo5OQb7HXcWGWehdt8uq+GwsGmeFptsjmSfNLc9Un+UvTiykbKXEqPYdoIPlRAHRiwE2axEQ5CjQb6P1QQsUcQ5+KJITJth9layuZLzXw8cPqmL4MILhw3314i+Uq336eihYoQOg5TBVyMi1Yy10X9D2+ILsrda/x+9t3YlQqWnMUJIVVoL4U9Cl9okZPXHlhO6NF4Ah5ZeIOCI4+kYoxAX2/rfo76exopjrqSm8xJw1HwDovUj4Zp2F9I1/RiAorkBSGoZ5r/JpfmSEvrfKHfPV9Ovf2f651tJW39sT23629Kb0PRt49+dSs7/pAo1SdpNAmoqDoW0G436KVNAEloqh5DWCHtyCNzJSagZshqb9j6CB558ChPbRqNxTAJzOybh8QuP49X3PsTzr72P19/5EG+/+y7efOMizj16Bu1Ll2H01HkYO3cdxi+9E8Pb9mLkrDvQunQvRrUuR33LCNQ1N6CmXwbZPJn2ZMRjCfi8EQQDEYRCpcKgE47C5wvA6XDB4XDB6XDDaXcxE5vQdOxWB1wOV6eJjQURFH05PPKMR5+VM6eRnKOAAA6hnvw3XYMCzGWo8PGU/DZ6X46Z8iACCPT79AqHaJdCpbsrKkJhofqqfTjiB/W1GYTKAYduJEpfDcVwvHLAYZFtoTiiVCh8OkITnUqx6ZTDiArTfmiSVQUlLrK1FjO38m0eZSLFFSRiMisMQMxsVtJkSsApwaWnPqb5dFnAqbTWhhE+YvtyINQbaMR+43/2y93uScj0tq+cQKPjaJ/wv5QbpxfEoi0gQZFdBBoyq9F5CCbiPDSGto1FnMNYG8dd7XY+m0Y6W4Bc3wJpRBssI9ahkNGQSWuI5JoY6AqajKzGQ4GvFCbifnurxTsXz53G9/buetsvznlltYIUAUclDUeGTKHGigxFyyCmZBFXapCrHYJQbhSC9a3IDl+B1uWH8eEXf8H9T57DoQfvRMfWVjz81BF89/uv450PvosnLryEZ154Hu998DY++N4bOPf4aQwcOhDRTAH9J8zDoFnrUT91A9ItS+GURyCYbkFuwDCk62pRqM8jX6D1fVREIxLcTtJkwggEw0zT8ZOmQ1qOAI7TDafLAxcVpxuuInTIn+O0O9k2aTrkAyJNRx80wIDCQp4JKjz6jMNFQCbGotDKBwroISSA0rUWsrW3Wg8V0RbH0LZexndv9wwaAZ2/O3AowWc0HEOUTQ6NsBfCtqlPV8KhBKjQXJ1IJIEolWgc0WgMUVoOtVhinV8Duhdm2hdHLJZAPC7xEpPYdiJB6SkkJOIypIQMSaJs2EUthkxllDKD8ppJFYKmUxPis4K5dsJXFxRgKVf/owCHBB4JWYIGCXdqmwlNM0EsjiVoCDAIc5o4Bx1nhIrYNp5T9F/LOkemMi2FaP0IJKbdjsTYDvSjRJ6ailiuP7R0BjUpCbnrBBw9PMQz0vddSfvKQMOzDqQo15iqsMXNFAq2SWUQT+YQUWsRSTVBqx+PdOMUSI3zkRjYjtiAmWi//RAuXvoIH3/zKX76zSX8/Bcf4A//7RP8+c8/w8+/+C7OPHUUE2cNxOzFw3Du/AFMWdAEucGNSF0QvhoZwcY6pEePx7BZa1AYNhNK/VA0jxiHQcNHorGpCXX19UilNMSiJAfSCIXjCIajvIQiCEdj8AfD8Pj8cHt8cHm8cLg8TNsRWg4HjotpPQ4ytVkd8Hv8zFJDQQNkFSHZIrSXkiZjkF09RqbdAA7LSCAIKepyGg4zk7E5OBw69AWgB41os8mioTgi4XgROAQbI3BIyynzldANOgScImwIOkXgEGA4iBJI0MSr4sxh0l4IDGTeumLgFKPYCFrlIKPv/0cBjhBw5UAjhKKxFrAgOAjYCLgYzyXGGuty5zSOu9LtDEXQpZPIazKC9aPRZ/Q2qIMmoZ8WB2k1UraOBQ7UpBIMQFf6O3Sc8V4uZ1u8gyutrwY4ND+NCn2MSYqGuJpHJNkPgeQghHJjIfWbA3nAQuRGbEXT1Dswqm0D5m5aiQNnDuLtS6/jm99+jj/98Zf4/a8+xjefv4Z33jmJbXfOxoRZWcxdNRhLbhuL7AgP8qPDqB2vQh4UhTxQQf34JrRv24zWZUswed5stHW0Y86COWjsT0tA1DEtJxoLwu11IBCi+YIxRGLxYp2A1x+Ey+ODx1uEjtvLtRxmWnOCIFMqXNOxWezM50NBByIYiYBDGkxZs9oN4HTPOKBXsSo1qZEpLRYhwkuIhclcRjl9yGTWvXQFjjlsolEKq74c4HBthmk5RfhoKY2BRiLNROZJ+7iG07Ovppw5jftwSBui4/lXjR4qPbX/UYBjFIyXKzwFcKgud6yZIDf+Lm2bjbvaPvLN1KbiCDdNwc1TDiNZ24QGLca0GjWTh5StR+11BI7+fsQzuFLQiOOuBjgFLYO0nISmpqGmCogotQgmm+FPj0KwphWRxiVIDd+Epin3YMjM/Tj4+AUs2bEIB87cjvOvPoJPPvkIH73/PTz/2P14/rGdePTMGuzZvwArN49Dx/YpWHtgARqmaRixZBAGzW5Ev4kFjJk7FOvvXIG1ezuwZNN8tK2ajbblszFp6mg09i+woIV4wodw1A53oA/cfhd8wRD8oXBn7fL64PR4oa+9Xj+8BB6Hi2k0BBgbBRBYHSCzGrWt1VbWpo9xCkLiwCF3gEGzEdv/TwPny6/YDFphc9PXeqhQm4HFEETQ2V8MBmA2wC6h0TSzlc9u5cChmbIJbkpjaW3MNZxImFYR5SVKgQWRrqa0aJSWtu6q4Yh0EGJiptjmqmucOQTJKZggtZb8OPEE0lqagYZgQ2uSU7rxTuDossCWA4yx3wgcrilxbakn2NC+ywIOBQ4YSzGjrvDfMMetLtnhlQgJIWCutBYCzqymcwqhb7bfrI+OIQEqTGD6MUKwinOKbWOtP0bAyzjmaraZlqOpiA6ZDX/bSdB8nLymIJ3OIJnJs4CCvKayOTlX8zv6++ipLX5DP+ZK3ycdZ/w7Kp1LJOqkMcWippBUtWKhdgr1Wh0ylDFAU6BkcwjIY+BPzYYjNRX++hnIjt4KbcQdqB2zD6Pm3YWn3v4Ap58/hideuRfnXzqJ88+cwfGDe3H2+A48enIljh6cjb13L8TeQ8tw8cPH8NIPnsZtx2/Dwp1LMXbJRIxZMA6zVszEtgNbsOXgahx6aA827VmNqfPGYejIAWhozCKVjiIueREIV8PjvwUeAk4gCH8wxGrSbpxuHysuTwBOtx9ubxA+H83NCcDt9LAwaQIORaxR7bTz0GlrNe+jsGkeAMX90XGKXGOlK3gq89+UDxoQfpjyNZfJwhqlr5msLspvo/zvul2JD8ePO/fswV//qguL/vrLr5hzSA8aY5sl8+xMa2Ou7dBF86gzHhDAQFSEE4GKUudQyLPZQ+g5wqLkEOvpRYgUEaRVkAksVZyoSYLcaCslVZagQkWEJxrrzsWUiiY2EZUmgFKpT+dvBhyTCDezaDZKiaMHkGgbhQZtM0AZUr+bjSsJmNI8nEr79EJP3xZCUV+bnVNcD+2jsULL0R8n+gWURE2+HjLF0e+K4yngQES5iesxnutyt5PpLORcP0SGtUGZfSeGJm6Fmq1BuDAIaraWaTspFjrNl3PQn19cw9XWdH/iHGbPsdI+8bzNapHjjH4nk80gk01DS9N6S+SAp4XYMlAVfUlDVdLIxRqQlhVIGQ8CuQSc8Y2wSwdhSy9HZHArxiw+jMaxR1EzfAPuuO8pXPrqV/jFH77ARz++iAdPbsO+XQuwculQnLx/Ofbvn4Y9d07Bzl2z8fKrD+CnX76Nr//0Kb768y/w+scf4OT5x7Fu704s3LQaS7dtwD2PPogzF57A/hNH0L5+KQYMb4Sal5BIhhGXQwiFvfD7nAgGAwgECCgB+GjuDUHG4YXD7ofHHYHHFYXHFYPPE4XPG4LH7YfT4YHD4YHN6oLVQiHTLjjsblZTn63aBZ87yAKheIASj4oVprWe5BulHatUTprJWN5Xyg5AUWZ60Ih2V6iYy3o+pjxwKFs15WqjZKJ7dv8tgVNMNEdwYcAJ8psSD+BvARzKKyReFKmoBBHymVB2AEpJQ+tCEITES6Ux1O4ZOHwM+XiES/EAACAASURBVG9Y0jsyjQkNRFdXCh0Oqd79OJel4fwNgCMEiIBSubkUlQors3FCCFZSk5AT5xDjxTbVAixUi/2i1gtx0SbYEHz0Y2hb9ItxV1vTsgPxXCMcja3o27wIQ2ULkpkCIvlmBp66VJxtU7ZocS1/y1r/zC63bQYa0Sf+Tuja6TkS0Gll0kKhphM6nTnTRO40JYW0lEVSziKe0uBPN8AZ3wKHvAfa8G2YsGInZq87iX4jb8fE2bfj7qMP4rW3X8cjZw/h4N5l6FgwGMvnNuHSew/h6IF5WLIoh2XL67Fl+2R899KjuPTZK/j4F+/jd//2O3zzv/6Az/+/3+Gj33yJtz/9CN/5wft46b338OTFl3Dw1L1YvG4JGloKyDTIyNRKSGfJyhFna9yEgmF4PT44KSLNQcEBPjjsPthtVAdgtxKAQvB6wvB5gwxGVosDlmo7qqpsqCatxuKA1epkxUYAsrhhtzgR9NH0DLk4IZQn7ORmtpIsEzKts74BnK70M/pxBHAINoLOAjzGulJydz58PWT0bd0aFAQLSjdOa1yQlnF5wOGZWUljyKQ0Pv+GIteMRReRZjSt6bf/owBHL+CFUDGrL1do6cdfjmAVgQHiGLoWaovzUZvgIPYb63LgEOP0x1KbhGa5Yy6nX9WyiNcNhTpxNVyDF6Il6UIyk0Ms2wglU0ANASedY/NxxLVcq5qeDZ1L3Jt4Vldam71/6hOwKWnFGtIaLT9Rh3wuz66BzbVRaUl0Q0nGISn9EFZGwKtOhj1+GxL978bme9/A0Wdex4MXPkHd0IUYPmo65s6YjodP3I2jdy7FiQPteOrEerz7wiG8+8oRnLh3CdqX5NGxuhFrto7Etn0z0b5pAnYeW4+3f/YGTr3wMC799ud49Scf4tC503jlBx/gvR99jqe/8zr2HTuM0dNHoq4ljUy/GGqbksjVJhGLRxGiqRgRic3FcTPNhSDjhcPmg83qg93qg83ih8sRht8Xhd8fhtPphcXiYKBhwKmyszYBiPqZxmMhnw7N0/Ei5A+z1Dc835rw69wATnFRtgDLQMrVrq6gKaeCcZWNVvsk5xi3NxpBI7avCjgsaKD0orhpLcZCEAk6pJmQ8Nc76CrRcCiihGk1pPp3+nJIMyoVPVR6av9HBA4JqHLC5kqFFx1XTrAaz0njyNylz6SsP1aciwSr8VixTz+e2mIctQVAxBjaJuBcC+iQ5hKsG4X4+NXwNs9EcyqAVDqDeKYeSjqPAuUNS2eR1Lpfu7ieK63pHsW9lXs24jlUUpf7G9ADh7fpYyCLLGVYoBxoKTLlUo40XSluS+kgospQ+BNtcEkdsCZuQ82Ygzjw+Id44u0f4elXv0T/kVPQ1FiHJTNH4pH7NuPe3bNx3+5WfO+VA/jROw/gzZcP4PTJDuw/MhPrtg3Bsk0DMX9NE+auHYLTLx7AiRfvxbbj23HipbO48P3Xcf7DN/D8++9i39FHcP7V93DoxHHMWToDA0ZmkR8QRb4xgVReRjAShccTQ8Afh88XgccTgscThssVZOY0m80Hu90Phz0IjzuGQCCOgA44BBcGmWo7qovQIU1HmNRIwyHouJ1eFp17AzimKW44cNjiaiYOpc5Zp5RhWqwWWjSnceDwMEABGKqjxcLaFaqLphpOJ3BoTg/PXCCgQyAjuJCJjaAhoMOBUzSricmgxfUmxD4BEDpORJyJmvUV5+qIceTjEW2qOWR4X6XAEYAjUF5J0ftwyIdF5XJ9OOKLVQgUM4FTiaAqN4aEkV4gUpv6jOOpT6/hEAioTxQar2+bHS/2i1qMoW3jNYjtawKdTBa+xklwDF4ET+1o1KeiSGspyOkC1HQO+ZTEtJtKgSOuTdxHTzW9L3F/VNO2uO8rqc3eP/WJvxPRVtUkUuSzYaYzBZqmIqXJUJPxYkkwAClJCdFsEEF5IjyxjXAkboNV3oK6iXfi3ue+j0cv/hCPXfgpxkyfhFHD8lg5vwUPHVmKfZtH4I51g3Fsbyve/c5BPHRqDe5/cAUOnWzD2jtGoGNbC2asqMGafVPw8o/O4rbja7Dtgduw75GDePr9l3DxR9/Fy997H+2r7sCbH3yC519/DYdP7cfYGQNRP1iClPEjLIXgD8bhcMbhdEXgdIbgcoXg8UbhcodhtwdgtZGZLQS3mzSbBILBBPy+EPPVEGiYGY1pNAI8BBvy55A5jWs41io7HFYXAr5gUcu5Mg2HybtustPcT85lbzEjjAgAK8py4b+hupwC0a3fhBPC9y98OIHL9eHwHyHnkJ9dCOU9I2FLgp+DhS9hQBdKP1aCTfdUNzSGBQ7oMgzQeRjEDIsAlYOQeMA8B1u07Izckl9HD6GukSDcl8N9PgQoggQLWYyUwqwFfOieqU3AIc2Hot9oLN9f8u9w6PBwagpcYPN3GIh4X3cg9e7XuRwIEXAYaGgteBIATAiIyKGutQCKviafjfDjlBM0vfWTUBOCjsYahRwJdLL1k/ZC9n7SYEigGsfRthC0+loIW+qj89D5xFgBC9oW4/4eNV1bcsJKyNO2ItE4CmlVQiZFAjjDQJOjHGJaBimtvDmQnh1dO0GXnhEVui/xTGkfbV9OoWPYtZm8F3Hu3t6v2N/9dykSLQu+1k0pbQ2lrKFM0GqSzGq0mFoS4YwKT3w23NGdcCk74UhvwtytT+HESz/B2Zd/jLuOXMSB++5Ge/sY7NsxE8f2z8Ha9hqsbS9g15ZR2LVtErbvmo4jpzuw/8FF2HZ0KrYdnoplO4bj0GNrcP/zO3HHQxtw+8nNeObD5/D2Z+/jvS8u4dPf/xr//K/AZ9/8Ca++9y4eeOQ4Nu1egcFjaqHm4/CGA/D44vB403C543C5CTqk3fDaZg/CavOzQgDy++MIhRLweoLcbGZ1slqY0MiMJoreh0MaDkWuUTocmocYL2ZQ4ZYevrR0t4/rbmDhliOSXXQcyVERnMXh0hU8eqj01O4GFgr86gEuAjK8pmCBruWyotTEjzOYBILFKLQoi24QcKEINiqVAIdulM5Jwl6YusweTlng6Pw13V5IL/voxQgNR18TNCiKjQPHLLhABBjQKp98prAADYNQPIFkcRIbvycOF9KqqHDIXB/gUNCBABSDT3HhNj1URFvAxaymMUKwVFqL89J4EmrlBKIQogSbhoYGJkh7Gkv79IUEnTgH5VOjQtv0m6KIMfrjrmebfl+Zuhmp2XdArRsILZMFQSatJRloMhqFBKd7BI64B4KoCGoQfXQv1L6cQucR4KJ3ZHas2bsWv0k17S//t6EVI9LEstBkSotBUSkTNMFGgyrnIEsFBNUmeOJL4IhugT+/GZ7aNZCHrMfu0+/j3Mu/xOKOh3Dbnh247fZFeOWFozh13wo8eLwdj5zowLEDbTiwdz5u2zYdxx5ajUNn2nH47FIcfHA5dh1bgIOPrMFjbx3BKz95HC//+Gl88M17+MX/+ga//bc/4k//918YcH7+9S/xxnvv4NSjJ7Fj31YsWDYPQ8eMQFxNw+WT4QvmYHcmYHdEYXNE4PbSpE8ZDlcENkeQFYcrCK8/hkAwxiLURIAAhw332QjYcK2HBw0QeGxkYqu2s9BpmsND8o4+pgkcpY/lkpuAyToT4DDQFKec0EcwnYd92Jt8wPcEGf0+IfO71NcPODqY6MLoBGQoZpuoKignIKS/AWObboTMaUxox2jCZymvmh4+1G8slwMZYVajF8EB0x04BBoBj5K5jKu3dAzfx4FDApwi1oR5jjQcEu4MMkUfj16D6dq+TsAhyInsCEUIsrk6ZUKjBSRELeBTXqh01ZLMBBQJQxJuvUGHtBOhoZQToGaQEIKSzk/HkzAWQlGMN26L/utVU840x/BVcIxYhVSuFol0DfI00ZMyIdOkR42gWV67EfdItYAoXbvYpnY5aOiP1bfpGAGvcseavU86h/htapuNoT4ypSlymoFFJOZksKH1btQ0kkoBqlQPKT4AvugkeKIrEUhvRLDfEjhqFsJTuxy1Y+/AmFnHMKBlJ2YuWoYXX34cn3/6Bp59bB9eeHw3XnniTrz8xF145amDOHvyNpw8uQYnH16B04+vx4kntuGp1w7h0NkNOPn8Hnz0u9fx8R/exaVfv4/f/tuv8If/8wf88V//hC9//SV+9vXP8eb7b+HM42ex++69WLxiJcZPnYWGphHwhTNweJIMODZHDFZ7FA5XHA53DA53FA53BA5XGE5PGN5AHD5/lAUMsGg08t8wf42TmdE4cMi0xguFRduqCTgcOrSeDuVhC/m5TGTgYRn0DbChj2kTeSiAQxYfkkMks/QyVN82yuFy211AI+ZcXi/gCJBwDacrfAg6dEMU6kwXWamGQzdK4wlWfGmCyoEjAETH6TUWMxDRwycocHMYQccEODGu2ZC/hJnLimYyDqiuwGGLsdFktmIQAcGI1iJPsyi2RFFL4mCh39QXDjMzH8/fwKRG2glNCBV+oKKZTMCEagEYYy3GXAvg6IWUXvAJASb2kxCkYhzT07YQeiSMy42j8/+9SjatwTlmI6paOtgiYrFsPxSScQadnsxo4pmUuye6b3FP1C43zthPx4hnRvvKHSvGGGtxPvHbtG382yFzGc2xSSUJpCkkU/R3JvHfVfNQ5QYo8SZIkSEIhNoRTW5DqnkTYoOnwVbTij7KQtiTKxHQ1iIsr0LjkKl4883X8N9//wU+/+g1/Onzd/Dnn72FL797Hp+98ywuXXwYL5y7Ay88tQ1vvnkUX/zuXbz98ZO499ztePz1e/C9b17BV//jEj77b5fw2R9+jG/+8iUu/fxDvPODV/D9H7+L1997DQ8//hj23H0YbUvXY/zUhWgaMgnBeA2sLhlWRwJ2pwSHS4Lbq8DhjsPjl+D2J+D0ROENxuEPSfD4wsx/Q34a0mQIODT/xmZz8ZBoEURQZYe1igcMkIZjp2J1sLxrPo+XaSZcRpnApkfg8GVemDuA8kyW+YAvBxhj/98dOFxrEetV+xlYSKuhfgKOoGoJSuYTiujGhL+GtYuqIG93tTdykHXXcASx6aEKoJAGUx44PJSZaznmwKEvA/J1UMhzSRviWpFewyGAMG2GTQTlICMIsWOLpjbaTwECHDY0ho/rqu0UAwmKudr4MT2DpxMeAiJlappzRAAkTYz8R3ScQsUEOj31XSlwxHFCIJUTbLRfCEGCxuUARy8MxTmEQNT/nhCOf4+aoOKdtA3BiZtAaW4i6UYUkjEUUjGm3bB3VAaI4l5Erb8ner7i2Yn9ldbiudF4/Tn1x4sxZjWNE++KnqkZcGjZaMrckUnT++VLELAJoGoBitwfUmwo4uEJCATWQ6vZg0zLasSHjYGtdgos6Q4E67YjnNsKrXYHJs7aiE8/+QL/8rtf4+N3Xsb//OVH+D/fXMK/ff49/OWjN/D5G0/i/Qv34u0L+/DNl8/j9//zE7z10TO455Gd2HdyI449eQfe/vQ5XPzBk3jilVN46uWHce78aZx5+gieeOEhXLh4HvefOYsdd96DtvatGDVuIdRMC9x+DXaPDKdXhTegwR9KIxDJwu1X4A+n4AspcPliCMZUBKIyXN4Qg4uY7ElaDQsQKAMcazWZ03TAYRmmHcwtwYKLWEStCXRMNBwhD6kWcpSsR/p+0ab9lZTrBhyjs4e29RqOsU0ajn62qvFCxbwcccPc/GZ+06UxpYdlBhG9WlkKIDB5OUV/DtlDhU3UTMMhaBFkCBAEF75tvlCSXmMR7ZIZrqTRmMGl0j6ezaBn+AhAmUGIBJl+OWyzMdTHAxq4JkTakCgEIUrxQ8KF7P3mgsXcv2MGGzPBVU7Y6QWfvk3XIM5Dbf0+fVuMEX20TeOFGYna5YowW12LWktnEcm2wDlqOSLDZqCWJhImB0NLS8imw8gnZdTKWSTTKSS1y/PDiHsTtdmz1Pfp75eOoX3iPVH7ako34Cik/eegJcNIJ4NIKzI0qYCknIGsJRDR8vBJE+EMbkJEXoHaQZuQH7YS6ZHtkId1IDpwA9SW7VAGbEQoPRt3H38Bv/39/8Y3X3+F8+cfws4dbfjyk2fwx8+fxh9/+iTwp0u4eOE4nr6wFy9/eAxnLh7E3lO7sP/BQ3jy9afxzqcX8eZPz+Hijx7Agy/vxl1ntmDPqR3Yfmo79p07jHX7d6N5UiumLdqEkZM6UNd/KsKxRrg8KjOd2V1h+EMy4nIWMSkDjz8GpycCbyCBYERBOJZkGo7DHYbF7i8WH4tis9q8sNrcPICgaE4jzcdS7ew0r1HQAOVZo0zTbocLIZ8f8XAEcjRe1nwmLDyluiQvu8lQAZjrGJFmxpCyQQNmg42Q0W9zP05JmzEDDkGGHg4DBSPv5QCHhzh3AY8J5bvs7yFwoBxwqF8IYQIDAYjgYywCMr3VlcLFbNzVAodgJO6FQ8Q8vLoccIRAIkFFwCEB3E2w9BBQQMeRYCNw9STYhMAUNf2uaBtrOqcQjHQ9xv1im8BC+8VY+n06lvqp7qlcC9CIc9DSA6lcM5wDpyHUOBRNagRyciCSaRmpdBxaKoO02oBwtg5SmvufxD1ci1p/n+KaxDukZyOeCf2WeFaXW4vzdakZcPJIEXDUANKyhHSigJScQyIlI5SqgUeaDEdwK+LaKgwauwMNo9dBHdoOb8N82LILYdfaEatbhezAFfj467/iL/8CfP7Flzj98N1Y2jEMH753Cp98cBo/vHgEP3nnFB55cDtOnN2Jx149gYufXsTLP7mIU995GC/9+DW88dk7uPTHH+J7v30Dj751CPc8uwG7Tq/EzA13YcC0NVAHzUesdiYS+ZkIK+PgjwxCMFKPcDTDQqMpIMAXTCAQprk5CoNLKKoiHE12Asfti8LiCKDaHoCFFR+sdoIOB47w6zBTGwNPd+A4aME2mwN+txexYBgSW3Syu3WnBBn9vt6Aw+dMio9/o4ZjlNllt3vw4TBueHkaGzOGXDfg0MXTjRJ0iL78ZkuA0t98Nzoz35D+wZZvXz1weMQcCWsygRlBI7Z7A43YbwaSSvuuFjgcJBwy1CZzXxd/TtEUVw44wswmBBPVXYRKMfignIASQoyOIcEmto3jjYKV9hv7xLaI0BKCVPTra9pHgKQgAvFb1CcCE3o6P51HnPva1Blo/cYhMX091DGz0C+ZQFRpRlKTkE6FkVVlFKQspLQG5So1HLpeun5xz/pnom/r99MxItBC9PdUm71/874UVCWLVDICTQ1x4Eg5pvXEkykElQa441PgCG9EfsAWFAavhdx/EXy1M2BJT0cfeRaqpHnwphejffPjeOuj/4Ff/QH4zR/+jAce3oNFK5vwxOM78cO3z+Dlc3fg3AMdOP/cXXjx9afw4vs/xFPf/QJPfu8TPPPjn+LlL36JCz/9De545DXcfuopHHvuUTz86hEcv7AbmZHb4K9ZCU9mMXzpBfDIU5HITkVMHQ41PQjpbCOSWh5qqgZysoCEkkNCzvJayTGNJxRNwuOPw+4MotruLwscMq0xX45FgEbUPCyaNBwBHJ/LjShlk74BHPMkbb1pOIyWYhJoMdqBNCQ9aETbDDhmfWaUvxbAIa2Gn4fmGZlDRwClt7pSuJiNu1rgsIme5K+R+KJx3J+TKgUQVAgcoaGI2ihgzAQUjRH9JOxIqJFwE336Wi8MqU37jH1iW0CDvtZFn1lt1HDoOJrrQzWNNwpncT1m57qqPi0DpXEyglM3IT56LupoFUllEJKpODLJAApyFPVxlW0nNaXHe+rpOuh+xDMR70fcE9Wij2px7+J85d6L/njRpuPFh4i+1p+ft3nQQDIZg6ZGkFYS0KQMC4WOyXn4pYFwxqbBEV2Dlgn7EK9dCE96OuzpKbCmW9FHakXfxGz4c0uQH7IeY2bdiQvf+RKf//JPOPPsYSxc2x937JmHn3/0Mr76+AW8+Mwm/ODjs3jv0iU88MTP0X/yaQxuewD7nv8KO5/9Gm0HLyEy/D6Em+/Akp0P4qGXH8MDzx/B+BVnoA67DbGmFQjVzUEwOwGFQTNQN3ASGgaMQV39EORyA6ClG5DU6qAkayEpBJ484qStyTkEwyqsnVpNOQ2HJ/Kk5J0UUMAj1UStA47NyTQcj8N5Azh6E5qxXQlwhI+HT0oSCT27m9XM4GLW97cBDg8mEP6h/8gmNTYfSPhoimHRpM0YfTk9aThCwJAvp7tQ4ZmnhTDS10KYiT5hyhLb+lqMFTXtE219Tf1CWJYbox+vb5sdp78G0dYfc63a+WQW7ppBiBZqMFhyQ1UHQNZkJNIKYql6RNUhsOdbEMnUmN53JddB90fPmMaK92R8RrRN+0Qt2nSMuP/eajpGDxrRFr9ZqpNQ2DIECaTUGDQlgZRC0wgKiCT6wRsbAUd0BuyxDjSN24lYXRt8uVlw52bhFmkyvh2ZDH/tMkTqViA9cAM86hwMGr0Rr7z9E5y5cD8Wb2rGzn1t+PlP3sYXP34VGzc04NX3juKx59/DgHFHoY0+gf4LHoE07SgCk47CM+4EAqPPIjr8IAoTVuDOM4dw9o37cOKtj7Dj0RfQcfA4Zm/dgbpxE9A0fiJaxk3GgJaxqKsfgUJ2GLK5JqTSDZDUAqKJDMIxDdF4BpGYBrcvzoBjc4RgcZCWY2ZSo4SfvFBAQTng0DIGDosNTqsNYV8A8WBpTo6ZvOva9w9kUiMAsQi2ohZTzv7HoFPUcASAhGYjajO4mPV1fdglM1tnAEHRXyQyERi1HxFE0KUWix7pajKjUQAB+Xeo3Rl5Vkx/w1bu02WcZsEDulDo7kk+u8/DERpOye9CEW8qm1zKNB2KYisWDo3SctcEEHacLnO1mH9jhIvZdgk4SuekVUqBQ8KEBJn4cqZtM4FUEjKlpQ+M4y5HqBmP1W8LPwRdF/VTbSxmAlp/DtE2G3et+yiDgDSgFe5Jm2FvmoKaZBJRtQUpLY5cyo86JYzGRALZVARaigdoGK/BeH+0bRxD2+K+rlVt9l7L9Rl/U00mIbO/IRmqQkuExJFUZCSTdQjHW+CJTkJ1cAYc8hJkh65BqHYubomMxbdCY3BTdCK+FRqPWxPT4dDmQxmwAdb4fGQHrMFT3/kZPvvzb7H2rla8+uEZfPrpO/j4+y9g/eYGHDi5GHccfQbDZz2J5vnPYtTq1xEefxrVg4/hP9fcjeqB9+Cm7Gq462dg1MKlOPnCk1i07z6sPHIaa448gHlbt2PU/AVoGj8JzaMmoP/gsaitG4F8dhjUZD/EpTzC0TQCoSQrbl+CzcexOyOwOkKw2kO8dgZhdQRhtftLPhyrm4VL03IFYuKnzepmCT2rq2ws3xqFRdOy1OTDcVnt8DqciAVCnUEDJL+E75nJvqKrgeQXt8qYTykRcrW32lRm6+V6sW1UNvh214wCZv4b6rtmPhz9RQhtx/QGxOQh8unoJo/qH4YZXMz6ygHH2F8OOKYA0oGGQ4aDhsYSbEiQU7gxmdKEP0fUnfNrOvOtUchzKWJNmN86xxnyrRF09MAhf4sAkagJOgQNlqaG/kMXJ5ua1WZwKddH2pAI6+7086gqM4WRGYoE/dUAxyiQrnSbhC1dC9V0jkqFsZmAvi59NKGzfiQiE5bD228EGuQIEslBzIejaVFkkknk5ALimSzktDlIjPdY7rqv9JmWO64cXMz6jedQkyokVYJMWg1p1UqcFUmuQTg2Bq7gDFhDc+HNLIY7Ow23REfh28HRDDQ3RSahWp0OT2EBpIFrMHLOCTjk5Qiml6H/6M1YtPkg5m6ajnvP3YanLhzDiy+ewKrNDbj96CwMa92MVMv9kEedhjT6IURHP4ybaw/g27l9uDm3G7do61CdakOiaTHGLNiJmrEbMXHZUSzcehpLth7HxAWbMXj8ArSMmYl+zWOR1PpDkusQCqfh9atweWguTrxYYrA7KftAFFZ7hBdHGFYngacEHJvdB5vdyyaEUhZp8uOw5J1WD9N0xNIFBBsqbrsTTqsdHrsTUZoEWgyO0ssx6iOZSPMeuWwiN8C1B45ervfcvgEc0xdlhIx+m2k6psCh/Ebc1EY+Ha7hdPftlDQbMd+GNJnLA44eOgQHARpRE3AIDLS2T0ZLd0ahiTQ2evCUg0v3fh7NRvN1CKYEHHYeCjTQzZEh4JgJm0r7jELpSrb1wpaO12//+2xr0HIDYR8wGf76QegvBbtEqaVSGWgKRanVQqKItgpS1FzJc+vtmErfYaXjFFVGgi07QB8qBB1KaxNBQqpBMDwZDv982CIL4c3NgyU5Fv8UGY6bo+NRJc9kmk2kfzv6Td6Oxsm7oTRtgzWxBpboIjgSbfAk52HMopnYfHgB7j6+Cvc+sAnrdrRg46EZaJiwCrb0dtjqdsJStwHegRvhaVoLR/1K2AtrEG3aDnnwdjRMuBODpu/FiBmHUDNkM0a37sfoaXtQN3ApapvmoqZxMlLZFoRjWfhCMjw+GU63BLszDso4QMXu5IUDpwidMsCxO0rAYcEDbFE2Mq2Vli2gTAMO0m7sTqbhuG0OhL1+nti4W0QuN5+xpMfFDPwCQsaPc/3HfE9tMwWhZ8jo/fk3gHPtgNOpypYmiwqtRl8z01pxcifXZjh4hGYj6p40nE6wiDQ5Bi2IYEfaDa3tQ5kNhDmMUuzoYUPt7mDp7r/Rj6Hz8kmixcwEqqpbbpvDhqBjLGZCyDhGwKo3wXct9lcitK/XGDKpResmwDp6JayN41BQZMSTQ5DSEshqAdQoMfRLqEin4myJZbPruhbPpLdzlHtfZu/WrM94vMyAE4OkZCErGihpp5wMIi7VIBCaCWdgOSxh0m5mwlM7GY7cFFiSM1CtzEFVohUOrRWJ5naoLetgU5ehb2QdrInlqI50wB7fhGHzlmLD4TnYcXQ29hxejNsPTcGKfVPROHUNwk17YKvrQN/CCIxatRgT17Zh2prVyI1YiLrR29Ey6wjmbnsM9z7/Izzy/EfYuuccho1fi1hyIsKJpme5CwAAIABJREFU8QhEhsPtb4Tbn4MnoMLpi8DuinLACNCI2knwIdj0ABybF/aihkMmNQKOhSXy5CuBchMbTf6kBJ4EHAqNtrMSdHu7AEfAhDQb/aROrgWZ+3B6gox+3w3glJklW3roJb8Nf+Dm23pVVK/RGNtCiymZ0niGATpe+G9IwykfucbzqXFzV7Lk69H5cwg6lQBHgMes1mszLCloGbOaHiY9tQW0eE0TQUvLGOgFCQka/bZoVyKAaCyN603w9bZf/FZP4yoV2mbjrnmflka+/1goU1YjOGAU+slRJFSahyMhlY4inUwhK9cilsmZmtTK3afZdZYbW0m/eJf6WjzrSmr9cdSWVQnxVBQSJeiU0ww4SjIASamHx9sKi6sdbmklRi7Yh8lr9yPcPA9Vaius6nzYU3Pgyc9GsGEeAvWL0Se+GDcF16FPeCms8c2wx/YjPXweVh9sxe4HZmLPPQuxYe9ErLirFdPWHUB88GFYMltQO20Z1h5djwcvHsWRs8dRP2gZIuo2uNVtsGgr4BswA20bpuL2g+uwfFMHmoaPgpYfgkiiGf4wAacAhzcFu1eCvWhGc7oToOJwJdiyBaTl9AocOy1h4Ifb5edmNYeXp7mpLgKnmAbHZrF1BY7VjoDL0wkcJveKEziZvOvMKMCnmgi5aKz1UOmp/XcDDqlRZk6fIMs2QBkH9EWvVpXa3I/D862V2l0Xayvrw6G0N2y+jr7uTm+uTnI7JiM+Ub+b6skhxKFDk0f1pWtWgnLAEQDiyT1jLE+aXrMRbdJwSFjnKKNvOtOpcQifCGknwsTGoSPgY1aTr4bS7KjFHG08bxsBiJ+nmBJHEmvt9KTh8ACDEnTEtqh5sIDYT/4caiukNXUpHEbcJk92+SKcioCiQIPOostYwABG+dwqTBpKAvJqBCrNwaHj6feopvNRWy94RT/Vwh9EbdFvHEv94hwUDUZ+LXGcuF7aFucTfpdUSkM+0wBr4zQ4GoajTvVDlWqRUZJIpmRIaYXlGVOSOajJ0kRV/e+btcXv6EO9xfWJfXQN1FdJYe/N5J11vk/xbuk9Mp8Mf//l2zIUNQFFplBoenak4UQhKQPg88+Ew92OgLwCExYdwPLdD6JmzBrYU/PRN74I1mQbPDVz4S5Mhys3B31CbagKbEF1YCMswU2wR7bCHp+D+tHz0b7ldmy6axc27V+L57//GC7+5DWcfOk5rNi3Dx171uPdn72JT3/zGZ596UMk1DZ4IutgT2xElbIStvw8DJ4+E0u2bMXsjhUYP3MO+g8ZjsaBQ9GvaQikZB5ufxyeQIL5ZChRJ+VNowzRdmcIlH3Apqtpsifz3VAGaXsQDmeQLc5Gy1B73EG4nbQ6qAsuuwdOmpNDwGFLEzhgqbLBWmUtajk0H8cGp80Ot91RBA7JPx7RK1KCGcHCt/Uyk6cPM4cMnxfJJ4Fyf3rlwNHLf9424wXv8yHgK5U9u/fgr3/9K8S///T1l1+xFDblT9DVVlepjc8skKAccMwekPnDNYFQGeAYQWSm9fQGHAEeqgVkjDUJapFSRgCGayndfTnCxCZqimbrbCckFjGWTadRWyigkMuz85J2Y6b1GM1pYpuuR2guZmY3bnozN7+Jc4iafpuFWtM6OySASEB1hluXUuIIwHSrKxV+VwkcmvNDQpoErR4Uok8IZjNBXq6PziP2UdBCuRBkGiOAxMYkU2jI1cPbMg+WhuEoJD3Q5DzyEgU9qIhnJKhaFCklhxRlUa4wxYy4BzERlo4TfXStolBfJaXbuzKDD+vr2SwrPlpYrVC2cgIO9+HIahxxaQC83lbYXYsQlDswa+Vx7HvwNTRP2QarvABV8aXw1qyCr34BIs0LEKhbgKpwG6p8G2EJbIY1tAGW4CrYI8vgkRZCqV+Ika3rMHr2Itz7+EN49t3zOPXivTjw2FY88uo9+Oaff4af/fIrLFu1F4uWnsamHR9i6JRHEe9/AErL3agd1YEF6w9hcttG1A4ah/5DRqOhqQUDBg9DrrYR4TiFPVM0GpnVwrCxEoLdHYbTG2XpbSjDAGUh8ATicHk5kKy2AGx2P1uC2mb1wk0aDgHHQgEBbjgslCmaigO0AJsADmk5NosVdisVGxw2OwsOEB/KJMfE5PnuMrH7FBMzWUp9ZnAx6zOV74Y1bsqzgmcc8BczD1B9Azi69DfXAjikuQgBTfCgcEUOqK7ZpgVY9HU34CgK8tkc6mvrUFdTw7Qm+o9MgQNG6Ijf1Nc0hmtJtPhaKaKti1DonPxpBIaZYOFaFPf1pDrPWbGwqlD4CcFZqfA1G0dmHToPCV5q64Ehxou+q/094/EEAdI8qE4lU2iqa4Y2fR18QyYhp7qRlPLISQSXqwMO3Rfdi7gPUVMfXdPllIrfIT3X4t9Mr7UJcEKRBjhdU2F1tCGRXof1e89jy6ELqBu1GX3Cc3BrrB2hhg1w5uYgPXIlGibehr7hebjFvQJ9vSthDa1GdaADrtgqOCLtsFOkmzQb1vBoaP1nYdD4Zdh25AAOP3kbXvjeI/j6Lz/FR59dwuZde/DJV/+M3/wzsOXu9zF+4Xk0TXoEocISNIzagClt+5CsnYSYOghRqQFRqRbBaA7eYJpli3Z6ZdjdcVicUVhdUTi8cfgjSQQotU0siZiSQUzNIBBR4HRHYLMFeB41C4VB0/wbH7wuP9durG7YaVkCA3AsVVZYqzlwBHQcNhsDjPjIpfoGcHrIrSMI+Y+i4Rg1Hj5xNMZWBiW4CFDoQSPaRuDQf2iKRCvQWjGZLAsWMIMNnVMPms52J3CKc3qK83SExlOq+X6CkihcAJW0IzaWBA3Lps3XAqKxTOsp+zVsgNhlCkGjwBSg6K0mQSyEMY0VwCGBTNoJA0FRCxBmMCGkezo3HU9FXFe5scKcxs6dTKEm2wDXkPlwNI9HbSaElFRATsowWAgNR7tMDUd/veK6qBb9dI103+Jae6uvC3CUOARwLPYF8CeWYdLCg/CkpqJveApuDsxGn/Bi2FNLUa22YuySg1i//xVYYnNhCS6HNdQBS3gZ+vqXwhIiAC2H1b8SjuAqVHvb4Ymugiu0HP1Hrsau4/uwbs92PPzc03jprZfw3Z+8it/86yf49f/9Cp/+5Y/YdfJ5pIeuR6J+M+I1a5AfuB4xbQYCseEIRpvgCdTA6cvCEyzAHayFw5eG05eCza2gyhGD06/AF9Hgi6bgCcvwRmT4YzL8ERlef4KtCupwBGCz+WCzeOCwe+EpAsdB699UUZborhoOAw6DjoVpORw6AjhRZsonX/IN4NwATtHEVt7UJoINBFzM6u7A4aYuihxjwr0YiSagpa87IaMLIDD7AuWQ6QoCDpniEtRiKepi3rXKBVHXc5oed52AI0BgFLIEAPLv1NfXM7MXjSOzF/UJQS2O7akWAp7OJ8xrVAuB3/XYFHJaPRwtbbA3T0BOC0BJ5JElU1MyyUxqSS0CjfKOXYZJjX5D/B7dp/hN4z1Xum36vkw/JK5cw5GUGPwkvJ1TYHMuhM0/H8HcTFijk3GLfypu8c/BzcE2VCUWIdSwHG3bnsDGA6+heeLdcCWWwxJqR3VwKaoCy2ALr0aVfzXsoU2wBjbBGd4GV+h2OALb4I6ugFo3H3WD1mLh8gewedf9OHTqCH70m4v4+n9/iF/99Xd497M/YvLi+6EM2IUhU+6DVLsC4dQMSJnJkLQRiCpNCCUa4I/VwBPOweHPwO5Lw+ZNwuJR4PAr8EY1hOQc/AkNrnAC/oSCQExFMKQiGFQQCisIBSV4PRHYbR64KTTaRtqNA/YywOFajgXWag4dMq0RYLhLQLgQygUJ/Ic2qZUcPSWnT1f/DdnuSoEEPGBABAgIzUbUZhoO2Qw7nVZBfbv7g+NUNzjETKLYKg0kMPPhUNQan8lrrLlZjNRZUYTmoq95JBtf3oACCLprO7yP4COCBkQAgBFAfD8PCBC+Fw6YkpakB46+TeckzUNAiI4n+JBQ0cNFY2HQKTb3hpYx0Beaj8NBx2FXEkilAAPuvzFoQSyQoEyfTjBerYDsSZCKc1MthDHVAji0DLXwwQhgCOGtP7anNo2nY8l0Vltb25lNm/qNRUvWITZ5PaLjFrDMyYpcgwwBJ5VEIishpVGusQw0tXt+OHEPZvdr3Cc0O31tdpxZX0nbLfPuxHut1JzG/ubo7zANVSJtKwZJjsEXqIHNPglOzxJYffPQNzQKfbwT0cc7Hbf45uCWYBtuDs6FTZ0PZeBaDJxyJ/qP2Q1HlAIHFsIS7sAtviWwhFeiKkBlNWyRjbCGeDCBNbQVjug62MNtCErrIac3Y/z0A1i34xhOP3sW5y4+jR1HHsbM9jOoab4XofwaqP3XIV7TBqWmFen6iUjXDkM8VY+wnIUvloQjmIArqMHpT8MV0ODwJ+EKUlHhjSbhj6fgj6sIyRqC8RTLrRYOJxEOKwgWgUNZBShggIDjYsUDO9NwnMyHYy0GDVj6WmCtssDWCRwbyzepD4E2DQ6gICuxBEG3Wi9bedvMXyNkt74W8rtL3aMPp7vfpiIfjn6QaJd3DomoBYpK45FoXS6Qpbsp7RNjytXlHF3G/u5OM/EF0LXmEWxdQ6bLAccYKs0hVAKNAE65miDD4NETcNgYPq4EilLAgB4+Akyipn2lY0q+HA4XiS0cpx/D4CNT8k6CTRIcMnyCJweMxqLgaE6PvojABwKPCPMWyUBFFJuZBtVTH4t4MjjFzYTf1faZgYKEMPUTJKgwc5cJHMyONesjqBC06urq0NDQwKCjN9WVoEORYvUITViP6ITFLEO0otQhS2vgpFKQcjK0dBSZKwDO1T6nLsdfjm+mIuhQhCOlY0pDIeDIFCIdQyBUB5ttIvyhFfDFl6I6MgZ9/VNxq28mrJE22BPtsCQWwyYvgjUxD15tIeqG3Q6v3AZrZBH6htphjXXAm1oHW6IDVZGlsCVWwC6tQahmO9zaZtilVbBGl8AeWYVq31Ko9euwavvDuO/xCzj88BNoHrcSydoNSNXsRbhmPgLZqcg0z8bAMfMwdFwrho+fhLqmAZAzGgLxKBwBP7xhFe4AFQUOT4L5cOyeKFz+BHwRFQFaDyeqIhBR4QvIcLmjcLnCYGY1qxdWChKggIEicJzFoAFrFUWo2WHpawPBhgGnEzY8cIBn2e8q08rDpfvHejk5a+w3yuyy2z0Ah7HC4wWtWiq4oa/LBg3oB4n2DeD0DB69RlNuro7ZGAIIAUMPmlI7zvw/AmRC8zFChwQ9nYP2c+AkeO614gRQggVpLASQrqBJgyLhuhVaqZEt4EYrhnJtR5j2uLZzGaYVIaAuIzS6izC8SlMcncv41W8GkcvpE8AhbYmgQzUBp/s5UpCUBtiGdcAxdDZUJQhF7YeMnEMypemAk4ZGyS6vAsjGY2m74ud4PYCjxBBL9IfDMRmB8EpEkqvgUibDnZgPd2IRwtmVkOo3ItFvM8I162FPLIY91gZ/cgn8ahtiNevh1VYjM3g3GsbcDaVpC6zKQtiSiyA1b4VNWwZl8A4UxuyFI7UIt0bnwZKYB2nAMmw+9ASOP/sCHn7lJSzYcBv23P8UNt/1GMa1bUL9qJmYu3IzOjZvxZwlCzBh+ni0jGxG/YACMjUpyGkZcSWJUFSGPxSH0x2EzcHzpDncIeaz8Qdl+AISAiEV/qAChyPEwqKdjgAcNA/H7mUBAx6nj2k45MOhJaYJOCxKjYBTZS2WamZSs1usLEqNPrS7fVx302K6g0Z8oBvBUm67LGCMLpMbwDHQ32Bqu54aDmlEZGYjMxZBoZxpjaCgh4y+LWBD8BD9JeCUtJqu0ClpSNTPNQ0+z6ZTuykuOU2BCFRorlBPRYwjzUcsbSDMbAw6AiSV1hVmKahYSJYBkR4uoi3OKbaFcBb9ohb9ldQCOgQa0nZIaxLnKdVJSMlGeCdshH/cEqhqGIraCC2RhawmEUsnoKaC0CRKKVQKSCgdX3m0mbg3fV3xea4TcKLx/rBYxqPKOg9V7tnMpBZQFyGSXg5fcjF82lLE6jagKrIYN3nmoa9/PiyBOajyTUEoswzpwdvQNOluyE3rMKj1AKRBa+HKL0Jz62H0kRcgO3ovhrWdQmr0Nvj7LUVq5Dr0n74FypBZ8NcPxpZ7D+Hdr7+PNz97FUefPohjTz6F3ffdh+Vb12PW4lmY1TYFk6aPxIgxTRjQXEBdfRaFuhxyeVpeIwVZluD1+uByeVkggN3ug93mh8MehNsVg98vM5Ma+XA83ig87gh8nggC/iiCvjArPncALpsHDisVNxxWFxw2F1sLhzSc6r7VsFRx6FBY9A3gmBCOTwYtmc2MtCznwzGjrSBzb3U36htAI/ZfT+AQGMgeTuHMJKTJpKXXajg4eEYC0iAITEwj0c3BKQFHYtoFh1eCmcuEz6crbHgm6ZJ2wzUmOk7MkyFTGl2PHjQU+ZbPUsmZlCyLjONA4oDSg4d8QQSdnkxo3fb9OwAOCWASyOUEcSWgEWPoHNQW5jNqdz9vEnGlH/yTtyA0eTnUZBRxuR6alIXCggYSSGpBaPLVA6f7b1cOKzaBs9IPh4rGmZjUlBgSchMDzq3Vc3Crcya+5RqMW5wT4JPb4JbnwxKbBalxM2zx5egbaMdNzrno456BW92T0CcwCc7kLGgtaxFtXIqm6bvR3LoP2oitaJhyABZtOZz59eg/4zgmrX8UY1ecwpT15zB0wQnEBmzDrZF2SA2bsHDDWWw5cA4HzzyB8999C6efewwrbluFyXPGYf6SqWidNRpjxw3CgAE1qK3Noa62BjUFDYVCClpKgttlh8flhtvhgYu0F5sfTmsITmsYHk8CgZACf0BGMCgjGJAQDCQQCsQ6gRPwBOF1+uG0ca3H5aCAAipuNvGTBQxUW9g8HLfT+f82cH7xFU389Jva33o0qbEsBKVMA92A08uyBXrw8ECC8iqiAFH58MCuGo8pcGjpAt0cnJ7aPJCgZ3Oa8OmQRkPCWEzUpDBmU+AUk3ASQOgYHsVW0lIYhBKU1p3Pn9FDyAgbrtHwIAGxj36XtCOCnwgUIFNaVksjl84wmBBs6Dp5ybHwawrBFoVARFDqAp0UN7GRX+dKgGM+M51mr/deus16J4FvUvi5TGbCFzUioQGUE9ACKD3V4lg9ZPRtsV+lqL9kHt5RS+EcuRiylkNBViFRklQ1haySgJLxICdJSMvm92N2j5X2VfJc2RgTiJgFEnT7iDA5TmjXikwaOqV4Ih+ODElWkJAbYLEPQl/rBPR1zsR/tUzATe7JsMXnwCnPR1V0FoL51Yg3bEPf8FLc5G1DH/8C/FfHNHzbMxG3RicjWLcIrpp5UEauR8vCezBk4QMIN22Gr3YjLPJKyC13YuqWCxi75gyGr7gfw5efRmzIbrgLe1CduB2+zHbE67egftQmPP7Kmzj99DPYfXg/WudNw8L2mZg5exzGTxiCQYMaUFeXLy7cl0JNTRppTYbP54Lf54HH7YabwOPywmn3wGFzw+mg9DVBeFxhFqEWCckIMeDE4feG4XMH4XGQWY20GwoioMwDbrgcVGjbCTuluGFpbmzwuj1XCZyu2V30crZru7zsNsry8hzQBwxU6MP5xVdfs7Q2wm+jr8v/UNfoNaHtGC/UuM3Wz9EtV9D1AXR9UAIyvdVCq9HXZsAxZh6gbbaOTsUQKg8g0jTI78HMYT0ED+hBZAacLppPMRhBaDECQKKm36JCwGGBAsJ3U4xEI0CQhkO+Gkq9w2GTQ02+wEsujxpDIRDpoUPakTCtXRFwygqn3v1BHJxXHrrNhKoOOCUgmGsBvUGJjqcxAjL6tv7cBIaCqiAydgkC03cg3DAFdVIMwayCtJxEYzSOSI6yDySLWk7v4eXiA6IzmKMYys7MnIZQ5soB0f0dlDuf+FvruZagyDyzOoeOBllKI5ag7Mv9YHENQ197K+z+1bjJO50FCPizHQjkViKQW41Y/RYE8xtxs78N33YvwD95FuJmXyuqY9NhS82Bq2Ex1PG3oWHuYTTMvgfhgVthkZbBElkGZeBeTNv6KoZ1nMLQVfegMGcXIiM3Qx59BPbcnQj3O4Q+kTVwKO1YuHoPjp56AnsPH8O2XTuwau1yzJo7CeMmDEXzwAYUanLI0nLl+Qy0tMrS9ahJCZIcRSDogdfrhMfjgNNphYOK3QG33YegL4JwII6QnzSbCPyeEDzOANNq7BZKa+MEW2zN6mCQIdBQpmgOHEriaWeTQH1uHyLBrh/QTLaZ+nC6ysye5KlRFpfbrlTmUySznhXl2t2CBm4Ap2t+tXKaj9Bo9DX5bihbAR1DIKDca7RfD5Zy7XLAEUDprRb/+TuBw1LspDp9NGS+E+Y0YUojoBBwKHWOsTAQMe1Hp+Uw30/Rn9M5T6e7oLoaIVfuWAYcirQzFDOhaNZHK5ZSITDogVCuLcaX20/9YhVUcU4BH/0xDDhyHM7hy1A9/xT+acgWBJNNcFOqIllFv2gcnoIMV3oYYsk6pjWaXb+xz/Q5UOi7oZR7npX2m51P/K31XOuBQwsJ0gdYGnEpi2CsEX3tg+AOLcCwsWdQ5Z+DSHYlfOpS+NRliGbXQq7ZBG98Oao881Hlmo9bHfNQ5Z2BqtA09IlMQ1VyFuLDN6CmdR/yU/bBUejATeF5qI4uRrCwGaOXPo3V936Ihtl7ERqyBo661Yg274cy6D7EGvbBqayALTEN4fQAzFqyCuu2bceOPTuxbMVCzJk3FeMnDMfAQY2or69DbX0D0pkUEokIwpEAFCWOhBRFJBKAP+CBh6DjdcLltsPr8SDkjyASjMFLvpqi5mOzOMBKNU34pGKHrZon63RYHSxpJ2WLZsDRbQd8ge4BA+Q6uAGckpbzj6rhsACBKC2E1PMyBmbQKQ8cMWeHggXI5FYMuzb4fMxMaaRlMcgwzYSi00jDySCfIVMa125qCzUoVwg6ZloOwYvO/ffQcrqaeXrXBoSgJlOe0ELIwS9CmPVwEG0CBwUAUDGDCI2jfhFiTW0BHXEOfZ1RFfhqRyA8dC7k2sFojnqR0KLQFBW1cRlSxo3+cRcKUrRi4HR9DnzuDPnsupZr8TFgOKduftdlAUci4GiQlRyCkXr0tQ3ALZZxuNW2AN+yTEMivwGeeDvLPuCNtqPKMQtV9pm41dIKq302fIHFcPrnoq9nGm71T0W030rEBq2BOnIzGqbfBUd+MTx5WpJ6LZIDd2LqihcxZslZ1E7Yi1DjRtyaWIGq2GZUhTfAGl6CUHo++o1ajH3HT+PYw2ex/757MGfhHMyYPRmtMydizNhhGDSoCf37D0BDv2ZIcgKxWAiRaBDxRISFeNN2IOhlsPH6XEzbCVBEly/MJ3hayDxGKWwINrymiDRebAw4pOWwUm2DtZqi0pxw2vlCbFSH/CYRajeAU4INqWD/qMDRazvC72MGF7O+ciAhrUloLQQc2jbTdjhw+BwdFixQnHcjAgVEzbUb8tNw7aauUIO6mlrU13Yt1EcgqsnnUWBBBaUgAm5aK00MvdJ5OZV+ZZcbJwIiBFR6qgkABAVy8FMIMxXzqLLuMNHDQ7QvBziaKiFUPxqRMSsQbJmFbFxDTEtAU2TkEwoimTiycgxpWaoYOGbPxAgAmvxrNq7yvtLkYeO5e92mOTidJjXyQxaLnEYgnIfN1R839x2Ob/eZiv9imQZLeBHSA3ZBrtkCd6wdFs9c3GyZhj6WaaiytiKWWI5MzSakajagr68VdmkeLOocWNPzEBu4Grmx2xFvWotov9XwZ1YhUbcD/uxaJPpthS+zEX1Da9HXvwkW/ypEUu0YOnEtjp19GuffegNnnnsSB44fxrota7B0xULMmDUZY8aOREtLC5qaBqOuvhmZTBpaWmFmtXQmCVmOIRzxd2o4bo8DPr8bAb8fXrcPDis3mZWAQhoNN5OxSZ4MMBw6lD+NhUT3tTANh/w5pOlQEEHYzJz2jwMcyj7QFS5m25UCh+yGPdkZ9ft6892I/XrfjWhX6sNhfpyr8OEwzaZTu+FaDgGiO2Cor3u/GUgEYARQeIBB1+ACOo5gRKlxaFxX4HAthyBhhA2Z0Ths6tBAExh1hScMrUUt8/FQYAFFsvEAAg4cvZYjvqT1X8Oi729b9wQZ/T7y4QjgUHYAKj0Bh4AiioCMsab9BDDRT9uira+1lIxgYRSiU7fDO2MXosmhiGgqNDWBrJyCP1NALJmDovDVVvXXbd4u90z1z1+0y42tpL87cDjETPoN2hVN+iShTP7EEpwkyJKCSDQLt7cfbrqlGVXWaegTXIB44+0ojNiP4TMeRLZlD/7JNRM3OWfg27ap6OOcgb7uGWgadjcrNzumoY+/Fd/yTUK1MhvVydlQWjYg0m8FYo2rYY0vRF/vEljD7agOtaOPbzlf2sC7FRbPcuQaV+CR597GBz+9hOfefAlnzp/DwQcO4fbdWzlwZk7BmDGjMHjwEPRvHIhcvh9oyexsTkNNbRa5fBopTUYkSiY1NzenuWwgLcfvI2d5AOR7IVMZmc2EBsMyQdN2sRBoeBHzb6zsGLHUNIErEjJfNvrfnUlNlxG6nP+G+vfs3t11eQKKUiOI9HSQfp8ZcMz6rheEBGR6q68XhLpqPV0DDfj6OiIFTncA6UHFocLn4JiBSQBJDxyaM0ORaRTOzKLTWBg0mdLyRZ9NDdNsOGjq0VDXtYgs1QQmYV4jk5wZcEio8GvgIdolIVMSTpV/WVciDC9vjEITY4tOfgINmcPKAUIPi8ttC0jp63Q2hXh6ECIjl8E/63bEksMgJSWkkwmkU1kE03Wg60sWUxD9XZ5Thaayzmtj4/nfI73rzv5iYAiPSotBlvhHkEJzyhJkDo5CSmQQDPaDzd4Cf2A25IE7oAzdg8K4wxg272E0T78fFmUp/ot3Jm4OzcW3PDPwLW8r/MnVCKprcLNrJm7xz8CtkZm4NT4TN4WnsuLOLEKwtgMmxBT8AAAgAElEQVS2+GJY/Mvhiq1EdXAZLKHV6ONaA7tvGxz+5WgesR7Pvfoe3rz0Ok4/ewYPPvMQDt5/AJu2r8OSZQswY+bUInBa0L//QNTUNiKZUpHLc+DkC7QekoZkSkIsHmKajdNlg8NhgcfjRigQQtAfhJdFr/FgAIIP99WQCY1Dp5SsU5jX+Jo41X0pJNrBzkHAER/TvddXFzRgJrdN+yqEi9/LMw5Q1gFRbgCngvVzygUOGPt7gkvXfRRYwBeCo349WIxto0ZTLkrtbwEc0n5oWQQBG4pYuyrgMMEkvrxFfXngMAq2SrdJAIpAAALPtSiVwiiiSsgkVKTyDYgOHYn6eBp5JYC0loCq/f/svWeUHMd1Nvz++M7rJDEAJIDFhsm5e/LM5gWwixxJEIkgciBBgAFgAjMpRjGLWdGWZVmJCv5kvRZlSaaVJcuyZJlWoiWKQcxBFGW///x856nbd7qnp2d3FoApSh/nnDpVXV1d3VPhPnVD3RpDpT6E1fmZWFCKtxDuTv/f9Mpp27tx0AIhKK/xnibAEa7aqz8ih1OqFFAm4JDLKZVQKxdQr1EnWYeVW4De7oUIhTYhv/Ba2EtuQG3NHRhadw9GN9yH/rV3YXjjvRjZeB8W7ng/6qfeicTQVTgpeQDHR/bgxMQuROsHEa6di2j/eUiNXIjc/EsRKp+DUOEQ+sfvwsK170ascim60heiO3MluuJXIpq7COOrLsZDX3gED3/r7/DJL30af/25j+LeP78X19x0JS64+DwDOOvWnYply5Zi4cJFWDC+EPMXjGH+ghEQbMjpjI4OgtZqNCKgOC0c6TVWarFoxOzR4aKcEhqaNUfDYUTDtEALg8cN8Jwbmj2rKxv1MMAD2DQdC8cMcNnZtwCnifsJRMAAsdtbHI7L3VBfQ4AgmCgQBYnYCD5B3ExQ3rEHHDmDx+hxaK3m6HGOBnCCCRiJ3hsAOo5bnWMBNFpHJ4BTrVVRpBltaR4yKw6g7+CDSA/vRa1WxUDNQqk+gnh9JYpGx/TGtEVQP3Sa1+grL+A4e768dRBkSpUiyjzltsz9OAXUyjYqxSxKeYqEx5FOLkcifjqipQPoyp2FufZ+zLb2ITV6OTLzr0Zi7Erkl96M6pq7UFh+G4or70Jq/CbU1tyNeRsfwMIzHsTwqbdjaPWtGF9/D/pKBxEqHkJ10W2Yf8r7sHTzBzB66t3Ij9+IeP0dSA+803BJ28+7H1/87r/j2z/7Hj7/rS/g3R99L668+UpcfcOVuPCSg9i+YwvWrl2NpcsWY+Giccwbn4f543TSOoKxeUMYGq4b82iaRdMyLRrrM4ATDvcgHKbiXw5OS8bjBnxikUgDaHjkQCN4xGsUsxnxWnefEbkl40lYWVq7vQU4bwFOGz2PgsdUMcGBFl7cnMmyatUWxN0okAjIqLfpIB2OWLGxvOpwjk6ktsAxGgi2VGvej6N+3BwRSwABEmIk9+U/tRfHNIjasQQijzk0AYNgwVi5niOJgwBHwcgb5+tlDBRHYC3Zje5z34XKovMxUOPx4TnYBJzqKlSq9FBRekPAN+hMJS9YTJZu9I0HcLz92Uj7AaeUR62cQ62Sc9w9zUM2tQy9c1ciaZ+JmH02Yvn9mJPYhXiFGz7PxMmZAwjVL0Wo/wrMrRxGbMGNSC29FfnVd2Fg3X1Yc/ZHcdr+j6G48AYMr7wLwyvuRqxyOULFy2AtuBX2+PWwFl6D/jW3o7r8TtSX34cFa+/F3sN/gb/52g/wnZ//O/7um3+Pez/0AA6/41Jcfu1l2L5zCzZsOg3LV9A6bT7GJ8Ywf2IU8+jeZmQAg0M1YxLN/Tfcd2M4m0gvCDahUDci4T7DzSgno9yNXvO4gQbgNFmoiThNj5nOJDPI5/JvAY5Xf8O0HF3QgSHBFJ4IvBuPvMYCk6WDZJrqfYA6msn0OHKMQbMH6aDNoEdrSBAEPgQWisYEbGwTt4BNwwBATvgk4AjHE8z16EQ3mz4bRxGos07ZgyMbPl0LNXIvrtFAq/6mYaXWsgGUe3HkWAMxjRbAMd4NnI2nJFqqYCYAKuA0yrCcA0wNInaMAMa/d4TXFKmZQLDxAE4j37mvwNMkgtNnfbHs4md97uZRL9BoOlevYQEJ9OACdJ16JnIT+zHUX0eVIpn+MVTKw5hfimOobB3zfTRBbWsU+dr+GhsA0X5qH4vYzO1vHXeMTR83TqMtoVQpGQ5H9Dc0ILBRLVuoGNP+YRTzixDpG0dPz2no6duMVG4f4rl9SJUPYkZoO47v24ETQnswI3w2ToocQE/9ckQnrkN0/B3ILrkJi3b8Oc648LM4de9HYI1cg+zA1ehKnIuu1PmYkzsfXfkD6CqejbnlcxHuP4y+ymHY865CbcmF2HLeTXjPxz+Dz3zhk/jgJ96Pm+68DocOn4uFyxagf6iCQimHfDGLWn8RI6N1jIzIPhzuuyFXQ4Axmz0jvQg5YCOA04toJIxYhJs3uRE0BOFwPOI0B3RoBm2CEaU5nqK7+4yFGs2h8zQYyFpvOh2OHwPaX7u6myl1OFrAG7evuHmX6RsFQkGAwzyCDbkGAo66yZkMfPTe/wQI+fU8ws24+3QUkFSkxmuK2kisudeFIixaKingiGm0Ghq4Me9zwqtVk3A54tbGcDq6J0f34QwL8IilmgCP6Gyot5HgAo74WqOVW6vBgJz6KYDiIVSOA1H1udZyv0MCN9lz7cx+tQ2a4g7BjO9rENWGE9Q2Ij9nlS/PcC9MgG+5ag3WwAiGywkMDtZQOOMqnHT2Q8iPrkC+PgarNg8rShFUinT/EmSlFvzuydrlDblngMXltAk47GsCnB4k6AWjdulysYre2SvQNfs09IbPwMmhjYiXzsaM0Ok4fs4mnDRrK+aevBu9M/dixtwdODG5G9GhSxAbvRTp8atw+qFPYfN5D2F4+S2YE92FuaGdyBbPw/INd6A4egkihXMxJ302ZsbPxOzkWZhNrwa5HUhXdmHX/ltxxy0X433vuR633HYY6zYvQa4aQ6oQRTwbQizVh2QqhESsF+lkDKlEFPEYAaTPxCYd7TPXkXAvIqEeRMI9iEUZehFz7kXDNALggWp0yClOOUO9cuZNn3HSKXnqsJNqCtIxLrbb0TirQw8trMO7mJ8sHaQe6ZTmBxkIeLFD022NBrSAN+705b9TwMlkzel4nHTUlQjotNk85XP2+WYBHDnITdyCkPhxsirg8D/5uSHhfAg4fuWtEEFyIQQv3YtDEGu4tml4G/BvAKVlmvhZE/c29CxNJ54Od+PxNCAETlzqmNUz5fYN0Z7sfpd8DyAdA8DhewUcmuPgTZHBhLuVAxD/cwQP1q+g5S/X2ANkgEx0L8zzl+O1VRvAUDWH/oEa8mvPRfSizyE3by3s6ggK1RGMFxKolsiBcSNr8wFoUl/z/+N/ljb/HcYewCHAEPzNYqTeb9Icr8Egw3w3lIsVJCIrMWfWCsyaswYn9axHrLAfx/dsxgndW9AV2oPenr2Ye/IOnDxnG06YuwUn9m3HzOhu9FjnYHDpO5GpH0ZXZA96InvR27cb1cFLcca+D2Df4c9gx/mfxI5Df4P+pe/E7PQ+VCeuRqa+H7UFB7Flz0247poLceXlB3DlVedjw+aVKA9aSBViyBaTSGbCiCd6YWVjsHMpZDMJAzoJehSIR0xIxMIGWAg24T6K1LoRjQjoRGlI4OQL4PAkTwEXOuhkIMj0zO02gdeJaMyADBfN7uGUAX4l3wIcl8v5nQKO4XBss8+FvtF0haBczGTx7xRwHGs1go2fCzKAQgMC45ct2KqNE1wmuUx0lxgL6DT0OR4XNwZ0HE5HHXb642aw8fpSE+JIghhMWLz7L0gY/df/c8QyiOh3mkdwVi5OQCUYRNz65H/wOpDDqVRR5p6eWgmVWgWpsVMwc9u7kV60xXA41eoABoridcCt0/POYwTMxxygvIDjLC6Ew3HN44PGhY5TNy4jn12OnrkLMWvOMsyNbEJv+kzMCO3EiX07Ec6ei67ILsyYtREnz9qMWbO24OTZW3By93bM6tmBrvAezAnvxuzuHZjbsxO9vbvRF9+N2sJLsW7v+3HW5Z/Dvisexp7D/wdrdv4Fdh56CJv3fQDbD7wPS0+5BBcdugDXXHkZztq3G3v37cKqtSswOK8f2UIK6WwUqWQI2XQEmVQMGbOxM25AR7kXcjsEFnIxEnoM4BiwoRGBAZyeBndDgOntVrDpRm93N3q65hrgoRUbORClUUq7AuO3AOfNATjcEKUdpvofb57eC4p/l4CjojV/LOATDDJeTsfL+agVnICOn8tp5XQIPBSX+UMDbLw+1JzD2JS48h0qQnGJSPDq9pgTPc/eHy9xC3pPIDEP4EgIOOTkyA26HItwMN46+P9d9z6ODzPqhgLqrNUqKNFAoVZDYWgcoR33oLjuQlRGFmGQVmzlfhPXAkE5yNDijQPvoLY0eU2AI+Jc5nPsMQQZJrCPvGNW0iVUChNIxBagq3sCPdENmB3dgVnxfehKnYOZkV14e89GHN+zDifN2ohZM0/HrJM2Y86crejq2YGTurZiVg/BZzv6YmehN0YDhP1I9J+N1TsfwJZDH8OOiz+Ds674PA5e/2Xsv/JzOHTt53D2JR/FolWHsXfnQdx+y70499wLsWzFaixcugQj8+mwsx92PoVkog/ZFDmaEJKJKNIpEa0RcAgwFKUZwImICE2BJhoRUVs0Qos1GgqQm6GepqdhDt3tAA05HB62RmmS0UE7ftKUbr0FOFNs/PldczgKJgo47DDNmypuZzhgjAfUo/Q0jjboVIcjQMPD24STEW6G4jOCjesE1Exonwdqb1kRx9EdjhABijpETCME0ojWPOI1GhIwUMzmDwQgI0YzJ3+KkYAQWZe7IZExIhKKUDyBHI0BASNacbkullcdyTERDanS2xsHcAWBQBAEDs5x3AZQnbYLepbARO/abDO2CcFJ/psfdGg8kUexxn0bA8YyLrvlBpS3vgOFkaUYKNvIVIbQX2M5l3Czrkbw/jejnH/zAI4uNtjX7E/GAjrBiw6OVW+Q8V5H3h5DT98IZvcsx8l9mxGyzkePdT5OjO3CH3evxZ+FTsGMrvWYMWMDZp60ESfNPh2zerZhZs8WzI7twpzkXgwuuQnz1tyBBevuwPjpt2Lo1OtgLbwU/WtuxOZDH8f2iz6JnRd9Agcu/wwOHP4Edu57EEsW7cDNN70PV191J3bvPg8LxhcbDxTVGk26uYEzglS8F6lEGBSlUW9DMVoyEUE8KvqcBpdDEZoBIYrUWC6CeCxi9uEY8ZlzhLQcstaL7q4u56C1HsQi7rk3SreUVh0d4BzdsQOdqlHSns2dXjWMPz0tHY7/YV53+kGdghAVV0GKLe2EqeLAzgnwrKrWbNqpGrP+ZoCiEYKcnUNP0OoNmuK6ycBJ7wUBTlCe+l7zczj+a3onkEnts1rzgZCZyI4cnYSAoKO6HAM6/S6nQxFSUOAqX63ReIAbn6eXYhJgEkMXUFpX4eaeWQW798gB8TnWSTBjfY16PGXfSPFbg6h7CXwHaQIM9VkGbBx9D/+zvz4D+KUCSvUhVNh2RQvJpXvQd8phpIZXYKCcR6YyjEqVBLv1eX99x+Ta09ZB/TTdPLe/pK+9nG4n6WLeQrFQRzozhtlzF2B233pErf0I589DtHYQsYFzMCe/BSf0bcDbZq3H27vI8ZyOt3Vvwsmp3RhdewdW7vlzrDzrg1h+1l9g6d73YNW++7H8zPuxev97sXjXfbAWX4YT01sxM7UVY6uux1kXfgz7Dv0VTt98NaqVU7Fu3X5ceME7sHvXfiyaWGT8wJWKGWRSYWSMWC1mDAcIOKqXYUywIQAl4tzwSes0glAYqSRFb/EG2PAUT5o8G39q3WH0zO1Dr6O74amepKOitzkafc3RgUvHRgMdgksqkTAbX7n5VcPtt7VxbRMELkF5f2iAI8BDjijXcAHOPA4GBR4DGL9DwCHRaVirTXIEAie7EkGCBFftepaKAR2H0xFgkWMH3LRyNHoGjXhmltW+6GT4DfqOToiUlJVD5fge1hX0nEvAPKv8DkDgmBDjDt8jFnLyffIf2NbBHArBqVyqgiKz/nIRqfoEcltvQGn1LlRLeeQpaqrJnqA34j8EtfnR5Ln9dWSAUy5lUSwWYdlDSKQX4uSuReiOboQ9cAEGl74D1cVXIjtGrwJnI1Q9gFDtAP64dx1mZLajsPRq1NfehPqGW5BfewMKG27C+N77sGTv3Vhx4AEs3/8gVu5/DxbtvBv5pZejp7wXvfndiOT3wu4/B6XqVmSyK5G3l6K/tgQT85dixdJlWDA2jJHBKsqFLKxcwhgM0FKNp30asVmox3A7tFxLJaNGr0NDAgJPMh5DKp5APMpjo+kdWjwIqKfo3u4wegk43dTt9AnYeCxqWxbNHetr3gKcBgf0+8LhEFQIMMLliCjO5WZc0FEOZqo4iJsJyuuUwyHHQ5GFkX8bQwMxozbXPi7HEHgFHWf13Qo8YsFGAGoOXqBxxURCEJsJS6fEit/DQPk+OS4SqqBnXQL25gUcAX33+2VPUTCHUqkMoL9UxECpgFqFHGIFpd23oLzxAtQHBzBUycKu1VByOKVjCTpB7Xus89z+ah4X2t+Tx0WUShkUixby+SrswgKEIuM4qWsh+pKbkCieBWvoAlTGr0Bq7BB6ePja2HnorZ+Jk+ytxlt0bulhFE69BrlTr0J27dWILLkA9ppLMbbjViw5+14s238/lu97AMv33oexdTcjUtmHruQ2dMU2I5I8BbHkMqRSE7AywyjmKlgysRDjo0MYG+I5PhasXNIYDBBYVKxGcRrFaqlkzMTkbphHMVoiFjNgQ3c2PEhNzr5hHEFfdwS9cwk49CzQi2SMvtcyht6odOUtwJmEhfpD43C8bC3BhASecmqKsgy45CxzMuhUQKP3g8AlKG86gKPPi77GcZOjIOQBnaCJTuIgXEozx2PEZSo285wg6XI0zat5b93TIWDyHE2+HZFcgHjHJWBvbsBR8J0cIKooVkcxWspjsJBDvtSP+aUECttvQGb9JSj0D2J+sQ+5+gCKtYEWkdzkdU/dPt5+0vR0+quTsm5/HRngFItpFIs5FAolFIpDsPML0RtaYDidE+eswqy+zZgd2YnkyEGkFp6PzKJDKC67BPGRfYgOnYW5tR2ILjgH5fVXI3vKpShsuArZ1ZfAPvVSjO261RzCtnDPXVi65x6s2HUfJtbfirmp7ehObEUocQqS2VVIpSeQTQ2gVuzHPOozaxUMVqlv4qIzjWwmiUwqLrqbWMiAi+pwKFoL9c01IdxH82jHX5rjMy3cS8edsQbg9M2VQ9johYBgw5OP6fqrBWhUFfD/Rw6nnVLoDw1wTKc7ehwSdk44o2ugGxo7j+lYshF0FBymiqcDOKrXYZ1MB3E37fL4f0jEuMpWboeitqBgwMYRMSnhUaLljfXeVDHfyzLk0Bi3s2RyCdjUBPVoCfLRP+/9H0EitSqKtXmYX8xhiMSrOobFdi9Onr8L4VMuQmFkAsurIaSq/bCrciz50X+T227eftL0VP003fuN/jKLB3czqL5vqrhUzhmvyyWe91Sso1oZR6WyCqHwEsw4aQlOmHkqjpuxEX/auxYz7I0IDexGYdFBDK66DPVll6C89EL01ncgu+Qg7NWXoHjaFcifdgWK669CZPG5mDt2JjIrL8LC3Xdi8dY7sfSMuzB+ys2IWLvQl1yDvvhiRONjSMVr6C8PYqhSQX/BRr1oG5FnuUgvCQWUipR8pMz+GxoFmA2doR709c5FX08XQr00bxYTZ7qyiUVi5kwbOd8mDgIPOZy+7qgBIOqqDVfT0BsH6G8IOn/IgPPkE08aMRhlkAxpJ2RiCbQFHRoPeEMy2JggQ1c4/hDg6FMQ35VH6gpAOkhXBOys1vN0uFnKb1jQbuVAPQ2JNoFBjQZYVnQ2AhYk3CS8JJL08EzAERGbJeBD/Y6GNnodlm8KxlO07LfxApEaJTTivFit+cFDAccbm6MOCD6+wO9Wws56DLGnmM2I2kTvYIh/kO4iABTaEQ+vhRrTQUTTEDLdL9T4Blcs5SV0RkTlvL9dWsrru6QeAmlg+aD/F5CnQCycnStK7PSaixNj4eYYVvBbRvP0kWYh0z+IZG0FFuUsZMeWIrPtKlS234iR/BDqtQLK9LBcrhszaZpKM/C6VK6hzG+lJZhx8y9iycD/6Wkzb3t2lnZ0co4YNsj60N/PvJYx0bwhud04Yb6p1wNOOr5lIcL7VfRX56OcX4h4aAFmnzCKrhMX48RZa/D2ng04IbQRx/euM6HP2g1r6BAyA+cjlD8Ts5LbcXz4dMzO7kRlyeUor7wUqUUHEJ6/C5Hx3YhP7EVp9QWor70UA2sPo7p4J+LlJYjlhpGz+zE6MILBUglD5RIGKyVUKyUUyyUUCzZKRe7voweTHNLJNOLRBKKhGMLkXniiZ3cUPFwt1MM9ObROixjrs3gkZk7xpBsb6m0IRJOJzwgwGvy0zL0WOkjaqCHI2Mrk0RDLE4KMA0yejza3ZSYCJV6CF4objNVQwBu3GA08+aQADgu1AE681TdOsCFBMOD4/4ABnwDAaSC/g+68Vus1gow0bDoQcLQjvQCi7m28wEMbd4rPSLQVdAg8LuCIexze44RgrHUawPF5KVCQUlHaZLEcTdAKOF7wYZrAo5PRG3uBZqo0TVCV2GgdkxED7z19zht770+Wbqx6PUTdW8+xTBPcWB+/p129QQAYlCfGANMHGgUk4RT5vMNlGMDJo1wpIl0fRqa6CAssG9nqIGKrz0Zo5cXIFRaiXq8ZN/7lMp1DNodymcYV4lNPQabd/zzSfPYXv1n3HkmbKph0ErvjjP3AsRY0PsSwQnVdXCSUUC5wfw7fwWfkRNtqaQCV/Cis5HxE585Dz8wxzJi5AsfNWofjZq/Hn528Fm+bdRpOmLsRJ0fOwHHda3F8z6k4rmcNTgivR1duJ0qLDqO07GJYy85HcvFZSCzag9jELiQm9iCxYA+S83ejsmQbqhMbYNUmUCgNYWLeOBYMDWKkWkE/zdTNIqCMbIb0JoVcVmhRwpx1E0ekj5wLxWUx9HXH0NstupmYAzgUm9EKjftwqLOhIQHpVxBNIu1xAaV14dx0z4jhlBZOHrcFGB/t9dPnttdtAMcLLO3Sb0rAYQOxcbmSYMdogwkQaeNODjhK1Aks7Tq3HYfjBR0FDvkWl/tR8PHGWnaqWL/NDzBB11MBylT3ZeILZyOA05kIzuyVaKxeOyE4zWWCCJ8hlmZzIwmOEwJ0OEHPBuWxDjH3FkU8y/AdQWU7zQsCyiBgapcnwCNgo9/TX8wbELEqg7LJs5BDodKP2OhpiC07gNTENtiVEWPJFgwoBFQJxgXOUf7HwLbw+uJzrAeDAGOyPAVr1q+LG3/scjEO2BhwEsCRslxk0RCmgqLdj0J2FHZyHIneeeiasxQzTj7FiNjePmMtjjtpHd5+8jrMiW5FV/IMdGc3YlbqFPQWt2CWtQ2x4f3IL78QyUVnI7HoTMQX7kZiYjcS5HTGdiI2tBXZ4bUojK5BaXAx6v3zsXzRUiyZPw/DlTLKFiUgNizLQjwaNU44E7GoSUdC1MtEESZnw9BD7iZqrM/ovkY4HAEb0en0OWAzia7mLcDxidTeIA6HnI+AC1GeKwo52no6gKNEX7iaYCd4rJuAoSsLKevKUV0wEaBxr4M9Ues7p4qnAzh+EDLiNscUeiqw6fS+TPDWDXktxKLNqnUyIuS9F0jojoJ4kuhzLwz3EOmeHlmZB4FOMyB6v8ubPppvFEB1wUbrKpXzKBSHUS70o7+YQqmcRa08gPLgUoydcSFKZ74T6f4VKJf6US8WTaiVivAGAdKKASWK17TuYxWzr9kOWt+RLDgUrMm1sL5248+8yzFuYZlSoYKS4XKKRnRlxFeUKlglFK06yvY8FLLzkYguQU/3cpx80jKcOGM1TphxmnF5E0rvgT14LsrjB5Ab3Y7c/L3ILbwAucWHkJzYj9j4mYiN70Z0/g7EF+xEfHQ7EiPbkBw6A5n+VcjVliBXHEW5MoTVy1dh/uAAKnYOGZ5nE40j6ojEuDlTA4+BDjeOFwijz1igEXjoJZr6nbDxHkDOhtc8G4cLX8OlGA7HpTNeutPExUymu3mLw3HFbfQc2pYd83gpaCdSMwDjlSdOE3DYaV4ZaDsOh/kEBwUdb8drWkRvzZs8ye0Egc9UQKP3jwZwjKitQ8BRDwVikOAYGAQ8q8TGS3iZZr43HAkR8tZp5P8ex42uLD8IIKbOE8CRTavckCrE0iWaSjxN3CG31vTMUYChtx67WkShMIYBu4axfA9ytRz681WMlIdQXHgqTtp6LSKDm1Asj6BeKqBezKO/aDshb/KouyHQiD4neP+S953TTZt+cnR8pp+nubhQEOGzOmb8gGP0iwpsTn9I2QpKeedsqLyFQj4HbgY1Y90uoWhXUbT6UchRsT+Gnq4RzJq5EDNOXInjTliDPzluJd42ayX6rE3IjexEanQnegd2Ijl+NuILzkRswR6Ex3YgPn8nIkNb0Fteh1htI7JDm5EqLYZVWYisPYzh4QksmphAycoil0wgFYkhFooiGqLojIp+NXN2zq4xxws4B6f1KOiInkaddBJ4qHYQsBHzZ6Et7RbBU4jSFIT+YADniSdNAwXpcLwKoUY6UJ7nMyIwHgmCQahhRODxMKAiNG/cgvxOg6vCrBE7YGMMChwrEC8AKRAxNvlZdrwDUFmK8YK4FwKMGzhg+CwBhJOIBJ15fLZhQKDpjg0JWo8s4ITlO1q5GtHvNIwLHGs1WS2KyIwExACNc085pSBruCAOx0s4lIAw5vOMSewpPvICypGmWxTRzgZKOhyVnfxCYPlOf1DdSUNnYso4YOWs2I9WzDYt4s13egLbJEd/acGHSRoAACAASURBVMV5GLbLWFDoRqY/j6FiHWN2EVb/KN526oXIr7kEhYElolAvEHQUcBjnDbdDwCk6RgT+duB14Hd6vsX7Xf70tPqOoOEPxizfMVrxgI537Gja+yzzRHxWQsEuoFjgPMihWCDocFuCzosSSraFMuebNYhUbD66Zo/jxBMW4m3HLcFxJ63E22ctxcy+lZibW4e55Q1ILdiDyMh2xMZ2IjKyDbGhLUgMbUG4vA4zIhOY2TeG7kg/svY82PlhLFq0AoP1fuRSSSR5VHQ4gngohkhv3Jg0U3xG4An10lOAnF8TDXOTZ8rkczNnT5d4fqaVGoHG0CXSJDVx9saehbHSpRY6Z+iUaxigdI7SntbQbBxAQwEvDW1Kexf0TjqQSfAagznpIL19kFcBcnXcZ+QNt992G/77v/8b+vtfT04BOH5lUPDLXW5H70/F9bAxtAGbGsZpND2imkDidk5roxug0VXANGPWGwQ4gYPF8UothNy1cvM/r1zNVDG5Hv+K0ACIA2iy2pPJp+DhjfVZgoeZxEUBBzE8EF9spo7GBHaPvNZnlCBMHotSl4SeCvJAIuco8IOImCF0aknlUfZ7y6piWX3AUTfA9wQR2cC8Y8SZtPtvk+XzfyjnRhFTpVxBrsbDu4YxnC9irBBGtl5BLV/BqGWhWqsjuv4g+ne8E/l561AoDxguhnW4nE4ngBPMEXrbdbpp/R/e/8s6Jh8fLofTablinlwM6xXDAQM0Bbq7sd1gFjpxVApRlPMW7Gwdqfgown0TmHXyOI4/cRzHzZjAcTMX4u2zx3FCZBxz7dUGYKL9mxGpb0Zi4Awk6pvQZ61BV2wxumMT6A1VEY/XMTa2AosWLjdjLJtOIRGJINYXRrQ3hkhP3LFAi6DPcDLcxClcDnU58SgNB0Kgc056DqBhAGmYiOzFNVYQDQkGlwAOJxBcWmkfaWQQ7QzKCwQXj/RJ7yv9njoOskqTI7YTMTf+vQEcNgBFbaLHkRUDO0xBSmPvikIMBsRooNPOVU6lwa3w5FDvqsRJk5Pxg0vQ9VRAo/eN2bTv6GqCCHUTnPBc6QWVaQYdASQXQNTpp4CQllVw0tgt3zmxIDEl6AhRUiLrxu2IG8vLs2IRRcDwl1VCp/l67SV8naSNTuENBh9+M7+N/8twXzyArTqMSqmGwYKNgWIOdmUAlXIdAwULtVIepaWbUNp+EzKLtiJTm498dcSYQ/OkzP5SocHhELyUwwn6/9pexypu945gIJGFiPvu4LGkY645Zlm2m3CwrF/uczznhesp5FEuJA3glPJJ2ZqQq8HKjiKTnkBP9xhOnDGIE04cwXEzBvEnMyv405Pr6EmvwJzkcsxJrUTIXotYcR2i9hokGLLLEI8OoFwcx+qVm7B08UqjE8xl0ohHIgj3hBDhnpnuBPrm0ihA9tHQY4DZU9MTQqiXvtW40ZPeoyk+SxhuRue1Ghu9BTgCOr9XgCOgI5yQAEgryhsOyOE+uLonkWandww4DvtrAMfZPxMEOAIuruIvCGy0Dh18U8UGULx7dmyeA0+FqphlCxfUzpzacTDqcDC6H4cTl5ZBcvKmiMCaJzvBSAApmJD4CYeIEFmWxIV16bu8sUt4mpX1BnA8BJmg0K6sfJd8P8v4xUDtrllWQU0BLYh4/k/kme9s/D+CTg358pg5XrlezqJUGkCpOAqrUgNNpYdKNgbyFcxcdDZiS/cgPbwSycp82JUh0By6XianQxEbzY49gONrD9OGAWIuk9+h/qrTskHjhGNM2lxMwtm2QeWaxMDOAovzgouhsgM6huMh12OCgk8BJYqwLcuI1kp2DgUrC5vP5gk8/YhH+xHuHcCcWVXMPKmKP32bjT87voI/Or6K/318HX8ycxAnzJ2HOeEJxDLLkcwtQzxUw6qlp+PUVZswMX+RWUClk9xfE0KoO4RwdwyRriT65lK0lkAimkYylkYimjJ7cMjh0CKN/tOyaed4AccQiWOP7eD1XuIFnk5pEhfRuqCePH6LwzFyTLJjRytSC2ILgxqfncgO5mAnceNEICHvuHP9gGP237jA4h0w/nQQ6EwFMp3cV6BRoFBOpSlWoDI6G+V0ZLKyLcgpUc9B+bnWo/F0AIdEyYCMAzhBRIV5kxEvEatNzQ1NVsfk92Szq+p1xBQ3WOR0rEFHv0u4Mlm1F0rzUC+nUK2kYZcXoJafb1zZWNUSBqw0VmUz6FlzAWrbr0Zp2TbEaouRq81DoVwHuRwFHJpEmz06pWDdmb8vjK7kKMBG6tMFicb+BYiY3LMduahR7+IUh/q/h9dNY9YBHNXVEHCqZfovq6GUr6BoDAnI3Qv4lKwBlLLDKOVqKHKO51MoF5MoFZIo2llUClUUc/3IxAYQD9G4YAizZg3hbSfU8cfH95vw/7y9jD86roS3z6zi5Dk1pCJ1zBtcjtGBhSgVqrAty3h7pmiMFmeR7rgBnNBc6nFoPJBALJREPEKaRgkLQxq5bBq2RatXkb6QFojukLop0fH66UXHNOkPG3CekB2ijrInFYuDIR2Nm42gfh1Ow7igYZnWqr9R+Z+AjoKPxnJwm1isOebPPmVXO+WX2T2bdjgeYyAgViDsYE4Akf1TPux0uM9QQPwXyX4fcjE6ANSqTTkUDhTeYxkSf4KEDB55ltdtLddoPGA8TXvjZqu3qUCH7/ROVAWKplgnrwdw5L6IJTjZm8p7rNUMZ+KcuWPKOHUoh+HGbYCkoSQWTskAmyF0QoxI8N3gAE2DEDoEy9F9kGC7gOQFCXlOCLr7HVLWLddM8CW/uU4X6FxQONI8EZ0paLXj1iplesam484iKjz7htZplSpKlbIBk7F8HpmhJUiefjWsVedixC4bsDGEtFiFXVyAUpFeByzUikXUCq1iSPMfWywAm7lLbRu3L9x+4fhwAaoVVILAQ/NYL1fzBJvGaanVWuMsp8b4MUYwlmxodsYfx7W5b8yjtV/pRoqctIja+B5jUGBXULQqYi5txnsWBTtjwIbcjkg0CsjnyrCzVWTTFaSTVcRiZYQjZXTNtXDijDhmzEhg1qw0uudmEe3LIBW1kIplEYskEYsmEDbWaOL/LNoXR6wvabiaVDyNdDKDbIp6FtdSlfRCjYqEdrigQxqitMK9x/ve4C5oRQetXlQkDlpYi06btM8TfHTTXaSLOkK2l4i3F9XRNMdKk91YaXdzzKO2m0M6HgeDeBhIIhlPIR5PIRZPOiGBWDyB2/zHEzz5hAAOFT20LmgCnFiwYoig4+Vgmj9uEgAynI97Uqj+eTaUWTU4yO42XHuWURuewEACrqtaM1gdgHABRQYL5cP+AdFUxlieyWBgPgcOuSUCiD7HgaZiO+Z1EgSApgc6XlAKAg4vIE2WDnrWzRPOSCyDNO0xLjDiuVYiJoRH9UXqCihIuSyAJMSxbIDFJYJuvQIELogoQZeyQgy1DoldwAiq738ij99Eowmu6tsBjb5Xv1/36RCQJc/7n8voXnwm4isPYrg6imE7gUrZglUeQq60AIUSAcdGrZBHPYCD9AOvvlO/wRsrUDTFDYKvYCN91VTGvFdBobl/+T5y0cLhCDftjisdG85ZTrr4cSwo/eV4rVy9vt8/pllG5oR4cPfODzO/7BzyDGa+0gcigaiIdMJCJmkjmyoimyogFc+AQOIP6QT3/+WQS1uwMpSQiE8z0gAuPHWe85q0QemBWr8qHZluHAwuASK1tuDSSiOVrk4Vd0q3BVSasSAdiyNDvDAubVJIxNMO4KQQjacQTbyJAYcNw4bXzmy/X8fTuI5RAcGJnc6BxkFqwMFR9HP1YOp17nPiG3GbA2xcdfgHiLFcCzAa4Lcx8D0yQZx3dQA6Rws4/skn1/y//tCq7wma3Pr9rKfdfc1XAuCNea+xii3Q0aEcNewtw7Qp53jfZhkTjFJfCC/LeAljYNrhpkhgSegZc3EhzxbbglhgXQ0uyyX8nZZTAqtGHfL/230/8zW479L24f9gPZnRU1HdehWqWy7GonwIufwQMuUhFHhiKPVCBR7nXUC5lJ+6nZz/pu+YMp424DgcM8eM44KJ/4OGEtL/InrVcSNjpAge5Me20zHL7zKcicOhN8a2M3/1eS+Xzzz2E9uc5ZvBRhaEBmxsBSOWIUAVkc+VHA6oDCtThJ3lopMSCk/IMk2QcoJVgJVVTsXlRrjYVBp1ZIDj+oU0i2yPpe6UwPOmA5wE0vS3SecAcXI4SSTiScR5LpAJccTjcdzWahb9u+dwyC0ZDscBCF5PxuU0HNMZ4BARG4HCDyDaiQQVDhQdMG45vzNQx/7dKS/lxA+S1kFuQIknB7+ufCaLjx5w/MASbFLNb2tMYBW5eURpOpkZSznHyagjwvPe17QXWEzaMdsWgsaVLJW/ukr2xSQUzh4e4Q7E0SUJlT7P2CXOnrSnThIbEi1pdzE6kOfEqWWnoHH05URPKN/eHuzMt6q1nAcI2Kb8BnJJPOZ7YGABimv3Y9aWK1CoDCJbWIx8tR+lahTlso1Bq45iqYh8pR3geNqLAGfarHkxoMCo39yIOwQcil8NB2zGkzte+F+kD6TPdbz4Y77f5Ol41Hp8iyVZMHrGubOfjeOU7zEWgI5T3WDAUbAhANF4iO8tGdCxsgXY2YIRzdkEF3/IcR5LUNBpAEpj8eksah2Jh84f0hT/orXdtXJDpEu/74BDkEnHUkjHkg2Hz6lYDMkYzxByw+233erfh/PmAJxm9q8d4IjOx9i7O9wGgYQdGLxBytkY5eh7RAwnIEMw0dUKB4gBJ644nJWEATBnExYBg2UZONg5sTmJmJ4MaPTe0QJO6wTjxGwFl6A8PwHgNQk8iT6JHwmCPhdUNjCv4WS0YFarLNMgZB6gYJ7hDKo1Y346PDhkNnYSOHiPhIyxciytdQjx5H3WQw6VwKXKWf4HKqvFWMTlJI4eWILr0v8jACkgGPQufhcDv1nv63/jNe9R31gt15EeXoyuU87CSRtvQba2BJViFqVKAtVSFoN2EYVyEXaFbdT6TVqnNw7qL+/9RtoHGG2ByQEMPsdv0LY2fc46GguaYG5Zx5bEAljB47lV5KzPcJzIe2XMBD3vzytY5MQ4PosCJlleM90qBte53f6eSEJ0HrMcv43v9OqC2wEN80lv+DyfZbpBbzo1EHiTcTjc/CpBACcTjyEdiyAVizRAJx6PTZfDiRufQGYHKXeR6k5So8MRZZTKAV3ACPA6oLtXAzkX1em4iivW1VB4GTc37jVBQzqPrsMLpgNVn+PGwpVwQJhB4HggMJ3sMTZoHiweuamziUu4JpXfCuBwwJiBZgaucE1c5bjBu9LSSeTNc1x4OApVGcS87wYl4Ix1kPsnlFy31ts8wUkEWgMJBwm1iEIcUUng0QjO6tazeVRXrEKgnNWrEi8SJT/gmHfRmok+0AbM6p6EWAifcEBCyIRIKwiZ+x4gY70sJ4RciC+JEK/N8w4xVIIooCBg5qZbiTafDQ7eZ90y0mZyzbQBQI+pd6tuxXnWaRvzLU4bVYo28vV+2Kfuw0kH/xaJeWtQK+dQLyZRpSVWKQ+7XELeeFiW/y/fqpxkZ9yMAqT3fyrwNPdXa30yFoUzI+CTOyO3oc9rP3I88D3atyJ2k/GjwOEfm83XjmiscRyIh9vhJmmHM9J5QNG493nv/NE5Q7GczlXmcWzp895YAYT/lXW6c9kVpzVAyVl48hmWIy2aDGj0Hp9nG/Gb+JyI+z0GAF5jgKB0W8BxaaPSTJcWK21l7KWvklba3Rw3GwcEexRIIBFPIRlLIUUOJxZDJhYxgJOMRo0RWjSeQDSVxe13vatzDodGBN5do5oWowH5M2rFpn+o+eNbDQiCRGXBDeRtLDfN59mJOkjYkf46BZToKoOyWIcDUi7GAR8OFN7TAdEai06JA5XlOg0KSN4BrWkOZqb5XZycMmhbV1wyyQUI2tUnA1cAx5RxVl3eSdguTSJBLoEESCaBcEvNRKRZVCIAI0TPXdU2A477fHM+30WdhXIn/O9aVomUuLWpm7bhu9gG2g4s67/W5xm7hFTSXj1PcDkXQNxn/XluvQQxBTKCjNQvYMf/JaAn/0nKBhlAuP9Zv4mm05VaBdkF2zFr54PoWbENdrWGUSuFqp1AopqHVaLVJZ9VcJZ6tD28sVgftr4n6D/qNzTHbru79cqChf3E/8mFCoGn+Tl5J99j7pFwcw+Nh3tuNxY1n4Ci84TvVrDQPH/M+3yWIMLYP5c4b2WOcO9OFoU8t07wHe7CTtOkBSwr444WrkIbgue8CzCmXIfeTViXfI9laI4ufv20a3rXLl2cioZORZf1vtLzqeJEzAGcaALpaBTpaMRYrSUTSUTiaYTTBSSKg3jwA391bADH+4Fq4SackHMwT6LZqkHM6oisnTeSv6zflFo6zWNI4FkF8B4HIWN2onawNxaTRHcAKeiQ8yF3w5WIGehczXQIOv6B770W6zaZCJxU3nuaVt9svDZpM0GUU3JjDl5+m044pmXV5678eC9QQdsQxzU/4xIZh9h7OYwGB0HupJUwCQFy8h3FstbHeyTUJFhMa77GJGYEIwYlZLznBTbme4FKy5nYASeu1knwyE2R8DeV8XFeei+IGEuerNblu8XKjPmumEx0OI0VvXJ57TimgPcPFkPgqZd9ldORmr8afVsuQ2Z8HcayaVStFPrqJeTI1VmOaNHTBqZ9zAZeP1fSCjj6X5vj1j7U/miNlUvmuyYBPMPlyD4UIfidiX0JGOxrBR++Q8a1O979gNN8rToYXbxx3hJEGGdgW2kxp+aR32bzqIAQgYjBypJWsBznvFwHg44AkXJABBGlGf7YS2c0LWAiagHm8ZnpAYyf1nVOS5VeTxVPBTSN+wScaAqpBuBEkYwlEEtm0ZOw0ZWpI1xbhPv/8hPHAnCaRW0NzodmcsZeWzkbsmcCMsLu0a69lbXzA0u7axGZCYCY+ozozd8J7rVaqWmHN8eOKXbACkXARQCHRNy4tekUcBzjBB2UjDkwCSCcUF4QUZDxxuZdjWc4QbxiM+8E5Iqt0BCNyQSUsnwPgUYIx+STvpm4KGFxY1NXQywnBKf5GQecGiAk7yU4MOg3KFjos17Cpe/g/2HwgoAQH3kv8/U5b6zAymcJEJMDjrzDfZfLybjvLYo3BYfA63/hM/x+eVbLuMDIb9Ky/tj7vZqu5yIo5HJIVBYb4CntuBbl9RegUB5B0cohXy7BzvPAMnIUzRxOO25G626O9ZvdWPvFtJ2nf7V/NNb/2ijvcBXNz8l40X7UxRBj5nUSzOLCKctv5/u0nmZwaZ4DnB9iceYFHQGWvJ1F3uYGzRTytgQDLDkBFoKLAZgcpRkMFNdnYJnrVi7H6I5zssmc3yiA4zc84gKW4nm/uEwkJuJFQBbATP/+Ag73KiWQinLPZhSpaAzRaAJzI2nMTlUx05qH0Oh63Hj/h44OcILEbMY7KDcBJbg/RxCcseF8nD07CjhBCNsOYPz5uvFTVwr6Ln+naTl2OjtfDQAUcPR5xv6VCa9Z3jxnjASmJ1LjIAwKBBVOUk4epmWi6IrMjV1Aclh/R2cUNOkIKrqSN/edejlRec+duM2TXogFiaeAA+N2REEBT++7zwStkKU+fhOPD6Csn4RXvsUtz+8iZ+DnDgxRdTgE3pPnXXNbPhccvHUrYAWVdcu5BLUVcPhuApe2n3yviNX4jSo2Y34nwBL8zUXU8kX05zOoFhNIV8dRWrgTmRUHEBnfhIGBIYxbWXNuTI4eo/2A4wNmBcvAdzUU+57/HwAE2ibeWABHn2s/TmSBI/dljEzFXTfXxWc4hrnA6xRsZKGmOtYgwMk4gJOEbSVg5eKwcunAYOfSDjdEwBE9sX8eC00QazV+q9COYMBpoUlG98x9PgpGfO73GXAINhSnCeAQA6LxNObG8zg5O4TMku3In3YQ17/745MDTpIeBkwlshFUuRd/rOIzNxZlk7KKJPoCOOSGHE6n3dEGHYrZlKvxApG/Y3nt5YT0ezg4FHDUEq0d4JiB1ND1uBvA/ANwutccpJwkfI5clBBzB1gasmWu4IRTEVBiOe+qTtK6+jNA0Lgvzwk4uOI2XWmaCd3gfEhEnElvFLDBq1F5xr3XDnBImEgohDjLJkmKt0gIJd9ZXWsZiqcaHIsSNNFtuQYCza55uAoOJvDyXi+x9Zfjtfe+pqVcs/6GYEPluHy7ALeCDMsLILkWaHJP6mC98v3u+4K+xdRTqGCgkEXd6oFdHkauvBjhJfsR23QV+heeggkrbQ5gS5cHUOSqn21ZLKNYKJmgh5gZcKZlXBsxohdApp92uRdddATF7riQRYeOh8CyNnU8NF0mx2+j6KSNSJiAQzBkXs4R+aq4WOMcpQ5OyFrIZ5nWfTQikeDCrcATPMkpGhc0aRBUcg7gkNPJW1wcckGagU0rMm7qpvjcWXR6xWoq9RCQkQWpgIcAhy5SCSIMhtY0ifiFq1HaI3TpjQIclThNHTdEZmZDZ7NaxHsvFSNXQ0OBGOKJGMLxPHrjOfQlbfRkBmGffiXSS/fixnv+Mhhw6GI7EY0h6QQeRkTw8QNNwthaxx1OJtXwnWasGWJxg/okqCTm3g80oOMATxCX48/zgspk6SDACcpTEGqAziTmiO6gatXvTHWvUxBq6IcaYKGgQm5Hrd4EnGTyKNH3ApI+o7HohzjJCVYSyz2CjnBW7nk7QgxYr9bdvOoMIhbt8pSATx274DJd4ucCTjNABL1TV/xHEtPIQRXjJKSGu2gLWM3fwvd5v0etwIK+o1osOJ4EbAznU8iUx5BYdQiVffchv3wvysUySpV+5Ip15Iu0VisjX6ogX6wgXyijkKejyALoc22gUjVucIxoKoij8eV5v1HT7I92/TtVvnA4rX0btFjKpjIo50so5PIocoNm1jZpXnuDARKCyTEKdtZCNptBNpdGJp0y4mj+r3zGgp22kE/bKKTzyKfysNIUqYl7K+GkXD2u0ADXqpXAwzwFET4n1654n/QniC4F5nW4AG9HF/20tN21nz63vQ4wHkvFepGO9SGZiKMvmUJPqoZopoRIioAzDyctOog5mXm45ba7jxZwhGPhnyXHYXQyhnNJGHCSvFQL2LwFOM2iNgM4ahjgxML9uLJjLcNJQaLAlTQJl+FMWoDKNQDQSc6yJJ4kmCKqE9Dhe7wckhL+qYjKZPdZB4ndVEHfdeSxrKCV0+Dqnv+v5b3KaRxBbAgwCbTDDfLaDyRKpA0343uH/Dfx7yecksP1+MpVCnnU8jnU8zSZrSBVHkNscCXSi3cgNLELc2urkCnUUcrbKJCDpHiyWEKhUEIhz+OZy2aDI7+hSs/LtqtPmqp9W9rLANKRLzg4Nkx7+WIdi95Yv415JMyGsDviYC/XL4ReF19HH3MxmM2mUSoVYNlZpNPccJ5BPmsJN5URsCHg2BmRFricmiudaAEccjXOAlbn1h864OTCvUgnI+hNphEJV5FIzoYdT6C89ExEznkfMvXTkEgVcPvttx8t4MTMgUMiLmtmudw84Yz8iGlODW0jVvOjcDv09ucHrhA8rKzef7NxOEasZmz5Xf2NTjBOXhWnUcxA4kYLLvVbRWsvKaOcjcvFKJBwMlNkxQ2GJEis2530btoQCmf1y/SRBlek0rrKVQJzLGLlxoTrEL1KUL0GhNrqfFxxlwJHc+z+B+YTbATYpnqO9+VZtiOfodl0O7Cq5G3U8xkTMqUhMJQqddi1USRWHEDmjBuQG1iEap5mvTycjAsPEXGRuJcIOoztIso0nTa7691vD2qXSfOOov+Dx03z+NTxl7MyyNkZWPks7EIOmWzKpK18Dk3BziJ3DANBhu/LWWnkCxZSqQRyRqSWbXBRdspCPsPFm+hHuWAwx5mTw2zy0SgcjnA3LuCoZOEPHXDS0ZjxMBCJUHefRqlvBnqzg+g55Sr0brsbWauEdDyKW2+++SgBJyqAY0RwdPjp2xDq1du8BTjNXM1U4jZyNCQI5GRISCg35kQm0SPhGhkcwvDgoFGmM18nsDcWgiwTnXXxWYKBcjhKQFm/lmVdcn3kgBNMcFrrm5Tg+cQ+wWUdgmv+m/P/Aghl8LPTI8adgFbQe6Qt3P1WQWWYRy6jaudQtbPIFvuNmKxmpVEpFhGf2Ibs5uuRnXcaLLuIvOFyWKct58NYOZRt2xzBTOAp0ZrNuPfv8D8GtFmnfdiunHccTpbOFdJI55MYWziC626+Bve952488P778KAvMO+B9917DMN9ePf77sd73/8gHnzP/bj/gXtwzoH9GOiXRQHFe1YqZ7gbAo5aPIrVI8WX4jW+hcPxiNR0O8UfOuDEE1mkIinkentQjp+IQraKvtUX4ISVl6LLXoJkohuxWAS33X7HUQKOT56noOJyN7oPhw7dmjkgXvs5mXbXfk6m3bVavykn0y4WyzVX7qq6HFXyNcfT193IIBTxQBCwuHoZRzQQYM1GLsQogCtVAzysR1f0tNga6h8wZ7CzDPP9k1q5GBIEEU34y7B+bljk2SNewqTg0woQQcSF4CQcjRsHlQvKO1pOSEBADBDkP7jf0PxN3v93JGnWq8/JOwjWLUHFiHqv8YzqQ1ydmVuf1kugKIKcDgOBp5bPGoOASHkBwqMbERndgOzQcuTLFVg08qBOybZQsrKo2DlUaEiRp96ojDLPh/G8f9L0GwQ47qJGdIV520Y6n8DIwkFccf1hPP7sf+C5Xz+Nl3/7PF7+zxckmPTzeOm3z0l4nfHzThnms6yUZ1rvvfT6c6aMN4918vrZV5/Gz5/+GZ5/+Vm8/OsX8MpvXsKvnn0KP/3Zj7F92xaMjQybvjW6m3TOLNAoIaDzUS722O+cX6qfyalhgDF/dnU4qseR+67exkhYHA8mXsAKolftaF1n+e0MA4QWe+ltEH0OyiNt94dowkYqkkSpdzbqobehe3Q7IrsfQGrtIeRDbtyIZAAAIABJREFUs5GMzUF3LI4bbrurc8ChEQE5GW/wv9gAjeF0xErNGA8EAE3QH9E8byNoOu1xhyMN3fmm0Y5ByJhNt4KLgtFUsYLMVHE78ZkfmARwRAxGYs16mce0ciYUjxnuxxgWUDSmIjkCmaQVbPicASVHnCb1kNhJvop8CECNsgG6IT+wBRKyY0zABNSUMLtxC8FXQu+POyW80yin4rKmb3C4SIo51SqPIjRtT7Y1iW5gm1EH4xyuNmpFMGDFYdklZMojyLPPKRJdfxDD265AdWwRUnYZdkFW2gSdSt5Clc5kCyWU8mJEwPceaZBv9Y2ZDsaDf3x4r1u/hYATx813XY+f/+onBmyeeeVJPPnCz/H4sz/D0y89jud+/RSeffUpc++F3zyDF19/Fi/99lmTT3B68fVn8KuXnzCg8+JvnwXLsI7Hn30MTzz/H3j6pV+a8q/8X4LNc+beD3/2L7jnPXfi0Z/+K5575Rm88MqzeOnVF/Dyqy/i4S/8HVatXO7sxRF6oIs96WvZpM35OBVN0PtBQELQYRtzfHA8ELy4mb0jIOlQFUH6qXTVG5NOx7lfxqGr3nvedBB9D8rjoXTpSBh2tBdWrIz/tfhSRE67FtnCEKrxP0KypxvdiSyuv6ONa5sgK7WOAUf34JhNnoKw3j8xVVpBxhuzI8y1wxWpOWEnndMx4DRWHGLKyFWJu3Jp5YZ0MGk8FdDofQGcVqVnC+B4NoiSI+J7zMD3TXoSMOGYggGHwCOg494nEeDkV6LCAU93MiNDw0Y/xHteQjFZmnX4QythOXLCp3X538FrL4czWTqQwE8DXPzPGyU7Qc3UIdwP389vJXBTv0ZxJ9uU1/o8CZam/XF/rR+12qAxdR7J9GLATiFbGkCyPIp6JoKRbAjFlXuR33QFUoNLEa+MIV8fheWIziq2bQCnki+KOM0WoNP2m26sYlXte+VO9PpIYq1DY3I4mWIKH/n0X+GZV57CL555DPvO34tTNq3CqnXLsWXP6fj7r34ez77yVIPjeeE3z+LRx/4V5160H5/83Mfx3X/7NvYfOguPP/MfIPfyxPO/wF9/6kM4ZeMqbNy+Du/5ywfw48cfxXO//pUpe+iy83DJ1Rfiww/9JZ57+Wm89NrzePn1F/Hr376CV157CS+8/BwOHjoPtp1DLpcxAMC5x/mrc3Q6YMNngwCHee4ij4fG5d4gwCHYkHGIOltVyO2I8ZefNgeBS1BeOhKFFe1DLFtB17rb0HfGLUiU5qMQmYtUMoJQbxiReALvbHc8wZsNcAR8RATHDuRgZ3wsAYcDgHUeaVBAmSrmSkYH7lQx6yKYaDnlWppFcmKiqcAiZVwOx31GuR8FILVkE4LJwU9jBMYkTp0SlOkSsmNZ3k+036hrAo1axjHmexXw2Iajw8OYNzpmAJwcI++xDDlSTfu/tVakSXMZ+ULVWKKxnF2oIp8vYSAXQyUTR6x/GcLj21FcuRvlZWcgUhxFpjQAm0YCto0KAY/fQs/SJhwN0IsIlv1FoOS4YNzpuOisnIWUlcBHP/XXeO3/voKnnv8lPvbpj2DHmVtx2umn4L733o1//uF38MKvnzXhxdeew3Ov/Apf/toX8ZFPfhg/+vmj+Ncffx+333MLnn7hCbzy2xfxs1/+BLfd/U5s2rYe97/vXuzevxO33HUTXnztefzD17+I9/3le3DPu9+F7/3bP+FLX3sYh6++CN/47lfx1HO/xGv/+QpeevV5HLrgPGSzKWO5ljPubVTyIYtQFaV1SiuCAIfPEngN1+S4tnojORwvcMhm/VaVh7fMZOlYNIpINI3uykqEDn4EodoGpBIxpCJdiIYt9NKoIBrGnTffdOxFavphLloGW6m595v/qJez0bSW5TVZURJRdtixBpx2A6OTgTUV0Ex2vy0IOWaiBBzlYrxptoMXjIJEas2A1QxErrjNJS7TAZt2ROVYgorW5X+X2RjYocjIT9yP9loAp2SOV6g73pINoPAI6ErVcDejwyMmJqEmN2YINzkiw1m6YkH9FhoIVLkpsVBFrDwf6eIgylYW/emQ0eWkioOIF4YQG1iO0voLMH/bJUgMrTB5OZvHMufFcIAAQVf8luqNjgx0pL25YVJEgNT3HS3gBC1+MlYKn/j0x/Diq8/j5ddexK9eeApXXns5Dpx/Nr7+7a/gY5/6CD70kQ/iwx//EH70s0fxlW8+grvvvwu33HEzvvGdr+HHj/07Lrn8Ijz13BN4+Tcv4rHHf4Ibb70eO/Zsw7f/+Zu47qZrsW7Tqfjlr36Bj3ziw7jhlutw/3vvxTe/+3VcecNlWLx6AlffeAV+8dRj5vlXf/MyDl14PjK5FDLZtAm5hhdoB3Ac7yOd0AWW8dMV1SGLFMUFszcCcNQ6mLSTnA3pddApnqS5SsuniqPpHML9y9G3ZB+S6y9CX7yIcDSOcCyJcF8a8UgUub5uvOumG4IAR1iu1o2fzfobwwXFYgEfpewa77nPKGhMFSvIqN6G1/pM070O5Z0qUmsMjgAzaf+A8F43npuC+5kMUKa6Z9ztBBgO6EpKAYn1ME2gUGDQe5zMQYAjgCTPkW0PmvQmj94O1DTbOesnkMjrDm8n9pfhtYLE0cRCiL0Wc6JoVnGMxJ0RUyXqxzKm7H1oQMRmIod3dWsEHXXdTw5I+0raI1iHU7fTIOjY+Qp6K4uRLI2i30piJDXHyPnj/UuRL/XDrgwhPr4ZxdMOom90A6L1pUjm+42eh4BVtzKoGO8UFKkRdAoocBOnBpMn7WbAry1oyyJEx0tQP0+V5/ZRc11ap21ZyFppfOJTHwMJPcVZr/32VVz9jitxwcUH8chXv4xLr7gECxbOw4HzzsY3vv01PPTpj+O6G6/F/IkxXH/jtfjyI38PgtaPfvooXv/P1/CDH/4LLrjoINZvXIu/e/hvcf+D92DFqmX4wQ+/hzvuuhWXXXEJTlm7Cu+69w5cctWFxmDhxtuvw6M/+wFe/e1LeOW1F3H+oXOQyiSMWC2VTjgHQsocmo6YXWmHl55oWu6JIQGJP2lbJwtoU+YodDh8D7+B71faat7vMeIivU3F40jHwkjE44iZ0zvpL42HqsUQjyURi6URN0cSxBErDaOy9VJkN1+ORCyHnmQccyI2eqMFRKMhWH0hZHq6cOc7fRzOE088YeR7sUgUCeNdIIZULI4sjw01iiYXQEQO2HpNkJkKEXl/MjaOxgZEezYMN5Mq0HhjorM2nuu3LVjpRtBRU2A2NMFMVxPyHtm4qoNhqlgH0lTxVEAz2X0CSWNiKhA4sRJO3m8HVkHPegGJxEK5n6Cy/jwFOT+ImHYl2DW+0XW/w9XxZESJdXl1BVo3/x+tgYwYxxFX6X/2xlr+zRIr99IQm7Ul5sFA2dBLOS5z1CiEgEZz3IF6PwYLGdRzCby9vgm5Xfcgt/FqhOvLkbUKGM32YUF6FgZycaQLA0a/Y+UryHkCDREsm2crcWc/Xcm4Cw23r7h4Ceo7r9dyb5+74lrvuFGxI/vMcObOgkfnIt/B/Tef/MwnDND8+vVXDPBce91VOHTR+fjaN7+Cy6+6FNt3bcU/f/+fwPvPPP+0AagNp6/D2eechYc+9THk8hn85LEfmftf+vIXsHzpIgz2V/HA/XfjzjtuwZrVy/G9734bj/7b9/HBv3g/tm/bjF27tuFDn/gLbNq+Hg8/8jk8/+ozeO2/XjV6nPMvONcADnU4Zn9OJmO4VHJ4/B+UsrSjEV7QMNZo6qGeRN5Z7HrLTJnuEFxI07z0UdO6WNeYtFLveWPSWfYHAZVleYBaOXICeHBadyqP3qRtAIhn3fTFcpgbr6EnWoQVjcFeuAHVDeciPLwSM2M2emMpUMyWiPQhGelFMtKHeCSC2271nfj5xC9dwCEblIwI4GRiCePmph3IePOPFnAMujqNYricNoDDxlJv0wagzOFsBKhg0CE4sDE5UNxnBdQUONoNIn++lp8qFpZZ3uumlYWePFYbfr++hoSfgQOfgMUJLlyMq+sxk7sBAC4xcIkInYeKWIeg4CUS7dIkEs3chWPa6nme941MuqFQF7GO+94gItaaRwChCEeARDmCN8Y44WjAS8FTV/YqSuu0Thew1JuBtB/blBwTz5+pFyyUMwlES/OR3HAN8jtvR2xsPeqZqPFUkC3UYeVLGLTihruhfqc5EGwEcIy4zPFXJn0kQNNuoaD/Q/tT+yd4zMi+MbYBy3Mc63Puuyxk82l86rOfMOKsV15/CS+/9gKuuu4KnHtoP776zUdwzQ1X4ezzzsK///SH+P6j38M1N1yJiy67AJu2bsBZ5+zFpz/7EKKpMH782KN4/pVn8ZPHHsU7rrsSO3eegX/94T/j3nvvxJKl4/jmN/8RO3dtwWWXX4Rdu7eaQMOBDVtPw+f/4XN47b9ewSuvv4jX/+s1XHz4AnBDKr0PZDIpZBwLVi4C3TkfDDpe+qOAwzy/pMVbbtJ0GyDxgoWmSQ+VVkles7rC0FbDybhWxAJArn6c10Z6xUPT4klzRHQyHkU8nkAkkUYiGkUm1INcIoneZA2ppWchMn4G5vYvwyxrCLPjFsKJJOLRsAM2vUhEwp0BjnI5aYfb8QJLu/QxAxyPObU2aHPsNibzJ+20ABDiAPA/o501VewOuukbGchu5MnBRjmfICBRkDHcic+owFs+iAgIQSMBcFewQeXa5TUTDAEKElctTwJEoOCK3ACP448r6DklOnyW30MA5PPMJ8FjWu8JYQvmCt5M9xqA43z/dAGH/4XPsC2US5I89Uqtvtm4091CZmQV4sv2IXPKBShMbDQbRnP5smwOZZtykcDgLFKa+4FtLUG+m/3pmNKbPglYCDS4HukzrU/7f/pxDtlCCh/91IeNwv/l11/Ay799AVdedxnOvXA/HvnGl3DNTVdi33l78a8//hd85Vv/gNM2n4r3/9V7sWf/Tuw7/0zzbCofxw9/+n3z7M8e/xFuv+tm7Ny7FZ//4mdxwcXn4sz9u/DwF/8Wy1cvwv3vfhfOO3Q2zty/Ex/79Idx6qbV+ORnP45nXnwav/7ty4bDokjO+FgzYJNqAhnOfc5BxkF0wktTCDg6l1lW7wXRHr3XEncIOLJQbwYc5k03CF0nwCTRnSwZaVU22odMNIQYT/YM96EQnYtUNIzE8BrEd9yDnvmbcXK2H3NSRXRHU4hTNxTuRcrhbhKRCCg1u3UqDidhRGtR0HlnkFl0EOgcLeAQPNg57Cw2vjZkM9gkG4ouorqWFY6nFUi0E1WMxmsZLBoHr1aCBpR8W6dA01qvDlgdiEcSKyGmTkaIRDN3047DIQhQzMFnvCKw6ROKZq5JnxcOxyWWSnCVMAXF8l/sFisordN8a4PQuURQQenNBjgNDq8gupsj+T7ldLT9tA7m80ycQrkf5VQEtWwCscoEUhuuQWr3g4jWl6NEz8e5HEL2sDlfp5jNopjNoJhzAg8jayw4CrAdHQ8BjsYQfJf0ibsoafSbwzVL27sLDe2roNgdZxwzYvzCPtU6uPGToq2nXvylMX1+/rVncOvdN+Hiqy7At3/wDdx81w0m/ZNf/ju+8b2vYM85O3H4motw2uY1uPCK8/H5Rz6H+lgFP3n8UfP8L371M9x53y04Y9dG7DtvD869cB/+5u8ewiPf/CI2bF2Li684iF1nb8P5lxwwgLZ5xyZcce1lePypnxtx2s8ffwx79+4yJtFWLmukITpHOXcpeeCikTQniD4orWHMMiIaFzGc0jBvmSnT0wAc0kqV+kwGNO1UHk30PJZAKF5APJZGJhpFLhJCLhpCNhZGivR5YAK949twwsrLcaI9H12JHEKpLPpCYcTDfQZsUuE+JMPkbqKIReK49dbbmo0G/CI1BZxkWHQ6TR/k2wSq944GcMjOsVM5wLnK48BkA2pHeWPmc6XADiWh43OTdZ6ItORUPe0UDhgSZ53QQQMoKI/v6iy0Dko+pwP4SGKd1Pzf/HYSOOZ5uZt2gKP/k+/V8kIEXADR+qcTG5m8ivAaRy244NAgWD7gYL/xHr+LinYRo3lcyjedQ99c35sRcPg/qHeizzrG2t5HG7ONjEiK/WwXkbNLqGWiGEl2IZ8vY/a8nQjv+2vMHtuFbHEAllVAvDQPhVzWAE0pm0Y5mzKBgFQ0oGMbsKFOh5tKab5Nk27xzdfc1tp/HBOck+7CxTb7R9qNFf5v4Vzl++V51+qtUi4jU0zgwIVn4tH/+L7ZtPnKf72AR771RXzp6w/jsad+hK9850smzc2g3Mj5j9/+Eu7/wN34f7/wSXz5Gw/jBz/5Lv78I+/FUy8+bp5/8oVf4B+//UV84K/fg498+kP47qPfamwSfehvP4oPf/KD+OzffxoP/+Pn8OxLT+P//P1n8Tef+xR++h8/xgsvPYeHHvo4FswfM3SHc0RphJmrztwlnVEds58+eGkQAcfMNZ7maQwDms8I85Ztm54G4HiBpJ2OnEDkLddIO/Rc9+SQwchE4ojFcojHMshGIiiFZyMeTyG7eBvKO29EYv1hAzY9SRuRWBx9fT1IxSJI9HUjFe6BAE4E8Ugc0UgCt97qc95JwCHrw0BU8gKOoJTca5RpAzoKPhq3AyE1y1MuxnRkyt2BS6JCEApCa+0gdqTRzejmUF8HCSiRMHPlLat7ltcVCieEHnfs5YDMtzQ4oVbg8A+0zgAoGKgUDDsBIHmPHCbHCSzA7Pp10skvRErOTOeKTAHGjV2xnpsnnJIhbj5wYH1mdeeI8fgeWb0JWLEOL3gJkZJVrVf/o8SLYKOAwzxvmteGODmiHXPPk+a40HrebLH+L///6fQ7p/pvdGNDzoaBYJHO15AqDCJaXQz7rAeR2vMA8ovPwPxMlxnv7BcaBhQySVRyAjzFnCzS8vkiaFRAb9N02zI8ONRwdaR9oOPJ9Ien3QVIXL983v/H/865xkUE9U5mIeGAJsc4Ra7cFMsy2WIK85eO4t0fvB//9tgPwM2b3KTJ8MJrzzTSL/7mWbz4+nPm+umXnjAbRVnm+V//Cr96+Ulzj8+yDLmkZ15+ymwYfeG1Z42LG7rLoUsbDc+9+iu8+MpzePnXL+L5l57Fk0//El//+lcxMT7fgKrRoaZ5VIFsulaFv8b++d90bUT4SWOcpItbpVe6gHavPRIZH+3yLrD9aUMTG/4rlUaq25mYQzPVm7+oHFywcSVWSpuVVmtMwMlRldIXQTYcMRxOIprAn2YnMGP1lejefAtmD52GbGQWUpHuhoFAiqI0eo8mlxMOg8yKAE4St97i86X2RgOOoisbkx3GwciYk4QrKV4HgQ3ztOMISOw8f4foNevjJKarEU4AAg/rl3eRQxJTYRLloEHQNJAmMakmgB0p6PDd/J7Og5TXdqJoTZ51jq4lKDgAwDLCDYlZp3JGbl6QOM6v4CWBd4DF4Y4M4DDt+W75HgcsHOKkYj8+7w9eUBGC5XJaLgGTPPf6zQs2R/ONJOASHF2Vh7h76y3nMgZsbKuAbL5igLdEBXdxAF0rDyO+9XYUl+9CLRVC2q4iY5eRy3Fvjg0+S9AhaFE8x02lFjeX2tQRiTseivHkfW5fKOi4+c74MFxt61ghZ0OOaWhgwOxFosED552ObwNIzmZHq5BFvmJhaKwfm7dtws233YBHvvZlfOM7Xz2i8PXvfBVf/6cOAst966v4xre+ii9+6WHsO/tM49KG/199qFnpHBh4Zk87OiDzvnlB6tIRIfTyrACL0CWhWW45771giY7SM40VPJQjkb00fsAJ5mboZcAEMhaabmEe4ghHM8j2zUUpPAdly0JsdAN6NtyE/73wMI4b2opQtoR8958hG57TMBAgV5MKhxpgkwjHEA8nEIsQcN40HI57JLWsCBT1xRw7CHTYiQo0puParA5YjhNAV1tcVZEwEhzI0eiA8Xe+XrcbaJ3kHw0I8ft0gnpjAoW59tx3QcUFapZhvnAdCireZ53jtgP2/whYBRMcEh9ZxYsH6yDAIWFS/YNwS64+QJ4V0NBvE9ELCa2I08w7HFGbyXPSrLeZ+P3hgA/HpeuJgKdcBv836l94L5OvoZTLoj8bQ8XKIFYZx0mlFYgMr0V27FRUF62HNbwc6coY0vmqMYUmp0PxmuFw2JYUz+UrsM0pm/I+M2acRZi2tcaNfndEa7oI0fsas58oNWgATrVmwNRwDQ5INRY8VtYcSZDNZVAo2BgZGcLSZYuxavWKIworV6/AilXLOwrLViwx75hYuAD99ZoR0ecoBktljadoK5kDQzDgiP5X56bSI6UbzXEziDTTOKV17RfNCjLe2A84um/RzVeux7VI03vkXrjYp9iNHI5yNd44FoubUztz8QiseARxewA9S85FYuudOHF4B2bGq0hGQrDDXUiHe4zpM6+TkTBoJJCgGiYcQyKcMCEeTuK23yXgqIyRf1z+KNGWrKA2hKJ1sJ8fFYuxE9zObe5Y3muI1Izlj4jUSMz1Gd5X8NA8b6z3po7dgaPP85lOuR5//QQrHcwtsUeHxHZQYOFEJ/HmtQCOV1fjGgrINzny5Q5d7QinovL3sqOjUOAQHRIJDsVnyk1SlCJESYCQ3yb+x6icduX6htgayzbXUk3/i+7l4AqZeQpSwi0FE2WW+30L5G74H1VU1Q5w6FUgmR9A1q5iMBPBUCZkjADoUTpj0ZlnHvbYaoycdTvqq3cjVl2ERGEIuULVtF0+k0Ihk0aeCw0rb84qsXKuSFbGjXD9CiAa6zeaftY2bqM/ZJ/qOKAITfpOuFyOJR2fHA/mOk09R9pJB4ueO5lLmRT3zqSnDGlaqWZSZp8NzZ/ztmXoAEVmuWQGuWQWVsIyIQhwTLmMbMLmWOT/MSJ5Dz0S2kK64G5eZ5pzXWmEN/YCylRpBQ/lcDjn+R1sIz6r0iOWU9pCaZABGm7qTArd1Dwv2Jh0LIZYIo7uWAq9xfmwV+/HCUPbMKu6BnNjBcR6+5CJhBGOZBGnUZlj+qwGAjQSiEcINkknJHD77xJwXISNGws4aYiEm264wVZ5pIvYbETTwTy6usk7dSvgsPHZqcrJiJ5GNn5yQPA+69Ny3gHAtHbW1PEbAzjmfziiPQ4utoPqgJQQMJ+rSa4itQwnPFfQOvllhSkcEAdrp4GiF92EKEAhvsRIIJUw0ZU7V7j6LrFUkg2GYoIrllAED4IQy4rRgDi6VOJEAkcdADc88l3M1+/8QwMc/jeGdkCj96mziRZHUc0lUc5RXGyZeF56DurpEKL2IGZXVyO0YBuiYxtRXbEd+dGVSBf6kc3kUCCHk80Yc2mK5cxGUAdwDDfqLBq0L72xARzHszH7wYB/wNgx/drgUCmic/39yXiVsWnSSRo2FMy5M94zaHjw2ZEEns6ZS+emDFkCXCYte23SsjePc1zBZirAIe3g3DJtYJzrEkSE/igxZ32cZ1xccY4KbXE3nftpDWlQp8EPOGbh6agkRO+tm+s955Q5rmzI1Rh659C+FrDhwj8aRiFyIuZUFiK06Xpk9tyHrsoyWOE5qPQch3yoC6FwFrOiVYSi6YbuPxoVA4FoJIVYJAVyNgSdZDiO22/xWak92TAaiCAWpu00LQwcA4Jw1CiAqASaNETEjJqm1Bq4gVSfSUXjSEfjYMz7Jp9lnevGPacMr/2BZbkZNWN2xCYkHUuYU+caO24VRJxOlEHgKPIIQk4duUQKuWQaWca+wDzdfNoJ+JgBZADOld1yJdQSPEp8BU4OzgYoElBoDOGYX0q+gAsHuTewjDyreh13c1pjcpuVGMUcosci8eI9TgYvQfGmjeWZIYLCvbA8J5esXKsNfdj/1955hllVZXmfT++H+fDOl3fedrRbqCoKqqBAcNqmHVvsYJsJBZWgCgyIigFUMqiIEQRBGhRQsU1gJJoBM4JEJVZEQAREkBwqr3l+a591767DvcWtAqd75qnrczxp77XXXnuv/3+tfU4donXauudGwXKMI4RoVuXkBREuyypBOZbeIBs+E8NXltHRPUdwS0cuw4lGyNH2nGyVG4Bkg44tQg/tdXkv9AUEA/vG7JGHztjDLQ/G1ptybnP/Zo4rG31jz/pGVtI2o4O+8szrz+66LZWlS9uMCySt3X9I6w6XSOs/9pLfD5gq7a+fIC3+M0suap0snVudK+3btJfzMzpLSse/SIe01tI+lOXa2Pi29o+N9B3puOVS/5qbV9HlXORFCMreZgwyI52H6UHAw96Wgpkfp9ky0iEWb74HAZjvHxxTxnzB35tfUQYfss35a7oupZHdcG73bK9l9LltcC/4Wz+fMLADGRw+Q7t2L4ITYIW/BW/e0gZleC6TRoYC1sXY0sA877o7r4uXhquGwcnJqfLrVmnSIpUVpBaSnnyeZCSdI+3O/zfpkPxryUj6tbRJbiEtk1vL/29/ufzm0jxp3+12Of/3XeXfeU06KUnSWvxGWrVoLslJPOdpLSksnTVP0q1l82SxLbV5svjbxHGhLw0Y4SS3aCHJEI6SjnszTd9Y03U51ubib62CLxRoByGU0NY62ZGLkoiSRivhGjLVOBEyaeUIxYgnhW/7OJJJb9lKB8AMbns+w2NvXeiAedmLDbYxexuW21JSHdEEhAPBhDedHMFksskWex87w4lVlgluDkpk4iZvQBzByxPmoPqMJCAZJm3YmZxDQTaW7USdK9JGEIlZhIojOzJzmZAPJu4YAPDIKAIYDlwicgLisHbCexf9nfosyNoDwHFGXsflc/6s+bMMow+0g5cUAF4Dbat3Nvb1Z0iOIBpDMOE66OrG0n3/TjMYD3StLxGCtpcrYpSxsonseXU66cK/SttrBkh65jA57483S8rFmdImg2c/7XRr2/ZCSc3oJG3aGinaEmnsJTXGMzzG/jl9RzfmqX/91OPofZ8A7PjU8rHbjeUPNq/DfmKyw3tIx5bVObb7Vj+W/0avRX0+fA2cQQb2IChAto9B8Y4E12hnAAAgAElEQVQNbzRLCTDP8K3+fRDEB3hpWAq2GgYT4PNspnkqXxFIktSU8yUt+TxJTzpX2qacLynN+ePOdGme2l46du4iHXsMko7dBsi5HS6X89Iukt9oJsPyGYmI+2NOMpqWvInWPOm024Rx4+v+HU6UcJwwXn9W4rEsx3tV2l6ZjrVvpSkZaZm/tdTvstm11gHZsJbchj/wDD6jA2mkp7bSrCM9tbXW4Rrl0yAaSIGlrpatXEYTRAFEAkQEtjQHqDLgDFx4cIkqkMEAKnmlttY2uRbebDJGJ9Sp0Y67F15+C59H67mJ7Wcs7lmPpumhvw1iwkI65gCx9hoVBm+LWXQJsAHUABl1cKSoIztSctej5Be9H11j55o5jQP+KBjRll/Hjh1JGHhBOEG0GgJRdIS8yGp4TVb/vfjgkza0GY2M45OWlgvJPfNrFp1HM7Qzk+ne5LJnNIxJLHmarQSfLTK7xyqXyLWMtu0ltd3F0q5DJ0nvdJVkZA6VFn2nya/+dJt06Ph76dz6XLkkvYUkd/yTpGW4DJKx0D8ujWvP2MBvwQn1mSM2D07d2/KvC5A0mPLecjSwd4FKtC27fureyfGvx/KPeNeoZ75LwGbjgt7co159fq/kQOAa/GmG8wfnW0YcbgnfiIklM/doIIxJ/jnLZfZA37Ic8K2+zWGkw9jIcXJLD4MdIbmPbyZJq+TmuqUmt5CUlBQ5v2WanNv6Qjmn3WVybqdu0u662+Sy/MGSfHEXOSetk5yT1EaSU1oHfy5jhJMiEE4KhNMi6bTbhPFxCAfQZgmKjic1d9mO/3c5sUjGv2ak4u+VYMg4yGaUXFKVRC5o204fYEIy3MNYEIuSCsthSjZGOKlKDJAOZcID4F4NdATDpGHCRJbYvPVRTWNbItvkueMw2eh5kDa7SChKGqdOREcwLtOof6KG6yLbJjfZDrpbpKzZSDD5NRsKLalRzxzXHJ80nmct/Psq9joq5SwLMiDwHdU/dnKiDg/AQSIAigM7RzomJ7wna2Ez8EI2IGIOHSUStyQESPG8hzpGktaOyU4EZBtWJtq/cBtmewgAmXa/oXv6abLol9nFMgFf38h9+9BlsFzml2nYcTtJS28vf8hIkU4XtJOMy/Ol5YDZcm7fGZL2p17S+cL2cmmrf5e26TwXsyU/t6wXv50YNrOAhGxVX+122VIsWzEPHCgjJ5qJ+3PPzRXP7hBSjDnPfHZz2s0t5hd17Xp4H/a56Ll7FsNY4yvIMd2QES1X1/cdHkAk7ksnzG1bPiOQIng0crFnxI5U4hMOsiijhBP8o2hnRDjBYwbDUMXXpCRJTzpf0viwZnKSZjznp7aRX6X9h/xr28uk5TX9pW2v0fIvv+8tSRddKb9KvVDOa9lOl86Sm/M4hbfQol8PSEpOPXPCwdA4C0aDcNjsj0HtmU7cPV8JhVT8TR9SubclIDPe/WYwKGODwV7PI1+SDh522bntdSDcm2sMhr/5A+WOT81uopFEqi5l4Vw4B5FIrM05g5vc8Safu+5eTFCHikROdScp5aLrwRCUIymfzHR5LVgzjjqQI6Toeeg5TvBvqkM8AJfLGDpp1gDpOGd0WY71x4jRndd1fuwBuShY2vOHYLmEe9gMB4uCR10gigCWLsU52bY0hkxzaPRlnlGe+06myXcZkgF2RGbc6Dt21hC/Xl2dDSAVOALCdLrGLmflT7eP9smRTzx9CBD4Qjb/vg513BZ9ESNevbjX9UvMHeXiC9ro16MZ5+adusj/u3qYpPadJMlX3qp/f3N18v+Ri9JaBOOA7V1/Y8s91RaUpyzyrS7HsewCcWBTF1S0UyKJNf+070b0CRBONDNsIOEELwXZkrYjqdCz1BjPb9SPlfDwb/e3fAQTLA0zhhAXMi3LqUs0sTHJEZd7scCtygR/XxjCOB/v/GN7u1dfogqwknbBNPaKu7pClSRpSUnSmleXk1M0a/lNaoack3aR/FvHy6VTwVDp2Ge0/N+Lc+Tc1Aukecu2kpTSWpKbJ0k6/zxBUvMI4ZDdQDjJfCzAHsHUs38inOHs27tXsjJ7SG52tuTl5EhOVpb0zOwhPbpnJrz17J4pPTPDWw/J7tlTsntmSVaPnpLVo4dk657jxm3IygltXIu1hcvRr5ysbMnNzpG8nFzdOKbfdbccyaOM3uP+6TfsxmbyeuXmSkHvfN165eaFZDgd4smNynEy0TW/Vy+JyonqS9neeXnazvV9+kq/G2/S7Ya+10t+r95ax/XVZPl7ZwOzBfveeb2kd26e1qO96JYb5zhchnLRLT+vl+qB/io7zy8f+5j2dcvLE62PjLO0OR1Ml+ge/Qp699Ytqmv0frx68a6jr92z41h96JNfIH0L+kjf/IKInWg/VtlY16wNf5+bVyC5vQqkICdL+mVfJzdld5Uu/YbJtWPekm4Pz5fsW4fLsO6/lRuzu3hjGnssGH/mly/fHecFPsR8snnkH9s19jnBnKANdx6tEy3XKydX2KL3/LkaPnZlo+VpI0/69M4XbIoNfT+q62v1+5+VpZ/oCzaAG2yGM7lZ2doePn5D375y4/U3aLvo4Mpn1aln9WNhkmGGYpPiU7Qda8/teyp+gqG2xcJRw1z2hrtZmT0lOzNLt6weWdKjR45kZveWgv53yfWDRkjXm++Wa/sPlj/m3SJdM7OlR2ZP6dmtu2R16y453btJdveuktW9m4DzmZk9pXtmlmRy3K37abdXXnq57jOcY0eOyMb166W4sEhKioqlpKhIjzk/062osEjO5laMbjE2dE5ki1U31rVEZNVfBjv6W2L6xZZZLGXFJVJaVBwZD8rZ2Lg6xVJaXCxlJSVSVlKqW2lQx8Y0tmxfr2Jtg3bO1ha77cTkx67r6/s//1jtXOzs0fD++vMrelxcXCKbSnZIYfFW2V64QfZuXiFlxUWyeudJ+WqPyKrtR2Xb5m+lrGhLQuPccL3+EePi+o8PsDmd2TdeF/Mf8zN/XxLByuhcjrZ5Zu2qb8fAONpvPJYWS1FhmRQVlkpRYYkUFRYL86S0bKuUbtsmm4pLZH1RsWwsLpHiwkIpKdwipVts2+yOCwsVc6hfWFQihapPoRQV1r/t++kn8X/NTh4/IRUny0VqakRqakVq6261tbXKUP+s+7C+9Z0n2ge1A7Y4ow17BjY9IzmMh9TVhTGKyLR2Qm3ZOEbK+XXiHFuds7XXtn39Ah0TkR+zbljW//Rzfxwa0xe/Psc1IrVVUiUiFSK6l5oqkfKDIuWH1Y+Picie4H59vhK5F3Mcwu3+s5z7NjyLOlUjN568GqnV+/WVCerGmvcx5CaKU4mXi6qPClKLrtWic6OmQqSmXKT6hEg1PMB1347WL+pFt8TbplL010yqa6S6skpqqqoDwxnhwD21UlNT0+itIUo1tqw6RoxBO2WCNIA4T6mbiHy/jE4sG5x4E7WR1022tWfnASkx+WurqqWmijGtio6plW/aR73vn80W5tCN1gtwOKmkA+EcDTaprRCp3C1SsVtqqqvkBxEpBwMa3U4j5+4v2p4Bo+kWPrfrie6p72+16kunkIvvfxyfhT42Fgvj1VOCqa2SWqnWTWohFTCiQqTOVinwgfa7mv7WNUEtfeM+GNMQPI3yjTSrY8A6xgMwzyy78do5a4fhjvqse9rjRLUwx/+H7I3w/b2RlxuTCMmG9atx0VadMWWS6LgmsvfbaTo+7XwK27+h5wpOATA2tG7M8oxxuYAUZDknROQ42QxlIaLqIxrJVuucONPxTWQ+/TeVUTt6bUXOE+2jV/cUXzFiDsYpItuvk2g7CZZLFKcSLlclUstsOBnkttVSQwZcK1JVI1JVLVJZJVJZWRcqrKvsMYv6g14kk06cG3w1mylrBUauramRQwcPytIlS2T/vn1SXl4uVUTKNTW6r66ujpzbMXu2ivJyOXnihFSTKQF8utVKTbU7h/m5d/LkSZVbWVmp9ZBtJGLHtGl6IYfOReQEunJeHZSjjDuu0XLIsfPKigrVBR1Nfsz2PAMim02NWkPbTp7qTP9MB7I/619trRw+dEgOHjggx44ec3p496wPyEAnNnR0bSCHNly76Mm52dG14WzAdTbsrbZhNGtrpYos1SKPGndudqkor9D7Tl6t1qP9Az8fkEMHD+m4cY/6yHK60r4razravegYc99NPO6ZjemX0zM6F1TNyJxwfVX9sXtkvKLyuGZ9xN7at2AucI92bYydfk5v09mRros4ObZz2+M8ZPbWtptzzua0hc1cO+6ateH0cG1b+zpftA/VUhV4rY2HjSVlzG62d9fcXLdrtOnG27UbPQ/sy5xSm0XHxvTQ8alBXpVUVFVLRY0jm0odViJTlk5cVFvJ/DG7MOboX1kpB/b/LNu/2xbJjimDbmZ/1U3nSILgaUD1j9j7SFffcX266cR1Pqb2rVOWORfYoT75//B7Si/BImu1KozacIcmNF5ixtDSJ+uWv3cXnZ+5Eg3vWDOrAlicOHFC1q9fL/fee688//zzsn///gjpQD6UOXr0qBQWFsq6deu0/M6dO2XN6tWyacNG+eC992T/T/ukqqJSqgBUHDqY1FyDkKj3/vvvyw8//KDkFSY0HBRQ3rnje9mxbbscP3pMZSDr2JGjsmvnD+oQ1RWVeh0HQO+9e/eq7hs2bBB04lpFRUWEKJFLH/bt2yfbt2+Xw4cPa5nNmzfLTz/9JFu3bpXvvvtOy1tf0Y0+s1Hv22+/lZ9//lmJi2vI9MusWbNGZs+eLVu2bNE6kCtlTAZl9+zZI5TDtiYDPemzleXc6lgb1s7x48eltLRUNm3aJAcOHNA6lKE+ZUwG/ef80KFDqjd9poy1yf2VK1fKrFmzZMeOHXrd14FypgdybOM6x1aW9qxNK2P9tutWFruaDjY21LG+hvc2Dn5ZZNP/H3/8UcfzyJEjkT7RHvKx0bo1a2XX9zt1qZjnlDzU5YHo0cNHpPzESZ1f+/f+JLt37ZKDBw9qHWxCm7SHjG+++UY+//xz+fLLL2X16tWye/dulU8b1GG+MC+2bdsmx44dU7uYruxNf99mXDe7cJ1zfMrK0K+ysjKdm1xDBn1mjL766iv59NNPVR/muW876zfzGd2xC2POHLFyzN0VK1bo/Fv/zbfy4+49cuLYcSWXraWlsnnjJvnw/Q9k/bpvpOLESWerky7oRAa6oLsGXAYcTfsmCzTAAnUIB+CdNm2a5ObmKukAakwyHIIfk41JPGrUKLnlllsUzBYuXCgF+QXy+uw5cvNN/eSrL5fJ4YOHpJZITMmmWqqIFquq5dCBgzJlyhTJysqSr7/+Wp3Nd0BzDJx3zAMPyIMPjJGd23coaEBYENDYMQ/K/aPv0xcdkE/kBXm89tprcuONN0qPHj1k3LhxCkg4rO/cOC4A8tRTTylY4NxDhgyRjz/+WOuPHz9enRs9cGDTDRk4+OTJk5VsuW9y2VOOraioSJ599ln55JNPIk5OWdvQBzKifcpy7uuILJNr99ibPugEwDFGY8eOVeAAXMJl0cX0BwwnTZokH374oY6jyWdcAUz6DPEgg2umK+BrcpHFPfYm13S1vdVjT/umN3urz3XkML4mh721Q13AjHON4sncgrGgHDoBvOhMYATof/HFFzpm1EEXxph+8Uro7Fde0aCHQGXksOEyfOhQ+a60TJiHr82eLW++/obMmT1HyzOHVq1apUBNWwD1ww8/LL169ZLLL79cBg8eLEuXLtU2uY8eEydOlNdff11efvllDSSsL+xtDKwv1g+u0zfOuUfgAaHZdYIR+ocvWlBEMIWf9e/fX373u99Jz5499d+Kp6/0GVnMAwIi/g15yhN0cbx27Vq1OW3Rv+7du8sDDzwggwYOlBdnvSCHDx5UAp4y+SkZNniIrFyxQg7+fEB9eN2aNbri4ffLxrsBGNNUtMkCEQtECAcngAQGDhwo+fn56mhMcj9CYrLhaCNHjtTJj8O/8847UpCfL4s//EgKN22WFV8tlxPHjmmuVlleIeUnTugEtj2E06dPH43WcDZzNHMcQGXZsmVy7dXXSP9+/WRrSakjrqpqeX7ms3LVFVcqsfGSA0sApPs4GxEo+kMK2dnZ8vbbb0ec2pwE2USIAAVRJE49YsQIdXiiV7IvSAhHBhiRizOzETlCFGR3RI9hJ6Q8WRuEhsMjAyenTcpzjo0hHNpHHkRu8tkjgz11AGXOsQ/12XOOzekD4FJcXKzlDXgoY+3RNrIYL/RewjLp/v2qB/agLLp89NFHOsZWnnsAHW1xjR995ZwNmZyz+WOGDnadMmy0wTWrgzz6gl2RZeWpiy0ob2NFWc65Tlmu0zfGqKSkRO3D/qabblL9jaCQzTzo3q2bTH5ykhw5dFiOHj6sf0Nx98BBsrW0TDNwgqIlH30kZRDQoUOyePFiJfHvv/8+ohdj8NJLL8l9992n88V0pg3u7dq1SxYtWhRZCUBn7mE/9vSPPnCdNuwacrjGfcieQAl5Vp+5Sd8ISpjHkAd1Ge+8vDy9ZnOH69gPP2UsmYNcY2PsGXPsj2yIjWCSObR2zRoZO2aMfLJ0qa4i4L8Ei9+VlanPrlj2lQwfOky+27o1oqvJYSyafk0WaIwFIoSDQ7z44otKBr1791bSGTp0qE5yHAOHxlFwSDIcHB2HI7PIy82VRQsWakQ5cvhw2bJxk2zasEH/4PGhB8cKf4j4xLhx8l3ZVvnb3/4ml112mdbv16+fvPDCC+ocOAQTGbAmmiQCu2PA7cL78CyB8Pclg++5N/JHjmQ8mkUFyyg4LI60fPlydeBXXnlFHRq9DcRwzM8++0yefPJJXULDGYcPH67LDBAJkSX377zzTnnooYfk7rvvVv3QjfuUHTRokNx1111KioAnsrEPYPDYY49pHWyCLvfcc4888sgjeo2lKxwWkIewuQe5EzUDUNwje+H6448/ru3MmDFD699+++3aL0CFpb9hw4Yp4QMwAI/ZDmIh82FJFBn0D7B69NFHBRnY+80339SlIa4DpGSqZHics4yKbeg/tqAt9Nq4caM8+OCD2n8yQvoAoGFzgBHSRm/6D+FCDMggCyEzpC7lybKwIe1CHJQlAEEmfWLsDEixCcTKXCNSBzwBTGxH/8gimUsXX3yxtk1b2IG2CT7uGXS3AioZTeHmLfqHerf2v0W2bNqkS0XPzXxWbr9tgDw9bZoSFPp27dpV7r//fg1EbM7MmTNHMx1swBhiY8aU5S36e/PNNyvpELxAEOhLfxlb+sscmTt3rsrlHraiLHpaFnXppZeqTbDH9OnTdS7Rd/r5xhtvKFlBXIwRvok8MtfRo0cLPko99GRuYltsReCEPxO84beMIzpTHz+AcJ+aNFkef/Qx2fDtehk1YqTa46MPPtQAcfTIUdKjW3cZPmyYLmFSn3mOjdGl6ddkgcZYoBkTiA2HAujJPoiimJhEXhACTkMZJhxLaoDDFVdcoUCGw3Xt0lUWzl8gpOX8pe+aVas10+FTMyxj8Je4/DX1l59/odH9Nddco84E2OHkrC0jHwADLPr27SvjHx8nQwcP0T/kYt395Rdf0iW2B+67T/+61z30dA/ZqWuR5Hvvvaf1P/jgA5WJowAeEA9lWIKhn08//bT2LScnR0mG9XqIhKyOJRSA97nnnlNZkAfLi1aPLApggnyRj1xAhOUQ6gwYMECd9KqrrlJQZJkNe9JPkwOZAJiABnLoA1nWn//8Z42qAXwyNQgC8gPoqDtz5kzN4ljKAfh4nkH/qA/g3HbbbdoHbEgWRLRMOZZRACADa8aVPgJo3Ge5hTYhDsCL/r377rsKTpAY7VOHPjFGEAP6srwH8EKyN9xwg8ybN0/vXXvttQqEkATLUgAs+mN/Mjw2ondsBZBzTvsWkfOsi3bRmYwFAAVkWSICVCdMmCCM9dVXX62RPbpgA9qBjO4bNVruHz1aI/h3F70jI4ePkIF33iXfrvtGMx6eYXz+6WcycsQIefXVV3UplPkO0DPezBfk0S+W1iBI9IG00ZsABL0YB+Yx84f+de7cWW3KmFEef2FMsDNyWD1gvJkztLNgwQLBH9CZLJT5QFtkXHfccYeSGH7HZoTDuECwnTp10jEkW0YfiIc+QDIEQIwZz0she3yYIOy6667TtvCpmdNnyN0DB+qzrm/WrlP/vW/UKNm5Y4e8Puc1/Uv79999T/bt+0nnOfZAb+Zb06/JAo2xQDMAk+yG5x6sEQNURjjXX3+9RlC2dMOEw+kBpUsuuUSzlC5dusiVV1yhGc7UKVP0Ex2s/bK0xjeUPvv4E5n9yqv6CY+FCxYoWJLW41CsfXfo0EGzGhyKtXccjuicyOuuO+6UNatWyffbt+snL3hO9OjDjyiB8UkefTEhWC6gH0TFRNCAGNE5jsF1ZHNMpIdTAhpE1QAXAIqz4+QQDkuEkANLHYAbZekzkTqRNuUgFspiF4secWhAEoCkfYAW5weUAHPAGDkABeDKHkIAjIiM0Q/SwvZEqETHyKEOxwAse/RGHuAG0LOkQ12iVqJqyiEHsOMFBgIJCBIiJRshQ4DsIE8yCvpABgSxQShE2JAUS0mUQ1ZBQYHaiLI8P6D/BAcAHVkg+tDOmDFjFFixxV/+8hclcuwNyFIeMqHc1KlT1a7ozryjL4AkNoU4AHsyXSMcMmnAmfFljkCUECI25nkgmQJzEzvQNnInPfmkPPbIo7qsNmXyZHln4SIZNWKEMDcJVvbs2i1rV6+REcOHa/8BezITbE/7bMiDUCAKCAUSQXfK0A576tE/yA974D/0E3uTzZAx40eM4/z58/WYesxL5PMQn/sQJXOFLAh7Miepb8EI/YNwGAvaMnJjCQ3yJ5hhXMhkGTvmKQENZSEc7uNvEDSEyVuoZHkEhDzHgWSemTpNhtw7WDMe/G7QXQOltKQkYluzCfumX5MFGmOBZgABYMpEJRJlA3DZA34ALhGoASuOgyMQ1QECOBZOwJJamHD4wN/a1avl7Tff0u9ULVqwQJ0A2US6RH3t2rVTUMOhWNr561//qkTWrUtX+fMf/yTDhgzR7KbzH/6gpHX1lVfqv6Py6ksvy8Gff9bXVwFbnI6sBl0ACeTh1ERkEA5OQh8AKSI/gAtgAICJaiEXAA8HJWvj3AgBAIYgAG4Ak42yRJW0A2FTD7AAyAEgABQbQVzUhTzIRrA17QNObESxADngA7gDWIAI9iFjAZwAbdoGSNEN4gCEIRwyCnSgPuUpBwBDHAAPfWDZCtsQbUOylEE35ECSkBRECUFBOpA1x2SB1KFNwBBiJCME2LA3/YIw0R8bESwQsTMviKQBW3RnvLER7dqyEv0kUueFBuyInSAv9GGsGDfkIh/gxFboyBISuiMHUCZ4ob/0n80IZ97cuTLruefk1v79Zei9g/WzHGPuf0CWfLRY33Qke3547EPS76Z+SpQsTxrAM28MXI1wsCPEDAmTbbE8xdiRHZKhMP7oS5ABuJNZYGsCKwIBiAOgh1zoowVBzBP8jDkM0WBDMkhsA6lCMvSLMfYJh2VNskgImnlFEINNyIrREX39l0XoEzpjdwiI56sznpmuWeDCefNl2JChugzJMiNvqfE8hyXskuKSCK6gg22Ri00HTRZogAWaAQ4s0xCBM/EBS5wYYDHywbGY7DgFhMPyzK233hqJ5HhpIDbhtJXVK1fJvLfnSt+CAnln4UIFP+QCRCxXtG/fXh0YpwLccEqcHAfgo3V/nzVLvl6+Ql6bPUdmPfe8DLzzToGMln3xhWzeuFEfatIHnB2iBGgBbogUYOA6gOQTDhEyhMN9MgacnggWYCDDgWQhHACVflLWiILIEvCDcABggJFnLzwDAGAhBZYlIQwyRsDZCAfbIQcgQA4bRI8c9PMJB3CgDYAKWdSBNCA0wJ+6ZIIAGrajPpknfUMfsgPsSDkIB0DFvoAYUTpyAHnACuJiGY2lJYIL9OT4mWee0XEHpGgbPclwsA1zAdkQAkCJTcgQCCIAfd6GgtyxLXMJ+2JLsxFzAFAFKAFP+oT9LcMB2Ij6IT+AlOyCOcp4Qoq0hSzmKv01UGYuEMnPeXW2sJTGxzHH3H+/PgPkOcWCefNl6eIl+syCZbWHxo6NEANgj73Nnux9wsHezC90YOmUjeADHRh3CNwIB3tBOOhIEETgwNxibuBLFggxztiCvjIeZIkQDmPO0nW8DAebsaxNJkjQgT2wMeOKfZhz2BYiJDPEnrSFf0M4ZaWl+sYn/sWzLV4jf+O11+XO2+8Q7LJ82TLhJQu+NYgdIEhkmG0agDFNRZssELFAMyYswIhTQDiAA3vOmZw4A9E5ywFEtYARAOATTt8+feIQToasXrlS5r71tj7snz9vnka5EAOEA8hlZGQoYDCZIQkAg8xj1vPP6/oyjsBbb4cOHNDXop+cMEH65OfLkUOH5J5Bg+SxRx9VRwMsfvvb36re6Afo4IgAOm3hMGQ4ODKOCIkAVETMLC3hrETYAIcRDlEi0bQRjhEF4GpEgVzk0CYRONE4USzOjRxABDk+cSEHGYCGrdNDGIwF4E6GA1gDwAAVoEVWBHkRvfKsg/V4lqPQDRBgQ5Y9R0EO8sk8aM8IBz0BUbIX6jMGROnoiExeHICYIBzAlTEH7CkLAbFUBiAaoUNeLDnRd9rkgTbgCRGhK1kNz+nQHbBlXFiaBJgBYHRDT2SSoRnhkBFhAzImxgVwRybnZCIQJ2SGrSE56mEDggsCKF55/nbdOuGZxLMzZsq+H/cKGc6br72uzxJvuuFG+XjJEn05Bf1taYslMgiT8UCeEQ7zwzIcbAqoowOZDOQKeUI4vExjGQ6kb2Ns2RnkhK4QNnMesmbMWClgDBgf7EYQwHgiEz0oG85wWB4j02WplWADHfBby2yxPcTHWDFPmecsgUNCkydNkqenTpOVK77WZbRXXnpJJj7xhBLOxvUbhO2GPn1l7ttz1SeNbNCFrenXZJ40IukAAAXVSURBVIHGWKAZzsHEBIRZWgEAbD9x4hMyceJ4mfb0FPnii0/l+Ikjsm//Xpn1wnPy9PRpcuz4UVmxcoVMmPC4rFuzXN5/Z75MHP+YbNtaKqVFRW4NuLhUli9bLhPGT5Q1q9cqyACYAK6BKqBmE9nWtj/5+GOZ9fws+XHPHv2TWP7A8/ixY/LOokUydcrf9C/1n5wwUWbOmKnRnL2JBXmSbRCps+QCEQH6OAxOBwAAimQTAAvOiS6ALA/3AQBAlMiaazwUhwgAfggMMiDqBLC5ht7oD5EBXNTFfmQD1AWckMN1llKoC3kjBwABxAENAI5IFGIBNNETfSAz9PPbtpcAIDWiVQNHMiJAnwwUuYwt9ekvYMbx3//+d+0jRIXNiMIBIuzB0iIZE+UgaUiK8WDJC/0hHgAL3QBMiAU5tEc0DiHwLIjoHWLgOkRF9E1fITN0pwzzDRB/6623tP9kWvTXslH2gDo6AsbYk2AAEKcPjBtjRJaMvbGzjQUgu27tOtmze7d8vHSprPp6pZSfPCmzX31VlixeIrt/2CXjx42TRx56WKZNnaqkS3uAPITIOGBTNmxMG4wh5APBEBBhTwgHXRh35g3jiy9BljxDYVmSLJo3EbEdzxcJ4BgX5iJzkvvMVTJT5hPkSRCELfBFrtn40i59JcNk/iCTttAN2zKWzB+Ih8CQOYMeBFrYhnFjLBiD6c9Mly2bN+uXMZYsXqzPTKc/84yw/fD9TuFvlTieMd09xzMdkNP0a7JAYy0QeS06tgD+DqMy+P5OhdRKebBVSo1USY3wTR7K8CnAI8GXm/h4IB/l4XsawWcf/H3shhK+ysTHUfnhSIBb+GfOAVhaJBkuczbOacc2dKIt2jzbP2sDuRwD9BCNtWX3WU4BkAAhI1izla8T5QEO7IcsynAt1o97EDOZJyBLloJ86tuGLgAcAAxgUod7ADdtWHvoy2b6xmqvvmvU8/VtqBx0on30Y6wgLKL/RH9+e8hAF/+aybFr7ClHGxAatiEYYs6aHayO7SEiAhjuo6/Jsvv+nnv8KEc9+pToz+Sajr+knySqU1O5//0WqJ9wCGbCm08eiRyfRRuGncQcLtwE13FCfn6dcLkzPfdl+8dnKjdWffoT7hPlaBdQ48cSHBE25wZC3A//fF3t2GSHyyKLDINMBULjOYa/5EQ9ZBBlE2GTBVj0znW7b0Bv7YXbSfTc6ts+0XqUszroRJZBn8h+G/Kz/vjywvUpQ3/ZyBbJYMgqGB+eURrhUC78Q0dszp77fnuxylqfbB8uE+/cyvv7eGWbrjdZ4GxZ4PSEA5adbvM+pAq+KcYZGammnBhznZnq5iA4ojlmWCJlzFHNacNlzta5tWXtcP5L/8wG1o61SZbBkp2BndnAyvl7X++wPCvHdcCRZR+Wv1haY9kI+VbH+k0UT9v+G1g2PlbW9ia/MXtrz/qGzER/lKUe+pN5YS+ysIb8/Pb8Y1+GtQPx0g524RkVy4ZkOuhgtvHrcUxdu2f7cBk7p6y1ZXaxe4nsw3U5b/o1WeCXtED9hOPzBHxhxGPcYXu+Ohrctkvsa8/ympo5CHt/Cxso0XLheg0993Ww44bKaGh565sBrl+fe4AUG6Aaq4yVN339vd2zPfcgHOQBnj7RGBhShnasPY4tw7EyiehhbZ5u7+trbZ+ujt1HD9vQjY3zxvxitR1LN2sH4sGWfvuUD/9MBtcp65/HK2tlYskL17Fzv44d272mfZMFfikL1Es4tfqchuc11VKDc9TxD06gGZ5Z8K8M8lSH/yqlWiqkRiqF+i6zUfYJ1W94l3AMc0Jz3HhS7L5fJ17Zxl43Rw3vGysvkXq05f/C5wZwRg5+2fCxr3f4HufcRw4Egj2Rbdf9caCc3eeYcr5sjuP9rFy8++HrlPfHtj7Z4bqco5vpTr8aWh8Z8epw3TZrw86NkG1cIJ9YcrhGXX6+DL0Q+p/d57K1EyoS99Qv7x/HrdB0o8kCZ8EC/wVq/nEycWJ+n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Lý thuyết Chuyển động nhìn thấy của Mặt Trăng KHTN 6 Chân trời sáng tạo |  KHTN lớp 6 - Chân trời sáng tạo"/>
          <p:cNvPicPr>
            <a:picLocks noChangeAspect="1" noChangeArrowheads="1"/>
          </p:cNvPicPr>
          <p:nvPr/>
        </p:nvPicPr>
        <p:blipFill>
          <a:blip r:embed="rId2"/>
          <a:srcRect/>
          <a:stretch>
            <a:fillRect/>
          </a:stretch>
        </p:blipFill>
        <p:spPr bwMode="auto">
          <a:xfrm>
            <a:off x="0" y="3657600"/>
            <a:ext cx="9144000" cy="32461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0" fill="hold"/>
                                        <p:tgtEl>
                                          <p:spTgt spid="8"/>
                                        </p:tgtEl>
                                        <p:attrNameLst>
                                          <p:attrName>ppt_x</p:attrName>
                                        </p:attrNameLst>
                                      </p:cBhvr>
                                      <p:tavLst>
                                        <p:tav tm="0">
                                          <p:val>
                                            <p:strVal val="#ppt_x"/>
                                          </p:val>
                                        </p:tav>
                                        <p:tav tm="100000">
                                          <p:val>
                                            <p:strVal val="#ppt_x"/>
                                          </p:val>
                                        </p:tav>
                                      </p:tavLst>
                                    </p:anim>
                                    <p:anim calcmode="lin" valueType="num">
                                      <p:cBhvr additive="base">
                                        <p:cTn id="13"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barn(in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0" nodeType="clickEffect">
                                  <p:stCondLst>
                                    <p:cond delay="0"/>
                                  </p:stCondLst>
                                  <p:childTnLst>
                                    <p:animEffect transition="out" filter="blinds(horizontal)">
                                      <p:cBhvr>
                                        <p:cTn id="22" dur="500"/>
                                        <p:tgtEl>
                                          <p:spTgt spid="9">
                                            <p:txEl>
                                              <p:pRg st="0" end="0"/>
                                            </p:txEl>
                                          </p:spTgt>
                                        </p:tgtEl>
                                      </p:cBhvr>
                                    </p:animEffect>
                                    <p:set>
                                      <p:cBhvr>
                                        <p:cTn id="23"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308324"/>
          </a:xfrm>
          <a:prstGeom prst="rect">
            <a:avLst/>
          </a:prstGeom>
        </p:spPr>
        <p:txBody>
          <a:bodyPr wrap="square">
            <a:spAutoFit/>
          </a:bodyPr>
          <a:lstStyle/>
          <a:p>
            <a:r>
              <a:rPr lang="vi-VN" sz="3600" dirty="0" smtClean="0">
                <a:latin typeface="+mj-lt"/>
              </a:rPr>
              <a:t>Mặt Trăng có dạng hình cầu nên lúc nào cũng chỉ có một nửa Mặt trăng được Mặt trời chiếu sáng, nửa còn lại nằm trong bóng tối ta không nhìn thấy được gọi là phần tối.</a:t>
            </a:r>
            <a:endParaRPr lang="en-US" sz="3600" dirty="0">
              <a:latin typeface="+mj-lt"/>
            </a:endParaRPr>
          </a:p>
        </p:txBody>
      </p:sp>
      <p:sp>
        <p:nvSpPr>
          <p:cNvPr id="5" name="Rectangle 4"/>
          <p:cNvSpPr/>
          <p:nvPr/>
        </p:nvSpPr>
        <p:spPr>
          <a:xfrm>
            <a:off x="0" y="2590800"/>
            <a:ext cx="9144000" cy="2308324"/>
          </a:xfrm>
          <a:prstGeom prst="rect">
            <a:avLst/>
          </a:prstGeom>
        </p:spPr>
        <p:txBody>
          <a:bodyPr wrap="square">
            <a:spAutoFit/>
          </a:bodyPr>
          <a:lstStyle/>
          <a:p>
            <a:r>
              <a:rPr lang="vi-VN" sz="3600" dirty="0" smtClean="0">
                <a:latin typeface="+mj-lt"/>
              </a:rPr>
              <a:t>Thực tế thì quỹ đạo của Mặt trăng quay quanh Trái đất không phải hình tròn mà là hình elip. Nên chúng ta có thể nhìn thấy được  9    của bề mặt Mặt trăng.</a:t>
            </a:r>
            <a:endParaRPr lang="en-US"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34500" cy="584775"/>
          </a:xfrm>
          <a:prstGeom prst="rect">
            <a:avLst/>
          </a:prstGeom>
        </p:spPr>
        <p:txBody>
          <a:bodyPr wrap="none">
            <a:spAutoFit/>
          </a:bodyPr>
          <a:lstStyle/>
          <a:p>
            <a:r>
              <a:rPr lang="vi-VN" sz="3200" b="1" dirty="0" smtClean="0">
                <a:latin typeface="Times New Roman" pitchFamily="18" charset="0"/>
                <a:cs typeface="Times New Roman" pitchFamily="18" charset="0"/>
              </a:rPr>
              <a:t>2.Hình dạng nhìn thấy của Mặt Trăng</a:t>
            </a:r>
            <a:endParaRPr lang="vi-VN" sz="3200" dirty="0">
              <a:latin typeface="Times New Roman" pitchFamily="18" charset="0"/>
              <a:cs typeface="Times New Roman" pitchFamily="18" charset="0"/>
            </a:endParaRPr>
          </a:p>
        </p:txBody>
      </p:sp>
      <p:pic>
        <p:nvPicPr>
          <p:cNvPr id="23556" name="Picture 4" descr="Khoa học tự nhiên 6 Kết nối tri thức Bài 53: Mặt Trăng"/>
          <p:cNvPicPr>
            <a:picLocks noChangeAspect="1" noChangeArrowheads="1"/>
          </p:cNvPicPr>
          <p:nvPr/>
        </p:nvPicPr>
        <p:blipFill>
          <a:blip r:embed="rId2"/>
          <a:srcRect/>
          <a:stretch>
            <a:fillRect/>
          </a:stretch>
        </p:blipFill>
        <p:spPr bwMode="auto">
          <a:xfrm>
            <a:off x="0" y="533400"/>
            <a:ext cx="9144000" cy="4495800"/>
          </a:xfrm>
          <a:prstGeom prst="rect">
            <a:avLst/>
          </a:prstGeom>
          <a:noFill/>
        </p:spPr>
      </p:pic>
      <p:sp>
        <p:nvSpPr>
          <p:cNvPr id="6" name="Rectangle 5"/>
          <p:cNvSpPr/>
          <p:nvPr/>
        </p:nvSpPr>
        <p:spPr>
          <a:xfrm>
            <a:off x="0" y="5181600"/>
            <a:ext cx="9144000" cy="1754326"/>
          </a:xfrm>
          <a:prstGeom prst="rect">
            <a:avLst/>
          </a:prstGeom>
        </p:spPr>
        <p:txBody>
          <a:bodyPr wrap="square">
            <a:spAutoFit/>
          </a:bodyPr>
          <a:lstStyle/>
          <a:p>
            <a:r>
              <a:rPr lang="vi-VN" sz="3600" dirty="0" smtClean="0">
                <a:latin typeface="+mj-lt"/>
              </a:rPr>
              <a:t>Hình dạng Mặt Trăng ta nhìn thấy trên bầu trời thay đổi mỗi ngày. Người ta nói đó là các pha của Mặt Trăng.</a:t>
            </a:r>
            <a:endParaRPr lang="en-US" sz="3600" dirty="0">
              <a:latin typeface="+mj-lt"/>
            </a:endParaRPr>
          </a:p>
        </p:txBody>
      </p:sp>
    </p:spTree>
    <p:extLst>
      <p:ext uri="{BB962C8B-B14F-4D97-AF65-F5344CB8AC3E}">
        <p14:creationId xmlns:p14="http://schemas.microsoft.com/office/powerpoint/2010/main" val="389921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plus(in)">
                                      <p:cBhvr>
                                        <p:cTn id="12" dur="2000"/>
                                        <p:tgtEl>
                                          <p:spTgt spid="235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Hình dạng nhìn thấy của Mặt Trăng là phần bề mặt của Mặt Trăng được nhìn thấy khi quan sát từ Trái Đất.</a:t>
            </a:r>
            <a:endParaRPr lang="en-US" sz="3200" dirty="0">
              <a:latin typeface="Times New Roman" pitchFamily="18" charset="0"/>
              <a:cs typeface="Times New Roman" pitchFamily="18" charset="0"/>
            </a:endParaRPr>
          </a:p>
        </p:txBody>
      </p:sp>
      <p:sp>
        <p:nvSpPr>
          <p:cNvPr id="3" name="Rectangle 2"/>
          <p:cNvSpPr/>
          <p:nvPr/>
        </p:nvSpPr>
        <p:spPr>
          <a:xfrm>
            <a:off x="0" y="11430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 Mỗi thời điểm, phần bề mặt Mặt Trăng hướng về Trái Đất được Mặt Trời chiếu sáng có diện tích khác nhau nên ta thấy hình dạng Mặt Trăng là khác nhau.</a:t>
            </a:r>
            <a:endParaRPr lang="en-US" sz="3200" dirty="0">
              <a:latin typeface="Times New Roman" pitchFamily="18" charset="0"/>
              <a:cs typeface="Times New Roman" pitchFamily="18" charset="0"/>
            </a:endParaRPr>
          </a:p>
        </p:txBody>
      </p:sp>
      <p:sp>
        <p:nvSpPr>
          <p:cNvPr id="4" name="Rectangle 3"/>
          <p:cNvSpPr/>
          <p:nvPr/>
        </p:nvSpPr>
        <p:spPr>
          <a:xfrm>
            <a:off x="0" y="2743200"/>
            <a:ext cx="9144000" cy="1569660"/>
          </a:xfrm>
          <a:prstGeom prst="rect">
            <a:avLst/>
          </a:prstGeom>
        </p:spPr>
        <p:txBody>
          <a:bodyPr wrap="square">
            <a:spAutoFit/>
          </a:bodyPr>
          <a:lstStyle/>
          <a:p>
            <a:r>
              <a:rPr lang="vi-VN" sz="3200" dirty="0" smtClean="0">
                <a:solidFill>
                  <a:srgbClr val="7030A0"/>
                </a:solidFill>
                <a:latin typeface="Times New Roman" pitchFamily="18" charset="0"/>
                <a:cs typeface="Times New Roman" pitchFamily="18" charset="0"/>
              </a:rPr>
              <a:t>Các hình dạng nhìn thấy của Mặt Trăng là: Trăng tròn, Trăng khuyết, Trăng bán nguyệt, Trăng lưỡi liềm, không Trăng.</a:t>
            </a:r>
            <a:endParaRPr lang="en-US" sz="3200" dirty="0">
              <a:solidFill>
                <a:srgbClr val="7030A0"/>
              </a:solidFill>
              <a:latin typeface="Times New Roman" pitchFamily="18" charset="0"/>
              <a:cs typeface="Times New Roman" pitchFamily="18" charset="0"/>
            </a:endParaRPr>
          </a:p>
        </p:txBody>
      </p:sp>
      <p:sp>
        <p:nvSpPr>
          <p:cNvPr id="5" name="Rectangle 4"/>
          <p:cNvSpPr/>
          <p:nvPr/>
        </p:nvSpPr>
        <p:spPr>
          <a:xfrm>
            <a:off x="0" y="4191000"/>
            <a:ext cx="8991600" cy="1569660"/>
          </a:xfrm>
          <a:prstGeom prst="rect">
            <a:avLst/>
          </a:prstGeom>
        </p:spPr>
        <p:txBody>
          <a:bodyPr wrap="square">
            <a:spAutoFit/>
          </a:bodyPr>
          <a:lstStyle/>
          <a:p>
            <a:r>
              <a:rPr lang="vi-VN" sz="3200" dirty="0" smtClean="0">
                <a:latin typeface="Times New Roman" pitchFamily="18" charset="0"/>
                <a:cs typeface="Times New Roman" pitchFamily="18" charset="0"/>
              </a:rPr>
              <a:t>Khoảng thời gian để Mặt Trăng quay trở lại vị trí nằm giữa Mặt Trời và Trái Đất là 29,5 ngày và người ta gọi là Tuần Trăng.</a:t>
            </a:r>
            <a:endParaRPr lang="en-US" sz="3200" dirty="0">
              <a:latin typeface="Times New Roman" pitchFamily="18" charset="0"/>
              <a:cs typeface="Times New Roman" pitchFamily="18" charset="0"/>
            </a:endParaRPr>
          </a:p>
        </p:txBody>
      </p:sp>
      <p:sp>
        <p:nvSpPr>
          <p:cNvPr id="6" name="Rectangle 5"/>
          <p:cNvSpPr/>
          <p:nvPr/>
        </p:nvSpPr>
        <p:spPr>
          <a:xfrm>
            <a:off x="0" y="5638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Hình ảnh Mặt Trăng ta quan sát được trong các Tuần Trăng là giống nhau.</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heel(4)">
                                      <p:cBhvr>
                                        <p:cTn id="18" dur="2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p:cTn id="28"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1282</Words>
  <Application>Microsoft Office PowerPoint</Application>
  <PresentationFormat>On-screen Show (4:3)</PresentationFormat>
  <Paragraphs>116</Paragraphs>
  <Slides>27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.VnTimeH</vt:lpstr>
      <vt:lpstr>Arial</vt:lpstr>
      <vt:lpstr>Calibri</vt:lpstr>
      <vt:lpstr>MS Mincho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81</cp:revision>
  <dcterms:created xsi:type="dcterms:W3CDTF">2022-02-20T11:36:53Z</dcterms:created>
  <dcterms:modified xsi:type="dcterms:W3CDTF">2024-05-14T02:40:13Z</dcterms:modified>
</cp:coreProperties>
</file>