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67" r:id="rId2"/>
    <p:sldId id="257" r:id="rId3"/>
    <p:sldId id="271" r:id="rId4"/>
    <p:sldId id="270" r:id="rId5"/>
    <p:sldId id="272" r:id="rId6"/>
    <p:sldId id="294" r:id="rId7"/>
    <p:sldId id="295" r:id="rId8"/>
    <p:sldId id="260" r:id="rId9"/>
    <p:sldId id="291" r:id="rId10"/>
    <p:sldId id="286" r:id="rId11"/>
    <p:sldId id="301" r:id="rId12"/>
    <p:sldId id="296" r:id="rId13"/>
    <p:sldId id="284" r:id="rId14"/>
    <p:sldId id="287" r:id="rId15"/>
    <p:sldId id="302" r:id="rId16"/>
    <p:sldId id="285" r:id="rId17"/>
    <p:sldId id="292" r:id="rId18"/>
    <p:sldId id="303" r:id="rId19"/>
    <p:sldId id="275" r:id="rId20"/>
    <p:sldId id="276" r:id="rId21"/>
    <p:sldId id="277" r:id="rId22"/>
    <p:sldId id="304" r:id="rId23"/>
    <p:sldId id="306" r:id="rId24"/>
    <p:sldId id="290" r:id="rId25"/>
    <p:sldId id="307" r:id="rId26"/>
    <p:sldId id="305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E2A"/>
    <a:srgbClr val="0008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01" autoAdjust="0"/>
    <p:restoredTop sz="94671" autoAdjust="0"/>
  </p:normalViewPr>
  <p:slideViewPr>
    <p:cSldViewPr>
      <p:cViewPr varScale="1">
        <p:scale>
          <a:sx n="69" d="100"/>
          <a:sy n="69" d="100"/>
        </p:scale>
        <p:origin x="72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D10172-938C-45B2-A70A-D7183431C57A}" type="datetimeFigureOut">
              <a:rPr lang="en-US" smtClean="0"/>
              <a:pPr/>
              <a:t>12/2/2023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DE0A20-942D-49F6-A0DB-FC6BC0924E9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633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A2D3E-5CE1-4D5C-B006-D495E2408449}" type="datetimeFigureOut">
              <a:rPr lang="en-US" smtClean="0"/>
              <a:pPr/>
              <a:t>12/2/2023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1A942-07C5-4989-BA9A-CA9FF13687A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280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A2D3E-5CE1-4D5C-B006-D495E2408449}" type="datetimeFigureOut">
              <a:rPr lang="en-US" smtClean="0"/>
              <a:pPr/>
              <a:t>12/2/2023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1A942-07C5-4989-BA9A-CA9FF13687A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043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A2D3E-5CE1-4D5C-B006-D495E2408449}" type="datetimeFigureOut">
              <a:rPr lang="en-US" smtClean="0"/>
              <a:pPr/>
              <a:t>12/2/2023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1A942-07C5-4989-BA9A-CA9FF13687A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547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A2D3E-5CE1-4D5C-B006-D495E2408449}" type="datetimeFigureOut">
              <a:rPr lang="en-US" smtClean="0"/>
              <a:pPr/>
              <a:t>12/2/2023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1A942-07C5-4989-BA9A-CA9FF13687A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982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A2D3E-5CE1-4D5C-B006-D495E2408449}" type="datetimeFigureOut">
              <a:rPr lang="en-US" smtClean="0"/>
              <a:pPr/>
              <a:t>12/2/2023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1A942-07C5-4989-BA9A-CA9FF13687A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956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A2D3E-5CE1-4D5C-B006-D495E2408449}" type="datetimeFigureOut">
              <a:rPr lang="en-US" smtClean="0"/>
              <a:pPr/>
              <a:t>12/2/2023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1A942-07C5-4989-BA9A-CA9FF13687A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523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A2D3E-5CE1-4D5C-B006-D495E2408449}" type="datetimeFigureOut">
              <a:rPr lang="en-US" smtClean="0"/>
              <a:pPr/>
              <a:t>12/2/2023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1A942-07C5-4989-BA9A-CA9FF13687A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345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A2D3E-5CE1-4D5C-B006-D495E2408449}" type="datetimeFigureOut">
              <a:rPr lang="en-US" smtClean="0"/>
              <a:pPr/>
              <a:t>12/2/2023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1A942-07C5-4989-BA9A-CA9FF13687A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963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A2D3E-5CE1-4D5C-B006-D495E2408449}" type="datetimeFigureOut">
              <a:rPr lang="en-US" smtClean="0"/>
              <a:pPr/>
              <a:t>12/2/2023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1A942-07C5-4989-BA9A-CA9FF13687A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36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A2D3E-5CE1-4D5C-B006-D495E2408449}" type="datetimeFigureOut">
              <a:rPr lang="en-US" smtClean="0"/>
              <a:pPr/>
              <a:t>12/2/2023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1A942-07C5-4989-BA9A-CA9FF13687A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401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A2D3E-5CE1-4D5C-B006-D495E2408449}" type="datetimeFigureOut">
              <a:rPr lang="en-US" smtClean="0"/>
              <a:pPr/>
              <a:t>12/2/2023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1A942-07C5-4989-BA9A-CA9FF13687A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993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2491">
              <a:srgbClr val="CEDBEC"/>
            </a:gs>
            <a:gs pos="57498">
              <a:srgbClr val="C0D1E7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9A2D3E-5CE1-4D5C-B006-D495E2408449}" type="datetimeFigureOut">
              <a:rPr lang="en-US" smtClean="0"/>
              <a:pPr/>
              <a:t>12/2/2023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1A942-07C5-4989-BA9A-CA9FF13687A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029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6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4.xml"/><Relationship Id="rId5" Type="http://schemas.openxmlformats.org/officeDocument/2006/relationships/image" Target="../media/image45.jpeg"/><Relationship Id="rId4" Type="http://schemas.openxmlformats.org/officeDocument/2006/relationships/slide" Target="slide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10" Type="http://schemas.openxmlformats.org/officeDocument/2006/relationships/image" Target="../media/image54.gif"/><Relationship Id="rId4" Type="http://schemas.openxmlformats.org/officeDocument/2006/relationships/image" Target="../media/image49.jpeg"/><Relationship Id="rId9" Type="http://schemas.openxmlformats.org/officeDocument/2006/relationships/image" Target="../media/image5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file:///H:\du%20thi\su%20dung%203.wav" TargetMode="External"/><Relationship Id="rId7" Type="http://schemas.openxmlformats.org/officeDocument/2006/relationships/image" Target="../media/image57.jpeg"/><Relationship Id="rId2" Type="http://schemas.openxmlformats.org/officeDocument/2006/relationships/audio" Target="file:///H:\du%20thi\su%20dung%202.wav" TargetMode="External"/><Relationship Id="rId1" Type="http://schemas.openxmlformats.org/officeDocument/2006/relationships/audio" Target="file:///H:\du%20thi\su%20dung%201.wav" TargetMode="External"/><Relationship Id="rId6" Type="http://schemas.openxmlformats.org/officeDocument/2006/relationships/image" Target="../media/image56.png"/><Relationship Id="rId5" Type="http://schemas.openxmlformats.org/officeDocument/2006/relationships/image" Target="../media/image55.gif"/><Relationship Id="rId4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file:///H:\du%20thi\su%20dung%203.wav" TargetMode="External"/><Relationship Id="rId7" Type="http://schemas.openxmlformats.org/officeDocument/2006/relationships/image" Target="../media/image58.jpg"/><Relationship Id="rId2" Type="http://schemas.openxmlformats.org/officeDocument/2006/relationships/audio" Target="file:///H:\du%20thi\su%20dung%202.wav" TargetMode="External"/><Relationship Id="rId1" Type="http://schemas.openxmlformats.org/officeDocument/2006/relationships/audio" Target="file:///H:\du%20thi\su%20dung%201.wav" TargetMode="External"/><Relationship Id="rId6" Type="http://schemas.openxmlformats.org/officeDocument/2006/relationships/image" Target="../media/image56.png"/><Relationship Id="rId5" Type="http://schemas.openxmlformats.org/officeDocument/2006/relationships/image" Target="../media/image55.gif"/><Relationship Id="rId4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slide" Target="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WordArt 10"/>
          <p:cNvSpPr>
            <a:spLocks noChangeArrowheads="1" noChangeShapeType="1" noTextEdit="1"/>
          </p:cNvSpPr>
          <p:nvPr/>
        </p:nvSpPr>
        <p:spPr bwMode="auto">
          <a:xfrm>
            <a:off x="2743200" y="1295400"/>
            <a:ext cx="3352800" cy="752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HÓA HỌC 9</a:t>
            </a:r>
            <a:endParaRPr lang="en-US" sz="36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2047875"/>
            <a:ext cx="899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41: NHIÊN LIỆU</a:t>
            </a:r>
            <a:endParaRPr lang="en-US" sz="72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901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5800" y="492173"/>
            <a:ext cx="7658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NHIÊN LIỆU ĐƯỢC PHÂN LOẠI NHƯ THẾ NÀO?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3509" y="1000101"/>
            <a:ext cx="2438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8" name="Picture 10" descr="feather_write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45163"/>
            <a:ext cx="2057400" cy="111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66725" y="3150315"/>
            <a:ext cx="8839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2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525876"/>
            <a:ext cx="8763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Gồm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 mỏ (than gầy, than mỡ, than non, than bùn) và gỗ.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Chủ yếu dùng làm vật liệu xây dựng và sản xuất giấy.</a:t>
            </a:r>
          </a:p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Khi sử dụng nhiên liệu rắn có thể gây ô nhiễm môi trường do các loại nhiên liệu cháy không hết.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3509" y="3658146"/>
            <a:ext cx="2438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031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Ed_coal_formation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219200"/>
            <a:ext cx="6719888" cy="548005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78851" name="Text Box 3"/>
          <p:cNvSpPr txBox="1">
            <a:spLocks noChangeArrowheads="1"/>
          </p:cNvSpPr>
          <p:nvPr/>
        </p:nvSpPr>
        <p:spPr bwMode="auto">
          <a:xfrm>
            <a:off x="2209800" y="457200"/>
            <a:ext cx="533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0000FF"/>
                </a:solidFill>
                <a:latin typeface="Arial" charset="0"/>
              </a:rPr>
              <a:t>Quá</a:t>
            </a:r>
            <a:r>
              <a:rPr lang="en-US" sz="28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charset="0"/>
              </a:rPr>
              <a:t>trình</a:t>
            </a:r>
            <a:r>
              <a:rPr lang="en-US" sz="28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charset="0"/>
              </a:rPr>
              <a:t>hình</a:t>
            </a:r>
            <a:r>
              <a:rPr lang="en-US" sz="28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charset="0"/>
              </a:rPr>
              <a:t>thành</a:t>
            </a:r>
            <a:r>
              <a:rPr lang="en-US" sz="2800" b="1" dirty="0">
                <a:solidFill>
                  <a:srgbClr val="0000FF"/>
                </a:solidFill>
                <a:latin typeface="Arial" charset="0"/>
              </a:rPr>
              <a:t> than</a:t>
            </a:r>
          </a:p>
        </p:txBody>
      </p:sp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5334000" y="4191000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78853" name="Oval 5"/>
          <p:cNvSpPr>
            <a:spLocks noChangeArrowheads="1"/>
          </p:cNvSpPr>
          <p:nvPr/>
        </p:nvSpPr>
        <p:spPr bwMode="auto">
          <a:xfrm>
            <a:off x="2895600" y="2095500"/>
            <a:ext cx="16764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 dirty="0" err="1">
                <a:latin typeface="Arial" charset="0"/>
              </a:rPr>
              <a:t>Thời</a:t>
            </a:r>
            <a:r>
              <a:rPr lang="en-US" b="1" dirty="0">
                <a:latin typeface="Arial" charset="0"/>
              </a:rPr>
              <a:t> </a:t>
            </a:r>
            <a:r>
              <a:rPr lang="en-US" b="1" dirty="0" err="1">
                <a:latin typeface="Arial" charset="0"/>
              </a:rPr>
              <a:t>gian</a:t>
            </a:r>
            <a:endParaRPr lang="en-US" b="1" dirty="0">
              <a:latin typeface="Arial" charset="0"/>
            </a:endParaRPr>
          </a:p>
        </p:txBody>
      </p:sp>
      <p:sp>
        <p:nvSpPr>
          <p:cNvPr id="78854" name="Oval 6"/>
          <p:cNvSpPr>
            <a:spLocks noChangeArrowheads="1"/>
          </p:cNvSpPr>
          <p:nvPr/>
        </p:nvSpPr>
        <p:spPr bwMode="auto">
          <a:xfrm>
            <a:off x="3962400" y="3314700"/>
            <a:ext cx="16002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latin typeface="Arial" charset="0"/>
              </a:rPr>
              <a:t>Áp lực</a:t>
            </a:r>
            <a:r>
              <a:rPr lang="en-US">
                <a:latin typeface="Arial" charset="0"/>
              </a:rPr>
              <a:t> </a:t>
            </a:r>
          </a:p>
        </p:txBody>
      </p:sp>
      <p:sp>
        <p:nvSpPr>
          <p:cNvPr id="78855" name="Oval 7"/>
          <p:cNvSpPr>
            <a:spLocks noChangeArrowheads="1"/>
          </p:cNvSpPr>
          <p:nvPr/>
        </p:nvSpPr>
        <p:spPr bwMode="auto">
          <a:xfrm>
            <a:off x="3200400" y="4667250"/>
            <a:ext cx="12192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 dirty="0" err="1">
                <a:latin typeface="Arial" charset="0"/>
              </a:rPr>
              <a:t>Nhiệt</a:t>
            </a:r>
            <a:r>
              <a:rPr lang="en-US" b="1" dirty="0">
                <a:latin typeface="Arial" charset="0"/>
              </a:rPr>
              <a:t> </a:t>
            </a:r>
            <a:r>
              <a:rPr lang="en-US" b="1" dirty="0" err="1">
                <a:latin typeface="Arial" charset="0"/>
              </a:rPr>
              <a:t>độ</a:t>
            </a:r>
            <a:r>
              <a:rPr lang="en-US" dirty="0">
                <a:latin typeface="Arial" charset="0"/>
              </a:rPr>
              <a:t> </a:t>
            </a:r>
          </a:p>
        </p:txBody>
      </p:sp>
      <p:sp>
        <p:nvSpPr>
          <p:cNvPr id="78856" name="Oval 8"/>
          <p:cNvSpPr>
            <a:spLocks noChangeArrowheads="1"/>
          </p:cNvSpPr>
          <p:nvPr/>
        </p:nvSpPr>
        <p:spPr bwMode="auto">
          <a:xfrm>
            <a:off x="857250" y="5410200"/>
            <a:ext cx="16002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 dirty="0">
                <a:latin typeface="Arial" charset="0"/>
              </a:rPr>
              <a:t>Than </a:t>
            </a:r>
            <a:r>
              <a:rPr lang="en-US" b="1" dirty="0" err="1">
                <a:latin typeface="Arial" charset="0"/>
              </a:rPr>
              <a:t>bùn</a:t>
            </a:r>
            <a:r>
              <a:rPr lang="en-US" dirty="0">
                <a:latin typeface="Arial" charset="0"/>
              </a:rPr>
              <a:t> </a:t>
            </a:r>
          </a:p>
        </p:txBody>
      </p:sp>
      <p:sp>
        <p:nvSpPr>
          <p:cNvPr id="78857" name="Oval 9"/>
          <p:cNvSpPr>
            <a:spLocks noChangeArrowheads="1"/>
          </p:cNvSpPr>
          <p:nvPr/>
        </p:nvSpPr>
        <p:spPr bwMode="auto">
          <a:xfrm>
            <a:off x="3081337" y="5810250"/>
            <a:ext cx="16002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 dirty="0">
                <a:latin typeface="Arial" charset="0"/>
              </a:rPr>
              <a:t>Than non</a:t>
            </a:r>
            <a:r>
              <a:rPr lang="en-US" dirty="0">
                <a:latin typeface="Arial" charset="0"/>
              </a:rPr>
              <a:t> </a:t>
            </a:r>
          </a:p>
        </p:txBody>
      </p:sp>
      <p:sp>
        <p:nvSpPr>
          <p:cNvPr id="78858" name="Oval 10"/>
          <p:cNvSpPr>
            <a:spLocks noChangeArrowheads="1"/>
          </p:cNvSpPr>
          <p:nvPr/>
        </p:nvSpPr>
        <p:spPr bwMode="auto">
          <a:xfrm>
            <a:off x="5048251" y="6038850"/>
            <a:ext cx="1262062" cy="4000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 dirty="0">
                <a:latin typeface="Arial" charset="0"/>
              </a:rPr>
              <a:t>Than </a:t>
            </a:r>
            <a:r>
              <a:rPr lang="en-US" b="1" dirty="0" err="1">
                <a:latin typeface="Arial" charset="0"/>
              </a:rPr>
              <a:t>đá</a:t>
            </a:r>
            <a:r>
              <a:rPr lang="en-US" dirty="0">
                <a:latin typeface="Arial" charset="0"/>
              </a:rPr>
              <a:t> </a:t>
            </a:r>
          </a:p>
        </p:txBody>
      </p:sp>
      <p:sp>
        <p:nvSpPr>
          <p:cNvPr id="78859" name="Oval 11"/>
          <p:cNvSpPr>
            <a:spLocks noChangeArrowheads="1"/>
          </p:cNvSpPr>
          <p:nvPr/>
        </p:nvSpPr>
        <p:spPr bwMode="auto">
          <a:xfrm>
            <a:off x="914400" y="3962400"/>
            <a:ext cx="11430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latin typeface="Arial" charset="0"/>
              </a:rPr>
              <a:t>Thực vật</a:t>
            </a:r>
            <a:r>
              <a:rPr lang="en-US">
                <a:latin typeface="Arial" charset="0"/>
              </a:rPr>
              <a:t> </a:t>
            </a:r>
          </a:p>
        </p:txBody>
      </p:sp>
      <p:sp>
        <p:nvSpPr>
          <p:cNvPr id="78860" name="Text Box 12"/>
          <p:cNvSpPr txBox="1">
            <a:spLocks noChangeArrowheads="1"/>
          </p:cNvSpPr>
          <p:nvPr/>
        </p:nvSpPr>
        <p:spPr bwMode="auto">
          <a:xfrm>
            <a:off x="7239000" y="1479550"/>
            <a:ext cx="1905000" cy="423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>
                <a:latin typeface="Arial" charset="0"/>
              </a:rPr>
              <a:t>Nhiên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liệu</a:t>
            </a:r>
            <a:r>
              <a:rPr lang="en-US" sz="3200" dirty="0">
                <a:latin typeface="Arial" charset="0"/>
              </a:rPr>
              <a:t> than </a:t>
            </a:r>
            <a:r>
              <a:rPr lang="en-US" sz="3200" dirty="0" err="1">
                <a:latin typeface="Arial" charset="0"/>
              </a:rPr>
              <a:t>mỏ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được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hình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thành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như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thế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nào</a:t>
            </a:r>
            <a:r>
              <a:rPr lang="en-US" sz="3200" dirty="0">
                <a:latin typeface="Arial" charset="0"/>
              </a:rPr>
              <a:t>?</a:t>
            </a:r>
          </a:p>
          <a:p>
            <a:pPr>
              <a:spcBef>
                <a:spcPct val="50000"/>
              </a:spcBef>
            </a:pPr>
            <a:endParaRPr lang="en-US" sz="32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19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78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78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78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78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78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78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78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78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78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78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3" grpId="0" animBg="1"/>
      <p:bldP spid="78854" grpId="0" animBg="1"/>
      <p:bldP spid="78855" grpId="0" animBg="1"/>
      <p:bldP spid="78856" grpId="0" animBg="1"/>
      <p:bldP spid="78857" grpId="0" animBg="1"/>
      <p:bldP spid="78858" grpId="0" animBg="1"/>
      <p:bldP spid="78859" grpId="0" animBg="1"/>
      <p:bldP spid="78860" grpId="0"/>
      <p:bldP spid="78860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Ed_coal_formation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219200"/>
            <a:ext cx="6719888" cy="548005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78851" name="Text Box 3"/>
          <p:cNvSpPr txBox="1">
            <a:spLocks noChangeArrowheads="1"/>
          </p:cNvSpPr>
          <p:nvPr/>
        </p:nvSpPr>
        <p:spPr bwMode="auto">
          <a:xfrm>
            <a:off x="2209800" y="457200"/>
            <a:ext cx="533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0000FF"/>
                </a:solidFill>
                <a:latin typeface="Arial" charset="0"/>
              </a:rPr>
              <a:t>Quá</a:t>
            </a:r>
            <a:r>
              <a:rPr lang="en-US" sz="28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charset="0"/>
              </a:rPr>
              <a:t>trình</a:t>
            </a:r>
            <a:r>
              <a:rPr lang="en-US" sz="28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charset="0"/>
              </a:rPr>
              <a:t>hình</a:t>
            </a:r>
            <a:r>
              <a:rPr lang="en-US" sz="28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charset="0"/>
              </a:rPr>
              <a:t>thành</a:t>
            </a:r>
            <a:r>
              <a:rPr lang="en-US" sz="2800" b="1" dirty="0">
                <a:solidFill>
                  <a:srgbClr val="0000FF"/>
                </a:solidFill>
                <a:latin typeface="Arial" charset="0"/>
              </a:rPr>
              <a:t> than</a:t>
            </a:r>
          </a:p>
        </p:txBody>
      </p:sp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5334000" y="4191000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78853" name="Oval 5"/>
          <p:cNvSpPr>
            <a:spLocks noChangeArrowheads="1"/>
          </p:cNvSpPr>
          <p:nvPr/>
        </p:nvSpPr>
        <p:spPr bwMode="auto">
          <a:xfrm>
            <a:off x="2895600" y="2095500"/>
            <a:ext cx="16764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 dirty="0" err="1">
                <a:latin typeface="Arial" charset="0"/>
              </a:rPr>
              <a:t>Thời</a:t>
            </a:r>
            <a:r>
              <a:rPr lang="en-US" b="1" dirty="0">
                <a:latin typeface="Arial" charset="0"/>
              </a:rPr>
              <a:t> </a:t>
            </a:r>
            <a:r>
              <a:rPr lang="en-US" b="1" dirty="0" err="1">
                <a:latin typeface="Arial" charset="0"/>
              </a:rPr>
              <a:t>gian</a:t>
            </a:r>
            <a:endParaRPr lang="en-US" b="1" dirty="0">
              <a:latin typeface="Arial" charset="0"/>
            </a:endParaRPr>
          </a:p>
        </p:txBody>
      </p:sp>
      <p:sp>
        <p:nvSpPr>
          <p:cNvPr id="78854" name="Oval 6"/>
          <p:cNvSpPr>
            <a:spLocks noChangeArrowheads="1"/>
          </p:cNvSpPr>
          <p:nvPr/>
        </p:nvSpPr>
        <p:spPr bwMode="auto">
          <a:xfrm>
            <a:off x="3962400" y="3314700"/>
            <a:ext cx="16002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latin typeface="Arial" charset="0"/>
              </a:rPr>
              <a:t>Áp lực</a:t>
            </a:r>
            <a:r>
              <a:rPr lang="en-US">
                <a:latin typeface="Arial" charset="0"/>
              </a:rPr>
              <a:t> </a:t>
            </a:r>
          </a:p>
        </p:txBody>
      </p:sp>
      <p:sp>
        <p:nvSpPr>
          <p:cNvPr id="78855" name="Oval 7"/>
          <p:cNvSpPr>
            <a:spLocks noChangeArrowheads="1"/>
          </p:cNvSpPr>
          <p:nvPr/>
        </p:nvSpPr>
        <p:spPr bwMode="auto">
          <a:xfrm>
            <a:off x="3200400" y="4667250"/>
            <a:ext cx="12192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 dirty="0" err="1">
                <a:latin typeface="Arial" charset="0"/>
              </a:rPr>
              <a:t>Nhiệt</a:t>
            </a:r>
            <a:r>
              <a:rPr lang="en-US" b="1" dirty="0">
                <a:latin typeface="Arial" charset="0"/>
              </a:rPr>
              <a:t> </a:t>
            </a:r>
            <a:r>
              <a:rPr lang="en-US" b="1" dirty="0" err="1">
                <a:latin typeface="Arial" charset="0"/>
              </a:rPr>
              <a:t>độ</a:t>
            </a:r>
            <a:r>
              <a:rPr lang="en-US" dirty="0">
                <a:latin typeface="Arial" charset="0"/>
              </a:rPr>
              <a:t> </a:t>
            </a:r>
          </a:p>
        </p:txBody>
      </p:sp>
      <p:sp>
        <p:nvSpPr>
          <p:cNvPr id="78856" name="Oval 8"/>
          <p:cNvSpPr>
            <a:spLocks noChangeArrowheads="1"/>
          </p:cNvSpPr>
          <p:nvPr/>
        </p:nvSpPr>
        <p:spPr bwMode="auto">
          <a:xfrm>
            <a:off x="857250" y="5410200"/>
            <a:ext cx="16002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 dirty="0">
                <a:latin typeface="Arial" charset="0"/>
              </a:rPr>
              <a:t>Than </a:t>
            </a:r>
            <a:r>
              <a:rPr lang="en-US" b="1" dirty="0" err="1">
                <a:latin typeface="Arial" charset="0"/>
              </a:rPr>
              <a:t>bùn</a:t>
            </a:r>
            <a:r>
              <a:rPr lang="en-US" dirty="0">
                <a:latin typeface="Arial" charset="0"/>
              </a:rPr>
              <a:t> </a:t>
            </a:r>
          </a:p>
        </p:txBody>
      </p:sp>
      <p:sp>
        <p:nvSpPr>
          <p:cNvPr id="78857" name="Oval 9"/>
          <p:cNvSpPr>
            <a:spLocks noChangeArrowheads="1"/>
          </p:cNvSpPr>
          <p:nvPr/>
        </p:nvSpPr>
        <p:spPr bwMode="auto">
          <a:xfrm>
            <a:off x="3081337" y="5810250"/>
            <a:ext cx="16002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 dirty="0">
                <a:latin typeface="Arial" charset="0"/>
              </a:rPr>
              <a:t>Than non</a:t>
            </a:r>
            <a:r>
              <a:rPr lang="en-US" dirty="0">
                <a:latin typeface="Arial" charset="0"/>
              </a:rPr>
              <a:t> </a:t>
            </a:r>
          </a:p>
        </p:txBody>
      </p:sp>
      <p:sp>
        <p:nvSpPr>
          <p:cNvPr id="78858" name="Oval 10"/>
          <p:cNvSpPr>
            <a:spLocks noChangeArrowheads="1"/>
          </p:cNvSpPr>
          <p:nvPr/>
        </p:nvSpPr>
        <p:spPr bwMode="auto">
          <a:xfrm>
            <a:off x="5048251" y="6038850"/>
            <a:ext cx="1262062" cy="4000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 dirty="0">
                <a:latin typeface="Arial" charset="0"/>
              </a:rPr>
              <a:t>Than </a:t>
            </a:r>
            <a:r>
              <a:rPr lang="en-US" b="1" dirty="0" err="1">
                <a:latin typeface="Arial" charset="0"/>
              </a:rPr>
              <a:t>đá</a:t>
            </a:r>
            <a:r>
              <a:rPr lang="en-US" dirty="0">
                <a:latin typeface="Arial" charset="0"/>
              </a:rPr>
              <a:t> </a:t>
            </a:r>
          </a:p>
        </p:txBody>
      </p:sp>
      <p:sp>
        <p:nvSpPr>
          <p:cNvPr id="78859" name="Oval 11"/>
          <p:cNvSpPr>
            <a:spLocks noChangeArrowheads="1"/>
          </p:cNvSpPr>
          <p:nvPr/>
        </p:nvSpPr>
        <p:spPr bwMode="auto">
          <a:xfrm>
            <a:off x="914400" y="3962400"/>
            <a:ext cx="11430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latin typeface="Arial" charset="0"/>
              </a:rPr>
              <a:t>Thực vật</a:t>
            </a:r>
            <a:r>
              <a:rPr lang="en-US">
                <a:latin typeface="Arial" charset="0"/>
              </a:rPr>
              <a:t> </a:t>
            </a:r>
          </a:p>
        </p:txBody>
      </p:sp>
      <p:sp>
        <p:nvSpPr>
          <p:cNvPr id="78861" name="Text Box 13"/>
          <p:cNvSpPr txBox="1">
            <a:spLocks noChangeArrowheads="1"/>
          </p:cNvSpPr>
          <p:nvPr/>
        </p:nvSpPr>
        <p:spPr bwMode="auto">
          <a:xfrm>
            <a:off x="6796088" y="1219200"/>
            <a:ext cx="2347912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hủy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hủy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cacbon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ct val="50000"/>
              </a:spcBef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78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78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78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78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78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78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78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78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788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3" grpId="0" animBg="1"/>
      <p:bldP spid="78854" grpId="0" animBg="1"/>
      <p:bldP spid="78855" grpId="0" animBg="1"/>
      <p:bldP spid="78856" grpId="0" animBg="1"/>
      <p:bldP spid="78857" grpId="0" animBg="1"/>
      <p:bldP spid="78858" grpId="0" animBg="1"/>
      <p:bldP spid="7885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06058" y="121897"/>
            <a:ext cx="38523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NHIÊN LIỆU LỎNG</a:t>
            </a:r>
            <a:r>
              <a:rPr lang="vi-VN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GỒM</a:t>
            </a:r>
            <a:endParaRPr lang="en-US" sz="24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788477"/>
            <a:ext cx="3289147" cy="31051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722220"/>
            <a:ext cx="3289147" cy="306625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694347"/>
            <a:ext cx="3289147" cy="30895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697639"/>
            <a:ext cx="3410790" cy="30707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4400" y="838200"/>
            <a:ext cx="1114408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vi-VN" sz="2400" b="1" dirty="0" smtClean="0">
                <a:latin typeface="+mj-lt"/>
              </a:rPr>
              <a:t>RƯỢU</a:t>
            </a:r>
            <a:endParaRPr lang="en-US" sz="2400" b="1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5266" y="3876784"/>
            <a:ext cx="853119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vi-VN" sz="2400" b="1" dirty="0" smtClean="0">
                <a:latin typeface="+mj-lt"/>
              </a:rPr>
              <a:t>DẦU</a:t>
            </a:r>
            <a:endParaRPr lang="en-US" sz="2400" b="1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65393" y="838200"/>
            <a:ext cx="1091966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vi-VN" sz="2400" b="1" dirty="0" smtClean="0">
                <a:latin typeface="+mj-lt"/>
              </a:rPr>
              <a:t>XĂNG</a:t>
            </a:r>
            <a:endParaRPr lang="en-US" sz="2400" b="1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88210" y="3874742"/>
            <a:ext cx="869149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vi-VN" sz="2400" b="1" dirty="0" smtClean="0">
                <a:latin typeface="+mj-lt"/>
              </a:rPr>
              <a:t>CỒN</a:t>
            </a:r>
            <a:endParaRPr lang="en-US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9128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54490" y="206477"/>
            <a:ext cx="5504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ỨNG DỤNG CỦA 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NHIÊN LIỆU LỎNG</a:t>
            </a:r>
            <a:endParaRPr lang="en-US" sz="24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3" descr="anh-sang-la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190" y="995281"/>
            <a:ext cx="3276600" cy="3024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imagesCA1IUQ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000" y="4126210"/>
            <a:ext cx="325079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" descr="dong co dot tron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9223" y="1002655"/>
            <a:ext cx="2319338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24794" y="3572489"/>
            <a:ext cx="1955022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vi-VN" sz="2400" b="1" dirty="0" smtClean="0">
                <a:latin typeface="+mj-lt"/>
              </a:rPr>
              <a:t>THẮP SÁNG</a:t>
            </a:r>
            <a:endParaRPr lang="en-US" sz="2400" b="1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47550" y="6031620"/>
            <a:ext cx="3584699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vi-VN" sz="2400" b="1" dirty="0" smtClean="0">
                <a:latin typeface="+mj-lt"/>
              </a:rPr>
              <a:t>ĐỘNG CƠ ĐỐT TRONG</a:t>
            </a:r>
            <a:endParaRPr lang="en-US" sz="2400" b="1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42000" y="6179145"/>
            <a:ext cx="1812547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vi-VN" sz="2400" b="1" dirty="0" smtClean="0">
                <a:latin typeface="+mj-lt"/>
              </a:rPr>
              <a:t>CHẤT ĐỐT</a:t>
            </a:r>
            <a:endParaRPr lang="en-US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53819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5800" y="492173"/>
            <a:ext cx="7658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NHIÊN LIỆU ĐƯỢC PHÂN LOẠI NHƯ THẾ NÀO?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3509" y="1000101"/>
            <a:ext cx="2438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8" name="Picture 10" descr="feather_write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45163"/>
            <a:ext cx="2057400" cy="111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57200" y="1535738"/>
            <a:ext cx="8839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2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vi-VN" sz="2400" dirty="0">
                <a:latin typeface="+mj-lt"/>
              </a:rPr>
              <a:t>- Gồm các sản phẩm chế biến từ dầu mỏ (như xăng, dầu hỏa) và rượu.</a:t>
            </a:r>
          </a:p>
          <a:p>
            <a:r>
              <a:rPr lang="vi-VN" sz="2400" dirty="0">
                <a:latin typeface="+mj-lt"/>
              </a:rPr>
              <a:t>- Được dùng chủ yếu cho các động cơ đốt trong, 1 phần nhỏ dùng để đun nấu và thắp sáng.</a:t>
            </a:r>
          </a:p>
          <a:p>
            <a:r>
              <a:rPr lang="vi-VN" sz="2400" dirty="0">
                <a:latin typeface="+mj-lt"/>
              </a:rPr>
              <a:t>- Năng suất tỏa nhiệt cao hơn  nhiên liệu rắn.</a:t>
            </a:r>
          </a:p>
          <a:p>
            <a:r>
              <a:rPr lang="vi-VN" sz="2400" dirty="0">
                <a:latin typeface="+mj-lt"/>
              </a:rPr>
              <a:t>- Cháy không hết sẽ gây ô nhiễm môi trường.</a:t>
            </a:r>
          </a:p>
          <a:p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3509" y="3964200"/>
            <a:ext cx="2438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705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63745" y="398432"/>
            <a:ext cx="26997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NHIÊN LIỆU KHÍ</a:t>
            </a:r>
            <a:endParaRPr lang="en-US" sz="24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9" y="1074788"/>
            <a:ext cx="2133600" cy="33346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240" y="1101194"/>
            <a:ext cx="2452971" cy="3308266"/>
          </a:xfrm>
          <a:prstGeom prst="rect">
            <a:avLst/>
          </a:prstGeom>
        </p:spPr>
      </p:pic>
      <p:pic>
        <p:nvPicPr>
          <p:cNvPr id="13" name="Picture 5" descr="hethonglocao_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92" y="1151910"/>
            <a:ext cx="4343400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5497" y="4953000"/>
            <a:ext cx="87959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 smtClean="0">
                <a:latin typeface="+mj-lt"/>
              </a:rPr>
              <a:t>Gồm: khí thiên nhiên, khí mỏ dầu, khí lò cốc, khí lò cao, khí than.</a:t>
            </a:r>
            <a:endParaRPr lang="en-US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144672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33600" y="428386"/>
            <a:ext cx="51962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ỨNG DỤNG CỦA 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NHIÊN 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LIỆU KHÍ</a:t>
            </a:r>
            <a:endParaRPr lang="en-US" sz="24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5" descr="hethonglocao_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179" y="1251187"/>
            <a:ext cx="4343400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natural_gas_set_to_change_everything_about_fight_for_energy_independence-7209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93" y="1236439"/>
            <a:ext cx="4300793" cy="3225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0" y="5029200"/>
            <a:ext cx="5707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 smtClean="0">
                <a:latin typeface="+mj-lt"/>
              </a:rPr>
              <a:t>Dùng trong đời sống và trong công nghiệp</a:t>
            </a:r>
            <a:endParaRPr lang="en-US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21671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5800" y="492173"/>
            <a:ext cx="7658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NHIÊN LIỆU ĐƯỢC PHÂN LOẠI NHƯ THẾ NÀO?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3509" y="1000101"/>
            <a:ext cx="2438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8" name="Picture 10" descr="feather_write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45163"/>
            <a:ext cx="2057400" cy="111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57200" y="1535738"/>
            <a:ext cx="8839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2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6582" y="2057521"/>
            <a:ext cx="8285018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Các loại nhiên liệu khí: Khí thiên nhiên, khí mỏ, khí lò cốc, khí lò cao, khí than…</a:t>
            </a:r>
          </a:p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Năng suất tỏa nhiệt cao</a:t>
            </a:r>
          </a:p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Dùng làm nhiên liệu</a:t>
            </a:r>
          </a:p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Dễ cháy hoàn toàn, vì vậy ít độc hại, không gây ô nhiễm môi trường</a:t>
            </a:r>
          </a:p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Được sử dụng trong đời sống và trong công nghiệp</a:t>
            </a:r>
          </a:p>
          <a:p>
            <a:r>
              <a:rPr lang="vi-VN" dirty="0"/>
              <a:t/>
            </a:r>
            <a:br>
              <a:rPr lang="vi-VN" dirty="0"/>
            </a:br>
            <a:r>
              <a:rPr lang="vi-VN" dirty="0"/>
              <a:t/>
            </a:r>
            <a:br>
              <a:rPr lang="vi-VN" dirty="0"/>
            </a:b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5879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may phat dien chay biog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7325"/>
            <a:ext cx="4038600" cy="25400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xe chay biog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87325"/>
            <a:ext cx="3429000" cy="2697163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xe chay nhien lieu khi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90888"/>
            <a:ext cx="3948113" cy="305435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xang etanol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696" y="3255963"/>
            <a:ext cx="3475703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44866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3570" y="1017516"/>
            <a:ext cx="73908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than,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hỏa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gas…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2133600"/>
            <a:ext cx="48189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tỏa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dirty="0" smtClean="0">
                <a:solidFill>
                  <a:srgbClr val="002060"/>
                </a:solidFill>
              </a:rPr>
              <a:t>.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570" y="2819400"/>
            <a:ext cx="27446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87997" y="3657600"/>
            <a:ext cx="34845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tỏa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dirty="0" smtClean="0">
                <a:solidFill>
                  <a:srgbClr val="002060"/>
                </a:solidFill>
              </a:rPr>
              <a:t>.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7" name="Picture 5" descr="animated_Fir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571" y="3070787"/>
            <a:ext cx="4343400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66800" y="533400"/>
            <a:ext cx="3393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NHIÊN LIỆU LÀ GÌ?</a:t>
            </a:r>
            <a:endParaRPr lang="en-US" sz="24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224964" y="124692"/>
            <a:ext cx="3810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605964" y="734292"/>
            <a:ext cx="3810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224964" y="1267692"/>
            <a:ext cx="3810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605964" y="1877292"/>
            <a:ext cx="3810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224964" y="2369128"/>
            <a:ext cx="3810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605964" y="2978728"/>
            <a:ext cx="3810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224964" y="3470564"/>
            <a:ext cx="3810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605964" y="4080164"/>
            <a:ext cx="3810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224964" y="4572000"/>
            <a:ext cx="3810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605964" y="5181600"/>
            <a:ext cx="3810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224964" y="5645727"/>
            <a:ext cx="3810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605964" y="6255327"/>
            <a:ext cx="3810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748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oi xay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438" y="61913"/>
            <a:ext cx="2619375" cy="1974850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oi xay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0638"/>
            <a:ext cx="2438400" cy="2514600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coi xay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20638"/>
            <a:ext cx="3810000" cy="252412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pin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738" y="2100263"/>
            <a:ext cx="2659062" cy="2852737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7" name="Picture 7" descr="pin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938" y="4867275"/>
            <a:ext cx="3048000" cy="1952625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9" name="Picture 9" descr="pin mat troi 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488" y="5029200"/>
            <a:ext cx="2667000" cy="1768475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0" name="Picture 10" descr="tua bin gio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0" y="2590800"/>
            <a:ext cx="2971800" cy="2228850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1" name="Picture 11" descr="11571863871306041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8" y="2687638"/>
            <a:ext cx="3132137" cy="405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82582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27" name="Picture 18" descr="Cau hoi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454098"/>
            <a:ext cx="13906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3" name="su dung 1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8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34" name="su dung 2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162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35" name="su dung 3.wav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7162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36" name="Text Box 28"/>
          <p:cNvSpPr txBox="1">
            <a:spLocks noChangeArrowheads="1"/>
          </p:cNvSpPr>
          <p:nvPr/>
        </p:nvSpPr>
        <p:spPr bwMode="auto">
          <a:xfrm>
            <a:off x="381000" y="344364"/>
            <a:ext cx="8610600" cy="830997"/>
          </a:xfrm>
          <a:prstGeom prst="rect">
            <a:avLst/>
          </a:prstGeom>
          <a:solidFill>
            <a:srgbClr val="FFFF7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37" name="Text Box 29" descr="Oak"/>
          <p:cNvSpPr txBox="1">
            <a:spLocks noChangeArrowheads="1"/>
          </p:cNvSpPr>
          <p:nvPr/>
        </p:nvSpPr>
        <p:spPr bwMode="auto">
          <a:xfrm>
            <a:off x="678873" y="1475590"/>
            <a:ext cx="8534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3600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lãng</a:t>
            </a:r>
            <a:r>
              <a:rPr lang="en-US" sz="3600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phí</a:t>
            </a:r>
            <a:r>
              <a:rPr lang="en-US" sz="3600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600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3600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600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b="1" dirty="0" smtClean="0">
                <a:solidFill>
                  <a:srgbClr val="333399"/>
                </a:solidFill>
                <a:latin typeface="Arial" charset="0"/>
              </a:rPr>
              <a:t>.</a:t>
            </a:r>
            <a:endParaRPr lang="en-US" sz="3600" b="1" dirty="0">
              <a:solidFill>
                <a:srgbClr val="333399"/>
              </a:solidFill>
              <a:latin typeface="Arial" charset="0"/>
            </a:endParaRPr>
          </a:p>
        </p:txBody>
      </p:sp>
      <p:pic>
        <p:nvPicPr>
          <p:cNvPr id="24" name="Picture 1" descr="tau chay hoi nuo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19835"/>
            <a:ext cx="6473633" cy="386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8312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310" fill="hold"/>
                                        <p:tgtEl>
                                          <p:spTgt spid="174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890" fill="hold"/>
                                        <p:tgtEl>
                                          <p:spTgt spid="174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5520" fill="hold"/>
                                        <p:tgtEl>
                                          <p:spTgt spid="174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74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74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74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174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74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74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74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433"/>
                </p:tgtEl>
              </p:cMediaNode>
            </p:audio>
            <p:audio>
              <p:cMediaNode>
                <p:cTn id="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434"/>
                </p:tgtEl>
              </p:cMediaNode>
            </p:audio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435"/>
                </p:tgtEl>
              </p:cMediaNode>
            </p:audio>
          </p:childTnLst>
        </p:cTn>
      </p:par>
    </p:tnLst>
    <p:bldLst>
      <p:bldP spid="17436" grpId="0" animBg="1"/>
      <p:bldP spid="17436" grpId="1" animBg="1"/>
      <p:bldP spid="1743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27" name="Picture 18" descr="Cau hoi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454098"/>
            <a:ext cx="13906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3" name="su dung 1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8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34" name="su dung 2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162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35" name="su dung 3.wav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7162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38" name="Text Box 30"/>
          <p:cNvSpPr txBox="1">
            <a:spLocks noChangeArrowheads="1"/>
          </p:cNvSpPr>
          <p:nvPr/>
        </p:nvSpPr>
        <p:spPr bwMode="auto">
          <a:xfrm>
            <a:off x="304800" y="843790"/>
            <a:ext cx="8610600" cy="461665"/>
          </a:xfrm>
          <a:prstGeom prst="rect">
            <a:avLst/>
          </a:prstGeom>
          <a:solidFill>
            <a:srgbClr val="FFFF7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coi</a:t>
            </a:r>
            <a:r>
              <a:rPr lang="en-US" sz="2400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39" name="Text Box 31" descr="Canvas"/>
          <p:cNvSpPr txBox="1">
            <a:spLocks noChangeArrowheads="1"/>
          </p:cNvSpPr>
          <p:nvPr/>
        </p:nvSpPr>
        <p:spPr bwMode="auto">
          <a:xfrm>
            <a:off x="512618" y="1736476"/>
            <a:ext cx="81534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0000E6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solidFill>
                  <a:srgbClr val="0000E6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dirty="0" smtClean="0">
                <a:solidFill>
                  <a:srgbClr val="0000E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E6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>
                <a:solidFill>
                  <a:srgbClr val="0000E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E6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dirty="0">
                <a:solidFill>
                  <a:srgbClr val="0000E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E6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>
                <a:solidFill>
                  <a:srgbClr val="0000E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E6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dirty="0">
                <a:solidFill>
                  <a:srgbClr val="0000E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E6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dirty="0">
                <a:solidFill>
                  <a:srgbClr val="0000E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E6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0000E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E6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solidFill>
                  <a:srgbClr val="0000E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E6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dirty="0">
                <a:solidFill>
                  <a:srgbClr val="0000E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E6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dirty="0">
                <a:solidFill>
                  <a:srgbClr val="0000E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E6"/>
                </a:solidFill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2400" dirty="0">
                <a:solidFill>
                  <a:srgbClr val="0000E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E6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400" dirty="0">
                <a:solidFill>
                  <a:srgbClr val="0000E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E6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400" dirty="0" smtClean="0">
                <a:solidFill>
                  <a:srgbClr val="0000E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0000E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0000E6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solidFill>
                  <a:srgbClr val="0000E6"/>
                </a:solidFill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2400" dirty="0" smtClean="0">
                <a:solidFill>
                  <a:srgbClr val="0000E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E6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>
                <a:solidFill>
                  <a:srgbClr val="0000E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E6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dirty="0">
                <a:solidFill>
                  <a:srgbClr val="0000E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E6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solidFill>
                  <a:srgbClr val="0000E6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400" dirty="0" err="1">
                <a:solidFill>
                  <a:srgbClr val="0000E6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400" dirty="0">
                <a:solidFill>
                  <a:srgbClr val="0000E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E6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solidFill>
                  <a:srgbClr val="0000E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E6"/>
                </a:solidFill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2400" dirty="0">
                <a:solidFill>
                  <a:srgbClr val="0000E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E6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>
                <a:solidFill>
                  <a:srgbClr val="0000E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E6"/>
                </a:solidFill>
                <a:latin typeface="Times New Roman" pitchFamily="18" charset="0"/>
                <a:cs typeface="Times New Roman" pitchFamily="18" charset="0"/>
              </a:rPr>
              <a:t>ra.</a:t>
            </a:r>
            <a:endParaRPr lang="en-US" sz="2400" dirty="0">
              <a:solidFill>
                <a:srgbClr val="0000E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Picture 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2618" y="3143476"/>
            <a:ext cx="6106974" cy="3181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9576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310" fill="hold"/>
                                        <p:tgtEl>
                                          <p:spTgt spid="174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890" fill="hold"/>
                                        <p:tgtEl>
                                          <p:spTgt spid="174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5520" fill="hold"/>
                                        <p:tgtEl>
                                          <p:spTgt spid="174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74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74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74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25" dur="500"/>
                                        <p:tgtEl>
                                          <p:spTgt spid="174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74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74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74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433"/>
                </p:tgtEl>
              </p:cMediaNode>
            </p:audio>
            <p:audio>
              <p:cMediaNode>
                <p:cTn id="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434"/>
                </p:tgtEl>
              </p:cMediaNode>
            </p:audio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435"/>
                </p:tgtEl>
              </p:cMediaNode>
            </p:audio>
          </p:childTnLst>
        </p:cTn>
      </p:par>
    </p:tnLst>
    <p:bldLst>
      <p:bldP spid="17438" grpId="0" animBg="1"/>
      <p:bldP spid="17438" grpId="1" animBg="1"/>
      <p:bldP spid="1743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6" name="Text Box 18"/>
          <p:cNvSpPr txBox="1">
            <a:spLocks noChangeArrowheads="1"/>
          </p:cNvSpPr>
          <p:nvPr/>
        </p:nvSpPr>
        <p:spPr bwMode="auto">
          <a:xfrm>
            <a:off x="152400" y="457200"/>
            <a:ext cx="8635621" cy="830997"/>
          </a:xfrm>
          <a:prstGeom prst="rect">
            <a:avLst/>
          </a:prstGeom>
          <a:solidFill>
            <a:srgbClr val="FFFF66"/>
          </a:solidFill>
          <a:ln w="85725">
            <a:solidFill>
              <a:srgbClr val="FF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7427" name="Picture 18" descr="Cau hoi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454098"/>
            <a:ext cx="13906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2985306"/>
            <a:ext cx="5029200" cy="3844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2618" y="1443355"/>
            <a:ext cx="80979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  <a:latin typeface="+mj-lt"/>
              </a:rPr>
              <a:t>-</a:t>
            </a:r>
            <a:r>
              <a:rPr lang="vi-VN" sz="2400" dirty="0">
                <a:solidFill>
                  <a:schemeClr val="accent1"/>
                </a:solidFill>
                <a:latin typeface="+mj-lt"/>
              </a:rPr>
              <a:t> Duy trì các điều kiện thuận lợi cho sự cháy, cung cấp đủ không khí, tăng diện tích tiếp xúc giữa nhiên liệu và không khí</a:t>
            </a:r>
            <a:r>
              <a:rPr lang="vi-VN" sz="2400" dirty="0" smtClean="0">
                <a:solidFill>
                  <a:schemeClr val="accent1"/>
                </a:solidFill>
                <a:latin typeface="+mj-lt"/>
              </a:rPr>
              <a:t>.</a:t>
            </a:r>
            <a:endParaRPr lang="en-US" sz="2400" dirty="0">
              <a:solidFill>
                <a:schemeClr val="accent1"/>
              </a:solidFill>
              <a:latin typeface="+mj-lt"/>
            </a:endParaRPr>
          </a:p>
          <a:p>
            <a:r>
              <a:rPr lang="vi-VN" sz="2400" dirty="0" smtClean="0">
                <a:solidFill>
                  <a:schemeClr val="accent1"/>
                </a:solidFill>
                <a:latin typeface="+mj-lt"/>
              </a:rPr>
              <a:t>- </a:t>
            </a:r>
            <a:r>
              <a:rPr lang="vi-VN" sz="2400" dirty="0">
                <a:solidFill>
                  <a:schemeClr val="accent1"/>
                </a:solidFill>
                <a:latin typeface="+mj-lt"/>
              </a:rPr>
              <a:t>Điều chỉnh lượng nhiên liệu để duy trì sự cháy ở mức độ cần thiết, phù hợp với nhu cầu sử dụng.</a:t>
            </a:r>
            <a:endParaRPr lang="en-US" sz="2400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01421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0" descr="feather_write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562600"/>
            <a:ext cx="2057400" cy="111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62000" y="1524000"/>
            <a:ext cx="7886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III. SỬ DỤNG NHIÊN LIỆU NHƯ THẾ NÀO CHO HIỆU QUẢ?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990600" y="2438400"/>
            <a:ext cx="704534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vi-VN" sz="2400" dirty="0">
                <a:latin typeface="+mj-lt"/>
              </a:rPr>
              <a:t>1. Cung cấp đủ không khí (oxi) cho quá trình </a:t>
            </a:r>
            <a:r>
              <a:rPr lang="vi-VN" sz="2400" dirty="0" smtClean="0">
                <a:latin typeface="+mj-lt"/>
              </a:rPr>
              <a:t>cháy</a:t>
            </a:r>
            <a:r>
              <a:rPr lang="en-US" sz="2400" dirty="0" smtClean="0">
                <a:latin typeface="+mj-lt"/>
              </a:rPr>
              <a:t>.</a:t>
            </a:r>
            <a:endParaRPr lang="vi-VN" sz="2400" dirty="0">
              <a:latin typeface="+mj-lt"/>
            </a:endParaRP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1066800" y="3124200"/>
            <a:ext cx="7696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vi-VN" sz="2400" dirty="0">
                <a:latin typeface="+mj-lt"/>
              </a:rPr>
              <a:t>2. Tăng diện tích tiếp xúc của nhiên liệu với không khí (oxi</a:t>
            </a:r>
            <a:r>
              <a:rPr lang="vi-VN" sz="2400" dirty="0" smtClean="0">
                <a:latin typeface="+mj-lt"/>
              </a:rPr>
              <a:t>)</a:t>
            </a:r>
            <a:r>
              <a:rPr lang="en-US" sz="2400" dirty="0" smtClean="0">
                <a:latin typeface="+mj-lt"/>
              </a:rPr>
              <a:t>.</a:t>
            </a:r>
            <a:endParaRPr lang="vi-VN" sz="2400" dirty="0">
              <a:latin typeface="+mj-lt"/>
            </a:endParaRP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1143000" y="3733800"/>
            <a:ext cx="756773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400" dirty="0">
                <a:latin typeface="+mj-lt"/>
              </a:rPr>
              <a:t>3. Duy trì sự cháy ở mức độ cần thiết phù hợp với nhu cầu sử dụng</a:t>
            </a:r>
            <a:r>
              <a:rPr lang="en-US" b="1" dirty="0" smtClean="0">
                <a:solidFill>
                  <a:srgbClr val="0000E6"/>
                </a:solidFill>
                <a:latin typeface="VNI-Times" pitchFamily="2" charset="0"/>
              </a:rPr>
              <a:t>.</a:t>
            </a:r>
            <a:endParaRPr lang="en-US" b="1" dirty="0">
              <a:solidFill>
                <a:srgbClr val="0000E6"/>
              </a:solidFill>
              <a:latin typeface="VNI-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752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3737"/>
            <a:ext cx="9144000" cy="60104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8800" y="152400"/>
            <a:ext cx="601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 KẾT BÀI 41: NHIÊN LIỆU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324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2" y="0"/>
            <a:ext cx="317042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447800"/>
            <a:ext cx="5499100" cy="146573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150" y="3200400"/>
            <a:ext cx="3505200" cy="3505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67504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Line 2"/>
          <p:cNvSpPr>
            <a:spLocks noChangeShapeType="1"/>
          </p:cNvSpPr>
          <p:nvPr/>
        </p:nvSpPr>
        <p:spPr bwMode="auto">
          <a:xfrm>
            <a:off x="3157059" y="484730"/>
            <a:ext cx="0" cy="5867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175" name="Picture 7" descr="ruo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182" y="1877990"/>
            <a:ext cx="1905000" cy="1466850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213" name="Group 45"/>
          <p:cNvGrpSpPr>
            <a:grpSpLocks/>
          </p:cNvGrpSpPr>
          <p:nvPr/>
        </p:nvGrpSpPr>
        <p:grpSpPr bwMode="auto">
          <a:xfrm>
            <a:off x="7321478" y="1896809"/>
            <a:ext cx="1802501" cy="2122487"/>
            <a:chOff x="4548" y="1023"/>
            <a:chExt cx="1020" cy="1052"/>
          </a:xfrm>
        </p:grpSpPr>
        <p:grpSp>
          <p:nvGrpSpPr>
            <p:cNvPr id="7192" name="Group 24"/>
            <p:cNvGrpSpPr>
              <a:grpSpLocks/>
            </p:cNvGrpSpPr>
            <p:nvPr/>
          </p:nvGrpSpPr>
          <p:grpSpPr bwMode="auto">
            <a:xfrm>
              <a:off x="4548" y="1023"/>
              <a:ext cx="1020" cy="1052"/>
              <a:chOff x="204" y="2489"/>
              <a:chExt cx="1572" cy="1745"/>
            </a:xfrm>
          </p:grpSpPr>
          <p:pic>
            <p:nvPicPr>
              <p:cNvPr id="7193" name="Picture 2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4" y="2489"/>
                <a:ext cx="1572" cy="1745"/>
              </a:xfrm>
              <a:prstGeom prst="rect">
                <a:avLst/>
              </a:prstGeom>
              <a:noFill/>
              <a:ln w="57150" cmpd="thinThick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7194" name="Rectangle 26"/>
              <p:cNvSpPr>
                <a:spLocks noChangeArrowheads="1"/>
              </p:cNvSpPr>
              <p:nvPr/>
            </p:nvSpPr>
            <p:spPr bwMode="auto">
              <a:xfrm>
                <a:off x="878" y="3411"/>
                <a:ext cx="358" cy="332"/>
              </a:xfrm>
              <a:prstGeom prst="rect">
                <a:avLst/>
              </a:prstGeom>
              <a:solidFill>
                <a:srgbClr val="BDBDC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196" name="Text Box 28"/>
            <p:cNvSpPr txBox="1">
              <a:spLocks noChangeArrowheads="1"/>
            </p:cNvSpPr>
            <p:nvPr/>
          </p:nvSpPr>
          <p:spPr bwMode="auto">
            <a:xfrm>
              <a:off x="4848" y="1620"/>
              <a:ext cx="576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cmpd="dbl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defTabSz="4572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572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572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572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572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75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sz="1000" b="1" dirty="0">
                  <a:solidFill>
                    <a:srgbClr val="000000"/>
                  </a:solidFill>
                  <a:latin typeface="Times New Roman" pitchFamily="18" charset="0"/>
                </a:rPr>
                <a:t>   </a:t>
              </a:r>
              <a:r>
                <a:rPr lang="en-US" sz="1000" b="1" dirty="0" err="1">
                  <a:solidFill>
                    <a:srgbClr val="000000"/>
                  </a:solidFill>
                  <a:latin typeface="Times New Roman" pitchFamily="18" charset="0"/>
                </a:rPr>
                <a:t>C</a:t>
              </a:r>
              <a:r>
                <a:rPr lang="en-US" sz="1000" b="1" dirty="0" err="1">
                  <a:solidFill>
                    <a:srgbClr val="000000"/>
                  </a:solidFill>
                  <a:cs typeface="Arial" charset="0"/>
                </a:rPr>
                <a:t>ồn</a:t>
              </a:r>
              <a:r>
                <a:rPr lang="en-US" sz="1000" b="1" dirty="0">
                  <a:solidFill>
                    <a:srgbClr val="000000"/>
                  </a:solidFill>
                  <a:cs typeface="Arial" charset="0"/>
                </a:rPr>
                <a:t> 90</a:t>
              </a:r>
              <a:r>
                <a:rPr lang="en-US" sz="1000" b="1" baseline="30000" dirty="0">
                  <a:solidFill>
                    <a:srgbClr val="000000"/>
                  </a:solidFill>
                  <a:cs typeface="Arial" charset="0"/>
                </a:rPr>
                <a:t>0</a:t>
              </a:r>
            </a:p>
          </p:txBody>
        </p:sp>
      </p:grpSp>
      <p:grpSp>
        <p:nvGrpSpPr>
          <p:cNvPr id="7205" name="Group 37"/>
          <p:cNvGrpSpPr>
            <a:grpSpLocks/>
          </p:cNvGrpSpPr>
          <p:nvPr/>
        </p:nvGrpSpPr>
        <p:grpSpPr bwMode="auto">
          <a:xfrm>
            <a:off x="3505200" y="457200"/>
            <a:ext cx="1676400" cy="1257300"/>
            <a:chOff x="2208" y="168"/>
            <a:chExt cx="1056" cy="792"/>
          </a:xfrm>
        </p:grpSpPr>
        <p:pic>
          <p:nvPicPr>
            <p:cNvPr id="7171" name="Picture 3" descr="180px-Koks_Brennstof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168"/>
              <a:ext cx="1056" cy="792"/>
            </a:xfrm>
            <a:prstGeom prst="rect">
              <a:avLst/>
            </a:prstGeom>
            <a:noFill/>
            <a:ln w="57150" cmpd="thinThick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98" name="Text Box 30"/>
            <p:cNvSpPr txBox="1">
              <a:spLocks noChangeArrowheads="1"/>
            </p:cNvSpPr>
            <p:nvPr/>
          </p:nvSpPr>
          <p:spPr bwMode="auto">
            <a:xfrm>
              <a:off x="2592" y="720"/>
              <a:ext cx="57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 dirty="0">
                  <a:solidFill>
                    <a:schemeClr val="bg1"/>
                  </a:solidFill>
                </a:rPr>
                <a:t>Than </a:t>
              </a:r>
              <a:r>
                <a:rPr lang="en-US" sz="1400" b="1" dirty="0" err="1">
                  <a:solidFill>
                    <a:schemeClr val="bg1"/>
                  </a:solidFill>
                </a:rPr>
                <a:t>cốc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206" name="Group 38"/>
          <p:cNvGrpSpPr>
            <a:grpSpLocks/>
          </p:cNvGrpSpPr>
          <p:nvPr/>
        </p:nvGrpSpPr>
        <p:grpSpPr bwMode="auto">
          <a:xfrm>
            <a:off x="7498341" y="443883"/>
            <a:ext cx="1600200" cy="1311275"/>
            <a:chOff x="3348" y="146"/>
            <a:chExt cx="1008" cy="826"/>
          </a:xfrm>
        </p:grpSpPr>
        <p:pic>
          <p:nvPicPr>
            <p:cNvPr id="7172" name="Picture 4" descr="250px-Coal_anthracite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8" y="146"/>
              <a:ext cx="1008" cy="826"/>
            </a:xfrm>
            <a:prstGeom prst="rect">
              <a:avLst/>
            </a:prstGeom>
            <a:solidFill>
              <a:srgbClr val="CCFFFF"/>
            </a:solidFill>
            <a:ln w="57150" cmpd="thickThin">
              <a:solidFill>
                <a:srgbClr val="0000FF"/>
              </a:solidFill>
              <a:miter lim="800000"/>
              <a:headEnd/>
              <a:tailEnd/>
            </a:ln>
          </p:spPr>
        </p:pic>
        <p:sp>
          <p:nvSpPr>
            <p:cNvPr id="7199" name="Text Box 31"/>
            <p:cNvSpPr txBox="1">
              <a:spLocks noChangeArrowheads="1"/>
            </p:cNvSpPr>
            <p:nvPr/>
          </p:nvSpPr>
          <p:spPr bwMode="auto">
            <a:xfrm>
              <a:off x="3600" y="480"/>
              <a:ext cx="57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 dirty="0">
                  <a:solidFill>
                    <a:schemeClr val="bg1"/>
                  </a:solidFill>
                </a:rPr>
                <a:t>Than </a:t>
              </a:r>
              <a:r>
                <a:rPr lang="en-US" sz="1400" b="1" dirty="0" err="1">
                  <a:solidFill>
                    <a:schemeClr val="bg1"/>
                  </a:solidFill>
                </a:rPr>
                <a:t>đá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207" name="Group 39"/>
          <p:cNvGrpSpPr>
            <a:grpSpLocks/>
          </p:cNvGrpSpPr>
          <p:nvPr/>
        </p:nvGrpSpPr>
        <p:grpSpPr bwMode="auto">
          <a:xfrm>
            <a:off x="5282317" y="461469"/>
            <a:ext cx="2381250" cy="1303337"/>
            <a:chOff x="4452" y="144"/>
            <a:chExt cx="1500" cy="821"/>
          </a:xfrm>
        </p:grpSpPr>
        <p:pic>
          <p:nvPicPr>
            <p:cNvPr id="7174" name="Picture 6" descr="cui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2" y="144"/>
              <a:ext cx="1296" cy="821"/>
            </a:xfrm>
            <a:prstGeom prst="rect">
              <a:avLst/>
            </a:prstGeom>
            <a:noFill/>
            <a:ln w="57150" cmpd="thinThick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200" name="Text Box 32"/>
            <p:cNvSpPr txBox="1">
              <a:spLocks noChangeArrowheads="1"/>
            </p:cNvSpPr>
            <p:nvPr/>
          </p:nvSpPr>
          <p:spPr bwMode="auto">
            <a:xfrm>
              <a:off x="5376" y="720"/>
              <a:ext cx="57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>
                  <a:solidFill>
                    <a:schemeClr val="bg1"/>
                  </a:solidFill>
                </a:rPr>
                <a:t>Củi</a:t>
              </a:r>
            </a:p>
          </p:txBody>
        </p:sp>
      </p:grpSp>
      <p:grpSp>
        <p:nvGrpSpPr>
          <p:cNvPr id="7209" name="Group 41"/>
          <p:cNvGrpSpPr>
            <a:grpSpLocks/>
          </p:cNvGrpSpPr>
          <p:nvPr/>
        </p:nvGrpSpPr>
        <p:grpSpPr bwMode="auto">
          <a:xfrm>
            <a:off x="3276600" y="3351213"/>
            <a:ext cx="1981200" cy="1449387"/>
            <a:chOff x="2064" y="2064"/>
            <a:chExt cx="1248" cy="913"/>
          </a:xfrm>
        </p:grpSpPr>
        <p:pic>
          <p:nvPicPr>
            <p:cNvPr id="7181" name="Picture 13" descr="than to o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2064"/>
              <a:ext cx="1200" cy="913"/>
            </a:xfrm>
            <a:prstGeom prst="rect">
              <a:avLst/>
            </a:prstGeom>
            <a:noFill/>
            <a:ln w="66675" cmpd="dbl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201" name="Text Box 33"/>
            <p:cNvSpPr txBox="1">
              <a:spLocks noChangeArrowheads="1"/>
            </p:cNvSpPr>
            <p:nvPr/>
          </p:nvSpPr>
          <p:spPr bwMode="auto">
            <a:xfrm>
              <a:off x="2064" y="2064"/>
              <a:ext cx="86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>
                  <a:solidFill>
                    <a:schemeClr val="bg1"/>
                  </a:solidFill>
                </a:rPr>
                <a:t>Than tổ ong</a:t>
              </a:r>
            </a:p>
          </p:txBody>
        </p:sp>
      </p:grpSp>
      <p:grpSp>
        <p:nvGrpSpPr>
          <p:cNvPr id="7210" name="Group 42"/>
          <p:cNvGrpSpPr>
            <a:grpSpLocks/>
          </p:cNvGrpSpPr>
          <p:nvPr/>
        </p:nvGrpSpPr>
        <p:grpSpPr bwMode="auto">
          <a:xfrm>
            <a:off x="3406820" y="4954043"/>
            <a:ext cx="1720187" cy="1594394"/>
            <a:chOff x="3456" y="2100"/>
            <a:chExt cx="912" cy="843"/>
          </a:xfrm>
        </p:grpSpPr>
        <p:pic>
          <p:nvPicPr>
            <p:cNvPr id="7178" name="Picture 10" descr="ga chay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6" y="2100"/>
              <a:ext cx="912" cy="843"/>
            </a:xfrm>
            <a:prstGeom prst="rect">
              <a:avLst/>
            </a:prstGeom>
            <a:noFill/>
            <a:ln w="57150" cmpd="thinThick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202" name="Text Box 34"/>
            <p:cNvSpPr txBox="1">
              <a:spLocks noChangeArrowheads="1"/>
            </p:cNvSpPr>
            <p:nvPr/>
          </p:nvSpPr>
          <p:spPr bwMode="auto">
            <a:xfrm>
              <a:off x="3600" y="2112"/>
              <a:ext cx="57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>
                  <a:solidFill>
                    <a:schemeClr val="bg1"/>
                  </a:solidFill>
                </a:rPr>
                <a:t>gaz</a:t>
              </a:r>
            </a:p>
          </p:txBody>
        </p:sp>
      </p:grpSp>
      <p:pic>
        <p:nvPicPr>
          <p:cNvPr id="7179" name="Picture 11" descr="CAQH8VU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305" y="4198663"/>
            <a:ext cx="1271587" cy="1919287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211" name="Group 43"/>
          <p:cNvGrpSpPr>
            <a:grpSpLocks/>
          </p:cNvGrpSpPr>
          <p:nvPr/>
        </p:nvGrpSpPr>
        <p:grpSpPr bwMode="auto">
          <a:xfrm>
            <a:off x="5272016" y="4937080"/>
            <a:ext cx="2525712" cy="1925637"/>
            <a:chOff x="3545" y="3063"/>
            <a:chExt cx="1591" cy="1213"/>
          </a:xfrm>
        </p:grpSpPr>
        <p:pic>
          <p:nvPicPr>
            <p:cNvPr id="7177" name="Picture 9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5" y="3063"/>
              <a:ext cx="1591" cy="1213"/>
            </a:xfrm>
            <a:prstGeom prst="rect">
              <a:avLst/>
            </a:prstGeom>
            <a:noFill/>
            <a:ln w="57150" cmpd="thinThick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203" name="Text Box 35"/>
            <p:cNvSpPr txBox="1">
              <a:spLocks noChangeArrowheads="1"/>
            </p:cNvSpPr>
            <p:nvPr/>
          </p:nvSpPr>
          <p:spPr bwMode="auto">
            <a:xfrm>
              <a:off x="3972" y="4068"/>
              <a:ext cx="86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>
                  <a:solidFill>
                    <a:schemeClr val="bg1"/>
                  </a:solidFill>
                </a:rPr>
                <a:t>Khí bioga</a:t>
              </a:r>
            </a:p>
          </p:txBody>
        </p:sp>
      </p:grpSp>
      <p:grpSp>
        <p:nvGrpSpPr>
          <p:cNvPr id="7208" name="Group 40"/>
          <p:cNvGrpSpPr>
            <a:grpSpLocks/>
          </p:cNvGrpSpPr>
          <p:nvPr/>
        </p:nvGrpSpPr>
        <p:grpSpPr bwMode="auto">
          <a:xfrm>
            <a:off x="3490913" y="1828800"/>
            <a:ext cx="1781103" cy="1447800"/>
            <a:chOff x="2199" y="1044"/>
            <a:chExt cx="897" cy="912"/>
          </a:xfrm>
        </p:grpSpPr>
        <p:pic>
          <p:nvPicPr>
            <p:cNvPr id="7173" name="Picture 5" descr="bep con kho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9" y="1044"/>
              <a:ext cx="897" cy="912"/>
            </a:xfrm>
            <a:prstGeom prst="rect">
              <a:avLst/>
            </a:prstGeom>
            <a:noFill/>
            <a:ln w="57150" cmpd="thinThick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204" name="Text Box 36"/>
            <p:cNvSpPr txBox="1">
              <a:spLocks noChangeArrowheads="1"/>
            </p:cNvSpPr>
            <p:nvPr/>
          </p:nvSpPr>
          <p:spPr bwMode="auto">
            <a:xfrm>
              <a:off x="2496" y="1056"/>
              <a:ext cx="57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>
                  <a:solidFill>
                    <a:schemeClr val="bg1"/>
                  </a:solidFill>
                </a:rPr>
                <a:t>Cồn khô</a:t>
              </a:r>
            </a:p>
          </p:txBody>
        </p:sp>
      </p:grpSp>
      <p:sp>
        <p:nvSpPr>
          <p:cNvPr id="7215" name="Text Box 47"/>
          <p:cNvSpPr txBox="1">
            <a:spLocks noChangeArrowheads="1"/>
          </p:cNvSpPr>
          <p:nvPr/>
        </p:nvSpPr>
        <p:spPr bwMode="auto">
          <a:xfrm>
            <a:off x="181625" y="641423"/>
            <a:ext cx="294621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218" name="Text Box 50"/>
          <p:cNvSpPr txBox="1">
            <a:spLocks noChangeArrowheads="1"/>
          </p:cNvSpPr>
          <p:nvPr/>
        </p:nvSpPr>
        <p:spPr bwMode="auto">
          <a:xfrm>
            <a:off x="152400" y="3490494"/>
            <a:ext cx="3048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221" name="Text Box 53"/>
          <p:cNvSpPr txBox="1">
            <a:spLocks noChangeArrowheads="1"/>
          </p:cNvSpPr>
          <p:nvPr/>
        </p:nvSpPr>
        <p:spPr bwMode="auto">
          <a:xfrm>
            <a:off x="126110" y="2078402"/>
            <a:ext cx="2833633" cy="1200329"/>
          </a:xfrm>
          <a:prstGeom prst="rect">
            <a:avLst/>
          </a:prstGeom>
          <a:solidFill>
            <a:srgbClr val="99CCFF">
              <a:alpha val="28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</a:t>
            </a:r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liệu: dầu hỏa, than đá, củi, cồn, khí thiên nhiên…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54464" y="3257949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Than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951" y="3373734"/>
            <a:ext cx="1924049" cy="1407816"/>
          </a:xfrm>
          <a:prstGeom prst="rect">
            <a:avLst/>
          </a:prstGeom>
        </p:spPr>
      </p:pic>
      <p:grpSp>
        <p:nvGrpSpPr>
          <p:cNvPr id="45" name="Group 43"/>
          <p:cNvGrpSpPr>
            <a:grpSpLocks/>
          </p:cNvGrpSpPr>
          <p:nvPr/>
        </p:nvGrpSpPr>
        <p:grpSpPr bwMode="auto">
          <a:xfrm>
            <a:off x="5272016" y="4981776"/>
            <a:ext cx="2525712" cy="1925637"/>
            <a:chOff x="3545" y="3063"/>
            <a:chExt cx="1591" cy="1213"/>
          </a:xfrm>
        </p:grpSpPr>
        <p:pic>
          <p:nvPicPr>
            <p:cNvPr id="46" name="Picture 9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5" y="3063"/>
              <a:ext cx="1591" cy="1213"/>
            </a:xfrm>
            <a:prstGeom prst="rect">
              <a:avLst/>
            </a:prstGeom>
            <a:noFill/>
            <a:ln w="57150" cmpd="thinThick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Text Box 35"/>
            <p:cNvSpPr txBox="1">
              <a:spLocks noChangeArrowheads="1"/>
            </p:cNvSpPr>
            <p:nvPr/>
          </p:nvSpPr>
          <p:spPr bwMode="auto">
            <a:xfrm>
              <a:off x="3972" y="4068"/>
              <a:ext cx="86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>
                  <a:solidFill>
                    <a:schemeClr val="bg1"/>
                  </a:solidFill>
                </a:rPr>
                <a:t>Khí bioga</a:t>
              </a:r>
            </a:p>
          </p:txBody>
        </p:sp>
      </p:grpSp>
      <p:pic>
        <p:nvPicPr>
          <p:cNvPr id="48" name="Picture 4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951" y="3418430"/>
            <a:ext cx="1924049" cy="1407816"/>
          </a:xfrm>
          <a:prstGeom prst="rect">
            <a:avLst/>
          </a:prstGeom>
        </p:spPr>
      </p:pic>
      <p:sp>
        <p:nvSpPr>
          <p:cNvPr id="40" name="Text Box 53"/>
          <p:cNvSpPr txBox="1">
            <a:spLocks noChangeArrowheads="1"/>
          </p:cNvSpPr>
          <p:nvPr/>
        </p:nvSpPr>
        <p:spPr bwMode="auto">
          <a:xfrm>
            <a:off x="73666" y="4558141"/>
            <a:ext cx="2938384" cy="1938992"/>
          </a:xfrm>
          <a:prstGeom prst="rect">
            <a:avLst/>
          </a:prstGeom>
          <a:solidFill>
            <a:srgbClr val="99CCFF">
              <a:alpha val="28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chemeClr val="tx2"/>
                </a:solidFill>
                <a:latin typeface="+mj-lt"/>
              </a:rPr>
              <a:t>Điện </a:t>
            </a:r>
            <a:r>
              <a:rPr lang="vi-VN" sz="2400" dirty="0">
                <a:solidFill>
                  <a:schemeClr val="tx2"/>
                </a:solidFill>
                <a:latin typeface="+mj-lt"/>
              </a:rPr>
              <a:t>là một </a:t>
            </a:r>
            <a:r>
              <a:rPr lang="vi-VN" sz="2400" dirty="0" smtClean="0">
                <a:solidFill>
                  <a:schemeClr val="tx2"/>
                </a:solidFill>
                <a:latin typeface="+mj-lt"/>
              </a:rPr>
              <a:t>dạng</a:t>
            </a:r>
            <a:r>
              <a:rPr lang="en-US" sz="2400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vi-VN" sz="2400" dirty="0" smtClean="0">
                <a:solidFill>
                  <a:schemeClr val="tx2"/>
                </a:solidFill>
                <a:latin typeface="+mj-lt"/>
              </a:rPr>
              <a:t>năng </a:t>
            </a:r>
            <a:r>
              <a:rPr lang="vi-VN" sz="2400" dirty="0">
                <a:solidFill>
                  <a:schemeClr val="tx2"/>
                </a:solidFill>
                <a:latin typeface="+mj-lt"/>
              </a:rPr>
              <a:t>lượng có thể phát sáng và </a:t>
            </a:r>
            <a:r>
              <a:rPr lang="vi-VN" sz="2400" dirty="0" smtClean="0">
                <a:solidFill>
                  <a:schemeClr val="tx2"/>
                </a:solidFill>
                <a:latin typeface="+mj-lt"/>
              </a:rPr>
              <a:t>tỏa</a:t>
            </a:r>
            <a:r>
              <a:rPr lang="en-US" sz="2400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</a:t>
            </a:r>
            <a:r>
              <a:rPr lang="en-US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 smtClean="0">
                <a:solidFill>
                  <a:schemeClr val="tx2"/>
                </a:solidFill>
                <a:latin typeface="+mj-lt"/>
              </a:rPr>
              <a:t>.</a:t>
            </a:r>
            <a:endParaRPr lang="vi-VN" sz="2400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6460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7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500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7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15" grpId="0"/>
      <p:bldP spid="7218" grpId="0"/>
      <p:bldP spid="7221" grpId="0" animBg="1"/>
      <p:bldP spid="4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39982" y="685800"/>
            <a:ext cx="7658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NHIÊN LIỆU ĐƯỢC PHÂN LOẠI NHƯ THẾ NÀO?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10" descr="feather_write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802816"/>
            <a:ext cx="2057400" cy="111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04800" y="228600"/>
            <a:ext cx="3810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85800" y="838200"/>
            <a:ext cx="3810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304800" y="1371600"/>
            <a:ext cx="3810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85800" y="1981200"/>
            <a:ext cx="3810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304800" y="2473036"/>
            <a:ext cx="3810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685800" y="3082636"/>
            <a:ext cx="3810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304800" y="3574472"/>
            <a:ext cx="3810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685800" y="4184072"/>
            <a:ext cx="3810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304800" y="4675908"/>
            <a:ext cx="3810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685800" y="5285508"/>
            <a:ext cx="3810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304800" y="5749635"/>
            <a:ext cx="3810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685800" y="6359235"/>
            <a:ext cx="3810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873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6" name="Picture 14" descr="1247233984_player_rew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09600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38" name="Text Box 46"/>
          <p:cNvSpPr txBox="1">
            <a:spLocks noChangeArrowheads="1"/>
          </p:cNvSpPr>
          <p:nvPr/>
        </p:nvSpPr>
        <p:spPr bwMode="auto">
          <a:xfrm>
            <a:off x="56984" y="3241698"/>
            <a:ext cx="100879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00E6"/>
                </a:solidFill>
              </a:rPr>
              <a:t>3 </a:t>
            </a:r>
            <a:r>
              <a:rPr lang="en-US" sz="2400" b="1" dirty="0" err="1">
                <a:solidFill>
                  <a:srgbClr val="0000E6"/>
                </a:solidFill>
              </a:rPr>
              <a:t>loại</a:t>
            </a:r>
            <a:endParaRPr lang="en-US" sz="2400" b="1" dirty="0">
              <a:solidFill>
                <a:srgbClr val="0000E6"/>
              </a:solidFill>
            </a:endParaRPr>
          </a:p>
        </p:txBody>
      </p:sp>
      <p:sp>
        <p:nvSpPr>
          <p:cNvPr id="8239" name="Line 47"/>
          <p:cNvSpPr>
            <a:spLocks noChangeShapeType="1"/>
          </p:cNvSpPr>
          <p:nvPr/>
        </p:nvSpPr>
        <p:spPr bwMode="auto">
          <a:xfrm flipV="1">
            <a:off x="927100" y="1394214"/>
            <a:ext cx="589247" cy="212051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40" name="Line 48"/>
          <p:cNvSpPr>
            <a:spLocks noChangeShapeType="1"/>
          </p:cNvSpPr>
          <p:nvPr/>
        </p:nvSpPr>
        <p:spPr bwMode="auto">
          <a:xfrm flipV="1">
            <a:off x="925513" y="3505200"/>
            <a:ext cx="750887" cy="111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41" name="Line 49"/>
          <p:cNvSpPr>
            <a:spLocks noChangeShapeType="1"/>
          </p:cNvSpPr>
          <p:nvPr/>
        </p:nvSpPr>
        <p:spPr bwMode="auto">
          <a:xfrm>
            <a:off x="925513" y="3540770"/>
            <a:ext cx="759985" cy="211350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42" name="Text Box 50"/>
          <p:cNvSpPr txBox="1">
            <a:spLocks noChangeArrowheads="1"/>
          </p:cNvSpPr>
          <p:nvPr/>
        </p:nvSpPr>
        <p:spPr bwMode="auto">
          <a:xfrm>
            <a:off x="1516347" y="1163382"/>
            <a:ext cx="207446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0000E6"/>
                </a:solidFill>
              </a:rPr>
              <a:t>Nhiên</a:t>
            </a:r>
            <a:r>
              <a:rPr lang="en-US" sz="2400" b="1" dirty="0">
                <a:solidFill>
                  <a:srgbClr val="0000E6"/>
                </a:solidFill>
              </a:rPr>
              <a:t> </a:t>
            </a:r>
            <a:r>
              <a:rPr lang="en-US" sz="2400" b="1" dirty="0" err="1">
                <a:solidFill>
                  <a:srgbClr val="0000E6"/>
                </a:solidFill>
              </a:rPr>
              <a:t>liệu</a:t>
            </a:r>
            <a:r>
              <a:rPr lang="en-US" sz="2400" b="1" dirty="0">
                <a:solidFill>
                  <a:srgbClr val="0000E6"/>
                </a:solidFill>
              </a:rPr>
              <a:t> </a:t>
            </a:r>
            <a:r>
              <a:rPr lang="en-US" sz="2400" b="1" dirty="0" err="1">
                <a:solidFill>
                  <a:srgbClr val="0000E6"/>
                </a:solidFill>
              </a:rPr>
              <a:t>rắn</a:t>
            </a:r>
            <a:endParaRPr lang="en-US" sz="2400" b="1" dirty="0">
              <a:solidFill>
                <a:srgbClr val="0000E6"/>
              </a:solidFill>
            </a:endParaRPr>
          </a:p>
        </p:txBody>
      </p:sp>
      <p:sp>
        <p:nvSpPr>
          <p:cNvPr id="8243" name="Text Box 51"/>
          <p:cNvSpPr txBox="1">
            <a:spLocks noChangeArrowheads="1"/>
          </p:cNvSpPr>
          <p:nvPr/>
        </p:nvSpPr>
        <p:spPr bwMode="auto">
          <a:xfrm>
            <a:off x="1624012" y="3241698"/>
            <a:ext cx="22621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0000E6"/>
                </a:solidFill>
              </a:rPr>
              <a:t>Nhiên</a:t>
            </a:r>
            <a:r>
              <a:rPr lang="en-US" sz="2400" b="1" dirty="0">
                <a:solidFill>
                  <a:srgbClr val="0000E6"/>
                </a:solidFill>
              </a:rPr>
              <a:t> </a:t>
            </a:r>
            <a:r>
              <a:rPr lang="en-US" sz="2400" b="1" dirty="0" err="1">
                <a:solidFill>
                  <a:srgbClr val="0000E6"/>
                </a:solidFill>
              </a:rPr>
              <a:t>liệu</a:t>
            </a:r>
            <a:r>
              <a:rPr lang="en-US" sz="2400" b="1" dirty="0">
                <a:solidFill>
                  <a:srgbClr val="0000E6"/>
                </a:solidFill>
              </a:rPr>
              <a:t> </a:t>
            </a:r>
            <a:r>
              <a:rPr lang="en-US" sz="2400" b="1" dirty="0" err="1">
                <a:solidFill>
                  <a:srgbClr val="0000E6"/>
                </a:solidFill>
              </a:rPr>
              <a:t>lỏng</a:t>
            </a:r>
            <a:endParaRPr lang="en-US" sz="2400" b="1" dirty="0">
              <a:solidFill>
                <a:srgbClr val="0000E6"/>
              </a:solidFill>
            </a:endParaRPr>
          </a:p>
        </p:txBody>
      </p:sp>
      <p:sp>
        <p:nvSpPr>
          <p:cNvPr id="8244" name="Text Box 52"/>
          <p:cNvSpPr txBox="1">
            <a:spLocks noChangeArrowheads="1"/>
          </p:cNvSpPr>
          <p:nvPr/>
        </p:nvSpPr>
        <p:spPr bwMode="auto">
          <a:xfrm>
            <a:off x="1685499" y="5423446"/>
            <a:ext cx="222685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0000E6"/>
                </a:solidFill>
              </a:rPr>
              <a:t>Nhiên</a:t>
            </a:r>
            <a:r>
              <a:rPr lang="en-US" sz="2400" b="1" dirty="0">
                <a:solidFill>
                  <a:srgbClr val="0000E6"/>
                </a:solidFill>
              </a:rPr>
              <a:t> </a:t>
            </a:r>
            <a:r>
              <a:rPr lang="en-US" sz="2400" b="1" dirty="0" err="1">
                <a:solidFill>
                  <a:srgbClr val="0000E6"/>
                </a:solidFill>
              </a:rPr>
              <a:t>liệu</a:t>
            </a:r>
            <a:r>
              <a:rPr lang="en-US" sz="2400" b="1" dirty="0">
                <a:solidFill>
                  <a:srgbClr val="0000E6"/>
                </a:solidFill>
              </a:rPr>
              <a:t> </a:t>
            </a:r>
            <a:r>
              <a:rPr lang="en-US" sz="2400" b="1" dirty="0" err="1">
                <a:solidFill>
                  <a:srgbClr val="0000E6"/>
                </a:solidFill>
              </a:rPr>
              <a:t>khí</a:t>
            </a:r>
            <a:endParaRPr lang="en-US" sz="2400" b="1" dirty="0">
              <a:solidFill>
                <a:srgbClr val="0000E6"/>
              </a:solidFill>
            </a:endParaRPr>
          </a:p>
        </p:txBody>
      </p:sp>
      <p:pic>
        <p:nvPicPr>
          <p:cNvPr id="107" name="Picture 3" descr="Picture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2015" y="2115343"/>
            <a:ext cx="4410737" cy="244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4" descr="2010062118204142150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687" y="145809"/>
            <a:ext cx="2726577" cy="188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5" descr="goviet_2010121693731Pic291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506" y="111703"/>
            <a:ext cx="2723181" cy="183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Picture 6" descr="gas2_129641695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602957"/>
            <a:ext cx="3103475" cy="2102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4645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2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2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2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8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8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8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8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38" grpId="0"/>
      <p:bldP spid="8239" grpId="0" animBg="1"/>
      <p:bldP spid="8240" grpId="0" animBg="1"/>
      <p:bldP spid="8241" grpId="0" animBg="1"/>
      <p:bldP spid="8242" grpId="0"/>
      <p:bldP spid="8243" grpId="0"/>
      <p:bldP spid="82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834957538"/>
              </p:ext>
            </p:extLst>
          </p:nvPr>
        </p:nvGraphicFramePr>
        <p:xfrm>
          <a:off x="1484312" y="1376065"/>
          <a:ext cx="5641975" cy="37713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7" name="Chart" r:id="rId3" imgW="6096000" imgH="4076807" progId="MSGraph.Chart.8">
                  <p:embed followColorScheme="full"/>
                </p:oleObj>
              </mc:Choice>
              <mc:Fallback>
                <p:oleObj name="Chart" r:id="rId3" imgW="6096000" imgH="4076807" progId="MSGraph.Chart.8">
                  <p:embed followColorScheme="full"/>
                  <p:pic>
                    <p:nvPicPr>
                      <p:cNvPr id="0" name="Picture 1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4312" y="1376065"/>
                        <a:ext cx="5641975" cy="377131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52600" y="5334000"/>
            <a:ext cx="6276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Than </a:t>
            </a:r>
            <a:r>
              <a:rPr lang="en-US" sz="2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gầy</a:t>
            </a:r>
            <a:r>
              <a:rPr lang="en-US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90%C</a:t>
            </a:r>
            <a:r>
              <a:rPr lang="vi-VN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Than </a:t>
            </a:r>
            <a:r>
              <a:rPr lang="en-US" sz="2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mỡ</a:t>
            </a:r>
            <a:r>
              <a:rPr lang="en-US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than non: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70 - 80%C </a:t>
            </a:r>
            <a:endParaRPr lang="vi-VN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Than </a:t>
            </a:r>
            <a:r>
              <a:rPr lang="en-US" sz="2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bùn</a:t>
            </a:r>
            <a:r>
              <a:rPr lang="en-US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60%C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3900" y="556926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4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4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cacbon</a:t>
            </a:r>
            <a:r>
              <a:rPr lang="en-US" sz="24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than?</a:t>
            </a:r>
            <a:endParaRPr lang="en-US" sz="2400" b="1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3747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2400" y="8382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3.Nhận </a:t>
            </a:r>
            <a:r>
              <a:rPr lang="en-US" sz="2400" b="1" dirty="0" err="1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4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b="1" dirty="0" err="1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uất</a:t>
            </a:r>
            <a:r>
              <a:rPr lang="en-US" sz="24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tỏa</a:t>
            </a:r>
            <a:r>
              <a:rPr lang="en-US" sz="24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4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1283999"/>
              </p:ext>
            </p:extLst>
          </p:nvPr>
        </p:nvGraphicFramePr>
        <p:xfrm>
          <a:off x="2133600" y="1874043"/>
          <a:ext cx="4724400" cy="310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Chart" r:id="rId3" imgW="8705951" imgH="5848381" progId="MSGraph.Chart.8">
                  <p:embed followColorScheme="full"/>
                </p:oleObj>
              </mc:Choice>
              <mc:Fallback>
                <p:oleObj name="Chart" r:id="rId3" imgW="8705951" imgH="5848381" progId="MSGraph.Chart.8">
                  <p:embed followColorScheme="full"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1874043"/>
                        <a:ext cx="4724400" cy="3109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33400" y="5368052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000E2A"/>
                </a:solidFill>
                <a:latin typeface="+mj-lt"/>
              </a:rPr>
              <a:t>- Tỏa nhiều nhiệt </a:t>
            </a:r>
            <a:r>
              <a:rPr lang="vi-VN" sz="2400" b="1" dirty="0" smtClean="0">
                <a:solidFill>
                  <a:srgbClr val="000E2A"/>
                </a:solidFill>
                <a:latin typeface="+mj-lt"/>
              </a:rPr>
              <a:t>nhất </a:t>
            </a:r>
            <a:r>
              <a:rPr lang="vi-VN" sz="2400" b="1" dirty="0">
                <a:solidFill>
                  <a:srgbClr val="000E2A"/>
                </a:solidFill>
                <a:latin typeface="+mj-lt"/>
              </a:rPr>
              <a:t>là khí thiên nhiên, sau đó tới dầu mỏ, than gầy, than non, than bùn và cuối cùng là gỗ.</a:t>
            </a:r>
            <a:endParaRPr lang="en-US" sz="2400" b="1" dirty="0">
              <a:solidFill>
                <a:srgbClr val="000E2A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863747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OleChart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97219" y="326765"/>
            <a:ext cx="36150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NHIÊN LIỆU RẮN</a:t>
            </a:r>
            <a:r>
              <a:rPr lang="vi-VN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GỒM</a:t>
            </a:r>
            <a:endParaRPr lang="en-US" sz="24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822" y="4006163"/>
            <a:ext cx="3957224" cy="26004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88" y="1185788"/>
            <a:ext cx="3784611" cy="29057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023" y="1185788"/>
            <a:ext cx="4052068" cy="28203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1000" y="1274053"/>
            <a:ext cx="142539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vi-VN" sz="2400" b="1" dirty="0" smtClean="0">
                <a:solidFill>
                  <a:schemeClr val="bg1"/>
                </a:solidFill>
                <a:latin typeface="+mj-lt"/>
              </a:rPr>
              <a:t>Than gầy</a:t>
            </a:r>
            <a:endParaRPr lang="en-US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53479" y="1274053"/>
            <a:ext cx="1390124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vi-VN" sz="2400" b="1" dirty="0" smtClean="0">
                <a:solidFill>
                  <a:schemeClr val="bg1"/>
                </a:solidFill>
                <a:latin typeface="+mj-lt"/>
              </a:rPr>
              <a:t>Than mỡ</a:t>
            </a:r>
            <a:endParaRPr lang="en-US" sz="24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097" y="2178004"/>
            <a:ext cx="3810000" cy="248607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819400" y="2198152"/>
            <a:ext cx="147829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r"/>
            <a:r>
              <a:rPr lang="vi-VN" sz="2400" b="1" dirty="0" smtClean="0">
                <a:solidFill>
                  <a:schemeClr val="bg1"/>
                </a:solidFill>
                <a:latin typeface="+mj-lt"/>
              </a:rPr>
              <a:t>Than bùn</a:t>
            </a:r>
            <a:endParaRPr lang="en-US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153400" y="6015715"/>
            <a:ext cx="577402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vi-VN" sz="2400" b="1" dirty="0" smtClean="0">
                <a:solidFill>
                  <a:schemeClr val="bg1"/>
                </a:solidFill>
                <a:latin typeface="+mj-lt"/>
              </a:rPr>
              <a:t>Gỗ</a:t>
            </a:r>
            <a:endParaRPr lang="en-US" sz="24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4091563"/>
            <a:ext cx="3810000" cy="251501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83458" y="4170708"/>
            <a:ext cx="1460656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r"/>
            <a:r>
              <a:rPr lang="vi-VN" sz="2400" b="1" dirty="0" smtClean="0">
                <a:solidFill>
                  <a:schemeClr val="bg1"/>
                </a:solidFill>
                <a:latin typeface="+mj-lt"/>
              </a:rPr>
              <a:t>Than non</a:t>
            </a:r>
            <a:endParaRPr lang="en-US" sz="24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41748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4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" name="Picture 7" descr="1270562868_86232439_2-Hinh-anh-ca--Lo-THAN-T-ONG-THCH-TaN-Ha-T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473" y="3733417"/>
            <a:ext cx="3794255" cy="2987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24" y="852969"/>
            <a:ext cx="3653376" cy="31197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1123" y="2902420"/>
            <a:ext cx="3691277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2400" b="1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Nhiên liệu trong nhiều ngành công nghiệp</a:t>
            </a:r>
            <a:endParaRPr lang="en-US" sz="2400" b="1" dirty="0">
              <a:solidFill>
                <a:schemeClr val="accent4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473" y="852969"/>
            <a:ext cx="3794255" cy="288044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213055" y="101265"/>
            <a:ext cx="671789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+mj-lt"/>
              </a:rPr>
              <a:t>Ứng dụng của nhiên liệu rắn</a:t>
            </a:r>
            <a:endParaRPr lang="en-US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08473" y="2902420"/>
            <a:ext cx="3794255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2400" b="1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Than mỡ và than non để điều chế than cốc</a:t>
            </a:r>
            <a:endParaRPr lang="en-US" sz="2400" b="1" dirty="0">
              <a:solidFill>
                <a:schemeClr val="accent4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05" y="3954551"/>
            <a:ext cx="3736995" cy="276599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33605" y="6258884"/>
            <a:ext cx="3369833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vi-VN" sz="2400" b="1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Than bùn làm phân bón</a:t>
            </a:r>
            <a:endParaRPr lang="en-US" sz="2400" b="1" dirty="0">
              <a:solidFill>
                <a:schemeClr val="accent4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67358" y="6249702"/>
            <a:ext cx="3076483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vi-VN" sz="2400" b="1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Nhiên liệu để đun nấu</a:t>
            </a:r>
            <a:endParaRPr lang="en-US" sz="2400" b="1" dirty="0">
              <a:solidFill>
                <a:schemeClr val="accent4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24297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1318</TotalTime>
  <Words>854</Words>
  <Application>Microsoft Office PowerPoint</Application>
  <PresentationFormat>On-screen Show (4:3)</PresentationFormat>
  <Paragraphs>114</Paragraphs>
  <Slides>26</Slides>
  <Notes>0</Notes>
  <HiddenSlides>0</HiddenSlides>
  <MMClips>6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Times New Roman</vt:lpstr>
      <vt:lpstr>VNI-Times</vt:lpstr>
      <vt:lpstr>Office Theme</vt:lpstr>
      <vt:lpstr>Chart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Office Black Edition - tum0r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72</cp:revision>
  <dcterms:created xsi:type="dcterms:W3CDTF">2013-02-28T13:11:44Z</dcterms:created>
  <dcterms:modified xsi:type="dcterms:W3CDTF">2023-02-12T15:39:46Z</dcterms:modified>
</cp:coreProperties>
</file>