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5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7D4"/>
    <a:srgbClr val="9F2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4.jpeg"/><Relationship Id="rId19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11" Type="http://schemas.openxmlformats.org/officeDocument/2006/relationships/image" Target="../media/image24.jpeg"/><Relationship Id="rId5" Type="http://schemas.openxmlformats.org/officeDocument/2006/relationships/image" Target="../media/image25.pn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8.jpeg"/><Relationship Id="rId9" Type="http://schemas.microsoft.com/office/2007/relationships/hdphoto" Target="../media/hdphoto6.wdp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34.jpe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microsoft.com/office/2007/relationships/hdphoto" Target="../media/hdphoto11.wdp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8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microsoft.com/office/2007/relationships/hdphoto" Target="../media/hdphoto4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Relationship Id="rId1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12" Type="http://schemas.openxmlformats.org/officeDocument/2006/relationships/image" Target="../media/image2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4" Type="http://schemas.openxmlformats.org/officeDocument/2006/relationships/image" Target="../media/image41.jpeg"/><Relationship Id="rId9" Type="http://schemas.openxmlformats.org/officeDocument/2006/relationships/image" Target="../media/image44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0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88229" y="2495006"/>
            <a:ext cx="4454434" cy="28477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  <a:blipFill>
                <a:blip r:embed="rId3"/>
                <a:stretch>
                  <a:fillRect t="-39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721531" y="3226526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871525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480097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1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sain Bolt vào bán kết nội dung chạy 200m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1496367"/>
            <a:ext cx="3345271" cy="2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309" y="1606731"/>
            <a:ext cx="637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Usain Bolt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Jamaica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9,58s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áo Cheetah: chạy 112km/h trong 3 giây và tăng tốc từ 0-80 km/h chỉ sau 3  bước - Tapi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4" y="3882743"/>
            <a:ext cx="3490662" cy="26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7005" y="4683231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h đối phó với sự xâm nhập của ốc sên vào nhà | Clean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2" y="1688215"/>
            <a:ext cx="3731597" cy="24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blipFill>
                <a:blip r:embed="rId3"/>
                <a:stretch>
                  <a:fillRect l="-2707" t="-7831" r="-2857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2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53143" y="496388"/>
            <a:ext cx="4767942" cy="4833257"/>
          </a:xfrm>
          <a:prstGeom prst="wedgeEllipseCallout">
            <a:avLst>
              <a:gd name="adj1" fmla="val -45756"/>
              <a:gd name="adj2" fmla="val 736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35s.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40s. Ai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ardrop 1"/>
              <p:cNvSpPr/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3,43 (m/s)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</a:t>
                </a:r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3,5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Vì </a:t>
                </a:r>
                <a:r>
                  <a:rPr lang="en-US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A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&lt;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B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nên bạn B chạy nhanh 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hơn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ardro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168758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91018"/>
              </p:ext>
            </p:extLst>
          </p:nvPr>
        </p:nvGraphicFramePr>
        <p:xfrm>
          <a:off x="992777" y="2025947"/>
          <a:ext cx="9784079" cy="25899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6795">
                  <a:extLst>
                    <a:ext uri="{9D8B030D-6E8A-4147-A177-3AD203B41FA5}">
                      <a16:colId xmlns:a16="http://schemas.microsoft.com/office/drawing/2014/main" val="2556607861"/>
                    </a:ext>
                  </a:extLst>
                </a:gridCol>
                <a:gridCol w="3215746">
                  <a:extLst>
                    <a:ext uri="{9D8B030D-6E8A-4147-A177-3AD203B41FA5}">
                      <a16:colId xmlns:a16="http://schemas.microsoft.com/office/drawing/2014/main" val="627484661"/>
                    </a:ext>
                  </a:extLst>
                </a:gridCol>
                <a:gridCol w="3051538">
                  <a:extLst>
                    <a:ext uri="{9D8B030D-6E8A-4147-A177-3AD203B41FA5}">
                      <a16:colId xmlns:a16="http://schemas.microsoft.com/office/drawing/2014/main" val="3810776483"/>
                    </a:ext>
                  </a:extLst>
                </a:gridCol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21545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64586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127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863" y="4807131"/>
            <a:ext cx="10816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77" y="1384663"/>
            <a:ext cx="8112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0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6844" y="2939142"/>
            <a:ext cx="2939142" cy="11495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Km/h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06345" y="2939142"/>
            <a:ext cx="2939142" cy="11495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m/s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5954" y="3304903"/>
            <a:ext cx="17504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5955" y="3762103"/>
            <a:ext cx="1750422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5922" y="2689350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: 3,6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5922" y="3788227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x</a:t>
            </a:r>
            <a:r>
              <a:rPr lang="en-US" sz="3400" dirty="0" smtClean="0"/>
              <a:t> 3,6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332411" y="1528354"/>
            <a:ext cx="441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5068389"/>
            <a:ext cx="825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54 km/h = ?     m/s ;     10 m/s  = ?     km/h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7011" y="5047270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8484" y="5047269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/>
      <p:bldP spid="3" grpId="0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0" y="1776549"/>
            <a:ext cx="7432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8.2.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16730"/>
              </p:ext>
            </p:extLst>
          </p:nvPr>
        </p:nvGraphicFramePr>
        <p:xfrm>
          <a:off x="744583" y="2535403"/>
          <a:ext cx="10737668" cy="2703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417">
                  <a:extLst>
                    <a:ext uri="{9D8B030D-6E8A-4147-A177-3AD203B41FA5}">
                      <a16:colId xmlns:a16="http://schemas.microsoft.com/office/drawing/2014/main" val="4148930099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741836178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303163407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4294056711"/>
                    </a:ext>
                  </a:extLst>
                </a:gridCol>
              </a:tblGrid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91073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95237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886099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0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7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6" y="0"/>
            <a:ext cx="10502537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234" y="1645921"/>
            <a:ext cx="1069848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6h45min,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7h15min.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793" y="960120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148" y="4104643"/>
            <a:ext cx="4140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7h15min - 6h45min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30min = 0,5h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5km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(km/h)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2,8 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blipFill>
                <a:blip r:embed="rId2"/>
                <a:stretch>
                  <a:fillRect l="-2295" t="-378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0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 Games 2019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11,54 s.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100 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11,54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8,67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blipFill>
                <a:blip r:embed="rId2"/>
                <a:stretch>
                  <a:fillRect l="-2186" t="-4198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8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8h30min,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4,8 km/h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2,4km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0,5 (h)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8h30min + 0,5h = 9h30min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blipFill>
                <a:blip r:embed="rId2"/>
                <a:stretch>
                  <a:fillRect l="-2125" t="-2730" r="-213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3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521132"/>
            <a:ext cx="991470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ĐỘNG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983" y="927462"/>
            <a:ext cx="6792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TỐC ĐỘ</a:t>
            </a:r>
            <a:endParaRPr lang="en-US" sz="4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2800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blipFill>
                <a:blip r:embed="rId2"/>
                <a:stretch>
                  <a:fillRect l="-3093" t="-3303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(km)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blipFill>
                <a:blip r:embed="rId3"/>
                <a:stretch>
                  <a:fillRect l="-2186" t="-3303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25588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482698" y="1093268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blipFill>
                <a:blip r:embed="rId12"/>
                <a:stretch>
                  <a:fillRect l="-3899" b="-39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blipFill>
                <a:blip r:embed="rId13"/>
                <a:stretch>
                  <a:fillRect l="-3594" b="-328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blipFill>
                <a:blip r:embed="rId14"/>
                <a:stretch>
                  <a:fillRect l="-3956" b="-131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D.</a:t>
                </a:r>
                <a:r>
                  <a:rPr lang="en-US" sz="2667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blipFill>
                <a:blip r:embed="rId15"/>
                <a:stretch>
                  <a:fillRect l="-389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11301" y="3824732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50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3280920" y="736723"/>
            <a:ext cx="659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m/s = ….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10 km/h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20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 smtClean="0">
                <a:solidFill>
                  <a:srgbClr val="0033CC"/>
                </a:solidFill>
              </a:rPr>
              <a:t>. 45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B.</a:t>
            </a:r>
            <a:r>
              <a:rPr lang="en-US" sz="2667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36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611826" y="382554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08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32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741951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6832" y="3156353"/>
            <a:ext cx="373015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. 259,2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7884" y="4404709"/>
            <a:ext cx="368910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. 15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71729" y="4567338"/>
            <a:ext cx="368987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. 40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77299" y="3191077"/>
            <a:ext cx="3732499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smtClean="0">
                <a:solidFill>
                  <a:schemeClr val="tx1"/>
                </a:solidFill>
              </a:rPr>
              <a:t>20 m/s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3396653" y="461043"/>
            <a:ext cx="5588000" cy="25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km/h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….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219200" y="531910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062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85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24328" y="3206522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 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24328" y="4546361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838689" y="4576965"/>
            <a:ext cx="4239041" cy="102003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13869" y="3245023"/>
            <a:ext cx="426386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3161694" y="525314"/>
            <a:ext cx="638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</a:rPr>
              <a:t>Đại lượng nào sau đây cho biết mức độ nhanh hay chậm của chuyển động? 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4074500" y="304693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49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40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65886" y="2824375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774538" y="3101431"/>
            <a:ext cx="4359803" cy="8865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C</a:t>
            </a:r>
            <a:r>
              <a:rPr lang="en-US" sz="4000" dirty="0" smtClean="0">
                <a:solidFill>
                  <a:srgbClr val="0033CC"/>
                </a:solidFill>
              </a:rPr>
              <a:t>. 64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1199" y="4343400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B</a:t>
            </a:r>
            <a:r>
              <a:rPr lang="en-US" sz="4000" dirty="0" smtClean="0">
                <a:solidFill>
                  <a:srgbClr val="0033CC"/>
                </a:solidFill>
              </a:rPr>
              <a:t>. 0,0165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4538" y="4380837"/>
            <a:ext cx="428582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D</a:t>
            </a:r>
            <a:r>
              <a:rPr lang="en-US" sz="4000" dirty="0" smtClean="0">
                <a:solidFill>
                  <a:srgbClr val="0033CC"/>
                </a:solidFill>
              </a:rPr>
              <a:t>. 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1199" y="3115677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A. 8</a:t>
            </a:r>
            <a:r>
              <a:rPr lang="en-US" sz="4000" dirty="0" smtClean="0">
                <a:solidFill>
                  <a:srgbClr val="0033CC"/>
                </a:solidFill>
              </a:rPr>
              <a:t> km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2" y="74875"/>
            <a:ext cx="948960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2871369" y="437760"/>
            <a:ext cx="7713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Một người đi xe đạp với tốc độ 16 km/h từ nhà đến nơi làm việc. Thời gian chuyển động của người này khi đi hết quãng đường là 0,5 h. Quãng đường từ nhà đến trường </a:t>
            </a:r>
            <a:r>
              <a:rPr lang="vi-VN" sz="2800" dirty="0" smtClean="0"/>
              <a:t>dài</a:t>
            </a:r>
            <a:r>
              <a:rPr lang="en-US" sz="2800" dirty="0" smtClean="0"/>
              <a:t>: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9280379" y="461018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123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42610" y="261586"/>
            <a:ext cx="5096655" cy="97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19135" y="1723869"/>
            <a:ext cx="5403363" cy="4377128"/>
          </a:xfrm>
          <a:custGeom>
            <a:avLst/>
            <a:gdLst>
              <a:gd name="connsiteX0" fmla="*/ 0 w 5403363"/>
              <a:gd name="connsiteY0" fmla="*/ 0 h 4377128"/>
              <a:gd name="connsiteX1" fmla="*/ 1678898 w 5403363"/>
              <a:gd name="connsiteY1" fmla="*/ 524656 h 4377128"/>
              <a:gd name="connsiteX2" fmla="*/ 344773 w 5403363"/>
              <a:gd name="connsiteY2" fmla="*/ 2158583 h 4377128"/>
              <a:gd name="connsiteX3" fmla="*/ 2668249 w 5403363"/>
              <a:gd name="connsiteY3" fmla="*/ 2893101 h 4377128"/>
              <a:gd name="connsiteX4" fmla="*/ 209862 w 5403363"/>
              <a:gd name="connsiteY4" fmla="*/ 4227226 h 4377128"/>
              <a:gd name="connsiteX5" fmla="*/ 4961744 w 5403363"/>
              <a:gd name="connsiteY5" fmla="*/ 4332157 h 4377128"/>
              <a:gd name="connsiteX6" fmla="*/ 5231567 w 5403363"/>
              <a:gd name="connsiteY6" fmla="*/ 4362138 h 4377128"/>
              <a:gd name="connsiteX7" fmla="*/ 5276537 w 5403363"/>
              <a:gd name="connsiteY7" fmla="*/ 4377128 h 4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363" h="4377128">
                <a:moveTo>
                  <a:pt x="0" y="0"/>
                </a:moveTo>
                <a:cubicBezTo>
                  <a:pt x="810718" y="82446"/>
                  <a:pt x="1621436" y="164892"/>
                  <a:pt x="1678898" y="524656"/>
                </a:cubicBezTo>
                <a:cubicBezTo>
                  <a:pt x="1736360" y="884420"/>
                  <a:pt x="179881" y="1763842"/>
                  <a:pt x="344773" y="2158583"/>
                </a:cubicBezTo>
                <a:cubicBezTo>
                  <a:pt x="509665" y="2553324"/>
                  <a:pt x="2690734" y="2548327"/>
                  <a:pt x="2668249" y="2893101"/>
                </a:cubicBezTo>
                <a:cubicBezTo>
                  <a:pt x="2645764" y="3237875"/>
                  <a:pt x="-172387" y="3987383"/>
                  <a:pt x="209862" y="4227226"/>
                </a:cubicBezTo>
                <a:cubicBezTo>
                  <a:pt x="592111" y="4467069"/>
                  <a:pt x="4124793" y="4309672"/>
                  <a:pt x="4961744" y="4332157"/>
                </a:cubicBezTo>
                <a:cubicBezTo>
                  <a:pt x="5798695" y="4354642"/>
                  <a:pt x="5179101" y="4354643"/>
                  <a:pt x="5231567" y="4362138"/>
                </a:cubicBezTo>
                <a:cubicBezTo>
                  <a:pt x="5284033" y="4369633"/>
                  <a:pt x="5280285" y="4373380"/>
                  <a:pt x="5276537" y="437712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8308" y="1963711"/>
            <a:ext cx="689547" cy="6145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2610" y="4259704"/>
            <a:ext cx="689547" cy="6145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77724" y="5803692"/>
            <a:ext cx="689547" cy="6145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5232" y="1725356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Khái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niệm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157" y="3789002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km/h sang m/s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lại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546" y="5283261"/>
            <a:ext cx="45095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85349" y="1712824"/>
            <a:ext cx="2010508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2287675" y="3416354"/>
            <a:ext cx="1805856" cy="2010508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4252" y="2103119"/>
            <a:ext cx="2781297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467912" y="1101211"/>
            <a:ext cx="4196862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507732" y="99955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538753" y="3429854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437392" y="573283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71851" y="1101211"/>
            <a:ext cx="3423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7531" y="3527383"/>
            <a:ext cx="14771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2583932" y="5820755"/>
            <a:ext cx="3610707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563905" y="304377"/>
            <a:ext cx="4159357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63905" y="2563506"/>
            <a:ext cx="4071427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4254" y="4846320"/>
            <a:ext cx="4071427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94639" y="5628211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4639" y="3298072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06709" y="853308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1380334"/>
            <a:ext cx="2355376" cy="1998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4063023"/>
            <a:ext cx="235267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708" y="340289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0565" y="6165130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4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1849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70964 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710559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788965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10min,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630" y="1685109"/>
            <a:ext cx="3341914" cy="3043646"/>
            <a:chOff x="511630" y="1685109"/>
            <a:chExt cx="3341914" cy="3043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30" y="1685109"/>
              <a:ext cx="3341914" cy="30436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8316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6299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>
            <a:off x="4049486" y="2223364"/>
            <a:ext cx="1998617" cy="1508761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ardrop 14"/>
          <p:cNvSpPr/>
          <p:nvPr/>
        </p:nvSpPr>
        <p:spPr>
          <a:xfrm>
            <a:off x="6048103" y="1685109"/>
            <a:ext cx="5003075" cy="448056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35s,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715" y="276281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Lan: 120m, 35s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5" y="3841216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120m, 30s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120m,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023" y="25834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97280" y="2795452"/>
            <a:ext cx="9810206" cy="1306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03566" y="2547257"/>
            <a:ext cx="862148" cy="509452"/>
          </a:xfrm>
          <a:prstGeom prst="ellipse">
            <a:avLst/>
          </a:prstGeom>
          <a:solidFill>
            <a:srgbClr val="9F21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1</a:t>
            </a:r>
            <a:endParaRPr lang="en-US" sz="3000" b="1" dirty="0"/>
          </a:p>
        </p:txBody>
      </p:sp>
      <p:sp>
        <p:nvSpPr>
          <p:cNvPr id="8" name="Oval 7"/>
          <p:cNvSpPr/>
          <p:nvPr/>
        </p:nvSpPr>
        <p:spPr>
          <a:xfrm>
            <a:off x="8342812" y="2553789"/>
            <a:ext cx="862148" cy="509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8537" y="3304904"/>
            <a:ext cx="29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" y="3298372"/>
            <a:ext cx="3971109" cy="240065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331" y="3304904"/>
            <a:ext cx="3971109" cy="2400657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ngắn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697" y="1304214"/>
            <a:ext cx="444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1280160" y="1489518"/>
            <a:ext cx="4173583" cy="169676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9223" y="1227908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: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9190" y="1227908"/>
            <a:ext cx="31451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Bahnschrift Condensed" panose="020B0502040204020203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388" y="2814340"/>
            <a:ext cx="279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433" y="2814340"/>
            <a:ext cx="418011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3763" y="259508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trong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một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đơn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vị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  <a:blipFill>
                <a:blip r:embed="rId3"/>
                <a:stretch>
                  <a:fillRect l="-507" t="-3175" r="-571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𝑔𝑖𝑎𝑛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3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1115</Words>
  <Application>Microsoft Office PowerPoint</Application>
  <PresentationFormat>Widescreen</PresentationFormat>
  <Paragraphs>180</Paragraphs>
  <Slides>27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Bahnschrift Condensed</vt:lpstr>
      <vt:lpstr>Calibri</vt:lpstr>
      <vt:lpstr>Calibri Light</vt:lpstr>
      <vt:lpstr>Cambria Math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48</cp:revision>
  <dcterms:created xsi:type="dcterms:W3CDTF">2022-07-13T14:27:17Z</dcterms:created>
  <dcterms:modified xsi:type="dcterms:W3CDTF">2022-07-22T02:26:10Z</dcterms:modified>
</cp:coreProperties>
</file>