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media/audio8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721" r:id="rId2"/>
    <p:sldMasterId id="2147483733" r:id="rId3"/>
  </p:sldMasterIdLst>
  <p:notesMasterIdLst>
    <p:notesMasterId r:id="rId33"/>
  </p:notesMasterIdLst>
  <p:handoutMasterIdLst>
    <p:handoutMasterId r:id="rId34"/>
  </p:handoutMasterIdLst>
  <p:sldIdLst>
    <p:sldId id="256" r:id="rId4"/>
    <p:sldId id="12546" r:id="rId5"/>
    <p:sldId id="12568" r:id="rId6"/>
    <p:sldId id="12572" r:id="rId7"/>
    <p:sldId id="12570" r:id="rId8"/>
    <p:sldId id="12548" r:id="rId9"/>
    <p:sldId id="12573" r:id="rId10"/>
    <p:sldId id="12574" r:id="rId11"/>
    <p:sldId id="12575" r:id="rId12"/>
    <p:sldId id="12577" r:id="rId13"/>
    <p:sldId id="1257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12586" r:id="rId25"/>
    <p:sldId id="12587" r:id="rId26"/>
    <p:sldId id="12588" r:id="rId27"/>
    <p:sldId id="331" r:id="rId28"/>
    <p:sldId id="12590" r:id="rId29"/>
    <p:sldId id="12591" r:id="rId30"/>
    <p:sldId id="12522" r:id="rId31"/>
    <p:sldId id="25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912" y="48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728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86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1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0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1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B1757-8956-4EB9-A61B-2BB94BC071D8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6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13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EDC-E73B-4342-9AF4-79CD261E2BB1}" type="datetime1">
              <a:rPr lang="en-US" smtClean="0"/>
              <a:t>08/18/23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17842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5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2" y="4550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5452" y="2314636"/>
            <a:ext cx="2850365" cy="2850365"/>
          </a:xfrm>
          <a:custGeom>
            <a:avLst/>
            <a:gdLst>
              <a:gd name="connsiteX0" fmla="*/ 1015705 w 2031410"/>
              <a:gd name="connsiteY0" fmla="*/ 0 h 2031410"/>
              <a:gd name="connsiteX1" fmla="*/ 2031410 w 2031410"/>
              <a:gd name="connsiteY1" fmla="*/ 1015705 h 2031410"/>
              <a:gd name="connsiteX2" fmla="*/ 1015705 w 2031410"/>
              <a:gd name="connsiteY2" fmla="*/ 2031410 h 2031410"/>
              <a:gd name="connsiteX3" fmla="*/ 0 w 2031410"/>
              <a:gd name="connsiteY3" fmla="*/ 1015705 h 2031410"/>
              <a:gd name="connsiteX4" fmla="*/ 1015705 w 2031410"/>
              <a:gd name="connsiteY4" fmla="*/ 0 h 203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410" h="2031410">
                <a:moveTo>
                  <a:pt x="1015705" y="0"/>
                </a:moveTo>
                <a:cubicBezTo>
                  <a:pt x="1576663" y="0"/>
                  <a:pt x="2031410" y="454747"/>
                  <a:pt x="2031410" y="1015705"/>
                </a:cubicBezTo>
                <a:cubicBezTo>
                  <a:pt x="2031410" y="1576663"/>
                  <a:pt x="1576663" y="2031410"/>
                  <a:pt x="1015705" y="2031410"/>
                </a:cubicBezTo>
                <a:cubicBezTo>
                  <a:pt x="454747" y="2031410"/>
                  <a:pt x="0" y="1576663"/>
                  <a:pt x="0" y="1015705"/>
                </a:cubicBezTo>
                <a:cubicBezTo>
                  <a:pt x="0" y="454747"/>
                  <a:pt x="454747" y="0"/>
                  <a:pt x="101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845037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1588957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16708" y="1843789"/>
            <a:ext cx="2158584" cy="2158584"/>
          </a:xfrm>
          <a:custGeom>
            <a:avLst/>
            <a:gdLst>
              <a:gd name="connsiteX0" fmla="*/ 1079292 w 2158584"/>
              <a:gd name="connsiteY0" fmla="*/ 0 h 2158584"/>
              <a:gd name="connsiteX1" fmla="*/ 2158584 w 2158584"/>
              <a:gd name="connsiteY1" fmla="*/ 1079292 h 2158584"/>
              <a:gd name="connsiteX2" fmla="*/ 1079292 w 2158584"/>
              <a:gd name="connsiteY2" fmla="*/ 2158584 h 2158584"/>
              <a:gd name="connsiteX3" fmla="*/ 0 w 2158584"/>
              <a:gd name="connsiteY3" fmla="*/ 1079292 h 2158584"/>
              <a:gd name="connsiteX4" fmla="*/ 1079292 w 2158584"/>
              <a:gd name="connsiteY4" fmla="*/ 0 h 215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584" h="2158584">
                <a:moveTo>
                  <a:pt x="1079292" y="0"/>
                </a:moveTo>
                <a:cubicBezTo>
                  <a:pt x="1675369" y="0"/>
                  <a:pt x="2158584" y="483215"/>
                  <a:pt x="2158584" y="1079292"/>
                </a:cubicBezTo>
                <a:cubicBezTo>
                  <a:pt x="2158584" y="1675369"/>
                  <a:pt x="1675369" y="2158584"/>
                  <a:pt x="1079292" y="2158584"/>
                </a:cubicBezTo>
                <a:cubicBezTo>
                  <a:pt x="483215" y="2158584"/>
                  <a:pt x="0" y="1675369"/>
                  <a:pt x="0" y="1079292"/>
                </a:cubicBezTo>
                <a:cubicBezTo>
                  <a:pt x="0" y="483215"/>
                  <a:pt x="483215" y="0"/>
                  <a:pt x="10792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01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creen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362077" y="1471631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0029" y="247649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7981" y="1345633"/>
            <a:ext cx="3491945" cy="3491944"/>
          </a:xfrm>
          <a:custGeom>
            <a:avLst/>
            <a:gdLst>
              <a:gd name="connsiteX0" fmla="*/ 1745973 w 3491945"/>
              <a:gd name="connsiteY0" fmla="*/ 0 h 3491944"/>
              <a:gd name="connsiteX1" fmla="*/ 3491945 w 3491945"/>
              <a:gd name="connsiteY1" fmla="*/ 1745972 h 3491944"/>
              <a:gd name="connsiteX2" fmla="*/ 1745973 w 3491945"/>
              <a:gd name="connsiteY2" fmla="*/ 3491944 h 3491944"/>
              <a:gd name="connsiteX3" fmla="*/ 0 w 3491945"/>
              <a:gd name="connsiteY3" fmla="*/ 1745972 h 34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1945" h="3491944">
                <a:moveTo>
                  <a:pt x="1745973" y="0"/>
                </a:moveTo>
                <a:lnTo>
                  <a:pt x="3491945" y="1745972"/>
                </a:lnTo>
                <a:lnTo>
                  <a:pt x="1745973" y="3491944"/>
                </a:lnTo>
                <a:lnTo>
                  <a:pt x="0" y="17459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1B07-BBE3-4AFF-A00D-918594FC9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23DBD-797A-47FC-AF7B-76C875112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9575D-A6FC-4FBD-B95B-13570DB51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1E9D8-83DC-42CD-996B-08B3A08FA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5C2C3-F5C9-441B-88F6-9364FBC59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95A6A-4984-4FE6-969D-0A6AE5D04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84F3D-F135-45AE-8B71-8CF8527F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D9B2A-67BA-4F40-B28D-1EB59BC82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34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70AF7-3382-45B8-BE88-2DECD4004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57F33A-C906-4967-BEF2-9D1FA4FD4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A94DD0-B4CD-498D-B7B8-AD6530423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4C37E-218E-44A7-81E0-2BF8FC481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C9E9E-5436-443C-8573-7D9A3BEF60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F1215-895E-4CBA-9A5D-FDBAB17EC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6110CF-234F-4FAE-AEA1-9740C6C8AF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3071D-6471-4A8F-A3B7-9A9A328D5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262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188B98-86C9-4C4E-998B-6AD35D618F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2CF82C-CC81-4309-88D3-D0391999EA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FC26EA-026B-41EB-ABEE-103BD7C54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8A19-637E-4E97-A26E-9141FEE54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60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DAB564-7E87-43BF-AF4A-81DF8A31E3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50D16-52BA-4369-BE5F-ADD2FCB12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6A48B9-6185-448C-BA05-142FF4007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0B2F9-0E0E-4EC3-8834-99A35F3B3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65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556568-5170-488A-803D-E61435C53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347F0-327A-47C6-84E8-F9419D5361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859420-B947-46F3-92F2-0B31DCB3E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8F9A5-C3BF-408D-9C9A-69A692A27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3938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BA778-55E4-4536-89EA-0F0EC11185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AC3F0-C796-4062-AEA8-8DD9EF098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E4D8E-8F09-4360-AFD1-D0266D254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0FF1-4531-4D51-948A-949BCBFB7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38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F2141-6A41-489D-83F3-1CCD895F3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00A2D-8B60-4A15-B30B-DEF99A60C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2FBD2-EA37-49DF-8E6E-00C9A401D3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B9D21-6AD6-470F-A737-CC161502C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1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764D2C-B2D0-4056-8940-2F37E90E5E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FEC06-3103-46A9-9EFB-8CEB9BBE4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212AFA-FE67-4812-8FEF-9B702B440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FC48-8983-47A8-92C7-2826EC252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4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6266EB-D210-4071-A2CE-B651B8023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F60F76-84C2-4A0C-BF18-23B5232E2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33C5A8-0B35-4D98-9A04-305ED415A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15658-ECF1-4612-82C7-8D7161FE86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722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935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6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3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54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2023/8/18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1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2A33D7-48CA-4E3F-85FA-7BB1F4DA3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5EDD4C-B9FA-46D9-968B-7C5FB0D09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A0A81F-8BD5-4EC2-9028-E4BA324DA7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50ABA2-9B56-4159-8791-940A0481A1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C94BAD-7A8C-41A0-909C-AB10522148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494F209-3C92-4301-860D-60F6AC98D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23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31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22.gif"/><Relationship Id="rId5" Type="http://schemas.openxmlformats.org/officeDocument/2006/relationships/audio" Target="../media/audio2.wav"/><Relationship Id="rId15" Type="http://schemas.openxmlformats.org/officeDocument/2006/relationships/image" Target="../media/image26.gif"/><Relationship Id="rId10" Type="http://schemas.openxmlformats.org/officeDocument/2006/relationships/image" Target="../media/image21.gif"/><Relationship Id="rId19" Type="http://schemas.openxmlformats.org/officeDocument/2006/relationships/image" Target="../media/image30.gif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6.bin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slide" Target="slide24.xml"/><Relationship Id="rId5" Type="http://schemas.openxmlformats.org/officeDocument/2006/relationships/audio" Target="../media/audio8.wav"/><Relationship Id="rId10" Type="http://schemas.openxmlformats.org/officeDocument/2006/relationships/image" Target="../media/image36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7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6.wav"/><Relationship Id="rId7" Type="http://schemas.openxmlformats.org/officeDocument/2006/relationships/image" Target="../media/image33.png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audio" Target="../media/audio9.wav"/><Relationship Id="rId11" Type="http://schemas.openxmlformats.org/officeDocument/2006/relationships/image" Target="../media/image36.gif"/><Relationship Id="rId5" Type="http://schemas.openxmlformats.org/officeDocument/2006/relationships/audio" Target="../media/audio8.wav"/><Relationship Id="rId10" Type="http://schemas.openxmlformats.org/officeDocument/2006/relationships/image" Target="../media/image35.gif"/><Relationship Id="rId4" Type="http://schemas.openxmlformats.org/officeDocument/2006/relationships/audio" Target="../media/audio7.wav"/><Relationship Id="rId9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audio" Target="../media/audio9.wav"/><Relationship Id="rId12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audio" Target="../media/audio8.wav"/><Relationship Id="rId11" Type="http://schemas.openxmlformats.org/officeDocument/2006/relationships/image" Target="../media/image36.gif"/><Relationship Id="rId5" Type="http://schemas.openxmlformats.org/officeDocument/2006/relationships/audio" Target="../media/audio7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2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audio" Target="../media/audio6.wav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audio" Target="../media/audio10.wav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7.gif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31.png"/><Relationship Id="rId9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619"/>
            <a:ext cx="12192000" cy="3976379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903511" y="2219900"/>
            <a:ext cx="9194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THEO PHƯƠNG TRÌNH HÓA HỌC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钢琴曲 - 水边的阿狄丽娜 - 理查德 克莱德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156815" y="-23111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209" y="560873"/>
            <a:ext cx="4833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19798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AE63AD-D5BE-4995-A7FE-99D28FA01D8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/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nung nóng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xảy ra phản ứng hoá học sau (phản ứng nhiệt phân): 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+ 3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 rằng hiệu suất ph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ứng nhỏ hơn 100%.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 chọn các từ cụm từ (</a:t>
                </a:r>
                <a:r>
                  <a:rPr lang="vi-VN" sz="2400" i="1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lớn hơn, nhỏ hơn, bằng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phù hợp với nội dung còn thiếu trong các câu sau đây: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nhiệt phân 1 mol KC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thu được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.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..(1)...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1,5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thu được 0,3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cần số mol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-250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... (2)...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24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0,2 mol.</a:t>
                </a:r>
                <a:endPara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62C00A-6B54-41EA-93F3-B1091E5F9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3" y="1229458"/>
                <a:ext cx="5867415" cy="4603504"/>
              </a:xfrm>
              <a:prstGeom prst="rect">
                <a:avLst/>
              </a:prstGeom>
              <a:blipFill>
                <a:blip r:embed="rId4"/>
                <a:stretch>
                  <a:fillRect l="-1663" t="-1060" r="-1559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2D2AEA6-D83E-45B9-9761-51E897182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62426"/>
              </p:ext>
            </p:extLst>
          </p:nvPr>
        </p:nvGraphicFramePr>
        <p:xfrm>
          <a:off x="6953384" y="3618671"/>
          <a:ext cx="2984537" cy="69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r:id="rId5" imgW="1968500" imgH="457200" progId="Equation.DSMT4">
                  <p:embed/>
                </p:oleObj>
              </mc:Choice>
              <mc:Fallback>
                <p:oleObj r:id="rId5" imgW="19685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384" y="3618671"/>
                        <a:ext cx="2984537" cy="690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BCF42F4-D98F-45A4-A0BB-6C413A21B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49545"/>
              </p:ext>
            </p:extLst>
          </p:nvPr>
        </p:nvGraphicFramePr>
        <p:xfrm>
          <a:off x="4746847" y="6077200"/>
          <a:ext cx="7330860" cy="62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r:id="rId7" imgW="4673600" imgH="495300" progId="Equation.DSMT4">
                  <p:embed/>
                </p:oleObj>
              </mc:Choice>
              <mc:Fallback>
                <p:oleObj r:id="rId7" imgW="46736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847" y="6077200"/>
                        <a:ext cx="7330860" cy="629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56F9E721-BF7C-4E93-BEDB-54BE4CEBD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8854" y="1227811"/>
            <a:ext cx="58673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gam calcium carbonate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phấn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carbon dioxide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 gam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vôi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suất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ứng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80%,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4994CBE-C6F8-4C82-8821-E0FFB86CC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26" y="4347516"/>
            <a:ext cx="5867381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thuyết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1" u="none" strike="noStrike" cap="none" normalizeH="0" baseline="-3000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n.M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= 0,1.56 = 5,6 gam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oxide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thu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 Regular" charset="0"/>
                <a:ea typeface="Open Sans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189FE5-68AE-44C0-B7DD-32724C3D7409}"/>
              </a:ext>
            </a:extLst>
          </p:cNvPr>
          <p:cNvSpPr/>
          <p:nvPr/>
        </p:nvSpPr>
        <p:spPr>
          <a:xfrm>
            <a:off x="6953384" y="2884427"/>
            <a:ext cx="4049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3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 </a:t>
            </a:r>
            <a:r>
              <a:rPr lang="en-US" alt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CaO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 + CO</a:t>
            </a:r>
            <a:r>
              <a:rPr lang="en-US" altLang="en-US" sz="2400" i="1" baseline="-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</a:pP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OpenSans" charset="0"/>
                <a:cs typeface="Times New Roman" panose="02020603050405020304" pitchFamily="18" charset="0"/>
              </a:rPr>
              <a:t>0,1       </a:t>
            </a:r>
            <a:r>
              <a:rPr lang="en-US" alt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MJXc-TeX-main-R" charset="0"/>
                <a:cs typeface="Times New Roman" panose="02020603050405020304" pitchFamily="18" charset="0"/>
              </a:rPr>
              <a:t>→ 0,1 (mol)</a:t>
            </a:r>
            <a:endParaRPr lang="en-US" alt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8FF240-FD37-4797-8212-7881E8EF203E}"/>
              </a:ext>
            </a:extLst>
          </p:cNvPr>
          <p:cNvSpPr/>
          <p:nvPr/>
        </p:nvSpPr>
        <p:spPr>
          <a:xfrm>
            <a:off x="206828" y="5851049"/>
            <a:ext cx="3483425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93BE4-1613-4929-9411-C1E7D73C1174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/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 suất phản ứng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m’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(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thuyết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))</a:t>
                </a: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ế</a:t>
                </a:r>
                <a:r>
                  <a:rPr lang="vi-VN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lượng chất tính theo số mol thì hiệu suất được tính theo công thức:</a:t>
                </a:r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100%</m:t>
                    </m:r>
                  </m:oMath>
                </a14:m>
                <a:endParaRPr lang="en-US" sz="3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EA1B6B-F1F0-4F69-A8D8-160CD9F60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886" y="1453253"/>
                <a:ext cx="9078685" cy="4143827"/>
              </a:xfrm>
              <a:prstGeom prst="rect">
                <a:avLst/>
              </a:prstGeom>
              <a:blipFill>
                <a:blip r:embed="rId3"/>
                <a:stretch>
                  <a:fillRect l="-1678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48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Mg + 2HCl → MgCl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rId11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gam Al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43,2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21,6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Ba + 2HCl →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4,16 g BaCl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6,75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34,0625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27,375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864"/>
            <a:ext cx="12192000" cy="6890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-30404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BD1D7A-A089-4174-8833-3A1C83BDE44C}"/>
              </a:ext>
            </a:extLst>
          </p:cNvPr>
          <p:cNvSpPr/>
          <p:nvPr/>
        </p:nvSpPr>
        <p:spPr>
          <a:xfrm>
            <a:off x="1383535" y="2423359"/>
            <a:ext cx="9885803" cy="2174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FD9FF-0695-4BED-97B0-EE0F1AE2E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58" y="906798"/>
            <a:ext cx="1975275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10,8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25,5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2,45g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Cho Zn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rId12" action="ppaction://hlinksldjump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6,35 gam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150kg CaCO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67,2kg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9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/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3 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→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+ CO</a:t>
                </a:r>
                <a:r>
                  <a:rPr lang="en-US" sz="3200" b="1" baseline="-25000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2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Khối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lượng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Oxide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CaO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được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theo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lý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thuyết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.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𝟓𝟔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 = 84kg.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Aft>
                    <a:spcPts val="0"/>
                  </a:spcAft>
                </a:pP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Hiệu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suất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của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phản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ứng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 </a:t>
                </a:r>
                <a:r>
                  <a:rPr lang="en-US" sz="3200" b="1" dirty="0" err="1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là</a:t>
                </a: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Open Sans"/>
                  </a:rPr>
                  <a:t>:</a:t>
                </a:r>
                <a:endPara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fontAlgn="base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katex_main"/>
                    <a:cs typeface="Times New Roman" panose="02020603050405020304" pitchFamily="18" charset="0"/>
                  </a:rPr>
                  <a:t>H%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𝟔𝟕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 Regular"/>
                          </a:rPr>
                          <m:t>𝟖𝟒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bg1"/>
                    </a:solidFill>
                    <a:latin typeface="Times New Roman Regular"/>
                    <a:ea typeface="Calibri" panose="020F0502020204030204" pitchFamily="34" charset="0"/>
                    <a:cs typeface="Times New Roman" panose="02020603050405020304" pitchFamily="18" charset="0"/>
                  </a:rPr>
                  <a:t>.100 = 80%</a:t>
                </a:r>
                <a:endParaRPr lang="en-US" sz="3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F4D3E5F-F2C7-42B7-8501-0833F37F8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475" y="2798088"/>
                <a:ext cx="6794499" cy="3566874"/>
              </a:xfrm>
              <a:prstGeom prst="rect">
                <a:avLst/>
              </a:prstGeom>
              <a:blipFill>
                <a:blip r:embed="rId8"/>
                <a:stretch>
                  <a:fillRect l="-2334" t="-239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273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41" y="680358"/>
            <a:ext cx="10367892" cy="4942736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Hòa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tan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dung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(HCl)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muối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4,958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Hydrogen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a,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chloride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hydrochloric acid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Zinc ban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830" y="1698172"/>
            <a:ext cx="1206046" cy="5225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44" y="-4336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784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1355" y="29782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7832" y="300105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480" y="297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0156" y="30219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0478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1426" y="304477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613" y="3034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7980" y="307759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42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30099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926" y="30575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055" y="299289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190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632" y="3014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6768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1612" y="299765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-92981" y="4210050"/>
            <a:ext cx="1752600" cy="1752600"/>
            <a:chOff x="-1363" y="414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63" y="414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-1163" y="437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rId7" action="ppaction://hlinksldjump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1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613314"/>
            <a:ext cx="7407957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 + 2 HCl → ZnCl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4" y="95478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9103" y="1060833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5480" y="114051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74" y="1649887"/>
            <a:ext cx="7416803" cy="160009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4,958 : 24,79 = 0,2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H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2 = 0,4 mol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b="1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0,4 . 36,5 = 7, 7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259794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267097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278368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129" y="3358507"/>
            <a:ext cx="7414839" cy="106492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mol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= 0,2 . 136 = 27,2 gam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57" y="390366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758" y="39766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4133" y="4089399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153" y="4529339"/>
            <a:ext cx="9103847" cy="2381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H = 80%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(1)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n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 n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H2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= 0,2 mol   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H% =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/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baseline="-25000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 . 100% (2)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Theo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0,2 mol Zn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: 0,2 . 65 = 13 gam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Zn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là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(2) 80% = 13 :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m</a:t>
            </a:r>
            <a:r>
              <a:rPr lang="en-US" sz="2000" b="1" baseline="-25000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Zn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solidFill>
                  <a:srgbClr val="FFC000"/>
                </a:solidFill>
                <a:latin typeface="Times New Roman" panose="02020603050405020304" pitchFamily="18" charset="0"/>
                <a:ea typeface="OpenSans"/>
                <a:cs typeface="Times New Roman" panose="02020603050405020304" pitchFamily="18" charset="0"/>
              </a:rPr>
              <a:t> = 16,1975 gam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6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20" y="276863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495" y="1366096"/>
            <a:ext cx="1380734" cy="7233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99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7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C23D6AEE-3D4F-457B-A758-5918C37CD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10595" name="WordArt 3">
            <a:extLst>
              <a:ext uri="{FF2B5EF4-FFF2-40B4-BE49-F238E27FC236}">
                <a16:creationId xmlns:a16="http://schemas.microsoft.com/office/drawing/2014/main" id="{04983813-01B7-43B4-80D3-B2223A07EB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381000"/>
            <a:ext cx="6019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Binh ...Boong...</a:t>
            </a:r>
          </a:p>
        </p:txBody>
      </p:sp>
      <p:pic>
        <p:nvPicPr>
          <p:cNvPr id="110596" name="Rung chuong vang - Buc Tuong.mp3">
            <a:hlinkClick r:id="" action="ppaction://media"/>
            <a:extLst>
              <a:ext uri="{FF2B5EF4-FFF2-40B4-BE49-F238E27FC236}">
                <a16:creationId xmlns:a16="http://schemas.microsoft.com/office/drawing/2014/main" id="{6C995F0C-8220-4D0A-83F0-E55FA8D579E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13">
            <a:extLst>
              <a:ext uri="{FF2B5EF4-FFF2-40B4-BE49-F238E27FC236}">
                <a16:creationId xmlns:a16="http://schemas.microsoft.com/office/drawing/2014/main" id="{9259D10C-0CA5-4353-85BF-FD965AFD26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3849">
            <a:off x="7315200" y="3505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13">
            <a:extLst>
              <a:ext uri="{FF2B5EF4-FFF2-40B4-BE49-F238E27FC236}">
                <a16:creationId xmlns:a16="http://schemas.microsoft.com/office/drawing/2014/main" id="{A0067300-0B4C-4E51-BB9D-BEDB4BC7E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5416">
            <a:off x="1905000" y="3733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13">
            <a:extLst>
              <a:ext uri="{FF2B5EF4-FFF2-40B4-BE49-F238E27FC236}">
                <a16:creationId xmlns:a16="http://schemas.microsoft.com/office/drawing/2014/main" id="{D50B5B2E-7B23-4FF9-BD10-D728C51D9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39140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13">
            <a:extLst>
              <a:ext uri="{FF2B5EF4-FFF2-40B4-BE49-F238E27FC236}">
                <a16:creationId xmlns:a16="http://schemas.microsoft.com/office/drawing/2014/main" id="{665D2CF7-7BEB-4BBB-91AF-24AD76E08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98120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an30">
            <a:extLst>
              <a:ext uri="{FF2B5EF4-FFF2-40B4-BE49-F238E27FC236}">
                <a16:creationId xmlns:a16="http://schemas.microsoft.com/office/drawing/2014/main" id="{60A72224-259A-4886-A0A0-EAB8D3DC9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PULSTARS">
            <a:extLst>
              <a:ext uri="{FF2B5EF4-FFF2-40B4-BE49-F238E27FC236}">
                <a16:creationId xmlns:a16="http://schemas.microsoft.com/office/drawing/2014/main" id="{87A0A1AB-E8D6-4054-BC6D-925EF684AE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PULSTARS">
            <a:extLst>
              <a:ext uri="{FF2B5EF4-FFF2-40B4-BE49-F238E27FC236}">
                <a16:creationId xmlns:a16="http://schemas.microsoft.com/office/drawing/2014/main" id="{9D876EF4-A837-49D4-B60B-7E79EE389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18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 descr="PULSTARS">
            <a:extLst>
              <a:ext uri="{FF2B5EF4-FFF2-40B4-BE49-F238E27FC236}">
                <a16:creationId xmlns:a16="http://schemas.microsoft.com/office/drawing/2014/main" id="{56FF606D-61D8-4631-9F3F-1504E1DB46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895600"/>
            <a:ext cx="11699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Picture1">
            <a:extLst>
              <a:ext uri="{FF2B5EF4-FFF2-40B4-BE49-F238E27FC236}">
                <a16:creationId xmlns:a16="http://schemas.microsoft.com/office/drawing/2014/main" id="{C63E872A-F711-41BF-9109-19BCFC815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Picture1">
            <a:extLst>
              <a:ext uri="{FF2B5EF4-FFF2-40B4-BE49-F238E27FC236}">
                <a16:creationId xmlns:a16="http://schemas.microsoft.com/office/drawing/2014/main" id="{3285E472-2467-4DE4-8A7C-75C24C549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100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Picture1">
            <a:extLst>
              <a:ext uri="{FF2B5EF4-FFF2-40B4-BE49-F238E27FC236}">
                <a16:creationId xmlns:a16="http://schemas.microsoft.com/office/drawing/2014/main" id="{B2FDDE2B-696E-472D-AABB-5F3BD336F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29201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Picture1">
            <a:extLst>
              <a:ext uri="{FF2B5EF4-FFF2-40B4-BE49-F238E27FC236}">
                <a16:creationId xmlns:a16="http://schemas.microsoft.com/office/drawing/2014/main" id="{C55BF636-45FA-4EA7-BCC3-41A0A169C8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4" y="1371601"/>
            <a:ext cx="7191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9" name="Rung chuong vang - Buc Tuong [NCT 0445427527].mp3">
            <a:hlinkClick r:id="" action="ppaction://media"/>
            <a:extLst>
              <a:ext uri="{FF2B5EF4-FFF2-40B4-BE49-F238E27FC236}">
                <a16:creationId xmlns:a16="http://schemas.microsoft.com/office/drawing/2014/main" id="{EAFED8AE-4BD7-4753-A575-3F3E0E61695A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22211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0" name="WordArt 18">
            <a:extLst>
              <a:ext uri="{FF2B5EF4-FFF2-40B4-BE49-F238E27FC236}">
                <a16:creationId xmlns:a16="http://schemas.microsoft.com/office/drawing/2014/main" id="{B0E52700-8BB9-432E-9C72-8B6878781C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48200"/>
            <a:ext cx="6477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chiến thắng!</a:t>
            </a:r>
          </a:p>
        </p:txBody>
      </p:sp>
      <p:sp>
        <p:nvSpPr>
          <p:cNvPr id="19475" name="AutoShape 19">
            <a:hlinkClick r:id="rId9" action="ppaction://hlinksldjump"/>
            <a:extLst>
              <a:ext uri="{FF2B5EF4-FFF2-40B4-BE49-F238E27FC236}">
                <a16:creationId xmlns:a16="http://schemas.microsoft.com/office/drawing/2014/main" id="{8AB0A256-E2FE-4D5F-9411-9C6BE67AB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201" y="6069718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83164" fill="hold"/>
                                        <p:tgtEl>
                                          <p:spTgt spid="110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0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3062" fill="hold"/>
                                        <p:tgtEl>
                                          <p:spTgt spid="110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59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29"/>
            <a:ext cx="12192000" cy="67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6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1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0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55357" y="1880110"/>
            <a:ext cx="4397467" cy="4218412"/>
            <a:chOff x="1672" y="-2"/>
            <a:chExt cx="3733" cy="3581"/>
          </a:xfrm>
        </p:grpSpPr>
        <p:sp>
          <p:nvSpPr>
            <p:cNvPr id="8" name="Freeform 5"/>
            <p:cNvSpPr/>
            <p:nvPr/>
          </p:nvSpPr>
          <p:spPr bwMode="auto">
            <a:xfrm>
              <a:off x="3155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60 w 266"/>
                <a:gd name="T1" fmla="*/ 332 h 332"/>
                <a:gd name="T2" fmla="*/ 31 w 266"/>
                <a:gd name="T3" fmla="*/ 324 h 332"/>
                <a:gd name="T4" fmla="*/ 16 w 266"/>
                <a:gd name="T5" fmla="*/ 250 h 332"/>
                <a:gd name="T6" fmla="*/ 161 w 266"/>
                <a:gd name="T7" fmla="*/ 31 h 332"/>
                <a:gd name="T8" fmla="*/ 235 w 266"/>
                <a:gd name="T9" fmla="*/ 16 h 332"/>
                <a:gd name="T10" fmla="*/ 250 w 266"/>
                <a:gd name="T11" fmla="*/ 90 h 332"/>
                <a:gd name="T12" fmla="*/ 105 w 266"/>
                <a:gd name="T13" fmla="*/ 309 h 332"/>
                <a:gd name="T14" fmla="*/ 60 w 266"/>
                <a:gd name="T15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0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4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3200" kern="0">
                <a:solidFill>
                  <a:sysClr val="windowText" lastClr="000000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7963" y="2110172"/>
            <a:ext cx="4734941" cy="3579914"/>
            <a:chOff x="6338659" y="3726694"/>
            <a:chExt cx="4734941" cy="1542718"/>
          </a:xfrm>
        </p:grpSpPr>
        <p:grpSp>
          <p:nvGrpSpPr>
            <p:cNvPr id="28" name="Group 344"/>
            <p:cNvGrpSpPr/>
            <p:nvPr/>
          </p:nvGrpSpPr>
          <p:grpSpPr>
            <a:xfrm>
              <a:off x="6338659" y="3726694"/>
              <a:ext cx="4734941" cy="1195444"/>
              <a:chOff x="4442370" y="2728106"/>
              <a:chExt cx="4734941" cy="1195444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264060" y="2840991"/>
                <a:ext cx="3913251" cy="146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651"/>
                  </a:lnSpc>
                  <a:spcAft>
                    <a:spcPts val="1500"/>
                  </a:spcAft>
                  <a:defRPr/>
                </a:pPr>
                <a:r>
                  <a:rPr lang="vi-V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Học nội dung ghi nhớ sgk</a:t>
                </a:r>
              </a:p>
            </p:txBody>
          </p:sp>
          <p:grpSp>
            <p:nvGrpSpPr>
              <p:cNvPr id="45" name="Group 332"/>
              <p:cNvGrpSpPr/>
              <p:nvPr/>
            </p:nvGrpSpPr>
            <p:grpSpPr>
              <a:xfrm>
                <a:off x="4442370" y="2728106"/>
                <a:ext cx="651998" cy="276609"/>
                <a:chOff x="4442370" y="2728106"/>
                <a:chExt cx="651998" cy="276609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4442370" y="2728106"/>
                  <a:ext cx="651998" cy="27660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sz="280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  <p:sp>
              <p:nvSpPr>
                <p:cNvPr id="47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>
                    <a:defRPr/>
                  </a:pPr>
                  <a:endParaRPr lang="en-US" sz="280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Yeseva One" panose="00000500000000000000" charset="0"/>
                    <a:sym typeface="Yeseva One" panose="00000500000000000000" charset="0"/>
                  </a:endParaRPr>
                </a:p>
              </p:txBody>
            </p:sp>
          </p:grpSp>
          <p:sp>
            <p:nvSpPr>
              <p:cNvPr id="2" name="Rectangle 43"/>
              <p:cNvSpPr/>
              <p:nvPr/>
            </p:nvSpPr>
            <p:spPr>
              <a:xfrm>
                <a:off x="5211340" y="3234178"/>
                <a:ext cx="3312125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Làm bài tập vận dụng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9" name="Rectangle 43"/>
              <p:cNvSpPr/>
              <p:nvPr/>
            </p:nvSpPr>
            <p:spPr>
              <a:xfrm>
                <a:off x="5143090" y="3698075"/>
                <a:ext cx="3696846" cy="225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vi-VN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Nghiên cứu trước bài </a:t>
                </a:r>
                <a:r>
                  <a:rPr lang="en-US" altLang="zh-CN" sz="2800" kern="0" dirty="0">
                    <a:solidFill>
                      <a:srgbClr val="002060"/>
                    </a:solidFill>
                    <a:latin typeface="+mj-lt"/>
                    <a:ea typeface="Yeseva One" panose="00000500000000000000" charset="0"/>
                    <a:sym typeface="Yeseva One" panose="00000500000000000000" charset="0"/>
                  </a:rPr>
                  <a:t>36</a:t>
                </a:r>
                <a:endParaRPr lang="zh-CN" altLang="en-US" sz="2800" kern="0" dirty="0">
                  <a:solidFill>
                    <a:srgbClr val="002060"/>
                  </a:solidFill>
                  <a:latin typeface="+mj-lt"/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grpSp>
          <p:nvGrpSpPr>
            <p:cNvPr id="41" name="Group 342"/>
            <p:cNvGrpSpPr/>
            <p:nvPr/>
          </p:nvGrpSpPr>
          <p:grpSpPr>
            <a:xfrm>
              <a:off x="6359294" y="4668439"/>
              <a:ext cx="604343" cy="600973"/>
              <a:chOff x="4463005" y="3669851"/>
              <a:chExt cx="604343" cy="60097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463005" y="3669851"/>
                <a:ext cx="604343" cy="2819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43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  <p:sp>
          <p:nvSpPr>
            <p:cNvPr id="39" name="Freeform 26"/>
            <p:cNvSpPr/>
            <p:nvPr/>
          </p:nvSpPr>
          <p:spPr bwMode="auto">
            <a:xfrm>
              <a:off x="6631795" y="4727590"/>
              <a:ext cx="114518" cy="11876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ea typeface="Yeseva One" panose="00000500000000000000" charset="0"/>
                <a:sym typeface="Yeseva One" panose="00000500000000000000" charset="0"/>
              </a:endParaRPr>
            </a:p>
          </p:txBody>
        </p:sp>
        <p:grpSp>
          <p:nvGrpSpPr>
            <p:cNvPr id="33" name="Group 333"/>
            <p:cNvGrpSpPr/>
            <p:nvPr/>
          </p:nvGrpSpPr>
          <p:grpSpPr>
            <a:xfrm>
              <a:off x="6359294" y="4228241"/>
              <a:ext cx="622418" cy="265752"/>
              <a:chOff x="4463005" y="3229653"/>
              <a:chExt cx="622418" cy="26575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463005" y="3229653"/>
                <a:ext cx="622418" cy="2657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  <p:sp>
            <p:nvSpPr>
              <p:cNvPr id="35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/>
                <a:ahLst/>
                <a:cxnLst>
                  <a:cxn ang="0">
                    <a:pos x="255" y="58"/>
                  </a:cxn>
                  <a:cxn ang="0">
                    <a:pos x="257" y="53"/>
                  </a:cxn>
                  <a:cxn ang="0">
                    <a:pos x="262" y="38"/>
                  </a:cxn>
                  <a:cxn ang="0">
                    <a:pos x="257" y="24"/>
                  </a:cxn>
                  <a:cxn ang="0">
                    <a:pos x="244" y="9"/>
                  </a:cxn>
                  <a:cxn ang="0">
                    <a:pos x="241" y="5"/>
                  </a:cxn>
                  <a:cxn ang="0">
                    <a:pos x="224" y="0"/>
                  </a:cxn>
                  <a:cxn ang="0">
                    <a:pos x="210" y="5"/>
                  </a:cxn>
                  <a:cxn ang="0">
                    <a:pos x="132" y="82"/>
                  </a:cxn>
                  <a:cxn ang="0">
                    <a:pos x="58" y="9"/>
                  </a:cxn>
                  <a:cxn ang="0">
                    <a:pos x="49" y="2"/>
                  </a:cxn>
                  <a:cxn ang="0">
                    <a:pos x="27" y="2"/>
                  </a:cxn>
                  <a:cxn ang="0">
                    <a:pos x="18" y="9"/>
                  </a:cxn>
                  <a:cxn ang="0">
                    <a:pos x="9" y="18"/>
                  </a:cxn>
                  <a:cxn ang="0">
                    <a:pos x="3" y="27"/>
                  </a:cxn>
                  <a:cxn ang="0">
                    <a:pos x="3" y="49"/>
                  </a:cxn>
                  <a:cxn ang="0">
                    <a:pos x="9" y="58"/>
                  </a:cxn>
                  <a:cxn ang="0">
                    <a:pos x="9" y="205"/>
                  </a:cxn>
                  <a:cxn ang="0">
                    <a:pos x="5" y="210"/>
                  </a:cxn>
                  <a:cxn ang="0">
                    <a:pos x="0" y="225"/>
                  </a:cxn>
                  <a:cxn ang="0">
                    <a:pos x="5" y="241"/>
                  </a:cxn>
                  <a:cxn ang="0">
                    <a:pos x="18" y="254"/>
                  </a:cxn>
                  <a:cxn ang="0">
                    <a:pos x="23" y="257"/>
                  </a:cxn>
                  <a:cxn ang="0">
                    <a:pos x="38" y="263"/>
                  </a:cxn>
                  <a:cxn ang="0">
                    <a:pos x="54" y="257"/>
                  </a:cxn>
                  <a:cxn ang="0">
                    <a:pos x="132" y="181"/>
                  </a:cxn>
                  <a:cxn ang="0">
                    <a:pos x="204" y="254"/>
                  </a:cxn>
                  <a:cxn ang="0">
                    <a:pos x="214" y="261"/>
                  </a:cxn>
                  <a:cxn ang="0">
                    <a:pos x="235" y="261"/>
                  </a:cxn>
                  <a:cxn ang="0">
                    <a:pos x="244" y="254"/>
                  </a:cxn>
                  <a:cxn ang="0">
                    <a:pos x="255" y="245"/>
                  </a:cxn>
                  <a:cxn ang="0">
                    <a:pos x="261" y="236"/>
                  </a:cxn>
                  <a:cxn ang="0">
                    <a:pos x="261" y="214"/>
                  </a:cxn>
                  <a:cxn ang="0">
                    <a:pos x="255" y="205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 sz="2800" kern="0">
                  <a:solidFill>
                    <a:schemeClr val="tx1">
                      <a:lumMod val="75000"/>
                      <a:lumOff val="25000"/>
                    </a:schemeClr>
                  </a:solidFill>
                  <a:ea typeface="Yeseva One" panose="00000500000000000000" charset="0"/>
                  <a:sym typeface="Yeseva One" panose="00000500000000000000" charset="0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5974"/>
            <a:ext cx="2959931" cy="96537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2935706" y="514372"/>
            <a:ext cx="3921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2800" b="1" dirty="0">
                <a:solidFill>
                  <a:schemeClr val="accent1"/>
                </a:solidFill>
                <a:ea typeface="Yeseva One" panose="00000500000000000000" charset="0"/>
                <a:sym typeface="Yeseva One" panose="00000500000000000000" charset="0"/>
              </a:rPr>
              <a:t>HƯỚNG DẪN VỀ NHÀ</a:t>
            </a:r>
            <a:endParaRPr lang="zh-CN" altLang="en-US" sz="2800" b="1" dirty="0">
              <a:solidFill>
                <a:schemeClr val="accent1"/>
              </a:solidFill>
              <a:ea typeface="Yeseva One" panose="00000500000000000000" charset="0"/>
              <a:sym typeface="Yeseva One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6802" y="-2255035"/>
            <a:ext cx="1819331" cy="16120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63" y="1619573"/>
            <a:ext cx="1122088" cy="89266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92069" y="96821"/>
            <a:ext cx="5381399" cy="12566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7" y="725164"/>
            <a:ext cx="2117968" cy="61328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8" y="4615163"/>
            <a:ext cx="5047209" cy="1918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844"/>
            <a:ext cx="12192000" cy="39763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156815" y="4004099"/>
            <a:ext cx="1637923" cy="3877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汇报人：通用名</a:t>
            </a:r>
            <a:endParaRPr lang="en-US" altLang="zh-CN" sz="1600" dirty="0">
              <a:solidFill>
                <a:schemeClr val="bg1"/>
              </a:solidFill>
              <a:latin typeface="Yeseva One" panose="00000500000000000000" charset="0"/>
              <a:ea typeface="Yeseva One" panose="00000500000000000000" charset="0"/>
              <a:sym typeface="Yeseva One" panose="00000500000000000000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780461" y="2436214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9AA4C1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1265497" y="728707"/>
            <a:ext cx="9661005" cy="221983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Fe tác dụng với dung dịch HCl thì xảy ra phản ứng hoá học sau: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bao nhiêu mol Fe để thu được 1,5 mol H</a:t>
            </a:r>
            <a:r>
              <a:rPr lang="en-US" sz="32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1265497" y="3267837"/>
            <a:ext cx="1003662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chia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 + 2HC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FeCl</a:t>
            </a:r>
            <a:r>
              <a:rPr lang="vi-VN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914400" algn="just">
              <a:lnSpc>
                <a:spcPct val="150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1,5        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1,5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mol Fe 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dùng 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 1,5 mol là 1,5 mol.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781B47D-9931-47BE-B9BD-2AC88378021E}"/>
              </a:ext>
            </a:extLst>
          </p:cNvPr>
          <p:cNvSpPr/>
          <p:nvPr/>
        </p:nvSpPr>
        <p:spPr>
          <a:xfrm>
            <a:off x="531123" y="3626591"/>
            <a:ext cx="408330" cy="18862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B999A-313F-41F9-8FFA-4D34C673C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489" y="3184436"/>
            <a:ext cx="2463845" cy="3462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80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2908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Hoà tan hết 0,65 gam Zn trong dung dịch H</a:t>
            </a:r>
            <a:r>
              <a:rPr lang="en-US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 1M, phản 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ứ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ng xảy ra như sau: 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Zn + 2HC</a:t>
            </a:r>
            <a:r>
              <a:rPr lang="en-US" sz="29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→ ZnCl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b="1" dirty="0">
                <a:solidFill>
                  <a:srgbClr val="002060"/>
                </a:solidFill>
                <a:latin typeface="+mj-lt"/>
              </a:rPr>
              <a:t> + H</a:t>
            </a:r>
            <a:r>
              <a:rPr lang="vi-VN" sz="2900" b="1" baseline="-25000" dirty="0">
                <a:solidFill>
                  <a:srgbClr val="002060"/>
                </a:solidFill>
                <a:latin typeface="+mj-lt"/>
              </a:rPr>
              <a:t>2</a:t>
            </a:r>
            <a:endParaRPr lang="en-US" sz="29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2060"/>
                </a:solidFill>
                <a:latin typeface="+mj-lt"/>
              </a:rPr>
              <a:t>          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Tính khối lượng muối zinc chloride (ZnCl</a:t>
            </a:r>
            <a:r>
              <a:rPr lang="vi-VN" sz="2900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) tạo thành sau ph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ả</a:t>
            </a:r>
            <a:r>
              <a:rPr lang="vi-VN" sz="2900" dirty="0">
                <a:solidFill>
                  <a:srgbClr val="002060"/>
                </a:solidFill>
                <a:latin typeface="+mj-lt"/>
              </a:rPr>
              <a:t>n ứng</a:t>
            </a:r>
            <a:r>
              <a:rPr lang="en-US" sz="29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896604" y="3086998"/>
            <a:ext cx="8998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công thức chuyển đổi giữa m và n. </a:t>
            </a:r>
          </a:p>
          <a:p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Áp dụng công thức để tìm số mol của kẽm phản ứng.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PTHH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F9B73E-A31C-4BBF-B2F0-CFD76787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947" y="2744070"/>
            <a:ext cx="2570382" cy="3926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DBD4F5-2989-424D-96D2-07E03A816C0B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FC345A-D298-490C-908E-5472DFA04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4428" y="483710"/>
            <a:ext cx="4833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3649F-F474-4D3B-BA0B-711733FC7BF8}"/>
              </a:ext>
            </a:extLst>
          </p:cNvPr>
          <p:cNvSpPr/>
          <p:nvPr/>
        </p:nvSpPr>
        <p:spPr>
          <a:xfrm>
            <a:off x="-310231" y="1130041"/>
            <a:ext cx="6193963" cy="105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thể tích khí hydrogen thu được trong ví dụ trên ở 25 °C, 1 bar.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610481-2621-4268-A980-6E3CCA09B4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2524" y="2327601"/>
            <a:ext cx="5410189" cy="28504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1FD39C-860C-44EE-BF0D-43566E3AFBD0}"/>
              </a:ext>
            </a:extLst>
          </p:cNvPr>
          <p:cNvSpPr/>
          <p:nvPr/>
        </p:nvSpPr>
        <p:spPr>
          <a:xfrm>
            <a:off x="5791198" y="1173585"/>
            <a:ext cx="6096000" cy="32967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cho Mg tác dụng với dung dịch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loãng thì xảy ra phản ứng hoá học như sau: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phản ứng thu được 0,02 mol MgSO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Tính thể tích khí H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thu được ở 25 °C, 1 bar.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485DCC-1998-4B0C-B593-D520A7DF3A4D}"/>
              </a:ext>
            </a:extLst>
          </p:cNvPr>
          <p:cNvCxnSpPr/>
          <p:nvPr/>
        </p:nvCxnSpPr>
        <p:spPr>
          <a:xfrm>
            <a:off x="6096000" y="1229458"/>
            <a:ext cx="0" cy="5018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95FE6D2-4FF6-4250-B69B-09D83E275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293" y="4437731"/>
            <a:ext cx="5669410" cy="222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52D5187-50A6-4B7A-8B32-07AC790B124A}"/>
              </a:ext>
            </a:extLst>
          </p:cNvPr>
          <p:cNvSpPr/>
          <p:nvPr/>
        </p:nvSpPr>
        <p:spPr>
          <a:xfrm>
            <a:off x="1189990" y="887920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A64919-53A4-4E56-8AE0-7CDBDB47A539}"/>
              </a:ext>
            </a:extLst>
          </p:cNvPr>
          <p:cNvSpPr/>
          <p:nvPr/>
        </p:nvSpPr>
        <p:spPr>
          <a:xfrm>
            <a:off x="1209675" y="9652000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AC3303-14C0-422D-98F1-CCBA15D74E8A}"/>
              </a:ext>
            </a:extLst>
          </p:cNvPr>
          <p:cNvSpPr/>
          <p:nvPr/>
        </p:nvSpPr>
        <p:spPr>
          <a:xfrm>
            <a:off x="1201420" y="9281795"/>
            <a:ext cx="274955" cy="19748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C975B7E-4FAE-406D-8A20-41A667A7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15" y="657275"/>
            <a:ext cx="1591280" cy="1591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389" tIns="45695" rIns="91389" bIns="45695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3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  <a:sym typeface="Yeseva One" panose="000005000000000000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2DE29-6142-4C43-8415-2742FAF5A32C}"/>
              </a:ext>
            </a:extLst>
          </p:cNvPr>
          <p:cNvSpPr txBox="1"/>
          <p:nvPr/>
        </p:nvSpPr>
        <p:spPr>
          <a:xfrm>
            <a:off x="0" y="-30404"/>
            <a:ext cx="12192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LƯỢNG CHẤT THAM GIA VÀ TẠO THÀNH TRONG PHẢN ỨNG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D225C-6455-4DC1-916E-E4F645FA5A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45328" y="872773"/>
            <a:ext cx="5301343" cy="39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73295-176D-45A0-8EC9-5621C91B71D8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/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phản ứng xảy ra khi đốt cháy 1 mol carbon: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C + 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groupChr>
                  </m:oMath>
                </a14:m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1.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hiệu suất phản ứng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100%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mol C thu được bao nhiêu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  <a:tabLst>
                    <a:tab pos="6060440" algn="r"/>
                  </a:tabLst>
                </a:pP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2.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tế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mol CO</a:t>
                </a:r>
                <a:r>
                  <a:rPr lang="en-US" sz="2800" baseline="-250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mol (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100%) </a:t>
                </a:r>
                <a:r>
                  <a:rPr lang="en-US" sz="2800" dirty="0" err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277E8-DD82-4263-901E-801E6B08E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46" y="666836"/>
                <a:ext cx="9445125" cy="3049937"/>
              </a:xfrm>
              <a:prstGeom prst="rect">
                <a:avLst/>
              </a:prstGeom>
              <a:blipFill>
                <a:blip r:embed="rId2"/>
                <a:stretch>
                  <a:fillRect l="-1290" t="-1996" r="-1290" b="-4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62BFCE-1055-47C9-9521-CEE91C6B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14" y="1476515"/>
            <a:ext cx="1581559" cy="1156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0B0055-CD13-4F3E-B59E-2E19FC7CA974}"/>
              </a:ext>
            </a:extLst>
          </p:cNvPr>
          <p:cNvSpPr/>
          <p:nvPr/>
        </p:nvSpPr>
        <p:spPr>
          <a:xfrm>
            <a:off x="885328" y="3941796"/>
            <a:ext cx="11022430" cy="2164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mol?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BEF2558A-122B-4C51-A22B-4C4628DE3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0" y="3941796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E1C5D0E-CF1A-4C50-989C-B8D30B4567EA}"/>
              </a:ext>
            </a:extLst>
          </p:cNvPr>
          <p:cNvSpPr/>
          <p:nvPr/>
        </p:nvSpPr>
        <p:spPr>
          <a:xfrm>
            <a:off x="2159046" y="4929768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891679-03B2-4153-AC72-1EC1FAD37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42" y="5520531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42" eaLnBrk="1" hangingPunct="1">
              <a:spcBef>
                <a:spcPct val="0"/>
              </a:spcBef>
              <a:buNone/>
            </a:pPr>
            <a:r>
              <a:rPr lang="vi-VN" altLang="zh-CN" sz="2400" dirty="0">
                <a:solidFill>
                  <a:srgbClr val="FFFFFF"/>
                </a:solidFill>
                <a:latin typeface="Yeseva One" panose="00000500000000000000" charset="0"/>
                <a:ea typeface="Yeseva One" panose="00000500000000000000" charset="0"/>
                <a:sym typeface="Yeseva One" panose="00000500000000000000" charset="0"/>
              </a:rPr>
              <a:t>02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4D4F143-B258-4FD0-ABE1-F82A80607957}"/>
              </a:ext>
            </a:extLst>
          </p:cNvPr>
          <p:cNvSpPr/>
          <p:nvPr/>
        </p:nvSpPr>
        <p:spPr>
          <a:xfrm>
            <a:off x="4106931" y="6374784"/>
            <a:ext cx="408330" cy="188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/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6EA8456-870E-4AF5-BFCC-6EBBEE8BC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039" y="4580168"/>
                <a:ext cx="2572114" cy="800732"/>
              </a:xfrm>
              <a:prstGeom prst="rect">
                <a:avLst/>
              </a:prstGeom>
              <a:blipFill>
                <a:blip r:embed="rId4"/>
                <a:stretch>
                  <a:fillRect l="-5924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/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74AB58-83B2-4793-A769-3DB04CA2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857" y="6016904"/>
                <a:ext cx="2482346" cy="800732"/>
              </a:xfrm>
              <a:prstGeom prst="rect">
                <a:avLst/>
              </a:prstGeom>
              <a:blipFill>
                <a:blip r:embed="rId5"/>
                <a:stretch>
                  <a:fillRect l="-6143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B6A720-694C-489F-B762-0AC542052A73}"/>
              </a:ext>
            </a:extLst>
          </p:cNvPr>
          <p:cNvSpPr/>
          <p:nvPr/>
        </p:nvSpPr>
        <p:spPr>
          <a:xfrm>
            <a:off x="440871" y="3092303"/>
            <a:ext cx="11228615" cy="32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lượng Fe thu được theo lí thuyết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PTHH → 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vi-VN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→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6060440" algn="r"/>
              </a:tabLst>
            </a:pP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 </a:t>
            </a:r>
            <a:r>
              <a:rPr lang="vi-VN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 có thể tính hiệu suất từ số mol chất sản phẩm theo lí thuyết và thực tế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ABDA02-DA14-44C7-BFEA-62CD49567D33}"/>
              </a:ext>
            </a:extLst>
          </p:cNvPr>
          <p:cNvSpPr/>
          <p:nvPr/>
        </p:nvSpPr>
        <p:spPr>
          <a:xfrm>
            <a:off x="440871" y="714988"/>
            <a:ext cx="11310258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vi-VN" sz="29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  <a:r>
              <a:rPr lang="vi-VN" sz="29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8 gam iron(III) oxide tác dụng với khí hydrogen dư ở nhiệt độ cao, thu được 4,2 gam iron. Ph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ứng x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ra như sau: 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2Fe + 3H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phản ứng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8AAAB-E672-4686-9D26-609DC5C27FEA}"/>
              </a:ext>
            </a:extLst>
          </p:cNvPr>
          <p:cNvSpPr txBox="1"/>
          <p:nvPr/>
        </p:nvSpPr>
        <p:spPr>
          <a:xfrm>
            <a:off x="0" y="1094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PHẢN ỨNG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  <a:sym typeface="Yeseva One" panose="00000500000000000000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7BEA62-3C86-4087-B657-4A0029180B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42713"/>
              </p:ext>
            </p:extLst>
          </p:nvPr>
        </p:nvGraphicFramePr>
        <p:xfrm>
          <a:off x="1651298" y="3893911"/>
          <a:ext cx="35925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r:id="rId4" imgW="2019300" imgH="457200" progId="Equation.DSMT4">
                  <p:embed/>
                </p:oleObj>
              </mc:Choice>
              <mc:Fallback>
                <p:oleObj r:id="rId4" imgW="20193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3893911"/>
                        <a:ext cx="3592513" cy="81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BDCF9D7-450E-464D-B587-C007EB8E6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09951"/>
              </p:ext>
            </p:extLst>
          </p:nvPr>
        </p:nvGraphicFramePr>
        <p:xfrm>
          <a:off x="1651298" y="4757024"/>
          <a:ext cx="2948215" cy="78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r:id="rId6" imgW="1688367" imgH="444307" progId="Equation.DSMT4">
                  <p:embed/>
                </p:oleObj>
              </mc:Choice>
              <mc:Fallback>
                <p:oleObj r:id="rId6" imgW="168836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298" y="4757024"/>
                        <a:ext cx="2948215" cy="786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14D1C26-4966-4B47-9E65-2C007991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37" y="2642177"/>
            <a:ext cx="5386411" cy="130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PTHH: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2Fe + 3H</a:t>
            </a:r>
            <a:r>
              <a:rPr kumimoji="0" lang="en-US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0,05           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0,1 (mol)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EB640F-CF7A-4C9E-8199-E8F06E20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28" y="427961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8769CCB-AB1E-4E3C-A846-1396DD2BE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51258"/>
            <a:ext cx="6336991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n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0,1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5,6 (g)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 =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mFe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100%= 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4,2/5,6 .100=75% 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D672CE-8112-49C9-A735-31240363E538}"/>
              </a:ext>
            </a:extLst>
          </p:cNvPr>
          <p:cNvCxnSpPr/>
          <p:nvPr/>
        </p:nvCxnSpPr>
        <p:spPr>
          <a:xfrm>
            <a:off x="6414125" y="3004457"/>
            <a:ext cx="0" cy="352697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68FC9ECD-93CA-4C6E-9543-775B860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5" y="2824120"/>
            <a:ext cx="49359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mol:</a:t>
            </a:r>
            <a:endParaRPr kumimoji="0" lang="en-US" altLang="en-US" sz="32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mol Fe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1BD140-9017-4E19-92A0-0AE0AC586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98336"/>
              </p:ext>
            </p:extLst>
          </p:nvPr>
        </p:nvGraphicFramePr>
        <p:xfrm>
          <a:off x="7116918" y="3833020"/>
          <a:ext cx="3376111" cy="93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8" imgW="1651000" imgH="457200" progId="Equation.DSMT4">
                  <p:embed/>
                </p:oleObj>
              </mc:Choice>
              <mc:Fallback>
                <p:oleObj r:id="rId8" imgW="165100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918" y="3833020"/>
                        <a:ext cx="3376111" cy="93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:a16="http://schemas.microsoft.com/office/drawing/2014/main" id="{458073DD-032C-45AA-8F6D-9A88DFDC7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906" y="4708299"/>
            <a:ext cx="483508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610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H = 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’/</a:t>
            </a:r>
            <a:r>
              <a:rPr kumimoji="0" lang="en-US" altLang="en-US" sz="3200" b="0" i="1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nFe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100%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 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0,075/0,1 .100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61075" algn="r"/>
              </a:tabLst>
            </a:pP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=75% 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2-1031-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3660</TotalTime>
  <Words>1489</Words>
  <Application>Microsoft Office PowerPoint</Application>
  <PresentationFormat>Widescreen</PresentationFormat>
  <Paragraphs>415</Paragraphs>
  <Slides>29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58" baseType="lpstr">
      <vt:lpstr>SimSun</vt:lpstr>
      <vt:lpstr>SimSun</vt:lpstr>
      <vt:lpstr>.VnBlackH</vt:lpstr>
      <vt:lpstr>.VnHelvetInsH</vt:lpstr>
      <vt:lpstr>.VnTime</vt:lpstr>
      <vt:lpstr>.VnTimeH</vt:lpstr>
      <vt:lpstr>Arial</vt:lpstr>
      <vt:lpstr>Calibri</vt:lpstr>
      <vt:lpstr>Calibri Light</vt:lpstr>
      <vt:lpstr>Cambria Math</vt:lpstr>
      <vt:lpstr>等线</vt:lpstr>
      <vt:lpstr>等线 Light</vt:lpstr>
      <vt:lpstr>Impact</vt:lpstr>
      <vt:lpstr>katex_main</vt:lpstr>
      <vt:lpstr>MJXc-TeX-main-R</vt:lpstr>
      <vt:lpstr>Open Sans</vt:lpstr>
      <vt:lpstr>OpenSans</vt:lpstr>
      <vt:lpstr>Roboto</vt:lpstr>
      <vt:lpstr>Symbol</vt:lpstr>
      <vt:lpstr>Times New Roman</vt:lpstr>
      <vt:lpstr>Times New Roman Regular</vt:lpstr>
      <vt:lpstr>Wingdings</vt:lpstr>
      <vt:lpstr>Wingdings 3</vt:lpstr>
      <vt:lpstr>Yeseva One</vt:lpstr>
      <vt:lpstr>2-1031-7</vt:lpstr>
      <vt:lpstr>Default Design</vt:lpstr>
      <vt:lpstr>1_Default Design</vt:lpstr>
      <vt:lpstr>Equation.DSMT4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Windows User</cp:lastModifiedBy>
  <cp:revision>144</cp:revision>
  <dcterms:created xsi:type="dcterms:W3CDTF">2018-12-13T14:11:00Z</dcterms:created>
  <dcterms:modified xsi:type="dcterms:W3CDTF">2023-08-18T00:51:33Z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