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1" r:id="rId4"/>
    <p:sldId id="260" r:id="rId5"/>
    <p:sldId id="262" r:id="rId6"/>
    <p:sldId id="263" r:id="rId7"/>
    <p:sldId id="264" r:id="rId8"/>
    <p:sldId id="265" r:id="rId9"/>
    <p:sldId id="271" r:id="rId10"/>
    <p:sldId id="266" r:id="rId11"/>
    <p:sldId id="267" r:id="rId12"/>
    <p:sldId id="268" r:id="rId13"/>
    <p:sldId id="269" r:id="rId14"/>
    <p:sldId id="272" r:id="rId15"/>
    <p:sldId id="270" r:id="rId16"/>
    <p:sldId id="274" r:id="rId17"/>
    <p:sldId id="280" r:id="rId18"/>
    <p:sldId id="281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59" autoAdjust="0"/>
    <p:restoredTop sz="94660"/>
  </p:normalViewPr>
  <p:slideViewPr>
    <p:cSldViewPr snapToGrid="0">
      <p:cViewPr>
        <p:scale>
          <a:sx n="60" d="100"/>
          <a:sy n="60" d="100"/>
        </p:scale>
        <p:origin x="74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7AA1-EE6A-49C7-AF1D-42D7CBED7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DF78E9-70E0-4DCD-9F0A-5903013F7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5C35D-FFC4-4A1D-AC1C-8CF87ECB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A6B73-689B-4FFC-BEF3-1888606CE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9C60A-79FA-4684-9864-84646B59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154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91F2-1809-4CD3-93F0-7F1DA3DCA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A3377-DEDA-47B0-B1D9-F92944E3D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9CCD1-B191-471F-BFFB-49EE91C0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02AA-E654-4327-B632-1E765035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4A61C-AAC1-4E11-B5D8-0ABF4CC2F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971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8A8DA5-CCF5-4103-9E71-7071733D8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D0A89-4785-4A24-BFF8-FAEA6B761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1E4D0-FBC2-4FF2-817A-2FEB6B39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1A009-47A8-45F5-807B-F77B6DB6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B6C19-6454-4A51-AF9D-E94FA5E5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10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A3988-D723-46A5-BFEE-BF17E1EF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1502C-AF6F-4675-AE54-CA8251757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4A7FD-0013-46B1-897C-808F9EDC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75F3E-61DE-41FD-9542-4EDEF669A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02152-F628-4AEC-8C35-2E1400FD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075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23F5D-A3E3-4C60-9B65-E8C93E4DF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64A0-8D30-463A-BA47-E313FDE2A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0E34D-AE00-4506-A2A6-3D5F6BD85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DB6DB-1D5C-4DD4-83BC-55338410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3F6E6-6865-4603-8CF1-FEDDCAE9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141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1CC0-0DFD-46AD-A872-95BDE8C6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1F204-11C8-4521-8211-ACCF0D66F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2E96D-5C48-4CBE-B6FB-19AB4E701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7967C-0932-429C-8113-913A004F3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BCC3A-62BB-407F-B59E-8D2DB0A0D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157FA-BDB6-493B-813A-08DDC73C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16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FE9D-928A-4CD7-A429-15950287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1CD84-B0E8-4AA7-BCF7-2EC1115F3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9C3C2-667C-428C-833E-D842FD3B5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39D12-7F16-44C1-91C9-EB2BBA905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C22687-7686-4EB3-8E24-581CB1360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32E45-5931-48A5-BBA2-CA9153F7A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17BA0-279E-4726-ADDA-676FDDC2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52B78A-0267-4BD5-A719-E1A9EA10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040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1455-6B1C-45E7-91CF-4785E03F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1857C-E1C0-4221-9572-BD35098D3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10474-29A9-412B-B0E4-F39E05EA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4A0208-2216-4A7D-BD4C-2D30B9FB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341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0272-BE20-43EA-AB5A-C8618870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AA5547-F8AB-49E0-8EF6-6AD2B5B8B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C1D37-315B-4A27-A191-F08FEADF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826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3269-CF7F-48E0-8937-4F4E4FA7D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56B3F-A8F2-4409-80DB-0E93BC505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19681-9252-4E10-8D0D-5C0BB025C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870E9-DD11-4EAE-8FBB-8CD18CC3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BC42F-88EE-4981-A1FA-CDDB1635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BCAB4-7FFC-418D-81E6-1E1FAEE1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573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EA868-B98E-4202-B52C-81A0442C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5FAF1A-7460-4B29-B332-75B6690DBC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8C925-4B45-46FB-B68C-23A8B4605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F49C6-65AF-4DF9-B177-8DD71201F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6CA2D-CA94-4413-8DC1-D8BF52F3C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47FFB-21F4-4AEB-A51E-7084A7C81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805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694E38-7B34-4D10-8F5A-A6081CBB8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4477F-4EAC-4A39-9B04-2D1752D9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5CFC0-E1EF-4627-AE70-6988BACD5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4C178-AA61-43B4-878E-0DBA5F08D105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1A0F8-6377-4662-8307-6BF20138A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82F4B-AFBD-4A33-B3A5-723EB7736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318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2.wdp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A644E2-1267-4F13-B434-42C2E4E7DEF3}"/>
              </a:ext>
            </a:extLst>
          </p:cNvPr>
          <p:cNvSpPr txBox="1"/>
          <p:nvPr/>
        </p:nvSpPr>
        <p:spPr>
          <a:xfrm>
            <a:off x="2444621" y="2220686"/>
            <a:ext cx="794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VIII</a:t>
            </a:r>
          </a:p>
        </p:txBody>
      </p:sp>
    </p:spTree>
    <p:extLst>
      <p:ext uri="{BB962C8B-B14F-4D97-AF65-F5344CB8AC3E}">
        <p14:creationId xmlns:p14="http://schemas.microsoft.com/office/powerpoint/2010/main" val="655702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8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F35A836-3AE5-47F2-AC33-59FA6881AB46}"/>
              </a:ext>
            </a:extLst>
          </p:cNvPr>
          <p:cNvGrpSpPr/>
          <p:nvPr/>
        </p:nvGrpSpPr>
        <p:grpSpPr>
          <a:xfrm>
            <a:off x="1044015" y="1621812"/>
            <a:ext cx="4450619" cy="2798361"/>
            <a:chOff x="1060057" y="1236804"/>
            <a:chExt cx="4450619" cy="27983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C740421-19BB-4970-8334-1C3189EAAB6C}"/>
                </a:ext>
              </a:extLst>
            </p:cNvPr>
            <p:cNvGrpSpPr/>
            <p:nvPr/>
          </p:nvGrpSpPr>
          <p:grpSpPr>
            <a:xfrm>
              <a:off x="1459523" y="1459524"/>
              <a:ext cx="3499339" cy="1934308"/>
              <a:chOff x="1459523" y="1459524"/>
              <a:chExt cx="3499339" cy="1934308"/>
            </a:xfrm>
          </p:grpSpPr>
          <p:sp>
            <p:nvSpPr>
              <p:cNvPr id="2" name="Isosceles Triangle 1">
                <a:extLst>
                  <a:ext uri="{FF2B5EF4-FFF2-40B4-BE49-F238E27FC236}">
                    <a16:creationId xmlns:a16="http://schemas.microsoft.com/office/drawing/2014/main" id="{86D10A75-24E9-4ACF-A064-9881A07ADE98}"/>
                  </a:ext>
                </a:extLst>
              </p:cNvPr>
              <p:cNvSpPr/>
              <p:nvPr/>
            </p:nvSpPr>
            <p:spPr>
              <a:xfrm>
                <a:off x="1459523" y="1459524"/>
                <a:ext cx="3499339" cy="1934308"/>
              </a:xfrm>
              <a:prstGeom prst="triangle">
                <a:avLst>
                  <a:gd name="adj" fmla="val 18342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A0B3A2A1-B0A6-4BA4-975C-BD67EFFFF5ED}"/>
                  </a:ext>
                </a:extLst>
              </p:cNvPr>
              <p:cNvCxnSpPr/>
              <p:nvPr/>
            </p:nvCxnSpPr>
            <p:spPr>
              <a:xfrm>
                <a:off x="1691235" y="2678464"/>
                <a:ext cx="22253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E472F3-73B5-474E-BAB4-14D80E0D8B49}"/>
                </a:ext>
              </a:extLst>
            </p:cNvPr>
            <p:cNvSpPr txBox="1"/>
            <p:nvPr/>
          </p:nvSpPr>
          <p:spPr>
            <a:xfrm>
              <a:off x="1626215" y="123680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4F939C-2E71-4973-9018-33CE6378237F}"/>
                </a:ext>
              </a:extLst>
            </p:cNvPr>
            <p:cNvSpPr txBox="1"/>
            <p:nvPr/>
          </p:nvSpPr>
          <p:spPr>
            <a:xfrm>
              <a:off x="1060057" y="311543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072D0C-3D1B-4087-951B-0710C65E18FE}"/>
                </a:ext>
              </a:extLst>
            </p:cNvPr>
            <p:cNvSpPr txBox="1"/>
            <p:nvPr/>
          </p:nvSpPr>
          <p:spPr>
            <a:xfrm>
              <a:off x="4944234" y="3131618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2A6610-35F7-4083-9233-8FE24BA3BC64}"/>
                </a:ext>
              </a:extLst>
            </p:cNvPr>
            <p:cNvSpPr txBox="1"/>
            <p:nvPr/>
          </p:nvSpPr>
          <p:spPr>
            <a:xfrm>
              <a:off x="3835625" y="2306230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B4F708-8202-4156-939D-6511114D4FBB}"/>
                </a:ext>
              </a:extLst>
            </p:cNvPr>
            <p:cNvSpPr txBox="1"/>
            <p:nvPr/>
          </p:nvSpPr>
          <p:spPr>
            <a:xfrm>
              <a:off x="1181438" y="2298138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85FD28-09C4-411E-8C5D-CD86C0FCA0DD}"/>
                </a:ext>
              </a:extLst>
            </p:cNvPr>
            <p:cNvSpPr txBox="1"/>
            <p:nvPr/>
          </p:nvSpPr>
          <p:spPr>
            <a:xfrm>
              <a:off x="1505119" y="1739788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9C512D-D008-4E7F-8371-115987CDEF1C}"/>
                </a:ext>
              </a:extLst>
            </p:cNvPr>
            <p:cNvSpPr txBox="1"/>
            <p:nvPr/>
          </p:nvSpPr>
          <p:spPr>
            <a:xfrm>
              <a:off x="1238082" y="267846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D756A2-4F60-408A-8C52-3DBDB0AE2B84}"/>
                </a:ext>
              </a:extLst>
            </p:cNvPr>
            <p:cNvSpPr txBox="1"/>
            <p:nvPr/>
          </p:nvSpPr>
          <p:spPr>
            <a:xfrm>
              <a:off x="2913133" y="1626500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B39212-8A77-4AA6-BC0B-7686D9552BF2}"/>
                </a:ext>
              </a:extLst>
            </p:cNvPr>
            <p:cNvSpPr txBox="1"/>
            <p:nvPr/>
          </p:nvSpPr>
          <p:spPr>
            <a:xfrm>
              <a:off x="4434435" y="2678465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DDCF28-E922-489C-824D-939C60B6E806}"/>
                </a:ext>
              </a:extLst>
            </p:cNvPr>
            <p:cNvSpPr txBox="1"/>
            <p:nvPr/>
          </p:nvSpPr>
          <p:spPr>
            <a:xfrm>
              <a:off x="1925903" y="3511945"/>
              <a:ext cx="11733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104a)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D5214E-049A-4939-AE3F-716D1BB7D373}"/>
                </a:ext>
              </a:extLst>
            </p:cNvPr>
            <p:cNvSpPr txBox="1"/>
            <p:nvPr/>
          </p:nvSpPr>
          <p:spPr>
            <a:xfrm rot="19911528">
              <a:off x="1715509" y="2192943"/>
              <a:ext cx="436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76D78F-D2F0-4E4C-9C97-3D045FAA404E}"/>
                </a:ext>
              </a:extLst>
            </p:cNvPr>
            <p:cNvSpPr txBox="1"/>
            <p:nvPr/>
          </p:nvSpPr>
          <p:spPr>
            <a:xfrm rot="19911528">
              <a:off x="1505117" y="2896951"/>
              <a:ext cx="436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F73D2EC-CA6E-47AF-AAA9-7E0ECA814D51}"/>
              </a:ext>
            </a:extLst>
          </p:cNvPr>
          <p:cNvSpPr txBox="1"/>
          <p:nvPr/>
        </p:nvSpPr>
        <p:spPr>
          <a:xfrm>
            <a:off x="5096632" y="3957663"/>
            <a:ext cx="65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4B84E84-9425-402D-B595-E008768F9A51}"/>
              </a:ext>
            </a:extLst>
          </p:cNvPr>
          <p:cNvGrpSpPr/>
          <p:nvPr/>
        </p:nvGrpSpPr>
        <p:grpSpPr>
          <a:xfrm>
            <a:off x="4284592" y="4119706"/>
            <a:ext cx="3846721" cy="2483879"/>
            <a:chOff x="4284592" y="3734394"/>
            <a:chExt cx="3913106" cy="251285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028E09B-8641-4524-9656-E7A1BE23902D}"/>
                </a:ext>
              </a:extLst>
            </p:cNvPr>
            <p:cNvGrpSpPr/>
            <p:nvPr/>
          </p:nvGrpSpPr>
          <p:grpSpPr>
            <a:xfrm>
              <a:off x="4742597" y="4005618"/>
              <a:ext cx="2910647" cy="2135875"/>
              <a:chOff x="4742597" y="4005618"/>
              <a:chExt cx="2910647" cy="2135875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7CD8F58-284B-42C0-81EF-A55088A91B14}"/>
                  </a:ext>
                </a:extLst>
              </p:cNvPr>
              <p:cNvCxnSpPr/>
              <p:nvPr/>
            </p:nvCxnSpPr>
            <p:spPr>
              <a:xfrm>
                <a:off x="5332075" y="6139168"/>
                <a:ext cx="2321169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12D650B-4FD9-4EB0-9502-1124D19CDA56}"/>
                  </a:ext>
                </a:extLst>
              </p:cNvPr>
              <p:cNvCxnSpPr/>
              <p:nvPr/>
            </p:nvCxnSpPr>
            <p:spPr>
              <a:xfrm>
                <a:off x="4742822" y="4009292"/>
                <a:ext cx="1055077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08D6C49-668D-4092-8A2F-A619C300AEBB}"/>
                  </a:ext>
                </a:extLst>
              </p:cNvPr>
              <p:cNvCxnSpPr/>
              <p:nvPr/>
            </p:nvCxnSpPr>
            <p:spPr>
              <a:xfrm flipH="1">
                <a:off x="5335675" y="4009292"/>
                <a:ext cx="462224" cy="2130251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398B277-637A-45D3-BFBE-4150E7DDB4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2597" y="4005618"/>
                <a:ext cx="2893325" cy="2135875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4ACD86-2E40-48A8-9852-39386C7FD3B9}"/>
                </a:ext>
              </a:extLst>
            </p:cNvPr>
            <p:cNvSpPr txBox="1"/>
            <p:nvPr/>
          </p:nvSpPr>
          <p:spPr>
            <a:xfrm>
              <a:off x="4284592" y="373439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B30D3-1FF9-4C74-9891-810A035B451B}"/>
                </a:ext>
              </a:extLst>
            </p:cNvPr>
            <p:cNvSpPr txBox="1"/>
            <p:nvPr/>
          </p:nvSpPr>
          <p:spPr>
            <a:xfrm>
              <a:off x="5826789" y="3768513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6F034FB-F42C-4F87-90EF-5747E1BCE064}"/>
                </a:ext>
              </a:extLst>
            </p:cNvPr>
            <p:cNvSpPr txBox="1"/>
            <p:nvPr/>
          </p:nvSpPr>
          <p:spPr>
            <a:xfrm>
              <a:off x="5158048" y="4478196"/>
              <a:ext cx="404625" cy="529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2D95789-0F70-4896-9791-302990714EFA}"/>
                </a:ext>
              </a:extLst>
            </p:cNvPr>
            <p:cNvSpPr txBox="1"/>
            <p:nvPr/>
          </p:nvSpPr>
          <p:spPr>
            <a:xfrm>
              <a:off x="4874409" y="572402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13D42DA-DF4D-4699-AC6B-D600EEF8C7AD}"/>
                </a:ext>
              </a:extLst>
            </p:cNvPr>
            <p:cNvSpPr txBox="1"/>
            <p:nvPr/>
          </p:nvSpPr>
          <p:spPr>
            <a:xfrm>
              <a:off x="7631256" y="5598433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C344EA-77FC-43B5-908E-762BD9616E04}"/>
                </a:ext>
              </a:extLst>
            </p:cNvPr>
            <p:cNvSpPr txBox="1"/>
            <p:nvPr/>
          </p:nvSpPr>
          <p:spPr>
            <a:xfrm>
              <a:off x="5849616" y="5668874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7,8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0D45441-FDAC-425F-8973-4DA1E5AD9DF0}"/>
                </a:ext>
              </a:extLst>
            </p:cNvPr>
            <p:cNvSpPr txBox="1"/>
            <p:nvPr/>
          </p:nvSpPr>
          <p:spPr>
            <a:xfrm>
              <a:off x="4830501" y="4082411"/>
              <a:ext cx="655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1991B54-6FBE-4933-8679-E73CE7500A19}"/>
                </a:ext>
              </a:extLst>
            </p:cNvPr>
            <p:cNvSpPr txBox="1"/>
            <p:nvPr/>
          </p:nvSpPr>
          <p:spPr>
            <a:xfrm>
              <a:off x="6515999" y="4955867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894EAE5-8D80-4020-82E6-19A8A12A9C07}"/>
                </a:ext>
              </a:extLst>
            </p:cNvPr>
            <p:cNvSpPr txBox="1"/>
            <p:nvPr/>
          </p:nvSpPr>
          <p:spPr>
            <a:xfrm>
              <a:off x="5185342" y="5085521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D5CC1A-8DC4-43D4-AC86-2ED8A994F24D}"/>
                </a:ext>
              </a:extLst>
            </p:cNvPr>
            <p:cNvSpPr txBox="1"/>
            <p:nvPr/>
          </p:nvSpPr>
          <p:spPr>
            <a:xfrm>
              <a:off x="5676662" y="4109706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724109-3A44-4493-83A2-915653A30869}"/>
                </a:ext>
              </a:extLst>
            </p:cNvPr>
            <p:cNvSpPr txBox="1"/>
            <p:nvPr/>
          </p:nvSpPr>
          <p:spPr>
            <a:xfrm rot="19707406">
              <a:off x="5253581" y="5576841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6761BE4-9F8E-4C95-9584-926B3D6D0DF1}"/>
                </a:ext>
              </a:extLst>
            </p:cNvPr>
            <p:cNvSpPr txBox="1"/>
            <p:nvPr/>
          </p:nvSpPr>
          <p:spPr>
            <a:xfrm rot="9245638">
              <a:off x="5069338" y="4034644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4787FFA8-7D1E-482C-A94C-1EEB38CDA1ED}"/>
              </a:ext>
            </a:extLst>
          </p:cNvPr>
          <p:cNvSpPr txBox="1"/>
          <p:nvPr/>
        </p:nvSpPr>
        <p:spPr>
          <a:xfrm>
            <a:off x="7218300" y="4444055"/>
            <a:ext cx="116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104b)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FFF42BC-D212-4753-9FCE-D85CE32F183B}"/>
              </a:ext>
            </a:extLst>
          </p:cNvPr>
          <p:cNvGrpSpPr/>
          <p:nvPr/>
        </p:nvGrpSpPr>
        <p:grpSpPr>
          <a:xfrm>
            <a:off x="7175770" y="1594903"/>
            <a:ext cx="4201067" cy="2564671"/>
            <a:chOff x="7175770" y="1177810"/>
            <a:chExt cx="4201067" cy="2564671"/>
          </a:xfrm>
        </p:grpSpPr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0DC60B5E-01E7-4655-B2E7-44A7068D6C98}"/>
                </a:ext>
              </a:extLst>
            </p:cNvPr>
            <p:cNvSpPr/>
            <p:nvPr/>
          </p:nvSpPr>
          <p:spPr>
            <a:xfrm>
              <a:off x="7492621" y="1617260"/>
              <a:ext cx="2388359" cy="1323833"/>
            </a:xfrm>
            <a:prstGeom prst="triangle">
              <a:avLst>
                <a:gd name="adj" fmla="val 2285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8F16721-23C2-4D75-BE90-5751D967CF46}"/>
                </a:ext>
              </a:extLst>
            </p:cNvPr>
            <p:cNvCxnSpPr>
              <a:stCxn id="46" idx="0"/>
            </p:cNvCxnSpPr>
            <p:nvPr/>
          </p:nvCxnSpPr>
          <p:spPr>
            <a:xfrm>
              <a:off x="8038528" y="1617260"/>
              <a:ext cx="300254" cy="13306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C9E6C32-7044-498D-92D3-4DC4BB99CB73}"/>
                </a:ext>
              </a:extLst>
            </p:cNvPr>
            <p:cNvSpPr txBox="1"/>
            <p:nvPr/>
          </p:nvSpPr>
          <p:spPr>
            <a:xfrm>
              <a:off x="7803092" y="1177810"/>
              <a:ext cx="556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D03B939-06B0-4D30-8BC5-54B1C737A411}"/>
                </a:ext>
              </a:extLst>
            </p:cNvPr>
            <p:cNvSpPr txBox="1"/>
            <p:nvPr/>
          </p:nvSpPr>
          <p:spPr>
            <a:xfrm>
              <a:off x="7175770" y="2879019"/>
              <a:ext cx="556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2A1218B-715B-4A52-B2F8-C625D87A4621}"/>
                </a:ext>
              </a:extLst>
            </p:cNvPr>
            <p:cNvSpPr txBox="1"/>
            <p:nvPr/>
          </p:nvSpPr>
          <p:spPr>
            <a:xfrm>
              <a:off x="8175231" y="2932182"/>
              <a:ext cx="556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68F847B-3BF5-40F1-ADB7-CDBAEFBD8FA6}"/>
                </a:ext>
              </a:extLst>
            </p:cNvPr>
            <p:cNvSpPr txBox="1"/>
            <p:nvPr/>
          </p:nvSpPr>
          <p:spPr>
            <a:xfrm>
              <a:off x="9663790" y="2921549"/>
              <a:ext cx="556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179C3DA-843E-4F0A-8026-3D25416D9B7F}"/>
                </a:ext>
              </a:extLst>
            </p:cNvPr>
            <p:cNvSpPr txBox="1"/>
            <p:nvPr/>
          </p:nvSpPr>
          <p:spPr>
            <a:xfrm>
              <a:off x="8845081" y="1890191"/>
              <a:ext cx="9262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3,6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A32EC7E-40EE-4C7B-BB78-E7983D511EEA}"/>
                </a:ext>
              </a:extLst>
            </p:cNvPr>
            <p:cNvSpPr txBox="1"/>
            <p:nvPr/>
          </p:nvSpPr>
          <p:spPr>
            <a:xfrm>
              <a:off x="7228933" y="1879558"/>
              <a:ext cx="9262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2,4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B21F242-46BB-4E25-B4CE-0321C63171C8}"/>
                </a:ext>
              </a:extLst>
            </p:cNvPr>
            <p:cNvSpPr txBox="1"/>
            <p:nvPr/>
          </p:nvSpPr>
          <p:spPr>
            <a:xfrm>
              <a:off x="8781287" y="2562446"/>
              <a:ext cx="383977" cy="531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16F94AB-8E1A-4DDC-A9F0-5590242000F6}"/>
                </a:ext>
              </a:extLst>
            </p:cNvPr>
            <p:cNvSpPr txBox="1"/>
            <p:nvPr/>
          </p:nvSpPr>
          <p:spPr>
            <a:xfrm>
              <a:off x="7749929" y="2570674"/>
              <a:ext cx="4371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FEF4249-6472-4078-8D5B-9A11F70A7ECB}"/>
                </a:ext>
              </a:extLst>
            </p:cNvPr>
            <p:cNvSpPr txBox="1"/>
            <p:nvPr/>
          </p:nvSpPr>
          <p:spPr>
            <a:xfrm>
              <a:off x="10216681" y="3219261"/>
              <a:ext cx="1160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104c)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AC219E7-D33C-4295-81C7-6E4DEF70576E}"/>
                </a:ext>
              </a:extLst>
            </p:cNvPr>
            <p:cNvSpPr txBox="1"/>
            <p:nvPr/>
          </p:nvSpPr>
          <p:spPr>
            <a:xfrm rot="4883999">
              <a:off x="7963785" y="1796901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FF0000"/>
                  </a:solidFill>
                  <a:ea typeface="SimHei" panose="02010609060101010101" pitchFamily="49" charset="-122"/>
                </a:rPr>
                <a:t>》</a:t>
              </a:r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343E76C-D901-488B-8C78-949744B1F91E}"/>
                </a:ext>
              </a:extLst>
            </p:cNvPr>
            <p:cNvSpPr txBox="1"/>
            <p:nvPr/>
          </p:nvSpPr>
          <p:spPr>
            <a:xfrm rot="4883999">
              <a:off x="7761767" y="1881962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FF0000"/>
                  </a:solidFill>
                  <a:ea typeface="SimHei" panose="02010609060101010101" pitchFamily="49" charset="-122"/>
                </a:rPr>
                <a:t>》</a:t>
              </a:r>
              <a:endParaRPr lang="vi-VN">
                <a:solidFill>
                  <a:srgbClr val="FF0000"/>
                </a:solidFill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F0C896EB-A3C6-4FE2-A263-D25CA20FE3C4}"/>
              </a:ext>
            </a:extLst>
          </p:cNvPr>
          <p:cNvSpPr txBox="1"/>
          <p:nvPr/>
        </p:nvSpPr>
        <p:spPr>
          <a:xfrm>
            <a:off x="4186988" y="673767"/>
            <a:ext cx="4219075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DE65C8-48BB-49FE-A7D0-13E52F574F92}"/>
              </a:ext>
            </a:extLst>
          </p:cNvPr>
          <p:cNvSpPr txBox="1"/>
          <p:nvPr/>
        </p:nvSpPr>
        <p:spPr>
          <a:xfrm>
            <a:off x="818148" y="0"/>
            <a:ext cx="367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 ( SGK – 95)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6F01E45-A500-4BF1-BAD2-963742725461}"/>
              </a:ext>
            </a:extLst>
          </p:cNvPr>
          <p:cNvSpPr txBox="1"/>
          <p:nvPr/>
        </p:nvSpPr>
        <p:spPr>
          <a:xfrm>
            <a:off x="3625516" y="1828798"/>
            <a:ext cx="170046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3886945-50AB-441F-83D3-6E23CE8E1FE2}"/>
              </a:ext>
            </a:extLst>
          </p:cNvPr>
          <p:cNvSpPr txBox="1"/>
          <p:nvPr/>
        </p:nvSpPr>
        <p:spPr>
          <a:xfrm>
            <a:off x="6849979" y="5053261"/>
            <a:ext cx="170046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7D6CD23-FB95-4C21-934D-7CE23BB8F0A2}"/>
              </a:ext>
            </a:extLst>
          </p:cNvPr>
          <p:cNvSpPr txBox="1"/>
          <p:nvPr/>
        </p:nvSpPr>
        <p:spPr>
          <a:xfrm>
            <a:off x="9432758" y="2021303"/>
            <a:ext cx="170046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</a:p>
        </p:txBody>
      </p:sp>
    </p:spTree>
    <p:extLst>
      <p:ext uri="{BB962C8B-B14F-4D97-AF65-F5344CB8AC3E}">
        <p14:creationId xmlns:p14="http://schemas.microsoft.com/office/powerpoint/2010/main" val="141211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5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7F4866-63E7-4AC7-B439-75926D0082B4}"/>
              </a:ext>
            </a:extLst>
          </p:cNvPr>
          <p:cNvSpPr txBox="1"/>
          <p:nvPr/>
        </p:nvSpPr>
        <p:spPr>
          <a:xfrm>
            <a:off x="866274" y="224590"/>
            <a:ext cx="367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 ( SGK – 95)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C66C3-2811-45BF-BD2A-D1B1B837E00D}"/>
              </a:ext>
            </a:extLst>
          </p:cNvPr>
          <p:cNvSpPr/>
          <p:nvPr/>
        </p:nvSpPr>
        <p:spPr>
          <a:xfrm>
            <a:off x="1017984" y="854060"/>
            <a:ext cx="1023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104a)</a:t>
            </a:r>
            <a:endParaRPr lang="vi-VN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FD86F53-90F0-45BF-A4A9-64ED942148F8}"/>
                  </a:ext>
                </a:extLst>
              </p:cNvPr>
              <p:cNvSpPr/>
              <p:nvPr/>
            </p:nvSpPr>
            <p:spPr>
              <a:xfrm>
                <a:off x="888813" y="1398382"/>
                <a:ext cx="7366376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có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𝐴𝑀𝑁</m:t>
                        </m:r>
                      </m:e>
                    </m:acc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mà 2 góc ở vị trí so le trong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FD86F53-90F0-45BF-A4A9-64ED94214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813" y="1398382"/>
                <a:ext cx="7366376" cy="576376"/>
              </a:xfrm>
              <a:prstGeom prst="rect">
                <a:avLst/>
              </a:prstGeom>
              <a:blipFill>
                <a:blip r:embed="rId3"/>
                <a:stretch>
                  <a:fillRect l="-1738" t="-1053" r="-414" b="-2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1401FDB-FE8E-44E7-AF6C-4E329318ED9F}"/>
              </a:ext>
            </a:extLst>
          </p:cNvPr>
          <p:cNvSpPr/>
          <p:nvPr/>
        </p:nvSpPr>
        <p:spPr>
          <a:xfrm>
            <a:off x="2017073" y="1995885"/>
            <a:ext cx="1965603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 // BC</a:t>
            </a:r>
            <a:endParaRPr lang="vi-VN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F52B73-9B1F-4245-BB39-44C95AA05479}"/>
              </a:ext>
            </a:extLst>
          </p:cNvPr>
          <p:cNvSpPr/>
          <p:nvPr/>
        </p:nvSpPr>
        <p:spPr>
          <a:xfrm>
            <a:off x="893573" y="2509648"/>
            <a:ext cx="4758034" cy="562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Xét 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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ABC có : MN // BC (cmt)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B1B199-E3F8-4BEA-B86D-E4E03C14F6CD}"/>
                  </a:ext>
                </a:extLst>
              </p:cNvPr>
              <p:cNvSpPr/>
              <p:nvPr/>
            </p:nvSpPr>
            <p:spPr>
              <a:xfrm>
                <a:off x="1646013" y="3011309"/>
                <a:ext cx="4247766" cy="799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 algn="just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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𝑀𝐵</m:t>
                        </m:r>
                      </m:den>
                    </m:f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𝐴𝑁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𝑁𝐶</m:t>
                        </m:r>
                      </m:den>
                    </m:f>
                  </m:oMath>
                </a14:m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(Định lý Thalès)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B1B199-E3F8-4BEA-B86D-E4E03C14F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013" y="3011309"/>
                <a:ext cx="4247766" cy="799065"/>
              </a:xfrm>
              <a:prstGeom prst="rect">
                <a:avLst/>
              </a:prstGeom>
              <a:blipFill>
                <a:blip r:embed="rId4"/>
                <a:stretch>
                  <a:fillRect r="-1578" b="-83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27EF979-81F6-4A0A-87C7-E6848F47AA86}"/>
                  </a:ext>
                </a:extLst>
              </p:cNvPr>
              <p:cNvSpPr/>
              <p:nvPr/>
            </p:nvSpPr>
            <p:spPr>
              <a:xfrm>
                <a:off x="1367592" y="3734294"/>
                <a:ext cx="2302040" cy="795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Thay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27EF979-81F6-4A0A-87C7-E6848F47A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592" y="3734294"/>
                <a:ext cx="2302040" cy="795539"/>
              </a:xfrm>
              <a:prstGeom prst="rect">
                <a:avLst/>
              </a:prstGeom>
              <a:blipFill>
                <a:blip r:embed="rId5"/>
                <a:stretch>
                  <a:fillRect l="-5291" b="-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7F57162-C3A5-49E7-89A0-3ACA45335A63}"/>
              </a:ext>
            </a:extLst>
          </p:cNvPr>
          <p:cNvSpPr/>
          <p:nvPr/>
        </p:nvSpPr>
        <p:spPr>
          <a:xfrm>
            <a:off x="3877289" y="3888853"/>
            <a:ext cx="2319866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x= 4 (đvđd)</a:t>
            </a:r>
            <a:endParaRPr lang="vi-VN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6F7FAB-5D51-4036-92F7-D4B7116C3F52}"/>
              </a:ext>
            </a:extLst>
          </p:cNvPr>
          <p:cNvSpPr/>
          <p:nvPr/>
        </p:nvSpPr>
        <p:spPr>
          <a:xfrm>
            <a:off x="2962147" y="4658874"/>
            <a:ext cx="2481770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t-BR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 x= 4(đvđd)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18269D-8A87-4263-9182-9BADAB63859A}"/>
              </a:ext>
            </a:extLst>
          </p:cNvPr>
          <p:cNvGrpSpPr/>
          <p:nvPr/>
        </p:nvGrpSpPr>
        <p:grpSpPr>
          <a:xfrm>
            <a:off x="6803131" y="2215370"/>
            <a:ext cx="4450619" cy="2798361"/>
            <a:chOff x="1060057" y="1236804"/>
            <a:chExt cx="4450619" cy="279836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647E2C7-ACA5-4733-AF8F-0DAD3DE071B9}"/>
                </a:ext>
              </a:extLst>
            </p:cNvPr>
            <p:cNvGrpSpPr/>
            <p:nvPr/>
          </p:nvGrpSpPr>
          <p:grpSpPr>
            <a:xfrm>
              <a:off x="1459523" y="1459524"/>
              <a:ext cx="3499339" cy="1934308"/>
              <a:chOff x="1459523" y="1459524"/>
              <a:chExt cx="3499339" cy="1934308"/>
            </a:xfrm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13A8A83B-7B6A-4650-8991-AB24E96BD3B7}"/>
                  </a:ext>
                </a:extLst>
              </p:cNvPr>
              <p:cNvSpPr/>
              <p:nvPr/>
            </p:nvSpPr>
            <p:spPr>
              <a:xfrm>
                <a:off x="1459523" y="1459524"/>
                <a:ext cx="3499339" cy="1934308"/>
              </a:xfrm>
              <a:prstGeom prst="triangle">
                <a:avLst>
                  <a:gd name="adj" fmla="val 18342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3E60CE5-59C8-4F99-BC05-C2E16939DCDA}"/>
                  </a:ext>
                </a:extLst>
              </p:cNvPr>
              <p:cNvCxnSpPr/>
              <p:nvPr/>
            </p:nvCxnSpPr>
            <p:spPr>
              <a:xfrm>
                <a:off x="1691235" y="2678464"/>
                <a:ext cx="22253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334359-8D2C-4B61-A81F-3BF7A270CB3F}"/>
                </a:ext>
              </a:extLst>
            </p:cNvPr>
            <p:cNvSpPr txBox="1"/>
            <p:nvPr/>
          </p:nvSpPr>
          <p:spPr>
            <a:xfrm>
              <a:off x="1626215" y="123680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78CF00-B489-4C9F-917E-30A8C31BCDBD}"/>
                </a:ext>
              </a:extLst>
            </p:cNvPr>
            <p:cNvSpPr txBox="1"/>
            <p:nvPr/>
          </p:nvSpPr>
          <p:spPr>
            <a:xfrm>
              <a:off x="1060057" y="311543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3385FF-C803-49A9-9772-1282F4A7956A}"/>
                </a:ext>
              </a:extLst>
            </p:cNvPr>
            <p:cNvSpPr txBox="1"/>
            <p:nvPr/>
          </p:nvSpPr>
          <p:spPr>
            <a:xfrm>
              <a:off x="4944234" y="3131618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E6B660-C543-44E2-9922-B8A0312B645B}"/>
                </a:ext>
              </a:extLst>
            </p:cNvPr>
            <p:cNvSpPr txBox="1"/>
            <p:nvPr/>
          </p:nvSpPr>
          <p:spPr>
            <a:xfrm>
              <a:off x="3835625" y="2306230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1BA2B9-62E3-4D10-B3EA-5D542CC61A98}"/>
                </a:ext>
              </a:extLst>
            </p:cNvPr>
            <p:cNvSpPr txBox="1"/>
            <p:nvPr/>
          </p:nvSpPr>
          <p:spPr>
            <a:xfrm>
              <a:off x="1181438" y="2298138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1FC63D-3E8B-49AB-9EB3-72DB77876AD9}"/>
                </a:ext>
              </a:extLst>
            </p:cNvPr>
            <p:cNvSpPr txBox="1"/>
            <p:nvPr/>
          </p:nvSpPr>
          <p:spPr>
            <a:xfrm>
              <a:off x="1505119" y="1739788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BCD543-C0FD-4CAB-B09B-9ACCD9ACB55A}"/>
                </a:ext>
              </a:extLst>
            </p:cNvPr>
            <p:cNvSpPr txBox="1"/>
            <p:nvPr/>
          </p:nvSpPr>
          <p:spPr>
            <a:xfrm>
              <a:off x="1238082" y="267846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874F9EA-146C-4293-81B7-F9E857EF3852}"/>
                </a:ext>
              </a:extLst>
            </p:cNvPr>
            <p:cNvSpPr txBox="1"/>
            <p:nvPr/>
          </p:nvSpPr>
          <p:spPr>
            <a:xfrm>
              <a:off x="2913133" y="1626500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937E88C-02C4-40F7-82E2-C0074FC4488E}"/>
                </a:ext>
              </a:extLst>
            </p:cNvPr>
            <p:cNvSpPr txBox="1"/>
            <p:nvPr/>
          </p:nvSpPr>
          <p:spPr>
            <a:xfrm>
              <a:off x="4434435" y="2678465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3746A57-0753-4A4A-A42C-45EAB9ADA933}"/>
                </a:ext>
              </a:extLst>
            </p:cNvPr>
            <p:cNvSpPr txBox="1"/>
            <p:nvPr/>
          </p:nvSpPr>
          <p:spPr>
            <a:xfrm>
              <a:off x="1925903" y="3511945"/>
              <a:ext cx="11733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104a)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AFE524C-F55A-41A2-AF1D-1B15AC7F9081}"/>
                </a:ext>
              </a:extLst>
            </p:cNvPr>
            <p:cNvSpPr txBox="1"/>
            <p:nvPr/>
          </p:nvSpPr>
          <p:spPr>
            <a:xfrm rot="19911528">
              <a:off x="1715509" y="2192943"/>
              <a:ext cx="436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1A7CEA-79FF-42D6-94A2-3748D419B54E}"/>
                </a:ext>
              </a:extLst>
            </p:cNvPr>
            <p:cNvSpPr txBox="1"/>
            <p:nvPr/>
          </p:nvSpPr>
          <p:spPr>
            <a:xfrm rot="19911528">
              <a:off x="1505117" y="2896951"/>
              <a:ext cx="436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51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7F4866-63E7-4AC7-B439-75926D0082B4}"/>
              </a:ext>
            </a:extLst>
          </p:cNvPr>
          <p:cNvSpPr txBox="1"/>
          <p:nvPr/>
        </p:nvSpPr>
        <p:spPr>
          <a:xfrm>
            <a:off x="866274" y="224590"/>
            <a:ext cx="367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 ( SGK – 95)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C66C3-2811-45BF-BD2A-D1B1B837E00D}"/>
              </a:ext>
            </a:extLst>
          </p:cNvPr>
          <p:cNvSpPr/>
          <p:nvPr/>
        </p:nvSpPr>
        <p:spPr>
          <a:xfrm>
            <a:off x="1017984" y="854060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104b)</a:t>
            </a:r>
            <a:endParaRPr lang="vi-VN" sz="28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6A33AC-56AA-4374-93D6-9B2000F2E392}"/>
              </a:ext>
            </a:extLst>
          </p:cNvPr>
          <p:cNvGrpSpPr/>
          <p:nvPr/>
        </p:nvGrpSpPr>
        <p:grpSpPr>
          <a:xfrm>
            <a:off x="7733645" y="2178612"/>
            <a:ext cx="3846721" cy="2483879"/>
            <a:chOff x="4284592" y="3734394"/>
            <a:chExt cx="3913106" cy="251285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60F45A4-9777-4CB1-9FB1-BBF856153B37}"/>
                </a:ext>
              </a:extLst>
            </p:cNvPr>
            <p:cNvGrpSpPr/>
            <p:nvPr/>
          </p:nvGrpSpPr>
          <p:grpSpPr>
            <a:xfrm>
              <a:off x="4742597" y="4005618"/>
              <a:ext cx="2910647" cy="2135875"/>
              <a:chOff x="4742597" y="4005618"/>
              <a:chExt cx="2910647" cy="2135875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3B3CFAC-73AD-4B3A-A4EB-CF2A3416C9F3}"/>
                  </a:ext>
                </a:extLst>
              </p:cNvPr>
              <p:cNvCxnSpPr/>
              <p:nvPr/>
            </p:nvCxnSpPr>
            <p:spPr>
              <a:xfrm>
                <a:off x="5332075" y="6139168"/>
                <a:ext cx="2321169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B7781A6-85A3-4E7B-9A53-3AACF0B4932E}"/>
                  </a:ext>
                </a:extLst>
              </p:cNvPr>
              <p:cNvCxnSpPr/>
              <p:nvPr/>
            </p:nvCxnSpPr>
            <p:spPr>
              <a:xfrm>
                <a:off x="4742822" y="4009292"/>
                <a:ext cx="1055077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8F67027-780B-4FD5-820E-4080CF3EF465}"/>
                  </a:ext>
                </a:extLst>
              </p:cNvPr>
              <p:cNvCxnSpPr/>
              <p:nvPr/>
            </p:nvCxnSpPr>
            <p:spPr>
              <a:xfrm flipH="1">
                <a:off x="5335675" y="4009292"/>
                <a:ext cx="462224" cy="2130251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7B6A66B-C412-4E2A-A080-8B3A7C208B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2597" y="4005618"/>
                <a:ext cx="2893325" cy="2135875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F99CCFF-675A-4DFF-94B2-E891B9249AE8}"/>
                </a:ext>
              </a:extLst>
            </p:cNvPr>
            <p:cNvSpPr txBox="1"/>
            <p:nvPr/>
          </p:nvSpPr>
          <p:spPr>
            <a:xfrm>
              <a:off x="4284592" y="373439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27A31E2-44D1-4FB4-A73E-BE4B0A3986DE}"/>
                </a:ext>
              </a:extLst>
            </p:cNvPr>
            <p:cNvSpPr txBox="1"/>
            <p:nvPr/>
          </p:nvSpPr>
          <p:spPr>
            <a:xfrm>
              <a:off x="5826789" y="3768513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DA5A5D-002D-441E-AB16-2C931CF64442}"/>
                </a:ext>
              </a:extLst>
            </p:cNvPr>
            <p:cNvSpPr txBox="1"/>
            <p:nvPr/>
          </p:nvSpPr>
          <p:spPr>
            <a:xfrm>
              <a:off x="5158048" y="4478196"/>
              <a:ext cx="404625" cy="529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1D11D3-478C-41A4-8AA9-A2AB7E96824D}"/>
                </a:ext>
              </a:extLst>
            </p:cNvPr>
            <p:cNvSpPr txBox="1"/>
            <p:nvPr/>
          </p:nvSpPr>
          <p:spPr>
            <a:xfrm>
              <a:off x="4874409" y="572402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7114CC8-5E29-4CD3-802B-FC23067BE74A}"/>
                </a:ext>
              </a:extLst>
            </p:cNvPr>
            <p:cNvSpPr txBox="1"/>
            <p:nvPr/>
          </p:nvSpPr>
          <p:spPr>
            <a:xfrm>
              <a:off x="7631256" y="5598433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B1FBAE8-BDB0-46F7-8720-837D7C57CA96}"/>
                </a:ext>
              </a:extLst>
            </p:cNvPr>
            <p:cNvSpPr txBox="1"/>
            <p:nvPr/>
          </p:nvSpPr>
          <p:spPr>
            <a:xfrm>
              <a:off x="5849616" y="5668874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7,8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CED3FAA-C912-4C4D-90B7-73A88470B989}"/>
                </a:ext>
              </a:extLst>
            </p:cNvPr>
            <p:cNvSpPr txBox="1"/>
            <p:nvPr/>
          </p:nvSpPr>
          <p:spPr>
            <a:xfrm>
              <a:off x="4830501" y="4082411"/>
              <a:ext cx="655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B4861E9-DE08-4BA3-B9C6-4A030D9C7F23}"/>
                </a:ext>
              </a:extLst>
            </p:cNvPr>
            <p:cNvSpPr txBox="1"/>
            <p:nvPr/>
          </p:nvSpPr>
          <p:spPr>
            <a:xfrm>
              <a:off x="6515999" y="4955867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26F0D67-D9DD-4E56-9E53-AD51C7ECFB33}"/>
                </a:ext>
              </a:extLst>
            </p:cNvPr>
            <p:cNvSpPr txBox="1"/>
            <p:nvPr/>
          </p:nvSpPr>
          <p:spPr>
            <a:xfrm>
              <a:off x="5185342" y="5085521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436EEB3-33B6-43AA-BDC1-A5E16D3136E5}"/>
                </a:ext>
              </a:extLst>
            </p:cNvPr>
            <p:cNvSpPr txBox="1"/>
            <p:nvPr/>
          </p:nvSpPr>
          <p:spPr>
            <a:xfrm>
              <a:off x="5676662" y="4109706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08273E9-49E6-4ABF-A7A9-4E315C6B978B}"/>
                </a:ext>
              </a:extLst>
            </p:cNvPr>
            <p:cNvSpPr txBox="1"/>
            <p:nvPr/>
          </p:nvSpPr>
          <p:spPr>
            <a:xfrm rot="19707406">
              <a:off x="5253581" y="5576841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1063DDA-F3A0-4F22-9642-49A2B0366E9E}"/>
                </a:ext>
              </a:extLst>
            </p:cNvPr>
            <p:cNvSpPr txBox="1"/>
            <p:nvPr/>
          </p:nvSpPr>
          <p:spPr>
            <a:xfrm rot="9245638">
              <a:off x="5069338" y="4034644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CCA65DA-C0EA-4EE3-9297-49B1079FF3DF}"/>
                  </a:ext>
                </a:extLst>
              </p:cNvPr>
              <p:cNvSpPr/>
              <p:nvPr/>
            </p:nvSpPr>
            <p:spPr>
              <a:xfrm>
                <a:off x="2229852" y="969127"/>
                <a:ext cx="8373979" cy="4489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có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𝐺𝐻𝐷</m:t>
                        </m:r>
                      </m:e>
                    </m:acc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𝐷𝐸𝐹</m:t>
                        </m:r>
                      </m:e>
                    </m:acc>
                  </m:oMath>
                </a14:m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mà 2 góc ở vị trí so le trong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lvl="0" indent="-342900" algn="just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"/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GH // EF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Xét </a:t>
                </a: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</a:t>
                </a: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DEF có : GH // EF(cmt)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lvl="0" indent="-342900" algn="just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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𝐺𝐻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𝐸𝐹</m:t>
                        </m:r>
                      </m:den>
                    </m:f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𝐺𝐷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𝐷𝐹</m:t>
                        </m:r>
                      </m:den>
                    </m:f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𝐻𝐷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𝐷𝐸</m:t>
                        </m:r>
                      </m:den>
                    </m:f>
                  </m:oMath>
                </a14:m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(Hệ quả Thalès)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Thay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7,8</m:t>
                        </m:r>
                      </m:den>
                    </m:f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lvl="0" indent="-342900" algn="just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"/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y= 3 (đvđd); z = 2,6 (đvđd)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y= 3 (đvđd); z = 2,6 (đvđd)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CCA65DA-C0EA-4EE3-9297-49B1079FF3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852" y="969127"/>
                <a:ext cx="8373979" cy="4489371"/>
              </a:xfrm>
              <a:prstGeom prst="rect">
                <a:avLst/>
              </a:prstGeom>
              <a:blipFill>
                <a:blip r:embed="rId3"/>
                <a:stretch>
                  <a:fillRect l="-1529" b="-29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76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7F4866-63E7-4AC7-B439-75926D0082B4}"/>
              </a:ext>
            </a:extLst>
          </p:cNvPr>
          <p:cNvSpPr txBox="1"/>
          <p:nvPr/>
        </p:nvSpPr>
        <p:spPr>
          <a:xfrm>
            <a:off x="866274" y="224590"/>
            <a:ext cx="367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 ( SGK – 95)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C66C3-2811-45BF-BD2A-D1B1B837E00D}"/>
              </a:ext>
            </a:extLst>
          </p:cNvPr>
          <p:cNvSpPr/>
          <p:nvPr/>
        </p:nvSpPr>
        <p:spPr>
          <a:xfrm>
            <a:off x="1017984" y="854060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104c)</a:t>
            </a:r>
            <a:endParaRPr lang="vi-VN" sz="28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22F0EA-BF58-46DE-911E-52D1E27F3E92}"/>
              </a:ext>
            </a:extLst>
          </p:cNvPr>
          <p:cNvGrpSpPr/>
          <p:nvPr/>
        </p:nvGrpSpPr>
        <p:grpSpPr>
          <a:xfrm>
            <a:off x="8154339" y="2060124"/>
            <a:ext cx="3044852" cy="2277592"/>
            <a:chOff x="7175770" y="1177810"/>
            <a:chExt cx="3044852" cy="2277592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31082CC-3BD0-49EC-B1E9-C82B76FA8C8B}"/>
                </a:ext>
              </a:extLst>
            </p:cNvPr>
            <p:cNvSpPr/>
            <p:nvPr/>
          </p:nvSpPr>
          <p:spPr>
            <a:xfrm>
              <a:off x="7492621" y="1617260"/>
              <a:ext cx="2388359" cy="1323833"/>
            </a:xfrm>
            <a:prstGeom prst="triangle">
              <a:avLst>
                <a:gd name="adj" fmla="val 2285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CE2DC1D-14A7-4FF7-BE67-B8AED9D2385E}"/>
                </a:ext>
              </a:extLst>
            </p:cNvPr>
            <p:cNvCxnSpPr>
              <a:stCxn id="24" idx="0"/>
            </p:cNvCxnSpPr>
            <p:nvPr/>
          </p:nvCxnSpPr>
          <p:spPr>
            <a:xfrm>
              <a:off x="8038528" y="1617260"/>
              <a:ext cx="300254" cy="13306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21CB5B-F14E-4D59-B238-CD343D8B9A91}"/>
                </a:ext>
              </a:extLst>
            </p:cNvPr>
            <p:cNvSpPr txBox="1"/>
            <p:nvPr/>
          </p:nvSpPr>
          <p:spPr>
            <a:xfrm>
              <a:off x="7803092" y="1177810"/>
              <a:ext cx="556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FC5F16-2472-435C-82B8-59894B877FE7}"/>
                </a:ext>
              </a:extLst>
            </p:cNvPr>
            <p:cNvSpPr txBox="1"/>
            <p:nvPr/>
          </p:nvSpPr>
          <p:spPr>
            <a:xfrm>
              <a:off x="7175770" y="2879019"/>
              <a:ext cx="556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A4BC00-D3C8-4EF9-95DB-459CEF40EE5F}"/>
                </a:ext>
              </a:extLst>
            </p:cNvPr>
            <p:cNvSpPr txBox="1"/>
            <p:nvPr/>
          </p:nvSpPr>
          <p:spPr>
            <a:xfrm>
              <a:off x="8175231" y="2932182"/>
              <a:ext cx="556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97C3C1-946E-40D9-BBC7-4E1E9C0D0A67}"/>
                </a:ext>
              </a:extLst>
            </p:cNvPr>
            <p:cNvSpPr txBox="1"/>
            <p:nvPr/>
          </p:nvSpPr>
          <p:spPr>
            <a:xfrm>
              <a:off x="9663790" y="2921549"/>
              <a:ext cx="556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CAC91C-BDD9-40C3-929B-3A46FF8A1784}"/>
                </a:ext>
              </a:extLst>
            </p:cNvPr>
            <p:cNvSpPr txBox="1"/>
            <p:nvPr/>
          </p:nvSpPr>
          <p:spPr>
            <a:xfrm>
              <a:off x="8845081" y="1890191"/>
              <a:ext cx="9262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3,6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F42EB4-4611-475F-9F4A-E8F2A01D459D}"/>
                </a:ext>
              </a:extLst>
            </p:cNvPr>
            <p:cNvSpPr txBox="1"/>
            <p:nvPr/>
          </p:nvSpPr>
          <p:spPr>
            <a:xfrm>
              <a:off x="7228933" y="1879558"/>
              <a:ext cx="9262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2,4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788CE5-0682-405D-A7C0-0C29E00CE367}"/>
                </a:ext>
              </a:extLst>
            </p:cNvPr>
            <p:cNvSpPr txBox="1"/>
            <p:nvPr/>
          </p:nvSpPr>
          <p:spPr>
            <a:xfrm>
              <a:off x="8781287" y="2562446"/>
              <a:ext cx="383977" cy="531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EB62F40-C92A-4F3F-8358-0219CD81CE34}"/>
                </a:ext>
              </a:extLst>
            </p:cNvPr>
            <p:cNvSpPr txBox="1"/>
            <p:nvPr/>
          </p:nvSpPr>
          <p:spPr>
            <a:xfrm>
              <a:off x="7749929" y="2570674"/>
              <a:ext cx="4371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1CA31FF-69CB-4973-A5D5-B23FCA5241F4}"/>
                </a:ext>
              </a:extLst>
            </p:cNvPr>
            <p:cNvSpPr txBox="1"/>
            <p:nvPr/>
          </p:nvSpPr>
          <p:spPr>
            <a:xfrm rot="4883999">
              <a:off x="7963785" y="1796901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FF0000"/>
                  </a:solidFill>
                  <a:ea typeface="SimHei" panose="02010609060101010101" pitchFamily="49" charset="-122"/>
                </a:rPr>
                <a:t>》</a:t>
              </a:r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C9B8E90-A03B-48F0-9892-CE8513B47FA9}"/>
                </a:ext>
              </a:extLst>
            </p:cNvPr>
            <p:cNvSpPr txBox="1"/>
            <p:nvPr/>
          </p:nvSpPr>
          <p:spPr>
            <a:xfrm rot="4883999">
              <a:off x="7761767" y="1881962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FF0000"/>
                  </a:solidFill>
                  <a:ea typeface="SimHei" panose="02010609060101010101" pitchFamily="49" charset="-122"/>
                </a:rPr>
                <a:t>》</a:t>
              </a:r>
              <a:endParaRPr lang="vi-VN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F0CD225-65AD-4B65-847E-B21DCDD457A6}"/>
                  </a:ext>
                </a:extLst>
              </p:cNvPr>
              <p:cNvSpPr/>
              <p:nvPr/>
            </p:nvSpPr>
            <p:spPr>
              <a:xfrm>
                <a:off x="2245895" y="1045153"/>
                <a:ext cx="7299157" cy="3422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Xét </a:t>
                </a: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</a:t>
                </a: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IJL có: IK là tia phân giác của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𝐽𝐼𝐿</m:t>
                        </m:r>
                      </m:e>
                    </m:acc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𝐽𝐾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𝐽𝐼</m:t>
                        </m:r>
                      </m:den>
                    </m:f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𝐾𝐿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𝐿𝐼</m:t>
                        </m:r>
                      </m:den>
                    </m:f>
                  </m:oMath>
                </a14:m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 t/c tia phân giác)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2,4</m:t>
                        </m:r>
                      </m:den>
                    </m:f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3,6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lvl="0" indent="-342900" algn="just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"/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t= 2 (đvđd)</a:t>
                </a: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t = 2 (đvđd)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F0CD225-65AD-4B65-847E-B21DCDD457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895" y="1045153"/>
                <a:ext cx="7299157" cy="3422475"/>
              </a:xfrm>
              <a:prstGeom prst="rect">
                <a:avLst/>
              </a:prstGeom>
              <a:blipFill>
                <a:blip r:embed="rId3"/>
                <a:stretch>
                  <a:fillRect l="-1669" b="-39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32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59EFA6-6E36-448A-9D6B-41BE26A01DDE}"/>
              </a:ext>
            </a:extLst>
          </p:cNvPr>
          <p:cNvSpPr txBox="1"/>
          <p:nvPr/>
        </p:nvSpPr>
        <p:spPr>
          <a:xfrm>
            <a:off x="4267201" y="2871537"/>
            <a:ext cx="617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DẠNG BÀI CHỨNG MINH</a:t>
            </a:r>
          </a:p>
        </p:txBody>
      </p:sp>
    </p:spTree>
    <p:extLst>
      <p:ext uri="{BB962C8B-B14F-4D97-AF65-F5344CB8AC3E}">
        <p14:creationId xmlns:p14="http://schemas.microsoft.com/office/powerpoint/2010/main" val="75403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A498C-A626-4B2C-899E-34A76138F8ED}"/>
              </a:ext>
            </a:extLst>
          </p:cNvPr>
          <p:cNvSpPr txBox="1"/>
          <p:nvPr/>
        </p:nvSpPr>
        <p:spPr>
          <a:xfrm>
            <a:off x="224590" y="112295"/>
            <a:ext cx="367364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 ( SGK – 94)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74A34-0124-45D4-83C0-4B76423A6340}"/>
                  </a:ext>
                </a:extLst>
              </p:cNvPr>
              <p:cNvSpPr/>
              <p:nvPr/>
            </p:nvSpPr>
            <p:spPr>
              <a:xfrm>
                <a:off x="737936" y="786030"/>
                <a:ext cx="10716128" cy="368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bình hành ABCD. Gọi M, N, P lần lượt là trung điểm của các đoạn thẳng AB, BC, AN và Q là giao điểm của AN và DM. Chứng minh: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MP // AD ; MP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AQ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R là trung điểm của CD. 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 minh M, P, Q thẳng hàng và PR=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74A34-0124-45D4-83C0-4B76423A6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" y="786030"/>
                <a:ext cx="10716128" cy="3682931"/>
              </a:xfrm>
              <a:prstGeom prst="rect">
                <a:avLst/>
              </a:prstGeom>
              <a:blipFill>
                <a:blip r:embed="rId3"/>
                <a:stretch>
                  <a:fillRect l="-1138" t="-1159" r="-1195" b="-11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arallelogram 7">
            <a:extLst>
              <a:ext uri="{FF2B5EF4-FFF2-40B4-BE49-F238E27FC236}">
                <a16:creationId xmlns:a16="http://schemas.microsoft.com/office/drawing/2014/main" id="{CC828110-9743-4A95-9415-962FFACAEE5B}"/>
              </a:ext>
            </a:extLst>
          </p:cNvPr>
          <p:cNvSpPr/>
          <p:nvPr/>
        </p:nvSpPr>
        <p:spPr>
          <a:xfrm>
            <a:off x="8186974" y="2464525"/>
            <a:ext cx="3336758" cy="1733006"/>
          </a:xfrm>
          <a:prstGeom prst="parallelogram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5295B9-F6D7-446A-ADF6-FFBC1DCCDBFD}"/>
              </a:ext>
            </a:extLst>
          </p:cNvPr>
          <p:cNvSpPr/>
          <p:nvPr/>
        </p:nvSpPr>
        <p:spPr>
          <a:xfrm>
            <a:off x="8217789" y="203706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vi-VN" sz="2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C48A67-D0DA-43F4-88A9-0479485BAA3C}"/>
              </a:ext>
            </a:extLst>
          </p:cNvPr>
          <p:cNvSpPr/>
          <p:nvPr/>
        </p:nvSpPr>
        <p:spPr>
          <a:xfrm>
            <a:off x="11537130" y="2272936"/>
            <a:ext cx="454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78A9C4-8518-4F37-B3CA-A4434AAA5FF5}"/>
              </a:ext>
            </a:extLst>
          </p:cNvPr>
          <p:cNvSpPr/>
          <p:nvPr/>
        </p:nvSpPr>
        <p:spPr>
          <a:xfrm>
            <a:off x="11040742" y="409091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AC081D-E0D3-46CA-8A0C-3E85336D35A4}"/>
              </a:ext>
            </a:extLst>
          </p:cNvPr>
          <p:cNvSpPr/>
          <p:nvPr/>
        </p:nvSpPr>
        <p:spPr>
          <a:xfrm>
            <a:off x="7757611" y="401253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AE5038-0D37-42EE-84EC-5F40AF00D3B0}"/>
              </a:ext>
            </a:extLst>
          </p:cNvPr>
          <p:cNvSpPr/>
          <p:nvPr/>
        </p:nvSpPr>
        <p:spPr>
          <a:xfrm>
            <a:off x="9934754" y="2279527"/>
            <a:ext cx="279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endParaRPr lang="vi-V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E846AC-78D0-4A43-9EEF-99E83292FEEC}"/>
              </a:ext>
            </a:extLst>
          </p:cNvPr>
          <p:cNvSpPr/>
          <p:nvPr/>
        </p:nvSpPr>
        <p:spPr>
          <a:xfrm>
            <a:off x="9917337" y="1939893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78024D-8043-467D-B579-CDECC65F6BD6}"/>
              </a:ext>
            </a:extLst>
          </p:cNvPr>
          <p:cNvSpPr/>
          <p:nvPr/>
        </p:nvSpPr>
        <p:spPr>
          <a:xfrm>
            <a:off x="11162663" y="3132967"/>
            <a:ext cx="279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endParaRPr lang="vi-V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D94FD9-D1F3-4CB9-A79C-35BE818685DA}"/>
              </a:ext>
            </a:extLst>
          </p:cNvPr>
          <p:cNvSpPr/>
          <p:nvPr/>
        </p:nvSpPr>
        <p:spPr>
          <a:xfrm>
            <a:off x="11319416" y="314167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235E2D-6811-4623-9EAA-AA3B1F75D2F4}"/>
              </a:ext>
            </a:extLst>
          </p:cNvPr>
          <p:cNvCxnSpPr/>
          <p:nvPr/>
        </p:nvCxnSpPr>
        <p:spPr>
          <a:xfrm>
            <a:off x="8621487" y="2464526"/>
            <a:ext cx="2682240" cy="862148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1C80086-3559-4DDA-A0E9-15164EEF08F8}"/>
              </a:ext>
            </a:extLst>
          </p:cNvPr>
          <p:cNvSpPr/>
          <p:nvPr/>
        </p:nvSpPr>
        <p:spPr>
          <a:xfrm>
            <a:off x="9821543" y="2706247"/>
            <a:ext cx="279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endParaRPr lang="vi-V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5A1E97-8DD8-4DF0-83E1-CAB49595CFC2}"/>
              </a:ext>
            </a:extLst>
          </p:cNvPr>
          <p:cNvSpPr/>
          <p:nvPr/>
        </p:nvSpPr>
        <p:spPr>
          <a:xfrm>
            <a:off x="9621244" y="295879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E626C3-39F9-4013-B952-2159C6B1D677}"/>
              </a:ext>
            </a:extLst>
          </p:cNvPr>
          <p:cNvCxnSpPr/>
          <p:nvPr/>
        </p:nvCxnSpPr>
        <p:spPr>
          <a:xfrm flipV="1">
            <a:off x="8186058" y="2464525"/>
            <a:ext cx="1881051" cy="1733006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6B4D5F0-CA3A-48FA-9AE5-C1904445ADD3}"/>
              </a:ext>
            </a:extLst>
          </p:cNvPr>
          <p:cNvSpPr/>
          <p:nvPr/>
        </p:nvSpPr>
        <p:spPr>
          <a:xfrm>
            <a:off x="9029062" y="260174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7DCC4D-0A9C-4115-BDC7-C1BE352EFFE6}"/>
              </a:ext>
            </a:extLst>
          </p:cNvPr>
          <p:cNvCxnSpPr/>
          <p:nvPr/>
        </p:nvCxnSpPr>
        <p:spPr>
          <a:xfrm flipV="1">
            <a:off x="9953898" y="2455817"/>
            <a:ext cx="113211" cy="42672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6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A498C-A626-4B2C-899E-34A76138F8ED}"/>
              </a:ext>
            </a:extLst>
          </p:cNvPr>
          <p:cNvSpPr txBox="1"/>
          <p:nvPr/>
        </p:nvSpPr>
        <p:spPr>
          <a:xfrm>
            <a:off x="224590" y="112295"/>
            <a:ext cx="367364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 ( SGK – 94)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74A34-0124-45D4-83C0-4B76423A6340}"/>
                  </a:ext>
                </a:extLst>
              </p:cNvPr>
              <p:cNvSpPr/>
              <p:nvPr/>
            </p:nvSpPr>
            <p:spPr>
              <a:xfrm>
                <a:off x="3946356" y="0"/>
                <a:ext cx="6416843" cy="791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 minh:</a:t>
                </a:r>
                <a:r>
                  <a:rPr lang="vi-VN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a) </a:t>
                </a: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MP // AD ; MP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74A34-0124-45D4-83C0-4B76423A6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356" y="0"/>
                <a:ext cx="6416843" cy="791948"/>
              </a:xfrm>
              <a:prstGeom prst="rect">
                <a:avLst/>
              </a:prstGeom>
              <a:blipFill>
                <a:blip r:embed="rId3"/>
                <a:stretch>
                  <a:fillRect l="-1899" b="-8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990FB08-DD44-4362-8A1C-19CC44FAC566}"/>
              </a:ext>
            </a:extLst>
          </p:cNvPr>
          <p:cNvGrpSpPr/>
          <p:nvPr/>
        </p:nvGrpSpPr>
        <p:grpSpPr>
          <a:xfrm>
            <a:off x="7757611" y="1939893"/>
            <a:ext cx="4234092" cy="2674237"/>
            <a:chOff x="7757611" y="1939893"/>
            <a:chExt cx="4234092" cy="2674237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CC828110-9743-4A95-9415-962FFACAEE5B}"/>
                </a:ext>
              </a:extLst>
            </p:cNvPr>
            <p:cNvSpPr/>
            <p:nvPr/>
          </p:nvSpPr>
          <p:spPr>
            <a:xfrm>
              <a:off x="8186974" y="2464525"/>
              <a:ext cx="3336758" cy="1733006"/>
            </a:xfrm>
            <a:prstGeom prst="parallelogram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5295B9-F6D7-446A-ADF6-FFBC1DCCDBFD}"/>
                </a:ext>
              </a:extLst>
            </p:cNvPr>
            <p:cNvSpPr/>
            <p:nvPr/>
          </p:nvSpPr>
          <p:spPr>
            <a:xfrm>
              <a:off x="8217789" y="2037060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vi-VN" sz="2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C48A67-D0DA-43F4-88A9-0479485BAA3C}"/>
                </a:ext>
              </a:extLst>
            </p:cNvPr>
            <p:cNvSpPr/>
            <p:nvPr/>
          </p:nvSpPr>
          <p:spPr>
            <a:xfrm>
              <a:off x="11537130" y="2272936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78A9C4-8518-4F37-B3CA-A4434AAA5FF5}"/>
                </a:ext>
              </a:extLst>
            </p:cNvPr>
            <p:cNvSpPr/>
            <p:nvPr/>
          </p:nvSpPr>
          <p:spPr>
            <a:xfrm>
              <a:off x="11040742" y="4090910"/>
              <a:ext cx="4235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AC081D-E0D3-46CA-8A0C-3E85336D35A4}"/>
                </a:ext>
              </a:extLst>
            </p:cNvPr>
            <p:cNvSpPr/>
            <p:nvPr/>
          </p:nvSpPr>
          <p:spPr>
            <a:xfrm>
              <a:off x="7757611" y="4012532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AE5038-0D37-42EE-84EC-5F40AF00D3B0}"/>
                </a:ext>
              </a:extLst>
            </p:cNvPr>
            <p:cNvSpPr/>
            <p:nvPr/>
          </p:nvSpPr>
          <p:spPr>
            <a:xfrm>
              <a:off x="9934754" y="227952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E846AC-78D0-4A43-9EEF-99E83292FEEC}"/>
                </a:ext>
              </a:extLst>
            </p:cNvPr>
            <p:cNvSpPr/>
            <p:nvPr/>
          </p:nvSpPr>
          <p:spPr>
            <a:xfrm>
              <a:off x="9917337" y="193989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78024D-8043-467D-B579-CDECC65F6BD6}"/>
                </a:ext>
              </a:extLst>
            </p:cNvPr>
            <p:cNvSpPr/>
            <p:nvPr/>
          </p:nvSpPr>
          <p:spPr>
            <a:xfrm>
              <a:off x="11162663" y="313296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D94FD9-D1F3-4CB9-A79C-35BE818685DA}"/>
                </a:ext>
              </a:extLst>
            </p:cNvPr>
            <p:cNvSpPr/>
            <p:nvPr/>
          </p:nvSpPr>
          <p:spPr>
            <a:xfrm>
              <a:off x="11319416" y="3141676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235E2D-6811-4623-9EAA-AA3B1F75D2F4}"/>
                </a:ext>
              </a:extLst>
            </p:cNvPr>
            <p:cNvCxnSpPr/>
            <p:nvPr/>
          </p:nvCxnSpPr>
          <p:spPr>
            <a:xfrm>
              <a:off x="8621487" y="2464526"/>
              <a:ext cx="2682240" cy="862148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C80086-3559-4DDA-A0E9-15164EEF08F8}"/>
                </a:ext>
              </a:extLst>
            </p:cNvPr>
            <p:cNvSpPr/>
            <p:nvPr/>
          </p:nvSpPr>
          <p:spPr>
            <a:xfrm>
              <a:off x="9821543" y="270624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5A1E97-8DD8-4DF0-83E1-CAB49595CFC2}"/>
                </a:ext>
              </a:extLst>
            </p:cNvPr>
            <p:cNvSpPr/>
            <p:nvPr/>
          </p:nvSpPr>
          <p:spPr>
            <a:xfrm>
              <a:off x="9621244" y="2958796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4E626C3-39F9-4013-B952-2159C6B1D677}"/>
                </a:ext>
              </a:extLst>
            </p:cNvPr>
            <p:cNvCxnSpPr/>
            <p:nvPr/>
          </p:nvCxnSpPr>
          <p:spPr>
            <a:xfrm flipV="1">
              <a:off x="8186058" y="2464525"/>
              <a:ext cx="1881051" cy="1733006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B4D5F0-CA3A-48FA-9AE5-C1904445ADD3}"/>
                </a:ext>
              </a:extLst>
            </p:cNvPr>
            <p:cNvSpPr/>
            <p:nvPr/>
          </p:nvSpPr>
          <p:spPr>
            <a:xfrm>
              <a:off x="9029062" y="2601745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47DCC4D-0A9C-4115-BDC7-C1BE352EFFE6}"/>
                </a:ext>
              </a:extLst>
            </p:cNvPr>
            <p:cNvCxnSpPr/>
            <p:nvPr/>
          </p:nvCxnSpPr>
          <p:spPr>
            <a:xfrm flipV="1">
              <a:off x="9953898" y="2455817"/>
              <a:ext cx="113211" cy="42672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808B1BC-EF56-46BD-BE4E-2D030C039553}"/>
              </a:ext>
            </a:extLst>
          </p:cNvPr>
          <p:cNvSpPr txBox="1"/>
          <p:nvPr/>
        </p:nvSpPr>
        <p:spPr>
          <a:xfrm>
            <a:off x="3850105" y="834190"/>
            <a:ext cx="141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65963-F837-45FA-855F-38BEF3E72634}"/>
              </a:ext>
            </a:extLst>
          </p:cNvPr>
          <p:cNvSpPr/>
          <p:nvPr/>
        </p:nvSpPr>
        <p:spPr>
          <a:xfrm>
            <a:off x="659950" y="1377434"/>
            <a:ext cx="2755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a)Xét 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ABN có:  </a:t>
            </a:r>
            <a:endParaRPr lang="vi-VN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1FC11D4-719F-4568-807A-4845CAD6E046}"/>
                  </a:ext>
                </a:extLst>
              </p:cNvPr>
              <p:cNvSpPr/>
              <p:nvPr/>
            </p:nvSpPr>
            <p:spPr>
              <a:xfrm>
                <a:off x="3189564" y="1348265"/>
                <a:ext cx="3770584" cy="1054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vi-VN" sz="2800" i="1" smtClean="0">
                              <a:latin typeface="+mj-lt"/>
                            </a:rPr>
                          </m:ctrlPr>
                        </m:eqArrPr>
                        <m:e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trung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 đ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ủ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AB</m:t>
                          </m:r>
                        </m:e>
                        <m:e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trung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 đ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ủ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AN</m:t>
                          </m:r>
                        </m:e>
                      </m:eqArr>
                    </m:oMath>
                  </m:oMathPara>
                </a14:m>
                <a:endParaRPr lang="vi-VN" sz="2800" i="1">
                  <a:latin typeface="+mj-lt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1FC11D4-719F-4568-807A-4845CAD6E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564" y="1348265"/>
                <a:ext cx="3770584" cy="10541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EB1106B5-6BD8-4C28-845A-E75B9632FE77}"/>
              </a:ext>
            </a:extLst>
          </p:cNvPr>
          <p:cNvSpPr/>
          <p:nvPr/>
        </p:nvSpPr>
        <p:spPr>
          <a:xfrm>
            <a:off x="621850" y="2329934"/>
            <a:ext cx="633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 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MP là đường trung bình của 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ABN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56E9A5-F330-4C01-93ED-D538A035406C}"/>
              </a:ext>
            </a:extLst>
          </p:cNvPr>
          <p:cNvSpPr/>
          <p:nvPr/>
        </p:nvSpPr>
        <p:spPr>
          <a:xfrm>
            <a:off x="647698" y="2831076"/>
            <a:ext cx="3848105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 //BN ; MP = ½ BN</a:t>
            </a:r>
            <a:endParaRPr lang="vi-VN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23C5DC-6B9D-4F46-BA83-6FA23D838C6A}"/>
              </a:ext>
            </a:extLst>
          </p:cNvPr>
          <p:cNvSpPr/>
          <p:nvPr/>
        </p:nvSpPr>
        <p:spPr>
          <a:xfrm>
            <a:off x="155183" y="3377684"/>
            <a:ext cx="8238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 có : MP //BN (cmt) mà BC //AD (t/c hình bình hành)</a:t>
            </a:r>
            <a:endParaRPr lang="vi-VN" sz="28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7A6B29-DD1F-4376-BA29-6DCEB358F2F1}"/>
              </a:ext>
            </a:extLst>
          </p:cNvPr>
          <p:cNvSpPr/>
          <p:nvPr/>
        </p:nvSpPr>
        <p:spPr>
          <a:xfrm>
            <a:off x="223690" y="3802626"/>
            <a:ext cx="1914820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 // AD</a:t>
            </a:r>
            <a:endParaRPr lang="vi-VN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62D551E-C520-4731-AB17-8BD089B3AD52}"/>
              </a:ext>
            </a:extLst>
          </p:cNvPr>
          <p:cNvSpPr/>
          <p:nvPr/>
        </p:nvSpPr>
        <p:spPr>
          <a:xfrm>
            <a:off x="150789" y="4349234"/>
            <a:ext cx="9139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 có: MP = ½ BN mà BN =1/2 BC( M là trung điểm của BC)</a:t>
            </a:r>
            <a:endParaRPr lang="vi-VN" sz="28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59C10A-3B12-476E-B84F-334C6B26E8CB}"/>
              </a:ext>
            </a:extLst>
          </p:cNvPr>
          <p:cNvSpPr/>
          <p:nvPr/>
        </p:nvSpPr>
        <p:spPr>
          <a:xfrm>
            <a:off x="259147" y="4812276"/>
            <a:ext cx="8206606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 = ¼ BC  mặt khác BC = AD ( t/c hình bình hành)</a:t>
            </a:r>
            <a:endParaRPr lang="vi-VN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B956C8-449D-4FD1-A8BD-D7AD97C0C00D}"/>
              </a:ext>
            </a:extLst>
          </p:cNvPr>
          <p:cNvSpPr/>
          <p:nvPr/>
        </p:nvSpPr>
        <p:spPr>
          <a:xfrm>
            <a:off x="263967" y="5364726"/>
            <a:ext cx="3434466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 = ¼  AD (đfcm)</a:t>
            </a:r>
            <a:endParaRPr lang="vi-VN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0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6" grpId="0"/>
      <p:bldP spid="27" grpId="0"/>
      <p:bldP spid="30" grpId="0"/>
      <p:bldP spid="32" grpId="0"/>
      <p:bldP spid="34" grpId="0"/>
      <p:bldP spid="37" grpId="0"/>
      <p:bldP spid="39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A498C-A626-4B2C-899E-34A76138F8ED}"/>
              </a:ext>
            </a:extLst>
          </p:cNvPr>
          <p:cNvSpPr txBox="1"/>
          <p:nvPr/>
        </p:nvSpPr>
        <p:spPr>
          <a:xfrm>
            <a:off x="224590" y="112295"/>
            <a:ext cx="367364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 ( SGK – 94)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74A34-0124-45D4-83C0-4B76423A6340}"/>
                  </a:ext>
                </a:extLst>
              </p:cNvPr>
              <p:cNvSpPr/>
              <p:nvPr/>
            </p:nvSpPr>
            <p:spPr>
              <a:xfrm>
                <a:off x="4136856" y="0"/>
                <a:ext cx="6416843" cy="796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 minh:</a:t>
                </a:r>
                <a:r>
                  <a:rPr lang="vi-VN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b) </a:t>
                </a: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AQ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74A34-0124-45D4-83C0-4B76423A6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856" y="0"/>
                <a:ext cx="6416843" cy="796115"/>
              </a:xfrm>
              <a:prstGeom prst="rect">
                <a:avLst/>
              </a:prstGeom>
              <a:blipFill>
                <a:blip r:embed="rId3"/>
                <a:stretch>
                  <a:fillRect l="-1996" b="-83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990FB08-DD44-4362-8A1C-19CC44FAC566}"/>
              </a:ext>
            </a:extLst>
          </p:cNvPr>
          <p:cNvGrpSpPr/>
          <p:nvPr/>
        </p:nvGrpSpPr>
        <p:grpSpPr>
          <a:xfrm>
            <a:off x="7757611" y="1939893"/>
            <a:ext cx="4234092" cy="2674237"/>
            <a:chOff x="7757611" y="1939893"/>
            <a:chExt cx="4234092" cy="2674237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CC828110-9743-4A95-9415-962FFACAEE5B}"/>
                </a:ext>
              </a:extLst>
            </p:cNvPr>
            <p:cNvSpPr/>
            <p:nvPr/>
          </p:nvSpPr>
          <p:spPr>
            <a:xfrm>
              <a:off x="8186974" y="2464525"/>
              <a:ext cx="3336758" cy="1733006"/>
            </a:xfrm>
            <a:prstGeom prst="parallelogram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5295B9-F6D7-446A-ADF6-FFBC1DCCDBFD}"/>
                </a:ext>
              </a:extLst>
            </p:cNvPr>
            <p:cNvSpPr/>
            <p:nvPr/>
          </p:nvSpPr>
          <p:spPr>
            <a:xfrm>
              <a:off x="8217789" y="2037060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vi-VN" sz="2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C48A67-D0DA-43F4-88A9-0479485BAA3C}"/>
                </a:ext>
              </a:extLst>
            </p:cNvPr>
            <p:cNvSpPr/>
            <p:nvPr/>
          </p:nvSpPr>
          <p:spPr>
            <a:xfrm>
              <a:off x="11537130" y="2272936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78A9C4-8518-4F37-B3CA-A4434AAA5FF5}"/>
                </a:ext>
              </a:extLst>
            </p:cNvPr>
            <p:cNvSpPr/>
            <p:nvPr/>
          </p:nvSpPr>
          <p:spPr>
            <a:xfrm>
              <a:off x="11040742" y="4090910"/>
              <a:ext cx="4235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AC081D-E0D3-46CA-8A0C-3E85336D35A4}"/>
                </a:ext>
              </a:extLst>
            </p:cNvPr>
            <p:cNvSpPr/>
            <p:nvPr/>
          </p:nvSpPr>
          <p:spPr>
            <a:xfrm>
              <a:off x="7757611" y="4012532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AE5038-0D37-42EE-84EC-5F40AF00D3B0}"/>
                </a:ext>
              </a:extLst>
            </p:cNvPr>
            <p:cNvSpPr/>
            <p:nvPr/>
          </p:nvSpPr>
          <p:spPr>
            <a:xfrm>
              <a:off x="9934754" y="227952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E846AC-78D0-4A43-9EEF-99E83292FEEC}"/>
                </a:ext>
              </a:extLst>
            </p:cNvPr>
            <p:cNvSpPr/>
            <p:nvPr/>
          </p:nvSpPr>
          <p:spPr>
            <a:xfrm>
              <a:off x="9917337" y="193989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78024D-8043-467D-B579-CDECC65F6BD6}"/>
                </a:ext>
              </a:extLst>
            </p:cNvPr>
            <p:cNvSpPr/>
            <p:nvPr/>
          </p:nvSpPr>
          <p:spPr>
            <a:xfrm>
              <a:off x="11162663" y="313296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D94FD9-D1F3-4CB9-A79C-35BE818685DA}"/>
                </a:ext>
              </a:extLst>
            </p:cNvPr>
            <p:cNvSpPr/>
            <p:nvPr/>
          </p:nvSpPr>
          <p:spPr>
            <a:xfrm>
              <a:off x="11319416" y="3141676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235E2D-6811-4623-9EAA-AA3B1F75D2F4}"/>
                </a:ext>
              </a:extLst>
            </p:cNvPr>
            <p:cNvCxnSpPr/>
            <p:nvPr/>
          </p:nvCxnSpPr>
          <p:spPr>
            <a:xfrm>
              <a:off x="8621487" y="2464526"/>
              <a:ext cx="2682240" cy="862148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C80086-3559-4DDA-A0E9-15164EEF08F8}"/>
                </a:ext>
              </a:extLst>
            </p:cNvPr>
            <p:cNvSpPr/>
            <p:nvPr/>
          </p:nvSpPr>
          <p:spPr>
            <a:xfrm>
              <a:off x="9821543" y="270624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5A1E97-8DD8-4DF0-83E1-CAB49595CFC2}"/>
                </a:ext>
              </a:extLst>
            </p:cNvPr>
            <p:cNvSpPr/>
            <p:nvPr/>
          </p:nvSpPr>
          <p:spPr>
            <a:xfrm>
              <a:off x="9621244" y="2958796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4E626C3-39F9-4013-B952-2159C6B1D677}"/>
                </a:ext>
              </a:extLst>
            </p:cNvPr>
            <p:cNvCxnSpPr/>
            <p:nvPr/>
          </p:nvCxnSpPr>
          <p:spPr>
            <a:xfrm flipV="1">
              <a:off x="8186058" y="2464525"/>
              <a:ext cx="1881051" cy="1733006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B4D5F0-CA3A-48FA-9AE5-C1904445ADD3}"/>
                </a:ext>
              </a:extLst>
            </p:cNvPr>
            <p:cNvSpPr/>
            <p:nvPr/>
          </p:nvSpPr>
          <p:spPr>
            <a:xfrm>
              <a:off x="9029062" y="2601745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47DCC4D-0A9C-4115-BDC7-C1BE352EFFE6}"/>
                </a:ext>
              </a:extLst>
            </p:cNvPr>
            <p:cNvCxnSpPr/>
            <p:nvPr/>
          </p:nvCxnSpPr>
          <p:spPr>
            <a:xfrm flipV="1">
              <a:off x="9953898" y="2455817"/>
              <a:ext cx="113211" cy="42672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808B1BC-EF56-46BD-BE4E-2D030C039553}"/>
              </a:ext>
            </a:extLst>
          </p:cNvPr>
          <p:cNvSpPr txBox="1"/>
          <p:nvPr/>
        </p:nvSpPr>
        <p:spPr>
          <a:xfrm>
            <a:off x="3850105" y="834190"/>
            <a:ext cx="141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65963-F837-45FA-855F-38BEF3E72634}"/>
              </a:ext>
            </a:extLst>
          </p:cNvPr>
          <p:cNvSpPr/>
          <p:nvPr/>
        </p:nvSpPr>
        <p:spPr>
          <a:xfrm>
            <a:off x="659950" y="1377434"/>
            <a:ext cx="2797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)Xét 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DQ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có:  </a:t>
            </a:r>
            <a:endParaRPr lang="vi-VN" sz="2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FC11D4-719F-4568-807A-4845CAD6E046}"/>
              </a:ext>
            </a:extLst>
          </p:cNvPr>
          <p:cNvSpPr/>
          <p:nvPr/>
        </p:nvSpPr>
        <p:spPr>
          <a:xfrm>
            <a:off x="3322914" y="1386365"/>
            <a:ext cx="2435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MP // AD (cmt)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1106B5-6BD8-4C28-845A-E75B9632FE77}"/>
                  </a:ext>
                </a:extLst>
              </p:cNvPr>
              <p:cNvSpPr/>
              <p:nvPr/>
            </p:nvSpPr>
            <p:spPr>
              <a:xfrm>
                <a:off x="640900" y="1891784"/>
                <a:ext cx="6331400" cy="844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AQ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QP</m:t>
                        </m:r>
                      </m:den>
                    </m:f>
                    <m:r>
                      <a:rPr lang="vi-V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DQ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QM</m:t>
                        </m:r>
                      </m:den>
                    </m:f>
                    <m:r>
                      <a:rPr lang="vi-V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AD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MP</m:t>
                        </m:r>
                      </m:den>
                    </m:f>
                    <m:r>
                      <m:rPr>
                        <m:nor/>
                      </m:rPr>
                      <a:rPr lang="vi-VN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(Hệ quả Thalès)</a:t>
                </a: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1106B5-6BD8-4C28-845A-E75B9632F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00" y="1891784"/>
                <a:ext cx="6331400" cy="844975"/>
              </a:xfrm>
              <a:prstGeom prst="rect">
                <a:avLst/>
              </a:prstGeom>
              <a:blipFill>
                <a:blip r:embed="rId4"/>
                <a:stretch>
                  <a:fillRect l="-19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5756E9A5-F330-4C01-93ED-D538A035406C}"/>
              </a:ext>
            </a:extLst>
          </p:cNvPr>
          <p:cNvSpPr/>
          <p:nvPr/>
        </p:nvSpPr>
        <p:spPr>
          <a:xfrm>
            <a:off x="641337" y="2697726"/>
            <a:ext cx="3365537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 MP = ¼ AD (cmt)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523C5DC-6B9D-4F46-BA83-6FA23D838C6A}"/>
                  </a:ext>
                </a:extLst>
              </p:cNvPr>
              <p:cNvSpPr/>
              <p:nvPr/>
            </p:nvSpPr>
            <p:spPr>
              <a:xfrm>
                <a:off x="4136633" y="2653784"/>
                <a:ext cx="1635384" cy="777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AD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MP</m:t>
                        </m:r>
                      </m:den>
                    </m:f>
                    <m:r>
                      <a:rPr lang="vi-VN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</a:t>
                </a: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523C5DC-6B9D-4F46-BA83-6FA23D838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633" y="2653784"/>
                <a:ext cx="1635384" cy="777970"/>
              </a:xfrm>
              <a:prstGeom prst="rect">
                <a:avLst/>
              </a:prstGeom>
              <a:blipFill>
                <a:blip r:embed="rId5"/>
                <a:stretch>
                  <a:fillRect l="-7836" r="-6343" b="-8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A18314A-0773-4EBA-881E-6F861479886E}"/>
                  </a:ext>
                </a:extLst>
              </p:cNvPr>
              <p:cNvSpPr/>
              <p:nvPr/>
            </p:nvSpPr>
            <p:spPr>
              <a:xfrm>
                <a:off x="726683" y="3358634"/>
                <a:ext cx="1596912" cy="844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AQ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QP</m:t>
                        </m:r>
                      </m:den>
                    </m:f>
                    <m:r>
                      <a:rPr lang="vi-VN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</a:t>
                </a: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A18314A-0773-4EBA-881E-6F8614798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83" y="3358634"/>
                <a:ext cx="1596912" cy="844975"/>
              </a:xfrm>
              <a:prstGeom prst="rect">
                <a:avLst/>
              </a:prstGeom>
              <a:blipFill>
                <a:blip r:embed="rId6"/>
                <a:stretch>
                  <a:fillRect l="-7634" r="-68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3463958C-B11E-4F88-A1D5-FF5879889550}"/>
              </a:ext>
            </a:extLst>
          </p:cNvPr>
          <p:cNvSpPr/>
          <p:nvPr/>
        </p:nvSpPr>
        <p:spPr>
          <a:xfrm>
            <a:off x="2612633" y="3453884"/>
            <a:ext cx="2378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AQ = 4. QP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AE4FD57-2601-4040-8C7C-B3F51F3DF470}"/>
                  </a:ext>
                </a:extLst>
              </p:cNvPr>
              <p:cNvSpPr/>
              <p:nvPr/>
            </p:nvSpPr>
            <p:spPr>
              <a:xfrm>
                <a:off x="2612633" y="4101584"/>
                <a:ext cx="2288255" cy="782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=&gt; AQ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AP</a:t>
                </a:r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AE4FD57-2601-4040-8C7C-B3F51F3DF4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633" y="4101584"/>
                <a:ext cx="2288255" cy="782009"/>
              </a:xfrm>
              <a:prstGeom prst="rect">
                <a:avLst/>
              </a:prstGeom>
              <a:blipFill>
                <a:blip r:embed="rId7"/>
                <a:stretch>
                  <a:fillRect l="-5600" r="-4000" b="-8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17FF3FF-07F8-414D-9A08-5F7E3988307D}"/>
                  </a:ext>
                </a:extLst>
              </p:cNvPr>
              <p:cNvSpPr/>
              <p:nvPr/>
            </p:nvSpPr>
            <p:spPr>
              <a:xfrm>
                <a:off x="2631683" y="4882634"/>
                <a:ext cx="6004016" cy="777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AP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AN (P là trung điểm của AN)</a:t>
                </a:r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17FF3FF-07F8-414D-9A08-5F7E39883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683" y="4882634"/>
                <a:ext cx="6004016" cy="777970"/>
              </a:xfrm>
              <a:prstGeom prst="rect">
                <a:avLst/>
              </a:prstGeom>
              <a:blipFill>
                <a:blip r:embed="rId8"/>
                <a:stretch>
                  <a:fillRect l="-2132" r="-812" b="-8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BBBEE4B-CFE1-4242-ADDE-7478F7DF9366}"/>
                  </a:ext>
                </a:extLst>
              </p:cNvPr>
              <p:cNvSpPr/>
              <p:nvPr/>
            </p:nvSpPr>
            <p:spPr>
              <a:xfrm>
                <a:off x="2612633" y="5644634"/>
                <a:ext cx="5221173" cy="783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=&gt; AQ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AN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AN (đfcm)</a:t>
                </a: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BBBEE4B-CFE1-4242-ADDE-7478F7DF9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633" y="5644634"/>
                <a:ext cx="5221173" cy="783548"/>
              </a:xfrm>
              <a:prstGeom prst="rect">
                <a:avLst/>
              </a:prstGeom>
              <a:blipFill>
                <a:blip r:embed="rId9"/>
                <a:stretch>
                  <a:fillRect l="-2453" r="-818" b="-8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01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6" grpId="0"/>
      <p:bldP spid="27" grpId="0"/>
      <p:bldP spid="30" grpId="0"/>
      <p:bldP spid="32" grpId="0"/>
      <p:bldP spid="31" grpId="0"/>
      <p:bldP spid="33" grpId="0"/>
      <p:bldP spid="35" grpId="0"/>
      <p:bldP spid="36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A498C-A626-4B2C-899E-34A76138F8ED}"/>
              </a:ext>
            </a:extLst>
          </p:cNvPr>
          <p:cNvSpPr txBox="1"/>
          <p:nvPr/>
        </p:nvSpPr>
        <p:spPr>
          <a:xfrm>
            <a:off x="224590" y="112295"/>
            <a:ext cx="367364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 ( SGK – 94)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74A34-0124-45D4-83C0-4B76423A6340}"/>
                  </a:ext>
                </a:extLst>
              </p:cNvPr>
              <p:cNvSpPr/>
              <p:nvPr/>
            </p:nvSpPr>
            <p:spPr>
              <a:xfrm>
                <a:off x="4136856" y="190500"/>
                <a:ext cx="7388394" cy="1132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</a:pPr>
                <a:r>
                  <a:rPr lang="vi-VN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R là trung điểm của CD. 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</a:pP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 minh M, P, Q thẳng hàng và PR=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74A34-0124-45D4-83C0-4B76423A6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856" y="190500"/>
                <a:ext cx="7388394" cy="1132490"/>
              </a:xfrm>
              <a:prstGeom prst="rect">
                <a:avLst/>
              </a:prstGeom>
              <a:blipFill>
                <a:blip r:embed="rId3"/>
                <a:stretch>
                  <a:fillRect l="-1733" t="-5376" b="-59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990FB08-DD44-4362-8A1C-19CC44FAC566}"/>
              </a:ext>
            </a:extLst>
          </p:cNvPr>
          <p:cNvGrpSpPr/>
          <p:nvPr/>
        </p:nvGrpSpPr>
        <p:grpSpPr>
          <a:xfrm>
            <a:off x="7757611" y="1939893"/>
            <a:ext cx="4234092" cy="2674237"/>
            <a:chOff x="7757611" y="1939893"/>
            <a:chExt cx="4234092" cy="2674237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CC828110-9743-4A95-9415-962FFACAEE5B}"/>
                </a:ext>
              </a:extLst>
            </p:cNvPr>
            <p:cNvSpPr/>
            <p:nvPr/>
          </p:nvSpPr>
          <p:spPr>
            <a:xfrm>
              <a:off x="8186974" y="2464525"/>
              <a:ext cx="3336758" cy="1733006"/>
            </a:xfrm>
            <a:prstGeom prst="parallelogram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5295B9-F6D7-446A-ADF6-FFBC1DCCDBFD}"/>
                </a:ext>
              </a:extLst>
            </p:cNvPr>
            <p:cNvSpPr/>
            <p:nvPr/>
          </p:nvSpPr>
          <p:spPr>
            <a:xfrm>
              <a:off x="8217789" y="2037060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vi-VN" sz="2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C48A67-D0DA-43F4-88A9-0479485BAA3C}"/>
                </a:ext>
              </a:extLst>
            </p:cNvPr>
            <p:cNvSpPr/>
            <p:nvPr/>
          </p:nvSpPr>
          <p:spPr>
            <a:xfrm>
              <a:off x="11537130" y="2272936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78A9C4-8518-4F37-B3CA-A4434AAA5FF5}"/>
                </a:ext>
              </a:extLst>
            </p:cNvPr>
            <p:cNvSpPr/>
            <p:nvPr/>
          </p:nvSpPr>
          <p:spPr>
            <a:xfrm>
              <a:off x="11040742" y="4090910"/>
              <a:ext cx="4235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AC081D-E0D3-46CA-8A0C-3E85336D35A4}"/>
                </a:ext>
              </a:extLst>
            </p:cNvPr>
            <p:cNvSpPr/>
            <p:nvPr/>
          </p:nvSpPr>
          <p:spPr>
            <a:xfrm>
              <a:off x="7757611" y="4012532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AE5038-0D37-42EE-84EC-5F40AF00D3B0}"/>
                </a:ext>
              </a:extLst>
            </p:cNvPr>
            <p:cNvSpPr/>
            <p:nvPr/>
          </p:nvSpPr>
          <p:spPr>
            <a:xfrm>
              <a:off x="9934754" y="227952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E846AC-78D0-4A43-9EEF-99E83292FEEC}"/>
                </a:ext>
              </a:extLst>
            </p:cNvPr>
            <p:cNvSpPr/>
            <p:nvPr/>
          </p:nvSpPr>
          <p:spPr>
            <a:xfrm>
              <a:off x="9917337" y="193989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78024D-8043-467D-B579-CDECC65F6BD6}"/>
                </a:ext>
              </a:extLst>
            </p:cNvPr>
            <p:cNvSpPr/>
            <p:nvPr/>
          </p:nvSpPr>
          <p:spPr>
            <a:xfrm>
              <a:off x="11162663" y="313296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D94FD9-D1F3-4CB9-A79C-35BE818685DA}"/>
                </a:ext>
              </a:extLst>
            </p:cNvPr>
            <p:cNvSpPr/>
            <p:nvPr/>
          </p:nvSpPr>
          <p:spPr>
            <a:xfrm>
              <a:off x="11319416" y="3141676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235E2D-6811-4623-9EAA-AA3B1F75D2F4}"/>
                </a:ext>
              </a:extLst>
            </p:cNvPr>
            <p:cNvCxnSpPr/>
            <p:nvPr/>
          </p:nvCxnSpPr>
          <p:spPr>
            <a:xfrm>
              <a:off x="8621487" y="2464526"/>
              <a:ext cx="2682240" cy="862148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C80086-3559-4DDA-A0E9-15164EEF08F8}"/>
                </a:ext>
              </a:extLst>
            </p:cNvPr>
            <p:cNvSpPr/>
            <p:nvPr/>
          </p:nvSpPr>
          <p:spPr>
            <a:xfrm>
              <a:off x="9821543" y="270624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5A1E97-8DD8-4DF0-83E1-CAB49595CFC2}"/>
                </a:ext>
              </a:extLst>
            </p:cNvPr>
            <p:cNvSpPr/>
            <p:nvPr/>
          </p:nvSpPr>
          <p:spPr>
            <a:xfrm>
              <a:off x="9971622" y="286479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4E626C3-39F9-4013-B952-2159C6B1D677}"/>
                </a:ext>
              </a:extLst>
            </p:cNvPr>
            <p:cNvCxnSpPr/>
            <p:nvPr/>
          </p:nvCxnSpPr>
          <p:spPr>
            <a:xfrm flipV="1">
              <a:off x="8186058" y="2464525"/>
              <a:ext cx="1881051" cy="1733006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B4D5F0-CA3A-48FA-9AE5-C1904445ADD3}"/>
                </a:ext>
              </a:extLst>
            </p:cNvPr>
            <p:cNvSpPr/>
            <p:nvPr/>
          </p:nvSpPr>
          <p:spPr>
            <a:xfrm>
              <a:off x="9370895" y="2362463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47DCC4D-0A9C-4115-BDC7-C1BE352EFFE6}"/>
                </a:ext>
              </a:extLst>
            </p:cNvPr>
            <p:cNvCxnSpPr/>
            <p:nvPr/>
          </p:nvCxnSpPr>
          <p:spPr>
            <a:xfrm flipV="1">
              <a:off x="9953898" y="2455817"/>
              <a:ext cx="113211" cy="42672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808B1BC-EF56-46BD-BE4E-2D030C039553}"/>
              </a:ext>
            </a:extLst>
          </p:cNvPr>
          <p:cNvSpPr txBox="1"/>
          <p:nvPr/>
        </p:nvSpPr>
        <p:spPr>
          <a:xfrm>
            <a:off x="2573755" y="986590"/>
            <a:ext cx="141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65963-F837-45FA-855F-38BEF3E72634}"/>
              </a:ext>
            </a:extLst>
          </p:cNvPr>
          <p:cNvSpPr/>
          <p:nvPr/>
        </p:nvSpPr>
        <p:spPr>
          <a:xfrm>
            <a:off x="563698" y="1377434"/>
            <a:ext cx="1523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có:  </a:t>
            </a:r>
            <a:endParaRPr lang="vi-VN" sz="2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FC11D4-719F-4568-807A-4845CAD6E046}"/>
              </a:ext>
            </a:extLst>
          </p:cNvPr>
          <p:cNvSpPr/>
          <p:nvPr/>
        </p:nvSpPr>
        <p:spPr>
          <a:xfrm>
            <a:off x="1766832" y="1402407"/>
            <a:ext cx="2699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AB=CD (t/c hbh)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DD6D52-5784-41AD-85B6-D401041EE60E}"/>
              </a:ext>
            </a:extLst>
          </p:cNvPr>
          <p:cNvSpPr/>
          <p:nvPr/>
        </p:nvSpPr>
        <p:spPr>
          <a:xfrm>
            <a:off x="9488949" y="4004353"/>
            <a:ext cx="279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endParaRPr lang="vi-V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45C5FD-8AAD-4D30-B570-98950605447C}"/>
              </a:ext>
            </a:extLst>
          </p:cNvPr>
          <p:cNvSpPr/>
          <p:nvPr/>
        </p:nvSpPr>
        <p:spPr>
          <a:xfrm>
            <a:off x="9283524" y="4134737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45" name="Parallelogram 44">
            <a:extLst>
              <a:ext uri="{FF2B5EF4-FFF2-40B4-BE49-F238E27FC236}">
                <a16:creationId xmlns:a16="http://schemas.microsoft.com/office/drawing/2014/main" id="{C50BDCDB-F538-4AD8-8F79-A3DDF0EEFE73}"/>
              </a:ext>
            </a:extLst>
          </p:cNvPr>
          <p:cNvSpPr/>
          <p:nvPr/>
        </p:nvSpPr>
        <p:spPr>
          <a:xfrm>
            <a:off x="9631110" y="2463101"/>
            <a:ext cx="1880074" cy="1733006"/>
          </a:xfrm>
          <a:prstGeom prst="parallelogram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8492BA-3A7D-44FC-A49A-AB507C521D54}"/>
              </a:ext>
            </a:extLst>
          </p:cNvPr>
          <p:cNvSpPr/>
          <p:nvPr/>
        </p:nvSpPr>
        <p:spPr>
          <a:xfrm>
            <a:off x="1766832" y="1835544"/>
            <a:ext cx="2502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AM= ½ AB (gt)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1CD13E3-F6EA-4E47-958C-69B7A5A9A40B}"/>
              </a:ext>
            </a:extLst>
          </p:cNvPr>
          <p:cNvSpPr/>
          <p:nvPr/>
        </p:nvSpPr>
        <p:spPr>
          <a:xfrm>
            <a:off x="1798916" y="2284722"/>
            <a:ext cx="2441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DR= ½ DC (gt)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28237069-0869-41C6-BE89-6C918D632FD2}"/>
              </a:ext>
            </a:extLst>
          </p:cNvPr>
          <p:cNvSpPr/>
          <p:nvPr/>
        </p:nvSpPr>
        <p:spPr>
          <a:xfrm>
            <a:off x="4475750" y="1668380"/>
            <a:ext cx="304800" cy="1026694"/>
          </a:xfrm>
          <a:prstGeom prst="rightBrace">
            <a:avLst>
              <a:gd name="adj1" fmla="val 45714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FF98F97-F893-4394-BB75-5AD55CC68355}"/>
              </a:ext>
            </a:extLst>
          </p:cNvPr>
          <p:cNvSpPr/>
          <p:nvPr/>
        </p:nvSpPr>
        <p:spPr>
          <a:xfrm>
            <a:off x="4927127" y="1883670"/>
            <a:ext cx="2646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=&gt;AM = DR  (1)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5BA1CB2-9052-4E4B-97E5-7281EAAC6253}"/>
              </a:ext>
            </a:extLst>
          </p:cNvPr>
          <p:cNvSpPr/>
          <p:nvPr/>
        </p:nvSpPr>
        <p:spPr>
          <a:xfrm>
            <a:off x="1814959" y="2765986"/>
            <a:ext cx="2876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AB // CD (t/c hbh)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59EBF3F-FF8C-42FE-80D3-077261554504}"/>
              </a:ext>
            </a:extLst>
          </p:cNvPr>
          <p:cNvSpPr/>
          <p:nvPr/>
        </p:nvSpPr>
        <p:spPr>
          <a:xfrm>
            <a:off x="4814832" y="2765986"/>
            <a:ext cx="2643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=&gt;AM // DR  (2)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B4C6764-765D-40B6-ABD5-A9A7CFB84B16}"/>
              </a:ext>
            </a:extLst>
          </p:cNvPr>
          <p:cNvSpPr/>
          <p:nvPr/>
        </p:nvSpPr>
        <p:spPr>
          <a:xfrm>
            <a:off x="483464" y="3247249"/>
            <a:ext cx="7346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Từ (1) và (2) =&gt; tứ giác AMRD là hình bình hành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F31EDDD-D3D9-433F-B271-56689D6D6B42}"/>
              </a:ext>
            </a:extLst>
          </p:cNvPr>
          <p:cNvSpPr/>
          <p:nvPr/>
        </p:nvSpPr>
        <p:spPr>
          <a:xfrm>
            <a:off x="483464" y="3648302"/>
            <a:ext cx="3330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=&gt;RM // DA  (tc hbh)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E7BDCFE-84DF-4E27-A871-AE13D7AD1141}"/>
              </a:ext>
            </a:extLst>
          </p:cNvPr>
          <p:cNvSpPr/>
          <p:nvPr/>
        </p:nvSpPr>
        <p:spPr>
          <a:xfrm>
            <a:off x="3788138" y="3648302"/>
            <a:ext cx="2933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Mà MP //AD (cmt)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98984C6-9A65-422E-B72E-32E0C36C895B}"/>
              </a:ext>
            </a:extLst>
          </p:cNvPr>
          <p:cNvSpPr/>
          <p:nvPr/>
        </p:nvSpPr>
        <p:spPr>
          <a:xfrm>
            <a:off x="499507" y="4049354"/>
            <a:ext cx="5647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0000CC"/>
                </a:solidFill>
                <a:latin typeface="+mj-lt"/>
              </a:rPr>
              <a:t>=&gt; M, R, P thẳng hàng (tiên đề Oclit)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443B220-BF2B-4937-BD53-AFF8A6DFDE3A}"/>
              </a:ext>
            </a:extLst>
          </p:cNvPr>
          <p:cNvSpPr/>
          <p:nvPr/>
        </p:nvSpPr>
        <p:spPr>
          <a:xfrm>
            <a:off x="756203" y="4601897"/>
            <a:ext cx="5821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có: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MR = AD (Tc hbh) 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vi-VN" sz="28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6E86F91-4E48-4F51-BD45-50C486D9205B}"/>
              </a:ext>
            </a:extLst>
          </p:cNvPr>
          <p:cNvSpPr/>
          <p:nvPr/>
        </p:nvSpPr>
        <p:spPr>
          <a:xfrm>
            <a:off x="772245" y="5002949"/>
            <a:ext cx="5821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   MP + PR = AD</a:t>
            </a:r>
            <a:endParaRPr lang="vi-VN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E81A8CC-35BB-455C-9562-773406EF5749}"/>
                  </a:ext>
                </a:extLst>
              </p:cNvPr>
              <p:cNvSpPr/>
              <p:nvPr/>
            </p:nvSpPr>
            <p:spPr>
              <a:xfrm>
                <a:off x="740161" y="5387960"/>
                <a:ext cx="5821059" cy="777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=&gt;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AD + PR = AD</a:t>
                </a:r>
                <a:endParaRPr lang="vi-VN" sz="2800"/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E81A8CC-35BB-455C-9562-773406EF5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61" y="5387960"/>
                <a:ext cx="5821059" cy="777970"/>
              </a:xfrm>
              <a:prstGeom prst="rect">
                <a:avLst/>
              </a:prstGeom>
              <a:blipFill>
                <a:blip r:embed="rId4"/>
                <a:stretch>
                  <a:fillRect l="-2094" b="-94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74B96B9-E0EF-42D7-BF0C-B6C2C9952584}"/>
                  </a:ext>
                </a:extLst>
              </p:cNvPr>
              <p:cNvSpPr/>
              <p:nvPr/>
            </p:nvSpPr>
            <p:spPr>
              <a:xfrm>
                <a:off x="1798941" y="5997561"/>
                <a:ext cx="2837228" cy="777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=&gt;    PR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AD </a:t>
                </a:r>
                <a:r>
                  <a:rPr lang="pt-BR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74B96B9-E0EF-42D7-BF0C-B6C2C99525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941" y="5997561"/>
                <a:ext cx="2837228" cy="777970"/>
              </a:xfrm>
              <a:prstGeom prst="rect">
                <a:avLst/>
              </a:prstGeom>
              <a:blipFill>
                <a:blip r:embed="rId5"/>
                <a:stretch>
                  <a:fillRect l="-4292" b="-94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63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6" grpId="0"/>
      <p:bldP spid="34" grpId="0"/>
      <p:bldP spid="37" grpId="0"/>
      <p:bldP spid="45" grpId="0" animBg="1"/>
      <p:bldP spid="46" grpId="0"/>
      <p:bldP spid="47" grpId="0"/>
      <p:bldP spid="24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A498C-A626-4B2C-899E-34A76138F8ED}"/>
              </a:ext>
            </a:extLst>
          </p:cNvPr>
          <p:cNvSpPr txBox="1"/>
          <p:nvPr/>
        </p:nvSpPr>
        <p:spPr>
          <a:xfrm>
            <a:off x="224590" y="112295"/>
            <a:ext cx="367364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 ( SGK – 95)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274A34-0124-45D4-83C0-4B76423A6340}"/>
              </a:ext>
            </a:extLst>
          </p:cNvPr>
          <p:cNvSpPr/>
          <p:nvPr/>
        </p:nvSpPr>
        <p:spPr>
          <a:xfrm>
            <a:off x="3972481" y="243840"/>
            <a:ext cx="641684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hình 106. Chứng minh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840666-8FB7-4055-8EB4-6808F7B6E1F8}"/>
              </a:ext>
            </a:extLst>
          </p:cNvPr>
          <p:cNvGrpSpPr/>
          <p:nvPr/>
        </p:nvGrpSpPr>
        <p:grpSpPr>
          <a:xfrm>
            <a:off x="9239533" y="478242"/>
            <a:ext cx="3061649" cy="2930372"/>
            <a:chOff x="9336337" y="478242"/>
            <a:chExt cx="2961265" cy="293037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A4662E0-7D8D-4760-B1BA-B3D32C865D83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502" l="1261" r="983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6337" y="543898"/>
              <a:ext cx="2961265" cy="2764723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8004E98-2D21-4586-8CA5-EB308AA04AE7}"/>
                </a:ext>
              </a:extLst>
            </p:cNvPr>
            <p:cNvSpPr/>
            <p:nvPr/>
          </p:nvSpPr>
          <p:spPr>
            <a:xfrm>
              <a:off x="9423238" y="2339396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C23BDAB-158E-4AB5-A6BA-C4C4C7D5023E}"/>
                </a:ext>
              </a:extLst>
            </p:cNvPr>
            <p:cNvSpPr/>
            <p:nvPr/>
          </p:nvSpPr>
          <p:spPr>
            <a:xfrm>
              <a:off x="11524754" y="2483775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CBCA11-4EDC-4517-A72C-C038517652FF}"/>
                </a:ext>
              </a:extLst>
            </p:cNvPr>
            <p:cNvSpPr/>
            <p:nvPr/>
          </p:nvSpPr>
          <p:spPr>
            <a:xfrm>
              <a:off x="10118576" y="478242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49682C9-CF73-4A52-9B16-099DC1BDED0E}"/>
                </a:ext>
              </a:extLst>
            </p:cNvPr>
            <p:cNvSpPr/>
            <p:nvPr/>
          </p:nvSpPr>
          <p:spPr>
            <a:xfrm>
              <a:off x="10233836" y="2476091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7E8385-F6C2-4AF4-A725-9974B4827853}"/>
                </a:ext>
              </a:extLst>
            </p:cNvPr>
            <p:cNvSpPr/>
            <p:nvPr/>
          </p:nvSpPr>
          <p:spPr>
            <a:xfrm>
              <a:off x="11079081" y="1392643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C3FBD0-BB3F-4852-B7C4-20A3FD068E29}"/>
                </a:ext>
              </a:extLst>
            </p:cNvPr>
            <p:cNvSpPr/>
            <p:nvPr/>
          </p:nvSpPr>
          <p:spPr>
            <a:xfrm>
              <a:off x="9665218" y="1807580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BC0E04-9F3F-48FC-9D21-3536148FAB78}"/>
                </a:ext>
              </a:extLst>
            </p:cNvPr>
            <p:cNvSpPr/>
            <p:nvPr/>
          </p:nvSpPr>
          <p:spPr>
            <a:xfrm>
              <a:off x="10094499" y="2885394"/>
              <a:ext cx="16446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106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1C8CFC5-A37C-4755-8590-0F8BB8D71F42}"/>
              </a:ext>
            </a:extLst>
          </p:cNvPr>
          <p:cNvSpPr/>
          <p:nvPr/>
        </p:nvSpPr>
        <p:spPr>
          <a:xfrm>
            <a:off x="1057480" y="772963"/>
            <a:ext cx="404238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a)AH</a:t>
            </a:r>
            <a:r>
              <a:rPr lang="pt-BR" sz="2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 = AB. AI = AC. AK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29A2BC4-E27C-470F-AB3D-B49B74D9E643}"/>
                  </a:ext>
                </a:extLst>
              </p:cNvPr>
              <p:cNvSpPr/>
              <p:nvPr/>
            </p:nvSpPr>
            <p:spPr>
              <a:xfrm>
                <a:off x="5768518" y="746694"/>
                <a:ext cx="2459071" cy="559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𝐴𝐼𝐾</m:t>
                        </m:r>
                      </m:e>
                    </m:acc>
                    <m:r>
                      <a:rPr lang="pt-BR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𝐴𝐶𝐻</m:t>
                        </m:r>
                      </m:e>
                    </m:acc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29A2BC4-E27C-470F-AB3D-B49B74D9E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518" y="746694"/>
                <a:ext cx="2459071" cy="559705"/>
              </a:xfrm>
              <a:prstGeom prst="rect">
                <a:avLst/>
              </a:prstGeom>
              <a:blipFill>
                <a:blip r:embed="rId5"/>
                <a:stretch>
                  <a:fillRect l="-4950" t="-4348" b="-29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B2CA6B46-8656-4EA6-9A88-6E7700FBBFF1}"/>
              </a:ext>
            </a:extLst>
          </p:cNvPr>
          <p:cNvSpPr txBox="1"/>
          <p:nvPr/>
        </p:nvSpPr>
        <p:spPr>
          <a:xfrm>
            <a:off x="4900982" y="1216327"/>
            <a:ext cx="141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5E7BA9A-3156-4255-B317-2AFB3D197ECD}"/>
              </a:ext>
            </a:extLst>
          </p:cNvPr>
          <p:cNvSpPr/>
          <p:nvPr/>
        </p:nvSpPr>
        <p:spPr>
          <a:xfrm>
            <a:off x="651638" y="1578181"/>
            <a:ext cx="3953326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Xét 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AHB và AIH có: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EAF2A4D-FD4E-4FEA-993A-612BA5FCCCE2}"/>
                  </a:ext>
                </a:extLst>
              </p:cNvPr>
              <p:cNvSpPr/>
              <p:nvPr/>
            </p:nvSpPr>
            <p:spPr>
              <a:xfrm>
                <a:off x="1103458" y="1933023"/>
                <a:ext cx="2885918" cy="1197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AHB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= </m:t>
                              </m:r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AIH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= 90</m:t>
                              </m:r>
                              <m:r>
                                <m:rPr>
                                  <m:nor/>
                                </m:rPr>
                                <a:rPr lang="vi-VN" sz="2800" baseline="300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HAB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chung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EAF2A4D-FD4E-4FEA-993A-612BA5FCC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58" y="1933023"/>
                <a:ext cx="2885918" cy="1197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D552FB2D-17D8-4D85-9AE4-B12D7155767F}"/>
              </a:ext>
            </a:extLst>
          </p:cNvPr>
          <p:cNvSpPr/>
          <p:nvPr/>
        </p:nvSpPr>
        <p:spPr>
          <a:xfrm>
            <a:off x="4410874" y="2274217"/>
            <a:ext cx="3558988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AHB 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AIH (gg)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487D089-E173-4162-8D51-57E38B3F3DA1}"/>
                  </a:ext>
                </a:extLst>
              </p:cNvPr>
              <p:cNvSpPr/>
              <p:nvPr/>
            </p:nvSpPr>
            <p:spPr>
              <a:xfrm>
                <a:off x="832737" y="3024845"/>
                <a:ext cx="2497317" cy="855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AH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den>
                    </m:f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AI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AH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487D089-E173-4162-8D51-57E38B3F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37" y="3024845"/>
                <a:ext cx="2497317" cy="855106"/>
              </a:xfrm>
              <a:prstGeom prst="rect">
                <a:avLst/>
              </a:prstGeom>
              <a:blipFill>
                <a:blip r:embed="rId7"/>
                <a:stretch>
                  <a:fillRect l="-5134" b="-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8CC4FCBC-FB8E-4936-88DB-669B235510B7}"/>
              </a:ext>
            </a:extLst>
          </p:cNvPr>
          <p:cNvSpPr/>
          <p:nvPr/>
        </p:nvSpPr>
        <p:spPr>
          <a:xfrm>
            <a:off x="3369703" y="3256855"/>
            <a:ext cx="356687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AH</a:t>
            </a:r>
            <a:r>
              <a:rPr lang="vi-V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AI . AB    (1)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15F9D21-0D8B-48F5-A2A9-D848BD83A029}"/>
              </a:ext>
            </a:extLst>
          </p:cNvPr>
          <p:cNvSpPr/>
          <p:nvPr/>
        </p:nvSpPr>
        <p:spPr>
          <a:xfrm>
            <a:off x="844198" y="3857357"/>
            <a:ext cx="3813865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Xét 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AHC và AKH có: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05CF221-287C-435B-B845-1C595B77DC46}"/>
                  </a:ext>
                </a:extLst>
              </p:cNvPr>
              <p:cNvSpPr/>
              <p:nvPr/>
            </p:nvSpPr>
            <p:spPr>
              <a:xfrm>
                <a:off x="1172363" y="4212199"/>
                <a:ext cx="2993768" cy="1197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AH</m:t>
                                  </m:r>
                                  <m:r>
                                    <a:rPr lang="vi-VN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= </m:t>
                              </m:r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= 90</m:t>
                              </m:r>
                              <m:r>
                                <m:rPr>
                                  <m:nor/>
                                </m:rPr>
                                <a:rPr lang="vi-VN" sz="2800" baseline="300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HA</m:t>
                                  </m:r>
                                  <m:r>
                                    <a:rPr lang="vi-VN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chung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05CF221-287C-435B-B845-1C595B77D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363" y="4212199"/>
                <a:ext cx="2993768" cy="11977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810B11D4-65B9-45B1-A4F2-CF897E4D3B9E}"/>
              </a:ext>
            </a:extLst>
          </p:cNvPr>
          <p:cNvSpPr/>
          <p:nvPr/>
        </p:nvSpPr>
        <p:spPr>
          <a:xfrm>
            <a:off x="4463974" y="4553393"/>
            <a:ext cx="3698448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AHC 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AKH (gg)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51545FD-F44C-4413-B091-8EDB02269DDD}"/>
                  </a:ext>
                </a:extLst>
              </p:cNvPr>
              <p:cNvSpPr/>
              <p:nvPr/>
            </p:nvSpPr>
            <p:spPr>
              <a:xfrm>
                <a:off x="955567" y="5304021"/>
                <a:ext cx="2497317" cy="855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AH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AK</m:t>
                        </m:r>
                      </m:den>
                    </m:f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AH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51545FD-F44C-4413-B091-8EDB02269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67" y="5304021"/>
                <a:ext cx="2497317" cy="855106"/>
              </a:xfrm>
              <a:prstGeom prst="rect">
                <a:avLst/>
              </a:prstGeom>
              <a:blipFill>
                <a:blip r:embed="rId9"/>
                <a:stretch>
                  <a:fillRect l="-5134" b="-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48A472C4-2EEF-4453-BA5C-569E08F3443B}"/>
              </a:ext>
            </a:extLst>
          </p:cNvPr>
          <p:cNvSpPr/>
          <p:nvPr/>
        </p:nvSpPr>
        <p:spPr>
          <a:xfrm>
            <a:off x="3422802" y="5536031"/>
            <a:ext cx="370633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AH</a:t>
            </a:r>
            <a:r>
              <a:rPr lang="vi-V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AK . AC    (2)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5959981-0F33-4BBD-AD34-A5EB4709C432}"/>
              </a:ext>
            </a:extLst>
          </p:cNvPr>
          <p:cNvSpPr/>
          <p:nvPr/>
        </p:nvSpPr>
        <p:spPr>
          <a:xfrm>
            <a:off x="1548587" y="6163828"/>
            <a:ext cx="7345601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 (1) và (2) =&gt; AH</a:t>
            </a:r>
            <a:r>
              <a:rPr lang="vi-V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AB. AI = AK . AC (đfcm)</a:t>
            </a:r>
          </a:p>
        </p:txBody>
      </p:sp>
    </p:spTree>
    <p:extLst>
      <p:ext uri="{BB962C8B-B14F-4D97-AF65-F5344CB8AC3E}">
        <p14:creationId xmlns:p14="http://schemas.microsoft.com/office/powerpoint/2010/main" val="62879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t="-7000" r="-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3DD01E-EABC-49EE-8E39-DAFC15085748}"/>
              </a:ext>
            </a:extLst>
          </p:cNvPr>
          <p:cNvSpPr txBox="1"/>
          <p:nvPr/>
        </p:nvSpPr>
        <p:spPr>
          <a:xfrm>
            <a:off x="4412341" y="130629"/>
            <a:ext cx="346891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B0C68-F91F-4DC6-A6D4-04C033A46421}"/>
              </a:ext>
            </a:extLst>
          </p:cNvPr>
          <p:cNvSpPr txBox="1"/>
          <p:nvPr/>
        </p:nvSpPr>
        <p:spPr>
          <a:xfrm>
            <a:off x="1362270" y="1530219"/>
            <a:ext cx="3993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Nêu định lý Thalès</a:t>
            </a:r>
            <a:endParaRPr 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08EB8-03AD-4A66-A213-1DDE46CB629E}"/>
              </a:ext>
            </a:extLst>
          </p:cNvPr>
          <p:cNvSpPr txBox="1"/>
          <p:nvPr/>
        </p:nvSpPr>
        <p:spPr>
          <a:xfrm>
            <a:off x="1343608" y="2220684"/>
            <a:ext cx="834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Nêu đ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trung bình trong tam giác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E6E68-C03C-4211-8A81-EA277F7F409B}"/>
              </a:ext>
            </a:extLst>
          </p:cNvPr>
          <p:cNvSpPr txBox="1"/>
          <p:nvPr/>
        </p:nvSpPr>
        <p:spPr>
          <a:xfrm>
            <a:off x="1362269" y="2967134"/>
            <a:ext cx="834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Nêu tính chất đ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phân giác trong tam giác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A2D22-6B1D-4D1C-937B-76338EB75005}"/>
              </a:ext>
            </a:extLst>
          </p:cNvPr>
          <p:cNvSpPr txBox="1"/>
          <p:nvPr/>
        </p:nvSpPr>
        <p:spPr>
          <a:xfrm>
            <a:off x="1324946" y="3694921"/>
            <a:ext cx="834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Nêu các tr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hợp đồng dạng trong tam giác.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C5E88E-B991-46F0-8489-0863038B5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44" b="90000" l="18125" r="71406">
                        <a14:foregroundMark x1="43906" y1="62344" x2="53438" y2="63281"/>
                        <a14:foregroundMark x1="40938" y1="87344" x2="64063" y2="88906"/>
                        <a14:foregroundMark x1="40156" y1="64219" x2="52500" y2="648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4164" y="2272430"/>
            <a:ext cx="5043054" cy="50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99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1.85185E-6 L 3.33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A498C-A626-4B2C-899E-34A76138F8ED}"/>
              </a:ext>
            </a:extLst>
          </p:cNvPr>
          <p:cNvSpPr txBox="1"/>
          <p:nvPr/>
        </p:nvSpPr>
        <p:spPr>
          <a:xfrm>
            <a:off x="224590" y="112295"/>
            <a:ext cx="367364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 ( SGK – 95)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274A34-0124-45D4-83C0-4B76423A6340}"/>
              </a:ext>
            </a:extLst>
          </p:cNvPr>
          <p:cNvSpPr/>
          <p:nvPr/>
        </p:nvSpPr>
        <p:spPr>
          <a:xfrm>
            <a:off x="3972481" y="243840"/>
            <a:ext cx="641684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hình 106. Chứng minh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840666-8FB7-4055-8EB4-6808F7B6E1F8}"/>
              </a:ext>
            </a:extLst>
          </p:cNvPr>
          <p:cNvGrpSpPr/>
          <p:nvPr/>
        </p:nvGrpSpPr>
        <p:grpSpPr>
          <a:xfrm>
            <a:off x="9239533" y="478242"/>
            <a:ext cx="3061649" cy="2930372"/>
            <a:chOff x="9336337" y="478242"/>
            <a:chExt cx="2961265" cy="293037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A4662E0-7D8D-4760-B1BA-B3D32C865D83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502" l="1261" r="983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6337" y="543898"/>
              <a:ext cx="2961265" cy="2764723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8004E98-2D21-4586-8CA5-EB308AA04AE7}"/>
                </a:ext>
              </a:extLst>
            </p:cNvPr>
            <p:cNvSpPr/>
            <p:nvPr/>
          </p:nvSpPr>
          <p:spPr>
            <a:xfrm>
              <a:off x="9423238" y="2339396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C23BDAB-158E-4AB5-A6BA-C4C4C7D5023E}"/>
                </a:ext>
              </a:extLst>
            </p:cNvPr>
            <p:cNvSpPr/>
            <p:nvPr/>
          </p:nvSpPr>
          <p:spPr>
            <a:xfrm>
              <a:off x="11524754" y="2483775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CBCA11-4EDC-4517-A72C-C038517652FF}"/>
                </a:ext>
              </a:extLst>
            </p:cNvPr>
            <p:cNvSpPr/>
            <p:nvPr/>
          </p:nvSpPr>
          <p:spPr>
            <a:xfrm>
              <a:off x="10118576" y="478242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49682C9-CF73-4A52-9B16-099DC1BDED0E}"/>
                </a:ext>
              </a:extLst>
            </p:cNvPr>
            <p:cNvSpPr/>
            <p:nvPr/>
          </p:nvSpPr>
          <p:spPr>
            <a:xfrm>
              <a:off x="10233836" y="2476091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7E8385-F6C2-4AF4-A725-9974B4827853}"/>
                </a:ext>
              </a:extLst>
            </p:cNvPr>
            <p:cNvSpPr/>
            <p:nvPr/>
          </p:nvSpPr>
          <p:spPr>
            <a:xfrm>
              <a:off x="11079081" y="1392643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C3FBD0-BB3F-4852-B7C4-20A3FD068E29}"/>
                </a:ext>
              </a:extLst>
            </p:cNvPr>
            <p:cNvSpPr/>
            <p:nvPr/>
          </p:nvSpPr>
          <p:spPr>
            <a:xfrm>
              <a:off x="9665218" y="1807580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BC0E04-9F3F-48FC-9D21-3536148FAB78}"/>
                </a:ext>
              </a:extLst>
            </p:cNvPr>
            <p:cNvSpPr/>
            <p:nvPr/>
          </p:nvSpPr>
          <p:spPr>
            <a:xfrm>
              <a:off x="10094499" y="2885394"/>
              <a:ext cx="16446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106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1C8CFC5-A37C-4755-8590-0F8BB8D71F42}"/>
              </a:ext>
            </a:extLst>
          </p:cNvPr>
          <p:cNvSpPr/>
          <p:nvPr/>
        </p:nvSpPr>
        <p:spPr>
          <a:xfrm>
            <a:off x="1057480" y="772963"/>
            <a:ext cx="404238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a)AH</a:t>
            </a:r>
            <a:r>
              <a:rPr lang="pt-BR" sz="2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 = AB. AI = AC. AK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29A2BC4-E27C-470F-AB3D-B49B74D9E643}"/>
                  </a:ext>
                </a:extLst>
              </p:cNvPr>
              <p:cNvSpPr/>
              <p:nvPr/>
            </p:nvSpPr>
            <p:spPr>
              <a:xfrm>
                <a:off x="5768518" y="746694"/>
                <a:ext cx="2459071" cy="559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𝐴𝐼𝐾</m:t>
                        </m:r>
                      </m:e>
                    </m:acc>
                    <m:r>
                      <a:rPr lang="pt-BR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𝐴𝐶𝐻</m:t>
                        </m:r>
                      </m:e>
                    </m:acc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29A2BC4-E27C-470F-AB3D-B49B74D9E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518" y="746694"/>
                <a:ext cx="2459071" cy="559705"/>
              </a:xfrm>
              <a:prstGeom prst="rect">
                <a:avLst/>
              </a:prstGeom>
              <a:blipFill>
                <a:blip r:embed="rId5"/>
                <a:stretch>
                  <a:fillRect l="-4950" t="-4348" b="-29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B2CA6B46-8656-4EA6-9A88-6E7700FBBFF1}"/>
              </a:ext>
            </a:extLst>
          </p:cNvPr>
          <p:cNvSpPr txBox="1"/>
          <p:nvPr/>
        </p:nvSpPr>
        <p:spPr>
          <a:xfrm>
            <a:off x="4900982" y="1216327"/>
            <a:ext cx="141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5E7BA9A-3156-4255-B317-2AFB3D197ECD}"/>
              </a:ext>
            </a:extLst>
          </p:cNvPr>
          <p:cNvSpPr/>
          <p:nvPr/>
        </p:nvSpPr>
        <p:spPr>
          <a:xfrm>
            <a:off x="795638" y="1632773"/>
            <a:ext cx="5848973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Theo câu a ta có: AB . AI = AC . AK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487D089-E173-4162-8D51-57E38B3F3DA1}"/>
                  </a:ext>
                </a:extLst>
              </p:cNvPr>
              <p:cNvSpPr/>
              <p:nvPr/>
            </p:nvSpPr>
            <p:spPr>
              <a:xfrm>
                <a:off x="1146635" y="1987616"/>
                <a:ext cx="5622654" cy="855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AI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AK</m:t>
                        </m:r>
                      </m:den>
                    </m:f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487D089-E173-4162-8D51-57E38B3F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35" y="1987616"/>
                <a:ext cx="5622654" cy="855106"/>
              </a:xfrm>
              <a:prstGeom prst="rect">
                <a:avLst/>
              </a:prstGeom>
              <a:blipFill>
                <a:blip r:embed="rId6"/>
                <a:stretch>
                  <a:fillRect l="-2169" b="-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8103AF1A-ECAA-4275-8297-E77B32EC8771}"/>
              </a:ext>
            </a:extLst>
          </p:cNvPr>
          <p:cNvSpPr/>
          <p:nvPr/>
        </p:nvSpPr>
        <p:spPr>
          <a:xfrm>
            <a:off x="897052" y="2806480"/>
            <a:ext cx="3653564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Xét 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AIK và ACB có: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7B9F2E8-03A5-408C-9816-89D49DA0A6D0}"/>
                  </a:ext>
                </a:extLst>
              </p:cNvPr>
              <p:cNvSpPr/>
              <p:nvPr/>
            </p:nvSpPr>
            <p:spPr>
              <a:xfrm>
                <a:off x="1132987" y="2942959"/>
                <a:ext cx="1951407" cy="3373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AI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AK</m:t>
                                  </m:r>
                                </m:den>
                              </m:f>
                              <m:r>
                                <a:rPr lang="vi-VN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AC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AB</m:t>
                                  </m:r>
                                </m:den>
                              </m:f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IAK</m:t>
                                  </m:r>
                                </m:e>
                              </m:acc>
                              <m:r>
                                <a:rPr lang="vi-VN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2800" b="0" i="0" smtClean="0">
                                  <a:latin typeface="Cambria Math" panose="02040503050406030204" pitchFamily="18" charset="0"/>
                                </a:rPr>
                                <m:t>chung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800"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endParaRPr lang="vi-VN" sz="2800"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7B9F2E8-03A5-408C-9816-89D49DA0A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987" y="2942959"/>
                <a:ext cx="1951407" cy="33739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B2B3211-CE3F-44AB-82B1-CE7A65C6E974}"/>
              </a:ext>
            </a:extLst>
          </p:cNvPr>
          <p:cNvSpPr/>
          <p:nvPr/>
        </p:nvSpPr>
        <p:spPr>
          <a:xfrm>
            <a:off x="3577715" y="3611697"/>
            <a:ext cx="3751348" cy="675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AIK </a:t>
            </a:r>
            <a:r>
              <a:rPr lang="vi-VN" sz="3600">
                <a:latin typeface="Times New Roman" panose="02020603050405020304" pitchFamily="18" charset="0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ACB (cgc)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75BEF7D-19A9-4943-8D08-D46646FFF02B}"/>
                  </a:ext>
                </a:extLst>
              </p:cNvPr>
              <p:cNvSpPr/>
              <p:nvPr/>
            </p:nvSpPr>
            <p:spPr>
              <a:xfrm>
                <a:off x="1065835" y="4908234"/>
                <a:ext cx="5335884" cy="559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=&gt;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AIK</m:t>
                        </m:r>
                      </m:e>
                    </m:acc>
                    <m:r>
                      <a:rPr lang="vi-VN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ACH</m:t>
                        </m:r>
                      </m:e>
                    </m:acc>
                  </m:oMath>
                </a14:m>
                <a:r>
                  <a: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 hai góc tương ứng)</a:t>
                </a: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75BEF7D-19A9-4943-8D08-D46646FFF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835" y="4908234"/>
                <a:ext cx="5335884" cy="559705"/>
              </a:xfrm>
              <a:prstGeom prst="rect">
                <a:avLst/>
              </a:prstGeom>
              <a:blipFill>
                <a:blip r:embed="rId8"/>
                <a:stretch>
                  <a:fillRect l="-2400" t="-4348" r="-914" b="-29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72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4" grpId="0"/>
      <p:bldP spid="31" grpId="0"/>
      <p:bldP spid="36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A498C-A626-4B2C-899E-34A76138F8ED}"/>
              </a:ext>
            </a:extLst>
          </p:cNvPr>
          <p:cNvSpPr txBox="1"/>
          <p:nvPr/>
        </p:nvSpPr>
        <p:spPr>
          <a:xfrm>
            <a:off x="224590" y="112295"/>
            <a:ext cx="367364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 ( SGK – 96)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274A34-0124-45D4-83C0-4B76423A6340}"/>
              </a:ext>
            </a:extLst>
          </p:cNvPr>
          <p:cNvSpPr/>
          <p:nvPr/>
        </p:nvSpPr>
        <p:spPr>
          <a:xfrm>
            <a:off x="3972481" y="243840"/>
            <a:ext cx="641684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hình 10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Chứng minh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1C8CFC5-A37C-4755-8590-0F8BB8D71F42}"/>
              </a:ext>
            </a:extLst>
          </p:cNvPr>
          <p:cNvSpPr/>
          <p:nvPr/>
        </p:nvSpPr>
        <p:spPr>
          <a:xfrm>
            <a:off x="1064902" y="735385"/>
            <a:ext cx="6087460" cy="546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ABN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∽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AIP và AI. AN = AP .AB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9A2BC4-E27C-470F-AB3D-B49B74D9E643}"/>
              </a:ext>
            </a:extLst>
          </p:cNvPr>
          <p:cNvSpPr/>
          <p:nvPr/>
        </p:nvSpPr>
        <p:spPr>
          <a:xfrm>
            <a:off x="1054615" y="1147527"/>
            <a:ext cx="4091633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 AI .AN + BI. BM = AB</a:t>
            </a:r>
            <a:r>
              <a:rPr lang="pt-BR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CA6B46-8656-4EA6-9A88-6E7700FBBFF1}"/>
              </a:ext>
            </a:extLst>
          </p:cNvPr>
          <p:cNvSpPr txBox="1"/>
          <p:nvPr/>
        </p:nvSpPr>
        <p:spPr>
          <a:xfrm>
            <a:off x="4788247" y="1579582"/>
            <a:ext cx="141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5E7BA9A-3156-4255-B317-2AFB3D197ECD}"/>
              </a:ext>
            </a:extLst>
          </p:cNvPr>
          <p:cNvSpPr/>
          <p:nvPr/>
        </p:nvSpPr>
        <p:spPr>
          <a:xfrm>
            <a:off x="697843" y="2046132"/>
            <a:ext cx="4040401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Xét 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ABN và  AIP có: </a:t>
            </a:r>
            <a:endParaRPr lang="vi-VN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CC3452-2FAC-4501-B08A-684F7A3AFD1C}"/>
              </a:ext>
            </a:extLst>
          </p:cNvPr>
          <p:cNvGrpSpPr/>
          <p:nvPr/>
        </p:nvGrpSpPr>
        <p:grpSpPr>
          <a:xfrm>
            <a:off x="8151334" y="118287"/>
            <a:ext cx="3651923" cy="2543588"/>
            <a:chOff x="7975969" y="581749"/>
            <a:chExt cx="3651923" cy="254358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662A64E-39FF-4087-8400-223077940F08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34" b="73585" l="9871" r="89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5969" y="622470"/>
              <a:ext cx="3651923" cy="250286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99C1855-6F53-4798-B8B1-6BFAFBDE1C8B}"/>
                </a:ext>
              </a:extLst>
            </p:cNvPr>
            <p:cNvSpPr/>
            <p:nvPr/>
          </p:nvSpPr>
          <p:spPr>
            <a:xfrm>
              <a:off x="8053746" y="2244067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endParaRPr lang="vi-VN" sz="28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8B4F8B4-6C8A-4B59-BBC7-6A85F7116A0A}"/>
                </a:ext>
              </a:extLst>
            </p:cNvPr>
            <p:cNvSpPr/>
            <p:nvPr/>
          </p:nvSpPr>
          <p:spPr>
            <a:xfrm>
              <a:off x="8724793" y="917122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</a:rPr>
                <a:t>M</a:t>
              </a:r>
              <a:endParaRPr lang="vi-VN" sz="28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ACC4393-AFAB-425A-9307-14A443209814}"/>
                </a:ext>
              </a:extLst>
            </p:cNvPr>
            <p:cNvSpPr/>
            <p:nvPr/>
          </p:nvSpPr>
          <p:spPr>
            <a:xfrm>
              <a:off x="9818120" y="581749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</a:rPr>
                <a:t>N</a:t>
              </a:r>
              <a:endParaRPr lang="vi-VN" sz="28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FEE55DD-0FFC-42CB-A771-C60A394758F7}"/>
                </a:ext>
              </a:extLst>
            </p:cNvPr>
            <p:cNvSpPr/>
            <p:nvPr/>
          </p:nvSpPr>
          <p:spPr>
            <a:xfrm>
              <a:off x="9269400" y="1027709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</a:rPr>
                <a:t>I</a:t>
              </a:r>
              <a:endParaRPr lang="vi-VN" sz="28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0919C86-9510-4B76-9BAE-EAD19D207FA4}"/>
                </a:ext>
              </a:extLst>
            </p:cNvPr>
            <p:cNvSpPr/>
            <p:nvPr/>
          </p:nvSpPr>
          <p:spPr>
            <a:xfrm>
              <a:off x="9233975" y="226172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</a:rPr>
                <a:t>P</a:t>
              </a:r>
              <a:endParaRPr lang="vi-VN" sz="28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B13B0D6-9952-49D2-9F14-AD85A8B9D8C6}"/>
                </a:ext>
              </a:extLst>
            </p:cNvPr>
            <p:cNvSpPr/>
            <p:nvPr/>
          </p:nvSpPr>
          <p:spPr>
            <a:xfrm>
              <a:off x="11181089" y="2267649"/>
              <a:ext cx="4235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+mj-lt"/>
                </a:rPr>
                <a:t>B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FEDBFA7-C7D6-4D70-9D7E-9DA72BB423F2}"/>
                </a:ext>
              </a:extLst>
            </p:cNvPr>
            <p:cNvSpPr/>
            <p:nvPr/>
          </p:nvSpPr>
          <p:spPr>
            <a:xfrm>
              <a:off x="9511950" y="2557832"/>
              <a:ext cx="15311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+mj-lt"/>
                </a:rPr>
                <a:t>Hình 107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43A2F20-FF62-4538-891A-D91E05FDE4EC}"/>
                  </a:ext>
                </a:extLst>
              </p:cNvPr>
              <p:cNvSpPr/>
              <p:nvPr/>
            </p:nvSpPr>
            <p:spPr>
              <a:xfrm>
                <a:off x="919818" y="2321330"/>
                <a:ext cx="2827312" cy="1197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= </m:t>
                              </m:r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= 90</m:t>
                              </m:r>
                              <m:r>
                                <m:rPr>
                                  <m:nor/>
                                </m:rPr>
                                <a:rPr lang="vi-VN" sz="2800" baseline="300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AB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chung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43A2F20-FF62-4538-891A-D91E05FDE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18" y="2321330"/>
                <a:ext cx="2827312" cy="1197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57C611C0-F40B-47C0-B0ED-622ED414E01E}"/>
              </a:ext>
            </a:extLst>
          </p:cNvPr>
          <p:cNvSpPr/>
          <p:nvPr/>
        </p:nvSpPr>
        <p:spPr>
          <a:xfrm>
            <a:off x="3896052" y="2624946"/>
            <a:ext cx="3486339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ABN 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AIP (gg)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1B86CA1-E426-4080-AA9B-3B0386177D8A}"/>
                  </a:ext>
                </a:extLst>
              </p:cNvPr>
              <p:cNvSpPr/>
              <p:nvPr/>
            </p:nvSpPr>
            <p:spPr>
              <a:xfrm>
                <a:off x="932944" y="3363048"/>
                <a:ext cx="2497317" cy="855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AI</m:t>
                        </m:r>
                      </m:den>
                    </m:f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AN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AP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1B86CA1-E426-4080-AA9B-3B0386177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44" y="3363048"/>
                <a:ext cx="2497317" cy="855106"/>
              </a:xfrm>
              <a:prstGeom prst="rect">
                <a:avLst/>
              </a:prstGeom>
              <a:blipFill>
                <a:blip r:embed="rId6"/>
                <a:stretch>
                  <a:fillRect l="-4878" b="-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145C9AC8-8577-4109-A00B-29C2D88FA7D8}"/>
              </a:ext>
            </a:extLst>
          </p:cNvPr>
          <p:cNvSpPr/>
          <p:nvPr/>
        </p:nvSpPr>
        <p:spPr>
          <a:xfrm>
            <a:off x="3244545" y="3507375"/>
            <a:ext cx="4142865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AI . AN = AP . AB    (1)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66BC480-5AEC-4CCD-86E4-94B0893B52C7}"/>
              </a:ext>
            </a:extLst>
          </p:cNvPr>
          <p:cNvSpPr/>
          <p:nvPr/>
        </p:nvSpPr>
        <p:spPr>
          <a:xfrm>
            <a:off x="823934" y="4408500"/>
            <a:ext cx="4029758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b) Xét 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BIP và BAM có: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7565597-6CD2-4985-9E68-982CB95B2CD8}"/>
                  </a:ext>
                </a:extLst>
              </p:cNvPr>
              <p:cNvSpPr/>
              <p:nvPr/>
            </p:nvSpPr>
            <p:spPr>
              <a:xfrm>
                <a:off x="1020205" y="4688186"/>
                <a:ext cx="2872197" cy="1197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BPI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= </m:t>
                              </m:r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BM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= 90</m:t>
                              </m:r>
                              <m:r>
                                <m:rPr>
                                  <m:nor/>
                                </m:rPr>
                                <a:rPr lang="vi-VN" sz="2800" baseline="300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vi-VN" sz="2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chung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7565597-6CD2-4985-9E68-982CB95B2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05" y="4688186"/>
                <a:ext cx="2872197" cy="11977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C4E98EB0-E9A6-4726-BF0A-447C212E8044}"/>
              </a:ext>
            </a:extLst>
          </p:cNvPr>
          <p:cNvSpPr/>
          <p:nvPr/>
        </p:nvSpPr>
        <p:spPr>
          <a:xfrm>
            <a:off x="3874387" y="5054433"/>
            <a:ext cx="3524811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BIP 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BAM (gg)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9AFF105-8565-467A-A94C-80C204CEED31}"/>
                  </a:ext>
                </a:extLst>
              </p:cNvPr>
              <p:cNvSpPr/>
              <p:nvPr/>
            </p:nvSpPr>
            <p:spPr>
              <a:xfrm>
                <a:off x="1018197" y="5742430"/>
                <a:ext cx="2497317" cy="855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BI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BA</m:t>
                        </m:r>
                      </m:den>
                    </m:f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BP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BM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9AFF105-8565-467A-A94C-80C204CEED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97" y="5742430"/>
                <a:ext cx="2497317" cy="855106"/>
              </a:xfrm>
              <a:prstGeom prst="rect">
                <a:avLst/>
              </a:prstGeom>
              <a:blipFill>
                <a:blip r:embed="rId8"/>
                <a:stretch>
                  <a:fillRect l="-4878" b="-7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E5E21373-8C5D-470E-9E91-7F5618997091}"/>
              </a:ext>
            </a:extLst>
          </p:cNvPr>
          <p:cNvSpPr/>
          <p:nvPr/>
        </p:nvSpPr>
        <p:spPr>
          <a:xfrm>
            <a:off x="3272124" y="5861706"/>
            <a:ext cx="408284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BI . BM = BP. AB    (2)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DA6344-3489-449C-AAF9-1147DEB23745}"/>
              </a:ext>
            </a:extLst>
          </p:cNvPr>
          <p:cNvCxnSpPr/>
          <p:nvPr/>
        </p:nvCxnSpPr>
        <p:spPr>
          <a:xfrm>
            <a:off x="7603299" y="2776661"/>
            <a:ext cx="0" cy="39707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4C8C0483-C772-4D39-9957-D5A1F9F34B1F}"/>
              </a:ext>
            </a:extLst>
          </p:cNvPr>
          <p:cNvSpPr/>
          <p:nvPr/>
        </p:nvSpPr>
        <p:spPr>
          <a:xfrm>
            <a:off x="7697377" y="3085793"/>
            <a:ext cx="434606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Từ (1) và (2) cộng vế với vế: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4FE504F-04F2-4F4A-B460-F9D72D73486C}"/>
              </a:ext>
            </a:extLst>
          </p:cNvPr>
          <p:cNvSpPr/>
          <p:nvPr/>
        </p:nvSpPr>
        <p:spPr>
          <a:xfrm>
            <a:off x="7650375" y="3667785"/>
            <a:ext cx="476386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</a:rPr>
              <a:t>AI.AN+BI.BM=(AP+BP).AB 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8AC4156-5701-4CE2-A0FD-5DFFD4CF8870}"/>
              </a:ext>
            </a:extLst>
          </p:cNvPr>
          <p:cNvSpPr/>
          <p:nvPr/>
        </p:nvSpPr>
        <p:spPr>
          <a:xfrm>
            <a:off x="7597030" y="4240990"/>
            <a:ext cx="4324645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</a:rPr>
              <a:t>=&gt;AI.AN+BI.BM= AB.AB 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5EB59B8-69F4-4E48-930F-9BA2FAE92052}"/>
              </a:ext>
            </a:extLst>
          </p:cNvPr>
          <p:cNvSpPr/>
          <p:nvPr/>
        </p:nvSpPr>
        <p:spPr>
          <a:xfrm>
            <a:off x="7593290" y="4827844"/>
            <a:ext cx="367703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=&gt;AI.AN+BI.BM= AB</a:t>
            </a:r>
            <a:r>
              <a:rPr lang="vi-V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9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7" grpId="0"/>
      <p:bldP spid="58" grpId="0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61D616-80CB-48E9-9BA5-C39BAA7FFA82}"/>
              </a:ext>
            </a:extLst>
          </p:cNvPr>
          <p:cNvSpPr txBox="1"/>
          <p:nvPr/>
        </p:nvSpPr>
        <p:spPr>
          <a:xfrm>
            <a:off x="3390900" y="285750"/>
            <a:ext cx="516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F94907-FED6-490E-8405-D206B9E07E00}"/>
              </a:ext>
            </a:extLst>
          </p:cNvPr>
          <p:cNvSpPr/>
          <p:nvPr/>
        </p:nvSpPr>
        <p:spPr>
          <a:xfrm>
            <a:off x="2762250" y="1646530"/>
            <a:ext cx="6610350" cy="2291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+ Ôn tập lại nội dung các kiến thức đã học</a:t>
            </a:r>
            <a:endParaRPr lang="vi-VN" sz="2800" b="1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+ Xem lại các bài tập đã chữa</a:t>
            </a:r>
            <a:endParaRPr lang="vi-VN" sz="2800" b="1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+ Chuẩn bị kiến thức tốt nhất cho bài kiểm tra cuối học kì</a:t>
            </a:r>
            <a:endParaRPr lang="vi-VN" sz="2800" b="1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14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755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2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E39B1D-BF92-4F10-926A-A1F123037409}"/>
              </a:ext>
            </a:extLst>
          </p:cNvPr>
          <p:cNvSpPr txBox="1"/>
          <p:nvPr/>
        </p:nvSpPr>
        <p:spPr>
          <a:xfrm>
            <a:off x="1395663" y="240632"/>
            <a:ext cx="9288379" cy="1512606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en-US" sz="3600" b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vi-VN" sz="3600" b="1"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0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r="-1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3B6DC-6843-448D-84DF-D9F7F5BBBAFE}"/>
              </a:ext>
            </a:extLst>
          </p:cNvPr>
          <p:cNvSpPr txBox="1"/>
          <p:nvPr/>
        </p:nvSpPr>
        <p:spPr>
          <a:xfrm>
            <a:off x="4461928" y="46782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 1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DD3C4D-2B2D-4DDF-89BE-CA16FF1002E5}"/>
              </a:ext>
            </a:extLst>
          </p:cNvPr>
          <p:cNvGrpSpPr/>
          <p:nvPr/>
        </p:nvGrpSpPr>
        <p:grpSpPr>
          <a:xfrm>
            <a:off x="900309" y="1515979"/>
            <a:ext cx="10515449" cy="1557589"/>
            <a:chOff x="900309" y="1515979"/>
            <a:chExt cx="10515449" cy="15575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813ECE1-AC3E-44F6-B80F-7CA4B773D54D}"/>
                    </a:ext>
                  </a:extLst>
                </p:cNvPr>
                <p:cNvSpPr/>
                <p:nvPr/>
              </p:nvSpPr>
              <p:spPr>
                <a:xfrm>
                  <a:off x="1865100" y="1649756"/>
                  <a:ext cx="9550658" cy="598177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DEG        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MNP 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3200" b="1" i="1"/>
                          </m:ctrlPr>
                        </m:accPr>
                        <m:e>
                          <m:r>
                            <a:rPr lang="pt-BR" sz="3200" b="1" i="1"/>
                            <m:t>𝑬</m:t>
                          </m:r>
                        </m:e>
                      </m:acc>
                    </m:oMath>
                  </a14:m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60</a:t>
                  </a:r>
                  <a:r>
                    <a:rPr lang="pt-BR" sz="3200" b="1" baseline="30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3200" b="1" i="1"/>
                          </m:ctrlPr>
                        </m:accPr>
                        <m:e>
                          <m:r>
                            <a:rPr lang="pt-BR" sz="3200" b="1" i="1"/>
                            <m:t>𝑴</m:t>
                          </m:r>
                        </m:e>
                      </m:acc>
                    </m:oMath>
                  </a14:m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40</a:t>
                  </a:r>
                  <a:r>
                    <a:rPr lang="pt-BR" sz="3200" b="1" baseline="30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vi-VN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813ECE1-AC3E-44F6-B80F-7CA4B773D5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5100" y="1649756"/>
                  <a:ext cx="9550658" cy="598177"/>
                </a:xfrm>
                <a:prstGeom prst="rect">
                  <a:avLst/>
                </a:prstGeom>
                <a:blipFill>
                  <a:blip r:embed="rId3"/>
                  <a:stretch>
                    <a:fillRect l="-1659" t="-11224" b="-32653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3B1EC4A9-6807-4865-B387-38901F49401A}"/>
                </a:ext>
              </a:extLst>
            </p:cNvPr>
            <p:cNvSpPr/>
            <p:nvPr/>
          </p:nvSpPr>
          <p:spPr>
            <a:xfrm>
              <a:off x="900309" y="1515979"/>
              <a:ext cx="10407425" cy="1557589"/>
            </a:xfrm>
            <a:prstGeom prst="hexagon">
              <a:avLst>
                <a:gd name="adj" fmla="val 50000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CE9199-CDDF-4DC2-8904-ECF57B7CACEE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11307734" y="2294774"/>
            <a:ext cx="10607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FFC53B-7B27-4E02-8C37-C350EA56B4DE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0" y="2294774"/>
            <a:ext cx="9003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3F225-8570-45A8-8432-B94274BEFF7B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58B1AC-B8FE-41C3-B4F6-9CAF88CDAD4E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85953A6-C755-4ED3-A84A-ACCA87B9DC0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2603E71C-B0BE-4C50-B6FE-CEE8BC1A4FE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ACD36B9C-BB56-483E-B15C-1AD7955B403E}"/>
                </a:ext>
              </a:extLst>
            </p:cNvPr>
            <p:cNvSpPr/>
            <p:nvPr/>
          </p:nvSpPr>
          <p:spPr>
            <a:xfrm>
              <a:off x="6553200" y="3638550"/>
              <a:ext cx="44958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EB4CA1E-5D28-408B-ACD3-37859EA90316}"/>
                </a:ext>
              </a:extLst>
            </p:cNvPr>
            <p:cNvCxnSpPr>
              <a:cxnSpLocks/>
              <a:stCxn id="12" idx="3"/>
              <a:endCxn id="11" idx="0"/>
            </p:cNvCxnSpPr>
            <p:nvPr/>
          </p:nvCxnSpPr>
          <p:spPr>
            <a:xfrm flipH="1">
              <a:off x="5600700" y="4067175"/>
              <a:ext cx="95250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79B48F-9CB6-42C7-893C-BA4DC300001A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F93A65-62EC-42FE-AADD-CFA3EFB42B64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F7A733-F723-4AFE-BE84-DBDB99D7AC4B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04AE9D7E-45C9-49A1-96EE-8A2F8BDE0AF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90F4DD55-FC99-469D-B994-8CB42BC63229}"/>
                </a:ext>
              </a:extLst>
            </p:cNvPr>
            <p:cNvSpPr/>
            <p:nvPr/>
          </p:nvSpPr>
          <p:spPr>
            <a:xfrm>
              <a:off x="6572250" y="3638550"/>
              <a:ext cx="44767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4FCD7F9-8288-40D0-B8C0-C41C70D3E7CE}"/>
                </a:ext>
              </a:extLst>
            </p:cNvPr>
            <p:cNvCxnSpPr>
              <a:cxnSpLocks/>
              <a:stCxn id="18" idx="3"/>
              <a:endCxn id="17" idx="0"/>
            </p:cNvCxnSpPr>
            <p:nvPr/>
          </p:nvCxnSpPr>
          <p:spPr>
            <a:xfrm flipH="1">
              <a:off x="5600700" y="4067175"/>
              <a:ext cx="97155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Hexagon 19">
            <a:extLst>
              <a:ext uri="{FF2B5EF4-FFF2-40B4-BE49-F238E27FC236}">
                <a16:creationId xmlns:a16="http://schemas.microsoft.com/office/drawing/2014/main" id="{006D892A-8251-4E73-8F4B-06F5F4F7A603}"/>
              </a:ext>
            </a:extLst>
          </p:cNvPr>
          <p:cNvSpPr/>
          <p:nvPr/>
        </p:nvSpPr>
        <p:spPr>
          <a:xfrm>
            <a:off x="1148014" y="3660751"/>
            <a:ext cx="447675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74C893-9306-4EAA-95DB-1F85A9CE4668}"/>
              </a:ext>
            </a:extLst>
          </p:cNvPr>
          <p:cNvSpPr txBox="1"/>
          <p:nvPr/>
        </p:nvSpPr>
        <p:spPr>
          <a:xfrm>
            <a:off x="7817517" y="5096376"/>
            <a:ext cx="375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 . 80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AE69-020C-4EDE-9587-A3DD1BB5ED8A}"/>
              </a:ext>
            </a:extLst>
          </p:cNvPr>
          <p:cNvSpPr txBox="1"/>
          <p:nvPr/>
        </p:nvSpPr>
        <p:spPr>
          <a:xfrm>
            <a:off x="2312067" y="378192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.  40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FDC4A-F413-4B8C-A5E3-FF123E26C394}"/>
              </a:ext>
            </a:extLst>
          </p:cNvPr>
          <p:cNvSpPr txBox="1"/>
          <p:nvPr/>
        </p:nvSpPr>
        <p:spPr>
          <a:xfrm>
            <a:off x="7798467" y="3781926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 . 50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E28DA-2A76-4E62-AF46-C7DDA0F806EA}"/>
              </a:ext>
            </a:extLst>
          </p:cNvPr>
          <p:cNvSpPr txBox="1"/>
          <p:nvPr/>
        </p:nvSpPr>
        <p:spPr>
          <a:xfrm>
            <a:off x="2331117" y="513447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60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4A7BC3-4098-4B91-9B59-BD0AAD86B745}"/>
              </a:ext>
            </a:extLst>
          </p:cNvPr>
          <p:cNvSpPr txBox="1"/>
          <p:nvPr/>
        </p:nvSpPr>
        <p:spPr>
          <a:xfrm rot="16200000">
            <a:off x="4102331" y="1696603"/>
            <a:ext cx="39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S</a:t>
            </a:r>
            <a:endParaRPr lang="vi-VN" sz="3200" b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2B7751-D92C-4EBA-9099-CEED36B6AE4C}"/>
              </a:ext>
            </a:extLst>
          </p:cNvPr>
          <p:cNvSpPr/>
          <p:nvPr/>
        </p:nvSpPr>
        <p:spPr>
          <a:xfrm>
            <a:off x="2144655" y="2321918"/>
            <a:ext cx="6223178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Số đo góc D bằng bao nhiêu độ?</a:t>
            </a:r>
            <a:endParaRPr lang="vi-VN" sz="32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r="-1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3B6DC-6843-448D-84DF-D9F7F5BBBAFE}"/>
              </a:ext>
            </a:extLst>
          </p:cNvPr>
          <p:cNvSpPr txBox="1"/>
          <p:nvPr/>
        </p:nvSpPr>
        <p:spPr>
          <a:xfrm>
            <a:off x="4461928" y="46782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 1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DD3C4D-2B2D-4DDF-89BE-CA16FF1002E5}"/>
              </a:ext>
            </a:extLst>
          </p:cNvPr>
          <p:cNvGrpSpPr/>
          <p:nvPr/>
        </p:nvGrpSpPr>
        <p:grpSpPr>
          <a:xfrm>
            <a:off x="900309" y="1515979"/>
            <a:ext cx="10515449" cy="1557589"/>
            <a:chOff x="900309" y="1515979"/>
            <a:chExt cx="10515449" cy="15575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813ECE1-AC3E-44F6-B80F-7CA4B773D54D}"/>
                    </a:ext>
                  </a:extLst>
                </p:cNvPr>
                <p:cNvSpPr/>
                <p:nvPr/>
              </p:nvSpPr>
              <p:spPr>
                <a:xfrm>
                  <a:off x="1865100" y="1649756"/>
                  <a:ext cx="9550658" cy="598177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DEG        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MNP 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3200" b="1" i="1"/>
                          </m:ctrlPr>
                        </m:accPr>
                        <m:e>
                          <m:r>
                            <a:rPr lang="pt-BR" sz="3200" b="1" i="1"/>
                            <m:t>𝑬</m:t>
                          </m:r>
                        </m:e>
                      </m:acc>
                    </m:oMath>
                  </a14:m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60</a:t>
                  </a:r>
                  <a:r>
                    <a:rPr lang="pt-BR" sz="3200" b="1" baseline="30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3200" b="1" i="1"/>
                          </m:ctrlPr>
                        </m:accPr>
                        <m:e>
                          <m:r>
                            <a:rPr lang="pt-BR" sz="3200" b="1" i="1"/>
                            <m:t>𝑴</m:t>
                          </m:r>
                        </m:e>
                      </m:acc>
                    </m:oMath>
                  </a14:m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40</a:t>
                  </a:r>
                  <a:r>
                    <a:rPr lang="pt-BR" sz="3200" b="1" baseline="30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vi-VN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813ECE1-AC3E-44F6-B80F-7CA4B773D5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5100" y="1649756"/>
                  <a:ext cx="9550658" cy="598177"/>
                </a:xfrm>
                <a:prstGeom prst="rect">
                  <a:avLst/>
                </a:prstGeom>
                <a:blipFill>
                  <a:blip r:embed="rId3"/>
                  <a:stretch>
                    <a:fillRect l="-1659" t="-11224" b="-32653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3B1EC4A9-6807-4865-B387-38901F49401A}"/>
                </a:ext>
              </a:extLst>
            </p:cNvPr>
            <p:cNvSpPr/>
            <p:nvPr/>
          </p:nvSpPr>
          <p:spPr>
            <a:xfrm>
              <a:off x="900309" y="1515979"/>
              <a:ext cx="10407425" cy="1557589"/>
            </a:xfrm>
            <a:prstGeom prst="hexagon">
              <a:avLst>
                <a:gd name="adj" fmla="val 50000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CE9199-CDDF-4DC2-8904-ECF57B7CACEE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11307734" y="2294774"/>
            <a:ext cx="10607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FFC53B-7B27-4E02-8C37-C350EA56B4DE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0" y="2294774"/>
            <a:ext cx="9003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3F225-8570-45A8-8432-B94274BEFF7B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58B1AC-B8FE-41C3-B4F6-9CAF88CDAD4E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85953A6-C755-4ED3-A84A-ACCA87B9DC0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2603E71C-B0BE-4C50-B6FE-CEE8BC1A4FE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ACD36B9C-BB56-483E-B15C-1AD7955B403E}"/>
                </a:ext>
              </a:extLst>
            </p:cNvPr>
            <p:cNvSpPr/>
            <p:nvPr/>
          </p:nvSpPr>
          <p:spPr>
            <a:xfrm>
              <a:off x="6553200" y="3638550"/>
              <a:ext cx="44958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EB4CA1E-5D28-408B-ACD3-37859EA90316}"/>
                </a:ext>
              </a:extLst>
            </p:cNvPr>
            <p:cNvCxnSpPr>
              <a:cxnSpLocks/>
              <a:stCxn id="12" idx="3"/>
              <a:endCxn id="11" idx="0"/>
            </p:cNvCxnSpPr>
            <p:nvPr/>
          </p:nvCxnSpPr>
          <p:spPr>
            <a:xfrm flipH="1">
              <a:off x="5600700" y="4067175"/>
              <a:ext cx="95250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79B48F-9CB6-42C7-893C-BA4DC300001A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F93A65-62EC-42FE-AADD-CFA3EFB42B64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F7A733-F723-4AFE-BE84-DBDB99D7AC4B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04AE9D7E-45C9-49A1-96EE-8A2F8BDE0AF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90F4DD55-FC99-469D-B994-8CB42BC63229}"/>
                </a:ext>
              </a:extLst>
            </p:cNvPr>
            <p:cNvSpPr/>
            <p:nvPr/>
          </p:nvSpPr>
          <p:spPr>
            <a:xfrm>
              <a:off x="6572250" y="3638550"/>
              <a:ext cx="44767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4FCD7F9-8288-40D0-B8C0-C41C70D3E7CE}"/>
                </a:ext>
              </a:extLst>
            </p:cNvPr>
            <p:cNvCxnSpPr>
              <a:cxnSpLocks/>
              <a:stCxn id="18" idx="3"/>
              <a:endCxn id="17" idx="0"/>
            </p:cNvCxnSpPr>
            <p:nvPr/>
          </p:nvCxnSpPr>
          <p:spPr>
            <a:xfrm flipH="1">
              <a:off x="5600700" y="4067175"/>
              <a:ext cx="97155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Hexagon 19">
            <a:extLst>
              <a:ext uri="{FF2B5EF4-FFF2-40B4-BE49-F238E27FC236}">
                <a16:creationId xmlns:a16="http://schemas.microsoft.com/office/drawing/2014/main" id="{006D892A-8251-4E73-8F4B-06F5F4F7A603}"/>
              </a:ext>
            </a:extLst>
          </p:cNvPr>
          <p:cNvSpPr/>
          <p:nvPr/>
        </p:nvSpPr>
        <p:spPr>
          <a:xfrm>
            <a:off x="1129352" y="4967037"/>
            <a:ext cx="447675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74C893-9306-4EAA-95DB-1F85A9CE4668}"/>
              </a:ext>
            </a:extLst>
          </p:cNvPr>
          <p:cNvSpPr txBox="1"/>
          <p:nvPr/>
        </p:nvSpPr>
        <p:spPr>
          <a:xfrm>
            <a:off x="7817517" y="5096376"/>
            <a:ext cx="375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 . 80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AE69-020C-4EDE-9587-A3DD1BB5ED8A}"/>
              </a:ext>
            </a:extLst>
          </p:cNvPr>
          <p:cNvSpPr txBox="1"/>
          <p:nvPr/>
        </p:nvSpPr>
        <p:spPr>
          <a:xfrm>
            <a:off x="2312067" y="378192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.  40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FDC4A-F413-4B8C-A5E3-FF123E26C394}"/>
              </a:ext>
            </a:extLst>
          </p:cNvPr>
          <p:cNvSpPr txBox="1"/>
          <p:nvPr/>
        </p:nvSpPr>
        <p:spPr>
          <a:xfrm>
            <a:off x="7798467" y="3781926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 . 50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E28DA-2A76-4E62-AF46-C7DDA0F806EA}"/>
              </a:ext>
            </a:extLst>
          </p:cNvPr>
          <p:cNvSpPr txBox="1"/>
          <p:nvPr/>
        </p:nvSpPr>
        <p:spPr>
          <a:xfrm>
            <a:off x="2331117" y="513447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60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4A7BC3-4098-4B91-9B59-BD0AAD86B745}"/>
              </a:ext>
            </a:extLst>
          </p:cNvPr>
          <p:cNvSpPr txBox="1"/>
          <p:nvPr/>
        </p:nvSpPr>
        <p:spPr>
          <a:xfrm rot="16200000">
            <a:off x="4102331" y="1696603"/>
            <a:ext cx="39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S</a:t>
            </a:r>
            <a:endParaRPr lang="vi-VN" sz="3200" b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2B7751-D92C-4EBA-9099-CEED36B6AE4C}"/>
              </a:ext>
            </a:extLst>
          </p:cNvPr>
          <p:cNvSpPr/>
          <p:nvPr/>
        </p:nvSpPr>
        <p:spPr>
          <a:xfrm>
            <a:off x="2144655" y="2321918"/>
            <a:ext cx="6223178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Số đo góc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bằng bao nhiêu độ?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r="-1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3B6DC-6843-448D-84DF-D9F7F5BBBAFE}"/>
              </a:ext>
            </a:extLst>
          </p:cNvPr>
          <p:cNvSpPr txBox="1"/>
          <p:nvPr/>
        </p:nvSpPr>
        <p:spPr>
          <a:xfrm>
            <a:off x="4461928" y="46782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 1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DD3C4D-2B2D-4DDF-89BE-CA16FF1002E5}"/>
              </a:ext>
            </a:extLst>
          </p:cNvPr>
          <p:cNvGrpSpPr/>
          <p:nvPr/>
        </p:nvGrpSpPr>
        <p:grpSpPr>
          <a:xfrm>
            <a:off x="900309" y="1515979"/>
            <a:ext cx="10515449" cy="1557589"/>
            <a:chOff x="900309" y="1515979"/>
            <a:chExt cx="10515449" cy="15575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813ECE1-AC3E-44F6-B80F-7CA4B773D54D}"/>
                    </a:ext>
                  </a:extLst>
                </p:cNvPr>
                <p:cNvSpPr/>
                <p:nvPr/>
              </p:nvSpPr>
              <p:spPr>
                <a:xfrm>
                  <a:off x="1865100" y="1649756"/>
                  <a:ext cx="9550658" cy="598177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DEG        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MNP 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3200" b="1" i="1"/>
                          </m:ctrlPr>
                        </m:accPr>
                        <m:e>
                          <m:r>
                            <a:rPr lang="pt-BR" sz="3200" b="1" i="1"/>
                            <m:t>𝑬</m:t>
                          </m:r>
                        </m:e>
                      </m:acc>
                    </m:oMath>
                  </a14:m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60</a:t>
                  </a:r>
                  <a:r>
                    <a:rPr lang="pt-BR" sz="3200" b="1" baseline="30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3200" b="1" i="1"/>
                          </m:ctrlPr>
                        </m:accPr>
                        <m:e>
                          <m:r>
                            <a:rPr lang="pt-BR" sz="3200" b="1" i="1"/>
                            <m:t>𝑴</m:t>
                          </m:r>
                        </m:e>
                      </m:acc>
                    </m:oMath>
                  </a14:m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40</a:t>
                  </a:r>
                  <a:r>
                    <a:rPr lang="pt-BR" sz="3200" b="1" baseline="30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vi-VN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813ECE1-AC3E-44F6-B80F-7CA4B773D5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5100" y="1649756"/>
                  <a:ext cx="9550658" cy="598177"/>
                </a:xfrm>
                <a:prstGeom prst="rect">
                  <a:avLst/>
                </a:prstGeom>
                <a:blipFill>
                  <a:blip r:embed="rId3"/>
                  <a:stretch>
                    <a:fillRect l="-1659" t="-11224" b="-32653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3B1EC4A9-6807-4865-B387-38901F49401A}"/>
                </a:ext>
              </a:extLst>
            </p:cNvPr>
            <p:cNvSpPr/>
            <p:nvPr/>
          </p:nvSpPr>
          <p:spPr>
            <a:xfrm>
              <a:off x="900309" y="1515979"/>
              <a:ext cx="10407425" cy="1557589"/>
            </a:xfrm>
            <a:prstGeom prst="hexagon">
              <a:avLst>
                <a:gd name="adj" fmla="val 50000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CE9199-CDDF-4DC2-8904-ECF57B7CACEE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11307734" y="2294774"/>
            <a:ext cx="10607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FFC53B-7B27-4E02-8C37-C350EA56B4DE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0" y="2294774"/>
            <a:ext cx="9003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3F225-8570-45A8-8432-B94274BEFF7B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58B1AC-B8FE-41C3-B4F6-9CAF88CDAD4E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85953A6-C755-4ED3-A84A-ACCA87B9DC0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2603E71C-B0BE-4C50-B6FE-CEE8BC1A4FE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ACD36B9C-BB56-483E-B15C-1AD7955B403E}"/>
                </a:ext>
              </a:extLst>
            </p:cNvPr>
            <p:cNvSpPr/>
            <p:nvPr/>
          </p:nvSpPr>
          <p:spPr>
            <a:xfrm>
              <a:off x="6553200" y="3638550"/>
              <a:ext cx="44958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EB4CA1E-5D28-408B-ACD3-37859EA90316}"/>
                </a:ext>
              </a:extLst>
            </p:cNvPr>
            <p:cNvCxnSpPr>
              <a:cxnSpLocks/>
              <a:stCxn id="12" idx="3"/>
              <a:endCxn id="11" idx="0"/>
            </p:cNvCxnSpPr>
            <p:nvPr/>
          </p:nvCxnSpPr>
          <p:spPr>
            <a:xfrm flipH="1">
              <a:off x="5600700" y="4067175"/>
              <a:ext cx="95250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79B48F-9CB6-42C7-893C-BA4DC300001A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F93A65-62EC-42FE-AADD-CFA3EFB42B64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F7A733-F723-4AFE-BE84-DBDB99D7AC4B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04AE9D7E-45C9-49A1-96EE-8A2F8BDE0AF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90F4DD55-FC99-469D-B994-8CB42BC63229}"/>
                </a:ext>
              </a:extLst>
            </p:cNvPr>
            <p:cNvSpPr/>
            <p:nvPr/>
          </p:nvSpPr>
          <p:spPr>
            <a:xfrm>
              <a:off x="6572250" y="3638550"/>
              <a:ext cx="44767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4FCD7F9-8288-40D0-B8C0-C41C70D3E7CE}"/>
                </a:ext>
              </a:extLst>
            </p:cNvPr>
            <p:cNvCxnSpPr>
              <a:cxnSpLocks/>
              <a:stCxn id="18" idx="3"/>
              <a:endCxn id="17" idx="0"/>
            </p:cNvCxnSpPr>
            <p:nvPr/>
          </p:nvCxnSpPr>
          <p:spPr>
            <a:xfrm flipH="1">
              <a:off x="5600700" y="4067175"/>
              <a:ext cx="97155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Hexagon 19">
            <a:extLst>
              <a:ext uri="{FF2B5EF4-FFF2-40B4-BE49-F238E27FC236}">
                <a16:creationId xmlns:a16="http://schemas.microsoft.com/office/drawing/2014/main" id="{006D892A-8251-4E73-8F4B-06F5F4F7A603}"/>
              </a:ext>
            </a:extLst>
          </p:cNvPr>
          <p:cNvSpPr/>
          <p:nvPr/>
        </p:nvSpPr>
        <p:spPr>
          <a:xfrm>
            <a:off x="6559768" y="4948376"/>
            <a:ext cx="447675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74C893-9306-4EAA-95DB-1F85A9CE4668}"/>
              </a:ext>
            </a:extLst>
          </p:cNvPr>
          <p:cNvSpPr txBox="1"/>
          <p:nvPr/>
        </p:nvSpPr>
        <p:spPr>
          <a:xfrm>
            <a:off x="7817517" y="5096376"/>
            <a:ext cx="375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 . 80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AE69-020C-4EDE-9587-A3DD1BB5ED8A}"/>
              </a:ext>
            </a:extLst>
          </p:cNvPr>
          <p:cNvSpPr txBox="1"/>
          <p:nvPr/>
        </p:nvSpPr>
        <p:spPr>
          <a:xfrm>
            <a:off x="2312067" y="378192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.  40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FDC4A-F413-4B8C-A5E3-FF123E26C394}"/>
              </a:ext>
            </a:extLst>
          </p:cNvPr>
          <p:cNvSpPr txBox="1"/>
          <p:nvPr/>
        </p:nvSpPr>
        <p:spPr>
          <a:xfrm>
            <a:off x="7798467" y="3781926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 . 50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E28DA-2A76-4E62-AF46-C7DDA0F806EA}"/>
              </a:ext>
            </a:extLst>
          </p:cNvPr>
          <p:cNvSpPr txBox="1"/>
          <p:nvPr/>
        </p:nvSpPr>
        <p:spPr>
          <a:xfrm>
            <a:off x="2331117" y="513447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60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4A7BC3-4098-4B91-9B59-BD0AAD86B745}"/>
              </a:ext>
            </a:extLst>
          </p:cNvPr>
          <p:cNvSpPr txBox="1"/>
          <p:nvPr/>
        </p:nvSpPr>
        <p:spPr>
          <a:xfrm rot="16200000">
            <a:off x="4102331" y="1696603"/>
            <a:ext cx="39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S</a:t>
            </a:r>
            <a:endParaRPr lang="vi-VN" sz="3200" b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2B7751-D92C-4EBA-9099-CEED36B6AE4C}"/>
              </a:ext>
            </a:extLst>
          </p:cNvPr>
          <p:cNvSpPr/>
          <p:nvPr/>
        </p:nvSpPr>
        <p:spPr>
          <a:xfrm>
            <a:off x="2190437" y="2321918"/>
            <a:ext cx="6131615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2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2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Số đo góc </a:t>
            </a:r>
            <a:r>
              <a:rPr lang="vi-VN" sz="32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32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bằng bao nhiêu độ?</a:t>
            </a:r>
            <a:endParaRPr lang="vi-VN" sz="3200" b="1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7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r="-1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3B6DC-6843-448D-84DF-D9F7F5BBBAFE}"/>
              </a:ext>
            </a:extLst>
          </p:cNvPr>
          <p:cNvSpPr txBox="1"/>
          <p:nvPr/>
        </p:nvSpPr>
        <p:spPr>
          <a:xfrm>
            <a:off x="4461928" y="46782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 2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DD3C4D-2B2D-4DDF-89BE-CA16FF1002E5}"/>
              </a:ext>
            </a:extLst>
          </p:cNvPr>
          <p:cNvGrpSpPr/>
          <p:nvPr/>
        </p:nvGrpSpPr>
        <p:grpSpPr>
          <a:xfrm>
            <a:off x="900309" y="1500467"/>
            <a:ext cx="10440804" cy="1573101"/>
            <a:chOff x="900309" y="1500467"/>
            <a:chExt cx="10440804" cy="157310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13ECE1-AC3E-44F6-B80F-7CA4B773D54D}"/>
                </a:ext>
              </a:extLst>
            </p:cNvPr>
            <p:cNvSpPr/>
            <p:nvPr/>
          </p:nvSpPr>
          <p:spPr>
            <a:xfrm>
              <a:off x="1790455" y="1500467"/>
              <a:ext cx="9550658" cy="1077218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DEG        </a:t>
              </a:r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MNP , DE = 2cm, DG = 4cm , </a:t>
              </a:r>
            </a:p>
            <a:p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MN = 4cm , NP = 6cm</a:t>
              </a:r>
              <a:endParaRPr lang="vi-V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3B1EC4A9-6807-4865-B387-38901F49401A}"/>
                </a:ext>
              </a:extLst>
            </p:cNvPr>
            <p:cNvSpPr/>
            <p:nvPr/>
          </p:nvSpPr>
          <p:spPr>
            <a:xfrm>
              <a:off x="900309" y="1515979"/>
              <a:ext cx="10407425" cy="1557589"/>
            </a:xfrm>
            <a:prstGeom prst="hexagon">
              <a:avLst>
                <a:gd name="adj" fmla="val 50000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CE9199-CDDF-4DC2-8904-ECF57B7CACEE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11307734" y="2294774"/>
            <a:ext cx="10607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FFC53B-7B27-4E02-8C37-C350EA56B4DE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0" y="2294774"/>
            <a:ext cx="9003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3F225-8570-45A8-8432-B94274BEFF7B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58B1AC-B8FE-41C3-B4F6-9CAF88CDAD4E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85953A6-C755-4ED3-A84A-ACCA87B9DC0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2603E71C-B0BE-4C50-B6FE-CEE8BC1A4FE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ACD36B9C-BB56-483E-B15C-1AD7955B403E}"/>
                </a:ext>
              </a:extLst>
            </p:cNvPr>
            <p:cNvSpPr/>
            <p:nvPr/>
          </p:nvSpPr>
          <p:spPr>
            <a:xfrm>
              <a:off x="6553200" y="3638550"/>
              <a:ext cx="44958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EB4CA1E-5D28-408B-ACD3-37859EA90316}"/>
                </a:ext>
              </a:extLst>
            </p:cNvPr>
            <p:cNvCxnSpPr>
              <a:cxnSpLocks/>
              <a:stCxn id="12" idx="3"/>
              <a:endCxn id="11" idx="0"/>
            </p:cNvCxnSpPr>
            <p:nvPr/>
          </p:nvCxnSpPr>
          <p:spPr>
            <a:xfrm flipH="1">
              <a:off x="5600700" y="4067175"/>
              <a:ext cx="95250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79B48F-9CB6-42C7-893C-BA4DC300001A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F93A65-62EC-42FE-AADD-CFA3EFB42B64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F7A733-F723-4AFE-BE84-DBDB99D7AC4B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04AE9D7E-45C9-49A1-96EE-8A2F8BDE0AF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90F4DD55-FC99-469D-B994-8CB42BC63229}"/>
                </a:ext>
              </a:extLst>
            </p:cNvPr>
            <p:cNvSpPr/>
            <p:nvPr/>
          </p:nvSpPr>
          <p:spPr>
            <a:xfrm>
              <a:off x="6572250" y="3638550"/>
              <a:ext cx="44767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4FCD7F9-8288-40D0-B8C0-C41C70D3E7CE}"/>
                </a:ext>
              </a:extLst>
            </p:cNvPr>
            <p:cNvCxnSpPr>
              <a:cxnSpLocks/>
              <a:stCxn id="18" idx="3"/>
              <a:endCxn id="17" idx="0"/>
            </p:cNvCxnSpPr>
            <p:nvPr/>
          </p:nvCxnSpPr>
          <p:spPr>
            <a:xfrm flipH="1">
              <a:off x="5600700" y="4067175"/>
              <a:ext cx="97155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Hexagon 19">
            <a:extLst>
              <a:ext uri="{FF2B5EF4-FFF2-40B4-BE49-F238E27FC236}">
                <a16:creationId xmlns:a16="http://schemas.microsoft.com/office/drawing/2014/main" id="{006D892A-8251-4E73-8F4B-06F5F4F7A603}"/>
              </a:ext>
            </a:extLst>
          </p:cNvPr>
          <p:cNvSpPr/>
          <p:nvPr/>
        </p:nvSpPr>
        <p:spPr>
          <a:xfrm>
            <a:off x="6559768" y="3623429"/>
            <a:ext cx="447675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74C893-9306-4EAA-95DB-1F85A9CE4668}"/>
              </a:ext>
            </a:extLst>
          </p:cNvPr>
          <p:cNvSpPr txBox="1"/>
          <p:nvPr/>
        </p:nvSpPr>
        <p:spPr>
          <a:xfrm>
            <a:off x="7817517" y="5096376"/>
            <a:ext cx="375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 . 8cm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AE69-020C-4EDE-9587-A3DD1BB5ED8A}"/>
              </a:ext>
            </a:extLst>
          </p:cNvPr>
          <p:cNvSpPr txBox="1"/>
          <p:nvPr/>
        </p:nvSpPr>
        <p:spPr>
          <a:xfrm>
            <a:off x="2312067" y="378192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. 2cm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FDC4A-F413-4B8C-A5E3-FF123E26C394}"/>
              </a:ext>
            </a:extLst>
          </p:cNvPr>
          <p:cNvSpPr txBox="1"/>
          <p:nvPr/>
        </p:nvSpPr>
        <p:spPr>
          <a:xfrm>
            <a:off x="7798467" y="3781926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 . 3cm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E28DA-2A76-4E62-AF46-C7DDA0F806EA}"/>
              </a:ext>
            </a:extLst>
          </p:cNvPr>
          <p:cNvSpPr txBox="1"/>
          <p:nvPr/>
        </p:nvSpPr>
        <p:spPr>
          <a:xfrm>
            <a:off x="2331117" y="513447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4cm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4A7BC3-4098-4B91-9B59-BD0AAD86B745}"/>
              </a:ext>
            </a:extLst>
          </p:cNvPr>
          <p:cNvSpPr txBox="1"/>
          <p:nvPr/>
        </p:nvSpPr>
        <p:spPr>
          <a:xfrm rot="16200000">
            <a:off x="4102331" y="1528654"/>
            <a:ext cx="39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S</a:t>
            </a:r>
            <a:endParaRPr lang="vi-VN" sz="3200" b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2B7751-D92C-4EBA-9099-CEED36B6AE4C}"/>
              </a:ext>
            </a:extLst>
          </p:cNvPr>
          <p:cNvSpPr/>
          <p:nvPr/>
        </p:nvSpPr>
        <p:spPr>
          <a:xfrm>
            <a:off x="4044013" y="2509935"/>
            <a:ext cx="3842719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Độ dài cạnh EG là</a:t>
            </a:r>
            <a:endParaRPr lang="vi-VN" sz="32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r="-1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3B6DC-6843-448D-84DF-D9F7F5BBBAFE}"/>
              </a:ext>
            </a:extLst>
          </p:cNvPr>
          <p:cNvSpPr txBox="1"/>
          <p:nvPr/>
        </p:nvSpPr>
        <p:spPr>
          <a:xfrm>
            <a:off x="4461928" y="46782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 2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DD3C4D-2B2D-4DDF-89BE-CA16FF1002E5}"/>
              </a:ext>
            </a:extLst>
          </p:cNvPr>
          <p:cNvGrpSpPr/>
          <p:nvPr/>
        </p:nvGrpSpPr>
        <p:grpSpPr>
          <a:xfrm>
            <a:off x="900309" y="1500467"/>
            <a:ext cx="10440804" cy="1573101"/>
            <a:chOff x="900309" y="1500467"/>
            <a:chExt cx="10440804" cy="157310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13ECE1-AC3E-44F6-B80F-7CA4B773D54D}"/>
                </a:ext>
              </a:extLst>
            </p:cNvPr>
            <p:cNvSpPr/>
            <p:nvPr/>
          </p:nvSpPr>
          <p:spPr>
            <a:xfrm>
              <a:off x="1790455" y="1500467"/>
              <a:ext cx="9550658" cy="1077218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DEG        </a:t>
              </a:r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MNP , DE = 2cm, DG = 4cm , </a:t>
              </a:r>
            </a:p>
            <a:p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MN = 4cm , NP = 6cm</a:t>
              </a:r>
              <a:endParaRPr lang="vi-V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3B1EC4A9-6807-4865-B387-38901F49401A}"/>
                </a:ext>
              </a:extLst>
            </p:cNvPr>
            <p:cNvSpPr/>
            <p:nvPr/>
          </p:nvSpPr>
          <p:spPr>
            <a:xfrm>
              <a:off x="900309" y="1515979"/>
              <a:ext cx="10407425" cy="1557589"/>
            </a:xfrm>
            <a:prstGeom prst="hexagon">
              <a:avLst>
                <a:gd name="adj" fmla="val 50000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CE9199-CDDF-4DC2-8904-ECF57B7CACEE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11307734" y="2294774"/>
            <a:ext cx="10607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FFC53B-7B27-4E02-8C37-C350EA56B4DE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0" y="2294774"/>
            <a:ext cx="9003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3F225-8570-45A8-8432-B94274BEFF7B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58B1AC-B8FE-41C3-B4F6-9CAF88CDAD4E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85953A6-C755-4ED3-A84A-ACCA87B9DC0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2603E71C-B0BE-4C50-B6FE-CEE8BC1A4FE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ACD36B9C-BB56-483E-B15C-1AD7955B403E}"/>
                </a:ext>
              </a:extLst>
            </p:cNvPr>
            <p:cNvSpPr/>
            <p:nvPr/>
          </p:nvSpPr>
          <p:spPr>
            <a:xfrm>
              <a:off x="6553200" y="3638550"/>
              <a:ext cx="44958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EB4CA1E-5D28-408B-ACD3-37859EA90316}"/>
                </a:ext>
              </a:extLst>
            </p:cNvPr>
            <p:cNvCxnSpPr>
              <a:cxnSpLocks/>
              <a:stCxn id="12" idx="3"/>
              <a:endCxn id="11" idx="0"/>
            </p:cNvCxnSpPr>
            <p:nvPr/>
          </p:nvCxnSpPr>
          <p:spPr>
            <a:xfrm flipH="1">
              <a:off x="5600700" y="4067175"/>
              <a:ext cx="95250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79B48F-9CB6-42C7-893C-BA4DC300001A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F93A65-62EC-42FE-AADD-CFA3EFB42B64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F7A733-F723-4AFE-BE84-DBDB99D7AC4B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04AE9D7E-45C9-49A1-96EE-8A2F8BDE0AF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90F4DD55-FC99-469D-B994-8CB42BC63229}"/>
                </a:ext>
              </a:extLst>
            </p:cNvPr>
            <p:cNvSpPr/>
            <p:nvPr/>
          </p:nvSpPr>
          <p:spPr>
            <a:xfrm>
              <a:off x="6572250" y="3638550"/>
              <a:ext cx="44767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4FCD7F9-8288-40D0-B8C0-C41C70D3E7CE}"/>
                </a:ext>
              </a:extLst>
            </p:cNvPr>
            <p:cNvCxnSpPr>
              <a:cxnSpLocks/>
              <a:stCxn id="18" idx="3"/>
              <a:endCxn id="17" idx="0"/>
            </p:cNvCxnSpPr>
            <p:nvPr/>
          </p:nvCxnSpPr>
          <p:spPr>
            <a:xfrm flipH="1">
              <a:off x="5600700" y="4067175"/>
              <a:ext cx="97155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Hexagon 19">
            <a:extLst>
              <a:ext uri="{FF2B5EF4-FFF2-40B4-BE49-F238E27FC236}">
                <a16:creationId xmlns:a16="http://schemas.microsoft.com/office/drawing/2014/main" id="{006D892A-8251-4E73-8F4B-06F5F4F7A603}"/>
              </a:ext>
            </a:extLst>
          </p:cNvPr>
          <p:cNvSpPr/>
          <p:nvPr/>
        </p:nvSpPr>
        <p:spPr>
          <a:xfrm>
            <a:off x="6559768" y="4948376"/>
            <a:ext cx="447675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74C893-9306-4EAA-95DB-1F85A9CE4668}"/>
              </a:ext>
            </a:extLst>
          </p:cNvPr>
          <p:cNvSpPr txBox="1"/>
          <p:nvPr/>
        </p:nvSpPr>
        <p:spPr>
          <a:xfrm>
            <a:off x="7817517" y="5096376"/>
            <a:ext cx="375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 . 8cm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AE69-020C-4EDE-9587-A3DD1BB5ED8A}"/>
              </a:ext>
            </a:extLst>
          </p:cNvPr>
          <p:cNvSpPr txBox="1"/>
          <p:nvPr/>
        </p:nvSpPr>
        <p:spPr>
          <a:xfrm>
            <a:off x="2312067" y="378192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. 2cm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FDC4A-F413-4B8C-A5E3-FF123E26C394}"/>
              </a:ext>
            </a:extLst>
          </p:cNvPr>
          <p:cNvSpPr txBox="1"/>
          <p:nvPr/>
        </p:nvSpPr>
        <p:spPr>
          <a:xfrm>
            <a:off x="7798467" y="3781926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 . 3cm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E28DA-2A76-4E62-AF46-C7DDA0F806EA}"/>
              </a:ext>
            </a:extLst>
          </p:cNvPr>
          <p:cNvSpPr txBox="1"/>
          <p:nvPr/>
        </p:nvSpPr>
        <p:spPr>
          <a:xfrm>
            <a:off x="2331117" y="513447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4cm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4A7BC3-4098-4B91-9B59-BD0AAD86B745}"/>
              </a:ext>
            </a:extLst>
          </p:cNvPr>
          <p:cNvSpPr txBox="1"/>
          <p:nvPr/>
        </p:nvSpPr>
        <p:spPr>
          <a:xfrm rot="16200000">
            <a:off x="4102331" y="1528654"/>
            <a:ext cx="39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S</a:t>
            </a:r>
            <a:endParaRPr lang="vi-VN" sz="3200" b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2B7751-D92C-4EBA-9099-CEED36B6AE4C}"/>
              </a:ext>
            </a:extLst>
          </p:cNvPr>
          <p:cNvSpPr/>
          <p:nvPr/>
        </p:nvSpPr>
        <p:spPr>
          <a:xfrm>
            <a:off x="4021667" y="2509935"/>
            <a:ext cx="3887411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cạnh MP là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59EFA6-6E36-448A-9D6B-41BE26A01DDE}"/>
              </a:ext>
            </a:extLst>
          </p:cNvPr>
          <p:cNvSpPr txBox="1"/>
          <p:nvPr/>
        </p:nvSpPr>
        <p:spPr>
          <a:xfrm>
            <a:off x="4267201" y="2871537"/>
            <a:ext cx="617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DẠNG BÀI TÍNH ĐỘ DÀI CẠNH</a:t>
            </a:r>
          </a:p>
        </p:txBody>
      </p:sp>
    </p:spTree>
    <p:extLst>
      <p:ext uri="{BB962C8B-B14F-4D97-AF65-F5344CB8AC3E}">
        <p14:creationId xmlns:p14="http://schemas.microsoft.com/office/powerpoint/2010/main" val="10009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1472</Words>
  <Application>Microsoft Office PowerPoint</Application>
  <PresentationFormat>Widescreen</PresentationFormat>
  <Paragraphs>320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Ninh Gia</cp:lastModifiedBy>
  <cp:revision>58</cp:revision>
  <dcterms:created xsi:type="dcterms:W3CDTF">2023-07-08T02:57:56Z</dcterms:created>
  <dcterms:modified xsi:type="dcterms:W3CDTF">2023-07-08T09:23:56Z</dcterms:modified>
</cp:coreProperties>
</file>