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B68580-A3F1-4018-855F-EF810D5799FB}" type="datetimeFigureOut">
              <a:rPr lang="en-US" smtClean="0"/>
              <a:t>6/25/2023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BF676B-D0FF-4FDD-B8C3-D9F61D7E11AF}" type="slidenum">
              <a:rPr lang="en-US" smtClean="0"/>
              <a:t>‹#›</a:t>
            </a:fld>
            <a:endParaRPr lang="en-US"/>
          </a:p>
        </p:txBody>
      </p:sp>
    </p:spTree>
    <p:extLst>
      <p:ext uri="{BB962C8B-B14F-4D97-AF65-F5344CB8AC3E}">
        <p14:creationId xmlns:p14="http://schemas.microsoft.com/office/powerpoint/2010/main" val="4172943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02A84ED-71E6-4975-8395-05DEED0B2EAD}" type="slidenum">
              <a:rPr lang="en-US" altLang="vi-VN" sz="1200">
                <a:cs typeface="Times New Roman" pitchFamily="18" charset="0"/>
              </a:rPr>
              <a:pPr algn="r" eaLnBrk="1" hangingPunct="1"/>
              <a:t>1</a:t>
            </a:fld>
            <a:endParaRPr lang="en-US" altLang="vi-VN" sz="1200">
              <a:cs typeface="Times New Roman"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vi-VN"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67CD13-A874-4921-A489-480FD09BD08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318582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7CD13-A874-4921-A489-480FD09BD08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71655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7CD13-A874-4921-A489-480FD09BD08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84716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67CD13-A874-4921-A489-480FD09BD08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149062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67CD13-A874-4921-A489-480FD09BD084}" type="datetimeFigureOut">
              <a:rPr lang="en-US" smtClean="0"/>
              <a:t>6/25/2023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99867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67CD13-A874-4921-A489-480FD09BD084}"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706019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67CD13-A874-4921-A489-480FD09BD084}" type="datetimeFigureOut">
              <a:rPr lang="en-US" smtClean="0"/>
              <a:t>6/25/2023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2821664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67CD13-A874-4921-A489-480FD09BD084}" type="datetimeFigureOut">
              <a:rPr lang="en-US" smtClean="0"/>
              <a:t>6/25/2023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197976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7CD13-A874-4921-A489-480FD09BD084}" type="datetimeFigureOut">
              <a:rPr lang="en-US" smtClean="0"/>
              <a:t>6/25/2023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99409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7CD13-A874-4921-A489-480FD09BD084}"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124239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67CD13-A874-4921-A489-480FD09BD084}" type="datetimeFigureOut">
              <a:rPr lang="en-US" smtClean="0"/>
              <a:t>6/25/2023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C583C1-9383-4B70-9086-1EECCD5C5019}" type="slidenum">
              <a:rPr lang="en-US" smtClean="0"/>
              <a:t>‹#›</a:t>
            </a:fld>
            <a:endParaRPr lang="en-US"/>
          </a:p>
        </p:txBody>
      </p:sp>
    </p:spTree>
    <p:extLst>
      <p:ext uri="{BB962C8B-B14F-4D97-AF65-F5344CB8AC3E}">
        <p14:creationId xmlns:p14="http://schemas.microsoft.com/office/powerpoint/2010/main" val="3992682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7CD13-A874-4921-A489-480FD09BD084}" type="datetimeFigureOut">
              <a:rPr lang="en-US" smtClean="0"/>
              <a:t>6/25/2023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583C1-9383-4B70-9086-1EECCD5C5019}" type="slidenum">
              <a:rPr lang="en-US" smtClean="0"/>
              <a:t>‹#›</a:t>
            </a:fld>
            <a:endParaRPr lang="en-US"/>
          </a:p>
        </p:txBody>
      </p:sp>
    </p:spTree>
    <p:extLst>
      <p:ext uri="{BB962C8B-B14F-4D97-AF65-F5344CB8AC3E}">
        <p14:creationId xmlns:p14="http://schemas.microsoft.com/office/powerpoint/2010/main" val="27781820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20.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2.emf"/><Relationship Id="rId5" Type="http://schemas.openxmlformats.org/officeDocument/2006/relationships/image" Target="../media/image23.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19.jpg"/><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8.bin"/><Relationship Id="rId10" Type="http://schemas.openxmlformats.org/officeDocument/2006/relationships/image" Target="../media/image10.wmf"/><Relationship Id="rId4" Type="http://schemas.openxmlformats.org/officeDocument/2006/relationships/image" Target="../media/image25.png"/><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6.w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3.gif"/><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1.jpg"/><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wmf"/><Relationship Id="rId4" Type="http://schemas.openxmlformats.org/officeDocument/2006/relationships/oleObject" Target="../embeddings/oleObject1.bin"/><Relationship Id="rId9" Type="http://schemas.openxmlformats.org/officeDocument/2006/relationships/image" Target="../media/image10.w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2"/>
          <p:cNvSpPr>
            <a:spLocks noChangeArrowheads="1"/>
          </p:cNvSpPr>
          <p:nvPr/>
        </p:nvSpPr>
        <p:spPr bwMode="auto">
          <a:xfrm>
            <a:off x="1143000" y="14478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vi-VN" sz="2400" b="1" smtClean="0">
                <a:latin typeface="Times New Roman" pitchFamily="18" charset="0"/>
                <a:cs typeface="Times New Roman" pitchFamily="18" charset="0"/>
              </a:rPr>
              <a:t>UBND HUYỆN THỦ </a:t>
            </a:r>
            <a:r>
              <a:rPr lang="en-US" altLang="vi-VN" sz="2400" b="1">
                <a:latin typeface="Times New Roman" pitchFamily="18" charset="0"/>
                <a:cs typeface="Times New Roman" pitchFamily="18" charset="0"/>
              </a:rPr>
              <a:t>THỪA</a:t>
            </a:r>
          </a:p>
          <a:p>
            <a:pPr algn="ctr" eaLnBrk="1" hangingPunct="1"/>
            <a:r>
              <a:rPr lang="en-US" altLang="vi-VN" sz="2400" b="1">
                <a:latin typeface="Times New Roman" pitchFamily="18" charset="0"/>
                <a:cs typeface="Times New Roman" pitchFamily="18" charset="0"/>
              </a:rPr>
              <a:t>TRƯỜNG THCS LONG THẠNH</a:t>
            </a:r>
          </a:p>
          <a:p>
            <a:pPr algn="ctr" eaLnBrk="1" hangingPunct="1"/>
            <a:endParaRPr lang="en-US" altLang="vi-VN" sz="2400" b="1">
              <a:solidFill>
                <a:srgbClr val="B00058"/>
              </a:solidFill>
              <a:latin typeface="Times New Roman" pitchFamily="18" charset="0"/>
              <a:cs typeface="Times New Roman" pitchFamily="18" charset="0"/>
            </a:endParaRPr>
          </a:p>
        </p:txBody>
      </p:sp>
      <p:sp>
        <p:nvSpPr>
          <p:cNvPr id="295950" name="Text Box 14"/>
          <p:cNvSpPr txBox="1">
            <a:spLocks noChangeArrowheads="1"/>
          </p:cNvSpPr>
          <p:nvPr/>
        </p:nvSpPr>
        <p:spPr bwMode="auto">
          <a:xfrm>
            <a:off x="1143000" y="2973388"/>
            <a:ext cx="7162800" cy="1570037"/>
          </a:xfrm>
          <a:prstGeom prst="rect">
            <a:avLst/>
          </a:prstGeom>
          <a:noFill/>
          <a:ln w="9525">
            <a:noFill/>
            <a:miter lim="800000"/>
            <a:headEnd/>
            <a:tailEnd/>
          </a:ln>
          <a:effectLst>
            <a:outerShdw dist="63500" dir="19387806" algn="ctr" rotWithShape="0">
              <a:schemeClr val="tx1">
                <a:alpha val="50000"/>
              </a:schemeClr>
            </a:outerShdw>
          </a:effectLst>
        </p:spPr>
        <p:txBody>
          <a:bodyPr>
            <a:spAutoFit/>
          </a:bodyPr>
          <a:lstStyle/>
          <a:p>
            <a:pPr algn="ctr" eaLnBrk="1" hangingPunct="1">
              <a:spcBef>
                <a:spcPct val="50000"/>
              </a:spcBef>
              <a:defRPr/>
            </a:pPr>
            <a:r>
              <a:rPr lang="en-US" sz="4800" b="1" dirty="0">
                <a:solidFill>
                  <a:srgbClr val="FF0000"/>
                </a:solidFill>
                <a:effectLst>
                  <a:outerShdw blurRad="38100" dist="38100" dir="2700000" algn="tl">
                    <a:srgbClr val="C0C0C0"/>
                  </a:outerShdw>
                </a:effectLst>
                <a:latin typeface="Times New Roman" pitchFamily="18" charset="0"/>
                <a:cs typeface="Arial" pitchFamily="34" charset="0"/>
              </a:rPr>
              <a:t>Chào mừng quý Thầy Cô đã đến dự giờ thăm lớp</a:t>
            </a:r>
            <a:endParaRPr lang="en-US" sz="4800" b="1" dirty="0">
              <a:solidFill>
                <a:srgbClr val="FF0000"/>
              </a:solidFill>
              <a:latin typeface="Times New Roman" pitchFamily="18" charset="0"/>
              <a:cs typeface="Arial" pitchFamily="34" charset="0"/>
            </a:endParaRPr>
          </a:p>
        </p:txBody>
      </p:sp>
      <p:sp>
        <p:nvSpPr>
          <p:cNvPr id="32772" name="Text Box 17"/>
          <p:cNvSpPr txBox="1">
            <a:spLocks noChangeArrowheads="1"/>
          </p:cNvSpPr>
          <p:nvPr/>
        </p:nvSpPr>
        <p:spPr bwMode="auto">
          <a:xfrm>
            <a:off x="4572000" y="640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vi-VN" sz="2400">
                <a:solidFill>
                  <a:srgbClr val="FF00FF"/>
                </a:solidFill>
                <a:latin typeface="VNI-Ariston" pitchFamily="2" charset="0"/>
              </a:rPr>
              <a:t>Lớp 8/2</a:t>
            </a:r>
          </a:p>
        </p:txBody>
      </p:sp>
      <p:pic>
        <p:nvPicPr>
          <p:cNvPr id="2053" name="Picture 5"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2578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3340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6" descr="EART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81000"/>
            <a:ext cx="1066800"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blumen-pflanzen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0"/>
            <a:ext cx="556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9" name="AutoShape 11"/>
          <p:cNvSpPr>
            <a:spLocks noChangeArrowheads="1"/>
          </p:cNvSpPr>
          <p:nvPr/>
        </p:nvSpPr>
        <p:spPr bwMode="auto">
          <a:xfrm>
            <a:off x="3733800" y="2819400"/>
            <a:ext cx="3810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latin typeface="Arial" pitchFamily="34" charset="0"/>
              <a:cs typeface="Arial" pitchFamily="34" charset="0"/>
            </a:endParaRPr>
          </a:p>
        </p:txBody>
      </p:sp>
      <p:sp>
        <p:nvSpPr>
          <p:cNvPr id="32780" name="AutoShape 12"/>
          <p:cNvSpPr>
            <a:spLocks noChangeArrowheads="1"/>
          </p:cNvSpPr>
          <p:nvPr/>
        </p:nvSpPr>
        <p:spPr bwMode="auto">
          <a:xfrm>
            <a:off x="4572000" y="2438400"/>
            <a:ext cx="3810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latin typeface="Arial" pitchFamily="34" charset="0"/>
              <a:cs typeface="Arial" pitchFamily="34" charset="0"/>
            </a:endParaRPr>
          </a:p>
        </p:txBody>
      </p:sp>
      <p:sp>
        <p:nvSpPr>
          <p:cNvPr id="32781" name="AutoShape 13"/>
          <p:cNvSpPr>
            <a:spLocks noChangeArrowheads="1"/>
          </p:cNvSpPr>
          <p:nvPr/>
        </p:nvSpPr>
        <p:spPr bwMode="auto">
          <a:xfrm>
            <a:off x="5334000" y="2133600"/>
            <a:ext cx="381000" cy="228600"/>
          </a:xfrm>
          <a:prstGeom prst="star5">
            <a:avLst/>
          </a:prstGeom>
          <a:solidFill>
            <a:srgbClr val="FFFF00"/>
          </a:solidFill>
          <a:ln w="9525">
            <a:solidFill>
              <a:schemeClr val="tx1"/>
            </a:solidFill>
            <a:miter lim="800000"/>
            <a:headEnd/>
            <a:tailEnd/>
          </a:ln>
          <a:effectLst/>
        </p:spPr>
        <p:txBody>
          <a:bodyPr wrap="none" anchor="ctr"/>
          <a:lstStyle/>
          <a:p>
            <a:pPr eaLnBrk="1" hangingPunct="1">
              <a:defRPr/>
            </a:pPr>
            <a:endParaRPr lang="en-US">
              <a:latin typeface="Arial" pitchFamily="34" charset="0"/>
              <a:cs typeface="Arial" pitchFamily="34" charset="0"/>
            </a:endParaRPr>
          </a:p>
        </p:txBody>
      </p:sp>
      <p:pic>
        <p:nvPicPr>
          <p:cNvPr id="2062" name="Picture 14" descr="POINSET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67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5600" y="4624388"/>
            <a:ext cx="243840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WordArt 15"/>
          <p:cNvSpPr>
            <a:spLocks noChangeArrowheads="1" noChangeShapeType="1" noTextEdit="1"/>
          </p:cNvSpPr>
          <p:nvPr/>
        </p:nvSpPr>
        <p:spPr bwMode="auto">
          <a:xfrm>
            <a:off x="2800350" y="4633913"/>
            <a:ext cx="4305300" cy="14001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GV: Trần Thị Cẩm Nhung</a:t>
            </a:r>
          </a:p>
          <a:p>
            <a:pPr algn="ctr"/>
            <a:r>
              <a:rPr lang="en-US" sz="3600" b="1" kern="10">
                <a:ln w="12700">
                  <a:solidFill>
                    <a:srgbClr val="EAEAEA"/>
                  </a:solidFill>
                  <a:miter lim="800000"/>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Môn Toán</a:t>
            </a:r>
          </a:p>
        </p:txBody>
      </p:sp>
    </p:spTree>
    <p:extLst>
      <p:ext uri="{BB962C8B-B14F-4D97-AF65-F5344CB8AC3E}">
        <p14:creationId xmlns:p14="http://schemas.microsoft.com/office/powerpoint/2010/main" val="23370777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2770">
                                            <p:txEl>
                                              <p:pRg st="0" end="0"/>
                                            </p:txEl>
                                          </p:spTgt>
                                        </p:tgtEl>
                                        <p:attrNameLst>
                                          <p:attrName>style.visibility</p:attrName>
                                        </p:attrNameLst>
                                      </p:cBhvr>
                                      <p:to>
                                        <p:strVal val="visible"/>
                                      </p:to>
                                    </p:set>
                                    <p:anim calcmode="lin" valueType="num">
                                      <p:cBhvr>
                                        <p:cTn id="7" dur="500" fill="hold"/>
                                        <p:tgtEl>
                                          <p:spTgt spid="3277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2770">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2770">
                                            <p:txEl>
                                              <p:pRg st="0" end="0"/>
                                            </p:txEl>
                                          </p:spTgt>
                                        </p:tgtEl>
                                        <p:attrNameLst>
                                          <p:attrName>style.rotation</p:attrName>
                                        </p:attrNameLst>
                                      </p:cBhvr>
                                      <p:tavLst>
                                        <p:tav tm="0">
                                          <p:val>
                                            <p:fltVal val="90"/>
                                          </p:val>
                                        </p:tav>
                                        <p:tav tm="100000">
                                          <p:val>
                                            <p:fltVal val="0"/>
                                          </p:val>
                                        </p:tav>
                                      </p:tavLst>
                                    </p:anim>
                                    <p:animEffect transition="in" filter="fade">
                                      <p:cBhvr>
                                        <p:cTn id="10" dur="500"/>
                                        <p:tgtEl>
                                          <p:spTgt spid="32770">
                                            <p:txEl>
                                              <p:pRg st="0" end="0"/>
                                            </p:txEl>
                                          </p:spTgt>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32770">
                                            <p:txEl>
                                              <p:pRg st="1" end="1"/>
                                            </p:txEl>
                                          </p:spTgt>
                                        </p:tgtEl>
                                        <p:attrNameLst>
                                          <p:attrName>style.visibility</p:attrName>
                                        </p:attrNameLst>
                                      </p:cBhvr>
                                      <p:to>
                                        <p:strVal val="visible"/>
                                      </p:to>
                                    </p:set>
                                    <p:anim calcmode="lin" valueType="num">
                                      <p:cBhvr>
                                        <p:cTn id="13" dur="500" fill="hold"/>
                                        <p:tgtEl>
                                          <p:spTgt spid="3277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2770">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2770">
                                            <p:txEl>
                                              <p:pRg st="1" end="1"/>
                                            </p:txEl>
                                          </p:spTgt>
                                        </p:tgtEl>
                                        <p:attrNameLst>
                                          <p:attrName>style.rotation</p:attrName>
                                        </p:attrNameLst>
                                      </p:cBhvr>
                                      <p:tavLst>
                                        <p:tav tm="0">
                                          <p:val>
                                            <p:fltVal val="90"/>
                                          </p:val>
                                        </p:tav>
                                        <p:tav tm="100000">
                                          <p:val>
                                            <p:fltVal val="0"/>
                                          </p:val>
                                        </p:tav>
                                      </p:tavLst>
                                    </p:anim>
                                    <p:animEffect transition="in" filter="fade">
                                      <p:cBhvr>
                                        <p:cTn id="16" dur="500"/>
                                        <p:tgtEl>
                                          <p:spTgt spid="32770">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295950">
                                            <p:txEl>
                                              <p:pRg st="0" end="0"/>
                                            </p:txEl>
                                          </p:spTgt>
                                        </p:tgtEl>
                                        <p:attrNameLst>
                                          <p:attrName>style.visibility</p:attrName>
                                        </p:attrNameLst>
                                      </p:cBhvr>
                                      <p:to>
                                        <p:strVal val="visible"/>
                                      </p:to>
                                    </p:set>
                                    <p:anim calcmode="discrete" valueType="clr">
                                      <p:cBhvr override="childStyle">
                                        <p:cTn id="21" dur="80"/>
                                        <p:tgtEl>
                                          <p:spTgt spid="2959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95950">
                                            <p:txEl>
                                              <p:pRg st="0" end="0"/>
                                            </p:txEl>
                                          </p:spTgt>
                                        </p:tgtEl>
                                        <p:attrNameLst>
                                          <p:attrName>fillcolor</p:attrName>
                                        </p:attrNameLst>
                                      </p:cBhvr>
                                      <p:tavLst>
                                        <p:tav tm="0">
                                          <p:val>
                                            <p:clrVal>
                                              <a:schemeClr val="accent2"/>
                                            </p:clrVal>
                                          </p:val>
                                        </p:tav>
                                        <p:tav tm="50000">
                                          <p:val>
                                            <p:clrVal>
                                              <a:schemeClr val="hlink"/>
                                            </p:clrVal>
                                          </p:val>
                                        </p:tav>
                                      </p:tavLst>
                                    </p:anim>
                                    <p:set>
                                      <p:cBhvr>
                                        <p:cTn id="23" dur="80"/>
                                        <p:tgtEl>
                                          <p:spTgt spid="295950">
                                            <p:txEl>
                                              <p:pRg st="0" end="0"/>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32772"/>
                                        </p:tgtEl>
                                        <p:attrNameLst>
                                          <p:attrName>style.visibility</p:attrName>
                                        </p:attrNameLst>
                                      </p:cBhvr>
                                      <p:to>
                                        <p:strVal val="visible"/>
                                      </p:to>
                                    </p:set>
                                    <p:animEffect transition="in" filter="wipe(down)">
                                      <p:cBhvr>
                                        <p:cTn id="28" dur="580">
                                          <p:stCondLst>
                                            <p:cond delay="0"/>
                                          </p:stCondLst>
                                        </p:cTn>
                                        <p:tgtEl>
                                          <p:spTgt spid="32772"/>
                                        </p:tgtEl>
                                      </p:cBhvr>
                                    </p:animEffect>
                                    <p:anim calcmode="lin" valueType="num">
                                      <p:cBhvr>
                                        <p:cTn id="29" dur="1822" tmFilter="0,0; 0.14,0.36; 0.43,0.73; 0.71,0.91; 1.0,1.0">
                                          <p:stCondLst>
                                            <p:cond delay="0"/>
                                          </p:stCondLst>
                                        </p:cTn>
                                        <p:tgtEl>
                                          <p:spTgt spid="3277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77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77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77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77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772"/>
                                        </p:tgtEl>
                                      </p:cBhvr>
                                      <p:to x="100000" y="60000"/>
                                    </p:animScale>
                                    <p:animScale>
                                      <p:cBhvr>
                                        <p:cTn id="35" dur="166" decel="50000">
                                          <p:stCondLst>
                                            <p:cond delay="676"/>
                                          </p:stCondLst>
                                        </p:cTn>
                                        <p:tgtEl>
                                          <p:spTgt spid="32772"/>
                                        </p:tgtEl>
                                      </p:cBhvr>
                                      <p:to x="100000" y="100000"/>
                                    </p:animScale>
                                    <p:animScale>
                                      <p:cBhvr>
                                        <p:cTn id="36" dur="26">
                                          <p:stCondLst>
                                            <p:cond delay="1312"/>
                                          </p:stCondLst>
                                        </p:cTn>
                                        <p:tgtEl>
                                          <p:spTgt spid="32772"/>
                                        </p:tgtEl>
                                      </p:cBhvr>
                                      <p:to x="100000" y="80000"/>
                                    </p:animScale>
                                    <p:animScale>
                                      <p:cBhvr>
                                        <p:cTn id="37" dur="166" decel="50000">
                                          <p:stCondLst>
                                            <p:cond delay="1338"/>
                                          </p:stCondLst>
                                        </p:cTn>
                                        <p:tgtEl>
                                          <p:spTgt spid="32772"/>
                                        </p:tgtEl>
                                      </p:cBhvr>
                                      <p:to x="100000" y="100000"/>
                                    </p:animScale>
                                    <p:animScale>
                                      <p:cBhvr>
                                        <p:cTn id="38" dur="26">
                                          <p:stCondLst>
                                            <p:cond delay="1642"/>
                                          </p:stCondLst>
                                        </p:cTn>
                                        <p:tgtEl>
                                          <p:spTgt spid="32772"/>
                                        </p:tgtEl>
                                      </p:cBhvr>
                                      <p:to x="100000" y="90000"/>
                                    </p:animScale>
                                    <p:animScale>
                                      <p:cBhvr>
                                        <p:cTn id="39" dur="166" decel="50000">
                                          <p:stCondLst>
                                            <p:cond delay="1668"/>
                                          </p:stCondLst>
                                        </p:cTn>
                                        <p:tgtEl>
                                          <p:spTgt spid="32772"/>
                                        </p:tgtEl>
                                      </p:cBhvr>
                                      <p:to x="100000" y="100000"/>
                                    </p:animScale>
                                    <p:animScale>
                                      <p:cBhvr>
                                        <p:cTn id="40" dur="26">
                                          <p:stCondLst>
                                            <p:cond delay="1808"/>
                                          </p:stCondLst>
                                        </p:cTn>
                                        <p:tgtEl>
                                          <p:spTgt spid="32772"/>
                                        </p:tgtEl>
                                      </p:cBhvr>
                                      <p:to x="100000" y="95000"/>
                                    </p:animScale>
                                    <p:animScale>
                                      <p:cBhvr>
                                        <p:cTn id="41" dur="166" decel="50000">
                                          <p:stCondLst>
                                            <p:cond delay="1834"/>
                                          </p:stCondLst>
                                        </p:cTn>
                                        <p:tgtEl>
                                          <p:spTgt spid="32772"/>
                                        </p:tgtEl>
                                      </p:cBhvr>
                                      <p:to x="100000" y="100000"/>
                                    </p:animScale>
                                  </p:childTnLst>
                                </p:cTn>
                              </p:par>
                              <p:par>
                                <p:cTn id="42" presetID="9" presetClass="entr" presetSubtype="0" repeatCount="indefinite" fill="hold" nodeType="withEffect">
                                  <p:stCondLst>
                                    <p:cond delay="0"/>
                                  </p:stCondLst>
                                  <p:childTnLst>
                                    <p:set>
                                      <p:cBhvr>
                                        <p:cTn id="43" dur="1" fill="hold">
                                          <p:stCondLst>
                                            <p:cond delay="0"/>
                                          </p:stCondLst>
                                        </p:cTn>
                                        <p:tgtEl>
                                          <p:spTgt spid="32779"/>
                                        </p:tgtEl>
                                        <p:attrNameLst>
                                          <p:attrName>style.visibility</p:attrName>
                                        </p:attrNameLst>
                                      </p:cBhvr>
                                      <p:to>
                                        <p:strVal val="visible"/>
                                      </p:to>
                                    </p:set>
                                    <p:animEffect transition="in" filter="dissolve">
                                      <p:cBhvr>
                                        <p:cTn id="44" dur="500"/>
                                        <p:tgtEl>
                                          <p:spTgt spid="32779"/>
                                        </p:tgtEl>
                                      </p:cBhvr>
                                    </p:animEffect>
                                  </p:childTnLst>
                                </p:cTn>
                              </p:par>
                              <p:par>
                                <p:cTn id="45" presetID="9" presetClass="entr" presetSubtype="0" repeatCount="indefinite" fill="hold" nodeType="withEffect">
                                  <p:stCondLst>
                                    <p:cond delay="0"/>
                                  </p:stCondLst>
                                  <p:childTnLst>
                                    <p:set>
                                      <p:cBhvr>
                                        <p:cTn id="46" dur="1" fill="hold">
                                          <p:stCondLst>
                                            <p:cond delay="0"/>
                                          </p:stCondLst>
                                        </p:cTn>
                                        <p:tgtEl>
                                          <p:spTgt spid="32780"/>
                                        </p:tgtEl>
                                        <p:attrNameLst>
                                          <p:attrName>style.visibility</p:attrName>
                                        </p:attrNameLst>
                                      </p:cBhvr>
                                      <p:to>
                                        <p:strVal val="visible"/>
                                      </p:to>
                                    </p:set>
                                    <p:animEffect transition="in" filter="dissolve">
                                      <p:cBhvr>
                                        <p:cTn id="47" dur="500"/>
                                        <p:tgtEl>
                                          <p:spTgt spid="32780"/>
                                        </p:tgtEl>
                                      </p:cBhvr>
                                    </p:animEffect>
                                  </p:childTnLst>
                                </p:cTn>
                              </p:par>
                              <p:par>
                                <p:cTn id="48" presetID="9" presetClass="entr" presetSubtype="0" repeatCount="indefinite" fill="hold" nodeType="withEffect">
                                  <p:stCondLst>
                                    <p:cond delay="0"/>
                                  </p:stCondLst>
                                  <p:childTnLst>
                                    <p:set>
                                      <p:cBhvr>
                                        <p:cTn id="49" dur="1" fill="hold">
                                          <p:stCondLst>
                                            <p:cond delay="0"/>
                                          </p:stCondLst>
                                        </p:cTn>
                                        <p:tgtEl>
                                          <p:spTgt spid="32781"/>
                                        </p:tgtEl>
                                        <p:attrNameLst>
                                          <p:attrName>style.visibility</p:attrName>
                                        </p:attrNameLst>
                                      </p:cBhvr>
                                      <p:to>
                                        <p:strVal val="visible"/>
                                      </p:to>
                                    </p:set>
                                    <p:animEffect transition="in" filter="dissolve">
                                      <p:cBhvr>
                                        <p:cTn id="50" dur="500"/>
                                        <p:tgtEl>
                                          <p:spTgt spid="3278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7"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0" fill="hold"/>
                                        <p:tgtEl>
                                          <p:spTgt spid="16"/>
                                        </p:tgtEl>
                                        <p:attrNameLst>
                                          <p:attrName>ppt_x</p:attrName>
                                        </p:attrNameLst>
                                      </p:cBhvr>
                                      <p:tavLst>
                                        <p:tav tm="0">
                                          <p:val>
                                            <p:strVal val="#ppt_x"/>
                                          </p:val>
                                        </p:tav>
                                        <p:tav tm="100000">
                                          <p:val>
                                            <p:strVal val="#ppt_x"/>
                                          </p:val>
                                        </p:tav>
                                      </p:tavLst>
                                    </p:anim>
                                    <p:anim calcmode="lin" valueType="num">
                                      <p:cBhvr additive="base">
                                        <p:cTn id="56"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8600"/>
            <a:ext cx="3429000" cy="2286000"/>
          </a:xfrm>
          <a:prstGeom prst="rect">
            <a:avLst/>
          </a:prstGeom>
          <a:noFill/>
          <a:ln>
            <a:noFill/>
          </a:ln>
        </p:spPr>
      </p:pic>
      <p:sp>
        <p:nvSpPr>
          <p:cNvPr id="9" name="TextBox 8"/>
          <p:cNvSpPr txBox="1"/>
          <p:nvPr/>
        </p:nvSpPr>
        <p:spPr>
          <a:xfrm>
            <a:off x="90055" y="887135"/>
            <a:ext cx="8382000" cy="5970865"/>
          </a:xfrm>
          <a:prstGeom prst="rect">
            <a:avLst/>
          </a:prstGeom>
          <a:noFill/>
        </p:spPr>
        <p:txBody>
          <a:bodyPr wrap="square" rtlCol="0">
            <a:spAutoFit/>
          </a:bodyPr>
          <a:lstStyle/>
          <a:p>
            <a:r>
              <a:rPr lang="en-US" sz="2800" b="1" smtClean="0">
                <a:solidFill>
                  <a:srgbClr val="FF0000"/>
                </a:solidFill>
                <a:latin typeface="Times New Roman" pitchFamily="18" charset="0"/>
                <a:cs typeface="Times New Roman" pitchFamily="18" charset="0"/>
              </a:rPr>
              <a:t>LT2/64: </a:t>
            </a:r>
          </a:p>
          <a:p>
            <a:r>
              <a:rPr lang="en-US" sz="2800" smtClean="0">
                <a:latin typeface="Times New Roman" pitchFamily="18" charset="0"/>
                <a:cs typeface="Times New Roman" pitchFamily="18" charset="0"/>
              </a:rPr>
              <a:t>a</a:t>
            </a:r>
            <a:r>
              <a:rPr lang="en-US" sz="2800">
                <a:latin typeface="Times New Roman" pitchFamily="18" charset="0"/>
                <a:cs typeface="Times New Roman" pitchFamily="18" charset="0"/>
              </a:rPr>
              <a:t>) Xét tam giác ACD, ta có:</a:t>
            </a:r>
          </a:p>
          <a:p>
            <a:r>
              <a:rPr lang="en-US" sz="2800">
                <a:latin typeface="Times New Roman" pitchFamily="18" charset="0"/>
                <a:cs typeface="Times New Roman" pitchFamily="18" charset="0"/>
              </a:rPr>
              <a:t>M là trung điểm của AD</a:t>
            </a:r>
          </a:p>
          <a:p>
            <a:r>
              <a:rPr lang="en-US" sz="2800">
                <a:latin typeface="Times New Roman" pitchFamily="18" charset="0"/>
                <a:cs typeface="Times New Roman" pitchFamily="18" charset="0"/>
              </a:rPr>
              <a:t>P là trung điểm của AC</a:t>
            </a:r>
          </a:p>
          <a:p>
            <a:r>
              <a:rPr lang="en-US" sz="2800">
                <a:latin typeface="Times New Roman" pitchFamily="18" charset="0"/>
                <a:cs typeface="Times New Roman" pitchFamily="18" charset="0"/>
              </a:rPr>
              <a:t>=&gt; MP là đường trung bình của tam giác ACD.</a:t>
            </a:r>
          </a:p>
          <a:p>
            <a:r>
              <a:rPr lang="en-US" sz="2800">
                <a:latin typeface="Times New Roman" pitchFamily="18" charset="0"/>
                <a:cs typeface="Times New Roman" pitchFamily="18" charset="0"/>
              </a:rPr>
              <a:t>=&gt; MP//CD và  </a:t>
            </a:r>
          </a:p>
          <a:p>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Xét </a:t>
            </a:r>
            <a:r>
              <a:rPr lang="en-US" sz="2800">
                <a:latin typeface="Times New Roman" pitchFamily="18" charset="0"/>
                <a:cs typeface="Times New Roman" pitchFamily="18" charset="0"/>
              </a:rPr>
              <a:t>tam giác ABC, ta có:</a:t>
            </a:r>
          </a:p>
          <a:p>
            <a:r>
              <a:rPr lang="en-US" sz="2800">
                <a:latin typeface="Times New Roman" pitchFamily="18" charset="0"/>
                <a:cs typeface="Times New Roman" pitchFamily="18" charset="0"/>
              </a:rPr>
              <a:t>N là trung điểm của BC</a:t>
            </a:r>
          </a:p>
          <a:p>
            <a:r>
              <a:rPr lang="en-US" sz="2800">
                <a:latin typeface="Times New Roman" pitchFamily="18" charset="0"/>
                <a:cs typeface="Times New Roman" pitchFamily="18" charset="0"/>
              </a:rPr>
              <a:t>P là trung điểm của AC</a:t>
            </a:r>
          </a:p>
          <a:p>
            <a:r>
              <a:rPr lang="en-US" sz="2800">
                <a:latin typeface="Times New Roman" pitchFamily="18" charset="0"/>
                <a:cs typeface="Times New Roman" pitchFamily="18" charset="0"/>
              </a:rPr>
              <a:t>=&gt; MN là đường trung bình của tam giác ABC.</a:t>
            </a:r>
          </a:p>
          <a:p>
            <a:r>
              <a:rPr lang="en-US" sz="2800">
                <a:latin typeface="Times New Roman" pitchFamily="18" charset="0"/>
                <a:cs typeface="Times New Roman" pitchFamily="18" charset="0"/>
              </a:rPr>
              <a:t>=&gt; PN//AB và </a:t>
            </a:r>
          </a:p>
          <a:p>
            <a:r>
              <a:rPr lang="en-US" sz="2800">
                <a:latin typeface="Times New Roman" pitchFamily="18" charset="0"/>
                <a:cs typeface="Times New Roman" pitchFamily="18" charset="0"/>
              </a:rPr>
              <a:t>Mà AB//CD nên theo Tiên đề Ơclit ta có M, N, P thẳng hàng.</a:t>
            </a:r>
          </a:p>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02923079"/>
              </p:ext>
            </p:extLst>
          </p:nvPr>
        </p:nvGraphicFramePr>
        <p:xfrm>
          <a:off x="2362200" y="2971800"/>
          <a:ext cx="1593102" cy="685800"/>
        </p:xfrm>
        <a:graphic>
          <a:graphicData uri="http://schemas.openxmlformats.org/presentationml/2006/ole">
            <mc:AlternateContent xmlns:mc="http://schemas.openxmlformats.org/markup-compatibility/2006">
              <mc:Choice xmlns:v="urn:schemas-microsoft-com:vml" Requires="v">
                <p:oleObj spid="_x0000_s15368" name="Equation" r:id="rId4" imgW="914400" imgH="393480" progId="Equation.DSMT4">
                  <p:embed/>
                </p:oleObj>
              </mc:Choice>
              <mc:Fallback>
                <p:oleObj name="Equation" r:id="rId4" imgW="914400" imgH="393480" progId="Equation.DSMT4">
                  <p:embed/>
                  <p:pic>
                    <p:nvPicPr>
                      <p:cNvPr id="0" name=""/>
                      <p:cNvPicPr/>
                      <p:nvPr/>
                    </p:nvPicPr>
                    <p:blipFill>
                      <a:blip r:embed="rId5"/>
                      <a:stretch>
                        <a:fillRect/>
                      </a:stretch>
                    </p:blipFill>
                    <p:spPr>
                      <a:xfrm>
                        <a:off x="2362200" y="2971800"/>
                        <a:ext cx="1593102" cy="685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3674166"/>
              </p:ext>
            </p:extLst>
          </p:nvPr>
        </p:nvGraphicFramePr>
        <p:xfrm>
          <a:off x="2285999" y="5181600"/>
          <a:ext cx="1447801" cy="614820"/>
        </p:xfrm>
        <a:graphic>
          <a:graphicData uri="http://schemas.openxmlformats.org/presentationml/2006/ole">
            <mc:AlternateContent xmlns:mc="http://schemas.openxmlformats.org/markup-compatibility/2006">
              <mc:Choice xmlns:v="urn:schemas-microsoft-com:vml" Requires="v">
                <p:oleObj spid="_x0000_s15369" name="Equation" r:id="rId6" imgW="927000" imgH="393480" progId="Equation.DSMT4">
                  <p:embed/>
                </p:oleObj>
              </mc:Choice>
              <mc:Fallback>
                <p:oleObj name="Equation" r:id="rId6" imgW="927000" imgH="393480" progId="Equation.DSMT4">
                  <p:embed/>
                  <p:pic>
                    <p:nvPicPr>
                      <p:cNvPr id="0" name=""/>
                      <p:cNvPicPr/>
                      <p:nvPr/>
                    </p:nvPicPr>
                    <p:blipFill>
                      <a:blip r:embed="rId7"/>
                      <a:stretch>
                        <a:fillRect/>
                      </a:stretch>
                    </p:blipFill>
                    <p:spPr>
                      <a:xfrm>
                        <a:off x="2285999" y="5181600"/>
                        <a:ext cx="1447801" cy="614820"/>
                      </a:xfrm>
                      <a:prstGeom prst="rect">
                        <a:avLst/>
                      </a:prstGeom>
                    </p:spPr>
                  </p:pic>
                </p:oleObj>
              </mc:Fallback>
            </mc:AlternateContent>
          </a:graphicData>
        </a:graphic>
      </p:graphicFrame>
    </p:spTree>
    <p:extLst>
      <p:ext uri="{BB962C8B-B14F-4D97-AF65-F5344CB8AC3E}">
        <p14:creationId xmlns:p14="http://schemas.microsoft.com/office/powerpoint/2010/main" val="94623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914399" y="939225"/>
            <a:ext cx="385451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b) Từ (1) và (2) suy ra</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9076500"/>
              </p:ext>
            </p:extLst>
          </p:nvPr>
        </p:nvGraphicFramePr>
        <p:xfrm>
          <a:off x="381000" y="1816387"/>
          <a:ext cx="6779941" cy="914400"/>
        </p:xfrm>
        <a:graphic>
          <a:graphicData uri="http://schemas.openxmlformats.org/presentationml/2006/ole">
            <mc:AlternateContent xmlns:mc="http://schemas.openxmlformats.org/markup-compatibility/2006">
              <mc:Choice xmlns:v="urn:schemas-microsoft-com:vml" Requires="v">
                <p:oleObj spid="_x0000_s12353" name="Equation" r:id="rId4" imgW="2895600" imgH="393700" progId="Equation.DSMT4">
                  <p:embed/>
                </p:oleObj>
              </mc:Choice>
              <mc:Fallback>
                <p:oleObj name="Equation" r:id="rId4" imgW="28956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16387"/>
                        <a:ext cx="6779941" cy="914400"/>
                      </a:xfrm>
                      <a:prstGeom prst="rect">
                        <a:avLst/>
                      </a:prstGeom>
                      <a:noFill/>
                    </p:spPr>
                  </p:pic>
                </p:oleObj>
              </mc:Fallback>
            </mc:AlternateContent>
          </a:graphicData>
        </a:graphic>
      </p:graphicFrame>
      <p:sp>
        <p:nvSpPr>
          <p:cNvPr id="4"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8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3276600"/>
            <a:ext cx="4038600" cy="2590800"/>
          </a:xfrm>
          <a:prstGeom prst="rect">
            <a:avLst/>
          </a:prstGeom>
          <a:noFill/>
          <a:ln>
            <a:noFill/>
          </a:ln>
        </p:spPr>
      </p:pic>
    </p:spTree>
    <p:extLst>
      <p:ext uri="{BB962C8B-B14F-4D97-AF65-F5344CB8AC3E}">
        <p14:creationId xmlns:p14="http://schemas.microsoft.com/office/powerpoint/2010/main" val="200145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8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1/65 SGK</a:t>
            </a:r>
            <a:endParaRPr lang="en-US" sz="2800" b="1">
              <a:solidFill>
                <a:srgbClr val="FF0000"/>
              </a:solidFill>
              <a:latin typeface="Times New Roman" pitchFamily="18" charset="0"/>
              <a:cs typeface="Times New Roman" pitchFamily="18" charset="0"/>
            </a:endParaRPr>
          </a:p>
        </p:txBody>
      </p:sp>
      <p:pic>
        <p:nvPicPr>
          <p:cNvPr id="3" name="Picture 2"/>
          <p:cNvPicPr/>
          <p:nvPr/>
        </p:nvPicPr>
        <p:blipFill>
          <a:blip r:embed="rId4"/>
          <a:stretch>
            <a:fillRect/>
          </a:stretch>
        </p:blipFill>
        <p:spPr>
          <a:xfrm>
            <a:off x="1587500" y="985858"/>
            <a:ext cx="3213099" cy="1528741"/>
          </a:xfrm>
          <a:prstGeom prst="rect">
            <a:avLst/>
          </a:prstGeom>
        </p:spPr>
      </p:pic>
      <p:grpSp>
        <p:nvGrpSpPr>
          <p:cNvPr id="8" name="Group 7"/>
          <p:cNvGrpSpPr/>
          <p:nvPr/>
        </p:nvGrpSpPr>
        <p:grpSpPr>
          <a:xfrm>
            <a:off x="990600" y="2549235"/>
            <a:ext cx="6248400" cy="4177003"/>
            <a:chOff x="990600" y="2549235"/>
            <a:chExt cx="6248400" cy="4177003"/>
          </a:xfrm>
        </p:grpSpPr>
        <p:sp>
          <p:nvSpPr>
            <p:cNvPr id="4" name="TextBox 3"/>
            <p:cNvSpPr txBox="1"/>
            <p:nvPr/>
          </p:nvSpPr>
          <p:spPr>
            <a:xfrm>
              <a:off x="990600" y="2549235"/>
              <a:ext cx="6248400" cy="4093428"/>
            </a:xfrm>
            <a:prstGeom prst="rect">
              <a:avLst/>
            </a:prstGeom>
            <a:noFill/>
          </p:spPr>
          <p:txBody>
            <a:bodyPr wrap="square" rtlCol="0">
              <a:spAutoFit/>
            </a:bodyPr>
            <a:lstStyle/>
            <a:p>
              <a:r>
                <a:rPr lang="en-US" sz="2800">
                  <a:latin typeface="Times New Roman" pitchFamily="18" charset="0"/>
                  <a:cs typeface="Times New Roman" pitchFamily="18" charset="0"/>
                </a:rPr>
                <a:t>Do MN//BC nên theo định lý Thales ta có:</a:t>
              </a:r>
            </a:p>
            <a:p>
              <a:r>
                <a:rPr lang="en-US" sz="2800">
                  <a:latin typeface="Times New Roman" pitchFamily="18" charset="0"/>
                  <a:cs typeface="Times New Roman" pitchFamily="18" charset="0"/>
                </a:rPr>
                <a:t> </a:t>
              </a:r>
              <a:endParaRPr lang="en-US" sz="2800" smtClean="0">
                <a:latin typeface="Times New Roman" pitchFamily="18" charset="0"/>
                <a:cs typeface="Times New Roman" pitchFamily="18" charset="0"/>
              </a:endParaRPr>
            </a:p>
            <a:p>
              <a:endParaRPr lang="en-US" sz="2800">
                <a:latin typeface="Times New Roman" pitchFamily="18" charset="0"/>
                <a:cs typeface="Times New Roman" pitchFamily="18" charset="0"/>
              </a:endParaRPr>
            </a:p>
            <a:p>
              <a:r>
                <a:rPr lang="nl-NL" sz="2800" smtClean="0">
                  <a:latin typeface="Times New Roman" pitchFamily="18" charset="0"/>
                  <a:cs typeface="Times New Roman" pitchFamily="18" charset="0"/>
                </a:rPr>
                <a:t>nên MN//BC</a:t>
              </a:r>
            </a:p>
            <a:p>
              <a:r>
                <a:rPr lang="en-US" sz="2800" smtClean="0">
                  <a:latin typeface="Times New Roman" pitchFamily="18" charset="0"/>
                  <a:cs typeface="Times New Roman" pitchFamily="18" charset="0"/>
                </a:rPr>
                <a:t>=&gt; </a:t>
              </a:r>
              <a:r>
                <a:rPr lang="en-US" sz="2800">
                  <a:latin typeface="Times New Roman" pitchFamily="18" charset="0"/>
                  <a:cs typeface="Times New Roman" pitchFamily="18" charset="0"/>
                </a:rPr>
                <a:t>N là trung điểm của AC hay NA = NC</a:t>
              </a:r>
            </a:p>
            <a:p>
              <a:r>
                <a:rPr lang="en-US" sz="2800">
                  <a:latin typeface="Times New Roman" pitchFamily="18" charset="0"/>
                  <a:cs typeface="Times New Roman" pitchFamily="18" charset="0"/>
                </a:rPr>
                <a:t>Theo định lý Thales ta có:</a:t>
              </a:r>
            </a:p>
            <a:p>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=&gt;  </a:t>
              </a:r>
              <a:endParaRPr lang="en-US" sz="2800">
                <a:latin typeface="Times New Roman" pitchFamily="18" charset="0"/>
                <a:cs typeface="Times New Roman" pitchFamily="18" charset="0"/>
              </a:endParaRPr>
            </a:p>
            <a:p>
              <a:endParaRPr lang="en-US" smtClean="0"/>
            </a:p>
            <a:p>
              <a:endParaRPr lang="en-US"/>
            </a:p>
            <a:p>
              <a:r>
                <a:rPr lang="en-US" sz="2800" smtClean="0">
                  <a:latin typeface="Times New Roman" pitchFamily="18" charset="0"/>
                  <a:cs typeface="Times New Roman" pitchFamily="18" charset="0"/>
                </a:rPr>
                <a:t>Nên</a:t>
              </a:r>
              <a:endParaRPr lang="en-US" sz="2800">
                <a:latin typeface="Times New Roman" pitchFamily="18" charset="0"/>
                <a:cs typeface="Times New Roman"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28422275"/>
                </p:ext>
              </p:extLst>
            </p:nvPr>
          </p:nvGraphicFramePr>
          <p:xfrm>
            <a:off x="1587500" y="3124200"/>
            <a:ext cx="2032332" cy="782637"/>
          </p:xfrm>
          <a:graphic>
            <a:graphicData uri="http://schemas.openxmlformats.org/presentationml/2006/ole">
              <mc:AlternateContent xmlns:mc="http://schemas.openxmlformats.org/markup-compatibility/2006">
                <mc:Choice xmlns:v="urn:schemas-microsoft-com:vml" Requires="v">
                  <p:oleObj spid="_x0000_s13464" name="Equation" r:id="rId5" imgW="927000" imgH="393480" progId="Equation.DSMT4">
                    <p:embed/>
                  </p:oleObj>
                </mc:Choice>
                <mc:Fallback>
                  <p:oleObj name="Equation" r:id="rId5" imgW="927000" imgH="393480" progId="Equation.DSMT4">
                    <p:embed/>
                    <p:pic>
                      <p:nvPicPr>
                        <p:cNvPr id="0" name=""/>
                        <p:cNvPicPr/>
                        <p:nvPr/>
                      </p:nvPicPr>
                      <p:blipFill>
                        <a:blip r:embed="rId6"/>
                        <a:stretch>
                          <a:fillRect/>
                        </a:stretch>
                      </p:blipFill>
                      <p:spPr>
                        <a:xfrm>
                          <a:off x="1587500" y="3124200"/>
                          <a:ext cx="2032332" cy="7826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95949690"/>
                </p:ext>
              </p:extLst>
            </p:nvPr>
          </p:nvGraphicFramePr>
          <p:xfrm>
            <a:off x="1991443" y="5181600"/>
            <a:ext cx="2225675" cy="782638"/>
          </p:xfrm>
          <a:graphic>
            <a:graphicData uri="http://schemas.openxmlformats.org/presentationml/2006/ole">
              <mc:AlternateContent xmlns:mc="http://schemas.openxmlformats.org/markup-compatibility/2006">
                <mc:Choice xmlns:v="urn:schemas-microsoft-com:vml" Requires="v">
                  <p:oleObj spid="_x0000_s13465" name="Equation" r:id="rId7" imgW="1015920" imgH="393480" progId="Equation.DSMT4">
                    <p:embed/>
                  </p:oleObj>
                </mc:Choice>
                <mc:Fallback>
                  <p:oleObj name="Equation" r:id="rId7" imgW="1015920" imgH="393480" progId="Equation.DSMT4">
                    <p:embed/>
                    <p:pic>
                      <p:nvPicPr>
                        <p:cNvPr id="0" name=""/>
                        <p:cNvPicPr>
                          <a:picLocks noChangeAspect="1" noChangeArrowheads="1"/>
                        </p:cNvPicPr>
                        <p:nvPr/>
                      </p:nvPicPr>
                      <p:blipFill>
                        <a:blip r:embed="rId8"/>
                        <a:srcRect/>
                        <a:stretch>
                          <a:fillRect/>
                        </a:stretch>
                      </p:blipFill>
                      <p:spPr bwMode="auto">
                        <a:xfrm>
                          <a:off x="1991443" y="5181600"/>
                          <a:ext cx="2225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9216033"/>
                </p:ext>
              </p:extLst>
            </p:nvPr>
          </p:nvGraphicFramePr>
          <p:xfrm>
            <a:off x="1994842" y="5943600"/>
            <a:ext cx="1698625" cy="782638"/>
          </p:xfrm>
          <a:graphic>
            <a:graphicData uri="http://schemas.openxmlformats.org/presentationml/2006/ole">
              <mc:AlternateContent xmlns:mc="http://schemas.openxmlformats.org/markup-compatibility/2006">
                <mc:Choice xmlns:v="urn:schemas-microsoft-com:vml" Requires="v">
                  <p:oleObj spid="_x0000_s13466" name="Equation" r:id="rId9" imgW="774360" imgH="393480" progId="Equation.DSMT4">
                    <p:embed/>
                  </p:oleObj>
                </mc:Choice>
                <mc:Fallback>
                  <p:oleObj name="Equation" r:id="rId9" imgW="774360" imgH="393480" progId="Equation.DSMT4">
                    <p:embed/>
                    <p:pic>
                      <p:nvPicPr>
                        <p:cNvPr id="0" name=""/>
                        <p:cNvPicPr>
                          <a:picLocks noChangeAspect="1" noChangeArrowheads="1"/>
                        </p:cNvPicPr>
                        <p:nvPr/>
                      </p:nvPicPr>
                      <p:blipFill>
                        <a:blip r:embed="rId10"/>
                        <a:srcRect/>
                        <a:stretch>
                          <a:fillRect/>
                        </a:stretch>
                      </p:blipFill>
                      <p:spPr bwMode="auto">
                        <a:xfrm>
                          <a:off x="1994842" y="5943600"/>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236815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2/65 SGK</a:t>
            </a:r>
            <a:endParaRPr lang="en-US" sz="2800" b="1">
              <a:solidFill>
                <a:srgbClr val="FF0000"/>
              </a:solidFill>
              <a:latin typeface="Times New Roman" pitchFamily="18" charset="0"/>
              <a:cs typeface="Times New Roman" pitchFamily="18" charset="0"/>
            </a:endParaRPr>
          </a:p>
        </p:txBody>
      </p:sp>
      <p:pic>
        <p:nvPicPr>
          <p:cNvPr id="3" name="Picture 2"/>
          <p:cNvPicPr/>
          <p:nvPr/>
        </p:nvPicPr>
        <p:blipFill>
          <a:blip r:embed="rId3"/>
          <a:stretch>
            <a:fillRect/>
          </a:stretch>
        </p:blipFill>
        <p:spPr>
          <a:xfrm>
            <a:off x="2590800" y="1066800"/>
            <a:ext cx="3124200" cy="1752600"/>
          </a:xfrm>
          <a:prstGeom prst="rect">
            <a:avLst/>
          </a:prstGeom>
        </p:spPr>
      </p:pic>
      <p:grpSp>
        <p:nvGrpSpPr>
          <p:cNvPr id="4" name="Group 3"/>
          <p:cNvGrpSpPr/>
          <p:nvPr/>
        </p:nvGrpSpPr>
        <p:grpSpPr>
          <a:xfrm>
            <a:off x="152400" y="2826327"/>
            <a:ext cx="9276530" cy="1807466"/>
            <a:chOff x="152400" y="2826327"/>
            <a:chExt cx="9276530" cy="1807466"/>
          </a:xfrm>
        </p:grpSpPr>
        <p:sp>
          <p:nvSpPr>
            <p:cNvPr id="7" name="TextBox 6"/>
            <p:cNvSpPr txBox="1"/>
            <p:nvPr/>
          </p:nvSpPr>
          <p:spPr>
            <a:xfrm>
              <a:off x="152400" y="2971800"/>
              <a:ext cx="9276530" cy="1661993"/>
            </a:xfrm>
            <a:prstGeom prst="rect">
              <a:avLst/>
            </a:prstGeom>
            <a:noFill/>
          </p:spPr>
          <p:txBody>
            <a:bodyPr wrap="square" rtlCol="0">
              <a:spAutoFit/>
            </a:bodyPr>
            <a:lstStyle/>
            <a:p>
              <a:pPr lvl="0"/>
              <a:r>
                <a:rPr lang="en-US" sz="2800" smtClean="0">
                  <a:latin typeface="Times New Roman" pitchFamily="18" charset="0"/>
                  <a:cs typeface="Times New Roman" pitchFamily="18" charset="0"/>
                </a:rPr>
                <a:t>a) Ta </a:t>
              </a:r>
              <a:r>
                <a:rPr lang="en-US" sz="2800">
                  <a:latin typeface="Times New Roman" pitchFamily="18" charset="0"/>
                  <a:cs typeface="Times New Roman" pitchFamily="18" charset="0"/>
                </a:rPr>
                <a:t>có AP = PN = NB  = </a:t>
              </a:r>
              <a:r>
                <a:rPr lang="en-US" sz="2800" smtClean="0">
                  <a:latin typeface="Times New Roman" pitchFamily="18" charset="0"/>
                  <a:cs typeface="Times New Roman" pitchFamily="18" charset="0"/>
                </a:rPr>
                <a:t>        =&gt; </a:t>
              </a:r>
              <a:r>
                <a:rPr lang="en-US" sz="2800">
                  <a:latin typeface="Times New Roman" pitchFamily="18" charset="0"/>
                  <a:cs typeface="Times New Roman" pitchFamily="18" charset="0"/>
                </a:rPr>
                <a:t>N là trung điểm của BP</a:t>
              </a:r>
            </a:p>
            <a:p>
              <a:r>
                <a:rPr lang="en-US" sz="2800">
                  <a:latin typeface="Times New Roman" pitchFamily="18" charset="0"/>
                  <a:cs typeface="Times New Roman" pitchFamily="18" charset="0"/>
                </a:rPr>
                <a:t>Mà AM là đường trung tuyến =&gt; M là trung điểm của BC</a:t>
              </a:r>
            </a:p>
            <a:p>
              <a:r>
                <a:rPr lang="en-US" sz="2800">
                  <a:latin typeface="Times New Roman" pitchFamily="18" charset="0"/>
                  <a:cs typeface="Times New Roman" pitchFamily="18" charset="0"/>
                </a:rPr>
                <a:t>=&gt; MN là đường trung bình của tam giác BPC =&gt; MN //CP.</a:t>
              </a:r>
            </a:p>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329756987"/>
                </p:ext>
              </p:extLst>
            </p:nvPr>
          </p:nvGraphicFramePr>
          <p:xfrm>
            <a:off x="4196530" y="2826327"/>
            <a:ext cx="604982" cy="669802"/>
          </p:xfrm>
          <a:graphic>
            <a:graphicData uri="http://schemas.openxmlformats.org/presentationml/2006/ole">
              <mc:AlternateContent xmlns:mc="http://schemas.openxmlformats.org/markup-compatibility/2006">
                <mc:Choice xmlns:v="urn:schemas-microsoft-com:vml" Requires="v">
                  <p:oleObj spid="_x0000_s14379" name="Equation" r:id="rId4" imgW="355320" imgH="393480" progId="Equation.DSMT4">
                    <p:embed/>
                  </p:oleObj>
                </mc:Choice>
                <mc:Fallback>
                  <p:oleObj name="Equation" r:id="rId4" imgW="355320" imgH="393480" progId="Equation.DSMT4">
                    <p:embed/>
                    <p:pic>
                      <p:nvPicPr>
                        <p:cNvPr id="0" name=""/>
                        <p:cNvPicPr/>
                        <p:nvPr/>
                      </p:nvPicPr>
                      <p:blipFill>
                        <a:blip r:embed="rId5"/>
                        <a:stretch>
                          <a:fillRect/>
                        </a:stretch>
                      </p:blipFill>
                      <p:spPr>
                        <a:xfrm>
                          <a:off x="4196530" y="2826327"/>
                          <a:ext cx="604982" cy="669802"/>
                        </a:xfrm>
                        <a:prstGeom prst="rect">
                          <a:avLst/>
                        </a:prstGeom>
                      </p:spPr>
                    </p:pic>
                  </p:oleObj>
                </mc:Fallback>
              </mc:AlternateContent>
            </a:graphicData>
          </a:graphic>
        </p:graphicFrame>
      </p:grpSp>
    </p:spTree>
    <p:extLst>
      <p:ext uri="{BB962C8B-B14F-4D97-AF65-F5344CB8AC3E}">
        <p14:creationId xmlns:p14="http://schemas.microsoft.com/office/powerpoint/2010/main" val="134248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TextBox 1"/>
          <p:cNvSpPr txBox="1"/>
          <p:nvPr/>
        </p:nvSpPr>
        <p:spPr>
          <a:xfrm>
            <a:off x="0" y="914400"/>
            <a:ext cx="9472118" cy="3385542"/>
          </a:xfrm>
          <a:prstGeom prst="rect">
            <a:avLst/>
          </a:prstGeom>
          <a:noFill/>
        </p:spPr>
        <p:txBody>
          <a:bodyPr wrap="square" rtlCol="0">
            <a:spAutoFit/>
          </a:bodyPr>
          <a:lstStyle/>
          <a:p>
            <a:r>
              <a:rPr lang="en-US" sz="2800" b="1">
                <a:solidFill>
                  <a:schemeClr val="bg1"/>
                </a:solidFill>
                <a:latin typeface="Times New Roman" pitchFamily="18" charset="0"/>
                <a:cs typeface="Times New Roman" pitchFamily="18" charset="0"/>
              </a:rPr>
              <a:t>b) Theo câu a ta có MN//CP  =&gt; MN//PQ</a:t>
            </a:r>
          </a:p>
          <a:p>
            <a:r>
              <a:rPr lang="en-US" sz="2800" b="1">
                <a:solidFill>
                  <a:schemeClr val="bg1"/>
                </a:solidFill>
                <a:latin typeface="Times New Roman" pitchFamily="18" charset="0"/>
                <a:cs typeface="Times New Roman" pitchFamily="18" charset="0"/>
              </a:rPr>
              <a:t>Mà P là trung điểm của AN </a:t>
            </a:r>
            <a:endParaRPr lang="en-US" sz="2800" b="1" smtClean="0">
              <a:solidFill>
                <a:schemeClr val="bg1"/>
              </a:solidFill>
              <a:latin typeface="Times New Roman" pitchFamily="18" charset="0"/>
              <a:cs typeface="Times New Roman" pitchFamily="18" charset="0"/>
            </a:endParaRPr>
          </a:p>
          <a:p>
            <a:r>
              <a:rPr lang="en-US" sz="2800" b="1" smtClean="0">
                <a:solidFill>
                  <a:schemeClr val="bg1"/>
                </a:solidFill>
                <a:latin typeface="Times New Roman" pitchFamily="18" charset="0"/>
                <a:cs typeface="Times New Roman" pitchFamily="18" charset="0"/>
              </a:rPr>
              <a:t>nên </a:t>
            </a:r>
            <a:r>
              <a:rPr lang="en-US" sz="2800" b="1">
                <a:solidFill>
                  <a:schemeClr val="bg1"/>
                </a:solidFill>
                <a:latin typeface="Times New Roman" pitchFamily="18" charset="0"/>
                <a:cs typeface="Times New Roman" pitchFamily="18" charset="0"/>
              </a:rPr>
              <a:t>suy ra Q là trung điểm của AM hay AQ = QM.</a:t>
            </a:r>
          </a:p>
          <a:p>
            <a:r>
              <a:rPr lang="en-US" sz="2800" b="1" smtClean="0">
                <a:solidFill>
                  <a:schemeClr val="bg1"/>
                </a:solidFill>
                <a:latin typeface="Times New Roman" pitchFamily="18" charset="0"/>
                <a:cs typeface="Times New Roman" pitchFamily="18" charset="0"/>
              </a:rPr>
              <a:t>c</a:t>
            </a:r>
            <a:r>
              <a:rPr lang="en-US" sz="2800" b="1">
                <a:solidFill>
                  <a:schemeClr val="bg1"/>
                </a:solidFill>
                <a:latin typeface="Times New Roman" pitchFamily="18" charset="0"/>
                <a:cs typeface="Times New Roman" pitchFamily="18" charset="0"/>
              </a:rPr>
              <a:t>) Ta có MN là đường trung bình của tam giác BPC </a:t>
            </a:r>
            <a:endParaRPr lang="en-US" sz="2800" b="1" smtClean="0">
              <a:solidFill>
                <a:schemeClr val="bg1"/>
              </a:solidFill>
              <a:latin typeface="Times New Roman" pitchFamily="18" charset="0"/>
              <a:cs typeface="Times New Roman" pitchFamily="18" charset="0"/>
            </a:endParaRPr>
          </a:p>
          <a:p>
            <a:r>
              <a:rPr lang="en-US" sz="2800" b="1" smtClean="0">
                <a:solidFill>
                  <a:schemeClr val="bg1"/>
                </a:solidFill>
                <a:latin typeface="Times New Roman" pitchFamily="18" charset="0"/>
                <a:cs typeface="Times New Roman" pitchFamily="18" charset="0"/>
              </a:rPr>
              <a:t>=&gt; </a:t>
            </a:r>
            <a:r>
              <a:rPr lang="en-US" sz="2800" b="1">
                <a:solidFill>
                  <a:schemeClr val="bg1"/>
                </a:solidFill>
                <a:latin typeface="Times New Roman" pitchFamily="18" charset="0"/>
                <a:cs typeface="Times New Roman" pitchFamily="18" charset="0"/>
              </a:rPr>
              <a:t>CP = 2MN.</a:t>
            </a:r>
          </a:p>
          <a:p>
            <a:r>
              <a:rPr lang="en-US" sz="2800" b="1" smtClean="0">
                <a:solidFill>
                  <a:schemeClr val="bg1"/>
                </a:solidFill>
                <a:latin typeface="Times New Roman" pitchFamily="18" charset="0"/>
                <a:cs typeface="Times New Roman" pitchFamily="18" charset="0"/>
              </a:rPr>
              <a:t>PQ </a:t>
            </a:r>
            <a:r>
              <a:rPr lang="en-US" sz="2800" b="1">
                <a:solidFill>
                  <a:schemeClr val="bg1"/>
                </a:solidFill>
                <a:latin typeface="Times New Roman" pitchFamily="18" charset="0"/>
                <a:cs typeface="Times New Roman" pitchFamily="18" charset="0"/>
              </a:rPr>
              <a:t>là đường trung bình của tam giác AMN =&gt; MN = 2PQ.</a:t>
            </a:r>
          </a:p>
          <a:p>
            <a:r>
              <a:rPr lang="en-US" sz="2800" b="1">
                <a:solidFill>
                  <a:schemeClr val="bg1"/>
                </a:solidFill>
                <a:latin typeface="Times New Roman" pitchFamily="18" charset="0"/>
                <a:cs typeface="Times New Roman" pitchFamily="18" charset="0"/>
              </a:rPr>
              <a:t>=&gt; CP = 4PQ.   </a:t>
            </a:r>
          </a:p>
          <a:p>
            <a:endParaRPr lang="en-US"/>
          </a:p>
        </p:txBody>
      </p:sp>
    </p:spTree>
    <p:extLst>
      <p:ext uri="{BB962C8B-B14F-4D97-AF65-F5344CB8AC3E}">
        <p14:creationId xmlns:p14="http://schemas.microsoft.com/office/powerpoint/2010/main" val="3095315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3/65 SGK</a:t>
            </a:r>
            <a:endParaRPr lang="en-US" sz="2800" b="1">
              <a:solidFill>
                <a:srgbClr val="FF0000"/>
              </a:solidFill>
              <a:latin typeface="Times New Roman" pitchFamily="18" charset="0"/>
              <a:cs typeface="Times New Roman" pitchFamily="18" charset="0"/>
            </a:endParaRPr>
          </a:p>
        </p:txBody>
      </p:sp>
      <p:pic>
        <p:nvPicPr>
          <p:cNvPr id="3" name="Picture 2"/>
          <p:cNvPicPr/>
          <p:nvPr/>
        </p:nvPicPr>
        <p:blipFill>
          <a:blip r:embed="rId2"/>
          <a:stretch>
            <a:fillRect/>
          </a:stretch>
        </p:blipFill>
        <p:spPr>
          <a:xfrm>
            <a:off x="3810000" y="511629"/>
            <a:ext cx="2667000" cy="2099053"/>
          </a:xfrm>
          <a:prstGeom prst="rect">
            <a:avLst/>
          </a:prstGeom>
        </p:spPr>
      </p:pic>
      <p:sp>
        <p:nvSpPr>
          <p:cNvPr id="4" name="TextBox 3"/>
          <p:cNvSpPr txBox="1"/>
          <p:nvPr/>
        </p:nvSpPr>
        <p:spPr>
          <a:xfrm>
            <a:off x="-29029" y="2610682"/>
            <a:ext cx="9470798" cy="4247317"/>
          </a:xfrm>
          <a:prstGeom prst="rect">
            <a:avLst/>
          </a:prstGeom>
          <a:noFill/>
        </p:spPr>
        <p:txBody>
          <a:bodyPr wrap="none" rtlCol="0">
            <a:spAutoFit/>
          </a:bodyPr>
          <a:lstStyle/>
          <a:p>
            <a:pPr marL="514350" lvl="0" indent="-514350">
              <a:buAutoNum type="alphaLcParenR"/>
            </a:pPr>
            <a:r>
              <a:rPr lang="en-US" sz="2800" smtClean="0">
                <a:latin typeface="Times New Roman" pitchFamily="18" charset="0"/>
                <a:cs typeface="Times New Roman" pitchFamily="18" charset="0"/>
              </a:rPr>
              <a:t>Xét </a:t>
            </a:r>
            <a:r>
              <a:rPr lang="en-US" sz="2800">
                <a:latin typeface="Times New Roman" pitchFamily="18" charset="0"/>
                <a:cs typeface="Times New Roman" pitchFamily="18" charset="0"/>
              </a:rPr>
              <a:t>tam giác ABC có M, N lần lượt là trung điểm của </a:t>
            </a:r>
            <a:r>
              <a:rPr lang="en-US" sz="2800" smtClean="0">
                <a:latin typeface="Times New Roman" pitchFamily="18" charset="0"/>
                <a:cs typeface="Times New Roman" pitchFamily="18" charset="0"/>
              </a:rPr>
              <a:t>AB</a:t>
            </a:r>
          </a:p>
          <a:p>
            <a:pPr lvl="0"/>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và BC</a:t>
            </a:r>
          </a:p>
          <a:p>
            <a:r>
              <a:rPr lang="en-US" sz="2800">
                <a:latin typeface="Times New Roman" pitchFamily="18" charset="0"/>
                <a:cs typeface="Times New Roman" pitchFamily="18" charset="0"/>
              </a:rPr>
              <a:t>=&gt; MN là đường trung bình của tam giác ABC.</a:t>
            </a:r>
          </a:p>
          <a:p>
            <a:r>
              <a:rPr lang="en-US" sz="2800">
                <a:latin typeface="Times New Roman" pitchFamily="18" charset="0"/>
                <a:cs typeface="Times New Roman" pitchFamily="18" charset="0"/>
              </a:rPr>
              <a:t>=&gt; MN//BC và MN = ½ BC (1)</a:t>
            </a:r>
          </a:p>
          <a:p>
            <a:r>
              <a:rPr lang="en-US" sz="2800">
                <a:latin typeface="Times New Roman" pitchFamily="18" charset="0"/>
                <a:cs typeface="Times New Roman" pitchFamily="18" charset="0"/>
              </a:rPr>
              <a:t>Xét tam giác ACD có Q, P lần lượt là trung điểm của AD và CD.</a:t>
            </a:r>
          </a:p>
          <a:p>
            <a:r>
              <a:rPr lang="en-US" sz="2800">
                <a:latin typeface="Times New Roman" pitchFamily="18" charset="0"/>
                <a:cs typeface="Times New Roman" pitchFamily="18" charset="0"/>
              </a:rPr>
              <a:t>=&gt; PQ là đường trung bình của tam giác ACD.</a:t>
            </a:r>
          </a:p>
          <a:p>
            <a:r>
              <a:rPr lang="en-US" sz="2800">
                <a:latin typeface="Times New Roman" pitchFamily="18" charset="0"/>
                <a:cs typeface="Times New Roman" pitchFamily="18" charset="0"/>
              </a:rPr>
              <a:t>=&gt; PQ//AC và PQ = ½ AC. (2)</a:t>
            </a:r>
          </a:p>
          <a:p>
            <a:r>
              <a:rPr lang="en-US" sz="2800">
                <a:latin typeface="Times New Roman" pitchFamily="18" charset="0"/>
                <a:cs typeface="Times New Roman" pitchFamily="18" charset="0"/>
              </a:rPr>
              <a:t>Từ (1) và (2) =&gt; MN //PQ và MN = QP</a:t>
            </a:r>
          </a:p>
          <a:p>
            <a:r>
              <a:rPr lang="en-US" sz="2800">
                <a:latin typeface="Times New Roman" pitchFamily="18" charset="0"/>
                <a:cs typeface="Times New Roman" pitchFamily="18" charset="0"/>
              </a:rPr>
              <a:t>=&gt; MNPQ là hình bình hành.</a:t>
            </a:r>
          </a:p>
          <a:p>
            <a:endParaRPr lang="en-US"/>
          </a:p>
        </p:txBody>
      </p:sp>
    </p:spTree>
    <p:extLst>
      <p:ext uri="{BB962C8B-B14F-4D97-AF65-F5344CB8AC3E}">
        <p14:creationId xmlns:p14="http://schemas.microsoft.com/office/powerpoint/2010/main" val="346625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76600" y="381000"/>
            <a:ext cx="2971800" cy="2362200"/>
          </a:xfrm>
          <a:prstGeom prst="rect">
            <a:avLst/>
          </a:prstGeom>
        </p:spPr>
      </p:pic>
      <p:sp>
        <p:nvSpPr>
          <p:cNvPr id="3" name="Rectangle 2"/>
          <p:cNvSpPr/>
          <p:nvPr/>
        </p:nvSpPr>
        <p:spPr>
          <a:xfrm>
            <a:off x="457200" y="2743200"/>
            <a:ext cx="8686800" cy="3970318"/>
          </a:xfrm>
          <a:prstGeom prst="rect">
            <a:avLst/>
          </a:prstGeom>
        </p:spPr>
        <p:txBody>
          <a:bodyPr wrap="square">
            <a:spAutoFit/>
          </a:bodyPr>
          <a:lstStyle/>
          <a:p>
            <a:r>
              <a:rPr lang="en-US" sz="2800">
                <a:latin typeface="Times New Roman" pitchFamily="18" charset="0"/>
                <a:cs typeface="Times New Roman" pitchFamily="18" charset="0"/>
              </a:rPr>
              <a:t>b) Do MNPQ nên MQ = NP</a:t>
            </a:r>
          </a:p>
          <a:p>
            <a:r>
              <a:rPr lang="en-US" sz="2800">
                <a:latin typeface="Times New Roman" pitchFamily="18" charset="0"/>
                <a:cs typeface="Times New Roman" pitchFamily="18" charset="0"/>
              </a:rPr>
              <a:t>Xét tam giác ABD có M, Q lần lượt là trung điểm của AB và AD.</a:t>
            </a:r>
          </a:p>
          <a:p>
            <a:r>
              <a:rPr lang="en-US" sz="2800">
                <a:latin typeface="Times New Roman" pitchFamily="18" charset="0"/>
                <a:cs typeface="Times New Roman" pitchFamily="18" charset="0"/>
              </a:rPr>
              <a:t>=&gt; MQ là đường trung bình của tam giác ABD.</a:t>
            </a:r>
          </a:p>
          <a:p>
            <a:r>
              <a:rPr lang="en-US" sz="2800">
                <a:latin typeface="Times New Roman" pitchFamily="18" charset="0"/>
                <a:cs typeface="Times New Roman" pitchFamily="18" charset="0"/>
              </a:rPr>
              <a:t>=&gt; MQ//BD và MQ = ½ BD. </a:t>
            </a:r>
          </a:p>
          <a:p>
            <a:r>
              <a:rPr lang="en-US" sz="2800">
                <a:latin typeface="Times New Roman" pitchFamily="18" charset="0"/>
                <a:cs typeface="Times New Roman" pitchFamily="18" charset="0"/>
              </a:rPr>
              <a:t>Mà AC = BD nên MN = NP = PQ = QM. Suy ra MNPQ là hình thoi.</a:t>
            </a:r>
          </a:p>
          <a:p>
            <a:r>
              <a:rPr lang="en-US" sz="2800">
                <a:latin typeface="Times New Roman" pitchFamily="18" charset="0"/>
                <a:cs typeface="Times New Roman" pitchFamily="18" charset="0"/>
              </a:rPr>
              <a:t>c) Ta có AC vuông góc BD =&gt; MN vuông góc NP. Do đó tứ giác MNPQ là hình chữ nhật.</a:t>
            </a:r>
          </a:p>
        </p:txBody>
      </p:sp>
    </p:spTree>
    <p:extLst>
      <p:ext uri="{BB962C8B-B14F-4D97-AF65-F5344CB8AC3E}">
        <p14:creationId xmlns:p14="http://schemas.microsoft.com/office/powerpoint/2010/main" val="25344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2895600" y="871210"/>
            <a:ext cx="2971800" cy="2100590"/>
          </a:xfrm>
          <a:prstGeom prst="rect">
            <a:avLst/>
          </a:prstGeom>
        </p:spPr>
      </p:pic>
      <p:sp>
        <p:nvSpPr>
          <p:cNvPr id="3" name="TextBox 2"/>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4/65 SGK</a:t>
            </a:r>
            <a:endParaRPr lang="en-US" sz="2800" b="1">
              <a:solidFill>
                <a:srgbClr val="FF0000"/>
              </a:solidFill>
              <a:latin typeface="Times New Roman" pitchFamily="18" charset="0"/>
              <a:cs typeface="Times New Roman" pitchFamily="18" charset="0"/>
            </a:endParaRPr>
          </a:p>
        </p:txBody>
      </p:sp>
      <p:sp>
        <p:nvSpPr>
          <p:cNvPr id="4" name="TextBox 3"/>
          <p:cNvSpPr txBox="1"/>
          <p:nvPr/>
        </p:nvSpPr>
        <p:spPr>
          <a:xfrm>
            <a:off x="-6927" y="3124199"/>
            <a:ext cx="9399753" cy="3816429"/>
          </a:xfrm>
          <a:prstGeom prst="rect">
            <a:avLst/>
          </a:prstGeom>
          <a:noFill/>
        </p:spPr>
        <p:txBody>
          <a:bodyPr wrap="none" rtlCol="0">
            <a:spAutoFit/>
          </a:bodyPr>
          <a:lstStyle/>
          <a:p>
            <a:r>
              <a:rPr lang="en-US" sz="2800">
                <a:latin typeface="Times New Roman" pitchFamily="18" charset="0"/>
                <a:cs typeface="Times New Roman" pitchFamily="18" charset="0"/>
              </a:rPr>
              <a:t>Xét tam giác ABH có M là trung điểm của AB </a:t>
            </a:r>
            <a:r>
              <a:rPr lang="en-US" sz="2800" smtClean="0">
                <a:latin typeface="Times New Roman" pitchFamily="18" charset="0"/>
                <a:cs typeface="Times New Roman" pitchFamily="18" charset="0"/>
              </a:rPr>
              <a:t>và</a:t>
            </a:r>
          </a:p>
          <a:p>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N là trung điểm của </a:t>
            </a:r>
            <a:r>
              <a:rPr lang="en-US" sz="2800" smtClean="0">
                <a:latin typeface="Times New Roman" pitchFamily="18" charset="0"/>
                <a:cs typeface="Times New Roman" pitchFamily="18" charset="0"/>
              </a:rPr>
              <a:t>BH</a:t>
            </a:r>
          </a:p>
          <a:p>
            <a:r>
              <a:rPr lang="en-US" sz="2800" smtClean="0">
                <a:latin typeface="Times New Roman" pitchFamily="18" charset="0"/>
                <a:cs typeface="Times New Roman" pitchFamily="18" charset="0"/>
              </a:rPr>
              <a:t>=&gt; </a:t>
            </a:r>
            <a:r>
              <a:rPr lang="en-US" sz="2800">
                <a:latin typeface="Times New Roman" pitchFamily="18" charset="0"/>
                <a:cs typeface="Times New Roman" pitchFamily="18" charset="0"/>
              </a:rPr>
              <a:t>MN là đường trung bình của tam giác ABH =&gt; MN//AH. (1)</a:t>
            </a:r>
          </a:p>
          <a:p>
            <a:r>
              <a:rPr lang="en-US" sz="2800" smtClean="0">
                <a:latin typeface="Times New Roman" pitchFamily="18" charset="0"/>
                <a:cs typeface="Times New Roman" pitchFamily="18" charset="0"/>
              </a:rPr>
              <a:t> </a:t>
            </a:r>
            <a:r>
              <a:rPr lang="en-US" sz="2800">
                <a:latin typeface="Times New Roman" pitchFamily="18" charset="0"/>
                <a:cs typeface="Times New Roman" pitchFamily="18" charset="0"/>
              </a:rPr>
              <a:t>H là trực tâm của tam giác ABC nên AH vuông góc BC. (2)</a:t>
            </a:r>
          </a:p>
          <a:p>
            <a:r>
              <a:rPr lang="en-US" sz="2800">
                <a:latin typeface="Times New Roman" pitchFamily="18" charset="0"/>
                <a:cs typeface="Times New Roman" pitchFamily="18" charset="0"/>
              </a:rPr>
              <a:t>Từ (1) và (2) =&gt; MN vuông góc BC.</a:t>
            </a:r>
          </a:p>
          <a:p>
            <a:r>
              <a:rPr lang="en-US" sz="2800">
                <a:latin typeface="Times New Roman" pitchFamily="18" charset="0"/>
                <a:cs typeface="Times New Roman" pitchFamily="18" charset="0"/>
              </a:rPr>
              <a:t>Tương tự ta chứng minh được PQ vuông góc BC, MQ </a:t>
            </a:r>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vuông </a:t>
            </a:r>
            <a:r>
              <a:rPr lang="en-US" sz="2800">
                <a:latin typeface="Times New Roman" pitchFamily="18" charset="0"/>
                <a:cs typeface="Times New Roman" pitchFamily="18" charset="0"/>
              </a:rPr>
              <a:t>góc AH, NP vuông góc AH.</a:t>
            </a:r>
          </a:p>
          <a:p>
            <a:r>
              <a:rPr lang="en-US" sz="2800">
                <a:latin typeface="Times New Roman" pitchFamily="18" charset="0"/>
                <a:cs typeface="Times New Roman" pitchFamily="18" charset="0"/>
              </a:rPr>
              <a:t>=&gt; MNPQ là hình chữ nhật.</a:t>
            </a:r>
          </a:p>
          <a:p>
            <a:endParaRPr lang="en-US"/>
          </a:p>
        </p:txBody>
      </p:sp>
    </p:spTree>
    <p:extLst>
      <p:ext uri="{BB962C8B-B14F-4D97-AF65-F5344CB8AC3E}">
        <p14:creationId xmlns:p14="http://schemas.microsoft.com/office/powerpoint/2010/main" val="14504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743200" y="1385886"/>
            <a:ext cx="3624263" cy="2428875"/>
          </a:xfrm>
          <a:prstGeom prst="rect">
            <a:avLst/>
          </a:prstGeom>
        </p:spPr>
      </p:pic>
      <p:sp>
        <p:nvSpPr>
          <p:cNvPr id="3" name="TextBox 2"/>
          <p:cNvSpPr txBox="1"/>
          <p:nvPr/>
        </p:nvSpPr>
        <p:spPr>
          <a:xfrm>
            <a:off x="885404" y="347990"/>
            <a:ext cx="2278188" cy="523220"/>
          </a:xfrm>
          <a:prstGeom prst="rect">
            <a:avLst/>
          </a:prstGeom>
          <a:noFill/>
        </p:spPr>
        <p:txBody>
          <a:bodyPr wrap="none" rtlCol="0">
            <a:spAutoFit/>
          </a:bodyPr>
          <a:lstStyle/>
          <a:p>
            <a:r>
              <a:rPr lang="en-US" sz="2800" b="1" smtClean="0">
                <a:solidFill>
                  <a:srgbClr val="FF0000"/>
                </a:solidFill>
                <a:latin typeface="Times New Roman" pitchFamily="18" charset="0"/>
                <a:cs typeface="Times New Roman" pitchFamily="18" charset="0"/>
              </a:rPr>
              <a:t>Bài 5/65 SGK</a:t>
            </a:r>
            <a:endParaRPr lang="en-US" sz="2800" b="1">
              <a:solidFill>
                <a:srgbClr val="FF0000"/>
              </a:solidFill>
              <a:latin typeface="Times New Roman" pitchFamily="18" charset="0"/>
              <a:cs typeface="Times New Roman" pitchFamily="18" charset="0"/>
            </a:endParaRPr>
          </a:p>
        </p:txBody>
      </p:sp>
      <p:sp>
        <p:nvSpPr>
          <p:cNvPr id="4" name="TextBox 3"/>
          <p:cNvSpPr txBox="1"/>
          <p:nvPr/>
        </p:nvSpPr>
        <p:spPr>
          <a:xfrm>
            <a:off x="478631" y="4114094"/>
            <a:ext cx="8153400" cy="954107"/>
          </a:xfrm>
          <a:prstGeom prst="rect">
            <a:avLst/>
          </a:prstGeom>
          <a:noFill/>
        </p:spPr>
        <p:txBody>
          <a:bodyPr wrap="square" rtlCol="0">
            <a:spAutoFit/>
          </a:bodyPr>
          <a:lstStyle/>
          <a:p>
            <a:r>
              <a:rPr lang="en-US" sz="2800">
                <a:latin typeface="Times New Roman" pitchFamily="18" charset="0"/>
                <a:cs typeface="Times New Roman" pitchFamily="18" charset="0"/>
              </a:rPr>
              <a:t>Do MN là đường trung bình của tam giác ABC </a:t>
            </a:r>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nên </a:t>
            </a:r>
            <a:r>
              <a:rPr lang="en-US" sz="2800">
                <a:latin typeface="Times New Roman" pitchFamily="18" charset="0"/>
                <a:cs typeface="Times New Roman" pitchFamily="18" charset="0"/>
              </a:rPr>
              <a:t>BC = 2MN = 9m</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75662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581400" y="458494"/>
            <a:ext cx="22717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3200" b="1" smtClean="0">
                <a:solidFill>
                  <a:srgbClr val="FF0000"/>
                </a:solidFill>
                <a:latin typeface="Times New Roman" pitchFamily="18" charset="0"/>
                <a:cs typeface="Times New Roman" pitchFamily="18" charset="0"/>
              </a:rPr>
              <a:t>CỦNG CỐ</a:t>
            </a:r>
            <a:endParaRPr lang="en-US" altLang="vi-VN" sz="3200" b="1">
              <a:solidFill>
                <a:srgbClr val="FF0000"/>
              </a:solidFill>
              <a:latin typeface="Times New Roman" pitchFamily="18" charset="0"/>
              <a:cs typeface="Times New Roman" pitchFamily="18" charset="0"/>
            </a:endParaRPr>
          </a:p>
        </p:txBody>
      </p:sp>
      <p:sp>
        <p:nvSpPr>
          <p:cNvPr id="3" name="TextBox 18"/>
          <p:cNvSpPr txBox="1">
            <a:spLocks noChangeArrowheads="1"/>
          </p:cNvSpPr>
          <p:nvPr/>
        </p:nvSpPr>
        <p:spPr bwMode="auto">
          <a:xfrm>
            <a:off x="298739" y="1371600"/>
            <a:ext cx="8607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latin typeface="Times New Roman" pitchFamily="18" charset="0"/>
                <a:cs typeface="Times New Roman" pitchFamily="18" charset="0"/>
              </a:rPr>
              <a:t>ĐỊNH NGHĨA: Đường </a:t>
            </a:r>
            <a:r>
              <a:rPr lang="en-US" sz="2800" b="1">
                <a:latin typeface="Times New Roman" pitchFamily="18" charset="0"/>
                <a:cs typeface="Times New Roman" pitchFamily="18" charset="0"/>
              </a:rPr>
              <a:t>trung bình của tam giác là đoạn thẳng nối trung điểm hai cạnh của tam giác đó</a:t>
            </a: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325707"/>
            <a:ext cx="2805113" cy="1978978"/>
          </a:xfrm>
          <a:prstGeom prst="rect">
            <a:avLst/>
          </a:prstGeom>
          <a:noFill/>
          <a:ln>
            <a:noFill/>
          </a:ln>
        </p:spPr>
      </p:pic>
      <p:sp>
        <p:nvSpPr>
          <p:cNvPr id="5" name="Text Box 5"/>
          <p:cNvSpPr txBox="1">
            <a:spLocks noChangeArrowheads="1"/>
          </p:cNvSpPr>
          <p:nvPr/>
        </p:nvSpPr>
        <p:spPr bwMode="auto">
          <a:xfrm>
            <a:off x="298739" y="4419600"/>
            <a:ext cx="81880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b="1" smtClean="0">
                <a:latin typeface="Times New Roman" pitchFamily="18" charset="0"/>
                <a:cs typeface="Times New Roman" pitchFamily="18" charset="0"/>
              </a:rPr>
              <a:t>TÍNH CHẤT: Đường </a:t>
            </a:r>
            <a:r>
              <a:rPr lang="en-US" sz="2800" b="1">
                <a:latin typeface="Times New Roman" pitchFamily="18" charset="0"/>
                <a:cs typeface="Times New Roman" pitchFamily="18" charset="0"/>
              </a:rPr>
              <a:t>trung bình của tam giác thì song song với cạnh thứ ba và bằng nửa cạnh ấy</a:t>
            </a: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41989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ou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10000" r="-10000"/>
          </a:stretch>
        </a:blipFill>
        <a:effectLst/>
      </p:bgPr>
    </p:bg>
    <p:spTree>
      <p:nvGrpSpPr>
        <p:cNvPr id="1" name=""/>
        <p:cNvGrpSpPr/>
        <p:nvPr/>
      </p:nvGrpSpPr>
      <p:grpSpPr>
        <a:xfrm>
          <a:off x="0" y="0"/>
          <a:ext cx="0" cy="0"/>
          <a:chOff x="0" y="0"/>
          <a:chExt cx="0" cy="0"/>
        </a:xfrm>
      </p:grpSpPr>
      <p:sp>
        <p:nvSpPr>
          <p:cNvPr id="4" name="WordArt 3"/>
          <p:cNvSpPr>
            <a:spLocks noChangeArrowheads="1" noChangeShapeType="1" noTextEdit="1"/>
          </p:cNvSpPr>
          <p:nvPr/>
        </p:nvSpPr>
        <p:spPr bwMode="auto">
          <a:xfrm>
            <a:off x="2514600" y="228600"/>
            <a:ext cx="382905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rgbClr val="000080"/>
                </a:solidFill>
                <a:effectLst>
                  <a:outerShdw dist="45791" dir="2021404" algn="ctr" rotWithShape="0">
                    <a:srgbClr val="B2B2B2">
                      <a:alpha val="79999"/>
                    </a:srgbClr>
                  </a:outerShdw>
                </a:effectLst>
                <a:latin typeface="Times New Roman"/>
                <a:cs typeface="Times New Roman"/>
              </a:rPr>
              <a:t>KIỂM TRA BÀI CŨ</a:t>
            </a:r>
          </a:p>
        </p:txBody>
      </p:sp>
      <p:sp>
        <p:nvSpPr>
          <p:cNvPr id="5" name="Text Box 2"/>
          <p:cNvSpPr txBox="1">
            <a:spLocks noChangeArrowheads="1"/>
          </p:cNvSpPr>
          <p:nvPr/>
        </p:nvSpPr>
        <p:spPr bwMode="auto">
          <a:xfrm>
            <a:off x="457200" y="806450"/>
            <a:ext cx="853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u="sng">
                <a:solidFill>
                  <a:srgbClr val="FF0000"/>
                </a:solidFill>
                <a:latin typeface="Times New Roman" pitchFamily="18" charset="0"/>
              </a:rPr>
              <a:t>Câu 1</a:t>
            </a:r>
            <a:r>
              <a:rPr lang="en-US" altLang="vi-VN" sz="2800" b="1">
                <a:solidFill>
                  <a:srgbClr val="FF0000"/>
                </a:solidFill>
                <a:latin typeface="Times New Roman" pitchFamily="18" charset="0"/>
              </a:rPr>
              <a:t>: Em hãy </a:t>
            </a:r>
            <a:r>
              <a:rPr lang="en-US" altLang="vi-VN" sz="2800" b="1" smtClean="0">
                <a:solidFill>
                  <a:srgbClr val="FF0000"/>
                </a:solidFill>
                <a:latin typeface="Times New Roman" pitchFamily="18" charset="0"/>
              </a:rPr>
              <a:t>phát biểu định lý Thales?</a:t>
            </a:r>
            <a:endParaRPr lang="en-US" altLang="vi-VN" sz="2800" b="1">
              <a:solidFill>
                <a:srgbClr val="FF0000"/>
              </a:solidFill>
              <a:latin typeface="Times New Roman" pitchFamily="18" charset="0"/>
            </a:endParaRPr>
          </a:p>
        </p:txBody>
      </p:sp>
      <p:sp>
        <p:nvSpPr>
          <p:cNvPr id="7" name="Text Box 2"/>
          <p:cNvSpPr txBox="1">
            <a:spLocks noChangeArrowheads="1"/>
          </p:cNvSpPr>
          <p:nvPr/>
        </p:nvSpPr>
        <p:spPr bwMode="auto">
          <a:xfrm>
            <a:off x="450273" y="1524000"/>
            <a:ext cx="853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smtClean="0">
                <a:solidFill>
                  <a:srgbClr val="0000FF"/>
                </a:solidFill>
                <a:latin typeface="Times New Roman" pitchFamily="18" charset="0"/>
              </a:rPr>
              <a:t>Trả lời:</a:t>
            </a:r>
            <a:endParaRPr lang="vi-VN" altLang="vi-VN" sz="2800" u="sng" smtClean="0">
              <a:solidFill>
                <a:srgbClr val="0000FF"/>
              </a:solidFill>
              <a:latin typeface="Times New Roman" pitchFamily="18" charset="0"/>
            </a:endParaRPr>
          </a:p>
          <a:p>
            <a:r>
              <a:rPr lang="en-US" altLang="vi-VN" sz="2800" smtClean="0">
                <a:latin typeface="Times New Roman" pitchFamily="18" charset="0"/>
              </a:rPr>
              <a:t> Nếu một đường thẳng cắt hai cạnh của tam giác và song song với cạnh còn lại thì nó định ra trên hai cạnh đó những đoạn thẳng tương ứng tỉ lệ.</a:t>
            </a:r>
            <a:endParaRPr lang="en-US" altLang="vi-VN" sz="2800">
              <a:latin typeface="Times New Roman" pitchFamily="18" charset="0"/>
            </a:endParaRPr>
          </a:p>
        </p:txBody>
      </p:sp>
      <p:sp>
        <p:nvSpPr>
          <p:cNvPr id="8" name="Text Box 2"/>
          <p:cNvSpPr txBox="1">
            <a:spLocks noChangeArrowheads="1"/>
          </p:cNvSpPr>
          <p:nvPr/>
        </p:nvSpPr>
        <p:spPr bwMode="auto">
          <a:xfrm>
            <a:off x="609600" y="3339882"/>
            <a:ext cx="769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u="sng">
                <a:solidFill>
                  <a:srgbClr val="FF0000"/>
                </a:solidFill>
                <a:latin typeface="Times New Roman" pitchFamily="18" charset="0"/>
              </a:rPr>
              <a:t>Câu </a:t>
            </a:r>
            <a:r>
              <a:rPr lang="en-US" altLang="vi-VN" sz="2800" b="1" u="sng" smtClean="0">
                <a:solidFill>
                  <a:srgbClr val="FF0000"/>
                </a:solidFill>
                <a:latin typeface="Times New Roman" pitchFamily="18" charset="0"/>
              </a:rPr>
              <a:t>2</a:t>
            </a:r>
            <a:r>
              <a:rPr lang="en-US" altLang="vi-VN" sz="2800" b="1" smtClean="0">
                <a:solidFill>
                  <a:srgbClr val="FF0000"/>
                </a:solidFill>
                <a:latin typeface="Times New Roman" pitchFamily="18" charset="0"/>
              </a:rPr>
              <a:t>: </a:t>
            </a:r>
            <a:r>
              <a:rPr lang="en-US" altLang="vi-VN" sz="2800" b="1">
                <a:solidFill>
                  <a:srgbClr val="FF0000"/>
                </a:solidFill>
                <a:latin typeface="Times New Roman" pitchFamily="18" charset="0"/>
              </a:rPr>
              <a:t>Em hãy </a:t>
            </a:r>
            <a:r>
              <a:rPr lang="en-US" altLang="vi-VN" sz="2800" b="1" smtClean="0">
                <a:solidFill>
                  <a:srgbClr val="FF0000"/>
                </a:solidFill>
                <a:latin typeface="Times New Roman" pitchFamily="18" charset="0"/>
              </a:rPr>
              <a:t>phát biểu định lý Thales đảo?</a:t>
            </a:r>
            <a:endParaRPr lang="en-US" altLang="vi-VN" sz="2800" b="1">
              <a:solidFill>
                <a:srgbClr val="FF0000"/>
              </a:solidFill>
              <a:latin typeface="Times New Roman" pitchFamily="18" charset="0"/>
            </a:endParaRPr>
          </a:p>
        </p:txBody>
      </p:sp>
      <p:sp>
        <p:nvSpPr>
          <p:cNvPr id="9" name="Text Box 2"/>
          <p:cNvSpPr txBox="1">
            <a:spLocks noChangeArrowheads="1"/>
          </p:cNvSpPr>
          <p:nvPr/>
        </p:nvSpPr>
        <p:spPr bwMode="auto">
          <a:xfrm>
            <a:off x="471055" y="4114800"/>
            <a:ext cx="8534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smtClean="0">
                <a:solidFill>
                  <a:srgbClr val="0000FF"/>
                </a:solidFill>
                <a:latin typeface="Times New Roman" pitchFamily="18" charset="0"/>
              </a:rPr>
              <a:t>Trả lời:</a:t>
            </a:r>
            <a:endParaRPr lang="vi-VN" altLang="vi-VN" sz="2800" u="sng" smtClean="0">
              <a:solidFill>
                <a:srgbClr val="0000FF"/>
              </a:solidFill>
              <a:latin typeface="Times New Roman" pitchFamily="18" charset="0"/>
            </a:endParaRPr>
          </a:p>
          <a:p>
            <a:r>
              <a:rPr lang="en-US" altLang="vi-VN" sz="2800" smtClean="0">
                <a:latin typeface="Times New Roman" pitchFamily="18" charset="0"/>
              </a:rPr>
              <a:t> Nếu một đường thẳng cắt hai cạnh của tam giác và định ra trên hai cạnh đó những đoạn thẳng tương ứng tỉ lệ thì đường thẳng đó song song với cạnh còn lại của tam giác.</a:t>
            </a:r>
            <a:endParaRPr lang="en-US" altLang="vi-VN" sz="2800">
              <a:latin typeface="Times New Roman" pitchFamily="18" charset="0"/>
            </a:endParaRPr>
          </a:p>
        </p:txBody>
      </p:sp>
    </p:spTree>
    <p:extLst>
      <p:ext uri="{BB962C8B-B14F-4D97-AF65-F5344CB8AC3E}">
        <p14:creationId xmlns:p14="http://schemas.microsoft.com/office/powerpoint/2010/main" val="88298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ox(i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ox(i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3352800"/>
            <a:ext cx="8305800"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sz="2800" b="1" smtClean="0">
                <a:solidFill>
                  <a:srgbClr val="7030A0"/>
                </a:solidFill>
                <a:latin typeface="Times New Roman" pitchFamily="18" charset="0"/>
                <a:cs typeface="Times New Roman" pitchFamily="18" charset="0"/>
              </a:rPr>
              <a:t>HƯỚNG DẪN HS TỰ HỌC Ở NHÀ</a:t>
            </a:r>
          </a:p>
          <a:p>
            <a:pPr lvl="0"/>
            <a:r>
              <a:rPr lang="pt-BR" sz="2800" smtClean="0">
                <a:latin typeface="Times New Roman" pitchFamily="18" charset="0"/>
                <a:cs typeface="Times New Roman" pitchFamily="18" charset="0"/>
              </a:rPr>
              <a:t>- Ghi </a:t>
            </a:r>
            <a:r>
              <a:rPr lang="pt-BR" sz="2800">
                <a:latin typeface="Times New Roman" pitchFamily="18" charset="0"/>
                <a:cs typeface="Times New Roman" pitchFamily="18" charset="0"/>
              </a:rPr>
              <a:t>nhớ định nghĩa và tính chất đường trung bình của tam giác.</a:t>
            </a:r>
            <a:endParaRPr lang="en-US" sz="2800">
              <a:latin typeface="Times New Roman" pitchFamily="18" charset="0"/>
              <a:cs typeface="Times New Roman" pitchFamily="18" charset="0"/>
            </a:endParaRPr>
          </a:p>
          <a:p>
            <a:pPr lvl="0"/>
            <a:r>
              <a:rPr lang="pt-BR" sz="2800" smtClean="0">
                <a:latin typeface="Times New Roman" pitchFamily="18" charset="0"/>
                <a:cs typeface="Times New Roman" pitchFamily="18" charset="0"/>
              </a:rPr>
              <a:t>- Hoàn </a:t>
            </a:r>
            <a:r>
              <a:rPr lang="pt-BR" sz="2800">
                <a:latin typeface="Times New Roman" pitchFamily="18" charset="0"/>
                <a:cs typeface="Times New Roman" pitchFamily="18" charset="0"/>
              </a:rPr>
              <a:t>thành các bài tập trong SBT.</a:t>
            </a:r>
            <a:endParaRPr lang="en-US" sz="2800">
              <a:latin typeface="Times New Roman" pitchFamily="18" charset="0"/>
              <a:cs typeface="Times New Roman" pitchFamily="18" charset="0"/>
            </a:endParaRPr>
          </a:p>
          <a:p>
            <a:pPr lvl="0"/>
            <a:r>
              <a:rPr lang="en-US" sz="2800" smtClean="0">
                <a:latin typeface="Times New Roman" pitchFamily="18" charset="0"/>
                <a:cs typeface="Times New Roman" pitchFamily="18" charset="0"/>
              </a:rPr>
              <a:t>- Chuẩn </a:t>
            </a:r>
            <a:r>
              <a:rPr lang="en-US" sz="2800">
                <a:latin typeface="Times New Roman" pitchFamily="18" charset="0"/>
                <a:cs typeface="Times New Roman" pitchFamily="18" charset="0"/>
              </a:rPr>
              <a:t>bị bài mới: "Bài 4: Tính chất đường phân giác của tam giác".</a:t>
            </a:r>
          </a:p>
          <a:p>
            <a:pPr>
              <a:spcBef>
                <a:spcPct val="50000"/>
              </a:spcBef>
            </a:pP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196841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WordArt 2"/>
          <p:cNvSpPr>
            <a:spLocks noChangeArrowheads="1" noChangeShapeType="1" noTextEdit="1"/>
          </p:cNvSpPr>
          <p:nvPr/>
        </p:nvSpPr>
        <p:spPr bwMode="gray">
          <a:xfrm>
            <a:off x="1905000" y="3962400"/>
            <a:ext cx="5759450" cy="863600"/>
          </a:xfrm>
          <a:prstGeom prst="rect">
            <a:avLst/>
          </a:prstGeom>
        </p:spPr>
        <p:txBody>
          <a:bodyPr wrap="none" fromWordArt="1">
            <a:prstTxWarp prst="textDeflate">
              <a:avLst>
                <a:gd name="adj" fmla="val 0"/>
              </a:avLst>
            </a:prstTxWarp>
          </a:bodyPr>
          <a:lstStyle/>
          <a:p>
            <a:pPr algn="ctr"/>
            <a:r>
              <a:rPr lang="en-US" sz="3600" b="1" kern="10">
                <a:ln w="19050">
                  <a:solidFill>
                    <a:schemeClr val="bg1"/>
                  </a:solidFill>
                  <a:round/>
                  <a:headEnd/>
                  <a:tailEnd/>
                </a:ln>
                <a:gradFill rotWithShape="1">
                  <a:gsLst>
                    <a:gs pos="0">
                      <a:srgbClr val="FF0066"/>
                    </a:gs>
                    <a:gs pos="100000">
                      <a:srgbClr val="0000FF"/>
                    </a:gs>
                  </a:gsLst>
                  <a:lin ang="0" scaled="1"/>
                </a:gradFill>
                <a:effectLst>
                  <a:outerShdw dist="63500" dir="2212194" algn="ctr" rotWithShape="0">
                    <a:schemeClr val="tx2">
                      <a:alpha val="50000"/>
                    </a:schemeClr>
                  </a:outerShdw>
                </a:effectLst>
                <a:latin typeface="Arial"/>
                <a:cs typeface="Arial"/>
              </a:rPr>
              <a:t>Thank You !</a:t>
            </a:r>
          </a:p>
        </p:txBody>
      </p:sp>
      <p:sp>
        <p:nvSpPr>
          <p:cNvPr id="59395" name="Text Box 3"/>
          <p:cNvSpPr txBox="1">
            <a:spLocks noChangeArrowheads="1"/>
          </p:cNvSpPr>
          <p:nvPr/>
        </p:nvSpPr>
        <p:spPr bwMode="auto">
          <a:xfrm>
            <a:off x="228600" y="1143000"/>
            <a:ext cx="86868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vi-VN" sz="2400" b="1">
                <a:solidFill>
                  <a:srgbClr val="BE3EC8"/>
                </a:solidFill>
                <a:latin typeface="Times New Roman" pitchFamily="18" charset="0"/>
              </a:rPr>
              <a:t>CHÀO TẠM BIỆT QUÝ THẦY CÔ  VÀ CÁC EM HỌC SINH !</a:t>
            </a:r>
          </a:p>
          <a:p>
            <a:pPr algn="ctr">
              <a:spcBef>
                <a:spcPct val="50000"/>
              </a:spcBef>
            </a:pPr>
            <a:r>
              <a:rPr lang="en-US" altLang="vi-VN" sz="2400" b="1">
                <a:solidFill>
                  <a:srgbClr val="BE3EC8"/>
                </a:solidFill>
                <a:latin typeface="Times New Roman" pitchFamily="18" charset="0"/>
              </a:rPr>
              <a:t>KÍNH CHÚC </a:t>
            </a:r>
          </a:p>
          <a:p>
            <a:pPr algn="ctr">
              <a:spcBef>
                <a:spcPct val="50000"/>
              </a:spcBef>
            </a:pPr>
            <a:r>
              <a:rPr lang="en-US" altLang="vi-VN" sz="2400" b="1">
                <a:solidFill>
                  <a:srgbClr val="BE3EC8"/>
                </a:solidFill>
                <a:latin typeface="Times New Roman" pitchFamily="18" charset="0"/>
              </a:rPr>
              <a:t>                     SỨC KHOẺ</a:t>
            </a:r>
          </a:p>
          <a:p>
            <a:pPr algn="ctr">
              <a:spcBef>
                <a:spcPct val="50000"/>
              </a:spcBef>
            </a:pPr>
            <a:r>
              <a:rPr lang="en-US" altLang="vi-VN" sz="2400" b="1">
                <a:solidFill>
                  <a:srgbClr val="BE3EC8"/>
                </a:solidFill>
                <a:latin typeface="Times New Roman" pitchFamily="18" charset="0"/>
              </a:rPr>
              <a:t>                                           HẠNH PHÚC </a:t>
            </a:r>
          </a:p>
          <a:p>
            <a:pPr algn="ctr">
              <a:spcBef>
                <a:spcPct val="50000"/>
              </a:spcBef>
            </a:pPr>
            <a:r>
              <a:rPr lang="en-US" altLang="vi-VN" sz="2400" b="1">
                <a:solidFill>
                  <a:srgbClr val="BE3EC8"/>
                </a:solidFill>
                <a:latin typeface="Times New Roman" pitchFamily="18" charset="0"/>
              </a:rPr>
              <a:t>                                                                    THÀNH ĐẠT</a:t>
            </a:r>
          </a:p>
        </p:txBody>
      </p:sp>
      <p:sp>
        <p:nvSpPr>
          <p:cNvPr id="59396" name="AutoShape 4"/>
          <p:cNvSpPr>
            <a:spLocks noChangeArrowheads="1"/>
          </p:cNvSpPr>
          <p:nvPr/>
        </p:nvSpPr>
        <p:spPr bwMode="auto">
          <a:xfrm>
            <a:off x="1143000" y="15240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397" name="AutoShape 5"/>
          <p:cNvSpPr>
            <a:spLocks noChangeArrowheads="1"/>
          </p:cNvSpPr>
          <p:nvPr/>
        </p:nvSpPr>
        <p:spPr bwMode="auto">
          <a:xfrm>
            <a:off x="457200" y="19050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398" name="AutoShape 6"/>
          <p:cNvSpPr>
            <a:spLocks noChangeArrowheads="1"/>
          </p:cNvSpPr>
          <p:nvPr/>
        </p:nvSpPr>
        <p:spPr bwMode="auto">
          <a:xfrm>
            <a:off x="1143000" y="28194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399" name="AutoShape 7"/>
          <p:cNvSpPr>
            <a:spLocks noChangeArrowheads="1"/>
          </p:cNvSpPr>
          <p:nvPr/>
        </p:nvSpPr>
        <p:spPr bwMode="auto">
          <a:xfrm>
            <a:off x="1752600" y="19812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0" name="AutoShape 8"/>
          <p:cNvSpPr>
            <a:spLocks noChangeArrowheads="1"/>
          </p:cNvSpPr>
          <p:nvPr/>
        </p:nvSpPr>
        <p:spPr bwMode="auto">
          <a:xfrm>
            <a:off x="1116013" y="2276475"/>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1" name="AutoShape 9"/>
          <p:cNvSpPr>
            <a:spLocks noChangeArrowheads="1"/>
          </p:cNvSpPr>
          <p:nvPr/>
        </p:nvSpPr>
        <p:spPr bwMode="auto">
          <a:xfrm>
            <a:off x="5638800" y="35052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2" name="AutoShape 10"/>
          <p:cNvSpPr>
            <a:spLocks noChangeArrowheads="1"/>
          </p:cNvSpPr>
          <p:nvPr/>
        </p:nvSpPr>
        <p:spPr bwMode="auto">
          <a:xfrm>
            <a:off x="4648200" y="28956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3" name="AutoShape 11"/>
          <p:cNvSpPr>
            <a:spLocks noChangeArrowheads="1"/>
          </p:cNvSpPr>
          <p:nvPr/>
        </p:nvSpPr>
        <p:spPr bwMode="auto">
          <a:xfrm>
            <a:off x="3886200" y="23622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sp>
        <p:nvSpPr>
          <p:cNvPr id="59404" name="AutoShape 12"/>
          <p:cNvSpPr>
            <a:spLocks noChangeArrowheads="1"/>
          </p:cNvSpPr>
          <p:nvPr/>
        </p:nvSpPr>
        <p:spPr bwMode="auto">
          <a:xfrm>
            <a:off x="3048000" y="1828800"/>
            <a:ext cx="381000" cy="228600"/>
          </a:xfrm>
          <a:prstGeom prst="star5">
            <a:avLst/>
          </a:prstGeom>
          <a:solidFill>
            <a:srgbClr val="FFFF00"/>
          </a:solidFill>
          <a:ln w="9525">
            <a:solidFill>
              <a:schemeClr val="tx1"/>
            </a:solidFill>
            <a:miter lim="800000"/>
            <a:headEnd/>
            <a:tailEnd/>
          </a:ln>
          <a:effectLst/>
        </p:spPr>
        <p:txBody>
          <a:bodyPr wrap="none" anchor="ctr"/>
          <a:lstStyle/>
          <a:p>
            <a:pPr>
              <a:defRPr/>
            </a:pPr>
            <a:endParaRPr lang="en-US">
              <a:latin typeface="Arial" pitchFamily="34" charset="0"/>
              <a:cs typeface="Arial" pitchFamily="34" charset="0"/>
            </a:endParaRPr>
          </a:p>
        </p:txBody>
      </p:sp>
      <p:pic>
        <p:nvPicPr>
          <p:cNvPr id="59405" name="Picture 13" descr="original_pencil_w"/>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5181600"/>
            <a:ext cx="160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2578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5"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6"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7"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8293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8"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76363" y="5486400"/>
            <a:ext cx="757237"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9" descr="Hinh 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410200"/>
            <a:ext cx="7572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0" name="AutoShape 20">
            <a:hlinkClick r:id="rId4" action="ppaction://hlinksldjump" highlightClick="1"/>
          </p:cNvPr>
          <p:cNvSpPr>
            <a:spLocks noChangeArrowheads="1"/>
          </p:cNvSpPr>
          <p:nvPr/>
        </p:nvSpPr>
        <p:spPr bwMode="auto">
          <a:xfrm>
            <a:off x="7696200" y="6629400"/>
            <a:ext cx="609600" cy="228600"/>
          </a:xfrm>
          <a:prstGeom prst="actionButtonBackPrevious">
            <a:avLst/>
          </a:prstGeom>
          <a:solidFill>
            <a:schemeClr val="bg1"/>
          </a:solidFill>
          <a:ln w="9525">
            <a:solidFill>
              <a:srgbClr val="0000FF"/>
            </a:solidFill>
            <a:miter lim="800000"/>
            <a:headEnd/>
            <a:tailEnd/>
          </a:ln>
        </p:spPr>
        <p:txBody>
          <a:bodyPr wrap="none" anchor="ctr"/>
          <a:lstStyle/>
          <a:p>
            <a:endParaRPr lang="vi-VN" altLang="vi-VN"/>
          </a:p>
        </p:txBody>
      </p:sp>
      <p:sp>
        <p:nvSpPr>
          <p:cNvPr id="20501" name="AutoShape 21">
            <a:hlinkClick r:id="" action="ppaction://hlinkshowjump?jump=firstslide" highlightClick="1"/>
          </p:cNvPr>
          <p:cNvSpPr>
            <a:spLocks noChangeArrowheads="1"/>
          </p:cNvSpPr>
          <p:nvPr/>
        </p:nvSpPr>
        <p:spPr bwMode="auto">
          <a:xfrm>
            <a:off x="8534400" y="6629400"/>
            <a:ext cx="609600" cy="228600"/>
          </a:xfrm>
          <a:prstGeom prst="actionButtonForwardNext">
            <a:avLst/>
          </a:prstGeom>
          <a:solidFill>
            <a:schemeClr val="bg1"/>
          </a:solidFill>
          <a:ln w="9525">
            <a:solidFill>
              <a:srgbClr val="FF0000"/>
            </a:solidFill>
            <a:miter lim="800000"/>
            <a:headEnd/>
            <a:tailEnd/>
          </a:ln>
        </p:spPr>
        <p:txBody>
          <a:bodyPr wrap="none" anchor="ctr"/>
          <a:lstStyle/>
          <a:p>
            <a:endParaRPr lang="vi-VN" altLang="vi-VN"/>
          </a:p>
        </p:txBody>
      </p:sp>
    </p:spTree>
    <p:extLst>
      <p:ext uri="{BB962C8B-B14F-4D97-AF65-F5344CB8AC3E}">
        <p14:creationId xmlns:p14="http://schemas.microsoft.com/office/powerpoint/2010/main" val="66540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p:cTn id="7" dur="500" fill="hold"/>
                                        <p:tgtEl>
                                          <p:spTgt spid="59394"/>
                                        </p:tgtEl>
                                        <p:attrNameLst>
                                          <p:attrName>ppt_w</p:attrName>
                                        </p:attrNameLst>
                                      </p:cBhvr>
                                      <p:tavLst>
                                        <p:tav tm="0">
                                          <p:val>
                                            <p:fltVal val="0"/>
                                          </p:val>
                                        </p:tav>
                                        <p:tav tm="100000">
                                          <p:val>
                                            <p:strVal val="#ppt_w"/>
                                          </p:val>
                                        </p:tav>
                                      </p:tavLst>
                                    </p:anim>
                                    <p:anim calcmode="lin" valueType="num">
                                      <p:cBhvr>
                                        <p:cTn id="8" dur="500" fill="hold"/>
                                        <p:tgtEl>
                                          <p:spTgt spid="59394"/>
                                        </p:tgtEl>
                                        <p:attrNameLst>
                                          <p:attrName>ppt_h</p:attrName>
                                        </p:attrNameLst>
                                      </p:cBhvr>
                                      <p:tavLst>
                                        <p:tav tm="0">
                                          <p:val>
                                            <p:fltVal val="0"/>
                                          </p:val>
                                        </p:tav>
                                        <p:tav tm="100000">
                                          <p:val>
                                            <p:strVal val="#ppt_h"/>
                                          </p:val>
                                        </p:tav>
                                      </p:tavLst>
                                    </p:anim>
                                    <p:animEffect transition="in" filter="fade">
                                      <p:cBhvr>
                                        <p:cTn id="9" dur="500"/>
                                        <p:tgtEl>
                                          <p:spTgt spid="59394"/>
                                        </p:tgtEl>
                                      </p:cBhvr>
                                    </p:animEffect>
                                  </p:childTnLst>
                                </p:cTn>
                              </p:par>
                              <p:par>
                                <p:cTn id="10" presetID="20" presetClass="emph" presetSubtype="0" repeatCount="indefinite" fill="hold" grpId="0" nodeType="withEffect">
                                  <p:stCondLst>
                                    <p:cond delay="0"/>
                                  </p:stCondLst>
                                  <p:iterate type="lt">
                                    <p:tmPct val="10000"/>
                                  </p:iterate>
                                  <p:childTnLst>
                                    <p:set>
                                      <p:cBhvr override="childStyle">
                                        <p:cTn id="11" dur="500" autoRev="1" fill="hold"/>
                                        <p:tgtEl>
                                          <p:spTgt spid="59395"/>
                                        </p:tgtEl>
                                        <p:attrNameLst>
                                          <p:attrName>style.color</p:attrName>
                                        </p:attrNameLst>
                                      </p:cBhvr>
                                      <p:to>
                                        <p:clrVal>
                                          <a:srgbClr val="FF0066"/>
                                        </p:clrVal>
                                      </p:to>
                                    </p:set>
                                    <p:set>
                                      <p:cBhvr>
                                        <p:cTn id="12" dur="500" autoRev="1" fill="hold"/>
                                        <p:tgtEl>
                                          <p:spTgt spid="59395"/>
                                        </p:tgtEl>
                                        <p:attrNameLst>
                                          <p:attrName>fillcolor</p:attrName>
                                        </p:attrNameLst>
                                      </p:cBhvr>
                                      <p:to>
                                        <p:clrVal>
                                          <a:srgbClr val="FF0066"/>
                                        </p:clrVal>
                                      </p:to>
                                    </p:set>
                                    <p:set>
                                      <p:cBhvr>
                                        <p:cTn id="13" dur="500" autoRev="1" fill="hold"/>
                                        <p:tgtEl>
                                          <p:spTgt spid="59395"/>
                                        </p:tgtEl>
                                        <p:attrNameLst>
                                          <p:attrName>fill.type</p:attrName>
                                        </p:attrNameLst>
                                      </p:cBhvr>
                                      <p:to>
                                        <p:strVal val="solid"/>
                                      </p:to>
                                    </p:set>
                                  </p:childTnLst>
                                </p:cTn>
                              </p:par>
                              <p:par>
                                <p:cTn id="14" presetID="9" presetClass="entr" presetSubtype="0" repeatCount="indefinite" fill="hold" nodeType="withEffect">
                                  <p:stCondLst>
                                    <p:cond delay="0"/>
                                  </p:stCondLst>
                                  <p:childTnLst>
                                    <p:set>
                                      <p:cBhvr>
                                        <p:cTn id="15" dur="1" fill="hold">
                                          <p:stCondLst>
                                            <p:cond delay="0"/>
                                          </p:stCondLst>
                                        </p:cTn>
                                        <p:tgtEl>
                                          <p:spTgt spid="59396"/>
                                        </p:tgtEl>
                                        <p:attrNameLst>
                                          <p:attrName>style.visibility</p:attrName>
                                        </p:attrNameLst>
                                      </p:cBhvr>
                                      <p:to>
                                        <p:strVal val="visible"/>
                                      </p:to>
                                    </p:set>
                                    <p:animEffect transition="in" filter="dissolve">
                                      <p:cBhvr>
                                        <p:cTn id="16" dur="500"/>
                                        <p:tgtEl>
                                          <p:spTgt spid="59396"/>
                                        </p:tgtEl>
                                      </p:cBhvr>
                                    </p:animEffect>
                                  </p:childTnLst>
                                </p:cTn>
                              </p:par>
                              <p:par>
                                <p:cTn id="17" presetID="9" presetClass="entr" presetSubtype="0" repeatCount="indefinite" fill="hold" nodeType="withEffect">
                                  <p:stCondLst>
                                    <p:cond delay="0"/>
                                  </p:stCondLst>
                                  <p:childTnLst>
                                    <p:set>
                                      <p:cBhvr>
                                        <p:cTn id="18" dur="1" fill="hold">
                                          <p:stCondLst>
                                            <p:cond delay="0"/>
                                          </p:stCondLst>
                                        </p:cTn>
                                        <p:tgtEl>
                                          <p:spTgt spid="59397"/>
                                        </p:tgtEl>
                                        <p:attrNameLst>
                                          <p:attrName>style.visibility</p:attrName>
                                        </p:attrNameLst>
                                      </p:cBhvr>
                                      <p:to>
                                        <p:strVal val="visible"/>
                                      </p:to>
                                    </p:set>
                                    <p:animEffect transition="in" filter="dissolve">
                                      <p:cBhvr>
                                        <p:cTn id="19" dur="500"/>
                                        <p:tgtEl>
                                          <p:spTgt spid="59397"/>
                                        </p:tgtEl>
                                      </p:cBhvr>
                                    </p:animEffect>
                                  </p:childTnLst>
                                </p:cTn>
                              </p:par>
                              <p:par>
                                <p:cTn id="20" presetID="9" presetClass="entr" presetSubtype="0" repeatCount="indefinite" fill="hold" nodeType="withEffect">
                                  <p:stCondLst>
                                    <p:cond delay="0"/>
                                  </p:stCondLst>
                                  <p:childTnLst>
                                    <p:set>
                                      <p:cBhvr>
                                        <p:cTn id="21" dur="1" fill="hold">
                                          <p:stCondLst>
                                            <p:cond delay="0"/>
                                          </p:stCondLst>
                                        </p:cTn>
                                        <p:tgtEl>
                                          <p:spTgt spid="59398"/>
                                        </p:tgtEl>
                                        <p:attrNameLst>
                                          <p:attrName>style.visibility</p:attrName>
                                        </p:attrNameLst>
                                      </p:cBhvr>
                                      <p:to>
                                        <p:strVal val="visible"/>
                                      </p:to>
                                    </p:set>
                                    <p:animEffect transition="in" filter="dissolve">
                                      <p:cBhvr>
                                        <p:cTn id="22" dur="500"/>
                                        <p:tgtEl>
                                          <p:spTgt spid="59398"/>
                                        </p:tgtEl>
                                      </p:cBhvr>
                                    </p:animEffect>
                                  </p:childTnLst>
                                </p:cTn>
                              </p:par>
                              <p:par>
                                <p:cTn id="23" presetID="9" presetClass="entr" presetSubtype="0" repeatCount="indefinite" fill="hold" nodeType="withEffect">
                                  <p:stCondLst>
                                    <p:cond delay="0"/>
                                  </p:stCondLst>
                                  <p:childTnLst>
                                    <p:set>
                                      <p:cBhvr>
                                        <p:cTn id="24" dur="1" fill="hold">
                                          <p:stCondLst>
                                            <p:cond delay="0"/>
                                          </p:stCondLst>
                                        </p:cTn>
                                        <p:tgtEl>
                                          <p:spTgt spid="59399"/>
                                        </p:tgtEl>
                                        <p:attrNameLst>
                                          <p:attrName>style.visibility</p:attrName>
                                        </p:attrNameLst>
                                      </p:cBhvr>
                                      <p:to>
                                        <p:strVal val="visible"/>
                                      </p:to>
                                    </p:set>
                                    <p:animEffect transition="in" filter="dissolve">
                                      <p:cBhvr>
                                        <p:cTn id="25" dur="500"/>
                                        <p:tgtEl>
                                          <p:spTgt spid="59399"/>
                                        </p:tgtEl>
                                      </p:cBhvr>
                                    </p:animEffect>
                                  </p:childTnLst>
                                </p:cTn>
                              </p:par>
                              <p:par>
                                <p:cTn id="26" presetID="9" presetClass="entr" presetSubtype="0" repeatCount="indefinite" fill="hold" nodeType="withEffect">
                                  <p:stCondLst>
                                    <p:cond delay="0"/>
                                  </p:stCondLst>
                                  <p:childTnLst>
                                    <p:set>
                                      <p:cBhvr>
                                        <p:cTn id="27" dur="1" fill="hold">
                                          <p:stCondLst>
                                            <p:cond delay="0"/>
                                          </p:stCondLst>
                                        </p:cTn>
                                        <p:tgtEl>
                                          <p:spTgt spid="59400"/>
                                        </p:tgtEl>
                                        <p:attrNameLst>
                                          <p:attrName>style.visibility</p:attrName>
                                        </p:attrNameLst>
                                      </p:cBhvr>
                                      <p:to>
                                        <p:strVal val="visible"/>
                                      </p:to>
                                    </p:set>
                                    <p:animEffect transition="in" filter="dissolve">
                                      <p:cBhvr>
                                        <p:cTn id="28" dur="500"/>
                                        <p:tgtEl>
                                          <p:spTgt spid="59400"/>
                                        </p:tgtEl>
                                      </p:cBhvr>
                                    </p:animEffect>
                                  </p:childTnLst>
                                </p:cTn>
                              </p:par>
                              <p:par>
                                <p:cTn id="29" presetID="9" presetClass="entr" presetSubtype="0" repeatCount="indefinite" fill="hold" nodeType="withEffect">
                                  <p:stCondLst>
                                    <p:cond delay="0"/>
                                  </p:stCondLst>
                                  <p:childTnLst>
                                    <p:set>
                                      <p:cBhvr>
                                        <p:cTn id="30" dur="1" fill="hold">
                                          <p:stCondLst>
                                            <p:cond delay="0"/>
                                          </p:stCondLst>
                                        </p:cTn>
                                        <p:tgtEl>
                                          <p:spTgt spid="59401"/>
                                        </p:tgtEl>
                                        <p:attrNameLst>
                                          <p:attrName>style.visibility</p:attrName>
                                        </p:attrNameLst>
                                      </p:cBhvr>
                                      <p:to>
                                        <p:strVal val="visible"/>
                                      </p:to>
                                    </p:set>
                                    <p:animEffect transition="in" filter="dissolve">
                                      <p:cBhvr>
                                        <p:cTn id="31" dur="500"/>
                                        <p:tgtEl>
                                          <p:spTgt spid="59401"/>
                                        </p:tgtEl>
                                      </p:cBhvr>
                                    </p:animEffect>
                                  </p:childTnLst>
                                </p:cTn>
                              </p:par>
                              <p:par>
                                <p:cTn id="32" presetID="9" presetClass="entr" presetSubtype="0" repeatCount="indefinite" fill="hold" nodeType="withEffect">
                                  <p:stCondLst>
                                    <p:cond delay="0"/>
                                  </p:stCondLst>
                                  <p:childTnLst>
                                    <p:set>
                                      <p:cBhvr>
                                        <p:cTn id="33" dur="1" fill="hold">
                                          <p:stCondLst>
                                            <p:cond delay="0"/>
                                          </p:stCondLst>
                                        </p:cTn>
                                        <p:tgtEl>
                                          <p:spTgt spid="59402"/>
                                        </p:tgtEl>
                                        <p:attrNameLst>
                                          <p:attrName>style.visibility</p:attrName>
                                        </p:attrNameLst>
                                      </p:cBhvr>
                                      <p:to>
                                        <p:strVal val="visible"/>
                                      </p:to>
                                    </p:set>
                                    <p:animEffect transition="in" filter="dissolve">
                                      <p:cBhvr>
                                        <p:cTn id="34" dur="500"/>
                                        <p:tgtEl>
                                          <p:spTgt spid="59402"/>
                                        </p:tgtEl>
                                      </p:cBhvr>
                                    </p:animEffect>
                                  </p:childTnLst>
                                </p:cTn>
                              </p:par>
                              <p:par>
                                <p:cTn id="35" presetID="9" presetClass="entr" presetSubtype="0" repeatCount="indefinite" fill="hold" nodeType="withEffect">
                                  <p:stCondLst>
                                    <p:cond delay="0"/>
                                  </p:stCondLst>
                                  <p:childTnLst>
                                    <p:set>
                                      <p:cBhvr>
                                        <p:cTn id="36" dur="1" fill="hold">
                                          <p:stCondLst>
                                            <p:cond delay="0"/>
                                          </p:stCondLst>
                                        </p:cTn>
                                        <p:tgtEl>
                                          <p:spTgt spid="59403"/>
                                        </p:tgtEl>
                                        <p:attrNameLst>
                                          <p:attrName>style.visibility</p:attrName>
                                        </p:attrNameLst>
                                      </p:cBhvr>
                                      <p:to>
                                        <p:strVal val="visible"/>
                                      </p:to>
                                    </p:set>
                                    <p:animEffect transition="in" filter="dissolve">
                                      <p:cBhvr>
                                        <p:cTn id="37" dur="500"/>
                                        <p:tgtEl>
                                          <p:spTgt spid="59403"/>
                                        </p:tgtEl>
                                      </p:cBhvr>
                                    </p:animEffect>
                                  </p:childTnLst>
                                </p:cTn>
                              </p:par>
                              <p:par>
                                <p:cTn id="38" presetID="9" presetClass="entr" presetSubtype="0" repeatCount="indefinite" fill="hold" nodeType="withEffect">
                                  <p:stCondLst>
                                    <p:cond delay="0"/>
                                  </p:stCondLst>
                                  <p:childTnLst>
                                    <p:set>
                                      <p:cBhvr>
                                        <p:cTn id="39" dur="1" fill="hold">
                                          <p:stCondLst>
                                            <p:cond delay="0"/>
                                          </p:stCondLst>
                                        </p:cTn>
                                        <p:tgtEl>
                                          <p:spTgt spid="59404"/>
                                        </p:tgtEl>
                                        <p:attrNameLst>
                                          <p:attrName>style.visibility</p:attrName>
                                        </p:attrNameLst>
                                      </p:cBhvr>
                                      <p:to>
                                        <p:strVal val="visible"/>
                                      </p:to>
                                    </p:set>
                                    <p:animEffect transition="in" filter="dissolve">
                                      <p:cBhvr>
                                        <p:cTn id="40" dur="500"/>
                                        <p:tgtEl>
                                          <p:spTgt spid="59404"/>
                                        </p:tgtEl>
                                      </p:cBhvr>
                                    </p:animEffect>
                                  </p:childTnLst>
                                </p:cTn>
                              </p:par>
                              <p:par>
                                <p:cTn id="41" presetID="10" presetClass="entr" presetSubtype="0" fill="hold" nodeType="withEffect">
                                  <p:stCondLst>
                                    <p:cond delay="0"/>
                                  </p:stCondLst>
                                  <p:childTnLst>
                                    <p:set>
                                      <p:cBhvr>
                                        <p:cTn id="42" dur="1" fill="hold">
                                          <p:stCondLst>
                                            <p:cond delay="0"/>
                                          </p:stCondLst>
                                        </p:cTn>
                                        <p:tgtEl>
                                          <p:spTgt spid="59405"/>
                                        </p:tgtEl>
                                        <p:attrNameLst>
                                          <p:attrName>style.visibility</p:attrName>
                                        </p:attrNameLst>
                                      </p:cBhvr>
                                      <p:to>
                                        <p:strVal val="visible"/>
                                      </p:to>
                                    </p:set>
                                    <p:animEffect transition="in" filter="fade">
                                      <p:cBhvr>
                                        <p:cTn id="43" dur="1000"/>
                                        <p:tgtEl>
                                          <p:spTgt spid="59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nimBg="1"/>
      <p:bldP spid="593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895600" y="2438400"/>
            <a:ext cx="4343400" cy="3352800"/>
          </a:xfrm>
          <a:prstGeom prst="rect">
            <a:avLst/>
          </a:prstGeom>
        </p:spPr>
      </p:pic>
      <p:sp>
        <p:nvSpPr>
          <p:cNvPr id="3" name="Text Box 2"/>
          <p:cNvSpPr txBox="1">
            <a:spLocks noChangeArrowheads="1"/>
          </p:cNvSpPr>
          <p:nvPr/>
        </p:nvSpPr>
        <p:spPr bwMode="auto">
          <a:xfrm>
            <a:off x="450273" y="838200"/>
            <a:ext cx="8534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smtClean="0">
                <a:latin typeface="Times New Roman" pitchFamily="18" charset="0"/>
              </a:rPr>
              <a:t>Trong hình 28 cho biết M, N lần lượt là trung điểm của AB, AC. Hai đoạn thẳng MN và BC có mối liên hệ gì với nhau?  </a:t>
            </a:r>
            <a:endParaRPr lang="en-US" altLang="vi-VN" sz="2800" b="1">
              <a:latin typeface="Times New Roman" pitchFamily="18" charset="0"/>
            </a:endParaRPr>
          </a:p>
        </p:txBody>
      </p:sp>
    </p:spTree>
    <p:extLst>
      <p:ext uri="{BB962C8B-B14F-4D97-AF65-F5344CB8AC3E}">
        <p14:creationId xmlns:p14="http://schemas.microsoft.com/office/powerpoint/2010/main" val="348472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a:xfrm>
            <a:off x="450273" y="1524000"/>
            <a:ext cx="8534400" cy="4516438"/>
            <a:chOff x="450273" y="1524000"/>
            <a:chExt cx="8534400" cy="4516438"/>
          </a:xfrm>
        </p:grpSpPr>
        <p:sp>
          <p:nvSpPr>
            <p:cNvPr id="7" name="Text Box 2"/>
            <p:cNvSpPr txBox="1">
              <a:spLocks noChangeArrowheads="1"/>
            </p:cNvSpPr>
            <p:nvPr/>
          </p:nvSpPr>
          <p:spPr bwMode="auto">
            <a:xfrm>
              <a:off x="450273" y="1524000"/>
              <a:ext cx="8534400"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u="sng" smtClean="0">
                  <a:solidFill>
                    <a:srgbClr val="0000FF"/>
                  </a:solidFill>
                  <a:latin typeface="Times New Roman" pitchFamily="18" charset="0"/>
                </a:rPr>
                <a:t>Trả lời:</a:t>
              </a:r>
              <a:endParaRPr lang="vi-VN" altLang="vi-VN" sz="2800" u="sng" smtClean="0">
                <a:solidFill>
                  <a:srgbClr val="0000FF"/>
                </a:solidFill>
                <a:latin typeface="Times New Roman" pitchFamily="18" charset="0"/>
              </a:endParaRPr>
            </a:p>
            <a:p>
              <a:pPr lvl="0"/>
              <a:r>
                <a:rPr lang="en-US" altLang="vi-VN" sz="2800" smtClean="0">
                  <a:latin typeface="Times New Roman" pitchFamily="18" charset="0"/>
                </a:rPr>
                <a:t> </a:t>
              </a:r>
              <a:r>
                <a:rPr lang="nl-NL" sz="2800">
                  <a:latin typeface="Times New Roman" pitchFamily="18" charset="0"/>
                  <a:cs typeface="Times New Roman" pitchFamily="18" charset="0"/>
                </a:rPr>
                <a:t>Áp dụng định lý Thales đảo vào tam giác ABC ta có</a:t>
              </a:r>
              <a:r>
                <a:rPr lang="nl-NL" sz="2800" smtClean="0">
                  <a:latin typeface="Times New Roman" pitchFamily="18" charset="0"/>
                  <a:cs typeface="Times New Roman" pitchFamily="18" charset="0"/>
                </a:rPr>
                <a:t>:</a:t>
              </a:r>
            </a:p>
            <a:p>
              <a:pPr lvl="0"/>
              <a:r>
                <a:rPr lang="nl-NL" sz="2800" smtClean="0">
                  <a:latin typeface="Times New Roman" pitchFamily="18" charset="0"/>
                  <a:cs typeface="Times New Roman" pitchFamily="18" charset="0"/>
                </a:rPr>
                <a:t> </a:t>
              </a:r>
              <a:endParaRPr lang="en-US" sz="2800">
                <a:latin typeface="Times New Roman" pitchFamily="18" charset="0"/>
                <a:cs typeface="Times New Roman" pitchFamily="18" charset="0"/>
              </a:endParaRPr>
            </a:p>
            <a:p>
              <a:r>
                <a:rPr lang="nl-NL" sz="2800">
                  <a:latin typeface="Times New Roman" pitchFamily="18" charset="0"/>
                  <a:cs typeface="Times New Roman" pitchFamily="18" charset="0"/>
                </a:rPr>
                <a:t> </a:t>
              </a:r>
              <a:r>
                <a:rPr lang="nl-NL" sz="2800" smtClean="0">
                  <a:latin typeface="Times New Roman" pitchFamily="18" charset="0"/>
                  <a:cs typeface="Times New Roman" pitchFamily="18" charset="0"/>
                </a:rPr>
                <a:t>                             nên </a:t>
              </a:r>
              <a:r>
                <a:rPr lang="nl-NL" sz="2800">
                  <a:latin typeface="Times New Roman" pitchFamily="18" charset="0"/>
                  <a:cs typeface="Times New Roman" pitchFamily="18" charset="0"/>
                </a:rPr>
                <a:t>MN//</a:t>
              </a:r>
              <a:r>
                <a:rPr lang="nl-NL" sz="2800" smtClean="0">
                  <a:latin typeface="Times New Roman" pitchFamily="18" charset="0"/>
                  <a:cs typeface="Times New Roman" pitchFamily="18" charset="0"/>
                </a:rPr>
                <a:t>BC</a:t>
              </a:r>
            </a:p>
            <a:p>
              <a:endParaRPr lang="nl-NL" sz="2800">
                <a:latin typeface="Times New Roman" pitchFamily="18" charset="0"/>
                <a:cs typeface="Times New Roman" pitchFamily="18" charset="0"/>
              </a:endParaRPr>
            </a:p>
            <a:p>
              <a:pPr lvl="0"/>
              <a:r>
                <a:rPr lang="nl-NL" sz="2800">
                  <a:latin typeface="Times New Roman" pitchFamily="18" charset="0"/>
                  <a:cs typeface="Times New Roman" pitchFamily="18" charset="0"/>
                </a:rPr>
                <a:t>Theo hệ quả của định lý Thales ta có</a:t>
              </a:r>
              <a:r>
                <a:rPr lang="nl-NL" sz="2800"/>
                <a:t>:</a:t>
              </a:r>
              <a:endParaRPr lang="en-US" sz="2800"/>
            </a:p>
            <a:p>
              <a:endParaRPr lang="en-US" sz="2800">
                <a:latin typeface="Times New Roman" pitchFamily="18" charset="0"/>
                <a:cs typeface="Times New Roman" pitchFamily="18" charset="0"/>
              </a:endParaRPr>
            </a:p>
            <a:p>
              <a:endParaRPr lang="en-US" altLang="vi-VN" sz="2800" smtClean="0">
                <a:latin typeface="Times New Roman" pitchFamily="18" charset="0"/>
              </a:endParaRPr>
            </a:p>
            <a:p>
              <a:endParaRPr lang="en-US" altLang="vi-VN" sz="2800" smtClean="0">
                <a:latin typeface="Times New Roman" pitchFamily="18" charset="0"/>
              </a:endParaRPr>
            </a:p>
            <a:p>
              <a:r>
                <a:rPr lang="en-US" altLang="vi-VN" sz="2800" smtClean="0">
                  <a:latin typeface="Times New Roman" pitchFamily="18" charset="0"/>
                </a:rPr>
                <a:t>nên </a:t>
              </a:r>
              <a:endParaRPr lang="en-US" altLang="vi-VN" sz="2800">
                <a:latin typeface="Times New Roman" pitchFamily="18"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30800048"/>
                </p:ext>
              </p:extLst>
            </p:nvPr>
          </p:nvGraphicFramePr>
          <p:xfrm>
            <a:off x="990600" y="2667000"/>
            <a:ext cx="2032332" cy="782637"/>
          </p:xfrm>
          <a:graphic>
            <a:graphicData uri="http://schemas.openxmlformats.org/presentationml/2006/ole">
              <mc:AlternateContent xmlns:mc="http://schemas.openxmlformats.org/markup-compatibility/2006">
                <mc:Choice xmlns:v="urn:schemas-microsoft-com:vml" Requires="v">
                  <p:oleObj spid="_x0000_s1352" name="Equation" r:id="rId4" imgW="927000" imgH="393480" progId="Equation.DSMT4">
                    <p:embed/>
                  </p:oleObj>
                </mc:Choice>
                <mc:Fallback>
                  <p:oleObj name="Equation" r:id="rId4" imgW="927000" imgH="393480" progId="Equation.DSMT4">
                    <p:embed/>
                    <p:pic>
                      <p:nvPicPr>
                        <p:cNvPr id="0" name=""/>
                        <p:cNvPicPr/>
                        <p:nvPr/>
                      </p:nvPicPr>
                      <p:blipFill>
                        <a:blip r:embed="rId5"/>
                        <a:stretch>
                          <a:fillRect/>
                        </a:stretch>
                      </p:blipFill>
                      <p:spPr>
                        <a:xfrm>
                          <a:off x="990600" y="2667000"/>
                          <a:ext cx="2032332" cy="78263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90370093"/>
                </p:ext>
              </p:extLst>
            </p:nvPr>
          </p:nvGraphicFramePr>
          <p:xfrm>
            <a:off x="1122363" y="4191000"/>
            <a:ext cx="2225675" cy="782638"/>
          </p:xfrm>
          <a:graphic>
            <a:graphicData uri="http://schemas.openxmlformats.org/presentationml/2006/ole">
              <mc:AlternateContent xmlns:mc="http://schemas.openxmlformats.org/markup-compatibility/2006">
                <mc:Choice xmlns:v="urn:schemas-microsoft-com:vml" Requires="v">
                  <p:oleObj spid="_x0000_s1353" name="Equation" r:id="rId6" imgW="1015920" imgH="393480" progId="Equation.DSMT4">
                    <p:embed/>
                  </p:oleObj>
                </mc:Choice>
                <mc:Fallback>
                  <p:oleObj name="Equation" r:id="rId6" imgW="1015920" imgH="393480" progId="Equation.DSMT4">
                    <p:embed/>
                    <p:pic>
                      <p:nvPicPr>
                        <p:cNvPr id="0" name="Object 7"/>
                        <p:cNvPicPr>
                          <a:picLocks noChangeAspect="1" noChangeArrowheads="1"/>
                        </p:cNvPicPr>
                        <p:nvPr/>
                      </p:nvPicPr>
                      <p:blipFill>
                        <a:blip r:embed="rId7"/>
                        <a:srcRect/>
                        <a:stretch>
                          <a:fillRect/>
                        </a:stretch>
                      </p:blipFill>
                      <p:spPr bwMode="auto">
                        <a:xfrm>
                          <a:off x="1122363" y="4191000"/>
                          <a:ext cx="222567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995904819"/>
                </p:ext>
              </p:extLst>
            </p:nvPr>
          </p:nvGraphicFramePr>
          <p:xfrm>
            <a:off x="1295400" y="5257800"/>
            <a:ext cx="1698625" cy="782638"/>
          </p:xfrm>
          <a:graphic>
            <a:graphicData uri="http://schemas.openxmlformats.org/presentationml/2006/ole">
              <mc:AlternateContent xmlns:mc="http://schemas.openxmlformats.org/markup-compatibility/2006">
                <mc:Choice xmlns:v="urn:schemas-microsoft-com:vml" Requires="v">
                  <p:oleObj spid="_x0000_s1354" name="Equation" r:id="rId8" imgW="774360" imgH="393480" progId="Equation.DSMT4">
                    <p:embed/>
                  </p:oleObj>
                </mc:Choice>
                <mc:Fallback>
                  <p:oleObj name="Equation" r:id="rId8" imgW="774360" imgH="393480" progId="Equation.DSMT4">
                    <p:embed/>
                    <p:pic>
                      <p:nvPicPr>
                        <p:cNvPr id="0" name="Object 7"/>
                        <p:cNvPicPr>
                          <a:picLocks noChangeAspect="1" noChangeArrowheads="1"/>
                        </p:cNvPicPr>
                        <p:nvPr/>
                      </p:nvPicPr>
                      <p:blipFill>
                        <a:blip r:embed="rId9"/>
                        <a:srcRect/>
                        <a:stretch>
                          <a:fillRect/>
                        </a:stretch>
                      </p:blipFill>
                      <p:spPr bwMode="auto">
                        <a:xfrm>
                          <a:off x="1295400" y="5257800"/>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447323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4267200" y="2209800"/>
            <a:ext cx="3657600" cy="2590800"/>
          </a:xfrm>
          <a:prstGeom prst="rect">
            <a:avLst/>
          </a:prstGeom>
        </p:spPr>
      </p:pic>
      <p:sp>
        <p:nvSpPr>
          <p:cNvPr id="4" name="Text Box 2"/>
          <p:cNvSpPr txBox="1">
            <a:spLocks noChangeArrowheads="1"/>
          </p:cNvSpPr>
          <p:nvPr/>
        </p:nvSpPr>
        <p:spPr bwMode="auto">
          <a:xfrm>
            <a:off x="1239981" y="807709"/>
            <a:ext cx="789016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vi-VN" sz="2800" b="1" smtClean="0">
                <a:solidFill>
                  <a:srgbClr val="FF0000"/>
                </a:solidFill>
                <a:latin typeface="Times New Roman" pitchFamily="18" charset="0"/>
              </a:rPr>
              <a:t>Quan sát hình 29 và cho biết hai đầu mút D, E của đoạn thẳng DE có đặc điểm gì? </a:t>
            </a:r>
            <a:endParaRPr lang="en-US" altLang="vi-VN" sz="2800" b="1">
              <a:solidFill>
                <a:srgbClr val="FF0000"/>
              </a:solidFill>
              <a:latin typeface="Times New Roman" pitchFamily="18" charset="0"/>
            </a:endParaRPr>
          </a:p>
        </p:txBody>
      </p:sp>
    </p:spTree>
    <p:extLst>
      <p:ext uri="{BB962C8B-B14F-4D97-AF65-F5344CB8AC3E}">
        <p14:creationId xmlns:p14="http://schemas.microsoft.com/office/powerpoint/2010/main" val="6015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500062"/>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u="sng" smtClean="0">
                <a:solidFill>
                  <a:srgbClr val="FF0000"/>
                </a:solidFill>
                <a:latin typeface="Times New Roman" pitchFamily="18" charset="0"/>
                <a:cs typeface="Times New Roman" pitchFamily="18" charset="0"/>
              </a:rPr>
              <a:t>I. </a:t>
            </a:r>
            <a:r>
              <a:rPr lang="en-US" altLang="vi-VN" sz="2800" b="1" u="sng">
                <a:solidFill>
                  <a:srgbClr val="FF0000"/>
                </a:solidFill>
                <a:latin typeface="Times New Roman" pitchFamily="18" charset="0"/>
                <a:cs typeface="Times New Roman" pitchFamily="18" charset="0"/>
              </a:rPr>
              <a:t>ĐỊNH NGHĨA:</a:t>
            </a:r>
          </a:p>
        </p:txBody>
      </p:sp>
      <p:sp>
        <p:nvSpPr>
          <p:cNvPr id="3" name="TextBox 18"/>
          <p:cNvSpPr txBox="1">
            <a:spLocks noChangeArrowheads="1"/>
          </p:cNvSpPr>
          <p:nvPr/>
        </p:nvSpPr>
        <p:spPr bwMode="auto">
          <a:xfrm>
            <a:off x="298739" y="1371600"/>
            <a:ext cx="86074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a:latin typeface="Times New Roman" pitchFamily="18" charset="0"/>
                <a:cs typeface="Times New Roman" pitchFamily="18" charset="0"/>
              </a:rPr>
              <a:t>Đường trung bình của tam giác là đoạn thẳng nối trung điểm hai cạnh của tam giác đó</a:t>
            </a:r>
            <a:r>
              <a:rPr lang="en-US" sz="2800" b="1" smtClean="0">
                <a:latin typeface="Times New Roman" pitchFamily="18" charset="0"/>
                <a:cs typeface="Times New Roman" pitchFamily="18" charset="0"/>
              </a:rPr>
              <a:t>.</a:t>
            </a:r>
            <a:endParaRPr lang="en-US" sz="2800" b="1">
              <a:latin typeface="Times New Roman" pitchFamily="18" charset="0"/>
              <a:cs typeface="Times New Roman" pitchFamily="18"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133600"/>
            <a:ext cx="2805113" cy="1978978"/>
          </a:xfrm>
          <a:prstGeom prst="rect">
            <a:avLst/>
          </a:prstGeom>
          <a:noFill/>
          <a:ln>
            <a:noFill/>
          </a:ln>
        </p:spPr>
      </p:pic>
      <p:sp>
        <p:nvSpPr>
          <p:cNvPr id="5" name="TextBox 18"/>
          <p:cNvSpPr txBox="1">
            <a:spLocks noChangeArrowheads="1"/>
          </p:cNvSpPr>
          <p:nvPr/>
        </p:nvSpPr>
        <p:spPr bwMode="auto">
          <a:xfrm>
            <a:off x="533400" y="4495800"/>
            <a:ext cx="8607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latin typeface="Times New Roman" pitchFamily="18" charset="0"/>
                <a:cs typeface="Times New Roman" pitchFamily="18" charset="0"/>
              </a:rPr>
              <a:t>M là trung điểm của AB.</a:t>
            </a:r>
          </a:p>
          <a:p>
            <a:r>
              <a:rPr lang="en-US" sz="2800" b="1" smtClean="0">
                <a:latin typeface="Times New Roman" pitchFamily="18" charset="0"/>
                <a:cs typeface="Times New Roman" pitchFamily="18" charset="0"/>
              </a:rPr>
              <a:t>N là trung điểm của AC.</a:t>
            </a:r>
          </a:p>
          <a:p>
            <a:r>
              <a:rPr lang="en-US" sz="2800" b="1" smtClean="0">
                <a:latin typeface="Times New Roman" pitchFamily="18" charset="0"/>
                <a:cs typeface="Times New Roman" pitchFamily="18" charset="0"/>
              </a:rPr>
              <a:t>=&gt; MN là đường trung bình của tam giác ABC.</a:t>
            </a:r>
            <a:endParaRPr lang="en-US" sz="2800" b="1">
              <a:latin typeface="Times New Roman" pitchFamily="18" charset="0"/>
              <a:cs typeface="Times New Roman" pitchFamily="18" charset="0"/>
            </a:endParaRPr>
          </a:p>
        </p:txBody>
      </p:sp>
      <p:sp>
        <p:nvSpPr>
          <p:cNvPr id="6" name="Text Box 5"/>
          <p:cNvSpPr txBox="1">
            <a:spLocks noChangeArrowheads="1"/>
          </p:cNvSpPr>
          <p:nvPr/>
        </p:nvSpPr>
        <p:spPr bwMode="auto">
          <a:xfrm>
            <a:off x="838200" y="0"/>
            <a:ext cx="80679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smtClean="0">
                <a:solidFill>
                  <a:srgbClr val="FF0000"/>
                </a:solidFill>
                <a:latin typeface="Times New Roman" pitchFamily="18" charset="0"/>
                <a:cs typeface="Times New Roman" pitchFamily="18" charset="0"/>
              </a:rPr>
              <a:t>BÀI 3: ĐƯỜNG TRUNG BÌNH CỦA TAM GIÁC</a:t>
            </a:r>
            <a:endParaRPr lang="en-US" altLang="vi-VN" sz="2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887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ou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p:cNvSpPr txBox="1">
            <a:spLocks noChangeArrowheads="1"/>
          </p:cNvSpPr>
          <p:nvPr/>
        </p:nvSpPr>
        <p:spPr bwMode="auto">
          <a:xfrm>
            <a:off x="536575" y="228600"/>
            <a:ext cx="8607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solidFill>
                  <a:srgbClr val="FF0000"/>
                </a:solidFill>
                <a:latin typeface="Times New Roman" pitchFamily="18" charset="0"/>
                <a:cs typeface="Times New Roman" pitchFamily="18" charset="0"/>
              </a:rPr>
              <a:t>VD1:</a:t>
            </a:r>
            <a:r>
              <a:rPr lang="en-US" sz="2800" b="1" smtClean="0">
                <a:latin typeface="Times New Roman" pitchFamily="18" charset="0"/>
                <a:cs typeface="Times New Roman" pitchFamily="18" charset="0"/>
              </a:rPr>
              <a:t> Trong các đoạn thẳng MN, MQ, NP ở hình 30, đoạn thẳng nào là đường trung bình của tam giác ABC?</a:t>
            </a:r>
            <a:endParaRPr lang="en-US" sz="2800" b="1">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7203" y="1219200"/>
            <a:ext cx="3738114"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18"/>
          <p:cNvSpPr txBox="1">
            <a:spLocks noChangeArrowheads="1"/>
          </p:cNvSpPr>
          <p:nvPr/>
        </p:nvSpPr>
        <p:spPr bwMode="auto">
          <a:xfrm>
            <a:off x="762000" y="4648200"/>
            <a:ext cx="792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latin typeface="Times New Roman" pitchFamily="18" charset="0"/>
                <a:cs typeface="Times New Roman" pitchFamily="18" charset="0"/>
              </a:rPr>
              <a:t>MN và NP là đường trung bình của tam giác ABC.</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31515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circle(in)">
                                      <p:cBhvr>
                                        <p:cTn id="11" dur="20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8"/>
          <p:cNvSpPr txBox="1">
            <a:spLocks noChangeArrowheads="1"/>
          </p:cNvSpPr>
          <p:nvPr/>
        </p:nvSpPr>
        <p:spPr bwMode="auto">
          <a:xfrm>
            <a:off x="307975" y="772602"/>
            <a:ext cx="88360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800" b="1" smtClean="0">
                <a:solidFill>
                  <a:srgbClr val="FF0000"/>
                </a:solidFill>
                <a:latin typeface="Times New Roman" pitchFamily="18" charset="0"/>
                <a:cs typeface="Times New Roman" pitchFamily="18" charset="0"/>
              </a:rPr>
              <a:t>LT1:</a:t>
            </a:r>
            <a:r>
              <a:rPr lang="en-US" sz="2800" b="1" smtClean="0">
                <a:latin typeface="Times New Roman" pitchFamily="18" charset="0"/>
                <a:cs typeface="Times New Roman" pitchFamily="18" charset="0"/>
              </a:rPr>
              <a:t> Vẽ tam giác ABC và các đường trung bình của nó. </a:t>
            </a:r>
            <a:endParaRPr lang="en-US" sz="2800" b="1">
              <a:latin typeface="Times New Roman" pitchFamily="18" charset="0"/>
              <a:cs typeface="Times New Roman" pitchFamily="18" charset="0"/>
            </a:endParaRPr>
          </a:p>
        </p:txBody>
      </p:sp>
      <p:pic>
        <p:nvPicPr>
          <p:cNvPr id="3" name="Picture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399" y="1447800"/>
            <a:ext cx="4277995" cy="2838450"/>
          </a:xfrm>
          <a:prstGeom prst="rect">
            <a:avLst/>
          </a:prstGeom>
          <a:noFill/>
          <a:ln>
            <a:noFill/>
          </a:ln>
        </p:spPr>
      </p:pic>
    </p:spTree>
    <p:extLst>
      <p:ext uri="{BB962C8B-B14F-4D97-AF65-F5344CB8AC3E}">
        <p14:creationId xmlns:p14="http://schemas.microsoft.com/office/powerpoint/2010/main" val="269688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533400" y="500062"/>
            <a:ext cx="3505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u="sng" smtClean="0">
                <a:solidFill>
                  <a:srgbClr val="FF0000"/>
                </a:solidFill>
                <a:latin typeface="Times New Roman" pitchFamily="18" charset="0"/>
                <a:cs typeface="Times New Roman" pitchFamily="18" charset="0"/>
              </a:rPr>
              <a:t>II. TÍNH CHẤT:</a:t>
            </a:r>
            <a:endParaRPr lang="en-US" altLang="vi-VN" sz="2800" b="1" u="sng">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381000" y="1286620"/>
            <a:ext cx="81880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2800">
                <a:latin typeface="Times New Roman" pitchFamily="18" charset="0"/>
                <a:cs typeface="Times New Roman" pitchFamily="18" charset="0"/>
              </a:rPr>
              <a:t>Đường trung bình của tam giác thì song song với cạnh thứ ba và bằng nửa cạnh ấy</a:t>
            </a:r>
            <a:r>
              <a:rPr lang="en-US" sz="2800" smtClean="0">
                <a:latin typeface="Times New Roman" pitchFamily="18" charset="0"/>
                <a:cs typeface="Times New Roman" pitchFamily="18" charset="0"/>
              </a:rPr>
              <a:t>.</a:t>
            </a:r>
            <a:endParaRPr lang="en-US" sz="2800">
              <a:latin typeface="Times New Roman" pitchFamily="18" charset="0"/>
              <a:cs typeface="Times New Roman" pitchFamily="18" charset="0"/>
            </a:endParaRPr>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2240727"/>
            <a:ext cx="2728913" cy="1826578"/>
          </a:xfrm>
          <a:prstGeom prst="rect">
            <a:avLst/>
          </a:prstGeom>
          <a:noFill/>
          <a:ln>
            <a:noFill/>
          </a:ln>
        </p:spPr>
      </p:pic>
      <p:sp>
        <p:nvSpPr>
          <p:cNvPr id="5" name="Rectangle 4"/>
          <p:cNvSpPr/>
          <p:nvPr/>
        </p:nvSpPr>
        <p:spPr>
          <a:xfrm>
            <a:off x="1524000" y="3962400"/>
            <a:ext cx="1715490" cy="584775"/>
          </a:xfrm>
          <a:prstGeom prst="rect">
            <a:avLst/>
          </a:prstGeom>
        </p:spPr>
        <p:txBody>
          <a:bodyPr wrap="square">
            <a:spAutoFit/>
          </a:bodyPr>
          <a:lstStyle/>
          <a:p>
            <a:r>
              <a:rPr lang="nl-NL" sz="3200" smtClean="0">
                <a:latin typeface="Times New Roman" pitchFamily="18" charset="0"/>
                <a:cs typeface="Times New Roman" pitchFamily="18" charset="0"/>
              </a:rPr>
              <a:t>MN//BC</a:t>
            </a:r>
          </a:p>
        </p:txBody>
      </p:sp>
      <p:graphicFrame>
        <p:nvGraphicFramePr>
          <p:cNvPr id="6" name="Object 5"/>
          <p:cNvGraphicFramePr>
            <a:graphicFrameLocks noChangeAspect="1"/>
          </p:cNvGraphicFramePr>
          <p:nvPr>
            <p:extLst>
              <p:ext uri="{D42A27DB-BD31-4B8C-83A1-F6EECF244321}">
                <p14:modId xmlns:p14="http://schemas.microsoft.com/office/powerpoint/2010/main" val="3997953695"/>
              </p:ext>
            </p:extLst>
          </p:nvPr>
        </p:nvGraphicFramePr>
        <p:xfrm>
          <a:off x="1484210" y="4567957"/>
          <a:ext cx="1698625" cy="782638"/>
        </p:xfrm>
        <a:graphic>
          <a:graphicData uri="http://schemas.openxmlformats.org/presentationml/2006/ole">
            <mc:AlternateContent xmlns:mc="http://schemas.openxmlformats.org/markup-compatibility/2006">
              <mc:Choice xmlns:v="urn:schemas-microsoft-com:vml" Requires="v">
                <p:oleObj spid="_x0000_s7239" name="Equation" r:id="rId5" imgW="774360" imgH="393480" progId="Equation.DSMT4">
                  <p:embed/>
                </p:oleObj>
              </mc:Choice>
              <mc:Fallback>
                <p:oleObj name="Equation" r:id="rId5" imgW="774360" imgH="393480" progId="Equation.DSMT4">
                  <p:embed/>
                  <p:pic>
                    <p:nvPicPr>
                      <p:cNvPr id="0" name=""/>
                      <p:cNvPicPr>
                        <a:picLocks noChangeAspect="1" noChangeArrowheads="1"/>
                      </p:cNvPicPr>
                      <p:nvPr/>
                    </p:nvPicPr>
                    <p:blipFill>
                      <a:blip r:embed="rId6"/>
                      <a:srcRect/>
                      <a:stretch>
                        <a:fillRect/>
                      </a:stretch>
                    </p:blipFill>
                    <p:spPr bwMode="auto">
                      <a:xfrm>
                        <a:off x="1484210" y="4567957"/>
                        <a:ext cx="1698625"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5"/>
          <p:cNvSpPr txBox="1">
            <a:spLocks noChangeArrowheads="1"/>
          </p:cNvSpPr>
          <p:nvPr/>
        </p:nvSpPr>
        <p:spPr bwMode="auto">
          <a:xfrm>
            <a:off x="671729" y="5715000"/>
            <a:ext cx="48765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altLang="vi-VN" sz="2800" b="1" smtClean="0">
                <a:solidFill>
                  <a:srgbClr val="FF0000"/>
                </a:solidFill>
                <a:latin typeface="Times New Roman" pitchFamily="18" charset="0"/>
                <a:cs typeface="Times New Roman" pitchFamily="18" charset="0"/>
              </a:rPr>
              <a:t>Chứng minh: </a:t>
            </a:r>
            <a:r>
              <a:rPr lang="en-US" altLang="vi-VN" sz="2800" b="1" smtClean="0">
                <a:latin typeface="Times New Roman" pitchFamily="18" charset="0"/>
                <a:cs typeface="Times New Roman" pitchFamily="18" charset="0"/>
              </a:rPr>
              <a:t>SGK trang 63</a:t>
            </a:r>
            <a:endParaRPr lang="en-US" altLang="vi-VN" sz="2800" b="1">
              <a:latin typeface="Times New Roman" pitchFamily="18" charset="0"/>
              <a:cs typeface="Times New Roman" pitchFamily="18" charset="0"/>
            </a:endParaRPr>
          </a:p>
        </p:txBody>
      </p:sp>
    </p:spTree>
    <p:extLst>
      <p:ext uri="{BB962C8B-B14F-4D97-AF65-F5344CB8AC3E}">
        <p14:creationId xmlns:p14="http://schemas.microsoft.com/office/powerpoint/2010/main" val="1364748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ox(out)">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1024</Words>
  <Application>Microsoft Office PowerPoint</Application>
  <PresentationFormat>On-screen Show (4:3)</PresentationFormat>
  <Paragraphs>117</Paragraphs>
  <Slides>21</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4" baseType="lpstr">
      <vt:lpstr>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minhtuan6990@gmail.com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TRAN MINH TUAN</cp:lastModifiedBy>
  <cp:revision>111</cp:revision>
  <dcterms:created xsi:type="dcterms:W3CDTF">2023-06-25T00:31:14Z</dcterms:created>
  <dcterms:modified xsi:type="dcterms:W3CDTF">2023-06-25T14:10:07Z</dcterms:modified>
</cp:coreProperties>
</file>