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4" r:id="rId2"/>
    <p:sldId id="1168" r:id="rId3"/>
    <p:sldId id="258" r:id="rId4"/>
    <p:sldId id="266" r:id="rId5"/>
    <p:sldId id="262" r:id="rId6"/>
    <p:sldId id="1196" r:id="rId7"/>
    <p:sldId id="1198" r:id="rId8"/>
    <p:sldId id="1199" r:id="rId9"/>
    <p:sldId id="1203" r:id="rId10"/>
    <p:sldId id="1207" r:id="rId11"/>
    <p:sldId id="1192" r:id="rId12"/>
    <p:sldId id="1209" r:id="rId13"/>
    <p:sldId id="297" r:id="rId14"/>
    <p:sldId id="323" r:id="rId15"/>
    <p:sldId id="324" r:id="rId16"/>
    <p:sldId id="1211" r:id="rId17"/>
    <p:sldId id="1212" r:id="rId18"/>
    <p:sldId id="1213" r:id="rId19"/>
    <p:sldId id="298" r:id="rId20"/>
    <p:sldId id="1214" r:id="rId21"/>
    <p:sldId id="1215" r:id="rId22"/>
    <p:sldId id="300" r:id="rId23"/>
    <p:sldId id="1205" r:id="rId24"/>
    <p:sldId id="1206" r:id="rId25"/>
    <p:sldId id="1217" r:id="rId26"/>
    <p:sldId id="256" r:id="rId27"/>
    <p:sldId id="1218" r:id="rId28"/>
    <p:sldId id="1219" r:id="rId29"/>
    <p:sldId id="1220" r:id="rId30"/>
    <p:sldId id="1225" r:id="rId31"/>
    <p:sldId id="1222" r:id="rId32"/>
    <p:sldId id="1223" r:id="rId33"/>
    <p:sldId id="309" r:id="rId34"/>
    <p:sldId id="328" r:id="rId35"/>
    <p:sldId id="326" r:id="rId36"/>
    <p:sldId id="275" r:id="rId37"/>
    <p:sldId id="1216" r:id="rId38"/>
    <p:sldId id="1221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ạ Thị Mai" initials="TT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692"/>
    <a:srgbClr val="2A3D52"/>
    <a:srgbClr val="F0F0F0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9467" autoAdjust="0"/>
  </p:normalViewPr>
  <p:slideViewPr>
    <p:cSldViewPr snapToGrid="0">
      <p:cViewPr varScale="1">
        <p:scale>
          <a:sx n="69" d="100"/>
          <a:sy n="69" d="100"/>
        </p:scale>
        <p:origin x="22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08T20:00:31.673" idx="1">
    <p:pos x="7572" y="-220"/>
    <p:text/>
  </p:cm>
  <p:cm authorId="0" dt="2022-07-08T20:00:50.244" idx="2">
    <p:pos x="10" y="10"/>
    <p:text>chữ năng lực , phẩm chất, mục tiêu cần đạt hôi lóa , khó nhìn.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207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89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CAAB-635E-4F17-9B6C-A2C660FBF0E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2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5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3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71.wmf"/><Relationship Id="rId7" Type="http://schemas.openxmlformats.org/officeDocument/2006/relationships/image" Target="../media/image73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2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81.wmf"/><Relationship Id="rId7" Type="http://schemas.openxmlformats.org/officeDocument/2006/relationships/image" Target="../media/image88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8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12" Type="http://schemas.openxmlformats.org/officeDocument/2006/relationships/image" Target="../media/image9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oleObject" Target="../embeddings/oleObject38.bin"/><Relationship Id="rId5" Type="http://schemas.openxmlformats.org/officeDocument/2006/relationships/image" Target="../media/image92.png"/><Relationship Id="rId10" Type="http://schemas.openxmlformats.org/officeDocument/2006/relationships/image" Target="../media/image95.wmf"/><Relationship Id="rId4" Type="http://schemas.openxmlformats.org/officeDocument/2006/relationships/image" Target="../media/image91.png"/><Relationship Id="rId9" Type="http://schemas.openxmlformats.org/officeDocument/2006/relationships/oleObject" Target="../embeddings/oleObject3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7.wmf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1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1.bin"/><Relationship Id="rId11" Type="http://schemas.openxmlformats.org/officeDocument/2006/relationships/oleObject" Target="../embeddings/oleObject44.bin"/><Relationship Id="rId5" Type="http://schemas.openxmlformats.org/officeDocument/2006/relationships/image" Target="../media/image98.wmf"/><Relationship Id="rId10" Type="http://schemas.openxmlformats.org/officeDocument/2006/relationships/image" Target="../media/image100.wmf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2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4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03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106.wmf"/><Relationship Id="rId7" Type="http://schemas.openxmlformats.org/officeDocument/2006/relationships/image" Target="../media/image108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0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115.wmf"/><Relationship Id="rId3" Type="http://schemas.openxmlformats.org/officeDocument/2006/relationships/image" Target="../media/image110.wmf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60.bin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1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2.jpeg"/><Relationship Id="rId15" Type="http://schemas.openxmlformats.org/officeDocument/2006/relationships/image" Target="../media/image18.png"/><Relationship Id="rId23" Type="http://schemas.openxmlformats.org/officeDocument/2006/relationships/slide" Target="slide5.xml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microsoft.com/office/2007/relationships/hdphoto" Target="../media/hdphoto4.wdp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microsoft.com/office/2007/relationships/hdphoto" Target="../media/hdphoto9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microsoft.com/office/2007/relationships/hdphoto" Target="../media/hdphoto9.wdp"/><Relationship Id="rId18" Type="http://schemas.openxmlformats.org/officeDocument/2006/relationships/image" Target="../media/image35.png"/><Relationship Id="rId26" Type="http://schemas.openxmlformats.org/officeDocument/2006/relationships/oleObject" Target="../embeddings/oleObject3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5" Type="http://schemas.openxmlformats.org/officeDocument/2006/relationships/image" Target="../media/image38.wmf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40.wmf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11" Type="http://schemas.microsoft.com/office/2007/relationships/hdphoto" Target="../media/hdphoto10.wdp"/><Relationship Id="rId24" Type="http://schemas.openxmlformats.org/officeDocument/2006/relationships/oleObject" Target="../embeddings/oleObject2.bin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image" Target="../media/image37.wmf"/><Relationship Id="rId28" Type="http://schemas.openxmlformats.org/officeDocument/2006/relationships/oleObject" Target="../embeddings/oleObject4.bin"/><Relationship Id="rId10" Type="http://schemas.openxmlformats.org/officeDocument/2006/relationships/image" Target="../media/image34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3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5.xml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6.gif"/><Relationship Id="rId14" Type="http://schemas.openxmlformats.org/officeDocument/2006/relationships/image" Target="../media/image30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microsoft.com/office/2007/relationships/hdphoto" Target="../media/hdphoto9.wdp"/><Relationship Id="rId18" Type="http://schemas.openxmlformats.org/officeDocument/2006/relationships/image" Target="../media/image45.png"/><Relationship Id="rId26" Type="http://schemas.openxmlformats.org/officeDocument/2006/relationships/image" Target="../media/image47.w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6.bin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29" Type="http://schemas.openxmlformats.org/officeDocument/2006/relationships/oleObject" Target="../embeddings/oleObject8.bin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11" Type="http://schemas.microsoft.com/office/2007/relationships/hdphoto" Target="../media/hdphoto12.wdp"/><Relationship Id="rId24" Type="http://schemas.openxmlformats.org/officeDocument/2006/relationships/image" Target="../media/image32.png"/><Relationship Id="rId32" Type="http://schemas.openxmlformats.org/officeDocument/2006/relationships/image" Target="../media/image50.wmf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image" Target="../media/image46.wmf"/><Relationship Id="rId28" Type="http://schemas.openxmlformats.org/officeDocument/2006/relationships/image" Target="../media/image48.wmf"/><Relationship Id="rId10" Type="http://schemas.openxmlformats.org/officeDocument/2006/relationships/image" Target="../media/image44.png"/><Relationship Id="rId19" Type="http://schemas.microsoft.com/office/2007/relationships/hdphoto" Target="../media/hdphoto13.wdp"/><Relationship Id="rId31" Type="http://schemas.openxmlformats.org/officeDocument/2006/relationships/oleObject" Target="../embeddings/oleObject9.bin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Relationship Id="rId22" Type="http://schemas.openxmlformats.org/officeDocument/2006/relationships/oleObject" Target="../embeddings/oleObject5.bin"/><Relationship Id="rId27" Type="http://schemas.openxmlformats.org/officeDocument/2006/relationships/oleObject" Target="../embeddings/oleObject7.bin"/><Relationship Id="rId30" Type="http://schemas.openxmlformats.org/officeDocument/2006/relationships/image" Target="../media/image4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18" Type="http://schemas.openxmlformats.org/officeDocument/2006/relationships/image" Target="../media/image31.png"/><Relationship Id="rId26" Type="http://schemas.openxmlformats.org/officeDocument/2006/relationships/oleObject" Target="../embeddings/oleObject12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51.jpeg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5" Type="http://schemas.openxmlformats.org/officeDocument/2006/relationships/image" Target="../media/image54.wmf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24.png"/><Relationship Id="rId29" Type="http://schemas.openxmlformats.org/officeDocument/2006/relationships/image" Target="../media/image56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oleObject" Target="../embeddings/oleObject11.bin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23" Type="http://schemas.openxmlformats.org/officeDocument/2006/relationships/image" Target="../media/image53.wmf"/><Relationship Id="rId28" Type="http://schemas.openxmlformats.org/officeDocument/2006/relationships/oleObject" Target="../embeddings/oleObject13.bin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57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gif"/><Relationship Id="rId14" Type="http://schemas.openxmlformats.org/officeDocument/2006/relationships/image" Target="../media/image21.png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55.wmf"/><Relationship Id="rId30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9" y="525412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7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21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8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6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4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9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4" y="1015939"/>
            <a:ext cx="8968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LÝ TỰ TRỌNG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1" y="2174764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1" y="3225237"/>
            <a:ext cx="6231706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8  		 GV: Nguyễn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Hiền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3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0" y="1339159"/>
            <a:ext cx="9603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 CUỐI CHƯƠNG VII</a:t>
            </a: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(T1)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63879730-39BE-23FE-C69F-2A637C3DA964}"/>
              </a:ext>
            </a:extLst>
          </p:cNvPr>
          <p:cNvSpPr txBox="1"/>
          <p:nvPr/>
        </p:nvSpPr>
        <p:spPr>
          <a:xfrm>
            <a:off x="3231232" y="3255814"/>
            <a:ext cx="6598858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		 GV: ……………………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2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2585546"/>
            <a:ext cx="7268928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43252" y="2971950"/>
            <a:ext cx="6804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KIẾN THỨC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id="{706698CF-9AE0-BDD3-7E1C-8B70A245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1" y="4884738"/>
            <a:ext cx="287496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DE965341-ABD0-3EC8-6B9C-E642D303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884738"/>
            <a:ext cx="587375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E9B1A907-4DEB-7DEE-EA21-0EA825E1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1" y="3502026"/>
            <a:ext cx="5781675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AEE07948-47F0-04CB-32B3-3E1A27CF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097338"/>
            <a:ext cx="257333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A7B0EC29-05D7-D5A8-C252-A1CB696D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435226"/>
            <a:ext cx="4267200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B8F0AD01-CCD6-5959-C37D-264DB205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1" y="1452563"/>
            <a:ext cx="4467225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30921D-E5F9-6BD0-7074-C8ED14C0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225675"/>
            <a:ext cx="3741738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DB9C6E3-1E8F-A6B7-B6B2-CF592B6E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4" y="533400"/>
            <a:ext cx="25669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708E7EA-FD02-A076-E866-91F37BD9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190625"/>
            <a:ext cx="3725862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505BBF6-0905-A92A-FC16-F51BFF7D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13251"/>
            <a:ext cx="211772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85546"/>
            <a:ext cx="6101947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1" y="3334944"/>
            <a:ext cx="49673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6769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Tìm lỗi sai trong lời giải sau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386608"/>
              </p:ext>
            </p:extLst>
          </p:nvPr>
        </p:nvGraphicFramePr>
        <p:xfrm>
          <a:off x="2120172" y="678847"/>
          <a:ext cx="4394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97080" imgH="2679480" progId="Equation.DSMT4">
                  <p:embed/>
                </p:oleObj>
              </mc:Choice>
              <mc:Fallback>
                <p:oleObj name="Equation" r:id="rId2" imgW="2197080" imgH="2679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72" y="678847"/>
                        <a:ext cx="43942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847533"/>
              </p:ext>
            </p:extLst>
          </p:nvPr>
        </p:nvGraphicFramePr>
        <p:xfrm>
          <a:off x="6772131" y="5754688"/>
          <a:ext cx="130492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495000" progId="Equation.DSMT4">
                  <p:embed/>
                </p:oleObj>
              </mc:Choice>
              <mc:Fallback>
                <p:oleObj name="Equation" r:id="rId4" imgW="6984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72131" y="5754688"/>
                        <a:ext cx="130492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02929"/>
              </p:ext>
            </p:extLst>
          </p:nvPr>
        </p:nvGraphicFramePr>
        <p:xfrm>
          <a:off x="8085138" y="1741488"/>
          <a:ext cx="3694112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320" imgH="457200" progId="Equation.DSMT4">
                  <p:embed/>
                </p:oleObj>
              </mc:Choice>
              <mc:Fallback>
                <p:oleObj name="Equation" r:id="rId6" imgW="1714320" imgH="457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85138" y="1741488"/>
                        <a:ext cx="3694112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8084880" y="678848"/>
            <a:ext cx="9773" cy="57477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728" y="5949050"/>
            <a:ext cx="6502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là   </a:t>
            </a:r>
          </a:p>
        </p:txBody>
      </p:sp>
      <p:sp>
        <p:nvSpPr>
          <p:cNvPr id="24" name="Oval 23"/>
          <p:cNvSpPr/>
          <p:nvPr/>
        </p:nvSpPr>
        <p:spPr>
          <a:xfrm>
            <a:off x="4317272" y="1510145"/>
            <a:ext cx="1016000" cy="6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93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6042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Tìm lỗi sai trong lời giải sau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63385"/>
              </p:ext>
            </p:extLst>
          </p:nvPr>
        </p:nvGraphicFramePr>
        <p:xfrm>
          <a:off x="807336" y="594567"/>
          <a:ext cx="4394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97080" imgH="2679480" progId="Equation.DSMT4">
                  <p:embed/>
                </p:oleObj>
              </mc:Choice>
              <mc:Fallback>
                <p:oleObj name="Equation" r:id="rId2" imgW="2197080" imgH="2679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336" y="594567"/>
                        <a:ext cx="43942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775978"/>
              </p:ext>
            </p:extLst>
          </p:nvPr>
        </p:nvGraphicFramePr>
        <p:xfrm>
          <a:off x="3120737" y="5870575"/>
          <a:ext cx="139223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495000" progId="Equation.DSMT4">
                  <p:embed/>
                </p:oleObj>
              </mc:Choice>
              <mc:Fallback>
                <p:oleObj name="Equation" r:id="rId4" imgW="6984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0737" y="5870575"/>
                        <a:ext cx="1392238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09976" y="6002900"/>
            <a:ext cx="339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Vậy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999976"/>
              </p:ext>
            </p:extLst>
          </p:nvPr>
        </p:nvGraphicFramePr>
        <p:xfrm>
          <a:off x="6810367" y="1067487"/>
          <a:ext cx="4597400" cy="423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33360" imgH="1968480" progId="Equation.DSMT4">
                  <p:embed/>
                </p:oleObj>
              </mc:Choice>
              <mc:Fallback>
                <p:oleObj name="Equation" r:id="rId6" imgW="2133360" imgH="1968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0367" y="1067487"/>
                        <a:ext cx="4597400" cy="4239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5994406" y="1001037"/>
            <a:ext cx="1" cy="56791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14273" y="5255597"/>
            <a:ext cx="610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là S =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275932"/>
              </p:ext>
            </p:extLst>
          </p:nvPr>
        </p:nvGraphicFramePr>
        <p:xfrm>
          <a:off x="7801552" y="5838825"/>
          <a:ext cx="400339" cy="42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177480" progId="Equation.DSMT4">
                  <p:embed/>
                </p:oleObj>
              </mc:Choice>
              <mc:Fallback>
                <p:oleObj name="Equation" r:id="rId8" imgW="16488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1552" y="5838825"/>
                        <a:ext cx="400339" cy="429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/>
          <p:cNvSpPr/>
          <p:nvPr/>
        </p:nvSpPr>
        <p:spPr>
          <a:xfrm>
            <a:off x="2981345" y="1443193"/>
            <a:ext cx="1016000" cy="6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8636001" y="2009857"/>
            <a:ext cx="1577025" cy="1203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7549354" y="419291"/>
            <a:ext cx="274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giải đúng</a:t>
            </a:r>
          </a:p>
        </p:txBody>
      </p:sp>
    </p:spTree>
    <p:extLst>
      <p:ext uri="{BB962C8B-B14F-4D97-AF65-F5344CB8AC3E}">
        <p14:creationId xmlns:p14="http://schemas.microsoft.com/office/powerpoint/2010/main" val="22999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6" grpId="1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64531A2-69E9-BB92-A123-0CA474120D80}"/>
              </a:ext>
            </a:extLst>
          </p:cNvPr>
          <p:cNvSpPr txBox="1"/>
          <p:nvPr/>
        </p:nvSpPr>
        <p:spPr>
          <a:xfrm>
            <a:off x="609599" y="1302328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(BT3/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AFAF691-6CEB-309B-93A6-CA6B1AB76B18}"/>
              </a:ext>
            </a:extLst>
          </p:cNvPr>
          <p:cNvSpPr txBox="1"/>
          <p:nvPr/>
        </p:nvSpPr>
        <p:spPr>
          <a:xfrm>
            <a:off x="3172688" y="235526"/>
            <a:ext cx="4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(3ph)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BF0958A-39CA-970A-D92D-5A14B8859679}"/>
              </a:ext>
            </a:extLst>
          </p:cNvPr>
          <p:cNvSpPr txBox="1"/>
          <p:nvPr/>
        </p:nvSpPr>
        <p:spPr>
          <a:xfrm>
            <a:off x="609597" y="2119748"/>
            <a:ext cx="500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2x – 3 = -3x + 17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885F329-4CBC-957B-5A69-8953C9582C78}"/>
              </a:ext>
            </a:extLst>
          </p:cNvPr>
          <p:cNvSpPr txBox="1"/>
          <p:nvPr/>
        </p:nvSpPr>
        <p:spPr>
          <a:xfrm>
            <a:off x="5652656" y="2119749"/>
            <a:ext cx="612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0,15(t – 4)= 9,9 – 0,3(t-1)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BCF837-3C40-4F1D-DF9C-8689CD5BA4D9}"/>
              </a:ext>
            </a:extLst>
          </p:cNvPr>
          <p:cNvSpPr txBox="1"/>
          <p:nvPr/>
        </p:nvSpPr>
        <p:spPr>
          <a:xfrm>
            <a:off x="2563093" y="3117274"/>
            <a:ext cx="612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                                  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0E0B09BC-C228-00CD-75E2-144E1AD0D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41072"/>
              </p:ext>
            </p:extLst>
          </p:nvPr>
        </p:nvGraphicFramePr>
        <p:xfrm>
          <a:off x="3242539" y="2974252"/>
          <a:ext cx="2654331" cy="101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8520" imgH="393480" progId="Equation.DSMT4">
                  <p:embed/>
                </p:oleObj>
              </mc:Choice>
              <mc:Fallback>
                <p:oleObj name="Equation" r:id="rId2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42539" y="2974252"/>
                        <a:ext cx="2654331" cy="1015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08198D92-25A7-9176-EC04-39B5308E3EF0}"/>
              </a:ext>
            </a:extLst>
          </p:cNvPr>
          <p:cNvSpPr/>
          <p:nvPr/>
        </p:nvSpPr>
        <p:spPr>
          <a:xfrm>
            <a:off x="8578061" y="0"/>
            <a:ext cx="2167304" cy="204577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6A0D7965-9B11-F34A-1597-34F00E1E3D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650045"/>
              </p:ext>
            </p:extLst>
          </p:nvPr>
        </p:nvGraphicFramePr>
        <p:xfrm>
          <a:off x="1139537" y="965920"/>
          <a:ext cx="3501736" cy="2428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863280" progId="Equation.DSMT4">
                  <p:embed/>
                </p:oleObj>
              </mc:Choice>
              <mc:Fallback>
                <p:oleObj name="Equation" r:id="rId2" imgW="124452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39537" y="965920"/>
                        <a:ext cx="3501736" cy="2428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F935F67-1624-038D-883B-0A5F0BE6A6D9}"/>
              </a:ext>
            </a:extLst>
          </p:cNvPr>
          <p:cNvSpPr txBox="1"/>
          <p:nvPr/>
        </p:nvSpPr>
        <p:spPr>
          <a:xfrm>
            <a:off x="249381" y="3519053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 = 4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F616BCE-6921-8EE4-51F6-B552DAA35BCC}"/>
              </a:ext>
            </a:extLst>
          </p:cNvPr>
          <p:cNvCxnSpPr/>
          <p:nvPr/>
        </p:nvCxnSpPr>
        <p:spPr>
          <a:xfrm>
            <a:off x="6082145" y="858982"/>
            <a:ext cx="0" cy="599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96DDE59-75BA-A42F-32AE-2A556FD3F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44814"/>
              </p:ext>
            </p:extLst>
          </p:nvPr>
        </p:nvGraphicFramePr>
        <p:xfrm>
          <a:off x="6411769" y="889144"/>
          <a:ext cx="5378450" cy="305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71520" imgH="1155600" progId="Equation.DSMT4">
                  <p:embed/>
                </p:oleObj>
              </mc:Choice>
              <mc:Fallback>
                <p:oleObj name="Equation" r:id="rId4" imgW="217152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1769" y="889144"/>
                        <a:ext cx="5378450" cy="305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5F5294-B3F1-E260-2DD1-0641C2CEA5E1}"/>
              </a:ext>
            </a:extLst>
          </p:cNvPr>
          <p:cNvSpPr txBox="1"/>
          <p:nvPr/>
        </p:nvSpPr>
        <p:spPr>
          <a:xfrm>
            <a:off x="6151417" y="4239489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là:t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2,4</a:t>
            </a:r>
          </a:p>
        </p:txBody>
      </p:sp>
    </p:spTree>
    <p:extLst>
      <p:ext uri="{BB962C8B-B14F-4D97-AF65-F5344CB8AC3E}">
        <p14:creationId xmlns:p14="http://schemas.microsoft.com/office/powerpoint/2010/main" val="4216143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F7C7BC60-2CC4-9325-5C42-FA2950610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372972"/>
              </p:ext>
            </p:extLst>
          </p:nvPr>
        </p:nvGraphicFramePr>
        <p:xfrm>
          <a:off x="1371600" y="362095"/>
          <a:ext cx="4904509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320" imgH="1904760" progId="Equation.DSMT4">
                  <p:embed/>
                </p:oleObj>
              </mc:Choice>
              <mc:Fallback>
                <p:oleObj name="Equation" r:id="rId2" imgW="1498320" imgH="1904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1600" y="362095"/>
                        <a:ext cx="4904509" cy="430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38E61D-F802-4111-E65E-D36BD67479BD}"/>
              </a:ext>
            </a:extLst>
          </p:cNvPr>
          <p:cNvSpPr txBox="1"/>
          <p:nvPr/>
        </p:nvSpPr>
        <p:spPr>
          <a:xfrm>
            <a:off x="734290" y="4724398"/>
            <a:ext cx="516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49B9B863-D522-57EC-9760-A35A2600C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683582"/>
              </p:ext>
            </p:extLst>
          </p:nvPr>
        </p:nvGraphicFramePr>
        <p:xfrm>
          <a:off x="5817177" y="4512108"/>
          <a:ext cx="902277" cy="96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393480" progId="Equation.DSMT4">
                  <p:embed/>
                </p:oleObj>
              </mc:Choice>
              <mc:Fallback>
                <p:oleObj name="Equation" r:id="rId4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17177" y="4512108"/>
                        <a:ext cx="902277" cy="96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690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64526"/>
            <a:ext cx="5965311" cy="2627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95251" y="3331755"/>
            <a:ext cx="46570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6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9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915886" y="257883"/>
            <a:ext cx="7923627" cy="2718324"/>
            <a:chOff x="-125989" y="0"/>
            <a:chExt cx="7642205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125989" y="12700"/>
              <a:ext cx="756219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50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5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1" y="5116757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7" y="3039084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2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4" y="5101387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7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2" y="5167038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7" y="5067074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7" y="3037010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2" y="3103233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5" y="913976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11"/>
            <a:ext cx="35060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452914" y="270343"/>
            <a:ext cx="726477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Hiểu được khái niệm phương trình bậc nhất một ẩn 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cách giải.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1054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775494" y="1267993"/>
            <a:ext cx="7027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6" y="4831818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6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5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6" y="2180079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299629" y="2360400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16014" y="2333984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3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7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BA2B553-7652-CA45-73C4-17FBA47D3179}"/>
              </a:ext>
            </a:extLst>
          </p:cNvPr>
          <p:cNvSpPr txBox="1"/>
          <p:nvPr/>
        </p:nvSpPr>
        <p:spPr>
          <a:xfrm>
            <a:off x="2394857" y="1045028"/>
            <a:ext cx="730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G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quyết </a:t>
            </a:r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một số vấn đề thực tiễn gắn với phương trình bậc nhất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,...)</a:t>
            </a:r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31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CE3753D-8B79-90C8-6EAA-96AB7215FDC4}"/>
              </a:ext>
            </a:extLst>
          </p:cNvPr>
          <p:cNvSpPr txBox="1"/>
          <p:nvPr/>
        </p:nvSpPr>
        <p:spPr>
          <a:xfrm>
            <a:off x="498762" y="152398"/>
            <a:ext cx="997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5EBDDA-8837-3171-580F-795A151705E2}"/>
              </a:ext>
            </a:extLst>
          </p:cNvPr>
          <p:cNvSpPr txBox="1"/>
          <p:nvPr/>
        </p:nvSpPr>
        <p:spPr>
          <a:xfrm>
            <a:off x="429489" y="720435"/>
            <a:ext cx="489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A87D25-462D-6F4C-5417-4CD1AEEF3CF3}"/>
              </a:ext>
            </a:extLst>
          </p:cNvPr>
          <p:cNvSpPr txBox="1"/>
          <p:nvPr/>
        </p:nvSpPr>
        <p:spPr>
          <a:xfrm>
            <a:off x="429489" y="1427017"/>
            <a:ext cx="4959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8DF6D7F-3CA8-734A-0E59-37361BA441FA}"/>
              </a:ext>
            </a:extLst>
          </p:cNvPr>
          <p:cNvCxnSpPr/>
          <p:nvPr/>
        </p:nvCxnSpPr>
        <p:spPr>
          <a:xfrm>
            <a:off x="5292436" y="1011382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BC27EC-5666-6686-C51A-4B9F5B752381}"/>
              </a:ext>
            </a:extLst>
          </p:cNvPr>
          <p:cNvSpPr txBox="1"/>
          <p:nvPr/>
        </p:nvSpPr>
        <p:spPr>
          <a:xfrm>
            <a:off x="5403272" y="623455"/>
            <a:ext cx="583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D2BB1EDB-CF09-4111-9DB3-4728749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496281"/>
              </p:ext>
            </p:extLst>
          </p:nvPr>
        </p:nvGraphicFramePr>
        <p:xfrm>
          <a:off x="5458691" y="1246909"/>
          <a:ext cx="6359234" cy="19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73470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018AA3-034F-F30C-B0FB-B6CDE6AEB768}"/>
              </a:ext>
            </a:extLst>
          </p:cNvPr>
          <p:cNvSpPr txBox="1"/>
          <p:nvPr/>
        </p:nvSpPr>
        <p:spPr>
          <a:xfrm>
            <a:off x="5126181" y="3131128"/>
            <a:ext cx="277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1A4042D-E127-99EA-5BA4-ADA7A6B65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380812"/>
              </p:ext>
            </p:extLst>
          </p:nvPr>
        </p:nvGraphicFramePr>
        <p:xfrm>
          <a:off x="7476259" y="3163742"/>
          <a:ext cx="3122468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177480" progId="Equation.DSMT4">
                  <p:embed/>
                </p:oleObj>
              </mc:Choice>
              <mc:Fallback>
                <p:oleObj name="Equation" r:id="rId2" imgW="901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76259" y="3163742"/>
                        <a:ext cx="3122468" cy="46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F346B40-A0EC-327F-95B7-F623853699E4}"/>
              </a:ext>
            </a:extLst>
          </p:cNvPr>
          <p:cNvSpPr txBox="1"/>
          <p:nvPr/>
        </p:nvSpPr>
        <p:spPr>
          <a:xfrm>
            <a:off x="443345" y="1408039"/>
            <a:ext cx="4959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chuc</a:t>
            </a:r>
            <a:r>
              <a:rPr lang="en-US" sz="2800" b="1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89EEC56-5DB1-42C4-9D5E-5DF7350360CA}"/>
              </a:ext>
            </a:extLst>
          </p:cNvPr>
          <p:cNvSpPr txBox="1"/>
          <p:nvPr/>
        </p:nvSpPr>
        <p:spPr>
          <a:xfrm>
            <a:off x="6830292" y="1163782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06790A-AE29-CF78-6786-37C764899A7A}"/>
              </a:ext>
            </a:extLst>
          </p:cNvPr>
          <p:cNvSpPr txBox="1"/>
          <p:nvPr/>
        </p:nvSpPr>
        <p:spPr>
          <a:xfrm>
            <a:off x="8174183" y="1191491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221C765-5410-0C97-9EC8-ADA374A2D2C2}"/>
              </a:ext>
            </a:extLst>
          </p:cNvPr>
          <p:cNvSpPr txBox="1"/>
          <p:nvPr/>
        </p:nvSpPr>
        <p:spPr>
          <a:xfrm>
            <a:off x="9975274" y="1330036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77CBDB1-D6E3-F504-B514-F4E40CC03320}"/>
              </a:ext>
            </a:extLst>
          </p:cNvPr>
          <p:cNvSpPr txBox="1"/>
          <p:nvPr/>
        </p:nvSpPr>
        <p:spPr>
          <a:xfrm>
            <a:off x="5430983" y="2078182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5F5A04-EFB9-B88F-FB2D-28F4CA9F677D}"/>
              </a:ext>
            </a:extLst>
          </p:cNvPr>
          <p:cNvSpPr txBox="1"/>
          <p:nvPr/>
        </p:nvSpPr>
        <p:spPr>
          <a:xfrm>
            <a:off x="5458691" y="2604654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570D4FC-CAB1-61B0-CFB9-857281D36AE7}"/>
              </a:ext>
            </a:extLst>
          </p:cNvPr>
          <p:cNvSpPr txBox="1"/>
          <p:nvPr/>
        </p:nvSpPr>
        <p:spPr>
          <a:xfrm>
            <a:off x="7010401" y="2036619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2980C4D-0153-6B5B-EA4D-CC337401D324}"/>
              </a:ext>
            </a:extLst>
          </p:cNvPr>
          <p:cNvSpPr txBox="1"/>
          <p:nvPr/>
        </p:nvSpPr>
        <p:spPr>
          <a:xfrm>
            <a:off x="7024256" y="2604655"/>
            <a:ext cx="69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B68A5CA-9DD3-2067-465D-E1EF30B36C81}"/>
              </a:ext>
            </a:extLst>
          </p:cNvPr>
          <p:cNvSpPr txBox="1"/>
          <p:nvPr/>
        </p:nvSpPr>
        <p:spPr>
          <a:xfrm>
            <a:off x="8354292" y="2050474"/>
            <a:ext cx="69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733EF13-AF56-281B-96B2-457E4C070221}"/>
              </a:ext>
            </a:extLst>
          </p:cNvPr>
          <p:cNvSpPr txBox="1"/>
          <p:nvPr/>
        </p:nvSpPr>
        <p:spPr>
          <a:xfrm>
            <a:off x="8285019" y="2632364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AE61251-9A04-8485-AA29-F5926F16868A}"/>
              </a:ext>
            </a:extLst>
          </p:cNvPr>
          <p:cNvSpPr txBox="1"/>
          <p:nvPr/>
        </p:nvSpPr>
        <p:spPr>
          <a:xfrm>
            <a:off x="9545783" y="2008910"/>
            <a:ext cx="24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3a.10 + a = 31a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BE6BD4-E905-DBE1-8FCD-5E6F44D1CB73}"/>
              </a:ext>
            </a:extLst>
          </p:cNvPr>
          <p:cNvSpPr txBox="1"/>
          <p:nvPr/>
        </p:nvSpPr>
        <p:spPr>
          <a:xfrm>
            <a:off x="9601201" y="2618510"/>
            <a:ext cx="220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a.10 + 3a = 13 a</a:t>
            </a:r>
          </a:p>
        </p:txBody>
      </p:sp>
      <p:graphicFrame>
        <p:nvGraphicFramePr>
          <p:cNvPr id="39" name="Bảng 15">
            <a:extLst>
              <a:ext uri="{FF2B5EF4-FFF2-40B4-BE49-F238E27FC236}">
                <a16:creationId xmlns:a16="http://schemas.microsoft.com/office/drawing/2014/main" id="{501A2F25-CB52-4F3F-C4A1-8D65F1A4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85221"/>
              </p:ext>
            </p:extLst>
          </p:nvPr>
        </p:nvGraphicFramePr>
        <p:xfrm>
          <a:off x="5430982" y="3754578"/>
          <a:ext cx="6359234" cy="19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73470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6503BC7-72F8-8F21-6B34-BFCE9D727110}"/>
              </a:ext>
            </a:extLst>
          </p:cNvPr>
          <p:cNvSpPr txBox="1"/>
          <p:nvPr/>
        </p:nvSpPr>
        <p:spPr>
          <a:xfrm>
            <a:off x="6802583" y="3671451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F9CA511-C773-0507-2A46-4280D030E3F4}"/>
              </a:ext>
            </a:extLst>
          </p:cNvPr>
          <p:cNvSpPr txBox="1"/>
          <p:nvPr/>
        </p:nvSpPr>
        <p:spPr>
          <a:xfrm>
            <a:off x="8146474" y="3699160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D4218910-6693-21CC-6F1C-8446B4FEC7DB}"/>
              </a:ext>
            </a:extLst>
          </p:cNvPr>
          <p:cNvSpPr txBox="1"/>
          <p:nvPr/>
        </p:nvSpPr>
        <p:spPr>
          <a:xfrm>
            <a:off x="9947565" y="3837705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CE489B0-0732-C771-E6C1-50D3921EAB7A}"/>
              </a:ext>
            </a:extLst>
          </p:cNvPr>
          <p:cNvSpPr txBox="1"/>
          <p:nvPr/>
        </p:nvSpPr>
        <p:spPr>
          <a:xfrm>
            <a:off x="5403274" y="4585851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C9745BB-7C06-833C-AC6A-A2DC7512AA60}"/>
              </a:ext>
            </a:extLst>
          </p:cNvPr>
          <p:cNvSpPr txBox="1"/>
          <p:nvPr/>
        </p:nvSpPr>
        <p:spPr>
          <a:xfrm>
            <a:off x="5430982" y="5112323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F61FFA9-31CF-3F56-5F10-AC73432E392E}"/>
              </a:ext>
            </a:extLst>
          </p:cNvPr>
          <p:cNvSpPr txBox="1"/>
          <p:nvPr/>
        </p:nvSpPr>
        <p:spPr>
          <a:xfrm>
            <a:off x="6982692" y="4544288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9D61817F-60EC-09A1-2D95-73AA6A94A6FE}"/>
              </a:ext>
            </a:extLst>
          </p:cNvPr>
          <p:cNvSpPr txBox="1"/>
          <p:nvPr/>
        </p:nvSpPr>
        <p:spPr>
          <a:xfrm>
            <a:off x="8257310" y="5140033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aphicFrame>
        <p:nvGraphicFramePr>
          <p:cNvPr id="51" name="Đối tượng 50">
            <a:extLst>
              <a:ext uri="{FF2B5EF4-FFF2-40B4-BE49-F238E27FC236}">
                <a16:creationId xmlns:a16="http://schemas.microsoft.com/office/drawing/2014/main" id="{500C160B-1405-3CEB-FF3C-73B438AEE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717839"/>
              </p:ext>
            </p:extLst>
          </p:nvPr>
        </p:nvGraphicFramePr>
        <p:xfrm>
          <a:off x="8405090" y="4345852"/>
          <a:ext cx="489527" cy="724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05090" y="4345852"/>
                        <a:ext cx="489527" cy="724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Đối tượng 56">
            <a:extLst>
              <a:ext uri="{FF2B5EF4-FFF2-40B4-BE49-F238E27FC236}">
                <a16:creationId xmlns:a16="http://schemas.microsoft.com/office/drawing/2014/main" id="{CC83F9DF-7351-9C86-C10C-5C3D0666AD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829125"/>
              </p:ext>
            </p:extLst>
          </p:nvPr>
        </p:nvGraphicFramePr>
        <p:xfrm>
          <a:off x="9721850" y="4470545"/>
          <a:ext cx="1609170" cy="68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7000" imgH="393480" progId="Equation.DSMT4">
                  <p:embed/>
                </p:oleObj>
              </mc:Choice>
              <mc:Fallback>
                <p:oleObj name="Equation" r:id="rId6" imgW="92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21850" y="4470545"/>
                        <a:ext cx="1609170" cy="683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Đối tượng 57">
            <a:extLst>
              <a:ext uri="{FF2B5EF4-FFF2-40B4-BE49-F238E27FC236}">
                <a16:creationId xmlns:a16="http://schemas.microsoft.com/office/drawing/2014/main" id="{89C1B6DD-DA25-732C-F165-5651882DA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500639"/>
              </p:ext>
            </p:extLst>
          </p:nvPr>
        </p:nvGraphicFramePr>
        <p:xfrm>
          <a:off x="6959889" y="5032809"/>
          <a:ext cx="4889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9276" imgH="723986" progId="Equation.DSMT4">
                  <p:embed/>
                </p:oleObj>
              </mc:Choice>
              <mc:Fallback>
                <p:oleObj name="Equation" r:id="rId8" imgW="489276" imgH="723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59889" y="5032809"/>
                        <a:ext cx="48895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Đối tượng 58">
            <a:extLst>
              <a:ext uri="{FF2B5EF4-FFF2-40B4-BE49-F238E27FC236}">
                <a16:creationId xmlns:a16="http://schemas.microsoft.com/office/drawing/2014/main" id="{1C67A6A4-B906-2CD9-B508-D701661AB2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2323"/>
              </p:ext>
            </p:extLst>
          </p:nvPr>
        </p:nvGraphicFramePr>
        <p:xfrm>
          <a:off x="9688943" y="5135562"/>
          <a:ext cx="1824183" cy="68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65160" imgH="393480" progId="Equation.DSMT4">
                  <p:embed/>
                </p:oleObj>
              </mc:Choice>
              <mc:Fallback>
                <p:oleObj name="Equation" r:id="rId10" imgW="965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88943" y="5135562"/>
                        <a:ext cx="1824183" cy="683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8EF4771-88CB-F368-1D08-3DD136BBA386}"/>
              </a:ext>
            </a:extLst>
          </p:cNvPr>
          <p:cNvSpPr txBox="1"/>
          <p:nvPr/>
        </p:nvSpPr>
        <p:spPr>
          <a:xfrm>
            <a:off x="5278581" y="6054437"/>
            <a:ext cx="277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2" name="Đối tượng 61">
            <a:extLst>
              <a:ext uri="{FF2B5EF4-FFF2-40B4-BE49-F238E27FC236}">
                <a16:creationId xmlns:a16="http://schemas.microsoft.com/office/drawing/2014/main" id="{EA472732-2C8F-C542-805D-9FE1AD43C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31656"/>
              </p:ext>
            </p:extLst>
          </p:nvPr>
        </p:nvGraphicFramePr>
        <p:xfrm>
          <a:off x="8005041" y="5925271"/>
          <a:ext cx="2122632" cy="877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52200" imgH="393480" progId="Equation.DSMT4">
                  <p:embed/>
                </p:oleObj>
              </mc:Choice>
              <mc:Fallback>
                <p:oleObj name="Equation" r:id="rId12" imgW="952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005041" y="5925271"/>
                        <a:ext cx="2122632" cy="877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09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10" grpId="0"/>
      <p:bldP spid="16" grpId="0"/>
      <p:bldP spid="2" grpId="0"/>
      <p:bldP spid="3" grpId="0"/>
      <p:bldP spid="7" grpId="0"/>
      <p:bldP spid="9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5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CE3753D-8B79-90C8-6EAA-96AB7215FDC4}"/>
              </a:ext>
            </a:extLst>
          </p:cNvPr>
          <p:cNvSpPr txBox="1"/>
          <p:nvPr/>
        </p:nvSpPr>
        <p:spPr>
          <a:xfrm>
            <a:off x="498762" y="152398"/>
            <a:ext cx="997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5EBDDA-8837-3171-580F-795A151705E2}"/>
              </a:ext>
            </a:extLst>
          </p:cNvPr>
          <p:cNvSpPr txBox="1"/>
          <p:nvPr/>
        </p:nvSpPr>
        <p:spPr>
          <a:xfrm>
            <a:off x="429489" y="720435"/>
            <a:ext cx="371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8DF6D7F-3CA8-734A-0E59-37361BA441FA}"/>
              </a:ext>
            </a:extLst>
          </p:cNvPr>
          <p:cNvCxnSpPr/>
          <p:nvPr/>
        </p:nvCxnSpPr>
        <p:spPr>
          <a:xfrm>
            <a:off x="6151418" y="1011382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BC27EC-5666-6686-C51A-4B9F5B752381}"/>
              </a:ext>
            </a:extLst>
          </p:cNvPr>
          <p:cNvSpPr txBox="1"/>
          <p:nvPr/>
        </p:nvSpPr>
        <p:spPr>
          <a:xfrm>
            <a:off x="6123708" y="775855"/>
            <a:ext cx="583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D2BB1EDB-CF09-4111-9DB3-4728749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15237"/>
              </p:ext>
            </p:extLst>
          </p:nvPr>
        </p:nvGraphicFramePr>
        <p:xfrm>
          <a:off x="6206836" y="1413778"/>
          <a:ext cx="587432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709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3a.10 + a = 31a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a.10 + 3a = 13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018AA3-034F-F30C-B0FB-B6CDE6AEB768}"/>
              </a:ext>
            </a:extLst>
          </p:cNvPr>
          <p:cNvSpPr txBox="1"/>
          <p:nvPr/>
        </p:nvSpPr>
        <p:spPr>
          <a:xfrm>
            <a:off x="152398" y="1427019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</a:p>
        </p:txBody>
      </p:sp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1A4042D-E127-99EA-5BA4-ADA7A6B65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281011"/>
              </p:ext>
            </p:extLst>
          </p:nvPr>
        </p:nvGraphicFramePr>
        <p:xfrm>
          <a:off x="7157605" y="4826290"/>
          <a:ext cx="3122468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177480" progId="Equation.DSMT4">
                  <p:embed/>
                </p:oleObj>
              </mc:Choice>
              <mc:Fallback>
                <p:oleObj name="Equation" r:id="rId2" imgW="901440" imgH="17748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51A4042D-E127-99EA-5BA4-ADA7A6B65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57605" y="4826290"/>
                        <a:ext cx="3122468" cy="46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1A96EF5-0A43-00A4-DFAE-0FFAA29170D0}"/>
              </a:ext>
            </a:extLst>
          </p:cNvPr>
          <p:cNvSpPr txBox="1"/>
          <p:nvPr/>
        </p:nvSpPr>
        <p:spPr>
          <a:xfrm>
            <a:off x="6553198" y="4378040"/>
            <a:ext cx="297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FC97700C-B5C4-B135-6F04-DC99FC689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676885"/>
              </p:ext>
            </p:extLst>
          </p:nvPr>
        </p:nvGraphicFramePr>
        <p:xfrm>
          <a:off x="3937576" y="1490084"/>
          <a:ext cx="2167431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280" imgH="203040" progId="Equation.DSMT4">
                  <p:embed/>
                </p:oleObj>
              </mc:Choice>
              <mc:Fallback>
                <p:oleObj name="Equation" r:id="rId4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7576" y="1490084"/>
                        <a:ext cx="2167431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3FB7D5-FBF0-79B3-3D54-BAA42306FA80}"/>
              </a:ext>
            </a:extLst>
          </p:cNvPr>
          <p:cNvSpPr txBox="1"/>
          <p:nvPr/>
        </p:nvSpPr>
        <p:spPr>
          <a:xfrm>
            <a:off x="166255" y="1898073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3a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940F77-13B1-0210-F126-6D503EE399D8}"/>
              </a:ext>
            </a:extLst>
          </p:cNvPr>
          <p:cNvSpPr txBox="1"/>
          <p:nvPr/>
        </p:nvSpPr>
        <p:spPr>
          <a:xfrm>
            <a:off x="138546" y="2438400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3a.10 + a = 31a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2F3B83-CC19-747F-70F4-E403B4361DE9}"/>
              </a:ext>
            </a:extLst>
          </p:cNvPr>
          <p:cNvSpPr txBox="1"/>
          <p:nvPr/>
        </p:nvSpPr>
        <p:spPr>
          <a:xfrm>
            <a:off x="110837" y="2992582"/>
            <a:ext cx="53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a.10 + 3a = 13a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E710A4A-9925-1A20-99C7-A7D275955D33}"/>
              </a:ext>
            </a:extLst>
          </p:cNvPr>
          <p:cNvSpPr txBox="1"/>
          <p:nvPr/>
        </p:nvSpPr>
        <p:spPr>
          <a:xfrm>
            <a:off x="152400" y="3893127"/>
            <a:ext cx="53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55E0B3DF-548D-FD28-C0A4-78F3D9473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104103"/>
              </p:ext>
            </p:extLst>
          </p:nvPr>
        </p:nvGraphicFramePr>
        <p:xfrm>
          <a:off x="1196543" y="4676487"/>
          <a:ext cx="3121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21433" imgH="466577" progId="Equation.DSMT4">
                  <p:embed/>
                </p:oleObj>
              </mc:Choice>
              <mc:Fallback>
                <p:oleObj name="Equation" r:id="rId6" imgW="3121433" imgH="4665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6543" y="4676487"/>
                        <a:ext cx="312102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8480981C-0AE8-E08D-3DB8-8228A0CC5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17997"/>
              </p:ext>
            </p:extLst>
          </p:nvPr>
        </p:nvGraphicFramePr>
        <p:xfrm>
          <a:off x="1719551" y="5126182"/>
          <a:ext cx="843540" cy="45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0120" imgH="177480" progId="Equation.DSMT4">
                  <p:embed/>
                </p:oleObj>
              </mc:Choice>
              <mc:Fallback>
                <p:oleObj name="Equation" r:id="rId8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9551" y="5126182"/>
                        <a:ext cx="843540" cy="45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367D9F2-91FD-5B79-EF47-1F83F897DAA9}"/>
              </a:ext>
            </a:extLst>
          </p:cNvPr>
          <p:cNvSpPr txBox="1"/>
          <p:nvPr/>
        </p:nvSpPr>
        <p:spPr>
          <a:xfrm>
            <a:off x="2535381" y="5153894"/>
            <a:ext cx="297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(t/m)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CB0635-8BBD-FC4A-2832-E92171328865}"/>
              </a:ext>
            </a:extLst>
          </p:cNvPr>
          <p:cNvSpPr txBox="1"/>
          <p:nvPr/>
        </p:nvSpPr>
        <p:spPr>
          <a:xfrm>
            <a:off x="180108" y="5541818"/>
            <a:ext cx="5417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1;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 </a:t>
            </a:r>
          </a:p>
        </p:txBody>
      </p:sp>
    </p:spTree>
    <p:extLst>
      <p:ext uri="{BB962C8B-B14F-4D97-AF65-F5344CB8AC3E}">
        <p14:creationId xmlns:p14="http://schemas.microsoft.com/office/powerpoint/2010/main" val="42845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1" grpId="0"/>
      <p:bldP spid="12" grpId="0"/>
      <p:bldP spid="13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4" y="1436834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9" cy="2285734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6176655" y="55000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666460" y="240057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6152453" y="436893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479893" y="398433"/>
            <a:ext cx="408188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định nghĩa, cách giải các dạng bài về phương trình bậc nhất một ẩn.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587802" y="4110166"/>
            <a:ext cx="4628399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</a:p>
          <a:p>
            <a:pPr marL="0" lvl="1"/>
            <a:r>
              <a:rPr lang="pt-BR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dạng toán giải bài toán bằng cách lập phương trình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6" y="303799"/>
            <a:ext cx="3706720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655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42" y="2069796"/>
            <a:ext cx="2393604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8005012" y="2454452"/>
            <a:ext cx="2975307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47719" y="217547"/>
            <a:ext cx="656154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E659AA-64D0-6DDB-8964-E3922AAAE0A6}"/>
              </a:ext>
            </a:extLst>
          </p:cNvPr>
          <p:cNvSpPr txBox="1"/>
          <p:nvPr/>
        </p:nvSpPr>
        <p:spPr>
          <a:xfrm>
            <a:off x="264524" y="1118849"/>
            <a:ext cx="11830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4: (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/50)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5l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3F49DDFD-205B-CA35-E26F-6121B0FD2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564101"/>
              </p:ext>
            </p:extLst>
          </p:nvPr>
        </p:nvGraphicFramePr>
        <p:xfrm>
          <a:off x="632691" y="2669454"/>
          <a:ext cx="489527" cy="89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691" y="2669454"/>
                        <a:ext cx="489527" cy="891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7D44CC0-CF6D-BFFE-25F6-8E13EA283DB5}"/>
              </a:ext>
            </a:extLst>
          </p:cNvPr>
          <p:cNvSpPr txBox="1"/>
          <p:nvPr/>
        </p:nvSpPr>
        <p:spPr>
          <a:xfrm>
            <a:off x="4219477" y="3504192"/>
            <a:ext cx="2315057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  <a:endParaRPr lang="zh-CN" altLang="en-US" sz="2655" b="1" u="sng" dirty="0"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1" name="Bảng 21">
            <a:extLst>
              <a:ext uri="{FF2B5EF4-FFF2-40B4-BE49-F238E27FC236}">
                <a16:creationId xmlns:a16="http://schemas.microsoft.com/office/drawing/2014/main" id="{AB3DA052-26F2-2464-13D9-ADB1FBC33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7640"/>
              </p:ext>
            </p:extLst>
          </p:nvPr>
        </p:nvGraphicFramePr>
        <p:xfrm>
          <a:off x="1173018" y="4072459"/>
          <a:ext cx="81279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060467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397068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39716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1 (l)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2 (l)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32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X+5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530194"/>
                  </a:ext>
                </a:extLst>
              </a:tr>
            </a:tbl>
          </a:graphicData>
        </a:graphic>
      </p:graphicFrame>
      <p:sp>
        <p:nvSpPr>
          <p:cNvPr id="22" name="TextBox 19">
            <a:extLst>
              <a:ext uri="{FF2B5EF4-FFF2-40B4-BE49-F238E27FC236}">
                <a16:creationId xmlns:a16="http://schemas.microsoft.com/office/drawing/2014/main" id="{6C35E9BD-2B18-3DEF-F99A-83599798AABA}"/>
              </a:ext>
            </a:extLst>
          </p:cNvPr>
          <p:cNvSpPr txBox="1"/>
          <p:nvPr/>
        </p:nvSpPr>
        <p:spPr>
          <a:xfrm>
            <a:off x="783550" y="5845617"/>
            <a:ext cx="2270173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u="sng" dirty="0" err="1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Phương</a:t>
            </a:r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655" b="1" u="sng" dirty="0" err="1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trình</a:t>
            </a:r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:</a:t>
            </a:r>
            <a:endParaRPr lang="zh-CN" altLang="en-US" sz="2655" b="1" u="sng" dirty="0"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2A4D9806-C1B4-478C-4F68-5BE8623F9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142773"/>
              </p:ext>
            </p:extLst>
          </p:nvPr>
        </p:nvGraphicFramePr>
        <p:xfrm>
          <a:off x="3639126" y="5745163"/>
          <a:ext cx="2692401" cy="99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66680" imgH="393480" progId="Equation.DSMT4">
                  <p:embed/>
                </p:oleObj>
              </mc:Choice>
              <mc:Fallback>
                <p:oleObj name="Equation" r:id="rId11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39126" y="5745163"/>
                        <a:ext cx="2692401" cy="993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980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1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28" y="2148677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1" y="1339159"/>
            <a:ext cx="9533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 CUỐI CHƯƠNG VII</a:t>
            </a: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(T2)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63879730-39BE-23FE-C69F-2A637C3DA964}"/>
              </a:ext>
            </a:extLst>
          </p:cNvPr>
          <p:cNvSpPr txBox="1"/>
          <p:nvPr/>
        </p:nvSpPr>
        <p:spPr>
          <a:xfrm>
            <a:off x="3231232" y="3255814"/>
            <a:ext cx="6598858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		 GV: ……………………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80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914400" y="1391841"/>
            <a:ext cx="105918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FFCC">
                <a:gamma/>
                <a:shade val="60000"/>
                <a:invGamma/>
              </a:srgbClr>
            </a:prstShdw>
          </a:effectLst>
        </p:spPr>
        <p:txBody>
          <a:bodyPr lIns="0" rIns="0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TÓM TẮT CÁC BƯỚC GIẢI BÀI TOÁN BẰNG CÁCH LẬP PHƯƠNG TRÌNH 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09600" y="2133600"/>
            <a:ext cx="10972800" cy="4401205"/>
          </a:xfrm>
          <a:prstGeom prst="rect">
            <a:avLst/>
          </a:prstGeom>
          <a:noFill/>
          <a:ln>
            <a:noFill/>
          </a:ln>
          <a:effectLst>
            <a:prstShdw prst="shdw17" dist="68392" dir="4091915">
              <a:srgbClr val="3E9385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1. Lập phương trình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ẩn số và đặt </a:t>
            </a:r>
            <a:r>
              <a:rPr lang="vi-VN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 hợp cho ẩn số;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các đại lượng chưa biết theo ẩn và các đại lượng đã biết;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phương trình biểu thị mối quan hệ giữa các đại lượng.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2. Giải phương trình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3. Trả lời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tra xem trong các nghiệm của phương trình, nghiệm nào </a:t>
            </a:r>
            <a:r>
              <a:rPr lang="vi-VN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 mãn điều kiện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ẩn, nghiệm nào không, rồi kết luận  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048000" y="685800"/>
            <a:ext cx="5029200" cy="641350"/>
            <a:chOff x="0" y="0"/>
            <a:chExt cx="5760" cy="404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04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1680" y="96"/>
              <a:ext cx="2771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b="1" kern="10" dirty="0"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4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2585546"/>
            <a:ext cx="7268928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43252" y="2971950"/>
            <a:ext cx="6804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KIẾN THỨC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A7B69EF-1E86-4014-BCDF-12DF77F16332}"/>
              </a:ext>
            </a:extLst>
          </p:cNvPr>
          <p:cNvSpPr txBox="1"/>
          <p:nvPr/>
        </p:nvSpPr>
        <p:spPr>
          <a:xfrm>
            <a:off x="886689" y="0"/>
            <a:ext cx="2812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9043FE5-8EE9-01AA-DAB0-A12E37A06451}"/>
              </a:ext>
            </a:extLst>
          </p:cNvPr>
          <p:cNvSpPr txBox="1"/>
          <p:nvPr/>
        </p:nvSpPr>
        <p:spPr>
          <a:xfrm>
            <a:off x="775852" y="457198"/>
            <a:ext cx="768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86C4F9-3E01-9866-F387-ED53CEDBCD20}"/>
              </a:ext>
            </a:extLst>
          </p:cNvPr>
          <p:cNvSpPr txBox="1"/>
          <p:nvPr/>
        </p:nvSpPr>
        <p:spPr>
          <a:xfrm>
            <a:off x="914399" y="5733449"/>
            <a:ext cx="450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E09CF63E-374F-175C-1326-8596B0A7BA82}"/>
              </a:ext>
            </a:extLst>
          </p:cNvPr>
          <p:cNvCxnSpPr/>
          <p:nvPr/>
        </p:nvCxnSpPr>
        <p:spPr>
          <a:xfrm>
            <a:off x="5624945" y="2757055"/>
            <a:ext cx="0" cy="250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A866F8F-7BB2-12C3-2AC1-4E19576295A5}"/>
              </a:ext>
            </a:extLst>
          </p:cNvPr>
          <p:cNvSpPr txBox="1"/>
          <p:nvPr/>
        </p:nvSpPr>
        <p:spPr>
          <a:xfrm>
            <a:off x="5749633" y="2784764"/>
            <a:ext cx="561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E8A36A-1560-5D1C-E19B-6553E6AF3AA5}"/>
              </a:ext>
            </a:extLst>
          </p:cNvPr>
          <p:cNvSpPr txBox="1"/>
          <p:nvPr/>
        </p:nvSpPr>
        <p:spPr>
          <a:xfrm>
            <a:off x="7093525" y="3311237"/>
            <a:ext cx="170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v.t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E6EB83-6778-E62A-9712-D88A367C7456}"/>
              </a:ext>
            </a:extLst>
          </p:cNvPr>
          <p:cNvSpPr txBox="1"/>
          <p:nvPr/>
        </p:nvSpPr>
        <p:spPr>
          <a:xfrm>
            <a:off x="5777342" y="3671455"/>
            <a:ext cx="561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7FD849E-0195-7DA0-D273-58D391704143}"/>
              </a:ext>
            </a:extLst>
          </p:cNvPr>
          <p:cNvSpPr txBox="1"/>
          <p:nvPr/>
        </p:nvSpPr>
        <p:spPr>
          <a:xfrm>
            <a:off x="5832760" y="4378037"/>
            <a:ext cx="561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A6C0E76-D8F9-E9C1-A2A0-6FE644E6A960}"/>
              </a:ext>
            </a:extLst>
          </p:cNvPr>
          <p:cNvSpPr txBox="1"/>
          <p:nvPr/>
        </p:nvSpPr>
        <p:spPr>
          <a:xfrm>
            <a:off x="748142" y="1011380"/>
            <a:ext cx="10820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3km/h.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786EC80-A444-B0EF-20FD-FC1ACC3A2194}"/>
              </a:ext>
            </a:extLst>
          </p:cNvPr>
          <p:cNvSpPr txBox="1"/>
          <p:nvPr/>
        </p:nvSpPr>
        <p:spPr>
          <a:xfrm>
            <a:off x="760017" y="1018637"/>
            <a:ext cx="10820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3km/h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0BC4C96-F286-6CCD-398B-38FA0357D868}"/>
              </a:ext>
            </a:extLst>
          </p:cNvPr>
          <p:cNvSpPr txBox="1"/>
          <p:nvPr/>
        </p:nvSpPr>
        <p:spPr>
          <a:xfrm>
            <a:off x="595745" y="2946461"/>
            <a:ext cx="3740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9B44ACF-6414-FA8B-7FAA-2911DBC44603}"/>
              </a:ext>
            </a:extLst>
          </p:cNvPr>
          <p:cNvSpPr txBox="1"/>
          <p:nvPr/>
        </p:nvSpPr>
        <p:spPr>
          <a:xfrm>
            <a:off x="1163782" y="3292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35A2535-4F0C-9EAE-70BD-F01CE7456ED6}"/>
              </a:ext>
            </a:extLst>
          </p:cNvPr>
          <p:cNvSpPr txBox="1"/>
          <p:nvPr/>
        </p:nvSpPr>
        <p:spPr>
          <a:xfrm>
            <a:off x="1191490" y="36530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1D62D59-2AB0-06BC-D4D7-8F71B6D1C44D}"/>
              </a:ext>
            </a:extLst>
          </p:cNvPr>
          <p:cNvSpPr txBox="1"/>
          <p:nvPr/>
        </p:nvSpPr>
        <p:spPr>
          <a:xfrm>
            <a:off x="595745" y="40132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70DADD3-BF8E-1FBC-07C2-C1A7F6CBD121}"/>
              </a:ext>
            </a:extLst>
          </p:cNvPr>
          <p:cNvSpPr txBox="1"/>
          <p:nvPr/>
        </p:nvSpPr>
        <p:spPr>
          <a:xfrm>
            <a:off x="1025236" y="44704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C659F50-2210-5C4D-5646-8454E9BEA27E}"/>
              </a:ext>
            </a:extLst>
          </p:cNvPr>
          <p:cNvSpPr txBox="1"/>
          <p:nvPr/>
        </p:nvSpPr>
        <p:spPr>
          <a:xfrm>
            <a:off x="969818" y="48722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255BCA1-C90B-CFB9-9D4E-36A8A0839D05}"/>
              </a:ext>
            </a:extLst>
          </p:cNvPr>
          <p:cNvSpPr txBox="1"/>
          <p:nvPr/>
        </p:nvSpPr>
        <p:spPr>
          <a:xfrm>
            <a:off x="969818" y="53155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7F02140-ED8E-67C5-9AE0-C971D47C7216}"/>
              </a:ext>
            </a:extLst>
          </p:cNvPr>
          <p:cNvSpPr txBox="1"/>
          <p:nvPr/>
        </p:nvSpPr>
        <p:spPr>
          <a:xfrm>
            <a:off x="1011382" y="62022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95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0" grpId="0"/>
      <p:bldP spid="11" grpId="0"/>
      <p:bldP spid="12" grpId="0"/>
      <p:bldP spid="13" grpId="0"/>
      <p:bldP spid="14" grpId="0"/>
      <p:bldP spid="14" grpId="1"/>
      <p:bldP spid="2" grpId="0"/>
      <p:bldP spid="6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1BC2EA-DD78-5204-564D-E63B49911AE5}"/>
              </a:ext>
            </a:extLst>
          </p:cNvPr>
          <p:cNvSpPr txBox="1"/>
          <p:nvPr/>
        </p:nvSpPr>
        <p:spPr>
          <a:xfrm>
            <a:off x="429488" y="0"/>
            <a:ext cx="10820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3km/h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2ADFD100-5948-DBB6-D14D-39A28710C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833860"/>
              </p:ext>
            </p:extLst>
          </p:nvPr>
        </p:nvGraphicFramePr>
        <p:xfrm>
          <a:off x="1173019" y="2488123"/>
          <a:ext cx="8128000" cy="1782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67098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117885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517013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50338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83834"/>
                  </a:ext>
                </a:extLst>
              </a:tr>
              <a:tr h="59974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412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42373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1F02ED-E8EA-A626-1070-F4AB0B185EDC}"/>
              </a:ext>
            </a:extLst>
          </p:cNvPr>
          <p:cNvSpPr txBox="1"/>
          <p:nvPr/>
        </p:nvSpPr>
        <p:spPr>
          <a:xfrm>
            <a:off x="1177634" y="1856510"/>
            <a:ext cx="1537858" cy="54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A492A6-55C3-CCAB-D320-33FA35842A26}"/>
              </a:ext>
            </a:extLst>
          </p:cNvPr>
          <p:cNvSpPr txBox="1"/>
          <p:nvPr/>
        </p:nvSpPr>
        <p:spPr>
          <a:xfrm>
            <a:off x="5458688" y="2937164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4F85E6-2450-3F5A-242C-4698ADAAB629}"/>
              </a:ext>
            </a:extLst>
          </p:cNvPr>
          <p:cNvSpPr txBox="1"/>
          <p:nvPr/>
        </p:nvSpPr>
        <p:spPr>
          <a:xfrm>
            <a:off x="5500251" y="3602183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AC1A8A8-72F7-F855-7DD7-7889ADEA651E}"/>
              </a:ext>
            </a:extLst>
          </p:cNvPr>
          <p:cNvSpPr txBox="1"/>
          <p:nvPr/>
        </p:nvSpPr>
        <p:spPr>
          <a:xfrm>
            <a:off x="7453743" y="2895600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5A6359D-EB6B-4F14-77CF-A39767EF2D99}"/>
              </a:ext>
            </a:extLst>
          </p:cNvPr>
          <p:cNvSpPr txBox="1"/>
          <p:nvPr/>
        </p:nvSpPr>
        <p:spPr>
          <a:xfrm>
            <a:off x="7523015" y="3699164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EC6ACB8-4EB9-504F-5526-B8B2D561926C}"/>
              </a:ext>
            </a:extLst>
          </p:cNvPr>
          <p:cNvSpPr txBox="1"/>
          <p:nvPr/>
        </p:nvSpPr>
        <p:spPr>
          <a:xfrm>
            <a:off x="3269669" y="3006437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C6D49E-8488-EF50-FEDD-3199C6FB5BEE}"/>
              </a:ext>
            </a:extLst>
          </p:cNvPr>
          <p:cNvSpPr txBox="1"/>
          <p:nvPr/>
        </p:nvSpPr>
        <p:spPr>
          <a:xfrm>
            <a:off x="3380507" y="3629892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2(x - 3)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1574F7F-0EAA-E9A9-8BC1-F34BDFC012D5}"/>
              </a:ext>
            </a:extLst>
          </p:cNvPr>
          <p:cNvSpPr txBox="1"/>
          <p:nvPr/>
        </p:nvSpPr>
        <p:spPr>
          <a:xfrm>
            <a:off x="983670" y="4613563"/>
            <a:ext cx="260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733FE1-EB44-39CF-2325-43D96F12255A}"/>
              </a:ext>
            </a:extLst>
          </p:cNvPr>
          <p:cNvSpPr txBox="1"/>
          <p:nvPr/>
        </p:nvSpPr>
        <p:spPr>
          <a:xfrm>
            <a:off x="3754578" y="4682837"/>
            <a:ext cx="408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 = 2(x - 3)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4D029B8-41CE-44E8-33C3-A29EEB71D8F5}"/>
              </a:ext>
            </a:extLst>
          </p:cNvPr>
          <p:cNvSpPr txBox="1"/>
          <p:nvPr/>
        </p:nvSpPr>
        <p:spPr>
          <a:xfrm>
            <a:off x="3020290" y="2419987"/>
            <a:ext cx="2313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(km)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50FCA33-34B7-E2E3-A858-E918EA0D2F74}"/>
              </a:ext>
            </a:extLst>
          </p:cNvPr>
          <p:cNvSpPr txBox="1"/>
          <p:nvPr/>
        </p:nvSpPr>
        <p:spPr>
          <a:xfrm>
            <a:off x="5264727" y="2447697"/>
            <a:ext cx="1814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V(km/h)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6BB7C3F-A424-542C-ED61-7179D67600DB}"/>
              </a:ext>
            </a:extLst>
          </p:cNvPr>
          <p:cNvSpPr txBox="1"/>
          <p:nvPr/>
        </p:nvSpPr>
        <p:spPr>
          <a:xfrm>
            <a:off x="7342909" y="2461552"/>
            <a:ext cx="1343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t(h)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1500CDA-920E-E442-5216-5F49A7439890}"/>
              </a:ext>
            </a:extLst>
          </p:cNvPr>
          <p:cNvSpPr txBox="1"/>
          <p:nvPr/>
        </p:nvSpPr>
        <p:spPr>
          <a:xfrm>
            <a:off x="1274619" y="2988025"/>
            <a:ext cx="189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4199711-9BAC-4E26-242F-B0DF8C5A8B26}"/>
              </a:ext>
            </a:extLst>
          </p:cNvPr>
          <p:cNvSpPr txBox="1"/>
          <p:nvPr/>
        </p:nvSpPr>
        <p:spPr>
          <a:xfrm>
            <a:off x="1149928" y="3569915"/>
            <a:ext cx="2244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0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  <p:bldP spid="16" grpId="0"/>
      <p:bldP spid="18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4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9" y="3334944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2ADFD100-5948-DBB6-D14D-39A28710C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12763"/>
              </p:ext>
            </p:extLst>
          </p:nvPr>
        </p:nvGraphicFramePr>
        <p:xfrm>
          <a:off x="2780146" y="0"/>
          <a:ext cx="8128000" cy="1782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67098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117885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517013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50338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83834"/>
                  </a:ext>
                </a:extLst>
              </a:tr>
              <a:tr h="59974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412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42373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1F02ED-E8EA-A626-1070-F4AB0B185EDC}"/>
              </a:ext>
            </a:extLst>
          </p:cNvPr>
          <p:cNvSpPr txBox="1"/>
          <p:nvPr/>
        </p:nvSpPr>
        <p:spPr>
          <a:xfrm>
            <a:off x="983671" y="0"/>
            <a:ext cx="1537858" cy="54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A492A6-55C3-CCAB-D320-33FA35842A26}"/>
              </a:ext>
            </a:extLst>
          </p:cNvPr>
          <p:cNvSpPr txBox="1"/>
          <p:nvPr/>
        </p:nvSpPr>
        <p:spPr>
          <a:xfrm>
            <a:off x="7176650" y="526479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4F85E6-2450-3F5A-242C-4698ADAAB629}"/>
              </a:ext>
            </a:extLst>
          </p:cNvPr>
          <p:cNvSpPr txBox="1"/>
          <p:nvPr/>
        </p:nvSpPr>
        <p:spPr>
          <a:xfrm>
            <a:off x="7218213" y="1191498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AC1A8A8-72F7-F855-7DD7-7889ADEA651E}"/>
              </a:ext>
            </a:extLst>
          </p:cNvPr>
          <p:cNvSpPr txBox="1"/>
          <p:nvPr/>
        </p:nvSpPr>
        <p:spPr>
          <a:xfrm>
            <a:off x="9171705" y="484915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5A6359D-EB6B-4F14-77CF-A39767EF2D99}"/>
              </a:ext>
            </a:extLst>
          </p:cNvPr>
          <p:cNvSpPr txBox="1"/>
          <p:nvPr/>
        </p:nvSpPr>
        <p:spPr>
          <a:xfrm>
            <a:off x="9240977" y="1288479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EC6ACB8-4EB9-504F-5526-B8B2D561926C}"/>
              </a:ext>
            </a:extLst>
          </p:cNvPr>
          <p:cNvSpPr txBox="1"/>
          <p:nvPr/>
        </p:nvSpPr>
        <p:spPr>
          <a:xfrm>
            <a:off x="4987631" y="595752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C6D49E-8488-EF50-FEDD-3199C6FB5BEE}"/>
              </a:ext>
            </a:extLst>
          </p:cNvPr>
          <p:cNvSpPr txBox="1"/>
          <p:nvPr/>
        </p:nvSpPr>
        <p:spPr>
          <a:xfrm>
            <a:off x="5098469" y="1219207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2(x - 3)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1574F7F-0EAA-E9A9-8BC1-F34BDFC012D5}"/>
              </a:ext>
            </a:extLst>
          </p:cNvPr>
          <p:cNvSpPr txBox="1"/>
          <p:nvPr/>
        </p:nvSpPr>
        <p:spPr>
          <a:xfrm>
            <a:off x="3879270" y="1717963"/>
            <a:ext cx="260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733FE1-EB44-39CF-2325-43D96F12255A}"/>
              </a:ext>
            </a:extLst>
          </p:cNvPr>
          <p:cNvSpPr txBox="1"/>
          <p:nvPr/>
        </p:nvSpPr>
        <p:spPr>
          <a:xfrm>
            <a:off x="6470069" y="1773382"/>
            <a:ext cx="408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 = 2(x - 3)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4D029B8-41CE-44E8-33C3-A29EEB71D8F5}"/>
              </a:ext>
            </a:extLst>
          </p:cNvPr>
          <p:cNvSpPr txBox="1"/>
          <p:nvPr/>
        </p:nvSpPr>
        <p:spPr>
          <a:xfrm>
            <a:off x="4738252" y="9302"/>
            <a:ext cx="2313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(km)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50FCA33-34B7-E2E3-A858-E918EA0D2F74}"/>
              </a:ext>
            </a:extLst>
          </p:cNvPr>
          <p:cNvSpPr txBox="1"/>
          <p:nvPr/>
        </p:nvSpPr>
        <p:spPr>
          <a:xfrm>
            <a:off x="6982689" y="37012"/>
            <a:ext cx="1814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V(km/h)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6BB7C3F-A424-542C-ED61-7179D67600DB}"/>
              </a:ext>
            </a:extLst>
          </p:cNvPr>
          <p:cNvSpPr txBox="1"/>
          <p:nvPr/>
        </p:nvSpPr>
        <p:spPr>
          <a:xfrm>
            <a:off x="9060871" y="50867"/>
            <a:ext cx="1343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t(h)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1500CDA-920E-E442-5216-5F49A7439890}"/>
              </a:ext>
            </a:extLst>
          </p:cNvPr>
          <p:cNvSpPr txBox="1"/>
          <p:nvPr/>
        </p:nvSpPr>
        <p:spPr>
          <a:xfrm>
            <a:off x="2992581" y="577340"/>
            <a:ext cx="189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4199711-9BAC-4E26-242F-B0DF8C5A8B26}"/>
              </a:ext>
            </a:extLst>
          </p:cNvPr>
          <p:cNvSpPr txBox="1"/>
          <p:nvPr/>
        </p:nvSpPr>
        <p:spPr>
          <a:xfrm>
            <a:off x="2867890" y="1159230"/>
            <a:ext cx="2244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AF9C7CD4-2C62-82C5-F856-C7C57636682B}"/>
              </a:ext>
            </a:extLst>
          </p:cNvPr>
          <p:cNvCxnSpPr/>
          <p:nvPr/>
        </p:nvCxnSpPr>
        <p:spPr>
          <a:xfrm>
            <a:off x="6622473" y="2507672"/>
            <a:ext cx="0" cy="4350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99E16C0B-6DF2-A44E-EA79-ACB74E431B51}"/>
              </a:ext>
            </a:extLst>
          </p:cNvPr>
          <p:cNvSpPr txBox="1"/>
          <p:nvPr/>
        </p:nvSpPr>
        <p:spPr>
          <a:xfrm>
            <a:off x="277088" y="2410690"/>
            <a:ext cx="548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( x&gt;3; km/h)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65AF862-CC46-C09E-5E7E-00C5039D643C}"/>
              </a:ext>
            </a:extLst>
          </p:cNvPr>
          <p:cNvSpPr txBox="1"/>
          <p:nvPr/>
        </p:nvSpPr>
        <p:spPr>
          <a:xfrm>
            <a:off x="221669" y="2867890"/>
            <a:ext cx="548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x+ 3(km/h)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41CEEFA-4612-B611-57F0-70A7946346FC}"/>
              </a:ext>
            </a:extLst>
          </p:cNvPr>
          <p:cNvSpPr txBox="1"/>
          <p:nvPr/>
        </p:nvSpPr>
        <p:spPr>
          <a:xfrm>
            <a:off x="277087" y="3352799"/>
            <a:ext cx="566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x- 3(km/h)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2FB9511-D45C-9C0D-846C-5920F2F2E2FB}"/>
              </a:ext>
            </a:extLst>
          </p:cNvPr>
          <p:cNvSpPr txBox="1"/>
          <p:nvPr/>
        </p:nvSpPr>
        <p:spPr>
          <a:xfrm>
            <a:off x="138541" y="3823855"/>
            <a:ext cx="642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1,5(x+ 3)(km)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52D6C3D-6D69-4E9D-6DE2-D0828F8D46E1}"/>
              </a:ext>
            </a:extLst>
          </p:cNvPr>
          <p:cNvSpPr txBox="1"/>
          <p:nvPr/>
        </p:nvSpPr>
        <p:spPr>
          <a:xfrm>
            <a:off x="124687" y="4322619"/>
            <a:ext cx="665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2(x- 3)(km)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7FB459DC-5A9C-1A60-98EE-615F9551966C}"/>
              </a:ext>
            </a:extLst>
          </p:cNvPr>
          <p:cNvSpPr txBox="1"/>
          <p:nvPr/>
        </p:nvSpPr>
        <p:spPr>
          <a:xfrm>
            <a:off x="166251" y="4849092"/>
            <a:ext cx="6650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0D848544-800C-5763-33F7-A9BD8FF2A980}"/>
              </a:ext>
            </a:extLst>
          </p:cNvPr>
          <p:cNvSpPr txBox="1"/>
          <p:nvPr/>
        </p:nvSpPr>
        <p:spPr>
          <a:xfrm>
            <a:off x="1343887" y="5624945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 = 2(x - 3) 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751CB2C-EE60-1700-BA05-6D33E0B5A941}"/>
              </a:ext>
            </a:extLst>
          </p:cNvPr>
          <p:cNvSpPr txBox="1"/>
          <p:nvPr/>
        </p:nvSpPr>
        <p:spPr>
          <a:xfrm>
            <a:off x="7232069" y="2826327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1,5x + 4,5 = 2x - 6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88DDBB0-94A3-BFEC-040F-73EB0D909D38}"/>
              </a:ext>
            </a:extLst>
          </p:cNvPr>
          <p:cNvSpPr txBox="1"/>
          <p:nvPr/>
        </p:nvSpPr>
        <p:spPr>
          <a:xfrm>
            <a:off x="7384470" y="3338946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21 (t/m)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E69A415-3204-CC79-2916-8D357F5BAD52}"/>
              </a:ext>
            </a:extLst>
          </p:cNvPr>
          <p:cNvSpPr txBox="1"/>
          <p:nvPr/>
        </p:nvSpPr>
        <p:spPr>
          <a:xfrm>
            <a:off x="7121234" y="3879273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21km/h</a:t>
            </a:r>
          </a:p>
        </p:txBody>
      </p:sp>
    </p:spTree>
    <p:extLst>
      <p:ext uri="{BB962C8B-B14F-4D97-AF65-F5344CB8AC3E}">
        <p14:creationId xmlns:p14="http://schemas.microsoft.com/office/powerpoint/2010/main" val="204562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  <p:bldP spid="16" grpId="0"/>
      <p:bldP spid="18" grpId="0"/>
      <p:bldP spid="20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2BEC8A-819C-8DCF-78BC-F3640E3D9171}"/>
              </a:ext>
            </a:extLst>
          </p:cNvPr>
          <p:cNvSpPr txBox="1"/>
          <p:nvPr/>
        </p:nvSpPr>
        <p:spPr>
          <a:xfrm>
            <a:off x="484909" y="99352"/>
            <a:ext cx="5237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A149AFF-920E-3F3C-AC7D-01C787683DA7}"/>
              </a:ext>
            </a:extLst>
          </p:cNvPr>
          <p:cNvSpPr txBox="1"/>
          <p:nvPr/>
        </p:nvSpPr>
        <p:spPr>
          <a:xfrm>
            <a:off x="3754583" y="113208"/>
            <a:ext cx="27016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267459-DB51-A0B8-397F-37602A40B71B}"/>
              </a:ext>
            </a:extLst>
          </p:cNvPr>
          <p:cNvSpPr txBox="1"/>
          <p:nvPr/>
        </p:nvSpPr>
        <p:spPr>
          <a:xfrm>
            <a:off x="665018" y="639681"/>
            <a:ext cx="110974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33113-4F71-7F8E-FA2C-7B6326521B66}"/>
              </a:ext>
            </a:extLst>
          </p:cNvPr>
          <p:cNvSpPr txBox="1"/>
          <p:nvPr/>
        </p:nvSpPr>
        <p:spPr>
          <a:xfrm>
            <a:off x="720225" y="3602837"/>
            <a:ext cx="515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72466-E50A-7B83-6C83-3F0192FB15DF}"/>
              </a:ext>
            </a:extLst>
          </p:cNvPr>
          <p:cNvSpPr txBox="1"/>
          <p:nvPr/>
        </p:nvSpPr>
        <p:spPr>
          <a:xfrm>
            <a:off x="813963" y="2360876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19BD3-4672-32C4-2E4C-BB4B939FCFB1}"/>
              </a:ext>
            </a:extLst>
          </p:cNvPr>
          <p:cNvSpPr txBox="1"/>
          <p:nvPr/>
        </p:nvSpPr>
        <p:spPr>
          <a:xfrm>
            <a:off x="612557" y="2669666"/>
            <a:ext cx="5372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Khối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+Khối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1 ngày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(NS)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+Thời gian (t)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219A582-E5D2-85D7-DFE1-C848D49A2376}"/>
              </a:ext>
            </a:extLst>
          </p:cNvPr>
          <p:cNvSpPr txBox="1"/>
          <p:nvPr/>
        </p:nvSpPr>
        <p:spPr>
          <a:xfrm>
            <a:off x="6275898" y="3741373"/>
            <a:ext cx="2133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15">
            <a:extLst>
              <a:ext uri="{FF2B5EF4-FFF2-40B4-BE49-F238E27FC236}">
                <a16:creationId xmlns:a16="http://schemas.microsoft.com/office/drawing/2014/main" id="{563D07E8-1A3C-1F3C-9CBB-3807D109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58381"/>
              </p:ext>
            </p:extLst>
          </p:nvPr>
        </p:nvGraphicFramePr>
        <p:xfrm>
          <a:off x="6151417" y="2155803"/>
          <a:ext cx="515389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48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18">
            <a:extLst>
              <a:ext uri="{FF2B5EF4-FFF2-40B4-BE49-F238E27FC236}">
                <a16:creationId xmlns:a16="http://schemas.microsoft.com/office/drawing/2014/main" id="{ADBBE2C6-10AF-22C6-68E2-2D99D1FEF3E3}"/>
              </a:ext>
            </a:extLst>
          </p:cNvPr>
          <p:cNvSpPr txBox="1"/>
          <p:nvPr/>
        </p:nvSpPr>
        <p:spPr>
          <a:xfrm>
            <a:off x="6089517" y="263125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CF983EEB-BF82-9E41-6635-7F4E8DCF5D6C}"/>
              </a:ext>
            </a:extLst>
          </p:cNvPr>
          <p:cNvSpPr txBox="1"/>
          <p:nvPr/>
        </p:nvSpPr>
        <p:spPr>
          <a:xfrm>
            <a:off x="6187051" y="320735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85F508FF-2277-0267-764C-00C03AFCFB76}"/>
              </a:ext>
            </a:extLst>
          </p:cNvPr>
          <p:cNvSpPr txBox="1"/>
          <p:nvPr/>
        </p:nvSpPr>
        <p:spPr>
          <a:xfrm>
            <a:off x="7476278" y="2686597"/>
            <a:ext cx="140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0B05666A-7CF0-9F52-2F74-198E65A17FBF}"/>
              </a:ext>
            </a:extLst>
          </p:cNvPr>
          <p:cNvSpPr txBox="1"/>
          <p:nvPr/>
        </p:nvSpPr>
        <p:spPr>
          <a:xfrm>
            <a:off x="7690757" y="3278358"/>
            <a:ext cx="105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x.16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E2AE21A8-CA15-71DA-CA7D-D04074FF3816}"/>
              </a:ext>
            </a:extLst>
          </p:cNvPr>
          <p:cNvSpPr txBox="1"/>
          <p:nvPr/>
        </p:nvSpPr>
        <p:spPr>
          <a:xfrm>
            <a:off x="9118370" y="2711310"/>
            <a:ext cx="8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x-10</a:t>
            </a: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9B9B3D54-E5BA-07AD-1740-B7E002A7CCB4}"/>
              </a:ext>
            </a:extLst>
          </p:cNvPr>
          <p:cNvSpPr/>
          <p:nvPr/>
        </p:nvSpPr>
        <p:spPr>
          <a:xfrm>
            <a:off x="7610342" y="2240667"/>
            <a:ext cx="1021039" cy="433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KLCV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D465254-3FA0-73DC-33F6-2AAD7AE7D6E3}"/>
              </a:ext>
            </a:extLst>
          </p:cNvPr>
          <p:cNvSpPr/>
          <p:nvPr/>
        </p:nvSpPr>
        <p:spPr>
          <a:xfrm>
            <a:off x="9164241" y="2211551"/>
            <a:ext cx="5453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18" name="Rectangle 26">
            <a:extLst>
              <a:ext uri="{FF2B5EF4-FFF2-40B4-BE49-F238E27FC236}">
                <a16:creationId xmlns:a16="http://schemas.microsoft.com/office/drawing/2014/main" id="{4C0EF5F3-B782-8585-F4BD-08960D150FD1}"/>
              </a:ext>
            </a:extLst>
          </p:cNvPr>
          <p:cNvSpPr/>
          <p:nvPr/>
        </p:nvSpPr>
        <p:spPr>
          <a:xfrm>
            <a:off x="10244008" y="2139083"/>
            <a:ext cx="645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3476456B-4856-50B8-C090-37923772EA48}"/>
              </a:ext>
            </a:extLst>
          </p:cNvPr>
          <p:cNvSpPr txBox="1"/>
          <p:nvPr/>
        </p:nvSpPr>
        <p:spPr>
          <a:xfrm>
            <a:off x="9282357" y="3264504"/>
            <a:ext cx="51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20" name="Object 28">
            <a:extLst>
              <a:ext uri="{FF2B5EF4-FFF2-40B4-BE49-F238E27FC236}">
                <a16:creationId xmlns:a16="http://schemas.microsoft.com/office/drawing/2014/main" id="{D2FAE4DC-5AEA-7A96-F8A3-91EB381A09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983066"/>
              </p:ext>
            </p:extLst>
          </p:nvPr>
        </p:nvGraphicFramePr>
        <p:xfrm>
          <a:off x="10375327" y="2706706"/>
          <a:ext cx="389655" cy="3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640" imgH="203040" progId="Equation.DSMT4">
                  <p:embed/>
                </p:oleObj>
              </mc:Choice>
              <mc:Fallback>
                <p:oleObj name="Equation" r:id="rId2" imgW="215640" imgH="20304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5327" y="2706706"/>
                        <a:ext cx="389655" cy="365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9">
            <a:extLst>
              <a:ext uri="{FF2B5EF4-FFF2-40B4-BE49-F238E27FC236}">
                <a16:creationId xmlns:a16="http://schemas.microsoft.com/office/drawing/2014/main" id="{D0EC2E9C-DDBD-570B-AFAE-54509A5E4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509522"/>
              </p:ext>
            </p:extLst>
          </p:nvPr>
        </p:nvGraphicFramePr>
        <p:xfrm>
          <a:off x="10397334" y="3255819"/>
          <a:ext cx="390987" cy="3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203040" progId="Equation.DSMT4">
                  <p:embed/>
                </p:oleObj>
              </mc:Choice>
              <mc:Fallback>
                <p:oleObj name="Equation" r:id="rId4" imgW="228600" imgH="20304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7334" y="3255819"/>
                        <a:ext cx="390987" cy="346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7">
            <a:extLst>
              <a:ext uri="{FF2B5EF4-FFF2-40B4-BE49-F238E27FC236}">
                <a16:creationId xmlns:a16="http://schemas.microsoft.com/office/drawing/2014/main" id="{1CCC9C8B-52A9-BFDD-A1D2-BC3FDFD05668}"/>
              </a:ext>
            </a:extLst>
          </p:cNvPr>
          <p:cNvSpPr txBox="1"/>
          <p:nvPr/>
        </p:nvSpPr>
        <p:spPr>
          <a:xfrm>
            <a:off x="734079" y="3963055"/>
            <a:ext cx="515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4F97C900-FFCA-1B22-4F6C-02CAA4E66B33}"/>
              </a:ext>
            </a:extLst>
          </p:cNvPr>
          <p:cNvSpPr txBox="1"/>
          <p:nvPr/>
        </p:nvSpPr>
        <p:spPr>
          <a:xfrm>
            <a:off x="8090844" y="3755227"/>
            <a:ext cx="2757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 + 20 = 16.x</a:t>
            </a:r>
          </a:p>
        </p:txBody>
      </p:sp>
      <p:graphicFrame>
        <p:nvGraphicFramePr>
          <p:cNvPr id="11" name="Table 15">
            <a:extLst>
              <a:ext uri="{FF2B5EF4-FFF2-40B4-BE49-F238E27FC236}">
                <a16:creationId xmlns:a16="http://schemas.microsoft.com/office/drawing/2014/main" id="{9658EAAC-8EA4-7820-48C8-41DA34F33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849174"/>
              </p:ext>
            </p:extLst>
          </p:nvPr>
        </p:nvGraphicFramePr>
        <p:xfrm>
          <a:off x="6068287" y="4247822"/>
          <a:ext cx="5153892" cy="186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1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TextBox 18">
            <a:extLst>
              <a:ext uri="{FF2B5EF4-FFF2-40B4-BE49-F238E27FC236}">
                <a16:creationId xmlns:a16="http://schemas.microsoft.com/office/drawing/2014/main" id="{CCF32D47-1A6E-31D4-BAF5-6A5A576276B2}"/>
              </a:ext>
            </a:extLst>
          </p:cNvPr>
          <p:cNvSpPr txBox="1"/>
          <p:nvPr/>
        </p:nvSpPr>
        <p:spPr>
          <a:xfrm>
            <a:off x="6089513" y="482025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4B019E5D-3692-8811-6527-53FD9239B576}"/>
              </a:ext>
            </a:extLst>
          </p:cNvPr>
          <p:cNvSpPr txBox="1"/>
          <p:nvPr/>
        </p:nvSpPr>
        <p:spPr>
          <a:xfrm>
            <a:off x="6187047" y="552104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28841227-E553-1038-0CA6-D05FA7379633}"/>
              </a:ext>
            </a:extLst>
          </p:cNvPr>
          <p:cNvSpPr txBox="1"/>
          <p:nvPr/>
        </p:nvSpPr>
        <p:spPr>
          <a:xfrm>
            <a:off x="7836494" y="4764763"/>
            <a:ext cx="86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BC12C4EC-A26A-F92C-B6F6-82A3D3D6402A}"/>
              </a:ext>
            </a:extLst>
          </p:cNvPr>
          <p:cNvSpPr txBox="1"/>
          <p:nvPr/>
        </p:nvSpPr>
        <p:spPr>
          <a:xfrm>
            <a:off x="7690753" y="5467360"/>
            <a:ext cx="105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X+20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C0A596F4-6104-9002-926F-A7645730B035}"/>
              </a:ext>
            </a:extLst>
          </p:cNvPr>
          <p:cNvSpPr/>
          <p:nvPr/>
        </p:nvSpPr>
        <p:spPr>
          <a:xfrm>
            <a:off x="7513357" y="4249560"/>
            <a:ext cx="1075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KLCV</a:t>
            </a: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8FD2ED90-D791-2922-90DC-241707CB2386}"/>
              </a:ext>
            </a:extLst>
          </p:cNvPr>
          <p:cNvSpPr/>
          <p:nvPr/>
        </p:nvSpPr>
        <p:spPr>
          <a:xfrm>
            <a:off x="9091988" y="4178880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D5C7A1F1-C29D-C00D-6755-54FF9932695C}"/>
              </a:ext>
            </a:extLst>
          </p:cNvPr>
          <p:cNvSpPr/>
          <p:nvPr/>
        </p:nvSpPr>
        <p:spPr>
          <a:xfrm>
            <a:off x="10174730" y="4203394"/>
            <a:ext cx="659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graphicFrame>
        <p:nvGraphicFramePr>
          <p:cNvPr id="33" name="Object 28">
            <a:extLst>
              <a:ext uri="{FF2B5EF4-FFF2-40B4-BE49-F238E27FC236}">
                <a16:creationId xmlns:a16="http://schemas.microsoft.com/office/drawing/2014/main" id="{35813B6F-EE86-CF07-F5DF-A90366B51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470796"/>
              </p:ext>
            </p:extLst>
          </p:nvPr>
        </p:nvGraphicFramePr>
        <p:xfrm>
          <a:off x="10347614" y="4826435"/>
          <a:ext cx="389655" cy="3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640" imgH="203040" progId="Equation.DSMT4">
                  <p:embed/>
                </p:oleObj>
              </mc:Choice>
              <mc:Fallback>
                <p:oleObj name="Equation" r:id="rId6" imgW="215640" imgH="203040" progId="Equation.DSMT4">
                  <p:embed/>
                  <p:pic>
                    <p:nvPicPr>
                      <p:cNvPr id="20" name="Object 28">
                        <a:extLst>
                          <a:ext uri="{FF2B5EF4-FFF2-40B4-BE49-F238E27FC236}">
                            <a16:creationId xmlns:a16="http://schemas.microsoft.com/office/drawing/2014/main" id="{D2FAE4DC-5AEA-7A96-F8A3-91EB381A09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7614" y="4826435"/>
                        <a:ext cx="389655" cy="365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9">
            <a:extLst>
              <a:ext uri="{FF2B5EF4-FFF2-40B4-BE49-F238E27FC236}">
                <a16:creationId xmlns:a16="http://schemas.microsoft.com/office/drawing/2014/main" id="{5617BADF-4D14-D42E-2C6E-5BBC1B31B9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61629"/>
              </p:ext>
            </p:extLst>
          </p:nvPr>
        </p:nvGraphicFramePr>
        <p:xfrm>
          <a:off x="10397330" y="5444821"/>
          <a:ext cx="390987" cy="3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203040" progId="Equation.DSMT4">
                  <p:embed/>
                </p:oleObj>
              </mc:Choice>
              <mc:Fallback>
                <p:oleObj name="Equation" r:id="rId4" imgW="228600" imgH="203040" progId="Equation.DSMT4">
                  <p:embed/>
                  <p:pic>
                    <p:nvPicPr>
                      <p:cNvPr id="21" name="Object 29">
                        <a:extLst>
                          <a:ext uri="{FF2B5EF4-FFF2-40B4-BE49-F238E27FC236}">
                            <a16:creationId xmlns:a16="http://schemas.microsoft.com/office/drawing/2014/main" id="{D0EC2E9C-DDBD-570B-AFAE-54509A5E4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7330" y="5444821"/>
                        <a:ext cx="390987" cy="346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Đối tượng 34">
            <a:extLst>
              <a:ext uri="{FF2B5EF4-FFF2-40B4-BE49-F238E27FC236}">
                <a16:creationId xmlns:a16="http://schemas.microsoft.com/office/drawing/2014/main" id="{280D55A2-0471-3B2E-4D01-DDC5E01798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91444"/>
              </p:ext>
            </p:extLst>
          </p:nvPr>
        </p:nvGraphicFramePr>
        <p:xfrm>
          <a:off x="9197109" y="4692212"/>
          <a:ext cx="376382" cy="72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040" imgH="393480" progId="Equation.DSMT4">
                  <p:embed/>
                </p:oleObj>
              </mc:Choice>
              <mc:Fallback>
                <p:oleObj name="Equation" r:id="rId7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97109" y="4692212"/>
                        <a:ext cx="376382" cy="729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Đối tượng 35">
            <a:extLst>
              <a:ext uri="{FF2B5EF4-FFF2-40B4-BE49-F238E27FC236}">
                <a16:creationId xmlns:a16="http://schemas.microsoft.com/office/drawing/2014/main" id="{3FFE3822-E7F8-4456-74B1-1C733223A4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794949"/>
              </p:ext>
            </p:extLst>
          </p:nvPr>
        </p:nvGraphicFramePr>
        <p:xfrm>
          <a:off x="9055099" y="5398792"/>
          <a:ext cx="779867" cy="711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1640" imgH="393480" progId="Equation.DSMT4">
                  <p:embed/>
                </p:oleObj>
              </mc:Choice>
              <mc:Fallback>
                <p:oleObj name="Equation" r:id="rId9" imgW="431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55099" y="5398792"/>
                        <a:ext cx="779867" cy="711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Đối tượng 36">
            <a:extLst>
              <a:ext uri="{FF2B5EF4-FFF2-40B4-BE49-F238E27FC236}">
                <a16:creationId xmlns:a16="http://schemas.microsoft.com/office/drawing/2014/main" id="{B5B86A4E-678C-0D57-B998-9838BA03B7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296324"/>
              </p:ext>
            </p:extLst>
          </p:nvPr>
        </p:nvGraphicFramePr>
        <p:xfrm>
          <a:off x="7996815" y="6187983"/>
          <a:ext cx="1729076" cy="67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5920" imgH="393480" progId="Equation.DSMT4">
                  <p:embed/>
                </p:oleObj>
              </mc:Choice>
              <mc:Fallback>
                <p:oleObj name="Equation" r:id="rId11" imgW="1015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96815" y="6187983"/>
                        <a:ext cx="1729076" cy="670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7">
            <a:extLst>
              <a:ext uri="{FF2B5EF4-FFF2-40B4-BE49-F238E27FC236}">
                <a16:creationId xmlns:a16="http://schemas.microsoft.com/office/drawing/2014/main" id="{E01540C2-E60C-958E-C06B-40BFD1534799}"/>
              </a:ext>
            </a:extLst>
          </p:cNvPr>
          <p:cNvSpPr txBox="1"/>
          <p:nvPr/>
        </p:nvSpPr>
        <p:spPr>
          <a:xfrm>
            <a:off x="5832552" y="6249046"/>
            <a:ext cx="2133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C0E0A521-37E2-0BE7-A20C-01203B10F8E8}"/>
              </a:ext>
            </a:extLst>
          </p:cNvPr>
          <p:cNvSpPr txBox="1"/>
          <p:nvPr/>
        </p:nvSpPr>
        <p:spPr>
          <a:xfrm>
            <a:off x="651164" y="637310"/>
            <a:ext cx="110974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2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8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83C6A141-D66E-B84C-8F0B-FD95EF1FA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15083"/>
              </p:ext>
            </p:extLst>
          </p:nvPr>
        </p:nvGraphicFramePr>
        <p:xfrm>
          <a:off x="6705600" y="590238"/>
          <a:ext cx="5153892" cy="186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1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18">
            <a:extLst>
              <a:ext uri="{FF2B5EF4-FFF2-40B4-BE49-F238E27FC236}">
                <a16:creationId xmlns:a16="http://schemas.microsoft.com/office/drawing/2014/main" id="{41AF78E2-CE38-4949-7573-489DB467983F}"/>
              </a:ext>
            </a:extLst>
          </p:cNvPr>
          <p:cNvSpPr txBox="1"/>
          <p:nvPr/>
        </p:nvSpPr>
        <p:spPr>
          <a:xfrm>
            <a:off x="6712971" y="124579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C4181EF-ED1D-6C97-976D-13404C4BCA8F}"/>
              </a:ext>
            </a:extLst>
          </p:cNvPr>
          <p:cNvSpPr txBox="1"/>
          <p:nvPr/>
        </p:nvSpPr>
        <p:spPr>
          <a:xfrm>
            <a:off x="6810505" y="194658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AE382AE-91DF-ECC9-34DC-CF9D5B2877DF}"/>
              </a:ext>
            </a:extLst>
          </p:cNvPr>
          <p:cNvSpPr txBox="1"/>
          <p:nvPr/>
        </p:nvSpPr>
        <p:spPr>
          <a:xfrm>
            <a:off x="8113587" y="1176451"/>
            <a:ext cx="140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5E874A00-70F4-0605-5A4B-8775C1237E91}"/>
              </a:ext>
            </a:extLst>
          </p:cNvPr>
          <p:cNvSpPr txBox="1"/>
          <p:nvPr/>
        </p:nvSpPr>
        <p:spPr>
          <a:xfrm>
            <a:off x="8314211" y="1892903"/>
            <a:ext cx="105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x.16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51FA1F8-A10D-1393-C929-1D23AB65A2B8}"/>
              </a:ext>
            </a:extLst>
          </p:cNvPr>
          <p:cNvSpPr txBox="1"/>
          <p:nvPr/>
        </p:nvSpPr>
        <p:spPr>
          <a:xfrm>
            <a:off x="9617133" y="1145746"/>
            <a:ext cx="8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x-10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CB218EDB-2831-C023-1954-BA3C2018B58A}"/>
              </a:ext>
            </a:extLst>
          </p:cNvPr>
          <p:cNvSpPr/>
          <p:nvPr/>
        </p:nvSpPr>
        <p:spPr>
          <a:xfrm>
            <a:off x="8136815" y="675103"/>
            <a:ext cx="1075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KLCV</a:t>
            </a: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CD170287-17EA-8F3F-4282-FEFA4D078E51}"/>
              </a:ext>
            </a:extLst>
          </p:cNvPr>
          <p:cNvSpPr/>
          <p:nvPr/>
        </p:nvSpPr>
        <p:spPr>
          <a:xfrm>
            <a:off x="9715446" y="604423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1017EE8B-29D4-7761-F983-964148F5756D}"/>
              </a:ext>
            </a:extLst>
          </p:cNvPr>
          <p:cNvSpPr/>
          <p:nvPr/>
        </p:nvSpPr>
        <p:spPr>
          <a:xfrm>
            <a:off x="10798188" y="628937"/>
            <a:ext cx="659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977C6C20-AD28-A9AB-6ADF-22D7E872585E}"/>
              </a:ext>
            </a:extLst>
          </p:cNvPr>
          <p:cNvSpPr txBox="1"/>
          <p:nvPr/>
        </p:nvSpPr>
        <p:spPr>
          <a:xfrm>
            <a:off x="9905811" y="1879049"/>
            <a:ext cx="51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14" name="Object 28">
            <a:extLst>
              <a:ext uri="{FF2B5EF4-FFF2-40B4-BE49-F238E27FC236}">
                <a16:creationId xmlns:a16="http://schemas.microsoft.com/office/drawing/2014/main" id="{5B5A257C-666F-1813-4BDA-6265E34E5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249836"/>
              </p:ext>
            </p:extLst>
          </p:nvPr>
        </p:nvGraphicFramePr>
        <p:xfrm>
          <a:off x="10971072" y="1251978"/>
          <a:ext cx="389655" cy="3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640" imgH="203040" progId="Equation.DSMT4">
                  <p:embed/>
                </p:oleObj>
              </mc:Choice>
              <mc:Fallback>
                <p:oleObj name="Equation" r:id="rId2" imgW="215640" imgH="203040" progId="Equation.DSMT4">
                  <p:embed/>
                  <p:pic>
                    <p:nvPicPr>
                      <p:cNvPr id="20" name="Object 28">
                        <a:extLst>
                          <a:ext uri="{FF2B5EF4-FFF2-40B4-BE49-F238E27FC236}">
                            <a16:creationId xmlns:a16="http://schemas.microsoft.com/office/drawing/2014/main" id="{D2FAE4DC-5AEA-7A96-F8A3-91EB381A09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1072" y="1251978"/>
                        <a:ext cx="389655" cy="365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9">
            <a:extLst>
              <a:ext uri="{FF2B5EF4-FFF2-40B4-BE49-F238E27FC236}">
                <a16:creationId xmlns:a16="http://schemas.microsoft.com/office/drawing/2014/main" id="{EF77D968-F4CC-9101-0BE8-5CD2C64E42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548125"/>
              </p:ext>
            </p:extLst>
          </p:nvPr>
        </p:nvGraphicFramePr>
        <p:xfrm>
          <a:off x="11020788" y="1870364"/>
          <a:ext cx="390987" cy="3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203040" progId="Equation.DSMT4">
                  <p:embed/>
                </p:oleObj>
              </mc:Choice>
              <mc:Fallback>
                <p:oleObj name="Equation" r:id="rId4" imgW="228600" imgH="203040" progId="Equation.DSMT4">
                  <p:embed/>
                  <p:pic>
                    <p:nvPicPr>
                      <p:cNvPr id="21" name="Object 29">
                        <a:extLst>
                          <a:ext uri="{FF2B5EF4-FFF2-40B4-BE49-F238E27FC236}">
                            <a16:creationId xmlns:a16="http://schemas.microsoft.com/office/drawing/2014/main" id="{D0EC2E9C-DDBD-570B-AFAE-54509A5E4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0788" y="1870364"/>
                        <a:ext cx="390987" cy="346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7">
            <a:extLst>
              <a:ext uri="{FF2B5EF4-FFF2-40B4-BE49-F238E27FC236}">
                <a16:creationId xmlns:a16="http://schemas.microsoft.com/office/drawing/2014/main" id="{AA62DA4B-336D-2E83-7B2F-60240E1B6711}"/>
              </a:ext>
            </a:extLst>
          </p:cNvPr>
          <p:cNvSpPr txBox="1"/>
          <p:nvPr/>
        </p:nvSpPr>
        <p:spPr>
          <a:xfrm>
            <a:off x="206246" y="324625"/>
            <a:ext cx="6152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6973E73B-ADE9-7D9D-E2DE-A33A30F0D241}"/>
              </a:ext>
            </a:extLst>
          </p:cNvPr>
          <p:cNvSpPr txBox="1"/>
          <p:nvPr/>
        </p:nvSpPr>
        <p:spPr>
          <a:xfrm>
            <a:off x="180109" y="2031698"/>
            <a:ext cx="602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16.x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2352F9F6-36D1-BC07-85F0-4E9410CBF2AB}"/>
              </a:ext>
            </a:extLst>
          </p:cNvPr>
          <p:cNvSpPr/>
          <p:nvPr/>
        </p:nvSpPr>
        <p:spPr>
          <a:xfrm>
            <a:off x="193963" y="1147174"/>
            <a:ext cx="6109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- 10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6558E1A8-D857-30E1-24F2-1D41FA7F6A3A}"/>
              </a:ext>
            </a:extLst>
          </p:cNvPr>
          <p:cNvSpPr txBox="1"/>
          <p:nvPr/>
        </p:nvSpPr>
        <p:spPr>
          <a:xfrm>
            <a:off x="96982" y="2884266"/>
            <a:ext cx="6026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18(x-10)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D85752F0-1DD4-CE0F-C11F-F4DCB8587ED6}"/>
              </a:ext>
            </a:extLst>
          </p:cNvPr>
          <p:cNvSpPr txBox="1"/>
          <p:nvPr/>
        </p:nvSpPr>
        <p:spPr>
          <a:xfrm>
            <a:off x="138545" y="3728516"/>
            <a:ext cx="6151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8C1EEFEE-2930-7400-4C4E-E9A1CCA78C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56675"/>
              </p:ext>
            </p:extLst>
          </p:nvPr>
        </p:nvGraphicFramePr>
        <p:xfrm>
          <a:off x="5321879" y="783503"/>
          <a:ext cx="801550" cy="36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4240" imgH="203040" progId="Equation.DSMT4">
                  <p:embed/>
                </p:oleObj>
              </mc:Choice>
              <mc:Fallback>
                <p:oleObj name="Equation" r:id="rId6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21879" y="783503"/>
                        <a:ext cx="801550" cy="366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7">
            <a:extLst>
              <a:ext uri="{FF2B5EF4-FFF2-40B4-BE49-F238E27FC236}">
                <a16:creationId xmlns:a16="http://schemas.microsoft.com/office/drawing/2014/main" id="{E367D7BE-FCFE-BB9B-B496-E32A5D500DA6}"/>
              </a:ext>
            </a:extLst>
          </p:cNvPr>
          <p:cNvSpPr txBox="1"/>
          <p:nvPr/>
        </p:nvSpPr>
        <p:spPr>
          <a:xfrm>
            <a:off x="928042" y="5085273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 + 20 = 16.x</a:t>
            </a: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360765D7-17CC-DDFC-F71D-1A5528344CE9}"/>
              </a:ext>
            </a:extLst>
          </p:cNvPr>
          <p:cNvCxnSpPr/>
          <p:nvPr/>
        </p:nvCxnSpPr>
        <p:spPr>
          <a:xfrm>
            <a:off x="6400800" y="304800"/>
            <a:ext cx="0" cy="6220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>
            <a:extLst>
              <a:ext uri="{FF2B5EF4-FFF2-40B4-BE49-F238E27FC236}">
                <a16:creationId xmlns:a16="http://schemas.microsoft.com/office/drawing/2014/main" id="{F6923694-7AA5-FFD3-F3BF-EFF589EDC022}"/>
              </a:ext>
            </a:extLst>
          </p:cNvPr>
          <p:cNvSpPr txBox="1"/>
          <p:nvPr/>
        </p:nvSpPr>
        <p:spPr>
          <a:xfrm>
            <a:off x="456987" y="5750292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18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x-180 + 20 = 16x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0FFE93B-72CD-F83A-A36C-4FC2BD3C3432}"/>
              </a:ext>
            </a:extLst>
          </p:cNvPr>
          <p:cNvSpPr txBox="1"/>
          <p:nvPr/>
        </p:nvSpPr>
        <p:spPr>
          <a:xfrm>
            <a:off x="7037896" y="3062509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= 160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D2382A49-00D0-DB31-B6C2-21DE65EA132B}"/>
              </a:ext>
            </a:extLst>
          </p:cNvPr>
          <p:cNvSpPr txBox="1"/>
          <p:nvPr/>
        </p:nvSpPr>
        <p:spPr>
          <a:xfrm>
            <a:off x="6913205" y="3630546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80 (t/m)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D4163FF1-9E8F-A762-CD37-9AB48231CC89}"/>
              </a:ext>
            </a:extLst>
          </p:cNvPr>
          <p:cNvSpPr txBox="1"/>
          <p:nvPr/>
        </p:nvSpPr>
        <p:spPr>
          <a:xfrm>
            <a:off x="6539346" y="4324989"/>
            <a:ext cx="5292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80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3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4" grpId="0"/>
      <p:bldP spid="27" grpId="0"/>
      <p:bldP spid="28" grpId="0"/>
      <p:bldP spid="29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8680" y="168803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9471" y="742077"/>
            <a:ext cx="650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chu</a:t>
            </a:r>
            <a:r>
              <a:rPr lang="en-US" sz="3200" dirty="0">
                <a:solidFill>
                  <a:srgbClr val="FF0000"/>
                </a:solidFill>
              </a:rPr>
              <a:t> vi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56m. </a:t>
            </a:r>
            <a:r>
              <a:rPr lang="en-US" sz="3200" dirty="0" err="1">
                <a:solidFill>
                  <a:srgbClr val="FF0000"/>
                </a:solidFill>
              </a:rPr>
              <a:t>Nếu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tăng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chiều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>
                <a:solidFill>
                  <a:srgbClr val="FF0000"/>
                </a:solidFill>
              </a:rPr>
              <a:t> 3m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chiều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rộng</a:t>
            </a:r>
            <a:r>
              <a:rPr lang="en-US" sz="3200" dirty="0">
                <a:solidFill>
                  <a:srgbClr val="FF0000"/>
                </a:solidFill>
              </a:rPr>
              <a:t> 1m </a:t>
            </a:r>
            <a:r>
              <a:rPr lang="en-US" sz="3200" dirty="0" err="1">
                <a:solidFill>
                  <a:srgbClr val="FF0000"/>
                </a:solidFill>
              </a:rPr>
              <a:t>thì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vườn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tăng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/>
              <a:t>      .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ban </a:t>
            </a:r>
            <a:r>
              <a:rPr lang="en-US" sz="3200" dirty="0" err="1"/>
              <a:t>đầu</a:t>
            </a:r>
            <a:r>
              <a:rPr lang="en-US" sz="3200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128" y="728583"/>
            <a:ext cx="650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chu</a:t>
            </a:r>
            <a:r>
              <a:rPr lang="en-US" sz="3200" dirty="0"/>
              <a:t> vi </a:t>
            </a:r>
            <a:r>
              <a:rPr lang="en-US" sz="3200" dirty="0" err="1"/>
              <a:t>là</a:t>
            </a:r>
            <a:r>
              <a:rPr lang="en-US" sz="3200" dirty="0"/>
              <a:t> 56m.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3m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1m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     .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ban </a:t>
            </a:r>
            <a:r>
              <a:rPr lang="en-US" sz="3200" dirty="0" err="1"/>
              <a:t>đầu</a:t>
            </a:r>
            <a:r>
              <a:rPr lang="en-US" sz="3200" dirty="0"/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6659" y="661479"/>
            <a:ext cx="2133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57671" y="1109899"/>
            <a:ext cx="3938642" cy="995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nhật: </a:t>
            </a:r>
          </a:p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S = a.b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59671" y="1945782"/>
            <a:ext cx="4245073" cy="14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nhật: </a:t>
            </a:r>
          </a:p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 = (a + b).2</a:t>
            </a:r>
          </a:p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a; b là các kích thước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450317"/>
              </p:ext>
            </p:extLst>
          </p:nvPr>
        </p:nvGraphicFramePr>
        <p:xfrm>
          <a:off x="5005175" y="2202721"/>
          <a:ext cx="812800" cy="56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0120" imgH="228600" progId="Equation.DSMT4">
                  <p:embed/>
                </p:oleObj>
              </mc:Choice>
              <mc:Fallback>
                <p:oleObj name="Equation" r:id="rId3" imgW="330120" imgH="2286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175" y="2202721"/>
                        <a:ext cx="812800" cy="5627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142717"/>
              </p:ext>
            </p:extLst>
          </p:nvPr>
        </p:nvGraphicFramePr>
        <p:xfrm>
          <a:off x="5010995" y="2196927"/>
          <a:ext cx="812800" cy="56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0120" imgH="228600" progId="Equation.DSMT4">
                  <p:embed/>
                </p:oleObj>
              </mc:Choice>
              <mc:Fallback>
                <p:oleObj name="Equation" r:id="rId5" imgW="33012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995" y="2196927"/>
                        <a:ext cx="812800" cy="5627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060972" y="3491448"/>
          <a:ext cx="8374856" cy="2533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6228">
                  <a:extLst>
                    <a:ext uri="{9D8B030D-6E8A-4147-A177-3AD203B41FA5}">
                      <a16:colId xmlns:a16="http://schemas.microsoft.com/office/drawing/2014/main" val="1936390206"/>
                    </a:ext>
                  </a:extLst>
                </a:gridCol>
              </a:tblGrid>
              <a:tr h="808576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aseline="0" dirty="0"/>
                        <a:t> </a:t>
                      </a:r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084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/>
                        <a:t> 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187853" y="3597553"/>
            <a:ext cx="21022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Chiều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dài</a:t>
            </a:r>
            <a:endParaRPr lang="en-US" sz="2933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2681" y="3547117"/>
            <a:ext cx="21742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Chiều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rộng</a:t>
            </a:r>
            <a:endParaRPr lang="en-US" sz="2933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46373" y="4331660"/>
            <a:ext cx="17678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Lúc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đầu</a:t>
            </a:r>
            <a:endParaRPr lang="en-US" sz="2933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6643" y="5244693"/>
            <a:ext cx="2438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Lúc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sau</a:t>
            </a:r>
            <a:endParaRPr lang="en-US" sz="2933" dirty="0">
              <a:solidFill>
                <a:srgbClr val="FFFFFF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055306" y="4269204"/>
          <a:ext cx="2107101" cy="835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17440" imgH="444240" progId="Equation.DSMT4">
                  <p:embed/>
                </p:oleObj>
              </mc:Choice>
              <mc:Fallback>
                <p:oleObj name="Equation" r:id="rId7" imgW="1117440" imgH="4442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5306" y="4269204"/>
                        <a:ext cx="2107101" cy="835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50192" y="4386529"/>
            <a:ext cx="97755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7648" y="5280226"/>
            <a:ext cx="1524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 + 3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66330" y="5129993"/>
            <a:ext cx="254000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28 – x –1</a:t>
            </a:r>
          </a:p>
          <a:p>
            <a:r>
              <a:rPr lang="en-US" sz="2667" dirty="0">
                <a:solidFill>
                  <a:srgbClr val="FFFFFF"/>
                </a:solidFill>
              </a:rPr>
              <a:t>= 27 – 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95614" y="5308805"/>
            <a:ext cx="22747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(x + 3)(27 – x)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32672" y="3540373"/>
            <a:ext cx="203765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Diện tích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06643" y="6029744"/>
            <a:ext cx="691995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trình:(x + 3)(27 – x) – x(28 – x) = 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11035" y="4396211"/>
            <a:ext cx="165147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x(28 – x) </a:t>
            </a:r>
          </a:p>
        </p:txBody>
      </p:sp>
    </p:spTree>
    <p:extLst>
      <p:ext uri="{BB962C8B-B14F-4D97-AF65-F5344CB8AC3E}">
        <p14:creationId xmlns:p14="http://schemas.microsoft.com/office/powerpoint/2010/main" val="24442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80205" y="3502797"/>
            <a:ext cx="11914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chiều dài lúc đầu của khu vườn hình chữ nhật là x (m, 0&lt; x &lt; 27)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00" y="4025122"/>
            <a:ext cx="1168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lúc đầu của khu vườn hình chữ nhật là: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575589" y="3920628"/>
          <a:ext cx="3194049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0" imgH="444240" progId="Equation.DSMT4">
                  <p:embed/>
                </p:oleObj>
              </mc:Choice>
              <mc:Fallback>
                <p:oleObj name="Equation" r:id="rId2" imgW="1396800" imgH="4442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5589" y="3920628"/>
                        <a:ext cx="3194049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04801" y="4731316"/>
            <a:ext cx="1046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khu vườn hình chữ nhật lúc đầu là: x(28 - x)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9258212" y="4719052"/>
          <a:ext cx="914400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266400" progId="Equation.DSMT4">
                  <p:embed/>
                </p:oleObj>
              </mc:Choice>
              <mc:Fallback>
                <p:oleObj name="Equation" r:id="rId4" imgW="380880" imgH="2664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8212" y="4719052"/>
                        <a:ext cx="914400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04800" y="6113043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khu vườn hình chữ nhật lúc sau là: (x + 3)(27 – x)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277349" y="6149829"/>
          <a:ext cx="87085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80880" imgH="266400" progId="Equation.DSMT4">
                  <p:embed/>
                </p:oleObj>
              </mc:Choice>
              <mc:Fallback>
                <p:oleObj name="Equation" r:id="rId6" imgW="380880" imgH="2664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7349" y="6149829"/>
                        <a:ext cx="870857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04800" y="5667292"/>
            <a:ext cx="1209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của khu vườn hình chữ nhật sau khi bớt 1m là: 27 – x (m)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277" y="5165308"/>
            <a:ext cx="1149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của khu vườn hình chữ nhật sau khi thêm 3m là: x + 3 (m)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48475" y="2960710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Giải</a:t>
            </a:r>
            <a:r>
              <a:rPr lang="en-US" sz="3200" b="1" u="sng" dirty="0"/>
              <a:t>: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251200" y="742841"/>
          <a:ext cx="6105643" cy="2282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27">
                  <a:extLst>
                    <a:ext uri="{9D8B030D-6E8A-4147-A177-3AD203B41FA5}">
                      <a16:colId xmlns:a16="http://schemas.microsoft.com/office/drawing/2014/main" val="1936390206"/>
                    </a:ext>
                  </a:extLst>
                </a:gridCol>
              </a:tblGrid>
              <a:tr h="728433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aseline="0" dirty="0"/>
                        <a:t> </a:t>
                      </a:r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097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/>
                        <a:t> 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680770" y="853645"/>
            <a:ext cx="177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Chiều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dài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8741" y="840729"/>
            <a:ext cx="184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Chiều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rộng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6984" y="1607249"/>
            <a:ext cx="149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Lúc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đầu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01443" y="2288029"/>
            <a:ext cx="206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Lúc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sau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37749" y="1655854"/>
          <a:ext cx="872039" cy="407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190440" progId="Equation.DSMT4">
                  <p:embed/>
                </p:oleObj>
              </mc:Choice>
              <mc:Fallback>
                <p:oleObj name="Equation" r:id="rId8" imgW="482400" imgH="1904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749" y="1655854"/>
                        <a:ext cx="872039" cy="4072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145317" y="1496393"/>
            <a:ext cx="82735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26467" y="2289827"/>
            <a:ext cx="128983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 + 3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98740" y="2175689"/>
            <a:ext cx="214972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28 – x –1</a:t>
            </a:r>
          </a:p>
          <a:p>
            <a:r>
              <a:rPr lang="en-US" sz="2667" dirty="0">
                <a:solidFill>
                  <a:srgbClr val="FFFFFF"/>
                </a:solidFill>
              </a:rPr>
              <a:t>= 27 – 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19256" y="2328091"/>
            <a:ext cx="213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(x + 3)(27– x)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16067" y="859232"/>
            <a:ext cx="172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Diện tích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13331" y="1578602"/>
            <a:ext cx="16435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x(28 – x) </a:t>
            </a:r>
          </a:p>
        </p:txBody>
      </p:sp>
    </p:spTree>
    <p:extLst>
      <p:ext uri="{BB962C8B-B14F-4D97-AF65-F5344CB8AC3E}">
        <p14:creationId xmlns:p14="http://schemas.microsoft.com/office/powerpoint/2010/main" val="2323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/>
      <p:bldP spid="24" grpId="0"/>
      <p:bldP spid="25" grpId="0"/>
      <p:bldP spid="26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793380"/>
              </p:ext>
            </p:extLst>
          </p:nvPr>
        </p:nvGraphicFramePr>
        <p:xfrm>
          <a:off x="3394763" y="2025074"/>
          <a:ext cx="5438839" cy="57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228600" progId="Equation.DSMT4">
                  <p:embed/>
                </p:oleObj>
              </mc:Choice>
              <mc:Fallback>
                <p:oleObj name="Equation" r:id="rId2" imgW="215892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763" y="2025074"/>
                        <a:ext cx="5438839" cy="574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98790" y="360053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(thỏa mãn điều kiện)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073" y="4520890"/>
            <a:ext cx="1021609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chiều dài lúc đầu của khu vườn hình chữ nhật là 19 m.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074593"/>
              </p:ext>
            </p:extLst>
          </p:nvPr>
        </p:nvGraphicFramePr>
        <p:xfrm>
          <a:off x="2962755" y="2473732"/>
          <a:ext cx="6385983" cy="56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228600" progId="Equation.DSMT4">
                  <p:embed/>
                </p:oleObj>
              </mc:Choice>
              <mc:Fallback>
                <p:oleObj name="Equation" r:id="rId4" imgW="259056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755" y="2473732"/>
                        <a:ext cx="6385983" cy="5630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015544"/>
              </p:ext>
            </p:extLst>
          </p:nvPr>
        </p:nvGraphicFramePr>
        <p:xfrm>
          <a:off x="2911955" y="3660579"/>
          <a:ext cx="270933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920" imgH="190440" progId="Equation.DSMT4">
                  <p:embed/>
                </p:oleObj>
              </mc:Choice>
              <mc:Fallback>
                <p:oleObj name="Equation" r:id="rId6" imgW="1015920" imgH="1904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955" y="3660579"/>
                        <a:ext cx="270933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417130"/>
              </p:ext>
            </p:extLst>
          </p:nvPr>
        </p:nvGraphicFramePr>
        <p:xfrm>
          <a:off x="2976610" y="4193313"/>
          <a:ext cx="1896541" cy="50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000" imgH="190440" progId="Equation.DSMT4">
                  <p:embed/>
                </p:oleObj>
              </mc:Choice>
              <mc:Fallback>
                <p:oleObj name="Equation" r:id="rId8" imgW="711000" imgH="1904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610" y="4193313"/>
                        <a:ext cx="1896541" cy="5080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57383" y="5148315"/>
            <a:ext cx="1174203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lúc đầu của khu vườn hình chữ nhật là: 28 – 19 = 9m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071932"/>
              </p:ext>
            </p:extLst>
          </p:nvPr>
        </p:nvGraphicFramePr>
        <p:xfrm>
          <a:off x="2893483" y="3020296"/>
          <a:ext cx="6385983" cy="56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90560" imgH="228600" progId="Equation.DSMT4">
                  <p:embed/>
                </p:oleObj>
              </mc:Choice>
              <mc:Fallback>
                <p:oleObj name="Equation" r:id="rId10" imgW="259056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3483" y="3020296"/>
                        <a:ext cx="6385983" cy="5630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84823"/>
              </p:ext>
            </p:extLst>
          </p:nvPr>
        </p:nvGraphicFramePr>
        <p:xfrm>
          <a:off x="8026400" y="1400008"/>
          <a:ext cx="746117" cy="51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30120" imgH="228600" progId="Equation.DSMT4">
                  <p:embed/>
                </p:oleObj>
              </mc:Choice>
              <mc:Fallback>
                <p:oleObj name="Equation" r:id="rId12" imgW="33012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6400" y="1400008"/>
                        <a:ext cx="746117" cy="5165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634166" y="701304"/>
            <a:ext cx="9347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tăng chiều dài 3m, giảm chiều rộng 1m thì diện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khu vườn hình chữ nhật tăng thêm        nên ta có PT: </a:t>
            </a:r>
          </a:p>
        </p:txBody>
      </p:sp>
    </p:spTree>
    <p:extLst>
      <p:ext uri="{BB962C8B-B14F-4D97-AF65-F5344CB8AC3E}">
        <p14:creationId xmlns:p14="http://schemas.microsoft.com/office/powerpoint/2010/main" val="34948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4927" y="746392"/>
            <a:ext cx="586224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400" y="1794470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 các kiến thức của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98073" y="2463936"/>
            <a:ext cx="985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các bài tập: 7; 8; 10; 11 (SGK – tr 50)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0364" y="313630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71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3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722180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8" y="4662279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667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837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5" y="4957296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3" y="4577569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8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4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1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1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634700" y="2599379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913527" y="2736067"/>
            <a:ext cx="9957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4" y="381872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0203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8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40223" y="174171"/>
            <a:ext cx="6843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064052" y="467045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0" y="2075496"/>
            <a:ext cx="6366336" cy="12017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0x – 3 = 0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719010" y="2120209"/>
            <a:ext cx="5472991" cy="115698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3x + 6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-2253" y="3429002"/>
            <a:ext cx="6262916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2x</a:t>
            </a:r>
            <a:r>
              <a:rPr lang="en-US" sz="4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= 0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719010" y="3429001"/>
            <a:ext cx="547299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+ y = 2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0228217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132715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" y="311190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1002925" y="876749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412546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953962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322621" y="815891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93445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84284" y="277961"/>
            <a:ext cx="7482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ghiệm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-3x + 5 = 0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1200" y="2167012"/>
            <a:ext cx="525813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95358" y="3343090"/>
            <a:ext cx="5333340" cy="118734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4" y="2153244"/>
            <a:ext cx="5010437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91754" y="3342068"/>
            <a:ext cx="5010437" cy="114680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274511" y="417297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3991" y="2373606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1691500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2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1594790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2379177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2004409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545825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1914485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D4F39DF3-672D-D720-3FBA-4792780CF7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843831"/>
              </p:ext>
            </p:extLst>
          </p:nvPr>
        </p:nvGraphicFramePr>
        <p:xfrm>
          <a:off x="1574799" y="2142980"/>
          <a:ext cx="1279237" cy="110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57200" imgH="393480" progId="Equation.DSMT4">
                  <p:embed/>
                </p:oleObj>
              </mc:Choice>
              <mc:Fallback>
                <p:oleObj name="Equation" r:id="rId22" imgW="457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74799" y="2142980"/>
                        <a:ext cx="1279237" cy="1101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43C3C5E0-06B2-AF18-CCFE-D41533C76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482059"/>
              </p:ext>
            </p:extLst>
          </p:nvPr>
        </p:nvGraphicFramePr>
        <p:xfrm>
          <a:off x="1588509" y="3382962"/>
          <a:ext cx="1126981" cy="1204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68280" imgH="393480" progId="Equation.DSMT4">
                  <p:embed/>
                </p:oleObj>
              </mc:Choice>
              <mc:Fallback>
                <p:oleObj name="Equation" r:id="rId24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509" y="3382962"/>
                        <a:ext cx="1126981" cy="1204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86A086BB-A673-5A52-349E-BA75148EA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586733"/>
              </p:ext>
            </p:extLst>
          </p:nvPr>
        </p:nvGraphicFramePr>
        <p:xfrm>
          <a:off x="7252276" y="2080634"/>
          <a:ext cx="1364729" cy="117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57200" imgH="393480" progId="Equation.DSMT4">
                  <p:embed/>
                </p:oleObj>
              </mc:Choice>
              <mc:Fallback>
                <p:oleObj name="Equation" r:id="rId26" imgW="457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252276" y="2080634"/>
                        <a:ext cx="1364729" cy="1175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04BD64F1-6CCA-71B3-8D5C-441B10D90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367474"/>
              </p:ext>
            </p:extLst>
          </p:nvPr>
        </p:nvGraphicFramePr>
        <p:xfrm>
          <a:off x="7421417" y="3272847"/>
          <a:ext cx="1209965" cy="129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68280" imgH="393480" progId="Equation.DSMT4">
                  <p:embed/>
                </p:oleObj>
              </mc:Choice>
              <mc:Fallback>
                <p:oleObj name="Equation" r:id="rId28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421417" y="3272847"/>
                        <a:ext cx="1209965" cy="129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4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85707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2214717"/>
            <a:ext cx="96716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25599" y="2234977"/>
            <a:ext cx="281577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x- 2 = 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23427" y="2138082"/>
            <a:ext cx="3062515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2x +1 =0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55298" y="3444368"/>
            <a:ext cx="3031217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C.2x + 1 =0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4401" y="3440981"/>
            <a:ext cx="301897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x + 2 = 0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8554675" y="472896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2272197" y="-11009"/>
            <a:ext cx="816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-2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11" descr="C:\Users\ADMIN\Desktop\Tai nguyen thiet ke tro choi\Bảng gỗ\Picture1 (2).png">
            <a:hlinkClick r:id="rId21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596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9" y="-2756789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566269" y="150645"/>
            <a:ext cx="691733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38" y="62644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1566269" y="471048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27277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21133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225189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189649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40755"/>
              </p:ext>
            </p:extLst>
          </p:nvPr>
        </p:nvGraphicFramePr>
        <p:xfrm>
          <a:off x="1423988" y="2849563"/>
          <a:ext cx="982662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104840" imgH="482400" progId="Equation.DSMT4">
                  <p:embed/>
                </p:oleObj>
              </mc:Choice>
              <mc:Fallback>
                <p:oleObj name="Equation" r:id="rId22" imgW="1104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423988" y="2849563"/>
                        <a:ext cx="982662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10388876" y="94960"/>
            <a:ext cx="1599924" cy="564659"/>
            <a:chOff x="4690777" y="-304827"/>
            <a:chExt cx="2783841" cy="697561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690777" y="-304827"/>
              <a:ext cx="22635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837780" y="-30482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726817" y="-3864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4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348798" y="1025502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1208615" y="1336664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729660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343974" y="13470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652429" y="100238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0519072-BF3B-2EEE-981D-1FC14FA70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622493"/>
              </p:ext>
            </p:extLst>
          </p:nvPr>
        </p:nvGraphicFramePr>
        <p:xfrm>
          <a:off x="1824757" y="730395"/>
          <a:ext cx="4603751" cy="7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536480" imgH="253800" progId="Equation.DSMT4">
                  <p:embed/>
                </p:oleObj>
              </mc:Choice>
              <mc:Fallback>
                <p:oleObj name="Equation" r:id="rId25" imgW="1536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824757" y="730395"/>
                        <a:ext cx="4603751" cy="76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D85E499E-5583-51F7-CA60-D51FABF49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184889"/>
              </p:ext>
            </p:extLst>
          </p:nvPr>
        </p:nvGraphicFramePr>
        <p:xfrm>
          <a:off x="4444711" y="2730788"/>
          <a:ext cx="1003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002960" imgH="482400" progId="Equation.DSMT4">
                  <p:embed/>
                </p:oleObj>
              </mc:Choice>
              <mc:Fallback>
                <p:oleObj name="Equation" r:id="rId27" imgW="1002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444711" y="2730788"/>
                        <a:ext cx="1003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F67DCFD6-748A-4D4A-8F13-B9975ED0E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20889"/>
              </p:ext>
            </p:extLst>
          </p:nvPr>
        </p:nvGraphicFramePr>
        <p:xfrm>
          <a:off x="7489104" y="2729922"/>
          <a:ext cx="139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396800" imgH="482400" progId="Equation.DSMT4">
                  <p:embed/>
                </p:oleObj>
              </mc:Choice>
              <mc:Fallback>
                <p:oleObj name="Equation" r:id="rId29" imgW="1396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489104" y="2729922"/>
                        <a:ext cx="13970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56EB9609-B3D3-E2B9-F286-03C76254C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26906"/>
              </p:ext>
            </p:extLst>
          </p:nvPr>
        </p:nvGraphicFramePr>
        <p:xfrm>
          <a:off x="10383551" y="2389476"/>
          <a:ext cx="1008644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206360" imgH="1384200" progId="Equation.DSMT4">
                  <p:embed/>
                </p:oleObj>
              </mc:Choice>
              <mc:Fallback>
                <p:oleObj name="Equation" r:id="rId31" imgW="120636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383551" y="2389476"/>
                        <a:ext cx="1008644" cy="115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8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82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471056"/>
            <a:ext cx="7921939" cy="45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42689" y="82362"/>
            <a:ext cx="67770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83" y="585287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5764351" y="430408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97345" y="2303174"/>
            <a:ext cx="2535200" cy="126708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86908" y="2309198"/>
            <a:ext cx="272615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96554" y="2309197"/>
            <a:ext cx="259824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593755" y="2372447"/>
            <a:ext cx="259824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70" y="498542"/>
            <a:ext cx="1109546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70" name="times up">
            <a:extLst>
              <a:ext uri="{FF2B5EF4-FFF2-40B4-BE49-F238E27FC236}">
                <a16:creationId xmlns:a16="http://schemas.microsoft.com/office/drawing/2014/main" id="{E017F7A2-DC55-B548-DFCB-D195A18BB821}"/>
              </a:ext>
            </a:extLst>
          </p:cNvPr>
          <p:cNvGrpSpPr/>
          <p:nvPr/>
        </p:nvGrpSpPr>
        <p:grpSpPr>
          <a:xfrm>
            <a:off x="10250153" y="-57154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7FC9CCCA-5F27-8147-9B30-151AA741F7B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5C494F91-3113-D7EF-0BE0-796DCC7E10E1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9FD1967-F53B-4596-FE81-49DC7136F59E}"/>
              </a:ext>
            </a:extLst>
          </p:cNvPr>
          <p:cNvSpPr/>
          <p:nvPr/>
        </p:nvSpPr>
        <p:spPr>
          <a:xfrm>
            <a:off x="1498586" y="-8500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5804666-0C95-FE7B-CA75-DA9CE095BE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" y="276702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7227DE6C-1F62-BE96-2418-8B12D16DF00D}"/>
              </a:ext>
            </a:extLst>
          </p:cNvPr>
          <p:cNvGrpSpPr/>
          <p:nvPr/>
        </p:nvGrpSpPr>
        <p:grpSpPr>
          <a:xfrm rot="1786145">
            <a:off x="1425219" y="842261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45C92133-E8B4-437D-00C8-1FC4CCDA5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952B7B2D-E6A6-7B83-26C4-827893C59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10E043E-E32B-7D74-DA8E-CFE91CB626EA}"/>
              </a:ext>
            </a:extLst>
          </p:cNvPr>
          <p:cNvSpPr txBox="1"/>
          <p:nvPr/>
        </p:nvSpPr>
        <p:spPr>
          <a:xfrm>
            <a:off x="2209606" y="1150736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119E75-8B5F-FE0A-7730-FB07EDD1A6BF}"/>
              </a:ext>
            </a:extLst>
          </p:cNvPr>
          <p:cNvSpPr txBox="1"/>
          <p:nvPr/>
        </p:nvSpPr>
        <p:spPr>
          <a:xfrm>
            <a:off x="1834838" y="155002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002307E-A880-584A-C3C6-595A3257C40C}"/>
              </a:ext>
            </a:extLst>
          </p:cNvPr>
          <p:cNvSpPr txBox="1"/>
          <p:nvPr/>
        </p:nvSpPr>
        <p:spPr>
          <a:xfrm>
            <a:off x="1376254" y="1188477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03C9DC-3ED5-0D81-66DB-F5CC051FFC7B}"/>
              </a:ext>
            </a:extLst>
          </p:cNvPr>
          <p:cNvSpPr txBox="1"/>
          <p:nvPr/>
        </p:nvSpPr>
        <p:spPr>
          <a:xfrm>
            <a:off x="1744914" y="781404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403017"/>
              </p:ext>
            </p:extLst>
          </p:nvPr>
        </p:nvGraphicFramePr>
        <p:xfrm>
          <a:off x="1079500" y="2581275"/>
          <a:ext cx="1363663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38080" imgH="380880" progId="Equation.DSMT4">
                  <p:embed/>
                </p:oleObj>
              </mc:Choice>
              <mc:Fallback>
                <p:oleObj name="Equation" r:id="rId22" imgW="838080" imgH="380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2581275"/>
                        <a:ext cx="1363663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268812"/>
              </p:ext>
            </p:extLst>
          </p:nvPr>
        </p:nvGraphicFramePr>
        <p:xfrm>
          <a:off x="7308850" y="2720975"/>
          <a:ext cx="154463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130040" imgH="380880" progId="Equation.DSMT4">
                  <p:embed/>
                </p:oleObj>
              </mc:Choice>
              <mc:Fallback>
                <p:oleObj name="Equation" r:id="rId24" imgW="1130040" imgH="3808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720975"/>
                        <a:ext cx="154463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414023"/>
              </p:ext>
            </p:extLst>
          </p:nvPr>
        </p:nvGraphicFramePr>
        <p:xfrm>
          <a:off x="4364038" y="2263775"/>
          <a:ext cx="1220787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965160" imgH="1028520" progId="Equation.DSMT4">
                  <p:embed/>
                </p:oleObj>
              </mc:Choice>
              <mc:Fallback>
                <p:oleObj name="Equation" r:id="rId26" imgW="965160" imgH="10285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038" y="2263775"/>
                        <a:ext cx="1220787" cy="130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646077"/>
              </p:ext>
            </p:extLst>
          </p:nvPr>
        </p:nvGraphicFramePr>
        <p:xfrm>
          <a:off x="10382250" y="2473325"/>
          <a:ext cx="1206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206360" imgH="1028520" progId="Equation.DSMT4">
                  <p:embed/>
                </p:oleObj>
              </mc:Choice>
              <mc:Fallback>
                <p:oleObj name="Equation" r:id="rId28" imgW="1206360" imgH="10285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0" y="2473325"/>
                        <a:ext cx="12065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60393E86-2149-3509-29BA-EC277AD43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815298"/>
              </p:ext>
            </p:extLst>
          </p:nvPr>
        </p:nvGraphicFramePr>
        <p:xfrm>
          <a:off x="3135087" y="585334"/>
          <a:ext cx="3077028" cy="106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850680" imgH="393480" progId="Equation.DSMT4">
                  <p:embed/>
                </p:oleObj>
              </mc:Choice>
              <mc:Fallback>
                <p:oleObj name="Equation" r:id="rId30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135087" y="585334"/>
                        <a:ext cx="3077028" cy="1061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66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17230</TotalTime>
  <Words>2594</Words>
  <Application>Microsoft Office PowerPoint</Application>
  <PresentationFormat>Màn hình rộng</PresentationFormat>
  <Paragraphs>376</Paragraphs>
  <Slides>38</Slides>
  <Notes>13</Notes>
  <HiddenSlides>0</HiddenSlides>
  <MMClips>8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主题</vt:lpstr>
      <vt:lpstr>Equation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Hiền Nguyễn</cp:lastModifiedBy>
  <cp:revision>263</cp:revision>
  <dcterms:created xsi:type="dcterms:W3CDTF">2017-04-05T12:41:11Z</dcterms:created>
  <dcterms:modified xsi:type="dcterms:W3CDTF">2023-07-17T16:48:01Z</dcterms:modified>
</cp:coreProperties>
</file>