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75" r:id="rId7"/>
    <p:sldId id="331" r:id="rId8"/>
    <p:sldId id="330" r:id="rId9"/>
    <p:sldId id="276" r:id="rId10"/>
    <p:sldId id="271" r:id="rId11"/>
    <p:sldId id="277" r:id="rId12"/>
    <p:sldId id="278" r:id="rId13"/>
    <p:sldId id="280" r:id="rId14"/>
    <p:sldId id="279" r:id="rId15"/>
    <p:sldId id="332" r:id="rId16"/>
    <p:sldId id="333" r:id="rId17"/>
    <p:sldId id="274" r:id="rId18"/>
    <p:sldId id="281" r:id="rId19"/>
    <p:sldId id="282" r:id="rId20"/>
    <p:sldId id="283" r:id="rId21"/>
    <p:sldId id="292" r:id="rId22"/>
    <p:sldId id="291" r:id="rId23"/>
    <p:sldId id="299" r:id="rId24"/>
    <p:sldId id="293" r:id="rId25"/>
    <p:sldId id="295" r:id="rId26"/>
    <p:sldId id="298" r:id="rId27"/>
    <p:sldId id="296" r:id="rId28"/>
    <p:sldId id="297" r:id="rId29"/>
    <p:sldId id="300" r:id="rId30"/>
    <p:sldId id="301" r:id="rId31"/>
    <p:sldId id="302" r:id="rId32"/>
    <p:sldId id="303" r:id="rId33"/>
    <p:sldId id="304" r:id="rId34"/>
    <p:sldId id="305" r:id="rId35"/>
    <p:sldId id="306" r:id="rId36"/>
    <p:sldId id="310" r:id="rId37"/>
    <p:sldId id="311" r:id="rId38"/>
    <p:sldId id="312" r:id="rId39"/>
    <p:sldId id="308" r:id="rId40"/>
    <p:sldId id="309" r:id="rId41"/>
    <p:sldId id="313" r:id="rId42"/>
    <p:sldId id="314" r:id="rId43"/>
    <p:sldId id="315" r:id="rId44"/>
    <p:sldId id="316" r:id="rId45"/>
    <p:sldId id="317" r:id="rId46"/>
    <p:sldId id="319" r:id="rId47"/>
    <p:sldId id="320" r:id="rId48"/>
    <p:sldId id="318" r:id="rId49"/>
    <p:sldId id="284" r:id="rId50"/>
    <p:sldId id="321" r:id="rId51"/>
    <p:sldId id="322" r:id="rId52"/>
    <p:sldId id="324" r:id="rId53"/>
    <p:sldId id="325" r:id="rId54"/>
    <p:sldId id="326" r:id="rId55"/>
    <p:sldId id="290" r:id="rId56"/>
    <p:sldId id="327" r:id="rId57"/>
    <p:sldId id="32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5BC7F0-09A4-433D-8A55-496D21675AF6}">
          <p14:sldIdLst>
            <p14:sldId id="256"/>
            <p14:sldId id="257"/>
            <p14:sldId id="258"/>
            <p14:sldId id="259"/>
          </p14:sldIdLst>
        </p14:section>
        <p14:section name="Untitled Section" id="{5363A37E-092C-4D07-9AF8-3B6D91FF3395}">
          <p14:sldIdLst>
            <p14:sldId id="260"/>
            <p14:sldId id="275"/>
            <p14:sldId id="331"/>
            <p14:sldId id="330"/>
            <p14:sldId id="276"/>
            <p14:sldId id="271"/>
            <p14:sldId id="277"/>
            <p14:sldId id="278"/>
            <p14:sldId id="280"/>
            <p14:sldId id="279"/>
            <p14:sldId id="332"/>
            <p14:sldId id="333"/>
            <p14:sldId id="274"/>
            <p14:sldId id="281"/>
            <p14:sldId id="282"/>
            <p14:sldId id="283"/>
            <p14:sldId id="292"/>
            <p14:sldId id="291"/>
            <p14:sldId id="299"/>
            <p14:sldId id="293"/>
            <p14:sldId id="295"/>
            <p14:sldId id="298"/>
            <p14:sldId id="296"/>
            <p14:sldId id="297"/>
            <p14:sldId id="300"/>
            <p14:sldId id="301"/>
            <p14:sldId id="302"/>
            <p14:sldId id="303"/>
            <p14:sldId id="304"/>
            <p14:sldId id="305"/>
            <p14:sldId id="306"/>
            <p14:sldId id="310"/>
            <p14:sldId id="311"/>
            <p14:sldId id="312"/>
            <p14:sldId id="308"/>
            <p14:sldId id="309"/>
            <p14:sldId id="313"/>
            <p14:sldId id="314"/>
            <p14:sldId id="315"/>
            <p14:sldId id="316"/>
            <p14:sldId id="317"/>
            <p14:sldId id="319"/>
            <p14:sldId id="320"/>
            <p14:sldId id="318"/>
            <p14:sldId id="284"/>
            <p14:sldId id="321"/>
            <p14:sldId id="322"/>
            <p14:sldId id="324"/>
            <p14:sldId id="325"/>
            <p14:sldId id="326"/>
            <p14:sldId id="290"/>
            <p14:sldId id="327"/>
            <p14:sldId id="3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0" autoAdjust="0"/>
    <p:restoredTop sz="94660"/>
  </p:normalViewPr>
  <p:slideViewPr>
    <p:cSldViewPr snapToGrid="0">
      <p:cViewPr varScale="1">
        <p:scale>
          <a:sx n="73" d="100"/>
          <a:sy n="73" d="100"/>
        </p:scale>
        <p:origin x="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E76CF2-EFBF-4E31-BCDF-59F09AAEF5C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AB808-CF1C-4CA2-92BA-0CF8615F740C}" type="slidenum">
              <a:rPr lang="en-US" smtClean="0"/>
              <a:t>‹#›</a:t>
            </a:fld>
            <a:endParaRPr lang="en-US"/>
          </a:p>
        </p:txBody>
      </p:sp>
    </p:spTree>
    <p:extLst>
      <p:ext uri="{BB962C8B-B14F-4D97-AF65-F5344CB8AC3E}">
        <p14:creationId xmlns:p14="http://schemas.microsoft.com/office/powerpoint/2010/main" val="165071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E76CF2-EFBF-4E31-BCDF-59F09AAEF5C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AB808-CF1C-4CA2-92BA-0CF8615F740C}" type="slidenum">
              <a:rPr lang="en-US" smtClean="0"/>
              <a:t>‹#›</a:t>
            </a:fld>
            <a:endParaRPr lang="en-US"/>
          </a:p>
        </p:txBody>
      </p:sp>
    </p:spTree>
    <p:extLst>
      <p:ext uri="{BB962C8B-B14F-4D97-AF65-F5344CB8AC3E}">
        <p14:creationId xmlns:p14="http://schemas.microsoft.com/office/powerpoint/2010/main" val="30732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E76CF2-EFBF-4E31-BCDF-59F09AAEF5C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AB808-CF1C-4CA2-92BA-0CF8615F740C}" type="slidenum">
              <a:rPr lang="en-US" smtClean="0"/>
              <a:t>‹#›</a:t>
            </a:fld>
            <a:endParaRPr lang="en-US"/>
          </a:p>
        </p:txBody>
      </p:sp>
    </p:spTree>
    <p:extLst>
      <p:ext uri="{BB962C8B-B14F-4D97-AF65-F5344CB8AC3E}">
        <p14:creationId xmlns:p14="http://schemas.microsoft.com/office/powerpoint/2010/main" val="338793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E76CF2-EFBF-4E31-BCDF-59F09AAEF5C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AB808-CF1C-4CA2-92BA-0CF8615F740C}" type="slidenum">
              <a:rPr lang="en-US" smtClean="0"/>
              <a:t>‹#›</a:t>
            </a:fld>
            <a:endParaRPr lang="en-US"/>
          </a:p>
        </p:txBody>
      </p:sp>
    </p:spTree>
    <p:extLst>
      <p:ext uri="{BB962C8B-B14F-4D97-AF65-F5344CB8AC3E}">
        <p14:creationId xmlns:p14="http://schemas.microsoft.com/office/powerpoint/2010/main" val="981168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E76CF2-EFBF-4E31-BCDF-59F09AAEF5C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AB808-CF1C-4CA2-92BA-0CF8615F740C}" type="slidenum">
              <a:rPr lang="en-US" smtClean="0"/>
              <a:t>‹#›</a:t>
            </a:fld>
            <a:endParaRPr lang="en-US"/>
          </a:p>
        </p:txBody>
      </p:sp>
    </p:spTree>
    <p:extLst>
      <p:ext uri="{BB962C8B-B14F-4D97-AF65-F5344CB8AC3E}">
        <p14:creationId xmlns:p14="http://schemas.microsoft.com/office/powerpoint/2010/main" val="3198433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E76CF2-EFBF-4E31-BCDF-59F09AAEF5C9}"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5AB808-CF1C-4CA2-92BA-0CF8615F740C}" type="slidenum">
              <a:rPr lang="en-US" smtClean="0"/>
              <a:t>‹#›</a:t>
            </a:fld>
            <a:endParaRPr lang="en-US"/>
          </a:p>
        </p:txBody>
      </p:sp>
    </p:spTree>
    <p:extLst>
      <p:ext uri="{BB962C8B-B14F-4D97-AF65-F5344CB8AC3E}">
        <p14:creationId xmlns:p14="http://schemas.microsoft.com/office/powerpoint/2010/main" val="1239665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E76CF2-EFBF-4E31-BCDF-59F09AAEF5C9}"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5AB808-CF1C-4CA2-92BA-0CF8615F740C}" type="slidenum">
              <a:rPr lang="en-US" smtClean="0"/>
              <a:t>‹#›</a:t>
            </a:fld>
            <a:endParaRPr lang="en-US"/>
          </a:p>
        </p:txBody>
      </p:sp>
    </p:spTree>
    <p:extLst>
      <p:ext uri="{BB962C8B-B14F-4D97-AF65-F5344CB8AC3E}">
        <p14:creationId xmlns:p14="http://schemas.microsoft.com/office/powerpoint/2010/main" val="198011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E76CF2-EFBF-4E31-BCDF-59F09AAEF5C9}"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5AB808-CF1C-4CA2-92BA-0CF8615F740C}" type="slidenum">
              <a:rPr lang="en-US" smtClean="0"/>
              <a:t>‹#›</a:t>
            </a:fld>
            <a:endParaRPr lang="en-US"/>
          </a:p>
        </p:txBody>
      </p:sp>
    </p:spTree>
    <p:extLst>
      <p:ext uri="{BB962C8B-B14F-4D97-AF65-F5344CB8AC3E}">
        <p14:creationId xmlns:p14="http://schemas.microsoft.com/office/powerpoint/2010/main" val="693442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76CF2-EFBF-4E31-BCDF-59F09AAEF5C9}"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5AB808-CF1C-4CA2-92BA-0CF8615F740C}" type="slidenum">
              <a:rPr lang="en-US" smtClean="0"/>
              <a:t>‹#›</a:t>
            </a:fld>
            <a:endParaRPr lang="en-US"/>
          </a:p>
        </p:txBody>
      </p:sp>
    </p:spTree>
    <p:extLst>
      <p:ext uri="{BB962C8B-B14F-4D97-AF65-F5344CB8AC3E}">
        <p14:creationId xmlns:p14="http://schemas.microsoft.com/office/powerpoint/2010/main" val="1027240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E76CF2-EFBF-4E31-BCDF-59F09AAEF5C9}"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5AB808-CF1C-4CA2-92BA-0CF8615F740C}" type="slidenum">
              <a:rPr lang="en-US" smtClean="0"/>
              <a:t>‹#›</a:t>
            </a:fld>
            <a:endParaRPr lang="en-US"/>
          </a:p>
        </p:txBody>
      </p:sp>
    </p:spTree>
    <p:extLst>
      <p:ext uri="{BB962C8B-B14F-4D97-AF65-F5344CB8AC3E}">
        <p14:creationId xmlns:p14="http://schemas.microsoft.com/office/powerpoint/2010/main" val="4234513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E76CF2-EFBF-4E31-BCDF-59F09AAEF5C9}"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5AB808-CF1C-4CA2-92BA-0CF8615F740C}" type="slidenum">
              <a:rPr lang="en-US" smtClean="0"/>
              <a:t>‹#›</a:t>
            </a:fld>
            <a:endParaRPr lang="en-US"/>
          </a:p>
        </p:txBody>
      </p:sp>
    </p:spTree>
    <p:extLst>
      <p:ext uri="{BB962C8B-B14F-4D97-AF65-F5344CB8AC3E}">
        <p14:creationId xmlns:p14="http://schemas.microsoft.com/office/powerpoint/2010/main" val="301332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E76CF2-EFBF-4E31-BCDF-59F09AAEF5C9}" type="datetimeFigureOut">
              <a:rPr lang="en-US" smtClean="0"/>
              <a:t>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5AB808-CF1C-4CA2-92BA-0CF8615F740C}" type="slidenum">
              <a:rPr lang="en-US" smtClean="0"/>
              <a:t>‹#›</a:t>
            </a:fld>
            <a:endParaRPr lang="en-US"/>
          </a:p>
        </p:txBody>
      </p:sp>
    </p:spTree>
    <p:extLst>
      <p:ext uri="{BB962C8B-B14F-4D97-AF65-F5344CB8AC3E}">
        <p14:creationId xmlns:p14="http://schemas.microsoft.com/office/powerpoint/2010/main" val="2783722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 Id="rId9" Type="http://schemas.microsoft.com/office/2007/relationships/hdphoto" Target="../media/hdphoto6.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8.wdp"/><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Giáo án powerpoint Công nghệ 9 - Trồng cây ăn quả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176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29906"/>
            <a:ext cx="12192000" cy="6891130"/>
          </a:xfrm>
          <a:prstGeom prst="rect">
            <a:avLst/>
          </a:prstGeom>
        </p:spPr>
      </p:pic>
      <p:sp>
        <p:nvSpPr>
          <p:cNvPr id="6" name="TextBox 5"/>
          <p:cNvSpPr txBox="1"/>
          <p:nvPr/>
        </p:nvSpPr>
        <p:spPr>
          <a:xfrm>
            <a:off x="1156252" y="516969"/>
            <a:ext cx="11754677" cy="2958502"/>
          </a:xfrm>
          <a:prstGeom prst="rect">
            <a:avLst/>
          </a:prstGeom>
          <a:noFill/>
        </p:spPr>
        <p:txBody>
          <a:bodyPr wrap="square" rtlCol="0">
            <a:spAutoFit/>
          </a:bodyPr>
          <a:lstStyle/>
          <a:p>
            <a:pP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Yêu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cầu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ngoại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cảnh</a:t>
            </a:r>
            <a:endParaRPr lang="en-US" sz="3200" b="1" dirty="0" smtClean="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3200" b="1" i="1" dirty="0" smtClean="0">
                <a:latin typeface="Times New Roman" panose="02020603050405020304" pitchFamily="18" charset="0"/>
                <a:cs typeface="Times New Roman" panose="02020603050405020304" pitchFamily="18" charset="0"/>
              </a:rPr>
              <a:t>b) </a:t>
            </a:r>
            <a:r>
              <a:rPr lang="en-US" sz="3200" b="1" i="1" dirty="0" err="1" smtClean="0">
                <a:latin typeface="Times New Roman" panose="02020603050405020304" pitchFamily="18" charset="0"/>
                <a:cs typeface="Times New Roman" panose="02020603050405020304" pitchFamily="18" charset="0"/>
              </a:rPr>
              <a:t>Lượng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mưa</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và</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độ</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ẩm</a:t>
            </a:r>
            <a:endParaRPr lang="en-US" sz="3200" b="1" i="1" dirty="0" smtClean="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3200" dirty="0" err="1" smtClean="0">
                <a:latin typeface="Times New Roman" panose="02020603050405020304" pitchFamily="18" charset="0"/>
                <a:cs typeface="Times New Roman" panose="02020603050405020304" pitchFamily="18" charset="0"/>
              </a:rPr>
              <a:t>Lượng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mưa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900mm </a:t>
            </a:r>
            <a:r>
              <a:rPr lang="en-US" sz="3200" dirty="0" err="1" smtClean="0">
                <a:latin typeface="Times New Roman" panose="02020603050405020304" pitchFamily="18" charset="0"/>
                <a:cs typeface="Times New Roman" panose="02020603050405020304" pitchFamily="18" charset="0"/>
              </a:rPr>
              <a:t>đến</a:t>
            </a:r>
            <a:r>
              <a:rPr lang="en-US" sz="3200" dirty="0" smtClean="0">
                <a:latin typeface="Times New Roman" panose="02020603050405020304" pitchFamily="18" charset="0"/>
                <a:cs typeface="Times New Roman" panose="02020603050405020304" pitchFamily="18" charset="0"/>
              </a:rPr>
              <a:t> 1200mm/</a:t>
            </a:r>
            <a:r>
              <a:rPr lang="en-US" sz="3200" dirty="0" err="1" smtClean="0">
                <a:latin typeface="Times New Roman" panose="02020603050405020304" pitchFamily="18" charset="0"/>
                <a:cs typeface="Times New Roman" panose="02020603050405020304" pitchFamily="18" charset="0"/>
              </a:rPr>
              <a:t>năm</a:t>
            </a:r>
            <a:endParaRPr lang="en-US" sz="3200" dirty="0" smtClean="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3200" dirty="0" err="1" smtClean="0">
                <a:latin typeface="Times New Roman" panose="02020603050405020304" pitchFamily="18" charset="0"/>
                <a:cs typeface="Times New Roman" panose="02020603050405020304" pitchFamily="18" charset="0"/>
              </a:rPr>
              <a:t>Độ</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ẩm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70% </a:t>
            </a:r>
            <a:r>
              <a:rPr lang="en-US" sz="3200" dirty="0" err="1" smtClean="0">
                <a:latin typeface="Times New Roman" panose="02020603050405020304" pitchFamily="18" charset="0"/>
                <a:cs typeface="Times New Roman" panose="02020603050405020304" pitchFamily="18" charset="0"/>
              </a:rPr>
              <a:t>đến</a:t>
            </a:r>
            <a:r>
              <a:rPr lang="en-US" sz="3200" dirty="0" smtClean="0">
                <a:latin typeface="Times New Roman" panose="02020603050405020304" pitchFamily="18" charset="0"/>
                <a:cs typeface="Times New Roman" panose="02020603050405020304" pitchFamily="18" charset="0"/>
              </a:rPr>
              <a:t> 80%</a:t>
            </a:r>
          </a:p>
        </p:txBody>
      </p:sp>
      <p:sp>
        <p:nvSpPr>
          <p:cNvPr id="19" name="Right Arrow 18"/>
          <p:cNvSpPr/>
          <p:nvPr/>
        </p:nvSpPr>
        <p:spPr>
          <a:xfrm>
            <a:off x="362502" y="38178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703412" y="3817852"/>
            <a:ext cx="8212505" cy="583750"/>
          </a:xfrm>
          <a:prstGeom prst="rect">
            <a:avLst/>
          </a:prstGeom>
        </p:spPr>
        <p:txBody>
          <a:bodyPr wrap="none">
            <a:spAutoFit/>
          </a:bodyPr>
          <a:lstStyle/>
          <a:p>
            <a:pPr>
              <a:lnSpc>
                <a:spcPct val="107000"/>
              </a:lnSpc>
              <a:spcAft>
                <a:spcPts val="800"/>
              </a:spcAft>
            </a:pP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423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circle(in)">
                                      <p:cBhvr>
                                        <p:cTn id="7" dur="20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circle(in)">
                                      <p:cBhvr>
                                        <p:cTn id="12" dur="20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circle(in)">
                                      <p:cBhvr>
                                        <p:cTn id="17" dur="20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91130"/>
          </a:xfrm>
          <a:prstGeom prst="rect">
            <a:avLst/>
          </a:prstGeom>
        </p:spPr>
      </p:pic>
      <p:sp>
        <p:nvSpPr>
          <p:cNvPr id="6" name="TextBox 5"/>
          <p:cNvSpPr txBox="1"/>
          <p:nvPr/>
        </p:nvSpPr>
        <p:spPr>
          <a:xfrm>
            <a:off x="318052" y="265043"/>
            <a:ext cx="11754677" cy="1015663"/>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Yêu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cầu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ngoại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cảnh</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b) </a:t>
            </a:r>
            <a:r>
              <a:rPr lang="en-US" sz="2800" b="1" i="1" dirty="0" err="1" smtClean="0">
                <a:latin typeface="Times New Roman" panose="02020603050405020304" pitchFamily="18" charset="0"/>
                <a:cs typeface="Times New Roman" panose="02020603050405020304" pitchFamily="18" charset="0"/>
              </a:rPr>
              <a:t>Lượng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mưa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độ</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ẩm</a:t>
            </a:r>
            <a:endParaRPr lang="en-US" sz="2800" b="1" i="1" dirty="0" smtClean="0">
              <a:latin typeface="Times New Roman" panose="02020603050405020304" pitchFamily="18" charset="0"/>
              <a:cs typeface="Times New Roman" panose="02020603050405020304" pitchFamily="18" charset="0"/>
            </a:endParaRPr>
          </a:p>
        </p:txBody>
      </p:sp>
      <p:sp>
        <p:nvSpPr>
          <p:cNvPr id="4" name="Rectangle 3"/>
          <p:cNvSpPr/>
          <p:nvPr/>
        </p:nvSpPr>
        <p:spPr>
          <a:xfrm>
            <a:off x="1133061" y="1280706"/>
            <a:ext cx="9925877" cy="619272"/>
          </a:xfrm>
          <a:prstGeom prst="rect">
            <a:avLst/>
          </a:prstGeom>
        </p:spPr>
        <p:txBody>
          <a:bodyPr wrap="square">
            <a:spAutoFit/>
          </a:bodyPr>
          <a:lstStyle/>
          <a:p>
            <a:pPr>
              <a:lnSpc>
                <a:spcPct val="107000"/>
              </a:lnSpc>
              <a:spcAft>
                <a:spcPts val="80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múi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318052" y="2296369"/>
            <a:ext cx="6029325" cy="4257675"/>
          </a:xfrm>
          <a:prstGeom prst="rect">
            <a:avLst/>
          </a:prstGeom>
        </p:spPr>
      </p:pic>
      <p:pic>
        <p:nvPicPr>
          <p:cNvPr id="10" name="Picture 9"/>
          <p:cNvPicPr>
            <a:picLocks noChangeAspect="1"/>
          </p:cNvPicPr>
          <p:nvPr/>
        </p:nvPicPr>
        <p:blipFill>
          <a:blip r:embed="rId4"/>
          <a:stretch>
            <a:fillRect/>
          </a:stretch>
        </p:blipFill>
        <p:spPr>
          <a:xfrm>
            <a:off x="6436001" y="2296369"/>
            <a:ext cx="5667375" cy="4105275"/>
          </a:xfrm>
          <a:prstGeom prst="rect">
            <a:avLst/>
          </a:prstGeom>
        </p:spPr>
      </p:pic>
    </p:spTree>
    <p:extLst>
      <p:ext uri="{BB962C8B-B14F-4D97-AF65-F5344CB8AC3E}">
        <p14:creationId xmlns:p14="http://schemas.microsoft.com/office/powerpoint/2010/main" val="335360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91130"/>
          </a:xfrm>
          <a:prstGeom prst="rect">
            <a:avLst/>
          </a:prstGeom>
        </p:spPr>
      </p:pic>
      <p:sp>
        <p:nvSpPr>
          <p:cNvPr id="6" name="TextBox 5"/>
          <p:cNvSpPr txBox="1"/>
          <p:nvPr/>
        </p:nvSpPr>
        <p:spPr>
          <a:xfrm>
            <a:off x="318052" y="265043"/>
            <a:ext cx="11754677" cy="1015663"/>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Yêu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cầu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ngoại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cảnh</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c) </a:t>
            </a:r>
            <a:r>
              <a:rPr lang="en-US" sz="2800" b="1" i="1" dirty="0" err="1" smtClean="0">
                <a:latin typeface="Times New Roman" panose="02020603050405020304" pitchFamily="18" charset="0"/>
                <a:cs typeface="Times New Roman" panose="02020603050405020304" pitchFamily="18" charset="0"/>
              </a:rPr>
              <a:t>Ánh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sáng</a:t>
            </a:r>
            <a:endParaRPr lang="en-US" sz="2800" b="1" i="1" dirty="0" smtClean="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28637" y="1711593"/>
            <a:ext cx="4429125" cy="4429125"/>
          </a:xfrm>
          <a:prstGeom prst="rect">
            <a:avLst/>
          </a:prstGeom>
        </p:spPr>
      </p:pic>
      <p:sp>
        <p:nvSpPr>
          <p:cNvPr id="9" name="Rectangle 8"/>
          <p:cNvSpPr/>
          <p:nvPr/>
        </p:nvSpPr>
        <p:spPr>
          <a:xfrm>
            <a:off x="5526881" y="2009476"/>
            <a:ext cx="6096000" cy="3356560"/>
          </a:xfrm>
          <a:prstGeom prst="rect">
            <a:avLst/>
          </a:prstGeom>
        </p:spPr>
        <p:txBody>
          <a:bodyPr>
            <a:spAutoFit/>
          </a:bodyPr>
          <a:lstStyle/>
          <a:p>
            <a:pPr>
              <a:lnSpc>
                <a:spcPct val="107000"/>
              </a:lnSpc>
              <a:spcAft>
                <a:spcPts val="800"/>
              </a:spcAft>
            </a:pP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endPar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Ưa</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10 000 Lux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15 000 Lux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8h00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16h00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17h00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mây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227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circle(in)">
                                      <p:cBhvr>
                                        <p:cTn id="7" dur="2000"/>
                                        <p:tgtEl>
                                          <p:spTgt spid="6">
                                            <p:txEl>
                                              <p:pRg st="1" end="1"/>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1000"/>
                                        <p:tgtEl>
                                          <p:spTgt spid="9">
                                            <p:txEl>
                                              <p:pRg st="0" end="0"/>
                                            </p:txEl>
                                          </p:spTgt>
                                        </p:tgtEl>
                                      </p:cBhvr>
                                    </p:animEffect>
                                    <p:anim calcmode="lin" valueType="num">
                                      <p:cBhvr>
                                        <p:cTn id="1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1000"/>
                                        <p:tgtEl>
                                          <p:spTgt spid="9">
                                            <p:txEl>
                                              <p:pRg st="1" end="1"/>
                                            </p:txEl>
                                          </p:spTgt>
                                        </p:tgtEl>
                                      </p:cBhvr>
                                    </p:animEffect>
                                    <p:anim calcmode="lin" valueType="num">
                                      <p:cBhvr>
                                        <p:cTn id="2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91130"/>
          </a:xfrm>
          <a:prstGeom prst="rect">
            <a:avLst/>
          </a:prstGeom>
        </p:spPr>
      </p:pic>
      <p:sp>
        <p:nvSpPr>
          <p:cNvPr id="6" name="TextBox 5"/>
          <p:cNvSpPr txBox="1"/>
          <p:nvPr/>
        </p:nvSpPr>
        <p:spPr>
          <a:xfrm>
            <a:off x="318052" y="265043"/>
            <a:ext cx="11754677" cy="1015663"/>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Yêu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cầu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ngoại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cảnh</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d) </a:t>
            </a:r>
            <a:r>
              <a:rPr lang="en-US" sz="2800" b="1" i="1" dirty="0" err="1">
                <a:latin typeface="Times New Roman" panose="02020603050405020304" pitchFamily="18" charset="0"/>
                <a:cs typeface="Times New Roman" panose="02020603050405020304" pitchFamily="18" charset="0"/>
              </a:rPr>
              <a:t>Đất</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trồng</a:t>
            </a:r>
            <a:endParaRPr lang="en-US" sz="2800" b="1" i="1" dirty="0" smtClean="0">
              <a:latin typeface="Times New Roman" panose="02020603050405020304" pitchFamily="18" charset="0"/>
              <a:cs typeface="Times New Roman" panose="02020603050405020304" pitchFamily="18" charset="0"/>
            </a:endParaRPr>
          </a:p>
        </p:txBody>
      </p:sp>
      <p:sp>
        <p:nvSpPr>
          <p:cNvPr id="3" name="Rectangle 2"/>
          <p:cNvSpPr/>
          <p:nvPr/>
        </p:nvSpPr>
        <p:spPr>
          <a:xfrm>
            <a:off x="318052" y="1866404"/>
            <a:ext cx="11476383" cy="3766929"/>
          </a:xfrm>
          <a:prstGeom prst="rect">
            <a:avLst/>
          </a:prstGeom>
        </p:spPr>
        <p:txBody>
          <a:bodyPr wrap="square">
            <a:spAutoFit/>
          </a:bodyPr>
          <a:lstStyle/>
          <a:p>
            <a:pPr>
              <a:lnSpc>
                <a:spcPct val="107000"/>
              </a:lnSpc>
              <a:spcAft>
                <a:spcPts val="800"/>
              </a:spcAft>
            </a:pP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endPar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a:t>
            </a:r>
            <a:endPar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pha</a:t>
            </a:r>
            <a:endPar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nhẹ</a:t>
            </a:r>
            <a:endPar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bazan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9520445" y="1345923"/>
            <a:ext cx="2333625" cy="2505075"/>
          </a:xfrm>
          <a:prstGeom prst="rect">
            <a:avLst/>
          </a:prstGeom>
        </p:spPr>
      </p:pic>
      <p:pic>
        <p:nvPicPr>
          <p:cNvPr id="10" name="Picture 9"/>
          <p:cNvPicPr>
            <a:picLocks noChangeAspect="1"/>
          </p:cNvPicPr>
          <p:nvPr/>
        </p:nvPicPr>
        <p:blipFill>
          <a:blip r:embed="rId4"/>
          <a:stretch>
            <a:fillRect/>
          </a:stretch>
        </p:blipFill>
        <p:spPr>
          <a:xfrm>
            <a:off x="4909724" y="2687441"/>
            <a:ext cx="2428875" cy="2600325"/>
          </a:xfrm>
          <a:prstGeom prst="rect">
            <a:avLst/>
          </a:prstGeom>
        </p:spPr>
      </p:pic>
      <p:pic>
        <p:nvPicPr>
          <p:cNvPr id="7" name="Picture 6"/>
          <p:cNvPicPr>
            <a:picLocks noChangeAspect="1"/>
          </p:cNvPicPr>
          <p:nvPr/>
        </p:nvPicPr>
        <p:blipFill>
          <a:blip r:embed="rId5"/>
          <a:stretch>
            <a:fillRect/>
          </a:stretch>
        </p:blipFill>
        <p:spPr>
          <a:xfrm>
            <a:off x="7110620" y="2624964"/>
            <a:ext cx="2409825" cy="2562225"/>
          </a:xfrm>
          <a:prstGeom prst="rect">
            <a:avLst/>
          </a:prstGeom>
        </p:spPr>
      </p:pic>
      <p:pic>
        <p:nvPicPr>
          <p:cNvPr id="12" name="Picture 11"/>
          <p:cNvPicPr>
            <a:picLocks noChangeAspect="1"/>
          </p:cNvPicPr>
          <p:nvPr/>
        </p:nvPicPr>
        <p:blipFill>
          <a:blip r:embed="rId6"/>
          <a:stretch>
            <a:fillRect/>
          </a:stretch>
        </p:blipFill>
        <p:spPr>
          <a:xfrm>
            <a:off x="10002492" y="4064634"/>
            <a:ext cx="2219325" cy="2600325"/>
          </a:xfrm>
          <a:prstGeom prst="rect">
            <a:avLst/>
          </a:prstGeom>
        </p:spPr>
      </p:pic>
    </p:spTree>
    <p:extLst>
      <p:ext uri="{BB962C8B-B14F-4D97-AF65-F5344CB8AC3E}">
        <p14:creationId xmlns:p14="http://schemas.microsoft.com/office/powerpoint/2010/main" val="285292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circle(in)">
                                      <p:cBhvr>
                                        <p:cTn id="7" dur="20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 calcmode="lin" valueType="num">
                                      <p:cBhvr additive="base">
                                        <p:cTn id="4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ircle(in)">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additive="base">
                                        <p:cTn id="5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91130"/>
          </a:xfrm>
          <a:prstGeom prst="rect">
            <a:avLst/>
          </a:prstGeom>
        </p:spPr>
      </p:pic>
      <p:sp>
        <p:nvSpPr>
          <p:cNvPr id="6" name="TextBox 5"/>
          <p:cNvSpPr txBox="1"/>
          <p:nvPr/>
        </p:nvSpPr>
        <p:spPr>
          <a:xfrm>
            <a:off x="318052" y="265043"/>
            <a:ext cx="11754677" cy="1015663"/>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Yêu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cầu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ngoại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cảnh</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e) </a:t>
            </a:r>
            <a:r>
              <a:rPr lang="en-US" sz="2800" b="1" i="1" dirty="0" err="1" smtClean="0">
                <a:latin typeface="Times New Roman" panose="02020603050405020304" pitchFamily="18" charset="0"/>
                <a:cs typeface="Times New Roman" panose="02020603050405020304" pitchFamily="18" charset="0"/>
              </a:rPr>
              <a:t>Gió</a:t>
            </a:r>
            <a:r>
              <a:rPr lang="en-US" sz="2800" b="1" i="1" dirty="0" smtClean="0">
                <a:latin typeface="Times New Roman" panose="02020603050405020304" pitchFamily="18" charset="0"/>
                <a:cs typeface="Times New Roman" panose="02020603050405020304" pitchFamily="18" charset="0"/>
              </a:rPr>
              <a:t> </a:t>
            </a:r>
          </a:p>
        </p:txBody>
      </p:sp>
      <p:sp>
        <p:nvSpPr>
          <p:cNvPr id="3" name="Rectangle 2"/>
          <p:cNvSpPr/>
          <p:nvPr/>
        </p:nvSpPr>
        <p:spPr>
          <a:xfrm>
            <a:off x="419653" y="1457591"/>
            <a:ext cx="7949648" cy="1878335"/>
          </a:xfrm>
          <a:prstGeom prst="rect">
            <a:avLst/>
          </a:prstGeom>
        </p:spPr>
        <p:txBody>
          <a:bodyPr wrap="square">
            <a:spAutoFit/>
          </a:bodyPr>
          <a:lstStyle/>
          <a:p>
            <a:pPr>
              <a:lnSpc>
                <a:spcPct val="107000"/>
              </a:lnSpc>
              <a:spcAft>
                <a:spcPts val="800"/>
              </a:spcAft>
            </a:pPr>
            <a:r>
              <a:rPr lang="vi-VN"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Tốc độ gió vừa </a:t>
            </a:r>
            <a:r>
              <a:rPr lang="vi-VN"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tốt </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vi-VN"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việc</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nSpc>
                <a:spcPct val="107000"/>
              </a:lnSpc>
              <a:spcAft>
                <a:spcPts val="800"/>
              </a:spcAft>
              <a:buFontTx/>
              <a:buChar char="-"/>
            </a:pP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ưu </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 không khí, điều hòa độ </a:t>
            </a:r>
            <a:r>
              <a:rPr lang="vi-VN"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ẩm</a:t>
            </a:r>
            <a:endPar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nSpc>
                <a:spcPct val="107000"/>
              </a:lnSpc>
              <a:spcAft>
                <a:spcPts val="800"/>
              </a:spcAft>
              <a:buFontTx/>
              <a:buChar char="-"/>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iảm </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sâu, </a:t>
            </a:r>
            <a:r>
              <a:rPr lang="vi-VN"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 </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 sinh trưởng tốt</a:t>
            </a:r>
            <a:r>
              <a:rPr lang="vi-VN"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9893162" y="0"/>
            <a:ext cx="2219325" cy="1895475"/>
          </a:xfrm>
          <a:prstGeom prst="rect">
            <a:avLst/>
          </a:prstGeom>
        </p:spPr>
      </p:pic>
    </p:spTree>
    <p:extLst>
      <p:ext uri="{BB962C8B-B14F-4D97-AF65-F5344CB8AC3E}">
        <p14:creationId xmlns:p14="http://schemas.microsoft.com/office/powerpoint/2010/main" val="393664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circle(in)">
                                      <p:cBhvr>
                                        <p:cTn id="7" dur="2000"/>
                                        <p:tgtEl>
                                          <p:spTgt spid="6">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91130"/>
          </a:xfrm>
          <a:prstGeom prst="rect">
            <a:avLst/>
          </a:prstGeom>
        </p:spPr>
      </p:pic>
      <p:sp>
        <p:nvSpPr>
          <p:cNvPr id="6" name="TextBox 5"/>
          <p:cNvSpPr txBox="1"/>
          <p:nvPr/>
        </p:nvSpPr>
        <p:spPr>
          <a:xfrm>
            <a:off x="3467652" y="785743"/>
            <a:ext cx="6743147" cy="707886"/>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CÓ THỂ EM CHƯA BIẾT</a:t>
            </a:r>
          </a:p>
        </p:txBody>
      </p:sp>
      <p:pic>
        <p:nvPicPr>
          <p:cNvPr id="2" name="Picture 1"/>
          <p:cNvPicPr>
            <a:picLocks noChangeAspect="1"/>
          </p:cNvPicPr>
          <p:nvPr/>
        </p:nvPicPr>
        <p:blipFill>
          <a:blip r:embed="rId3"/>
          <a:stretch>
            <a:fillRect/>
          </a:stretch>
        </p:blipFill>
        <p:spPr>
          <a:xfrm>
            <a:off x="172027" y="1689653"/>
            <a:ext cx="11847945" cy="2844800"/>
          </a:xfrm>
          <a:prstGeom prst="rect">
            <a:avLst/>
          </a:prstGeom>
        </p:spPr>
      </p:pic>
    </p:spTree>
    <p:extLst>
      <p:ext uri="{BB962C8B-B14F-4D97-AF65-F5344CB8AC3E}">
        <p14:creationId xmlns:p14="http://schemas.microsoft.com/office/powerpoint/2010/main" val="1574287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91130"/>
          </a:xfrm>
          <a:prstGeom prst="rect">
            <a:avLst/>
          </a:prstGeom>
        </p:spPr>
      </p:pic>
      <p:sp>
        <p:nvSpPr>
          <p:cNvPr id="6" name="TextBox 5"/>
          <p:cNvSpPr txBox="1"/>
          <p:nvPr/>
        </p:nvSpPr>
        <p:spPr>
          <a:xfrm>
            <a:off x="3202609" y="1315830"/>
            <a:ext cx="6743147" cy="707886"/>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HƯỚNG DẪN VỀ NHÀ</a:t>
            </a:r>
          </a:p>
        </p:txBody>
      </p:sp>
      <p:sp>
        <p:nvSpPr>
          <p:cNvPr id="5" name="TextBox 4"/>
          <p:cNvSpPr txBox="1"/>
          <p:nvPr/>
        </p:nvSpPr>
        <p:spPr>
          <a:xfrm>
            <a:off x="2728290" y="2438053"/>
            <a:ext cx="8221870" cy="2485745"/>
          </a:xfrm>
          <a:prstGeom prst="rect">
            <a:avLst/>
          </a:prstGeom>
          <a:noFill/>
        </p:spPr>
        <p:txBody>
          <a:bodyPr wrap="square" rtlCol="0">
            <a:spAutoFit/>
          </a:bodyPr>
          <a:lstStyle/>
          <a:p>
            <a:pPr marL="571500" indent="-571500">
              <a:lnSpc>
                <a:spcPct val="150000"/>
              </a:lnSpc>
              <a:buFontTx/>
              <a:buChar char="-"/>
            </a:pPr>
            <a:r>
              <a:rPr lang="en-US" sz="3600" dirty="0" err="1" smtClean="0">
                <a:latin typeface="Times New Roman" panose="02020603050405020304" pitchFamily="18" charset="0"/>
                <a:cs typeface="Times New Roman" panose="02020603050405020304" pitchFamily="18" charset="0"/>
              </a:rPr>
              <a:t>Ôn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học</a:t>
            </a:r>
            <a:endParaRPr lang="en-US" sz="3600" dirty="0" smtClean="0">
              <a:latin typeface="Times New Roman" panose="02020603050405020304" pitchFamily="18" charset="0"/>
              <a:cs typeface="Times New Roman" panose="02020603050405020304" pitchFamily="18" charset="0"/>
            </a:endParaRPr>
          </a:p>
          <a:p>
            <a:pPr marL="571500" indent="-571500">
              <a:lnSpc>
                <a:spcPct val="150000"/>
              </a:lnSpc>
              <a:buFontTx/>
              <a:buChar char="-"/>
            </a:pPr>
            <a:r>
              <a:rPr lang="en-US" sz="3600" dirty="0" err="1" smtClean="0">
                <a:latin typeface="Times New Roman" panose="02020603050405020304" pitchFamily="18" charset="0"/>
                <a:cs typeface="Times New Roman" panose="02020603050405020304" pitchFamily="18" charset="0"/>
              </a:rPr>
              <a:t>Đọc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tìm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hiểu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thuật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trồng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chăm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sóc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cây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múi</a:t>
            </a:r>
            <a:endParaRPr lang="en-US" sz="3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779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组合 1"/>
          <p:cNvGrpSpPr>
            <a:grpSpLocks/>
          </p:cNvGrpSpPr>
          <p:nvPr/>
        </p:nvGrpSpPr>
        <p:grpSpPr bwMode="auto">
          <a:xfrm>
            <a:off x="0" y="0"/>
            <a:ext cx="12192000" cy="6869113"/>
            <a:chOff x="0" y="0"/>
            <a:chExt cx="12192000" cy="6869420"/>
          </a:xfrm>
        </p:grpSpPr>
        <p:sp>
          <p:nvSpPr>
            <p:cNvPr id="3" name="矩形 2"/>
            <p:cNvSpPr/>
            <p:nvPr/>
          </p:nvSpPr>
          <p:spPr>
            <a:xfrm>
              <a:off x="0" y="0"/>
              <a:ext cx="12192000" cy="6858307"/>
            </a:xfrm>
            <a:prstGeom prst="rect">
              <a:avLst/>
            </a:prstGeom>
            <a:gradFill>
              <a:gsLst>
                <a:gs pos="22000">
                  <a:srgbClr val="192437"/>
                </a:gs>
                <a:gs pos="74000">
                  <a:srgbClr val="070404"/>
                </a:gs>
                <a:gs pos="83000">
                  <a:srgbClr val="070404"/>
                </a:gs>
                <a:gs pos="100000">
                  <a:srgbClr val="0704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sym typeface="+mn-lt"/>
              </a:endParaRPr>
            </a:p>
          </p:txBody>
        </p:sp>
        <p:pic>
          <p:nvPicPr>
            <p:cNvPr id="15369"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79554" y="1490972"/>
              <a:ext cx="6858002" cy="389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图片 5"/>
          <p:cNvPicPr>
            <a:picLocks noChangeAspect="1"/>
          </p:cNvPicPr>
          <p:nvPr/>
        </p:nvPicPr>
        <p:blipFill>
          <a:blip r:embed="rId3" cstate="screen"/>
          <a:srcRect/>
          <a:stretch>
            <a:fillRect/>
          </a:stretch>
        </p:blipFill>
        <p:spPr>
          <a:xfrm>
            <a:off x="1235460" y="1156087"/>
            <a:ext cx="9721080" cy="4545829"/>
          </a:xfrm>
          <a:custGeom>
            <a:avLst/>
            <a:gdLst>
              <a:gd name="connsiteX0" fmla="*/ 547954 w 9721080"/>
              <a:gd name="connsiteY0" fmla="*/ 0 h 4545829"/>
              <a:gd name="connsiteX1" fmla="*/ 9173126 w 9721080"/>
              <a:gd name="connsiteY1" fmla="*/ 0 h 4545829"/>
              <a:gd name="connsiteX2" fmla="*/ 9721080 w 9721080"/>
              <a:gd name="connsiteY2" fmla="*/ 547954 h 4545829"/>
              <a:gd name="connsiteX3" fmla="*/ 9721080 w 9721080"/>
              <a:gd name="connsiteY3" fmla="*/ 3997875 h 4545829"/>
              <a:gd name="connsiteX4" fmla="*/ 9173126 w 9721080"/>
              <a:gd name="connsiteY4" fmla="*/ 4545829 h 4545829"/>
              <a:gd name="connsiteX5" fmla="*/ 547954 w 9721080"/>
              <a:gd name="connsiteY5" fmla="*/ 4545829 h 4545829"/>
              <a:gd name="connsiteX6" fmla="*/ 0 w 9721080"/>
              <a:gd name="connsiteY6" fmla="*/ 3997875 h 4545829"/>
              <a:gd name="connsiteX7" fmla="*/ 0 w 9721080"/>
              <a:gd name="connsiteY7" fmla="*/ 547954 h 4545829"/>
              <a:gd name="connsiteX8" fmla="*/ 547954 w 9721080"/>
              <a:gd name="connsiteY8" fmla="*/ 0 h 454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1080" h="4545829">
                <a:moveTo>
                  <a:pt x="547954" y="0"/>
                </a:moveTo>
                <a:lnTo>
                  <a:pt x="9173126" y="0"/>
                </a:lnTo>
                <a:cubicBezTo>
                  <a:pt x="9475753" y="0"/>
                  <a:pt x="9721080" y="245327"/>
                  <a:pt x="9721080" y="547954"/>
                </a:cubicBezTo>
                <a:lnTo>
                  <a:pt x="9721080" y="3997875"/>
                </a:lnTo>
                <a:cubicBezTo>
                  <a:pt x="9721080" y="4300502"/>
                  <a:pt x="9475753" y="4545829"/>
                  <a:pt x="9173126" y="4545829"/>
                </a:cubicBezTo>
                <a:lnTo>
                  <a:pt x="547954" y="4545829"/>
                </a:lnTo>
                <a:cubicBezTo>
                  <a:pt x="245327" y="4545829"/>
                  <a:pt x="0" y="4300502"/>
                  <a:pt x="0" y="3997875"/>
                </a:cubicBezTo>
                <a:lnTo>
                  <a:pt x="0" y="547954"/>
                </a:lnTo>
                <a:cubicBezTo>
                  <a:pt x="0" y="245327"/>
                  <a:pt x="245327" y="0"/>
                  <a:pt x="547954" y="0"/>
                </a:cubicBezTo>
                <a:close/>
              </a:path>
            </a:pathLst>
          </a:custGeom>
        </p:spPr>
      </p:pic>
      <p:sp>
        <p:nvSpPr>
          <p:cNvPr id="7" name="矩形: 圆角 6"/>
          <p:cNvSpPr/>
          <p:nvPr/>
        </p:nvSpPr>
        <p:spPr>
          <a:xfrm>
            <a:off x="1235075" y="1155700"/>
            <a:ext cx="9721850" cy="4546600"/>
          </a:xfrm>
          <a:prstGeom prst="roundRect">
            <a:avLst>
              <a:gd name="adj" fmla="val 12054"/>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sym typeface="+mn-lt"/>
            </a:endParaRPr>
          </a:p>
        </p:txBody>
      </p:sp>
      <p:sp>
        <p:nvSpPr>
          <p:cNvPr id="16" name="矩形: 圆角 15"/>
          <p:cNvSpPr/>
          <p:nvPr/>
        </p:nvSpPr>
        <p:spPr>
          <a:xfrm>
            <a:off x="1524000" y="1417638"/>
            <a:ext cx="9144000" cy="4022725"/>
          </a:xfrm>
          <a:prstGeom prst="roundRect">
            <a:avLst>
              <a:gd name="adj" fmla="val 5421"/>
            </a:avLst>
          </a:prstGeom>
          <a:noFill/>
          <a:ln w="31750">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sym typeface="+mn-lt"/>
            </a:endParaRPr>
          </a:p>
        </p:txBody>
      </p:sp>
      <p:sp>
        <p:nvSpPr>
          <p:cNvPr id="19" name="Google Shape;929;p28"/>
          <p:cNvSpPr txBox="1">
            <a:spLocks noChangeArrowheads="1"/>
          </p:cNvSpPr>
          <p:nvPr/>
        </p:nvSpPr>
        <p:spPr bwMode="auto">
          <a:xfrm>
            <a:off x="1934817" y="4332890"/>
            <a:ext cx="864041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90000"/>
              </a:lnSpc>
            </a:pPr>
            <a:r>
              <a:rPr lang="en-US" altLang="zh-CN" sz="4800" b="1" dirty="0" smtClean="0">
                <a:solidFill>
                  <a:srgbClr val="00B0F0"/>
                </a:solidFill>
                <a:latin typeface="Times New Roman" panose="02020603050405020304" pitchFamily="18" charset="0"/>
                <a:cs typeface="Times New Roman" panose="02020603050405020304" pitchFamily="18" charset="0"/>
                <a:sym typeface="+mn-lt"/>
              </a:rPr>
              <a:t>QUY TRÌNH KỸ THUẬT TRỒNG VÀ CHĂM SÓC</a:t>
            </a:r>
            <a:endParaRPr lang="en-US" altLang="zh-CN" sz="2800" b="1" dirty="0">
              <a:solidFill>
                <a:srgbClr val="00B0F0"/>
              </a:solidFill>
              <a:latin typeface="Times New Roman" panose="02020603050405020304" pitchFamily="18" charset="0"/>
              <a:cs typeface="Times New Roman" panose="02020603050405020304" pitchFamily="18" charset="0"/>
              <a:sym typeface="+mn-lt"/>
            </a:endParaRPr>
          </a:p>
        </p:txBody>
      </p:sp>
      <p:sp>
        <p:nvSpPr>
          <p:cNvPr id="20" name="Google Shape;931;p28"/>
          <p:cNvSpPr txBox="1">
            <a:spLocks noChangeArrowheads="1"/>
          </p:cNvSpPr>
          <p:nvPr/>
        </p:nvSpPr>
        <p:spPr bwMode="auto">
          <a:xfrm>
            <a:off x="1376170" y="2708834"/>
            <a:ext cx="2666994"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90000"/>
              </a:lnSpc>
            </a:pPr>
            <a:r>
              <a:rPr lang="vi-VN" altLang="en-US" sz="16600" b="1" dirty="0" smtClean="0">
                <a:solidFill>
                  <a:srgbClr val="00B0F0"/>
                </a:solidFill>
                <a:latin typeface="Times New Roman" panose="02020603050405020304" pitchFamily="18" charset="0"/>
                <a:cs typeface="Times New Roman" panose="02020603050405020304" pitchFamily="18" charset="0"/>
              </a:rPr>
              <a:t>I</a:t>
            </a:r>
            <a:r>
              <a:rPr lang="en-US" altLang="en-US" sz="16600" b="1" dirty="0" smtClean="0">
                <a:solidFill>
                  <a:srgbClr val="00B0F0"/>
                </a:solidFill>
                <a:latin typeface="Times New Roman" panose="02020603050405020304" pitchFamily="18" charset="0"/>
                <a:cs typeface="Times New Roman" panose="02020603050405020304" pitchFamily="18" charset="0"/>
              </a:rPr>
              <a:t>I</a:t>
            </a:r>
            <a:r>
              <a:rPr lang="vi-VN" altLang="en-US" sz="16600" b="1" dirty="0" smtClean="0">
                <a:solidFill>
                  <a:srgbClr val="00B0F0"/>
                </a:solidFill>
                <a:latin typeface="Times New Roman" panose="02020603050405020304" pitchFamily="18" charset="0"/>
                <a:cs typeface="Times New Roman" panose="02020603050405020304" pitchFamily="18" charset="0"/>
              </a:rPr>
              <a:t>.</a:t>
            </a:r>
            <a:endParaRPr lang="vi-VN" altLang="en-US" sz="166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727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91130"/>
          </a:xfrm>
          <a:prstGeom prst="rect">
            <a:avLst/>
          </a:prstGeom>
        </p:spPr>
      </p:pic>
      <p:sp>
        <p:nvSpPr>
          <p:cNvPr id="6" name="TextBox 5"/>
          <p:cNvSpPr txBox="1"/>
          <p:nvPr/>
        </p:nvSpPr>
        <p:spPr>
          <a:xfrm>
            <a:off x="318052" y="265043"/>
            <a:ext cx="11754677" cy="1015663"/>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1.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trồng</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Thời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vụ</a:t>
            </a:r>
            <a:endParaRPr lang="en-US" sz="2800" b="1" i="1" dirty="0" smtClean="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66153" y="1410321"/>
            <a:ext cx="3648075" cy="2924175"/>
          </a:xfrm>
          <a:prstGeom prst="rect">
            <a:avLst/>
          </a:prstGeom>
        </p:spPr>
      </p:pic>
      <p:sp>
        <p:nvSpPr>
          <p:cNvPr id="7" name="Rectangle 6"/>
          <p:cNvSpPr/>
          <p:nvPr/>
        </p:nvSpPr>
        <p:spPr>
          <a:xfrm>
            <a:off x="931196" y="4861099"/>
            <a:ext cx="4272323" cy="461665"/>
          </a:xfrm>
          <a:prstGeom prst="rect">
            <a:avLst/>
          </a:prstGeom>
        </p:spPr>
        <p:txBody>
          <a:bodyPr wrap="none">
            <a:spAutoFit/>
          </a:bodyPr>
          <a:lstStyle/>
          <a:p>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a:t>
            </a:r>
            <a:endParaRPr lang="en-US" sz="24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7490998" y="1108005"/>
            <a:ext cx="3438525" cy="2733675"/>
          </a:xfrm>
          <a:prstGeom prst="rect">
            <a:avLst/>
          </a:prstGeom>
        </p:spPr>
      </p:pic>
      <p:sp>
        <p:nvSpPr>
          <p:cNvPr id="13" name="Rectangle 12"/>
          <p:cNvSpPr/>
          <p:nvPr/>
        </p:nvSpPr>
        <p:spPr>
          <a:xfrm>
            <a:off x="7218251" y="4762438"/>
            <a:ext cx="4221027" cy="487506"/>
          </a:xfrm>
          <a:prstGeom prst="rect">
            <a:avLst/>
          </a:prstGeom>
        </p:spPr>
        <p:txBody>
          <a:bodyPr wrap="none">
            <a:spAutoFit/>
          </a:bodyPr>
          <a:lstStyle/>
          <a:p>
            <a:pPr>
              <a:lnSpc>
                <a:spcPct val="107000"/>
              </a:lnSpc>
              <a:spcAft>
                <a:spcPts val="80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8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87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91130"/>
          </a:xfrm>
          <a:prstGeom prst="rect">
            <a:avLst/>
          </a:prstGeom>
        </p:spPr>
      </p:pic>
      <p:sp>
        <p:nvSpPr>
          <p:cNvPr id="6" name="TextBox 5"/>
          <p:cNvSpPr txBox="1"/>
          <p:nvPr/>
        </p:nvSpPr>
        <p:spPr>
          <a:xfrm>
            <a:off x="318052" y="265043"/>
            <a:ext cx="11754677" cy="1015663"/>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1.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trồng</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b) </a:t>
            </a:r>
            <a:r>
              <a:rPr lang="en-US" sz="2800" b="1" i="1" dirty="0" err="1" smtClean="0">
                <a:latin typeface="Times New Roman" panose="02020603050405020304" pitchFamily="18" charset="0"/>
                <a:cs typeface="Times New Roman" panose="02020603050405020304" pitchFamily="18" charset="0"/>
              </a:rPr>
              <a:t>Khoảng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cách</a:t>
            </a:r>
            <a:endParaRPr lang="en-US" sz="2800" b="1" i="1" dirty="0" smtClean="0">
              <a:latin typeface="Times New Roman" panose="02020603050405020304" pitchFamily="18" charset="0"/>
              <a:cs typeface="Times New Roman" panose="02020603050405020304" pitchFamily="18" charset="0"/>
            </a:endParaRPr>
          </a:p>
        </p:txBody>
      </p:sp>
      <p:sp>
        <p:nvSpPr>
          <p:cNvPr id="4" name="Rectangle 3"/>
          <p:cNvSpPr/>
          <p:nvPr/>
        </p:nvSpPr>
        <p:spPr>
          <a:xfrm>
            <a:off x="762000" y="1280706"/>
            <a:ext cx="10667999" cy="1110689"/>
          </a:xfrm>
          <a:prstGeom prst="rect">
            <a:avLst/>
          </a:prstGeom>
        </p:spPr>
        <p:txBody>
          <a:bodyPr wrap="square">
            <a:spAutoFit/>
          </a:bodyPr>
          <a:lstStyle/>
          <a:p>
            <a:pPr>
              <a:lnSpc>
                <a:spcPct val="107000"/>
              </a:lnSpc>
              <a:spcAft>
                <a:spcPts val="800"/>
              </a:spcAft>
            </a:pP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Tùy</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thổ</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27329" y="2778369"/>
            <a:ext cx="3657600" cy="38686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bưởi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spcAft>
                <a:spcPts val="800"/>
              </a:spcAft>
            </a:pP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5m × 5m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800"/>
              </a:spcAft>
            </a:pP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5m </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6m</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p:cNvSpPr/>
          <p:nvPr/>
        </p:nvSpPr>
        <p:spPr>
          <a:xfrm>
            <a:off x="4041918" y="2716823"/>
            <a:ext cx="3741698" cy="399170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cam: </a:t>
            </a:r>
          </a:p>
          <a:p>
            <a:pPr algn="ctr">
              <a:lnSpc>
                <a:spcPct val="107000"/>
              </a:lnSpc>
              <a:spcAft>
                <a:spcPts val="800"/>
              </a:spcAft>
            </a:pP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4m × 4m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4m × 5m</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9"/>
          <p:cNvSpPr/>
          <p:nvPr/>
        </p:nvSpPr>
        <p:spPr>
          <a:xfrm>
            <a:off x="7940605" y="2839915"/>
            <a:ext cx="4132125" cy="386861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32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chanh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quýt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spcAft>
                <a:spcPts val="800"/>
              </a:spcAft>
            </a:pP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3m× 3m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3m </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4m,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5m - </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6m.</a:t>
            </a:r>
          </a:p>
        </p:txBody>
      </p:sp>
    </p:spTree>
    <p:extLst>
      <p:ext uri="{BB962C8B-B14F-4D97-AF65-F5344CB8AC3E}">
        <p14:creationId xmlns:p14="http://schemas.microsoft.com/office/powerpoint/2010/main" val="143811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s://kenhgiaovien.com/sites/default/files/styles/700xauto/public/2024-02/slide2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1"/>
            <a:ext cx="12192000" cy="690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529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91130"/>
          </a:xfrm>
          <a:prstGeom prst="rect">
            <a:avLst/>
          </a:prstGeom>
        </p:spPr>
      </p:pic>
      <p:sp>
        <p:nvSpPr>
          <p:cNvPr id="6" name="TextBox 5"/>
          <p:cNvSpPr txBox="1"/>
          <p:nvPr/>
        </p:nvSpPr>
        <p:spPr>
          <a:xfrm>
            <a:off x="318052" y="265043"/>
            <a:ext cx="11754677" cy="1015663"/>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1.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trồng</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c) </a:t>
            </a:r>
            <a:r>
              <a:rPr lang="en-US" sz="2800" b="1" i="1" dirty="0" err="1" smtClean="0">
                <a:latin typeface="Times New Roman" panose="02020603050405020304" pitchFamily="18" charset="0"/>
                <a:cs typeface="Times New Roman" panose="02020603050405020304" pitchFamily="18" charset="0"/>
              </a:rPr>
              <a:t>Chuẩn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bị</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hố</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trồng</a:t>
            </a:r>
            <a:endParaRPr lang="en-US" sz="2800" b="1" i="1" dirty="0" smtClean="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70915" y="1707252"/>
            <a:ext cx="5324475" cy="3476625"/>
          </a:xfrm>
          <a:prstGeom prst="rect">
            <a:avLst/>
          </a:prstGeom>
        </p:spPr>
      </p:pic>
      <p:pic>
        <p:nvPicPr>
          <p:cNvPr id="11" name="Picture 10"/>
          <p:cNvPicPr>
            <a:picLocks noChangeAspect="1"/>
          </p:cNvPicPr>
          <p:nvPr/>
        </p:nvPicPr>
        <p:blipFill>
          <a:blip r:embed="rId4"/>
          <a:stretch>
            <a:fillRect/>
          </a:stretch>
        </p:blipFill>
        <p:spPr>
          <a:xfrm>
            <a:off x="7207732" y="1280706"/>
            <a:ext cx="3971925" cy="3686175"/>
          </a:xfrm>
          <a:prstGeom prst="rect">
            <a:avLst/>
          </a:prstGeom>
        </p:spPr>
      </p:pic>
      <p:pic>
        <p:nvPicPr>
          <p:cNvPr id="13" name="Picture 12"/>
          <p:cNvPicPr>
            <a:picLocks noChangeAspect="1"/>
          </p:cNvPicPr>
          <p:nvPr/>
        </p:nvPicPr>
        <p:blipFill>
          <a:blip r:embed="rId5"/>
          <a:stretch>
            <a:fillRect/>
          </a:stretch>
        </p:blipFill>
        <p:spPr>
          <a:xfrm>
            <a:off x="10374794" y="4481305"/>
            <a:ext cx="1609725" cy="2409825"/>
          </a:xfrm>
          <a:prstGeom prst="rect">
            <a:avLst/>
          </a:prstGeom>
        </p:spPr>
      </p:pic>
      <p:sp>
        <p:nvSpPr>
          <p:cNvPr id="14" name="TextBox 13"/>
          <p:cNvSpPr txBox="1"/>
          <p:nvPr/>
        </p:nvSpPr>
        <p:spPr>
          <a:xfrm>
            <a:off x="662609" y="5281898"/>
            <a:ext cx="9291752" cy="1077218"/>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Đào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trồng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thước</a:t>
            </a:r>
            <a:r>
              <a:rPr lang="en-US" sz="3200" dirty="0" smtClean="0">
                <a:latin typeface="Times New Roman" panose="02020603050405020304" pitchFamily="18" charset="0"/>
                <a:cs typeface="Times New Roman" panose="02020603050405020304" pitchFamily="18" charset="0"/>
              </a:rPr>
              <a:t> 60</a:t>
            </a:r>
            <a:r>
              <a:rPr lang="en-US" sz="3200" dirty="0">
                <a:latin typeface="Times New Roman" panose="02020603050405020304" pitchFamily="18" charset="0"/>
                <a:cs typeface="Times New Roman" panose="02020603050405020304" pitchFamily="18" charset="0"/>
              </a:rPr>
              <a:t> cm</a:t>
            </a:r>
            <a:r>
              <a:rPr lang="en-US" sz="3200" dirty="0" smtClean="0">
                <a:latin typeface="Times New Roman" panose="02020603050405020304" pitchFamily="18" charset="0"/>
                <a:cs typeface="Times New Roman" panose="02020603050405020304" pitchFamily="18" charset="0"/>
              </a:rPr>
              <a:t> x 60 cm x 60 cm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xấu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hơn</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697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6"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73307" l="0" r="100000">
                        <a14:foregroundMark x1="30394" y1="90438" x2="30394" y2="90438"/>
                        <a14:foregroundMark x1="40371" y1="88845" x2="40371" y2="88845"/>
                        <a14:foregroundMark x1="48028" y1="88845" x2="48028" y2="88845"/>
                        <a14:foregroundMark x1="65893" y1="89641" x2="65893" y2="89641"/>
                        <a14:foregroundMark x1="54756" y1="87251" x2="54756" y2="87251"/>
                        <a14:foregroundMark x1="61253" y1="87251" x2="61253" y2="87251"/>
                      </a14:backgroundRemoval>
                    </a14:imgEffect>
                  </a14:imgLayer>
                </a14:imgProps>
              </a:ext>
            </a:extLst>
          </a:blip>
          <a:stretch>
            <a:fillRect/>
          </a:stretch>
        </p:blipFill>
        <p:spPr>
          <a:xfrm>
            <a:off x="7952754" y="4261194"/>
            <a:ext cx="4105275" cy="2390775"/>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2375" b="100000" l="3704" r="96686"/>
                    </a14:imgEffect>
                  </a14:imgLayer>
                </a14:imgProps>
              </a:ext>
            </a:extLst>
          </a:blip>
          <a:stretch>
            <a:fillRect/>
          </a:stretch>
        </p:blipFill>
        <p:spPr>
          <a:xfrm>
            <a:off x="220525" y="2852115"/>
            <a:ext cx="4886325" cy="3609975"/>
          </a:xfrm>
          <a:prstGeom prst="rect">
            <a:avLst/>
          </a:prstGeom>
        </p:spPr>
      </p:pic>
      <p:sp>
        <p:nvSpPr>
          <p:cNvPr id="7" name="Oval Callout 6"/>
          <p:cNvSpPr/>
          <p:nvPr/>
        </p:nvSpPr>
        <p:spPr>
          <a:xfrm>
            <a:off x="1351723" y="73507"/>
            <a:ext cx="2398643" cy="1816583"/>
          </a:xfrm>
          <a:prstGeom prst="wedgeEllipseCallout">
            <a:avLst>
              <a:gd name="adj1" fmla="val 1266"/>
              <a:gd name="adj2" fmla="val 1099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BÓN LÓT</a:t>
            </a:r>
            <a:endParaRPr lang="en-US"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477164" y="696125"/>
            <a:ext cx="6951179" cy="3349956"/>
          </a:xfrm>
          <a:prstGeom prst="rect">
            <a:avLst/>
          </a:prstGeom>
          <a:noFill/>
        </p:spPr>
        <p:txBody>
          <a:bodyPr wrap="square" rtlCol="0">
            <a:spAutoFit/>
          </a:bodyPr>
          <a:lstStyle/>
          <a:p>
            <a:pPr>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bón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lót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trồng</a:t>
            </a:r>
            <a:r>
              <a:rPr lang="en-US" sz="2400" dirty="0" smtClean="0">
                <a:latin typeface="Times New Roman" panose="02020603050405020304" pitchFamily="18" charset="0"/>
                <a:cs typeface="Times New Roman" panose="02020603050405020304" pitchFamily="18" charset="0"/>
              </a:rPr>
              <a:t> </a:t>
            </a:r>
          </a:p>
          <a:p>
            <a:pPr>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20-30 kg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hữu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cơ</a:t>
            </a:r>
            <a:endParaRPr lang="en-US" sz="2400" dirty="0" smtClean="0">
              <a:latin typeface="Times New Roman" panose="02020603050405020304" pitchFamily="18" charset="0"/>
              <a:cs typeface="Times New Roman" panose="02020603050405020304" pitchFamily="18" charset="0"/>
            </a:endParaRPr>
          </a:p>
          <a:p>
            <a:pPr>
              <a:lnSpc>
                <a:spcPct val="150000"/>
              </a:lnSpc>
            </a:pPr>
            <a:r>
              <a:rPr lang="en-US" sz="2400" dirty="0" smtClean="0">
                <a:latin typeface="Times New Roman" panose="02020603050405020304" pitchFamily="18" charset="0"/>
                <a:cs typeface="Times New Roman" panose="02020603050405020304" pitchFamily="18" charset="0"/>
              </a:rPr>
              <a:t>+/ 0,5-1,0 kg </a:t>
            </a:r>
            <a:r>
              <a:rPr lang="en-US" sz="2400" dirty="0" err="1" smtClean="0">
                <a:latin typeface="Times New Roman" panose="02020603050405020304" pitchFamily="18" charset="0"/>
                <a:cs typeface="Times New Roman" panose="02020603050405020304" pitchFamily="18" charset="0"/>
              </a:rPr>
              <a:t>supe</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lân</a:t>
            </a:r>
            <a:endParaRPr lang="en-US" sz="2400" dirty="0" smtClean="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 0,5-1,0 </a:t>
            </a:r>
            <a:r>
              <a:rPr lang="en-US" sz="2400" dirty="0" smtClean="0">
                <a:latin typeface="Times New Roman" panose="02020603050405020304" pitchFamily="18" charset="0"/>
                <a:cs typeface="Times New Roman" panose="02020603050405020304" pitchFamily="18" charset="0"/>
              </a:rPr>
              <a:t>kg </a:t>
            </a:r>
            <a:r>
              <a:rPr lang="en-US" sz="2400" dirty="0" err="1" smtClean="0">
                <a:latin typeface="Times New Roman" panose="02020603050405020304" pitchFamily="18" charset="0"/>
                <a:cs typeface="Times New Roman" panose="02020603050405020304" pitchFamily="18" charset="0"/>
              </a:rPr>
              <a:t>vôi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bột</a:t>
            </a:r>
            <a:endParaRPr lang="en-US" sz="2400" dirty="0" smtClean="0">
              <a:latin typeface="Times New Roman" panose="02020603050405020304" pitchFamily="18" charset="0"/>
              <a:cs typeface="Times New Roman" panose="02020603050405020304" pitchFamily="18" charset="0"/>
            </a:endParaRPr>
          </a:p>
          <a:p>
            <a:pPr>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trộn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rồi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lấp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trồng</a:t>
            </a:r>
            <a:endParaRPr 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51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 calcmode="lin" valueType="num">
                                      <p:cBhvr additive="base">
                                        <p:cTn id="2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 calcmode="lin" valueType="num">
                                      <p:cBhvr additive="base">
                                        <p:cTn id="2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 calcmode="lin" valueType="num">
                                      <p:cBhvr additive="base">
                                        <p:cTn id="3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 calcmode="lin" valueType="num">
                                      <p:cBhvr additive="base">
                                        <p:cTn id="3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2" y="265043"/>
            <a:ext cx="11754677" cy="1015663"/>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1.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trồng</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d) </a:t>
            </a:r>
            <a:r>
              <a:rPr lang="en-US" sz="2800" b="1" i="1" dirty="0" err="1" smtClean="0">
                <a:latin typeface="Times New Roman" panose="02020603050405020304" pitchFamily="18" charset="0"/>
                <a:cs typeface="Times New Roman" panose="02020603050405020304" pitchFamily="18" charset="0"/>
              </a:rPr>
              <a:t>Trồng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cây</a:t>
            </a:r>
            <a:endParaRPr lang="en-US" sz="2800" b="1" i="1" dirty="0" smtClean="0">
              <a:latin typeface="Times New Roman" panose="02020603050405020304" pitchFamily="18" charset="0"/>
              <a:cs typeface="Times New Roman" panose="02020603050405020304" pitchFamily="18" charset="0"/>
            </a:endParaRPr>
          </a:p>
        </p:txBody>
      </p:sp>
      <p:sp>
        <p:nvSpPr>
          <p:cNvPr id="15" name="TextBox 14"/>
          <p:cNvSpPr txBox="1"/>
          <p:nvPr/>
        </p:nvSpPr>
        <p:spPr>
          <a:xfrm>
            <a:off x="318052" y="1280706"/>
            <a:ext cx="6506818" cy="452431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nhỏ</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giữa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trồng</a:t>
            </a:r>
            <a:endParaRPr lang="en-US"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bỏ</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túi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bầu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đặt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cây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xuống</a:t>
            </a:r>
            <a:endParaRPr lang="en-US"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Lấp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mặt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bầu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2 – 3 cm, </a:t>
            </a:r>
            <a:r>
              <a:rPr lang="en-US" sz="3200" dirty="0" err="1" smtClean="0">
                <a:latin typeface="Times New Roman" panose="02020603050405020304" pitchFamily="18" charset="0"/>
                <a:cs typeface="Times New Roman" panose="02020603050405020304" pitchFamily="18" charset="0"/>
              </a:rPr>
              <a:t>dùng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tay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nén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chặt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xung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quanh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gốc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cây</a:t>
            </a:r>
            <a:endParaRPr lang="en-US"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Vun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ụ </a:t>
            </a:r>
            <a:r>
              <a:rPr lang="en-US" sz="3200" dirty="0" err="1" smtClean="0">
                <a:latin typeface="Times New Roman" panose="02020603050405020304" pitchFamily="18" charset="0"/>
                <a:cs typeface="Times New Roman" panose="02020603050405020304" pitchFamily="18" charset="0"/>
              </a:rPr>
              <a:t>chảo</a:t>
            </a:r>
            <a:endParaRPr lang="en-US"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Cắm</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9709" b="94498" l="3808" r="100000">
                        <a14:foregroundMark x1="30862" y1="81877" x2="30862" y2="81877"/>
                        <a14:foregroundMark x1="53707" y1="29126" x2="53707" y2="29126"/>
                      </a14:backgroundRemoval>
                    </a14:imgEffect>
                  </a14:imgLayer>
                </a14:imgProps>
              </a:ext>
            </a:extLst>
          </a:blip>
          <a:stretch>
            <a:fillRect/>
          </a:stretch>
        </p:blipFill>
        <p:spPr>
          <a:xfrm>
            <a:off x="7072312" y="-397566"/>
            <a:ext cx="4752975" cy="2943225"/>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97653" l="3213" r="100000">
                        <a14:foregroundMark x1="14859" y1="71831" x2="14859" y2="71831"/>
                        <a14:foregroundMark x1="25301" y1="66197" x2="25301" y2="66197"/>
                        <a14:foregroundMark x1="38956" y1="47887" x2="38956" y2="47887"/>
                        <a14:foregroundMark x1="32129" y1="15962" x2="32129" y2="15962"/>
                        <a14:foregroundMark x1="76305" y1="63380" x2="76305" y2="63380"/>
                        <a14:foregroundMark x1="72289" y1="49296" x2="72289" y2="49296"/>
                        <a14:foregroundMark x1="89558" y1="85915" x2="89558" y2="85915"/>
                      </a14:backgroundRemoval>
                    </a14:imgEffect>
                  </a14:imgLayer>
                </a14:imgProps>
              </a:ext>
            </a:extLst>
          </a:blip>
          <a:stretch>
            <a:fillRect/>
          </a:stretch>
        </p:blipFill>
        <p:spPr>
          <a:xfrm>
            <a:off x="8223181" y="2545659"/>
            <a:ext cx="2371725" cy="2028825"/>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2186" b="100000" l="0" r="99605"/>
                    </a14:imgEffect>
                  </a14:imgLayer>
                </a14:imgProps>
              </a:ext>
            </a:extLst>
          </a:blip>
          <a:stretch>
            <a:fillRect/>
          </a:stretch>
        </p:blipFill>
        <p:spPr>
          <a:xfrm>
            <a:off x="9224548" y="4628735"/>
            <a:ext cx="2409825" cy="1743075"/>
          </a:xfrm>
          <a:prstGeom prst="rect">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2703" b="97838" l="4364" r="97455"/>
                    </a14:imgEffect>
                  </a14:imgLayer>
                </a14:imgProps>
              </a:ext>
            </a:extLst>
          </a:blip>
          <a:stretch>
            <a:fillRect/>
          </a:stretch>
        </p:blipFill>
        <p:spPr>
          <a:xfrm>
            <a:off x="6085025" y="4814058"/>
            <a:ext cx="2619375" cy="1762125"/>
          </a:xfrm>
          <a:prstGeom prst="rect">
            <a:avLst/>
          </a:prstGeom>
        </p:spPr>
      </p:pic>
    </p:spTree>
    <p:extLst>
      <p:ext uri="{BB962C8B-B14F-4D97-AF65-F5344CB8AC3E}">
        <p14:creationId xmlns:p14="http://schemas.microsoft.com/office/powerpoint/2010/main" val="401631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circle(in)">
                                      <p:cBhvr>
                                        <p:cTn id="21" dur="2000"/>
                                        <p:tgtEl>
                                          <p:spTgt spid="15">
                                            <p:txEl>
                                              <p:pRg st="1" end="1"/>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Effect transition="in" filter="circle(in)">
                                      <p:cBhvr>
                                        <p:cTn id="29" dur="2000"/>
                                        <p:tgtEl>
                                          <p:spTgt spid="15">
                                            <p:txEl>
                                              <p:pRg st="2" end="2"/>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5">
                                            <p:txEl>
                                              <p:pRg st="3" end="3"/>
                                            </p:txEl>
                                          </p:spTgt>
                                        </p:tgtEl>
                                        <p:attrNameLst>
                                          <p:attrName>style.visibility</p:attrName>
                                        </p:attrNameLst>
                                      </p:cBhvr>
                                      <p:to>
                                        <p:strVal val="visible"/>
                                      </p:to>
                                    </p:set>
                                    <p:animEffect transition="in" filter="circle(in)">
                                      <p:cBhvr>
                                        <p:cTn id="37" dur="2000"/>
                                        <p:tgtEl>
                                          <p:spTgt spid="15">
                                            <p:txEl>
                                              <p:pRg st="3" end="3"/>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5">
                                            <p:txEl>
                                              <p:pRg st="4" end="4"/>
                                            </p:txEl>
                                          </p:spTgt>
                                        </p:tgtEl>
                                        <p:attrNameLst>
                                          <p:attrName>style.visibility</p:attrName>
                                        </p:attrNameLst>
                                      </p:cBhvr>
                                      <p:to>
                                        <p:strVal val="visible"/>
                                      </p:to>
                                    </p:set>
                                    <p:animEffect transition="in" filter="circle(in)">
                                      <p:cBhvr>
                                        <p:cTn id="45" dur="20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4" y="265043"/>
            <a:ext cx="11701668" cy="6617196"/>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2. </a:t>
            </a:r>
            <a:r>
              <a:rPr lang="en-US" sz="2400" b="1" dirty="0" err="1" smtClean="0">
                <a:solidFill>
                  <a:srgbClr val="FF0000"/>
                </a:solidFill>
                <a:latin typeface="Times New Roman" panose="02020603050405020304" pitchFamily="18" charset="0"/>
                <a:cs typeface="Times New Roman" panose="02020603050405020304" pitchFamily="18" charset="0"/>
              </a:rPr>
              <a:t>Kĩ</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thuật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chăm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sóc</a:t>
            </a:r>
            <a:endParaRPr lang="en-US" sz="2400" b="1" dirty="0" smtClean="0">
              <a:solidFill>
                <a:srgbClr val="FF0000"/>
              </a:solidFill>
              <a:latin typeface="Times New Roman" panose="02020603050405020304" pitchFamily="18" charset="0"/>
              <a:cs typeface="Times New Roman" panose="02020603050405020304" pitchFamily="18" charset="0"/>
            </a:endParaRPr>
          </a:p>
          <a:p>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Việc</a:t>
            </a:r>
            <a:r>
              <a:rPr lang="en-US"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trồng </a:t>
            </a:r>
            <a:r>
              <a:rPr lang="vi-VN" sz="2200" dirty="0">
                <a:latin typeface="Times New Roman" panose="02020603050405020304" pitchFamily="18" charset="0"/>
                <a:cs typeface="Times New Roman" panose="02020603050405020304" pitchFamily="18" charset="0"/>
              </a:rPr>
              <a:t>ăn quả có múi đòi hỏi sự đầu tư chăm sóc kỹ của nhà vườn, mỗi giai đoạn có nhu cầu dinh dưỡng và biện pháp kỹ thuật phù hợp. Vì thế, để đáp ứng đúng nhu cầu cho cây ăn quả có múi trong từng thời kỳ, người ta chia sự phát triển của cây ra thành nhiều giai đoạn</a:t>
            </a:r>
            <a:r>
              <a:rPr lang="vi-VN" sz="22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r>
              <a:rPr lang="en-US" sz="2200" b="1" dirty="0" smtClean="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Thời kỳ kiến thiết cơ bản</a:t>
            </a:r>
            <a:r>
              <a:rPr lang="vi-VN" sz="2200" dirty="0">
                <a:latin typeface="Times New Roman" panose="02020603050405020304" pitchFamily="18" charset="0"/>
                <a:cs typeface="Times New Roman" panose="02020603050405020304" pitchFamily="18" charset="0"/>
              </a:rPr>
              <a:t> (cây còn nhỏ, chưa ra trái</a:t>
            </a:r>
            <a:r>
              <a:rPr lang="vi-VN" sz="2200" dirty="0" smtClean="0">
                <a:latin typeface="Times New Roman" panose="02020603050405020304" pitchFamily="18" charset="0"/>
                <a:cs typeface="Times New Roman" panose="02020603050405020304" pitchFamily="18" charset="0"/>
              </a:rPr>
              <a:t>):</a:t>
            </a:r>
            <a:r>
              <a:rPr lang="en-US"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Là </a:t>
            </a:r>
            <a:r>
              <a:rPr lang="vi-VN" sz="2200" dirty="0">
                <a:latin typeface="Times New Roman" panose="02020603050405020304" pitchFamily="18" charset="0"/>
                <a:cs typeface="Times New Roman" panose="02020603050405020304" pitchFamily="18" charset="0"/>
              </a:rPr>
              <a:t>giai đoạn từ sau khi trồng đến lúc cây ra hoa và đậu trái. Đặc điểm của cây trong giai đoạn này chủ yếu là sinh trưởng dinh dưỡng. Cây phát triển thân cành liên tục nhiều đợt trong năm, cành sinh trưởng mạnh, bộ rễ phát triển rất mạnh. Đây là giai đoạn căn bản để hình thành tán cây, là cơ sở để cây cho năng suất cao về sau</a:t>
            </a:r>
            <a:endParaRPr lang="en-US" sz="2200" dirty="0">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Thời kỳ kinh </a:t>
            </a:r>
            <a:r>
              <a:rPr lang="vi-VN" sz="2200" b="1" dirty="0" smtClean="0">
                <a:latin typeface="Times New Roman" panose="02020603050405020304" pitchFamily="18" charset="0"/>
                <a:cs typeface="Times New Roman" panose="02020603050405020304" pitchFamily="18" charset="0"/>
              </a:rPr>
              <a:t>doanh:</a:t>
            </a:r>
            <a:r>
              <a:rPr lang="en-US" sz="2200" b="1"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Là </a:t>
            </a:r>
            <a:r>
              <a:rPr lang="vi-VN" sz="2200" dirty="0">
                <a:latin typeface="Times New Roman" panose="02020603050405020304" pitchFamily="18" charset="0"/>
                <a:cs typeface="Times New Roman" panose="02020603050405020304" pitchFamily="18" charset="0"/>
              </a:rPr>
              <a:t>thời kỳ từ khi cây bắt đầu cho trái đến khi cây cho trái toàn cây. Thời kỳ này sinh trưởng dinh dưỡng vẫn còn chiếm ưu thế, bộ rễ phát triển mạnh, do nhu cầu cung cấp đầy đủ dinh dưỡng cho tán cây và nuôi trái, rễ phát triển ra khỏi hố trồng và đi xuống tầng đất bên dưới chặt sẽ làm ảnh hưởng đến khả năng sinh trưởng của rễ.</a:t>
            </a:r>
          </a:p>
          <a:p>
            <a:r>
              <a:rPr lang="en-US" sz="2200" b="1" dirty="0" smtClean="0">
                <a:latin typeface="Times New Roman" panose="02020603050405020304" pitchFamily="18" charset="0"/>
                <a:cs typeface="Times New Roman" panose="02020603050405020304" pitchFamily="18" charset="0"/>
              </a:rPr>
              <a:t>- </a:t>
            </a:r>
            <a:r>
              <a:rPr lang="vi-VN" sz="2200" b="1" dirty="0" smtClean="0">
                <a:latin typeface="Times New Roman" panose="02020603050405020304" pitchFamily="18" charset="0"/>
                <a:cs typeface="Times New Roman" panose="02020603050405020304" pitchFamily="18" charset="0"/>
              </a:rPr>
              <a:t>Thời </a:t>
            </a:r>
            <a:r>
              <a:rPr lang="vi-VN" sz="2200" b="1" dirty="0">
                <a:latin typeface="Times New Roman" panose="02020603050405020304" pitchFamily="18" charset="0"/>
                <a:cs typeface="Times New Roman" panose="02020603050405020304" pitchFamily="18" charset="0"/>
              </a:rPr>
              <a:t>kỳ khai thác: </a:t>
            </a:r>
            <a:r>
              <a:rPr lang="vi-VN" sz="2200" dirty="0">
                <a:latin typeface="Times New Roman" panose="02020603050405020304" pitchFamily="18" charset="0"/>
                <a:cs typeface="Times New Roman" panose="02020603050405020304" pitchFamily="18" charset="0"/>
              </a:rPr>
              <a:t>Từ khi cây ra trái toàn cây đến lúc cho năng suất cao nhất. Đây là thời kỳ quan trọng nhất, có ý nghĩa kinh tế nhất, thời kỳ này càng dài hiệu quả kinh tế vườn càng cao. Thời kỳ này là cây ở giai đoạn thành thục, tán cây đã ổn định, sinh trưởng dinh dưỡng kém, cành nhỏ, ngắn, ít lá chủ yếu là cành mang trái</a:t>
            </a:r>
            <a:r>
              <a:rPr lang="vi-VN" sz="22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r>
              <a:rPr lang="en-US" sz="2200" b="1" dirty="0" smtClean="0">
                <a:latin typeface="Times New Roman" panose="02020603050405020304" pitchFamily="18" charset="0"/>
                <a:cs typeface="Times New Roman" panose="02020603050405020304" pitchFamily="18" charset="0"/>
              </a:rPr>
              <a:t>- </a:t>
            </a:r>
            <a:r>
              <a:rPr lang="vi-VN" sz="2200" b="1" dirty="0" smtClean="0">
                <a:latin typeface="Times New Roman" panose="02020603050405020304" pitchFamily="18" charset="0"/>
                <a:cs typeface="Times New Roman" panose="02020603050405020304" pitchFamily="18" charset="0"/>
              </a:rPr>
              <a:t>Thời </a:t>
            </a:r>
            <a:r>
              <a:rPr lang="vi-VN" sz="2200" b="1" dirty="0">
                <a:latin typeface="Times New Roman" panose="02020603050405020304" pitchFamily="18" charset="0"/>
                <a:cs typeface="Times New Roman" panose="02020603050405020304" pitchFamily="18" charset="0"/>
              </a:rPr>
              <a:t>kỳ già cỗi:</a:t>
            </a:r>
            <a:r>
              <a:rPr lang="vi-VN" sz="2200" dirty="0">
                <a:latin typeface="Times New Roman" panose="02020603050405020304" pitchFamily="18" charset="0"/>
                <a:cs typeface="Times New Roman" panose="02020603050405020304" pitchFamily="18" charset="0"/>
              </a:rPr>
              <a:t> Là giai đoạn khi sinh trưởng và năng suất cây giảm đến lúc không còn hiệu quả. Thời kỳ này, cây sinh trưởng dinh dưỡng kém, cành lá phát triển ít, nhỏ, tán lá thưa, cây ra hoa trái ít, trái nhỏ, rụng nhiều, năng suất thấp.</a:t>
            </a:r>
            <a:endParaRPr lang="en-US" sz="22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197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ircle(in)">
                                      <p:cBhvr>
                                        <p:cTn id="22" dur="2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circle(in)">
                                      <p:cBhvr>
                                        <p:cTn id="27" dur="20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circle(in)">
                                      <p:cBhvr>
                                        <p:cTn id="32"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3773790" cy="1015663"/>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a) </a:t>
            </a:r>
            <a:r>
              <a:rPr lang="en-US" sz="2800" b="1" i="1" dirty="0" err="1" smtClean="0">
                <a:latin typeface="Times New Roman" panose="02020603050405020304" pitchFamily="18" charset="0"/>
                <a:cs typeface="Times New Roman" panose="02020603050405020304" pitchFamily="18" charset="0"/>
              </a:rPr>
              <a:t>Làm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cỏ</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vun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xới</a:t>
            </a:r>
            <a:endParaRPr lang="en-US" sz="2800" b="1" i="1" dirty="0">
              <a:latin typeface="Times New Roman" panose="02020603050405020304" pitchFamily="18" charset="0"/>
              <a:cs typeface="Times New Roman" panose="02020603050405020304" pitchFamily="18" charset="0"/>
            </a:endParaRPr>
          </a:p>
        </p:txBody>
      </p:sp>
      <p:sp>
        <p:nvSpPr>
          <p:cNvPr id="12" name="Rectangle 11"/>
          <p:cNvSpPr/>
          <p:nvPr/>
        </p:nvSpPr>
        <p:spPr>
          <a:xfrm>
            <a:off x="6274798" y="1095175"/>
            <a:ext cx="5049079" cy="4314323"/>
          </a:xfrm>
          <a:prstGeom prst="rect">
            <a:avLst/>
          </a:prstGeom>
        </p:spPr>
        <p:txBody>
          <a:bodyPr wrap="square">
            <a:spAutoFit/>
          </a:bodyPr>
          <a:lstStyle/>
          <a:p>
            <a:pPr>
              <a:lnSpc>
                <a:spcPct val="150000"/>
              </a:lnSpc>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cỏ</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cỏ</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cỏ</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dại</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nấp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hại</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xốp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a:spLocks noChangeArrowheads="1"/>
          </p:cNvSpPr>
          <p:nvPr/>
        </p:nvSpPr>
        <p:spPr bwMode="auto">
          <a:xfrm>
            <a:off x="4190895" y="5136071"/>
            <a:ext cx="1208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400" b="1" u="none" dirty="0" err="1">
                <a:solidFill>
                  <a:srgbClr val="FF0000"/>
                </a:solidFill>
                <a:latin typeface="Times New Roman" panose="02020603050405020304" pitchFamily="18" charset="0"/>
                <a:cs typeface="Times New Roman" panose="02020603050405020304" pitchFamily="18" charset="0"/>
              </a:rPr>
              <a:t>Vun</a:t>
            </a:r>
            <a:r>
              <a:rPr lang="en-US" altLang="vi-VN" sz="2400" b="1" u="none" dirty="0">
                <a:solidFill>
                  <a:srgbClr val="FF0000"/>
                </a:solidFill>
                <a:latin typeface="Times New Roman" panose="02020603050405020304" pitchFamily="18" charset="0"/>
                <a:cs typeface="Times New Roman" panose="02020603050405020304" pitchFamily="18" charset="0"/>
              </a:rPr>
              <a:t> </a:t>
            </a:r>
            <a:r>
              <a:rPr lang="en-US" altLang="vi-VN" sz="2400" b="1" u="none" dirty="0" err="1">
                <a:solidFill>
                  <a:srgbClr val="FF0000"/>
                </a:solidFill>
                <a:latin typeface="Times New Roman" panose="02020603050405020304" pitchFamily="18" charset="0"/>
                <a:cs typeface="Times New Roman" panose="02020603050405020304" pitchFamily="18" charset="0"/>
              </a:rPr>
              <a:t>xới</a:t>
            </a:r>
            <a:endParaRPr lang="en-US" altLang="vi-VN" sz="2400" b="1" u="none"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a:spLocks noChangeArrowheads="1"/>
          </p:cNvSpPr>
          <p:nvPr/>
        </p:nvSpPr>
        <p:spPr bwMode="auto">
          <a:xfrm>
            <a:off x="4372908" y="2185316"/>
            <a:ext cx="1166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400" b="1" u="none" dirty="0" err="1">
                <a:solidFill>
                  <a:srgbClr val="FF0000"/>
                </a:solidFill>
                <a:latin typeface="Times New Roman" panose="02020603050405020304" pitchFamily="18" charset="0"/>
                <a:cs typeface="Times New Roman" panose="02020603050405020304" pitchFamily="18" charset="0"/>
              </a:rPr>
              <a:t>Làm</a:t>
            </a:r>
            <a:r>
              <a:rPr lang="en-US" altLang="vi-VN" sz="2400" b="1" u="none" dirty="0">
                <a:solidFill>
                  <a:srgbClr val="FF0000"/>
                </a:solidFill>
                <a:latin typeface="Times New Roman" panose="02020603050405020304" pitchFamily="18" charset="0"/>
                <a:cs typeface="Times New Roman" panose="02020603050405020304" pitchFamily="18" charset="0"/>
              </a:rPr>
              <a:t> </a:t>
            </a:r>
            <a:r>
              <a:rPr lang="en-US" altLang="vi-VN" sz="2400" b="1" u="none" dirty="0" err="1">
                <a:solidFill>
                  <a:srgbClr val="FF0000"/>
                </a:solidFill>
                <a:latin typeface="Times New Roman" panose="02020603050405020304" pitchFamily="18" charset="0"/>
                <a:cs typeface="Times New Roman" panose="02020603050405020304" pitchFamily="18" charset="0"/>
              </a:rPr>
              <a:t>cỏ</a:t>
            </a:r>
            <a:endParaRPr lang="en-US" altLang="vi-VN" sz="2400"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436" y="1289113"/>
            <a:ext cx="3838472" cy="271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342846" y="4419487"/>
            <a:ext cx="3542078" cy="2357092"/>
          </a:xfrm>
          <a:prstGeom prst="rect">
            <a:avLst/>
          </a:prstGeom>
        </p:spPr>
      </p:pic>
    </p:spTree>
    <p:extLst>
      <p:ext uri="{BB962C8B-B14F-4D97-AF65-F5344CB8AC3E}">
        <p14:creationId xmlns:p14="http://schemas.microsoft.com/office/powerpoint/2010/main" val="248125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par>
                                <p:cTn id="13" presetID="3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1000"/>
                                        <p:tgtEl>
                                          <p:spTgt spid="12">
                                            <p:txEl>
                                              <p:pRg st="0" end="0"/>
                                            </p:txEl>
                                          </p:spTgt>
                                        </p:tgtEl>
                                      </p:cBhvr>
                                    </p:animEffect>
                                    <p:anim calcmode="lin" valueType="num">
                                      <p:cBhvr>
                                        <p:cTn id="3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xEl>
                                              <p:pRg st="1" end="1"/>
                                            </p:txEl>
                                          </p:spTgt>
                                        </p:tgtEl>
                                        <p:attrNameLst>
                                          <p:attrName>style.visibility</p:attrName>
                                        </p:attrNameLst>
                                      </p:cBhvr>
                                      <p:to>
                                        <p:strVal val="visible"/>
                                      </p:to>
                                    </p:set>
                                    <p:animEffect transition="in" filter="fade">
                                      <p:cBhvr>
                                        <p:cTn id="45" dur="1000"/>
                                        <p:tgtEl>
                                          <p:spTgt spid="12">
                                            <p:txEl>
                                              <p:pRg st="1" end="1"/>
                                            </p:txEl>
                                          </p:spTgt>
                                        </p:tgtEl>
                                      </p:cBhvr>
                                    </p:animEffect>
                                    <p:anim calcmode="lin" valueType="num">
                                      <p:cBhvr>
                                        <p:cTn id="4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2">
                                            <p:txEl>
                                              <p:pRg st="2" end="2"/>
                                            </p:txEl>
                                          </p:spTgt>
                                        </p:tgtEl>
                                        <p:attrNameLst>
                                          <p:attrName>style.visibility</p:attrName>
                                        </p:attrNameLst>
                                      </p:cBhvr>
                                      <p:to>
                                        <p:strVal val="visible"/>
                                      </p:to>
                                    </p:set>
                                    <p:animEffect transition="in" filter="fade">
                                      <p:cBhvr>
                                        <p:cTn id="52" dur="1000"/>
                                        <p:tgtEl>
                                          <p:spTgt spid="12">
                                            <p:txEl>
                                              <p:pRg st="2" end="2"/>
                                            </p:txEl>
                                          </p:spTgt>
                                        </p:tgtEl>
                                      </p:cBhvr>
                                    </p:animEffect>
                                    <p:anim calcmode="lin" valueType="num">
                                      <p:cBhvr>
                                        <p:cTn id="5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animEffect transition="in" filter="fade">
                                      <p:cBhvr>
                                        <p:cTn id="59" dur="1000"/>
                                        <p:tgtEl>
                                          <p:spTgt spid="12">
                                            <p:txEl>
                                              <p:pRg st="3" end="3"/>
                                            </p:txEl>
                                          </p:spTgt>
                                        </p:tgtEl>
                                      </p:cBhvr>
                                    </p:animEffect>
                                    <p:anim calcmode="lin" valueType="num">
                                      <p:cBhvr>
                                        <p:cTn id="60"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2">
                                            <p:txEl>
                                              <p:pRg st="4" end="4"/>
                                            </p:txEl>
                                          </p:spTgt>
                                        </p:tgtEl>
                                        <p:attrNameLst>
                                          <p:attrName>style.visibility</p:attrName>
                                        </p:attrNameLst>
                                      </p:cBhvr>
                                      <p:to>
                                        <p:strVal val="visible"/>
                                      </p:to>
                                    </p:set>
                                    <p:animEffect transition="in" filter="fade">
                                      <p:cBhvr>
                                        <p:cTn id="66" dur="1000"/>
                                        <p:tgtEl>
                                          <p:spTgt spid="12">
                                            <p:txEl>
                                              <p:pRg st="4" end="4"/>
                                            </p:txEl>
                                          </p:spTgt>
                                        </p:tgtEl>
                                      </p:cBhvr>
                                    </p:animEffect>
                                    <p:anim calcmode="lin" valueType="num">
                                      <p:cBhvr>
                                        <p:cTn id="67"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68"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p:cNvSpPr txBox="1">
            <a:spLocks noChangeArrowheads="1"/>
          </p:cNvSpPr>
          <p:nvPr/>
        </p:nvSpPr>
        <p:spPr bwMode="auto">
          <a:xfrm>
            <a:off x="1543050" y="7620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b="1">
                <a:solidFill>
                  <a:srgbClr val="FF0000"/>
                </a:solidFill>
                <a:latin typeface="Times New Roman" panose="02020603050405020304" pitchFamily="18" charset="0"/>
              </a:rPr>
              <a:t>Tình trạng lạm dụng thuốc diệt cỏ hiện nay.</a:t>
            </a:r>
            <a:endParaRPr lang="vi-VN" altLang="vi-VN" b="1">
              <a:solidFill>
                <a:srgbClr val="FF0000"/>
              </a:solidFill>
              <a:latin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1" y="4873626"/>
            <a:ext cx="449897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778126"/>
            <a:ext cx="44958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685801"/>
            <a:ext cx="291782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1543050" y="2705100"/>
            <a:ext cx="4635500" cy="2095500"/>
            <a:chOff x="19050" y="2705363"/>
            <a:chExt cx="4635720" cy="2095237"/>
          </a:xfrm>
        </p:grpSpPr>
        <p:pic>
          <p:nvPicPr>
            <p:cNvPr id="1742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 y="2705363"/>
              <a:ext cx="4601430" cy="209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blip>
            <a:stretch>
              <a:fillRect/>
            </a:stretch>
          </p:blipFill>
          <p:spPr>
            <a:xfrm>
              <a:off x="3347201" y="2756212"/>
              <a:ext cx="1307569" cy="901388"/>
            </a:xfrm>
            <a:prstGeom prst="ellipse">
              <a:avLst/>
            </a:prstGeom>
            <a:ln>
              <a:noFill/>
            </a:ln>
            <a:effectLst>
              <a:softEdge rad="112500"/>
            </a:effectLst>
          </p:spPr>
        </p:pic>
      </p:grpSp>
      <p:grpSp>
        <p:nvGrpSpPr>
          <p:cNvPr id="3" name="Group 14"/>
          <p:cNvGrpSpPr>
            <a:grpSpLocks/>
          </p:cNvGrpSpPr>
          <p:nvPr/>
        </p:nvGrpSpPr>
        <p:grpSpPr bwMode="auto">
          <a:xfrm>
            <a:off x="1524000" y="4800601"/>
            <a:ext cx="4724400" cy="2041525"/>
            <a:chOff x="0" y="4800600"/>
            <a:chExt cx="4724400" cy="2042160"/>
          </a:xfrm>
        </p:grpSpPr>
        <p:pic>
          <p:nvPicPr>
            <p:cNvPr id="17418"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872991"/>
              <a:ext cx="4620480" cy="196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cstate="print">
              <a:extLst/>
            </a:blip>
            <a:stretch>
              <a:fillRect/>
            </a:stretch>
          </p:blipFill>
          <p:spPr>
            <a:xfrm>
              <a:off x="3456720" y="4800600"/>
              <a:ext cx="1267680" cy="1214437"/>
            </a:xfrm>
            <a:prstGeom prst="ellipse">
              <a:avLst/>
            </a:prstGeom>
            <a:ln>
              <a:noFill/>
            </a:ln>
            <a:effectLst>
              <a:softEdge rad="112500"/>
            </a:effectLst>
          </p:spPr>
        </p:pic>
      </p:grpSp>
      <p:pic>
        <p:nvPicPr>
          <p:cNvPr id="11"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658813"/>
            <a:ext cx="28956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97776" y="722313"/>
            <a:ext cx="307022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416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par>
                                <p:cTn id="35" presetID="3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1000" fill="hold"/>
                                        <p:tgtEl>
                                          <p:spTgt spid="2"/>
                                        </p:tgtEl>
                                        <p:attrNameLst>
                                          <p:attrName>ppt_w</p:attrName>
                                        </p:attrNameLst>
                                      </p:cBhvr>
                                      <p:tavLst>
                                        <p:tav tm="0">
                                          <p:val>
                                            <p:fltVal val="0"/>
                                          </p:val>
                                        </p:tav>
                                        <p:tav tm="100000">
                                          <p:val>
                                            <p:strVal val="#ppt_w"/>
                                          </p:val>
                                        </p:tav>
                                      </p:tavLst>
                                    </p:anim>
                                    <p:anim calcmode="lin" valueType="num">
                                      <p:cBhvr>
                                        <p:cTn id="38" dur="1000" fill="hold"/>
                                        <p:tgtEl>
                                          <p:spTgt spid="2"/>
                                        </p:tgtEl>
                                        <p:attrNameLst>
                                          <p:attrName>ppt_h</p:attrName>
                                        </p:attrNameLst>
                                      </p:cBhvr>
                                      <p:tavLst>
                                        <p:tav tm="0">
                                          <p:val>
                                            <p:fltVal val="0"/>
                                          </p:val>
                                        </p:tav>
                                        <p:tav tm="100000">
                                          <p:val>
                                            <p:strVal val="#ppt_h"/>
                                          </p:val>
                                        </p:tav>
                                      </p:tavLst>
                                    </p:anim>
                                    <p:anim calcmode="lin" valueType="num">
                                      <p:cBhvr>
                                        <p:cTn id="39" dur="1000" fill="hold"/>
                                        <p:tgtEl>
                                          <p:spTgt spid="2"/>
                                        </p:tgtEl>
                                        <p:attrNameLst>
                                          <p:attrName>style.rotation</p:attrName>
                                        </p:attrNameLst>
                                      </p:cBhvr>
                                      <p:tavLst>
                                        <p:tav tm="0">
                                          <p:val>
                                            <p:fltVal val="90"/>
                                          </p:val>
                                        </p:tav>
                                        <p:tav tm="100000">
                                          <p:val>
                                            <p:fltVal val="0"/>
                                          </p:val>
                                        </p:tav>
                                      </p:tavLst>
                                    </p:anim>
                                    <p:animEffect transition="in" filter="fade">
                                      <p:cBhvr>
                                        <p:cTn id="40" dur="1000"/>
                                        <p:tgtEl>
                                          <p:spTgt spid="2"/>
                                        </p:tgtEl>
                                      </p:cBhvr>
                                    </p:animEffect>
                                  </p:childTnLst>
                                </p:cTn>
                              </p:par>
                              <p:par>
                                <p:cTn id="41" presetID="3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1000" fill="hold"/>
                                        <p:tgtEl>
                                          <p:spTgt spid="3"/>
                                        </p:tgtEl>
                                        <p:attrNameLst>
                                          <p:attrName>ppt_w</p:attrName>
                                        </p:attrNameLst>
                                      </p:cBhvr>
                                      <p:tavLst>
                                        <p:tav tm="0">
                                          <p:val>
                                            <p:fltVal val="0"/>
                                          </p:val>
                                        </p:tav>
                                        <p:tav tm="100000">
                                          <p:val>
                                            <p:strVal val="#ppt_w"/>
                                          </p:val>
                                        </p:tav>
                                      </p:tavLst>
                                    </p:anim>
                                    <p:anim calcmode="lin" valueType="num">
                                      <p:cBhvr>
                                        <p:cTn id="44" dur="1000" fill="hold"/>
                                        <p:tgtEl>
                                          <p:spTgt spid="3"/>
                                        </p:tgtEl>
                                        <p:attrNameLst>
                                          <p:attrName>ppt_h</p:attrName>
                                        </p:attrNameLst>
                                      </p:cBhvr>
                                      <p:tavLst>
                                        <p:tav tm="0">
                                          <p:val>
                                            <p:fltVal val="0"/>
                                          </p:val>
                                        </p:tav>
                                        <p:tav tm="100000">
                                          <p:val>
                                            <p:strVal val="#ppt_h"/>
                                          </p:val>
                                        </p:tav>
                                      </p:tavLst>
                                    </p:anim>
                                    <p:anim calcmode="lin" valueType="num">
                                      <p:cBhvr>
                                        <p:cTn id="45" dur="1000" fill="hold"/>
                                        <p:tgtEl>
                                          <p:spTgt spid="3"/>
                                        </p:tgtEl>
                                        <p:attrNameLst>
                                          <p:attrName>style.rotation</p:attrName>
                                        </p:attrNameLst>
                                      </p:cBhvr>
                                      <p:tavLst>
                                        <p:tav tm="0">
                                          <p:val>
                                            <p:fltVal val="90"/>
                                          </p:val>
                                        </p:tav>
                                        <p:tav tm="100000">
                                          <p:val>
                                            <p:fltVal val="0"/>
                                          </p:val>
                                        </p:tav>
                                      </p:tavLst>
                                    </p:anim>
                                    <p:animEffect transition="in" filter="fade">
                                      <p:cBhvr>
                                        <p:cTn id="4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7108036" cy="1877437"/>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b) </a:t>
            </a:r>
            <a:r>
              <a:rPr lang="en-US" sz="2800" b="1" i="1" dirty="0" err="1" smtClean="0">
                <a:latin typeface="Times New Roman" panose="02020603050405020304" pitchFamily="18" charset="0"/>
                <a:cs typeface="Times New Roman" panose="02020603050405020304" pitchFamily="18" charset="0"/>
              </a:rPr>
              <a:t>Bón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thúc</a:t>
            </a:r>
            <a:endParaRPr lang="en-US" sz="2800" b="1" i="1" dirty="0" smtClean="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Lượng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bón</a:t>
            </a:r>
            <a:r>
              <a:rPr lang="en-US" sz="2800" i="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endParaRPr lang="en-US" sz="2800" dirty="0" smtClean="0">
              <a:latin typeface="Times New Roman" panose="02020603050405020304" pitchFamily="18" charset="0"/>
              <a:cs typeface="Times New Roman" panose="02020603050405020304" pitchFamily="18" charset="0"/>
            </a:endParaRPr>
          </a:p>
          <a:p>
            <a:r>
              <a:rPr lang="en-US" sz="2800" dirty="0" err="1" smtClean="0">
                <a:latin typeface="Times New Roman" panose="02020603050405020304" pitchFamily="18" charset="0"/>
                <a:cs typeface="Times New Roman" panose="02020603050405020304" pitchFamily="18" charset="0"/>
              </a:rPr>
              <a:t>Ví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cam</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927445" y="2491615"/>
            <a:ext cx="10217633" cy="3538124"/>
          </a:xfrm>
          <a:prstGeom prst="rect">
            <a:avLst/>
          </a:prstGeom>
        </p:spPr>
      </p:pic>
    </p:spTree>
    <p:extLst>
      <p:ext uri="{BB962C8B-B14F-4D97-AF65-F5344CB8AC3E}">
        <p14:creationId xmlns:p14="http://schemas.microsoft.com/office/powerpoint/2010/main" val="284695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circle(in)">
                                      <p:cBhvr>
                                        <p:cTn id="7" dur="20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circle(in)">
                                      <p:cBhvr>
                                        <p:cTn id="12" dur="20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circle(in)">
                                      <p:cBhvr>
                                        <p:cTn id="17" dur="20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1549" y="0"/>
            <a:ext cx="11542643" cy="3170099"/>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b) </a:t>
            </a:r>
            <a:r>
              <a:rPr lang="en-US" sz="2800" b="1" i="1" dirty="0" err="1" smtClean="0">
                <a:latin typeface="Times New Roman" panose="02020603050405020304" pitchFamily="18" charset="0"/>
                <a:cs typeface="Times New Roman" panose="02020603050405020304" pitchFamily="18" charset="0"/>
              </a:rPr>
              <a:t>Bón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thúc</a:t>
            </a:r>
            <a:endParaRPr lang="en-US" sz="2800" b="1" i="1" dirty="0" smtClean="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Lượng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bón</a:t>
            </a:r>
            <a:r>
              <a:rPr lang="en-US" sz="2800" i="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endParaRPr lang="en-US" sz="2800" dirty="0" smtClean="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Thời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điểm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mục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đích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bón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phân</a:t>
            </a:r>
            <a:r>
              <a:rPr lang="en-US" sz="2800" i="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kiến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bản</a:t>
            </a:r>
            <a:r>
              <a:rPr lang="en-US" sz="2800" b="1" dirty="0" smtClean="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bón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chia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4 </a:t>
            </a:r>
            <a:r>
              <a:rPr lang="en-US" sz="2800" dirty="0" err="1" smtClean="0">
                <a:latin typeface="Times New Roman" panose="02020603050405020304" pitchFamily="18" charset="0"/>
                <a:cs typeface="Times New Roman" panose="02020603050405020304" pitchFamily="18" charset="0"/>
              </a:rPr>
              <a:t>lần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bón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tháng</a:t>
            </a:r>
            <a:r>
              <a:rPr lang="en-US" sz="2800" dirty="0" smtClean="0">
                <a:latin typeface="Times New Roman" panose="02020603050405020304" pitchFamily="18" charset="0"/>
                <a:cs typeface="Times New Roman" panose="02020603050405020304" pitchFamily="18" charset="0"/>
              </a:rPr>
              <a:t> 3; 6; 8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khỏe</a:t>
            </a:r>
            <a:r>
              <a:rPr lang="en-US" sz="2800" dirty="0" smtClean="0">
                <a:latin typeface="Times New Roman" panose="02020603050405020304" pitchFamily="18" charset="0"/>
                <a:cs typeface="Times New Roman" panose="02020603050405020304" pitchFamily="18" charset="0"/>
              </a:rPr>
              <a:t> </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doanh</a:t>
            </a:r>
            <a:r>
              <a:rPr lang="en-US" sz="2800" b="1" dirty="0" smtClean="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lần</a:t>
            </a:r>
            <a:endParaRPr lang="en-US" sz="2800"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09682884"/>
              </p:ext>
            </p:extLst>
          </p:nvPr>
        </p:nvGraphicFramePr>
        <p:xfrm>
          <a:off x="291549" y="3170099"/>
          <a:ext cx="11352696" cy="3611880"/>
        </p:xfrm>
        <a:graphic>
          <a:graphicData uri="http://schemas.openxmlformats.org/drawingml/2006/table">
            <a:tbl>
              <a:tblPr firstRow="1" bandRow="1">
                <a:tableStyleId>{5940675A-B579-460E-94D1-54222C63F5DA}</a:tableStyleId>
              </a:tblPr>
              <a:tblGrid>
                <a:gridCol w="3149600">
                  <a:extLst>
                    <a:ext uri="{9D8B030D-6E8A-4147-A177-3AD203B41FA5}">
                      <a16:colId xmlns:a16="http://schemas.microsoft.com/office/drawing/2014/main" val="20000"/>
                    </a:ext>
                  </a:extLst>
                </a:gridCol>
                <a:gridCol w="3313043">
                  <a:extLst>
                    <a:ext uri="{9D8B030D-6E8A-4147-A177-3AD203B41FA5}">
                      <a16:colId xmlns:a16="http://schemas.microsoft.com/office/drawing/2014/main" val="20001"/>
                    </a:ext>
                  </a:extLst>
                </a:gridCol>
                <a:gridCol w="4890053">
                  <a:extLst>
                    <a:ext uri="{9D8B030D-6E8A-4147-A177-3AD203B41FA5}">
                      <a16:colId xmlns:a16="http://schemas.microsoft.com/office/drawing/2014/main" val="20002"/>
                    </a:ext>
                  </a:extLst>
                </a:gridCol>
              </a:tblGrid>
              <a:tr h="0">
                <a:tc>
                  <a:txBody>
                    <a:bodyPr/>
                    <a:lstStyle/>
                    <a:p>
                      <a:pPr algn="ctr"/>
                      <a:r>
                        <a:rPr lang="en-US" sz="2300" b="1" dirty="0" err="1" smtClean="0">
                          <a:latin typeface="Times New Roman" panose="02020603050405020304" pitchFamily="18" charset="0"/>
                          <a:cs typeface="Times New Roman" panose="02020603050405020304" pitchFamily="18" charset="0"/>
                        </a:rPr>
                        <a:t>Thời</a:t>
                      </a:r>
                      <a:r>
                        <a:rPr lang="en-US" sz="2300" b="1" baseline="0" dirty="0" smtClean="0">
                          <a:latin typeface="Times New Roman" panose="02020603050405020304" pitchFamily="18" charset="0"/>
                          <a:cs typeface="Times New Roman" panose="02020603050405020304" pitchFamily="18" charset="0"/>
                        </a:rPr>
                        <a:t> </a:t>
                      </a:r>
                      <a:r>
                        <a:rPr lang="en-US" sz="2300" b="1" baseline="0" dirty="0" err="1" smtClean="0">
                          <a:latin typeface="Times New Roman" panose="02020603050405020304" pitchFamily="18" charset="0"/>
                          <a:cs typeface="Times New Roman" panose="02020603050405020304" pitchFamily="18" charset="0"/>
                        </a:rPr>
                        <a:t>điểm</a:t>
                      </a:r>
                      <a:r>
                        <a:rPr lang="en-US" sz="2300" b="1" baseline="0" dirty="0" smtClean="0">
                          <a:latin typeface="Times New Roman" panose="02020603050405020304" pitchFamily="18" charset="0"/>
                          <a:cs typeface="Times New Roman" panose="02020603050405020304" pitchFamily="18" charset="0"/>
                        </a:rPr>
                        <a:t> </a:t>
                      </a:r>
                      <a:r>
                        <a:rPr lang="en-US" sz="2300" b="1" baseline="0" dirty="0" err="1" smtClean="0">
                          <a:latin typeface="Times New Roman" panose="02020603050405020304" pitchFamily="18" charset="0"/>
                          <a:cs typeface="Times New Roman" panose="02020603050405020304" pitchFamily="18" charset="0"/>
                        </a:rPr>
                        <a:t>bón</a:t>
                      </a:r>
                      <a:r>
                        <a:rPr lang="en-US" sz="2300" b="1" baseline="0" dirty="0" smtClean="0">
                          <a:latin typeface="Times New Roman" panose="02020603050405020304" pitchFamily="18" charset="0"/>
                          <a:cs typeface="Times New Roman" panose="02020603050405020304" pitchFamily="18" charset="0"/>
                        </a:rPr>
                        <a:t> </a:t>
                      </a:r>
                      <a:r>
                        <a:rPr lang="en-US" sz="2300" b="1" baseline="0" dirty="0" err="1" smtClean="0">
                          <a:latin typeface="Times New Roman" panose="02020603050405020304" pitchFamily="18" charset="0"/>
                          <a:cs typeface="Times New Roman" panose="02020603050405020304" pitchFamily="18" charset="0"/>
                        </a:rPr>
                        <a:t>phân</a:t>
                      </a:r>
                      <a:endParaRPr lang="en-US" sz="23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300" b="1" dirty="0" err="1" smtClean="0">
                          <a:latin typeface="Times New Roman" panose="02020603050405020304" pitchFamily="18" charset="0"/>
                          <a:cs typeface="Times New Roman" panose="02020603050405020304" pitchFamily="18" charset="0"/>
                        </a:rPr>
                        <a:t>Lượng</a:t>
                      </a:r>
                      <a:r>
                        <a:rPr lang="en-US" sz="2300" b="1" baseline="0" dirty="0" smtClean="0">
                          <a:latin typeface="Times New Roman" panose="02020603050405020304" pitchFamily="18" charset="0"/>
                          <a:cs typeface="Times New Roman" panose="02020603050405020304" pitchFamily="18" charset="0"/>
                        </a:rPr>
                        <a:t> </a:t>
                      </a:r>
                      <a:r>
                        <a:rPr lang="en-US" sz="2300" b="1" baseline="0" dirty="0" err="1" smtClean="0">
                          <a:latin typeface="Times New Roman" panose="02020603050405020304" pitchFamily="18" charset="0"/>
                          <a:cs typeface="Times New Roman" panose="02020603050405020304" pitchFamily="18" charset="0"/>
                        </a:rPr>
                        <a:t>và</a:t>
                      </a:r>
                      <a:r>
                        <a:rPr lang="en-US" sz="2300" b="1" baseline="0" dirty="0" smtClean="0">
                          <a:latin typeface="Times New Roman" panose="02020603050405020304" pitchFamily="18" charset="0"/>
                          <a:cs typeface="Times New Roman" panose="02020603050405020304" pitchFamily="18" charset="0"/>
                        </a:rPr>
                        <a:t> </a:t>
                      </a:r>
                      <a:r>
                        <a:rPr lang="en-US" sz="2300" b="1" baseline="0" dirty="0" err="1" smtClean="0">
                          <a:latin typeface="Times New Roman" panose="02020603050405020304" pitchFamily="18" charset="0"/>
                          <a:cs typeface="Times New Roman" panose="02020603050405020304" pitchFamily="18" charset="0"/>
                        </a:rPr>
                        <a:t>loại</a:t>
                      </a:r>
                      <a:r>
                        <a:rPr lang="en-US" sz="2300" b="1" baseline="0" dirty="0" smtClean="0">
                          <a:latin typeface="Times New Roman" panose="02020603050405020304" pitchFamily="18" charset="0"/>
                          <a:cs typeface="Times New Roman" panose="02020603050405020304" pitchFamily="18" charset="0"/>
                        </a:rPr>
                        <a:t> </a:t>
                      </a:r>
                      <a:r>
                        <a:rPr lang="en-US" sz="2300" b="1" baseline="0" dirty="0" err="1" smtClean="0">
                          <a:latin typeface="Times New Roman" panose="02020603050405020304" pitchFamily="18" charset="0"/>
                          <a:cs typeface="Times New Roman" panose="02020603050405020304" pitchFamily="18" charset="0"/>
                        </a:rPr>
                        <a:t>phân</a:t>
                      </a:r>
                      <a:r>
                        <a:rPr lang="en-US" sz="2300" b="1" baseline="0" dirty="0" smtClean="0">
                          <a:latin typeface="Times New Roman" panose="02020603050405020304" pitchFamily="18" charset="0"/>
                          <a:cs typeface="Times New Roman" panose="02020603050405020304" pitchFamily="18" charset="0"/>
                        </a:rPr>
                        <a:t> </a:t>
                      </a:r>
                      <a:r>
                        <a:rPr lang="en-US" sz="2300" b="1" baseline="0" dirty="0" err="1" smtClean="0">
                          <a:latin typeface="Times New Roman" panose="02020603050405020304" pitchFamily="18" charset="0"/>
                          <a:cs typeface="Times New Roman" panose="02020603050405020304" pitchFamily="18" charset="0"/>
                        </a:rPr>
                        <a:t>bón</a:t>
                      </a:r>
                      <a:endParaRPr lang="en-US" sz="23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300" b="1" dirty="0" err="1" smtClean="0">
                          <a:latin typeface="Times New Roman" panose="02020603050405020304" pitchFamily="18" charset="0"/>
                          <a:cs typeface="Times New Roman" panose="02020603050405020304" pitchFamily="18" charset="0"/>
                        </a:rPr>
                        <a:t>Mục</a:t>
                      </a:r>
                      <a:r>
                        <a:rPr lang="en-US" sz="2300" b="1" baseline="0" dirty="0" smtClean="0">
                          <a:latin typeface="Times New Roman" panose="02020603050405020304" pitchFamily="18" charset="0"/>
                          <a:cs typeface="Times New Roman" panose="02020603050405020304" pitchFamily="18" charset="0"/>
                        </a:rPr>
                        <a:t> </a:t>
                      </a:r>
                      <a:r>
                        <a:rPr lang="en-US" sz="2300" b="1" baseline="0" dirty="0" err="1" smtClean="0">
                          <a:latin typeface="Times New Roman" panose="02020603050405020304" pitchFamily="18" charset="0"/>
                          <a:cs typeface="Times New Roman" panose="02020603050405020304" pitchFamily="18" charset="0"/>
                        </a:rPr>
                        <a:t>đích</a:t>
                      </a:r>
                      <a:r>
                        <a:rPr lang="en-US" sz="2300" b="1" baseline="0" dirty="0" smtClean="0">
                          <a:latin typeface="Times New Roman" panose="02020603050405020304" pitchFamily="18" charset="0"/>
                          <a:cs typeface="Times New Roman" panose="02020603050405020304" pitchFamily="18" charset="0"/>
                        </a:rPr>
                        <a:t> </a:t>
                      </a:r>
                      <a:r>
                        <a:rPr lang="en-US" sz="2300" b="1" baseline="0" dirty="0" err="1" smtClean="0">
                          <a:latin typeface="Times New Roman" panose="02020603050405020304" pitchFamily="18" charset="0"/>
                          <a:cs typeface="Times New Roman" panose="02020603050405020304" pitchFamily="18" charset="0"/>
                        </a:rPr>
                        <a:t>bón</a:t>
                      </a:r>
                      <a:r>
                        <a:rPr lang="en-US" sz="2300" b="1" baseline="0" dirty="0" smtClean="0">
                          <a:latin typeface="Times New Roman" panose="02020603050405020304" pitchFamily="18" charset="0"/>
                          <a:cs typeface="Times New Roman" panose="02020603050405020304" pitchFamily="18" charset="0"/>
                        </a:rPr>
                        <a:t> </a:t>
                      </a:r>
                      <a:r>
                        <a:rPr lang="en-US" sz="2300" b="1" baseline="0" dirty="0" err="1" smtClean="0">
                          <a:latin typeface="Times New Roman" panose="02020603050405020304" pitchFamily="18" charset="0"/>
                          <a:cs typeface="Times New Roman" panose="02020603050405020304" pitchFamily="18" charset="0"/>
                        </a:rPr>
                        <a:t>phân</a:t>
                      </a:r>
                      <a:endParaRPr lang="en-US" sz="23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0">
                <a:tc>
                  <a:txBody>
                    <a:bodyPr/>
                    <a:lstStyle/>
                    <a:p>
                      <a:r>
                        <a:rPr lang="en-US" sz="2300" dirty="0" err="1" smtClean="0">
                          <a:latin typeface="Times New Roman" panose="02020603050405020304" pitchFamily="18" charset="0"/>
                          <a:cs typeface="Times New Roman" panose="02020603050405020304" pitchFamily="18" charset="0"/>
                        </a:rPr>
                        <a:t>Lần</a:t>
                      </a:r>
                      <a:r>
                        <a:rPr lang="en-US" sz="2300" baseline="0" dirty="0" smtClean="0">
                          <a:latin typeface="Times New Roman" panose="02020603050405020304" pitchFamily="18" charset="0"/>
                          <a:cs typeface="Times New Roman" panose="02020603050405020304" pitchFamily="18" charset="0"/>
                        </a:rPr>
                        <a:t> 1 (</a:t>
                      </a:r>
                      <a:r>
                        <a:rPr lang="en-US" sz="2300" baseline="0" dirty="0" err="1" smtClean="0">
                          <a:latin typeface="Times New Roman" panose="02020603050405020304" pitchFamily="18" charset="0"/>
                          <a:cs typeface="Times New Roman" panose="02020603050405020304" pitchFamily="18" charset="0"/>
                        </a:rPr>
                        <a:t>sau</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thu</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hoạch</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quả</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khoảng</a:t>
                      </a:r>
                      <a:r>
                        <a:rPr lang="en-US" sz="2300" baseline="0" dirty="0" smtClean="0">
                          <a:latin typeface="Times New Roman" panose="02020603050405020304" pitchFamily="18" charset="0"/>
                          <a:cs typeface="Times New Roman" panose="02020603050405020304" pitchFamily="18" charset="0"/>
                        </a:rPr>
                        <a:t> 7-10 </a:t>
                      </a:r>
                      <a:r>
                        <a:rPr lang="en-US" sz="2300" baseline="0" dirty="0" err="1" smtClean="0">
                          <a:latin typeface="Times New Roman" panose="02020603050405020304" pitchFamily="18" charset="0"/>
                          <a:cs typeface="Times New Roman" panose="02020603050405020304" pitchFamily="18" charset="0"/>
                        </a:rPr>
                        <a:t>ngày</a:t>
                      </a:r>
                      <a:r>
                        <a:rPr lang="en-US" sz="2300" baseline="0" dirty="0" smtClean="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a:txBody>
                  <a:tcPr anchor="ctr"/>
                </a:tc>
                <a:tc>
                  <a:txBody>
                    <a:bodyPr/>
                    <a:lstStyle/>
                    <a:p>
                      <a:r>
                        <a:rPr lang="en-US" sz="2300" dirty="0" smtClean="0">
                          <a:latin typeface="Times New Roman" panose="02020603050405020304" pitchFamily="18" charset="0"/>
                          <a:cs typeface="Times New Roman" panose="02020603050405020304" pitchFamily="18" charset="0"/>
                        </a:rPr>
                        <a:t>100% </a:t>
                      </a:r>
                      <a:r>
                        <a:rPr lang="en-US" sz="2300" dirty="0" err="1" smtClean="0">
                          <a:latin typeface="Times New Roman" panose="02020603050405020304" pitchFamily="18" charset="0"/>
                          <a:cs typeface="Times New Roman" panose="02020603050405020304" pitchFamily="18" charset="0"/>
                        </a:rPr>
                        <a:t>phân</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hữu</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cơ</a:t>
                      </a:r>
                      <a:r>
                        <a:rPr lang="en-US" sz="2300" baseline="0" dirty="0" smtClean="0">
                          <a:latin typeface="Times New Roman" panose="02020603050405020304" pitchFamily="18" charset="0"/>
                          <a:cs typeface="Times New Roman" panose="02020603050405020304" pitchFamily="18" charset="0"/>
                        </a:rPr>
                        <a:t> + 100% </a:t>
                      </a:r>
                      <a:r>
                        <a:rPr lang="en-US" sz="2300" baseline="0" dirty="0" err="1" smtClean="0">
                          <a:latin typeface="Times New Roman" panose="02020603050405020304" pitchFamily="18" charset="0"/>
                          <a:cs typeface="Times New Roman" panose="02020603050405020304" pitchFamily="18" charset="0"/>
                        </a:rPr>
                        <a:t>phân</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lân</a:t>
                      </a:r>
                      <a:endParaRPr lang="en-US" sz="2300" dirty="0">
                        <a:latin typeface="Times New Roman" panose="02020603050405020304" pitchFamily="18" charset="0"/>
                        <a:cs typeface="Times New Roman" panose="02020603050405020304" pitchFamily="18" charset="0"/>
                      </a:endParaRPr>
                    </a:p>
                  </a:txBody>
                  <a:tcPr anchor="ctr"/>
                </a:tc>
                <a:tc>
                  <a:txBody>
                    <a:bodyPr/>
                    <a:lstStyle/>
                    <a:p>
                      <a:r>
                        <a:rPr lang="en-US" sz="2300" dirty="0" err="1" smtClean="0">
                          <a:latin typeface="Times New Roman" panose="02020603050405020304" pitchFamily="18" charset="0"/>
                          <a:cs typeface="Times New Roman" panose="02020603050405020304" pitchFamily="18" charset="0"/>
                        </a:rPr>
                        <a:t>Khôi</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phục</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sinh</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trưởng</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của</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cây</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thúc</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đẩy</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các</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đợt</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lộc</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mới</a:t>
                      </a:r>
                      <a:endParaRPr lang="en-US" sz="23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0">
                <a:tc>
                  <a:txBody>
                    <a:bodyPr/>
                    <a:lstStyle/>
                    <a:p>
                      <a:r>
                        <a:rPr lang="en-US" sz="2300" dirty="0" err="1" smtClean="0">
                          <a:latin typeface="Times New Roman" panose="02020603050405020304" pitchFamily="18" charset="0"/>
                          <a:cs typeface="Times New Roman" panose="02020603050405020304" pitchFamily="18" charset="0"/>
                        </a:rPr>
                        <a:t>Lần</a:t>
                      </a:r>
                      <a:r>
                        <a:rPr lang="en-US" sz="2300" baseline="0" dirty="0" smtClean="0">
                          <a:latin typeface="Times New Roman" panose="02020603050405020304" pitchFamily="18" charset="0"/>
                          <a:cs typeface="Times New Roman" panose="02020603050405020304" pitchFamily="18" charset="0"/>
                        </a:rPr>
                        <a:t> 2 (</a:t>
                      </a:r>
                      <a:r>
                        <a:rPr lang="en-US" sz="2300" baseline="0" dirty="0" err="1" smtClean="0">
                          <a:latin typeface="Times New Roman" panose="02020603050405020304" pitchFamily="18" charset="0"/>
                          <a:cs typeface="Times New Roman" panose="02020603050405020304" pitchFamily="18" charset="0"/>
                        </a:rPr>
                        <a:t>khi</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cây</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bắt</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đầu</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ra</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hoa</a:t>
                      </a:r>
                      <a:r>
                        <a:rPr lang="en-US" sz="2300" baseline="0" dirty="0" smtClean="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a:txBody>
                  <a:tcPr anchor="ctr"/>
                </a:tc>
                <a:tc>
                  <a:txBody>
                    <a:bodyPr/>
                    <a:lstStyle/>
                    <a:p>
                      <a:r>
                        <a:rPr lang="en-US" sz="2300" dirty="0" smtClean="0">
                          <a:latin typeface="Times New Roman" panose="02020603050405020304" pitchFamily="18" charset="0"/>
                          <a:cs typeface="Times New Roman" panose="02020603050405020304" pitchFamily="18" charset="0"/>
                        </a:rPr>
                        <a:t>40% </a:t>
                      </a:r>
                      <a:r>
                        <a:rPr lang="en-US" sz="2300" dirty="0" err="1" smtClean="0">
                          <a:latin typeface="Times New Roman" panose="02020603050405020304" pitchFamily="18" charset="0"/>
                          <a:cs typeface="Times New Roman" panose="02020603050405020304" pitchFamily="18" charset="0"/>
                        </a:rPr>
                        <a:t>phân</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đạm</a:t>
                      </a:r>
                      <a:r>
                        <a:rPr lang="en-US" sz="2300" baseline="0" dirty="0" smtClean="0">
                          <a:latin typeface="Times New Roman" panose="02020603050405020304" pitchFamily="18" charset="0"/>
                          <a:cs typeface="Times New Roman" panose="02020603050405020304" pitchFamily="18" charset="0"/>
                        </a:rPr>
                        <a:t> + 40% </a:t>
                      </a:r>
                      <a:r>
                        <a:rPr lang="en-US" sz="2300" baseline="0" dirty="0" err="1" smtClean="0">
                          <a:latin typeface="Times New Roman" panose="02020603050405020304" pitchFamily="18" charset="0"/>
                          <a:cs typeface="Times New Roman" panose="02020603050405020304" pitchFamily="18" charset="0"/>
                        </a:rPr>
                        <a:t>phân</a:t>
                      </a:r>
                      <a:r>
                        <a:rPr lang="en-US" sz="2300" baseline="0" dirty="0" smtClean="0">
                          <a:latin typeface="Times New Roman" panose="02020603050405020304" pitchFamily="18" charset="0"/>
                          <a:cs typeface="Times New Roman" panose="02020603050405020304" pitchFamily="18" charset="0"/>
                        </a:rPr>
                        <a:t> kali</a:t>
                      </a:r>
                      <a:endParaRPr lang="en-US" sz="2300" dirty="0">
                        <a:latin typeface="Times New Roman" panose="02020603050405020304" pitchFamily="18" charset="0"/>
                        <a:cs typeface="Times New Roman" panose="02020603050405020304" pitchFamily="18" charset="0"/>
                      </a:endParaRPr>
                    </a:p>
                  </a:txBody>
                  <a:tcPr anchor="ctr"/>
                </a:tc>
                <a:tc>
                  <a:txBody>
                    <a:bodyPr/>
                    <a:lstStyle/>
                    <a:p>
                      <a:r>
                        <a:rPr lang="en-US" sz="2300" dirty="0" err="1" smtClean="0">
                          <a:latin typeface="Times New Roman" panose="02020603050405020304" pitchFamily="18" charset="0"/>
                          <a:cs typeface="Times New Roman" panose="02020603050405020304" pitchFamily="18" charset="0"/>
                        </a:rPr>
                        <a:t>Thúc</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đẩy</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quá</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trình</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ra</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hoa</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nuôi</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dưỡng</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hoa</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và</a:t>
                      </a:r>
                      <a:r>
                        <a:rPr lang="en-US" sz="2300" baseline="0" dirty="0" smtClean="0">
                          <a:latin typeface="Times New Roman" panose="02020603050405020304" pitchFamily="18" charset="0"/>
                          <a:cs typeface="Times New Roman" panose="02020603050405020304" pitchFamily="18" charset="0"/>
                        </a:rPr>
                        <a:t> tang </a:t>
                      </a:r>
                      <a:r>
                        <a:rPr lang="en-US" sz="2300" baseline="0" dirty="0" err="1" smtClean="0">
                          <a:latin typeface="Times New Roman" panose="02020603050405020304" pitchFamily="18" charset="0"/>
                          <a:cs typeface="Times New Roman" panose="02020603050405020304" pitchFamily="18" charset="0"/>
                        </a:rPr>
                        <a:t>khả</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năng</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đậu</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quả</a:t>
                      </a:r>
                      <a:endParaRPr lang="en-US" sz="23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0">
                <a:tc>
                  <a:txBody>
                    <a:bodyPr/>
                    <a:lstStyle/>
                    <a:p>
                      <a:r>
                        <a:rPr lang="en-US" sz="2300" dirty="0" err="1" smtClean="0">
                          <a:latin typeface="Times New Roman" panose="02020603050405020304" pitchFamily="18" charset="0"/>
                          <a:cs typeface="Times New Roman" panose="02020603050405020304" pitchFamily="18" charset="0"/>
                        </a:rPr>
                        <a:t>Lần</a:t>
                      </a:r>
                      <a:r>
                        <a:rPr lang="en-US" sz="2300" baseline="0" dirty="0" smtClean="0">
                          <a:latin typeface="Times New Roman" panose="02020603050405020304" pitchFamily="18" charset="0"/>
                          <a:cs typeface="Times New Roman" panose="02020603050405020304" pitchFamily="18" charset="0"/>
                        </a:rPr>
                        <a:t> 3 (</a:t>
                      </a:r>
                      <a:r>
                        <a:rPr lang="en-US" sz="2300" baseline="0" dirty="0" err="1" smtClean="0">
                          <a:latin typeface="Times New Roman" panose="02020603050405020304" pitchFamily="18" charset="0"/>
                          <a:cs typeface="Times New Roman" panose="02020603050405020304" pitchFamily="18" charset="0"/>
                        </a:rPr>
                        <a:t>khi</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cây</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đậu</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quả</a:t>
                      </a:r>
                      <a:r>
                        <a:rPr lang="en-US" sz="2300" baseline="0" dirty="0" smtClean="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dirty="0" smtClean="0">
                          <a:latin typeface="Times New Roman" panose="02020603050405020304" pitchFamily="18" charset="0"/>
                          <a:cs typeface="Times New Roman" panose="02020603050405020304" pitchFamily="18" charset="0"/>
                        </a:rPr>
                        <a:t>30% </a:t>
                      </a:r>
                      <a:r>
                        <a:rPr lang="en-US" sz="2300" dirty="0" err="1" smtClean="0">
                          <a:latin typeface="Times New Roman" panose="02020603050405020304" pitchFamily="18" charset="0"/>
                          <a:cs typeface="Times New Roman" panose="02020603050405020304" pitchFamily="18" charset="0"/>
                        </a:rPr>
                        <a:t>phân</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đạm</a:t>
                      </a:r>
                      <a:r>
                        <a:rPr lang="en-US" sz="2300" baseline="0" dirty="0" smtClean="0">
                          <a:latin typeface="Times New Roman" panose="02020603050405020304" pitchFamily="18" charset="0"/>
                          <a:cs typeface="Times New Roman" panose="02020603050405020304" pitchFamily="18" charset="0"/>
                        </a:rPr>
                        <a:t> + 30% </a:t>
                      </a:r>
                      <a:r>
                        <a:rPr lang="en-US" sz="2300" baseline="0" dirty="0" err="1" smtClean="0">
                          <a:latin typeface="Times New Roman" panose="02020603050405020304" pitchFamily="18" charset="0"/>
                          <a:cs typeface="Times New Roman" panose="02020603050405020304" pitchFamily="18" charset="0"/>
                        </a:rPr>
                        <a:t>phân</a:t>
                      </a:r>
                      <a:r>
                        <a:rPr lang="en-US" sz="2300" baseline="0" dirty="0" smtClean="0">
                          <a:latin typeface="Times New Roman" panose="02020603050405020304" pitchFamily="18" charset="0"/>
                          <a:cs typeface="Times New Roman" panose="02020603050405020304" pitchFamily="18" charset="0"/>
                        </a:rPr>
                        <a:t> kali</a:t>
                      </a:r>
                      <a:endParaRPr lang="en-US" sz="2300" dirty="0" smtClean="0">
                        <a:latin typeface="Times New Roman" panose="02020603050405020304" pitchFamily="18" charset="0"/>
                        <a:cs typeface="Times New Roman" panose="02020603050405020304" pitchFamily="18" charset="0"/>
                      </a:endParaRPr>
                    </a:p>
                  </a:txBody>
                  <a:tcPr anchor="ctr"/>
                </a:tc>
                <a:tc>
                  <a:txBody>
                    <a:bodyPr/>
                    <a:lstStyle/>
                    <a:p>
                      <a:r>
                        <a:rPr lang="en-US" sz="2300" dirty="0" err="1" smtClean="0">
                          <a:latin typeface="Times New Roman" panose="02020603050405020304" pitchFamily="18" charset="0"/>
                          <a:cs typeface="Times New Roman" panose="02020603050405020304" pitchFamily="18" charset="0"/>
                        </a:rPr>
                        <a:t>Nuôi</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dưỡng</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quả</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hạn</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chế</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rụng</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quả</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và</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thúc</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quả</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lớn</a:t>
                      </a:r>
                      <a:endParaRPr lang="en-US" sz="23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0">
                <a:tc>
                  <a:txBody>
                    <a:bodyPr/>
                    <a:lstStyle/>
                    <a:p>
                      <a:r>
                        <a:rPr lang="en-US" sz="2300" dirty="0" err="1" smtClean="0">
                          <a:latin typeface="Times New Roman" panose="02020603050405020304" pitchFamily="18" charset="0"/>
                          <a:cs typeface="Times New Roman" panose="02020603050405020304" pitchFamily="18" charset="0"/>
                        </a:rPr>
                        <a:t>Lần</a:t>
                      </a:r>
                      <a:r>
                        <a:rPr lang="en-US" sz="2300" baseline="0" dirty="0" smtClean="0">
                          <a:latin typeface="Times New Roman" panose="02020603050405020304" pitchFamily="18" charset="0"/>
                          <a:cs typeface="Times New Roman" panose="02020603050405020304" pitchFamily="18" charset="0"/>
                        </a:rPr>
                        <a:t> 4 (</a:t>
                      </a:r>
                      <a:r>
                        <a:rPr lang="en-US" sz="2300" baseline="0" dirty="0" err="1" smtClean="0">
                          <a:latin typeface="Times New Roman" panose="02020603050405020304" pitchFamily="18" charset="0"/>
                          <a:cs typeface="Times New Roman" panose="02020603050405020304" pitchFamily="18" charset="0"/>
                        </a:rPr>
                        <a:t>sau</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lần</a:t>
                      </a:r>
                      <a:r>
                        <a:rPr lang="en-US" sz="2300" baseline="0" dirty="0" smtClean="0">
                          <a:latin typeface="Times New Roman" panose="02020603050405020304" pitchFamily="18" charset="0"/>
                          <a:cs typeface="Times New Roman" panose="02020603050405020304" pitchFamily="18" charset="0"/>
                        </a:rPr>
                        <a:t> 3 </a:t>
                      </a:r>
                      <a:r>
                        <a:rPr lang="en-US" sz="2300" baseline="0" dirty="0" err="1" smtClean="0">
                          <a:latin typeface="Times New Roman" panose="02020603050405020304" pitchFamily="18" charset="0"/>
                          <a:cs typeface="Times New Roman" panose="02020603050405020304" pitchFamily="18" charset="0"/>
                        </a:rPr>
                        <a:t>từ</a:t>
                      </a:r>
                      <a:r>
                        <a:rPr lang="en-US" sz="2300" baseline="0" dirty="0" smtClean="0">
                          <a:latin typeface="Times New Roman" panose="02020603050405020304" pitchFamily="18" charset="0"/>
                          <a:cs typeface="Times New Roman" panose="02020603050405020304" pitchFamily="18" charset="0"/>
                        </a:rPr>
                        <a:t> 1,5 </a:t>
                      </a:r>
                      <a:r>
                        <a:rPr lang="en-US" sz="2300" baseline="0" dirty="0" err="1" smtClean="0">
                          <a:latin typeface="Times New Roman" panose="02020603050405020304" pitchFamily="18" charset="0"/>
                          <a:cs typeface="Times New Roman" panose="02020603050405020304" pitchFamily="18" charset="0"/>
                        </a:rPr>
                        <a:t>đến</a:t>
                      </a:r>
                      <a:r>
                        <a:rPr lang="en-US" sz="2300" baseline="0" dirty="0" smtClean="0">
                          <a:latin typeface="Times New Roman" panose="02020603050405020304" pitchFamily="18" charset="0"/>
                          <a:cs typeface="Times New Roman" panose="02020603050405020304" pitchFamily="18" charset="0"/>
                        </a:rPr>
                        <a:t> 2 </a:t>
                      </a:r>
                      <a:r>
                        <a:rPr lang="en-US" sz="2300" baseline="0" dirty="0" err="1" smtClean="0">
                          <a:latin typeface="Times New Roman" panose="02020603050405020304" pitchFamily="18" charset="0"/>
                          <a:cs typeface="Times New Roman" panose="02020603050405020304" pitchFamily="18" charset="0"/>
                        </a:rPr>
                        <a:t>tháng</a:t>
                      </a:r>
                      <a:r>
                        <a:rPr lang="en-US" sz="2300" baseline="0" dirty="0" smtClean="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dirty="0" smtClean="0">
                          <a:latin typeface="Times New Roman" panose="02020603050405020304" pitchFamily="18" charset="0"/>
                          <a:cs typeface="Times New Roman" panose="02020603050405020304" pitchFamily="18" charset="0"/>
                        </a:rPr>
                        <a:t>30% </a:t>
                      </a:r>
                      <a:r>
                        <a:rPr lang="en-US" sz="2300" dirty="0" err="1" smtClean="0">
                          <a:latin typeface="Times New Roman" panose="02020603050405020304" pitchFamily="18" charset="0"/>
                          <a:cs typeface="Times New Roman" panose="02020603050405020304" pitchFamily="18" charset="0"/>
                        </a:rPr>
                        <a:t>phân</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đạm</a:t>
                      </a:r>
                      <a:r>
                        <a:rPr lang="en-US" sz="2300" baseline="0" dirty="0" smtClean="0">
                          <a:latin typeface="Times New Roman" panose="02020603050405020304" pitchFamily="18" charset="0"/>
                          <a:cs typeface="Times New Roman" panose="02020603050405020304" pitchFamily="18" charset="0"/>
                        </a:rPr>
                        <a:t> + 30% </a:t>
                      </a:r>
                      <a:r>
                        <a:rPr lang="en-US" sz="2300" baseline="0" dirty="0" err="1" smtClean="0">
                          <a:latin typeface="Times New Roman" panose="02020603050405020304" pitchFamily="18" charset="0"/>
                          <a:cs typeface="Times New Roman" panose="02020603050405020304" pitchFamily="18" charset="0"/>
                        </a:rPr>
                        <a:t>phân</a:t>
                      </a:r>
                      <a:r>
                        <a:rPr lang="en-US" sz="2300" baseline="0" dirty="0" smtClean="0">
                          <a:latin typeface="Times New Roman" panose="02020603050405020304" pitchFamily="18" charset="0"/>
                          <a:cs typeface="Times New Roman" panose="02020603050405020304" pitchFamily="18" charset="0"/>
                        </a:rPr>
                        <a:t> kali</a:t>
                      </a:r>
                      <a:endParaRPr lang="en-US" sz="2300" dirty="0" smtClean="0">
                        <a:latin typeface="Times New Roman" panose="02020603050405020304" pitchFamily="18" charset="0"/>
                        <a:cs typeface="Times New Roman" panose="02020603050405020304" pitchFamily="18" charset="0"/>
                      </a:endParaRPr>
                    </a:p>
                  </a:txBody>
                  <a:tcPr anchor="ctr"/>
                </a:tc>
                <a:tc>
                  <a:txBody>
                    <a:bodyPr/>
                    <a:lstStyle/>
                    <a:p>
                      <a:r>
                        <a:rPr lang="en-US" sz="2300" baseline="0" dirty="0" err="1" smtClean="0">
                          <a:latin typeface="Times New Roman" panose="02020603050405020304" pitchFamily="18" charset="0"/>
                          <a:cs typeface="Times New Roman" panose="02020603050405020304" pitchFamily="18" charset="0"/>
                        </a:rPr>
                        <a:t>Thúc</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quả</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lớn</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và</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nâng</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cao</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chất</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lượng</a:t>
                      </a:r>
                      <a:r>
                        <a:rPr lang="en-US" sz="2300" baseline="0" dirty="0" smtClean="0">
                          <a:latin typeface="Times New Roman" panose="02020603050405020304" pitchFamily="18" charset="0"/>
                          <a:cs typeface="Times New Roman" panose="02020603050405020304" pitchFamily="18" charset="0"/>
                        </a:rPr>
                        <a:t> </a:t>
                      </a:r>
                      <a:r>
                        <a:rPr lang="en-US" sz="2300" baseline="0" dirty="0" err="1" smtClean="0">
                          <a:latin typeface="Times New Roman" panose="02020603050405020304" pitchFamily="18" charset="0"/>
                          <a:cs typeface="Times New Roman" panose="02020603050405020304" pitchFamily="18" charset="0"/>
                        </a:rPr>
                        <a:t>quả</a:t>
                      </a:r>
                      <a:endParaRPr lang="en-US" sz="23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7308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circle(in)">
                                      <p:cBhvr>
                                        <p:cTn id="7" dur="20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circle(in)">
                                      <p:cBhvr>
                                        <p:cTn id="12" dur="20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circle(in)">
                                      <p:cBhvr>
                                        <p:cTn id="17" dur="2000"/>
                                        <p:tgtEl>
                                          <p:spTgt spid="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1549" y="0"/>
            <a:ext cx="11542643" cy="3600986"/>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b) </a:t>
            </a:r>
            <a:r>
              <a:rPr lang="en-US" sz="2800" b="1" i="1" dirty="0" err="1" smtClean="0">
                <a:latin typeface="Times New Roman" panose="02020603050405020304" pitchFamily="18" charset="0"/>
                <a:cs typeface="Times New Roman" panose="02020603050405020304" pitchFamily="18" charset="0"/>
              </a:rPr>
              <a:t>Bón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thúc</a:t>
            </a:r>
            <a:endParaRPr lang="en-US" sz="2800" b="1" i="1" dirty="0" smtClean="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Cách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bón</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phân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rồi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hòa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tan </a:t>
            </a:r>
            <a:r>
              <a:rPr lang="en-US" sz="2800" dirty="0" err="1" smtClean="0">
                <a:latin typeface="Times New Roman" panose="02020603050405020304" pitchFamily="18" charset="0"/>
                <a:cs typeface="Times New Roman" panose="02020603050405020304" pitchFamily="18" charset="0"/>
              </a:rPr>
              <a:t>phân</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Chú</a:t>
            </a:r>
            <a:r>
              <a:rPr lang="en-US" sz="2800" dirty="0" smtClean="0">
                <a:latin typeface="Times New Roman" panose="02020603050405020304" pitchFamily="18" charset="0"/>
                <a:cs typeface="Times New Roman" panose="02020603050405020304" pitchFamily="18" charset="0"/>
              </a:rPr>
              <a:t> ý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bón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291549" y="3723032"/>
            <a:ext cx="3248025" cy="302895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01" b="98498" l="870" r="100000"/>
                    </a14:imgEffect>
                  </a14:imgLayer>
                </a14:imgProps>
              </a:ext>
            </a:extLst>
          </a:blip>
          <a:stretch>
            <a:fillRect/>
          </a:stretch>
        </p:blipFill>
        <p:spPr>
          <a:xfrm>
            <a:off x="4254155" y="3686175"/>
            <a:ext cx="3286125" cy="3171825"/>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297" b="100000" l="0" r="100000"/>
                    </a14:imgEffect>
                  </a14:imgLayer>
                </a14:imgProps>
              </a:ext>
            </a:extLst>
          </a:blip>
          <a:stretch>
            <a:fillRect/>
          </a:stretch>
        </p:blipFill>
        <p:spPr>
          <a:xfrm>
            <a:off x="8424242" y="3632544"/>
            <a:ext cx="3409950" cy="3209925"/>
          </a:xfrm>
          <a:prstGeom prst="rect">
            <a:avLst/>
          </a:prstGeom>
        </p:spPr>
      </p:pic>
    </p:spTree>
    <p:extLst>
      <p:ext uri="{BB962C8B-B14F-4D97-AF65-F5344CB8AC3E}">
        <p14:creationId xmlns:p14="http://schemas.microsoft.com/office/powerpoint/2010/main" val="77485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circle(in)">
                                      <p:cBhvr>
                                        <p:cTn id="7" dur="20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circle(in)">
                                      <p:cBhvr>
                                        <p:cTn id="12" dur="20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circle(in)">
                                      <p:cBhvr>
                                        <p:cTn id="17" dur="20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circle(in)">
                                      <p:cBhvr>
                                        <p:cTn id="22" dur="2000"/>
                                        <p:tgtEl>
                                          <p:spTgt spid="6">
                                            <p:txEl>
                                              <p:pRg st="5" end="5"/>
                                            </p:txEl>
                                          </p:spTgt>
                                        </p:tgtEl>
                                      </p:cBhvr>
                                    </p:animEffect>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4" y="198783"/>
            <a:ext cx="7301946" cy="6186309"/>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b) </a:t>
            </a:r>
            <a:r>
              <a:rPr lang="en-US" sz="2800" b="1" i="1" dirty="0" err="1" smtClean="0">
                <a:latin typeface="Times New Roman" panose="02020603050405020304" pitchFamily="18" charset="0"/>
                <a:cs typeface="Times New Roman" panose="02020603050405020304" pitchFamily="18" charset="0"/>
              </a:rPr>
              <a:t>Bón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thúc</a:t>
            </a:r>
            <a:endParaRPr lang="en-US" sz="2800" b="1" i="1" dirty="0" smtClean="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Cách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bón</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phân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doanh</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20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30 cm, </a:t>
            </a:r>
            <a:r>
              <a:rPr lang="en-US" sz="2800" dirty="0" err="1" smtClean="0">
                <a:latin typeface="Times New Roman" panose="02020603050405020304" pitchFamily="18" charset="0"/>
                <a:cs typeface="Times New Roman" panose="02020603050405020304" pitchFamily="18" charset="0"/>
              </a:rPr>
              <a:t>sâu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15 cm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20 cm </a:t>
            </a:r>
            <a:r>
              <a:rPr lang="en-US" sz="2800" dirty="0" err="1" smtClean="0">
                <a:latin typeface="Times New Roman" panose="02020603050405020304" pitchFamily="18" charset="0"/>
                <a:cs typeface="Times New Roman" panose="02020603050405020304" pitchFamily="18" charset="0"/>
              </a:rPr>
              <a:t>rải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hữu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ẩm</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bón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hòa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tan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ngấm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endParaRPr lang="en-US" sz="2800" dirty="0" smtClean="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Chú</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bón</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727466" y="824962"/>
            <a:ext cx="4105275" cy="2466975"/>
          </a:xfrm>
          <a:prstGeom prst="rect">
            <a:avLst/>
          </a:prstGeom>
        </p:spPr>
      </p:pic>
      <p:pic>
        <p:nvPicPr>
          <p:cNvPr id="5" name="Picture 4"/>
          <p:cNvPicPr>
            <a:picLocks noChangeAspect="1"/>
          </p:cNvPicPr>
          <p:nvPr/>
        </p:nvPicPr>
        <p:blipFill>
          <a:blip r:embed="rId3"/>
          <a:stretch>
            <a:fillRect/>
          </a:stretch>
        </p:blipFill>
        <p:spPr>
          <a:xfrm>
            <a:off x="7620000" y="3337091"/>
            <a:ext cx="4029075" cy="2466975"/>
          </a:xfrm>
          <a:prstGeom prst="rect">
            <a:avLst/>
          </a:prstGeom>
        </p:spPr>
      </p:pic>
    </p:spTree>
    <p:extLst>
      <p:ext uri="{BB962C8B-B14F-4D97-AF65-F5344CB8AC3E}">
        <p14:creationId xmlns:p14="http://schemas.microsoft.com/office/powerpoint/2010/main" val="90568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circle(in)">
                                      <p:cBhvr>
                                        <p:cTn id="7" dur="20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circle(in)">
                                      <p:cBhvr>
                                        <p:cTn id="12" dur="2000"/>
                                        <p:tgtEl>
                                          <p:spTgt spid="6">
                                            <p:txEl>
                                              <p:pRg st="4" end="4"/>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circle(in)">
                                      <p:cBhvr>
                                        <p:cTn id="22" dur="2000"/>
                                        <p:tgtEl>
                                          <p:spTgt spid="6">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circle(in)">
                                      <p:cBhvr>
                                        <p:cTn id="30"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s://kenhgiaovien.com/sites/default/files/styles/700xauto/public/2024-02/slide3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9876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3773790" cy="1015663"/>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c) </a:t>
            </a:r>
            <a:r>
              <a:rPr lang="en-US" sz="2800" b="1" i="1" dirty="0" err="1" smtClean="0">
                <a:latin typeface="Times New Roman" panose="02020603050405020304" pitchFamily="18" charset="0"/>
                <a:cs typeface="Times New Roman" panose="02020603050405020304" pitchFamily="18" charset="0"/>
              </a:rPr>
              <a:t>Tưới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nước</a:t>
            </a:r>
            <a:endParaRPr lang="en-US" sz="2800" b="1" i="1" dirty="0" smtClean="0">
              <a:latin typeface="Times New Roman" panose="02020603050405020304" pitchFamily="18" charset="0"/>
              <a:cs typeface="Times New Roman" panose="02020603050405020304" pitchFamily="18" charset="0"/>
            </a:endParaRPr>
          </a:p>
        </p:txBody>
      </p:sp>
      <p:sp>
        <p:nvSpPr>
          <p:cNvPr id="2" name="Rectangle 1"/>
          <p:cNvSpPr/>
          <p:nvPr/>
        </p:nvSpPr>
        <p:spPr>
          <a:xfrm>
            <a:off x="530087" y="1512585"/>
            <a:ext cx="11184835" cy="3600986"/>
          </a:xfrm>
          <a:prstGeom prst="rect">
            <a:avLst/>
          </a:prstGeom>
        </p:spPr>
        <p:txBody>
          <a:bodyPr wrap="square">
            <a:spAutoFit/>
          </a:bodyPr>
          <a:lstStyle/>
          <a:p>
            <a:pPr>
              <a:spcBef>
                <a:spcPct val="50000"/>
              </a:spcBef>
            </a:pPr>
            <a:r>
              <a:rPr lang="en-US" altLang="en-US" sz="2400" b="1" dirty="0">
                <a:latin typeface="Times New Roman" panose="02020603050405020304" pitchFamily="18" charset="0"/>
                <a:cs typeface="Times New Roman" panose="02020603050405020304" pitchFamily="18" charset="0"/>
              </a:rPr>
              <a:t>“</a:t>
            </a:r>
            <a:r>
              <a:rPr lang="en-US" altLang="en-US" sz="2400" b="1" dirty="0" err="1">
                <a:latin typeface="Times New Roman" panose="02020603050405020304" pitchFamily="18" charset="0"/>
                <a:cs typeface="Times New Roman" panose="02020603050405020304" pitchFamily="18" charset="0"/>
              </a:rPr>
              <a:t>Nhất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nước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nhì</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phân</a:t>
            </a:r>
            <a:r>
              <a:rPr lang="en-US" altLang="en-US" sz="2400" b="1" dirty="0">
                <a:latin typeface="Times New Roman" panose="02020603050405020304" pitchFamily="18" charset="0"/>
                <a:cs typeface="Times New Roman" panose="02020603050405020304" pitchFamily="18" charset="0"/>
              </a:rPr>
              <a:t>, tam </a:t>
            </a:r>
            <a:r>
              <a:rPr lang="en-US" altLang="en-US" sz="2400" b="1" dirty="0" err="1">
                <a:latin typeface="Times New Roman" panose="02020603050405020304" pitchFamily="18" charset="0"/>
                <a:cs typeface="Times New Roman" panose="02020603050405020304" pitchFamily="18" charset="0"/>
              </a:rPr>
              <a:t>cần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tứ</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giống</a:t>
            </a:r>
            <a:r>
              <a:rPr lang="en-US" altLang="en-US" sz="2400" b="1" dirty="0">
                <a:latin typeface="Times New Roman" panose="02020603050405020304" pitchFamily="18" charset="0"/>
                <a:cs typeface="Times New Roman" panose="02020603050405020304" pitchFamily="18" charset="0"/>
              </a:rPr>
              <a:t>”</a:t>
            </a:r>
          </a:p>
          <a:p>
            <a:pPr>
              <a:spcBef>
                <a:spcPct val="50000"/>
              </a:spcBef>
            </a:pPr>
            <a:r>
              <a:rPr lang="en-US" altLang="en-US" sz="2400" b="1" dirty="0" smtClean="0">
                <a:solidFill>
                  <a:srgbClr val="FF0000"/>
                </a:solidFill>
                <a:latin typeface="Times New Roman" panose="02020603050405020304" pitchFamily="18" charset="0"/>
                <a:cs typeface="Times New Roman" panose="02020603050405020304" pitchFamily="18" charset="0"/>
              </a:rPr>
              <a:t>Ý </a:t>
            </a:r>
            <a:r>
              <a:rPr lang="en-US" altLang="en-US" sz="2400" b="1" dirty="0" err="1" smtClean="0">
                <a:solidFill>
                  <a:srgbClr val="FF0000"/>
                </a:solidFill>
                <a:latin typeface="Times New Roman" panose="02020603050405020304" pitchFamily="18" charset="0"/>
                <a:cs typeface="Times New Roman" panose="02020603050405020304" pitchFamily="18" charset="0"/>
              </a:rPr>
              <a:t>nghĩa</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của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câu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nói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đó</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gì</a:t>
            </a:r>
            <a:r>
              <a:rPr lang="en-US" altLang="en-US" sz="2400" b="1" dirty="0" smtClean="0">
                <a:solidFill>
                  <a:srgbClr val="FF0000"/>
                </a:solidFill>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Câu tục ngữ “Nhất nước, nhì phân, tam cần, tứ giống” là câu tục ngữ nói về kinh nghiệm của cha ông trong trồng trọt. Theo đó, để cây sinh trưởng, phát triển mạnh, cho năng suất cao, chất lượng tốt thì cần phải đảm bảo đủ bốn yếu tố sau: Thứ nhất là nước, thứ hai là phân, thứ ba là cần, thứ tư là giống.</a:t>
            </a:r>
          </a:p>
          <a:p>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Nhất nước: Để canh tác, chúng ta phải có nguồn nước tưới tiêu. Nước là yếu tố quan trọng nhất, được ông cha ta đặt lên hàng đầu. Tương tự như việc chúng ta ăn uống hằng ngày để có năng lượng sống, nước chính là thứ mà cây trồng cần nhất</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2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circle(in)">
                                      <p:cBhvr>
                                        <p:cTn id="7" dur="20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3773790" cy="1015663"/>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c) </a:t>
            </a:r>
            <a:r>
              <a:rPr lang="en-US" sz="2800" b="1" i="1" dirty="0" err="1" smtClean="0">
                <a:latin typeface="Times New Roman" panose="02020603050405020304" pitchFamily="18" charset="0"/>
                <a:cs typeface="Times New Roman" panose="02020603050405020304" pitchFamily="18" charset="0"/>
              </a:rPr>
              <a:t>Tưới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nước</a:t>
            </a:r>
            <a:endParaRPr lang="en-US" sz="2800" b="1" i="1" dirty="0" smtClean="0">
              <a:latin typeface="Times New Roman" panose="02020603050405020304" pitchFamily="18" charset="0"/>
              <a:cs typeface="Times New Roman" panose="02020603050405020304" pitchFamily="18" charset="0"/>
            </a:endParaRPr>
          </a:p>
        </p:txBody>
      </p:sp>
      <p:sp>
        <p:nvSpPr>
          <p:cNvPr id="2" name="Rectangle 1"/>
          <p:cNvSpPr/>
          <p:nvPr/>
        </p:nvSpPr>
        <p:spPr>
          <a:xfrm>
            <a:off x="530087" y="1512585"/>
            <a:ext cx="11184835" cy="1938992"/>
          </a:xfrm>
          <a:prstGeom prst="rect">
            <a:avLst/>
          </a:prstGeom>
        </p:spPr>
        <p:txBody>
          <a:bodyPr wrap="square">
            <a:spAutoFit/>
          </a:bodyPr>
          <a:lstStyle/>
          <a:p>
            <a:pPr>
              <a:spcBef>
                <a:spcPct val="50000"/>
              </a:spcBef>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Mọi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trồng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nước</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Vì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vậy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nước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đầy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đủ</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kịp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cây</a:t>
            </a:r>
            <a:r>
              <a:rPr lang="en-US" altLang="en-US" sz="2400" dirty="0">
                <a:latin typeface="Times New Roman" panose="02020603050405020304" pitchFamily="18" charset="0"/>
                <a:cs typeface="Times New Roman" panose="02020603050405020304" pitchFamily="18" charset="0"/>
              </a:rPr>
              <a:t>.</a:t>
            </a:r>
          </a:p>
          <a:p>
            <a:pPr>
              <a:spcBef>
                <a:spcPct val="50000"/>
              </a:spcBef>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Thời</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spcBef>
                <a:spcPct val="50000"/>
              </a:spcBef>
            </a:pP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65%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70%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giúp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khung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cây</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006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11582795" cy="2739211"/>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c) </a:t>
            </a:r>
            <a:r>
              <a:rPr lang="en-US" sz="2800" b="1" i="1" dirty="0" err="1" smtClean="0">
                <a:latin typeface="Times New Roman" panose="02020603050405020304" pitchFamily="18" charset="0"/>
                <a:cs typeface="Times New Roman" panose="02020603050405020304" pitchFamily="18" charset="0"/>
              </a:rPr>
              <a:t>Tưới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nước</a:t>
            </a:r>
            <a:endParaRPr lang="en-US" sz="2800" b="1" i="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doanh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mầm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hoa</a:t>
            </a:r>
            <a:r>
              <a:rPr lang="en-US" sz="2800" dirty="0" smtClean="0">
                <a:latin typeface="Times New Roman" panose="02020603050405020304" pitchFamily="18" charset="0"/>
                <a:cs typeface="Times New Roman" panose="02020603050405020304" pitchFamily="18" charset="0"/>
              </a:rPr>
              <a:t>:</a:t>
            </a:r>
          </a:p>
          <a:p>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530749" y="2221993"/>
            <a:ext cx="6278520" cy="2994371"/>
          </a:xfrm>
          <a:prstGeom prst="rect">
            <a:avLst/>
          </a:prstGeom>
        </p:spPr>
      </p:pic>
    </p:spTree>
    <p:extLst>
      <p:ext uri="{BB962C8B-B14F-4D97-AF65-F5344CB8AC3E}">
        <p14:creationId xmlns:p14="http://schemas.microsoft.com/office/powerpoint/2010/main" val="39423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circle(in)">
                                      <p:cBhvr>
                                        <p:cTn id="7" dur="20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circle(in)">
                                      <p:cBhvr>
                                        <p:cTn id="12" dur="2000"/>
                                        <p:tgtEl>
                                          <p:spTgt spid="6">
                                            <p:txEl>
                                              <p:pRg st="3" end="3"/>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circle(in)">
                                      <p:cBhvr>
                                        <p:cTn id="22"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11582795" cy="4031873"/>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c) </a:t>
            </a:r>
            <a:r>
              <a:rPr lang="en-US" sz="2800" b="1" i="1" dirty="0" err="1" smtClean="0">
                <a:latin typeface="Times New Roman" panose="02020603050405020304" pitchFamily="18" charset="0"/>
                <a:cs typeface="Times New Roman" panose="02020603050405020304" pitchFamily="18" charset="0"/>
              </a:rPr>
              <a:t>Tưới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nước</a:t>
            </a:r>
            <a:endParaRPr lang="en-US" sz="2800" b="1" i="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doanh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mầm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hoa</a:t>
            </a:r>
            <a:r>
              <a:rPr lang="en-US" sz="2800" dirty="0" smtClean="0">
                <a:latin typeface="Times New Roman" panose="02020603050405020304" pitchFamily="18" charset="0"/>
                <a:cs typeface="Times New Roman" panose="02020603050405020304" pitchFamily="18" charset="0"/>
              </a:rPr>
              <a:t>:</a:t>
            </a:r>
          </a:p>
          <a:p>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endParaRPr lang="en-US" sz="2800" dirty="0" smtClean="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đậu</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lớn</a:t>
            </a:r>
            <a:r>
              <a:rPr lang="en-US" sz="2800" dirty="0" smtClean="0">
                <a:latin typeface="Times New Roman" panose="02020603050405020304" pitchFamily="18" charset="0"/>
                <a:cs typeface="Times New Roman" panose="02020603050405020304" pitchFamily="18" charset="0"/>
              </a:rPr>
              <a:t>:</a:t>
            </a:r>
          </a:p>
          <a:p>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3 </a:t>
            </a:r>
            <a:r>
              <a:rPr lang="en-US" sz="2800" dirty="0" err="1" smtClean="0">
                <a:latin typeface="Times New Roman" panose="02020603050405020304" pitchFamily="18" charset="0"/>
                <a:cs typeface="Times New Roman" panose="02020603050405020304" pitchFamily="18" charset="0"/>
              </a:rPr>
              <a:t>ngày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tưới</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lần</a:t>
            </a:r>
            <a:r>
              <a:rPr lang="en-US" sz="2800" dirty="0" smtClean="0">
                <a:latin typeface="Times New Roman" panose="02020603050405020304" pitchFamily="18" charset="0"/>
                <a:cs typeface="Times New Roman" panose="02020603050405020304" pitchFamily="18" charset="0"/>
              </a:rPr>
              <a:t> </a:t>
            </a:r>
          </a:p>
          <a:p>
            <a:r>
              <a:rPr lang="en-US" sz="2800" dirty="0" err="1" smtClean="0">
                <a:latin typeface="Times New Roman" panose="02020603050405020304" pitchFamily="18" charset="0"/>
                <a:cs typeface="Times New Roman" panose="02020603050405020304" pitchFamily="18" charset="0"/>
              </a:rPr>
              <a:t>mỗi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55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65 </a:t>
            </a:r>
            <a:r>
              <a:rPr lang="en-US" sz="2800" dirty="0" err="1" smtClean="0">
                <a:latin typeface="Times New Roman" panose="02020603050405020304" pitchFamily="18" charset="0"/>
                <a:cs typeface="Times New Roman" panose="02020603050405020304" pitchFamily="18" charset="0"/>
              </a:rPr>
              <a:t>lít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82592" y="1850092"/>
            <a:ext cx="5173121" cy="3874847"/>
          </a:xfrm>
          <a:prstGeom prst="rect">
            <a:avLst/>
          </a:prstGeom>
        </p:spPr>
      </p:pic>
    </p:spTree>
    <p:extLst>
      <p:ext uri="{BB962C8B-B14F-4D97-AF65-F5344CB8AC3E}">
        <p14:creationId xmlns:p14="http://schemas.microsoft.com/office/powerpoint/2010/main" val="60033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circle(in)">
                                      <p:cBhvr>
                                        <p:cTn id="7" dur="2000"/>
                                        <p:tgtEl>
                                          <p:spTgt spid="6">
                                            <p:txEl>
                                              <p:pRg st="5" end="5"/>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animEffect transition="in" filter="circle(in)">
                                      <p:cBhvr>
                                        <p:cTn id="15" dur="2000"/>
                                        <p:tgtEl>
                                          <p:spTgt spid="6">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xEl>
                                              <p:pRg st="7" end="7"/>
                                            </p:txEl>
                                          </p:spTgt>
                                        </p:tgtEl>
                                        <p:attrNameLst>
                                          <p:attrName>style.visibility</p:attrName>
                                        </p:attrNameLst>
                                      </p:cBhvr>
                                      <p:to>
                                        <p:strVal val="visible"/>
                                      </p:to>
                                    </p:set>
                                    <p:animEffect transition="in" filter="circle(in)">
                                      <p:cBhvr>
                                        <p:cTn id="20" dur="2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11582795" cy="6186309"/>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c) </a:t>
            </a:r>
            <a:r>
              <a:rPr lang="en-US" sz="2800" b="1" i="1" dirty="0" err="1" smtClean="0">
                <a:latin typeface="Times New Roman" panose="02020603050405020304" pitchFamily="18" charset="0"/>
                <a:cs typeface="Times New Roman" panose="02020603050405020304" pitchFamily="18" charset="0"/>
              </a:rPr>
              <a:t>Tưới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nước</a:t>
            </a:r>
            <a:endParaRPr lang="en-US" sz="2800" b="1" i="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doanh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mầm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hoa</a:t>
            </a:r>
            <a:r>
              <a:rPr lang="en-US" sz="2800" dirty="0" smtClean="0">
                <a:latin typeface="Times New Roman" panose="02020603050405020304" pitchFamily="18" charset="0"/>
                <a:cs typeface="Times New Roman" panose="02020603050405020304" pitchFamily="18" charset="0"/>
              </a:rPr>
              <a:t>:</a:t>
            </a:r>
          </a:p>
          <a:p>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endParaRPr lang="en-US" sz="2800" dirty="0" smtClean="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đậu</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lớn</a:t>
            </a:r>
            <a:r>
              <a:rPr lang="en-US" sz="2800" dirty="0" smtClean="0">
                <a:latin typeface="Times New Roman" panose="02020603050405020304" pitchFamily="18" charset="0"/>
                <a:cs typeface="Times New Roman" panose="02020603050405020304" pitchFamily="18" charset="0"/>
              </a:rPr>
              <a:t>:</a:t>
            </a:r>
          </a:p>
          <a:p>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3 </a:t>
            </a:r>
            <a:r>
              <a:rPr lang="en-US" sz="2800" dirty="0" err="1" smtClean="0">
                <a:latin typeface="Times New Roman" panose="02020603050405020304" pitchFamily="18" charset="0"/>
                <a:cs typeface="Times New Roman" panose="02020603050405020304" pitchFamily="18" charset="0"/>
              </a:rPr>
              <a:t>ngày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tưới</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lần</a:t>
            </a:r>
            <a:r>
              <a:rPr lang="en-US" sz="2800" dirty="0" smtClean="0">
                <a:latin typeface="Times New Roman" panose="02020603050405020304" pitchFamily="18" charset="0"/>
                <a:cs typeface="Times New Roman" panose="02020603050405020304" pitchFamily="18" charset="0"/>
              </a:rPr>
              <a:t> </a:t>
            </a:r>
          </a:p>
          <a:p>
            <a:r>
              <a:rPr lang="en-US" sz="2800" dirty="0" err="1" smtClean="0">
                <a:latin typeface="Times New Roman" panose="02020603050405020304" pitchFamily="18" charset="0"/>
                <a:cs typeface="Times New Roman" panose="02020603050405020304" pitchFamily="18" charset="0"/>
              </a:rPr>
              <a:t>mỗi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55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65 </a:t>
            </a:r>
            <a:r>
              <a:rPr lang="en-US" sz="2800" dirty="0" err="1" smtClean="0">
                <a:latin typeface="Times New Roman" panose="02020603050405020304" pitchFamily="18" charset="0"/>
                <a:cs typeface="Times New Roman" panose="02020603050405020304" pitchFamily="18" charset="0"/>
              </a:rPr>
              <a:t>lít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endParaRPr lang="en-US" sz="2800" dirty="0" smtClean="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thục</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1,5 </a:t>
            </a:r>
            <a:r>
              <a:rPr lang="en-US" sz="2800" dirty="0" err="1" smtClean="0">
                <a:latin typeface="Times New Roman" panose="02020603050405020304" pitchFamily="18" charset="0"/>
                <a:cs typeface="Times New Roman" panose="02020603050405020304" pitchFamily="18" charset="0"/>
              </a:rPr>
              <a:t>tháng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hoạch</a:t>
            </a:r>
            <a:r>
              <a:rPr lang="en-US" sz="2800" dirty="0" smtClean="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15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20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tưới</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55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65 </a:t>
            </a:r>
            <a:r>
              <a:rPr lang="en-US" sz="2800" dirty="0" err="1">
                <a:latin typeface="Times New Roman" panose="02020603050405020304" pitchFamily="18" charset="0"/>
                <a:cs typeface="Times New Roman" panose="02020603050405020304" pitchFamily="18" charset="0"/>
              </a:rPr>
              <a:t>lít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324878" y="1939786"/>
            <a:ext cx="5575970" cy="3122543"/>
          </a:xfrm>
          <a:prstGeom prst="rect">
            <a:avLst/>
          </a:prstGeom>
        </p:spPr>
      </p:pic>
    </p:spTree>
    <p:extLst>
      <p:ext uri="{BB962C8B-B14F-4D97-AF65-F5344CB8AC3E}">
        <p14:creationId xmlns:p14="http://schemas.microsoft.com/office/powerpoint/2010/main" val="2299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Effect transition="in" filter="circle(in)">
                                      <p:cBhvr>
                                        <p:cTn id="7" dur="2000"/>
                                        <p:tgtEl>
                                          <p:spTgt spid="6">
                                            <p:txEl>
                                              <p:pRg st="8" end="8"/>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animEffect transition="in" filter="circle(in)">
                                      <p:cBhvr>
                                        <p:cTn id="15" dur="2000"/>
                                        <p:tgtEl>
                                          <p:spTgt spid="6">
                                            <p:txEl>
                                              <p:pRg st="9" end="9"/>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xEl>
                                              <p:pRg st="10" end="10"/>
                                            </p:txEl>
                                          </p:spTgt>
                                        </p:tgtEl>
                                        <p:attrNameLst>
                                          <p:attrName>style.visibility</p:attrName>
                                        </p:attrNameLst>
                                      </p:cBhvr>
                                      <p:to>
                                        <p:strVal val="visible"/>
                                      </p:to>
                                    </p:set>
                                    <p:animEffect transition="in" filter="circle(in)">
                                      <p:cBhvr>
                                        <p:cTn id="20" dur="2000"/>
                                        <p:tgtEl>
                                          <p:spTgt spid="6">
                                            <p:txEl>
                                              <p:pRg st="10" end="1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animEffect transition="in" filter="circle(in)">
                                      <p:cBhvr>
                                        <p:cTn id="25" dur="20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11582795" cy="6617196"/>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c) </a:t>
            </a:r>
            <a:r>
              <a:rPr lang="en-US" sz="2800" b="1" i="1" dirty="0" err="1" smtClean="0">
                <a:latin typeface="Times New Roman" panose="02020603050405020304" pitchFamily="18" charset="0"/>
                <a:cs typeface="Times New Roman" panose="02020603050405020304" pitchFamily="18" charset="0"/>
              </a:rPr>
              <a:t>Tưới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nước</a:t>
            </a:r>
            <a:endParaRPr lang="en-US" sz="2800" b="1" i="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doanh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mầm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hoa</a:t>
            </a:r>
            <a:r>
              <a:rPr lang="en-US" sz="2800" dirty="0" smtClean="0">
                <a:latin typeface="Times New Roman" panose="02020603050405020304" pitchFamily="18" charset="0"/>
                <a:cs typeface="Times New Roman" panose="02020603050405020304" pitchFamily="18" charset="0"/>
              </a:rPr>
              <a:t>:</a:t>
            </a:r>
          </a:p>
          <a:p>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endParaRPr lang="en-US" sz="2800" dirty="0" smtClean="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đậu</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lớn</a:t>
            </a:r>
            <a:r>
              <a:rPr lang="en-US" sz="2800" dirty="0" smtClean="0">
                <a:latin typeface="Times New Roman" panose="02020603050405020304" pitchFamily="18" charset="0"/>
                <a:cs typeface="Times New Roman" panose="02020603050405020304" pitchFamily="18" charset="0"/>
              </a:rPr>
              <a:t>:</a:t>
            </a:r>
          </a:p>
          <a:p>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3 </a:t>
            </a:r>
            <a:r>
              <a:rPr lang="en-US" sz="2800" dirty="0" err="1" smtClean="0">
                <a:latin typeface="Times New Roman" panose="02020603050405020304" pitchFamily="18" charset="0"/>
                <a:cs typeface="Times New Roman" panose="02020603050405020304" pitchFamily="18" charset="0"/>
              </a:rPr>
              <a:t>ngày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tưới</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lần</a:t>
            </a:r>
            <a:r>
              <a:rPr lang="en-US" sz="2800" dirty="0" smtClean="0">
                <a:latin typeface="Times New Roman" panose="02020603050405020304" pitchFamily="18" charset="0"/>
                <a:cs typeface="Times New Roman" panose="02020603050405020304" pitchFamily="18" charset="0"/>
              </a:rPr>
              <a:t> </a:t>
            </a:r>
          </a:p>
          <a:p>
            <a:r>
              <a:rPr lang="en-US" sz="2800" dirty="0" err="1" smtClean="0">
                <a:latin typeface="Times New Roman" panose="02020603050405020304" pitchFamily="18" charset="0"/>
                <a:cs typeface="Times New Roman" panose="02020603050405020304" pitchFamily="18" charset="0"/>
              </a:rPr>
              <a:t>mỗi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55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65 </a:t>
            </a:r>
            <a:r>
              <a:rPr lang="en-US" sz="2800" dirty="0" err="1" smtClean="0">
                <a:latin typeface="Times New Roman" panose="02020603050405020304" pitchFamily="18" charset="0"/>
                <a:cs typeface="Times New Roman" panose="02020603050405020304" pitchFamily="18" charset="0"/>
              </a:rPr>
              <a:t>lít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endParaRPr lang="en-US" sz="2800" dirty="0" smtClean="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thục</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1,5 </a:t>
            </a:r>
            <a:r>
              <a:rPr lang="en-US" sz="2800" dirty="0" err="1" smtClean="0">
                <a:latin typeface="Times New Roman" panose="02020603050405020304" pitchFamily="18" charset="0"/>
                <a:cs typeface="Times New Roman" panose="02020603050405020304" pitchFamily="18" charset="0"/>
              </a:rPr>
              <a:t>tháng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hoạch</a:t>
            </a:r>
            <a:r>
              <a:rPr lang="en-US" sz="2800" dirty="0" smtClean="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15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20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tưới</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55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65 </a:t>
            </a:r>
            <a:r>
              <a:rPr lang="en-US" sz="2800" dirty="0" err="1">
                <a:latin typeface="Times New Roman" panose="02020603050405020304" pitchFamily="18" charset="0"/>
                <a:cs typeface="Times New Roman" panose="02020603050405020304" pitchFamily="18" charset="0"/>
              </a:rPr>
              <a:t>lít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hoạch</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10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15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tưới</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70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80 </a:t>
            </a:r>
            <a:r>
              <a:rPr lang="en-US" sz="2800" dirty="0" err="1">
                <a:latin typeface="Times New Roman" panose="02020603050405020304" pitchFamily="18" charset="0"/>
                <a:cs typeface="Times New Roman" panose="02020603050405020304" pitchFamily="18" charset="0"/>
              </a:rPr>
              <a:t>lít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105442" y="1947959"/>
            <a:ext cx="4238418" cy="2820475"/>
          </a:xfrm>
          <a:prstGeom prst="rect">
            <a:avLst/>
          </a:prstGeom>
        </p:spPr>
      </p:pic>
    </p:spTree>
    <p:extLst>
      <p:ext uri="{BB962C8B-B14F-4D97-AF65-F5344CB8AC3E}">
        <p14:creationId xmlns:p14="http://schemas.microsoft.com/office/powerpoint/2010/main" val="190005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12" end="12"/>
                                            </p:txEl>
                                          </p:spTgt>
                                        </p:tgtEl>
                                        <p:attrNameLst>
                                          <p:attrName>style.visibility</p:attrName>
                                        </p:attrNameLst>
                                      </p:cBhvr>
                                      <p:to>
                                        <p:strVal val="visible"/>
                                      </p:to>
                                    </p:set>
                                    <p:animEffect transition="in" filter="circle(in)">
                                      <p:cBhvr>
                                        <p:cTn id="7" dur="2000"/>
                                        <p:tgtEl>
                                          <p:spTgt spid="6">
                                            <p:txEl>
                                              <p:pRg st="12" end="1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xEl>
                                              <p:pRg st="13" end="13"/>
                                            </p:txEl>
                                          </p:spTgt>
                                        </p:tgtEl>
                                        <p:attrNameLst>
                                          <p:attrName>style.visibility</p:attrName>
                                        </p:attrNameLst>
                                      </p:cBhvr>
                                      <p:to>
                                        <p:strVal val="visible"/>
                                      </p:to>
                                    </p:set>
                                    <p:animEffect transition="in" filter="circle(in)">
                                      <p:cBhvr>
                                        <p:cTn id="15" dur="20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11582795" cy="1446550"/>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c) </a:t>
            </a:r>
            <a:r>
              <a:rPr lang="en-US" sz="2800" b="1" i="1" dirty="0" err="1" smtClean="0">
                <a:latin typeface="Times New Roman" panose="02020603050405020304" pitchFamily="18" charset="0"/>
                <a:cs typeface="Times New Roman" panose="02020603050405020304" pitchFamily="18" charset="0"/>
              </a:rPr>
              <a:t>Tưới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nước</a:t>
            </a:r>
            <a:endParaRPr lang="en-US" sz="2800" b="1" i="1" dirty="0" smtClean="0">
              <a:latin typeface="Times New Roman" panose="02020603050405020304" pitchFamily="18" charset="0"/>
              <a:cs typeface="Times New Roman" panose="02020603050405020304" pitchFamily="18" charset="0"/>
            </a:endParaRPr>
          </a:p>
          <a:p>
            <a:pPr algn="ct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kĩ</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thuật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tưới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kiệm</a:t>
            </a:r>
            <a:endParaRPr lang="en-US" sz="2800" b="1" dirty="0" smtClean="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62790" y="2134013"/>
            <a:ext cx="3838684" cy="3670439"/>
          </a:xfrm>
          <a:prstGeom prst="rect">
            <a:avLst/>
          </a:prstGeom>
        </p:spPr>
      </p:pic>
      <p:sp>
        <p:nvSpPr>
          <p:cNvPr id="7" name="TextBox 6"/>
          <p:cNvSpPr txBox="1"/>
          <p:nvPr/>
        </p:nvSpPr>
        <p:spPr>
          <a:xfrm>
            <a:off x="1152940" y="5933674"/>
            <a:ext cx="1880643" cy="461665"/>
          </a:xfrm>
          <a:prstGeom prst="rect">
            <a:avLst/>
          </a:prstGeom>
          <a:noFill/>
        </p:spPr>
        <p:txBody>
          <a:bodyPr wrap="none" rtlCol="0">
            <a:spAutoFit/>
          </a:bodyPr>
          <a:lstStyle/>
          <a:p>
            <a:r>
              <a:rPr lang="en-US" sz="2400" dirty="0" err="1" smtClean="0">
                <a:latin typeface="Times New Roman" panose="02020603050405020304" pitchFamily="18" charset="0"/>
                <a:cs typeface="Times New Roman" panose="02020603050405020304" pitchFamily="18" charset="0"/>
              </a:rPr>
              <a:t>Tưới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nhỏ</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giọt</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400262" y="5998285"/>
            <a:ext cx="2098651" cy="461665"/>
          </a:xfrm>
          <a:prstGeom prst="rect">
            <a:avLst/>
          </a:prstGeom>
          <a:noFill/>
        </p:spPr>
        <p:txBody>
          <a:bodyPr wrap="none" rtlCol="0">
            <a:spAutoFit/>
          </a:bodyPr>
          <a:lstStyle/>
          <a:p>
            <a:r>
              <a:rPr lang="en-US" sz="2400" dirty="0" err="1" smtClean="0">
                <a:latin typeface="Times New Roman" panose="02020603050405020304" pitchFamily="18" charset="0"/>
                <a:cs typeface="Times New Roman" panose="02020603050405020304" pitchFamily="18" charset="0"/>
              </a:rPr>
              <a:t>Tưới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phun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mưa</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4713471" y="2060815"/>
            <a:ext cx="3697887" cy="3670439"/>
          </a:xfrm>
          <a:prstGeom prst="rect">
            <a:avLst/>
          </a:prstGeom>
        </p:spPr>
      </p:pic>
      <p:sp>
        <p:nvSpPr>
          <p:cNvPr id="11" name="TextBox 10"/>
          <p:cNvSpPr txBox="1"/>
          <p:nvPr/>
        </p:nvSpPr>
        <p:spPr>
          <a:xfrm>
            <a:off x="9342783" y="5943625"/>
            <a:ext cx="2315057" cy="461665"/>
          </a:xfrm>
          <a:prstGeom prst="rect">
            <a:avLst/>
          </a:prstGeom>
          <a:noFill/>
        </p:spPr>
        <p:txBody>
          <a:bodyPr wrap="none" rtlCol="0">
            <a:spAutoFit/>
          </a:bodyPr>
          <a:lstStyle/>
          <a:p>
            <a:r>
              <a:rPr lang="en-US" sz="2400" dirty="0" err="1" smtClean="0">
                <a:latin typeface="Times New Roman" panose="02020603050405020304" pitchFamily="18" charset="0"/>
                <a:cs typeface="Times New Roman" panose="02020603050405020304" pitchFamily="18" charset="0"/>
              </a:rPr>
              <a:t>Tưới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phun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sương</a:t>
            </a:r>
            <a:endParaRPr lang="en-US" sz="24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8933007" y="1987619"/>
            <a:ext cx="3029151" cy="3816832"/>
          </a:xfrm>
          <a:prstGeom prst="rect">
            <a:avLst/>
          </a:prstGeom>
        </p:spPr>
      </p:pic>
    </p:spTree>
    <p:extLst>
      <p:ext uri="{BB962C8B-B14F-4D97-AF65-F5344CB8AC3E}">
        <p14:creationId xmlns:p14="http://schemas.microsoft.com/office/powerpoint/2010/main" val="278305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33333" y1="12755" x2="33333" y2="12755"/>
                        <a14:foregroundMark x1="18605" y1="30102" x2="18605" y2="30102"/>
                        <a14:foregroundMark x1="79070" y1="8163" x2="79070" y2="8163"/>
                      </a14:backgroundRemoval>
                    </a14:imgEffect>
                  </a14:imgLayer>
                </a14:imgProps>
              </a:ext>
            </a:extLst>
          </a:blip>
          <a:stretch>
            <a:fillRect/>
          </a:stretch>
        </p:blipFill>
        <p:spPr>
          <a:xfrm>
            <a:off x="202511" y="-225108"/>
            <a:ext cx="2457450" cy="1866900"/>
          </a:xfrm>
          <a:prstGeom prst="rect">
            <a:avLst/>
          </a:prstGeom>
        </p:spPr>
      </p:pic>
      <p:sp>
        <p:nvSpPr>
          <p:cNvPr id="7" name="TextBox 6"/>
          <p:cNvSpPr txBox="1"/>
          <p:nvPr/>
        </p:nvSpPr>
        <p:spPr>
          <a:xfrm>
            <a:off x="2862470" y="441463"/>
            <a:ext cx="9092969" cy="1200329"/>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Vì</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sau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bón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phân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thường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xuyên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tưới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nước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giữ</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ẩm</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8" name="Rectangle 7"/>
          <p:cNvSpPr/>
          <p:nvPr/>
        </p:nvSpPr>
        <p:spPr>
          <a:xfrm>
            <a:off x="371061" y="1881163"/>
            <a:ext cx="4982818" cy="5016758"/>
          </a:xfrm>
          <a:prstGeom prst="rect">
            <a:avLst/>
          </a:prstGeom>
        </p:spPr>
        <p:txBody>
          <a:bodyPr wrap="square">
            <a:spAutoFit/>
          </a:bodyP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Trả</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lời</a:t>
            </a:r>
            <a:endParaRPr lang="en-US" sz="3200" b="1" dirty="0" smtClean="0">
              <a:solidFill>
                <a:srgbClr val="FF0000"/>
              </a:solidFill>
              <a:latin typeface="Times New Roman" panose="02020603050405020304" pitchFamily="18" charset="0"/>
              <a:cs typeface="Times New Roman" panose="02020603050405020304" pitchFamily="18" charset="0"/>
            </a:endParaRPr>
          </a:p>
          <a:p>
            <a:pPr algn="just"/>
            <a:r>
              <a:rPr lang="vi-VN" sz="3200" dirty="0" smtClean="0">
                <a:solidFill>
                  <a:srgbClr val="FF0000"/>
                </a:solidFill>
                <a:latin typeface="+mj-lt"/>
              </a:rPr>
              <a:t>Sau </a:t>
            </a:r>
            <a:r>
              <a:rPr lang="vi-VN" sz="3200" dirty="0">
                <a:solidFill>
                  <a:srgbClr val="FF0000"/>
                </a:solidFill>
                <a:latin typeface="+mj-lt"/>
              </a:rPr>
              <a:t>khi bón phân cần thường xuyên tưới nước, giữ ẩm vì:</a:t>
            </a:r>
          </a:p>
          <a:p>
            <a:pPr algn="just"/>
            <a:r>
              <a:rPr lang="vi-VN" sz="3200" dirty="0">
                <a:solidFill>
                  <a:srgbClr val="FF0000"/>
                </a:solidFill>
                <a:latin typeface="+mj-lt"/>
              </a:rPr>
              <a:t>Rễ cây chỉ hút các muối khoáng hoà tan. </a:t>
            </a:r>
            <a:endParaRPr lang="en-US" sz="3200" dirty="0" smtClean="0">
              <a:solidFill>
                <a:srgbClr val="FF0000"/>
              </a:solidFill>
              <a:latin typeface="+mj-lt"/>
            </a:endParaRPr>
          </a:p>
          <a:p>
            <a:pPr algn="just"/>
            <a:r>
              <a:rPr lang="vi-VN" sz="3200" dirty="0" smtClean="0">
                <a:solidFill>
                  <a:srgbClr val="FF0000"/>
                </a:solidFill>
                <a:latin typeface="+mj-lt"/>
              </a:rPr>
              <a:t>Do </a:t>
            </a:r>
            <a:r>
              <a:rPr lang="vi-VN" sz="3200" dirty="0">
                <a:solidFill>
                  <a:srgbClr val="FF0000"/>
                </a:solidFill>
                <a:latin typeface="+mj-lt"/>
              </a:rPr>
              <a:t>đó, chúng ta cần phải tưới nước thường xuyên để hoà tan các chất dinh dưỡng có trong phân bón vào đất, giúp cây dễ dàng hấp thu.</a:t>
            </a:r>
            <a:endParaRPr lang="vi-VN" sz="3200" b="0" i="0" dirty="0">
              <a:solidFill>
                <a:srgbClr val="FF0000"/>
              </a:solidFill>
              <a:effectLst/>
              <a:latin typeface="+mj-lt"/>
            </a:endParaRPr>
          </a:p>
        </p:txBody>
      </p:sp>
      <p:pic>
        <p:nvPicPr>
          <p:cNvPr id="10" name="Picture 9"/>
          <p:cNvPicPr>
            <a:picLocks noChangeAspect="1"/>
          </p:cNvPicPr>
          <p:nvPr/>
        </p:nvPicPr>
        <p:blipFill>
          <a:blip r:embed="rId4"/>
          <a:stretch>
            <a:fillRect/>
          </a:stretch>
        </p:blipFill>
        <p:spPr>
          <a:xfrm>
            <a:off x="5726089" y="2171646"/>
            <a:ext cx="6229350" cy="3943350"/>
          </a:xfrm>
          <a:prstGeom prst="rect">
            <a:avLst/>
          </a:prstGeom>
        </p:spPr>
      </p:pic>
    </p:spTree>
    <p:extLst>
      <p:ext uri="{BB962C8B-B14F-4D97-AF65-F5344CB8AC3E}">
        <p14:creationId xmlns:p14="http://schemas.microsoft.com/office/powerpoint/2010/main" val="356658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circle(in)">
                                      <p:cBhvr>
                                        <p:cTn id="19" dur="20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circle(in)">
                                      <p:cBhvr>
                                        <p:cTn id="24" dur="20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circle(in)">
                                      <p:cBhvr>
                                        <p:cTn id="29" dur="20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circle(in)">
                                      <p:cBhvr>
                                        <p:cTn id="34"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7381459" cy="4893647"/>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d) </a:t>
            </a:r>
            <a:r>
              <a:rPr lang="en-US" sz="2800" b="1" i="1" dirty="0" err="1" smtClean="0">
                <a:latin typeface="Times New Roman" panose="02020603050405020304" pitchFamily="18" charset="0"/>
                <a:cs typeface="Times New Roman" panose="02020603050405020304" pitchFamily="18" charset="0"/>
              </a:rPr>
              <a:t>Một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sâu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bệnh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biện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pháp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phòng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trừ</a:t>
            </a:r>
            <a:endParaRPr lang="en-US" sz="2800" b="1" i="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loại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hại</a:t>
            </a:r>
            <a:endParaRPr lang="en-US" sz="2800" b="1"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Phyllocistiscitrella</a:t>
            </a:r>
            <a:r>
              <a:rPr lang="en-US" sz="2800" dirty="0" smtClean="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7,8,9 do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lộc</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non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những </a:t>
            </a:r>
            <a:r>
              <a:rPr lang="vi-VN" sz="2800" dirty="0">
                <a:latin typeface="Times New Roman" panose="02020603050405020304" pitchFamily="18" charset="0"/>
                <a:cs typeface="Times New Roman" panose="02020603050405020304" pitchFamily="18" charset="0"/>
              </a:rPr>
              <a:t>vệt trắng, dài ngoằn </a:t>
            </a:r>
            <a:r>
              <a:rPr lang="vi-VN" sz="2800" dirty="0" smtClean="0">
                <a:latin typeface="Times New Roman" panose="02020603050405020304" pitchFamily="18" charset="0"/>
                <a:cs typeface="Times New Roman" panose="02020603050405020304" pitchFamily="18" charset="0"/>
              </a:rPr>
              <a:t>ngoèo. </a:t>
            </a:r>
            <a:endParaRPr lang="en-US" sz="2800" dirty="0" smtClean="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744794" y="1614578"/>
            <a:ext cx="3965365" cy="3063439"/>
          </a:xfrm>
          <a:prstGeom prst="rect">
            <a:avLst/>
          </a:prstGeom>
        </p:spPr>
      </p:pic>
      <p:sp>
        <p:nvSpPr>
          <p:cNvPr id="5" name="Rectangle 4"/>
          <p:cNvSpPr/>
          <p:nvPr/>
        </p:nvSpPr>
        <p:spPr>
          <a:xfrm>
            <a:off x="318053" y="5052674"/>
            <a:ext cx="11489634" cy="1815882"/>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Phiến lá bị hại biến dạng, cong queo;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vi-VN"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Trên một lá có thể có vài con sâu non, đục thành nhiều đường vẽ bùa khác nhau, ở cả 2 mặt của phiến lá.</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084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circle(in)">
                                      <p:cBhvr>
                                        <p:cTn id="7" dur="20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circle(in)">
                                      <p:cBhvr>
                                        <p:cTn id="12" dur="20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circle(in)">
                                      <p:cBhvr>
                                        <p:cTn id="17" dur="2000"/>
                                        <p:tgtEl>
                                          <p:spTgt spid="6">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circle(in)">
                                      <p:cBhvr>
                                        <p:cTn id="25" dur="2000"/>
                                        <p:tgtEl>
                                          <p:spTgt spid="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circle(in)">
                                      <p:cBhvr>
                                        <p:cTn id="30" dur="20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anim calcmode="lin" valueType="num">
                                      <p:cBhvr>
                                        <p:cTn id="3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1000"/>
                                        <p:tgtEl>
                                          <p:spTgt spid="5">
                                            <p:txEl>
                                              <p:pRg st="1" end="1"/>
                                            </p:txEl>
                                          </p:spTgt>
                                        </p:tgtEl>
                                      </p:cBhvr>
                                    </p:animEffect>
                                    <p:anim calcmode="lin" valueType="num">
                                      <p:cBhvr>
                                        <p:cTn id="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7381459" cy="4031873"/>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d) </a:t>
            </a:r>
            <a:r>
              <a:rPr lang="en-US" sz="2800" b="1" i="1" dirty="0" err="1" smtClean="0">
                <a:latin typeface="Times New Roman" panose="02020603050405020304" pitchFamily="18" charset="0"/>
                <a:cs typeface="Times New Roman" panose="02020603050405020304" pitchFamily="18" charset="0"/>
              </a:rPr>
              <a:t>Một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sâu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bệnh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biện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pháp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phòng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trừ</a:t>
            </a:r>
            <a:endParaRPr lang="en-US" sz="2800" b="1" i="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loại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hại</a:t>
            </a:r>
            <a:endParaRPr lang="en-US" sz="2800" b="1"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bùa</a:t>
            </a:r>
            <a:endParaRPr lang="en-US" sz="2800" dirty="0" smtClean="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Nadezhdiella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cantori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Chelidonium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argentatum</a:t>
            </a:r>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Trưởng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Sâu</a:t>
            </a:r>
            <a:r>
              <a:rPr lang="en-US" sz="2800" dirty="0" smtClean="0">
                <a:latin typeface="Times New Roman" panose="02020603050405020304" pitchFamily="18" charset="0"/>
                <a:cs typeface="Times New Roman" panose="02020603050405020304" pitchFamily="18" charset="0"/>
              </a:rPr>
              <a:t> non </a:t>
            </a:r>
            <a:r>
              <a:rPr lang="en-US" sz="2800" dirty="0" err="1" smtClean="0">
                <a:latin typeface="Times New Roman" panose="02020603050405020304" pitchFamily="18" charset="0"/>
                <a:cs typeface="Times New Roman" panose="02020603050405020304" pitchFamily="18" charset="0"/>
              </a:rPr>
              <a:t>đục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tổn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chết</a:t>
            </a:r>
            <a:endParaRPr lang="en-US" sz="2800" dirty="0" smtClean="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720693" y="650184"/>
            <a:ext cx="4271219" cy="2755625"/>
          </a:xfrm>
          <a:prstGeom prst="rect">
            <a:avLst/>
          </a:prstGeom>
        </p:spPr>
      </p:pic>
    </p:spTree>
    <p:extLst>
      <p:ext uri="{BB962C8B-B14F-4D97-AF65-F5344CB8AC3E}">
        <p14:creationId xmlns:p14="http://schemas.microsoft.com/office/powerpoint/2010/main" val="23851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circle(in)">
                                      <p:cBhvr>
                                        <p:cTn id="7" dur="2000"/>
                                        <p:tgtEl>
                                          <p:spTgt spid="6">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s://kenhgiaovien.com/sites/default/files/styles/700xauto/public/2024-02/slide4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9119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7381459" cy="532453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d) </a:t>
            </a:r>
            <a:r>
              <a:rPr lang="en-US" sz="2800" b="1" i="1" dirty="0" err="1" smtClean="0">
                <a:latin typeface="Times New Roman" panose="02020603050405020304" pitchFamily="18" charset="0"/>
                <a:cs typeface="Times New Roman" panose="02020603050405020304" pitchFamily="18" charset="0"/>
              </a:rPr>
              <a:t>Một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sâu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bệnh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biện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pháp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phòng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trừ</a:t>
            </a:r>
            <a:endParaRPr lang="en-US" sz="2800" b="1" i="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loại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hại</a:t>
            </a:r>
            <a:endParaRPr lang="en-US" sz="2800" b="1"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bùa</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cành</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Planococcus</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citri</a:t>
            </a:r>
            <a:r>
              <a:rPr lang="en-US" sz="2800" dirty="0" smtClean="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lá</a:t>
            </a:r>
            <a:r>
              <a:rPr lang="en-US" sz="2800" dirty="0" smtClean="0">
                <a:latin typeface="Times New Roman" panose="02020603050405020304" pitchFamily="18" charset="0"/>
                <a:cs typeface="Times New Roman" panose="02020603050405020304" pitchFamily="18" charset="0"/>
              </a:rPr>
              <a:t> non,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hút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nấm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đen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bấm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endParaRPr lang="en-US" sz="2800" dirty="0" smtClean="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560157" y="265043"/>
            <a:ext cx="4333875" cy="4067175"/>
          </a:xfrm>
          <a:prstGeom prst="rect">
            <a:avLst/>
          </a:prstGeom>
        </p:spPr>
      </p:pic>
    </p:spTree>
    <p:extLst>
      <p:ext uri="{BB962C8B-B14F-4D97-AF65-F5344CB8AC3E}">
        <p14:creationId xmlns:p14="http://schemas.microsoft.com/office/powerpoint/2010/main" val="39132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1000"/>
                                        <p:tgtEl>
                                          <p:spTgt spid="6">
                                            <p:txEl>
                                              <p:pRg st="5" end="5"/>
                                            </p:txEl>
                                          </p:spTgt>
                                        </p:tgtEl>
                                      </p:cBhvr>
                                    </p:animEffect>
                                    <p:anim calcmode="lin" valueType="num">
                                      <p:cBhvr>
                                        <p:cTn id="1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fade">
                                      <p:cBhvr>
                                        <p:cTn id="19" dur="1000"/>
                                        <p:tgtEl>
                                          <p:spTgt spid="6">
                                            <p:txEl>
                                              <p:pRg st="6" end="6"/>
                                            </p:txEl>
                                          </p:spTgt>
                                        </p:tgtEl>
                                      </p:cBhvr>
                                    </p:animEffect>
                                    <p:anim calcmode="lin" valueType="num">
                                      <p:cBhvr>
                                        <p:cTn id="2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fade">
                                      <p:cBhvr>
                                        <p:cTn id="26" dur="1000"/>
                                        <p:tgtEl>
                                          <p:spTgt spid="6">
                                            <p:txEl>
                                              <p:pRg st="7" end="7"/>
                                            </p:txEl>
                                          </p:spTgt>
                                        </p:tgtEl>
                                      </p:cBhvr>
                                    </p:animEffect>
                                    <p:anim calcmode="lin" valueType="num">
                                      <p:cBhvr>
                                        <p:cTn id="2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7381459" cy="1015663"/>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d) </a:t>
            </a:r>
            <a:r>
              <a:rPr lang="en-US" sz="2800" b="1" i="1" dirty="0" err="1" smtClean="0">
                <a:latin typeface="Times New Roman" panose="02020603050405020304" pitchFamily="18" charset="0"/>
                <a:cs typeface="Times New Roman" panose="02020603050405020304" pitchFamily="18" charset="0"/>
              </a:rPr>
              <a:t>Một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sâu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bệnh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biện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pháp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phòng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trừ</a:t>
            </a:r>
            <a:endParaRPr lang="en-US" sz="2800" b="1" i="1" dirty="0" smtClean="0">
              <a:latin typeface="Times New Roman" panose="02020603050405020304" pitchFamily="18" charset="0"/>
              <a:cs typeface="Times New Roman" panose="02020603050405020304" pitchFamily="18" charset="0"/>
            </a:endParaRPr>
          </a:p>
        </p:txBody>
      </p:sp>
      <p:sp>
        <p:nvSpPr>
          <p:cNvPr id="3" name="Curved Right Arrow 2"/>
          <p:cNvSpPr/>
          <p:nvPr/>
        </p:nvSpPr>
        <p:spPr>
          <a:xfrm>
            <a:off x="1643269" y="1404731"/>
            <a:ext cx="1789043" cy="104506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3472066" y="1649579"/>
            <a:ext cx="7264104" cy="800219"/>
          </a:xfrm>
          <a:prstGeom prst="rect">
            <a:avLst/>
          </a:prstGeom>
          <a:noFill/>
        </p:spPr>
        <p:txBody>
          <a:bodyPr wrap="none" rtlCol="0">
            <a:spAutoFit/>
          </a:bodyPr>
          <a:lstStyle/>
          <a:p>
            <a:r>
              <a:rPr lang="en-US" sz="4600" dirty="0" smtClean="0">
                <a:solidFill>
                  <a:srgbClr val="FF0000"/>
                </a:solidFill>
                <a:latin typeface="Times New Roman" panose="02020603050405020304" pitchFamily="18" charset="0"/>
                <a:cs typeface="Times New Roman" panose="02020603050405020304" pitchFamily="18" charset="0"/>
              </a:rPr>
              <a:t>BIỆN PHÁP PHÒNG NGỪA</a:t>
            </a:r>
            <a:endParaRPr lang="en-US" sz="46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607736" y="2517910"/>
            <a:ext cx="10658475" cy="1400175"/>
          </a:xfrm>
          <a:prstGeom prst="rect">
            <a:avLst/>
          </a:prstGeom>
        </p:spPr>
      </p:pic>
      <p:pic>
        <p:nvPicPr>
          <p:cNvPr id="9" name="Picture 8"/>
          <p:cNvPicPr>
            <a:picLocks noChangeAspect="1"/>
          </p:cNvPicPr>
          <p:nvPr/>
        </p:nvPicPr>
        <p:blipFill>
          <a:blip r:embed="rId3"/>
          <a:stretch>
            <a:fillRect/>
          </a:stretch>
        </p:blipFill>
        <p:spPr>
          <a:xfrm>
            <a:off x="579160" y="3918085"/>
            <a:ext cx="10715625" cy="1400175"/>
          </a:xfrm>
          <a:prstGeom prst="rect">
            <a:avLst/>
          </a:prstGeom>
        </p:spPr>
      </p:pic>
      <p:pic>
        <p:nvPicPr>
          <p:cNvPr id="11" name="Picture 10"/>
          <p:cNvPicPr>
            <a:picLocks noChangeAspect="1"/>
          </p:cNvPicPr>
          <p:nvPr/>
        </p:nvPicPr>
        <p:blipFill>
          <a:blip r:embed="rId4"/>
          <a:stretch>
            <a:fillRect/>
          </a:stretch>
        </p:blipFill>
        <p:spPr>
          <a:xfrm>
            <a:off x="674409" y="5276750"/>
            <a:ext cx="10525125" cy="1438275"/>
          </a:xfrm>
          <a:prstGeom prst="rect">
            <a:avLst/>
          </a:prstGeom>
        </p:spPr>
      </p:pic>
    </p:spTree>
    <p:extLst>
      <p:ext uri="{BB962C8B-B14F-4D97-AF65-F5344CB8AC3E}">
        <p14:creationId xmlns:p14="http://schemas.microsoft.com/office/powerpoint/2010/main" val="376453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91130"/>
          </a:xfrm>
          <a:prstGeom prst="rect">
            <a:avLst/>
          </a:prstGeom>
        </p:spPr>
      </p:pic>
      <p:sp>
        <p:nvSpPr>
          <p:cNvPr id="6" name="TextBox 5"/>
          <p:cNvSpPr txBox="1"/>
          <p:nvPr/>
        </p:nvSpPr>
        <p:spPr>
          <a:xfrm>
            <a:off x="318053" y="265043"/>
            <a:ext cx="7381459" cy="1446550"/>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d) </a:t>
            </a:r>
            <a:r>
              <a:rPr lang="en-US" sz="2800" b="1" i="1" dirty="0" err="1" smtClean="0">
                <a:latin typeface="Times New Roman" panose="02020603050405020304" pitchFamily="18" charset="0"/>
                <a:cs typeface="Times New Roman" panose="02020603050405020304" pitchFamily="18" charset="0"/>
              </a:rPr>
              <a:t>Một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sâu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bệnh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biện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pháp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phòng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trừ</a:t>
            </a:r>
            <a:endParaRPr lang="en-US" sz="2800" b="1" i="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loại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bệnh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hại</a:t>
            </a:r>
            <a:endParaRPr lang="en-US" sz="2800" b="1" dirty="0" smtClean="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397565" y="1711593"/>
            <a:ext cx="10933044" cy="4781286"/>
          </a:xfrm>
          <a:prstGeom prst="rect">
            <a:avLst/>
          </a:prstGeom>
        </p:spPr>
      </p:pic>
    </p:spTree>
    <p:extLst>
      <p:ext uri="{BB962C8B-B14F-4D97-AF65-F5344CB8AC3E}">
        <p14:creationId xmlns:p14="http://schemas.microsoft.com/office/powerpoint/2010/main" val="293453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circle(in)">
                                      <p:cBhvr>
                                        <p:cTn id="7" dur="20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7381459" cy="1446550"/>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d) </a:t>
            </a:r>
            <a:r>
              <a:rPr lang="en-US" sz="2800" b="1" i="1" dirty="0" err="1" smtClean="0">
                <a:latin typeface="Times New Roman" panose="02020603050405020304" pitchFamily="18" charset="0"/>
                <a:cs typeface="Times New Roman" panose="02020603050405020304" pitchFamily="18" charset="0"/>
              </a:rPr>
              <a:t>Một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sâu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bệnh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biện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pháp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phòng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trừ</a:t>
            </a:r>
            <a:endParaRPr lang="en-US" sz="2800" b="1" i="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loại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bệnh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hại</a:t>
            </a:r>
            <a:endParaRPr lang="en-US" sz="2800" b="1" dirty="0" smtClean="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721622" y="1743075"/>
            <a:ext cx="9344025" cy="5114925"/>
          </a:xfrm>
          <a:prstGeom prst="rect">
            <a:avLst/>
          </a:prstGeom>
        </p:spPr>
      </p:pic>
    </p:spTree>
    <p:extLst>
      <p:ext uri="{BB962C8B-B14F-4D97-AF65-F5344CB8AC3E}">
        <p14:creationId xmlns:p14="http://schemas.microsoft.com/office/powerpoint/2010/main" val="311199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7381459" cy="1446550"/>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d) </a:t>
            </a:r>
            <a:r>
              <a:rPr lang="en-US" sz="2800" b="1" i="1" dirty="0" err="1" smtClean="0">
                <a:latin typeface="Times New Roman" panose="02020603050405020304" pitchFamily="18" charset="0"/>
                <a:cs typeface="Times New Roman" panose="02020603050405020304" pitchFamily="18" charset="0"/>
              </a:rPr>
              <a:t>Một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sâu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bệnh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biện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pháp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phòng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trừ</a:t>
            </a:r>
            <a:endParaRPr lang="en-US" sz="2800" b="1" i="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loại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bệnh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hại</a:t>
            </a:r>
            <a:endParaRPr lang="en-US" sz="2800" b="1" dirty="0" smtClean="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374705" y="1848265"/>
            <a:ext cx="9363075" cy="4943475"/>
          </a:xfrm>
          <a:prstGeom prst="rect">
            <a:avLst/>
          </a:prstGeom>
        </p:spPr>
      </p:pic>
    </p:spTree>
    <p:extLst>
      <p:ext uri="{BB962C8B-B14F-4D97-AF65-F5344CB8AC3E}">
        <p14:creationId xmlns:p14="http://schemas.microsoft.com/office/powerpoint/2010/main" val="327628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053" y="265043"/>
            <a:ext cx="7381459" cy="1015663"/>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Kĩ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sóc</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d) </a:t>
            </a:r>
            <a:r>
              <a:rPr lang="en-US" sz="2800" b="1" i="1" dirty="0" err="1" smtClean="0">
                <a:latin typeface="Times New Roman" panose="02020603050405020304" pitchFamily="18" charset="0"/>
                <a:cs typeface="Times New Roman" panose="02020603050405020304" pitchFamily="18" charset="0"/>
              </a:rPr>
              <a:t>Một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sâu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bệnh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biện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pháp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phòng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trừ</a:t>
            </a:r>
            <a:endParaRPr lang="en-US" sz="2800" b="1" i="1" dirty="0" smtClean="0">
              <a:latin typeface="Times New Roman" panose="02020603050405020304" pitchFamily="18" charset="0"/>
              <a:cs typeface="Times New Roman" panose="02020603050405020304" pitchFamily="18" charset="0"/>
            </a:endParaRPr>
          </a:p>
        </p:txBody>
      </p:sp>
      <p:sp>
        <p:nvSpPr>
          <p:cNvPr id="3" name="Curved Right Arrow 2"/>
          <p:cNvSpPr/>
          <p:nvPr/>
        </p:nvSpPr>
        <p:spPr>
          <a:xfrm>
            <a:off x="1643269" y="1404731"/>
            <a:ext cx="1789043" cy="104506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3472066" y="1649579"/>
            <a:ext cx="7264104" cy="800219"/>
          </a:xfrm>
          <a:prstGeom prst="rect">
            <a:avLst/>
          </a:prstGeom>
          <a:noFill/>
        </p:spPr>
        <p:txBody>
          <a:bodyPr wrap="none" rtlCol="0">
            <a:spAutoFit/>
          </a:bodyPr>
          <a:lstStyle/>
          <a:p>
            <a:r>
              <a:rPr lang="en-US" sz="4600" dirty="0" smtClean="0">
                <a:solidFill>
                  <a:srgbClr val="FF0000"/>
                </a:solidFill>
                <a:latin typeface="Times New Roman" panose="02020603050405020304" pitchFamily="18" charset="0"/>
                <a:cs typeface="Times New Roman" panose="02020603050405020304" pitchFamily="18" charset="0"/>
              </a:rPr>
              <a:t>BIỆN PHÁP PHÒNG NGỪA</a:t>
            </a:r>
            <a:endParaRPr lang="en-US" sz="4600"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63669" y="2818671"/>
            <a:ext cx="10864505" cy="3794164"/>
          </a:xfrm>
          <a:prstGeom prst="rect">
            <a:avLst/>
          </a:prstGeom>
        </p:spPr>
      </p:pic>
    </p:spTree>
    <p:extLst>
      <p:ext uri="{BB962C8B-B14F-4D97-AF65-F5344CB8AC3E}">
        <p14:creationId xmlns:p14="http://schemas.microsoft.com/office/powerpoint/2010/main" val="199297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91130"/>
          </a:xfrm>
          <a:prstGeom prst="rect">
            <a:avLst/>
          </a:prstGeom>
        </p:spPr>
      </p:pic>
      <p:pic>
        <p:nvPicPr>
          <p:cNvPr id="6" name="Picture 5"/>
          <p:cNvPicPr>
            <a:picLocks noChangeAspect="1"/>
          </p:cNvPicPr>
          <p:nvPr/>
        </p:nvPicPr>
        <p:blipFill>
          <a:blip r:embed="rId3"/>
          <a:stretch>
            <a:fillRect/>
          </a:stretch>
        </p:blipFill>
        <p:spPr>
          <a:xfrm>
            <a:off x="419720" y="2522261"/>
            <a:ext cx="10552645" cy="3719513"/>
          </a:xfrm>
          <a:prstGeom prst="rect">
            <a:avLst/>
          </a:prstGeom>
        </p:spPr>
      </p:pic>
      <p:sp>
        <p:nvSpPr>
          <p:cNvPr id="7" name="TextBox 6"/>
          <p:cNvSpPr txBox="1"/>
          <p:nvPr/>
        </p:nvSpPr>
        <p:spPr>
          <a:xfrm>
            <a:off x="2040835" y="914401"/>
            <a:ext cx="8541121" cy="646331"/>
          </a:xfrm>
          <a:prstGeom prst="rect">
            <a:avLst/>
          </a:prstGeom>
          <a:noFill/>
        </p:spPr>
        <p:txBody>
          <a:bodyPr wrap="none" rtlCol="0">
            <a:spAutoFit/>
          </a:bodyPr>
          <a:lstStyle/>
          <a:p>
            <a:r>
              <a:rPr lang="en-US" sz="3600" b="1" dirty="0" err="1" smtClean="0">
                <a:latin typeface="Times New Roman" panose="02020603050405020304" pitchFamily="18" charset="0"/>
                <a:cs typeface="Times New Roman" panose="02020603050405020304" pitchFamily="18" charset="0"/>
              </a:rPr>
              <a:t>Một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số</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biện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pháp</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phòng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trừ</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sâu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bệnh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hại</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31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91130"/>
          </a:xfrm>
          <a:prstGeom prst="rect">
            <a:avLst/>
          </a:prstGeom>
        </p:spPr>
      </p:pic>
      <p:pic>
        <p:nvPicPr>
          <p:cNvPr id="5" name="Picture 4"/>
          <p:cNvPicPr>
            <a:picLocks noChangeAspect="1"/>
          </p:cNvPicPr>
          <p:nvPr/>
        </p:nvPicPr>
        <p:blipFill>
          <a:blip r:embed="rId3"/>
          <a:stretch>
            <a:fillRect/>
          </a:stretch>
        </p:blipFill>
        <p:spPr>
          <a:xfrm>
            <a:off x="1631053" y="1594195"/>
            <a:ext cx="9156217" cy="4777851"/>
          </a:xfrm>
          <a:prstGeom prst="rect">
            <a:avLst/>
          </a:prstGeom>
        </p:spPr>
      </p:pic>
      <p:sp>
        <p:nvSpPr>
          <p:cNvPr id="7" name="TextBox 6"/>
          <p:cNvSpPr txBox="1"/>
          <p:nvPr/>
        </p:nvSpPr>
        <p:spPr>
          <a:xfrm>
            <a:off x="1789043" y="530088"/>
            <a:ext cx="8541121" cy="646331"/>
          </a:xfrm>
          <a:prstGeom prst="rect">
            <a:avLst/>
          </a:prstGeom>
          <a:noFill/>
        </p:spPr>
        <p:txBody>
          <a:bodyPr wrap="none" rtlCol="0">
            <a:spAutoFit/>
          </a:bodyPr>
          <a:lstStyle/>
          <a:p>
            <a:r>
              <a:rPr lang="en-US" sz="3600" b="1" dirty="0" err="1" smtClean="0">
                <a:latin typeface="Times New Roman" panose="02020603050405020304" pitchFamily="18" charset="0"/>
                <a:cs typeface="Times New Roman" panose="02020603050405020304" pitchFamily="18" charset="0"/>
              </a:rPr>
              <a:t>Một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số</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biện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pháp</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phòng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trừ</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sâu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bệnh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hại</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241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12192000" cy="6891130"/>
          </a:xfrm>
          <a:prstGeom prst="rect">
            <a:avLst/>
          </a:prstGeom>
        </p:spPr>
      </p:pic>
      <p:pic>
        <p:nvPicPr>
          <p:cNvPr id="5" name="Picture 4"/>
          <p:cNvPicPr>
            <a:picLocks noChangeAspect="1"/>
          </p:cNvPicPr>
          <p:nvPr/>
        </p:nvPicPr>
        <p:blipFill>
          <a:blip r:embed="rId3"/>
          <a:stretch>
            <a:fillRect/>
          </a:stretch>
        </p:blipFill>
        <p:spPr>
          <a:xfrm>
            <a:off x="513728" y="315360"/>
            <a:ext cx="11161437" cy="1323975"/>
          </a:xfrm>
          <a:prstGeom prst="rect">
            <a:avLst/>
          </a:prstGeom>
        </p:spPr>
      </p:pic>
      <p:sp>
        <p:nvSpPr>
          <p:cNvPr id="6" name="Oval 5"/>
          <p:cNvSpPr/>
          <p:nvPr/>
        </p:nvSpPr>
        <p:spPr>
          <a:xfrm>
            <a:off x="4744278" y="2849217"/>
            <a:ext cx="2968487" cy="2716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latin typeface="Times New Roman" panose="02020603050405020304" pitchFamily="18" charset="0"/>
                <a:cs typeface="Times New Roman" panose="02020603050405020304" pitchFamily="18" charset="0"/>
              </a:rPr>
              <a:t>Thuốc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vệ</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thực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vật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học</a:t>
            </a:r>
            <a:endParaRPr lang="en-US" sz="3600" dirty="0">
              <a:latin typeface="Times New Roman" panose="02020603050405020304" pitchFamily="18" charset="0"/>
              <a:cs typeface="Times New Roman" panose="02020603050405020304" pitchFamily="18" charset="0"/>
            </a:endParaRPr>
          </a:p>
        </p:txBody>
      </p:sp>
      <p:sp>
        <p:nvSpPr>
          <p:cNvPr id="7" name="Curved Down Arrow 6"/>
          <p:cNvSpPr/>
          <p:nvPr/>
        </p:nvSpPr>
        <p:spPr>
          <a:xfrm>
            <a:off x="7248939" y="2146851"/>
            <a:ext cx="2001079" cy="109993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p:cNvPicPr>
            <a:picLocks noChangeAspect="1"/>
          </p:cNvPicPr>
          <p:nvPr/>
        </p:nvPicPr>
        <p:blipFill>
          <a:blip r:embed="rId4"/>
          <a:stretch>
            <a:fillRect/>
          </a:stretch>
        </p:blipFill>
        <p:spPr>
          <a:xfrm>
            <a:off x="7966419" y="3246782"/>
            <a:ext cx="3924354" cy="2703444"/>
          </a:xfrm>
          <a:prstGeom prst="rect">
            <a:avLst/>
          </a:prstGeom>
        </p:spPr>
      </p:pic>
      <p:pic>
        <p:nvPicPr>
          <p:cNvPr id="13" name="Picture 12"/>
          <p:cNvPicPr>
            <a:picLocks noChangeAspect="1"/>
          </p:cNvPicPr>
          <p:nvPr/>
        </p:nvPicPr>
        <p:blipFill>
          <a:blip r:embed="rId5"/>
          <a:stretch>
            <a:fillRect/>
          </a:stretch>
        </p:blipFill>
        <p:spPr>
          <a:xfrm>
            <a:off x="513728" y="2146851"/>
            <a:ext cx="3708792" cy="2637804"/>
          </a:xfrm>
          <a:prstGeom prst="rect">
            <a:avLst/>
          </a:prstGeom>
        </p:spPr>
      </p:pic>
      <p:sp>
        <p:nvSpPr>
          <p:cNvPr id="14" name="Curved Left Arrow 13"/>
          <p:cNvSpPr/>
          <p:nvPr/>
        </p:nvSpPr>
        <p:spPr>
          <a:xfrm rot="5400000">
            <a:off x="3209575" y="4183805"/>
            <a:ext cx="982533" cy="266543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9109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12192000" cy="6891130"/>
          </a:xfrm>
          <a:prstGeom prst="rect">
            <a:avLst/>
          </a:prstGeom>
        </p:spPr>
      </p:pic>
      <p:pic>
        <p:nvPicPr>
          <p:cNvPr id="2" name="Picture 1"/>
          <p:cNvPicPr>
            <a:picLocks noChangeAspect="1"/>
          </p:cNvPicPr>
          <p:nvPr/>
        </p:nvPicPr>
        <p:blipFill>
          <a:blip r:embed="rId3"/>
          <a:stretch>
            <a:fillRect/>
          </a:stretch>
        </p:blipFill>
        <p:spPr>
          <a:xfrm>
            <a:off x="1064522" y="426760"/>
            <a:ext cx="9267825" cy="1419225"/>
          </a:xfrm>
          <a:prstGeom prst="rect">
            <a:avLst/>
          </a:prstGeom>
        </p:spPr>
      </p:pic>
      <p:pic>
        <p:nvPicPr>
          <p:cNvPr id="4" name="Picture 3"/>
          <p:cNvPicPr>
            <a:picLocks noChangeAspect="1"/>
          </p:cNvPicPr>
          <p:nvPr/>
        </p:nvPicPr>
        <p:blipFill>
          <a:blip r:embed="rId4"/>
          <a:stretch>
            <a:fillRect/>
          </a:stretch>
        </p:blipFill>
        <p:spPr>
          <a:xfrm>
            <a:off x="585787" y="2419142"/>
            <a:ext cx="3636147" cy="3451571"/>
          </a:xfrm>
          <a:prstGeom prst="rect">
            <a:avLst/>
          </a:prstGeom>
        </p:spPr>
      </p:pic>
      <p:pic>
        <p:nvPicPr>
          <p:cNvPr id="6" name="Picture 5"/>
          <p:cNvPicPr>
            <a:picLocks noChangeAspect="1"/>
          </p:cNvPicPr>
          <p:nvPr/>
        </p:nvPicPr>
        <p:blipFill>
          <a:blip r:embed="rId5"/>
          <a:stretch>
            <a:fillRect/>
          </a:stretch>
        </p:blipFill>
        <p:spPr>
          <a:xfrm>
            <a:off x="4221934" y="2419142"/>
            <a:ext cx="3673062" cy="3451571"/>
          </a:xfrm>
          <a:prstGeom prst="rect">
            <a:avLst/>
          </a:prstGeom>
        </p:spPr>
      </p:pic>
      <p:pic>
        <p:nvPicPr>
          <p:cNvPr id="8" name="Picture 7"/>
          <p:cNvPicPr>
            <a:picLocks noChangeAspect="1"/>
          </p:cNvPicPr>
          <p:nvPr/>
        </p:nvPicPr>
        <p:blipFill>
          <a:blip r:embed="rId6"/>
          <a:stretch>
            <a:fillRect/>
          </a:stretch>
        </p:blipFill>
        <p:spPr>
          <a:xfrm>
            <a:off x="7894996" y="2419142"/>
            <a:ext cx="3715626" cy="3451571"/>
          </a:xfrm>
          <a:prstGeom prst="rect">
            <a:avLst/>
          </a:prstGeom>
        </p:spPr>
      </p:pic>
    </p:spTree>
    <p:extLst>
      <p:ext uri="{BB962C8B-B14F-4D97-AF65-F5344CB8AC3E}">
        <p14:creationId xmlns:p14="http://schemas.microsoft.com/office/powerpoint/2010/main" val="191937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tps://kenhgiaovien.com/sites/default/files/styles/700xauto/public/2024-02/slide5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7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8847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0"/>
            <a:ext cx="12192000" cy="6891130"/>
          </a:xfrm>
          <a:prstGeom prst="rect">
            <a:avLst/>
          </a:prstGeom>
        </p:spPr>
      </p:pic>
      <p:pic>
        <p:nvPicPr>
          <p:cNvPr id="5" name="Picture 4"/>
          <p:cNvPicPr>
            <a:picLocks noChangeAspect="1"/>
          </p:cNvPicPr>
          <p:nvPr/>
        </p:nvPicPr>
        <p:blipFill>
          <a:blip r:embed="rId3"/>
          <a:stretch>
            <a:fillRect/>
          </a:stretch>
        </p:blipFill>
        <p:spPr>
          <a:xfrm>
            <a:off x="387004" y="499234"/>
            <a:ext cx="2554979" cy="868952"/>
          </a:xfrm>
          <a:prstGeom prst="rect">
            <a:avLst/>
          </a:prstGeom>
        </p:spPr>
      </p:pic>
      <p:pic>
        <p:nvPicPr>
          <p:cNvPr id="7" name="Picture 6"/>
          <p:cNvPicPr>
            <a:picLocks noChangeAspect="1"/>
          </p:cNvPicPr>
          <p:nvPr/>
        </p:nvPicPr>
        <p:blipFill>
          <a:blip r:embed="rId4"/>
          <a:stretch>
            <a:fillRect/>
          </a:stretch>
        </p:blipFill>
        <p:spPr>
          <a:xfrm>
            <a:off x="1785109" y="1368186"/>
            <a:ext cx="8277225" cy="523875"/>
          </a:xfrm>
          <a:prstGeom prst="rect">
            <a:avLst/>
          </a:prstGeom>
        </p:spPr>
      </p:pic>
      <p:pic>
        <p:nvPicPr>
          <p:cNvPr id="9" name="Picture 8"/>
          <p:cNvPicPr>
            <a:picLocks noChangeAspect="1"/>
          </p:cNvPicPr>
          <p:nvPr/>
        </p:nvPicPr>
        <p:blipFill>
          <a:blip r:embed="rId5"/>
          <a:stretch>
            <a:fillRect/>
          </a:stretch>
        </p:blipFill>
        <p:spPr>
          <a:xfrm>
            <a:off x="4377151" y="2060506"/>
            <a:ext cx="3305175" cy="4486275"/>
          </a:xfrm>
          <a:prstGeom prst="rect">
            <a:avLst/>
          </a:prstGeom>
        </p:spPr>
      </p:pic>
      <p:pic>
        <p:nvPicPr>
          <p:cNvPr id="11" name="Picture 10"/>
          <p:cNvPicPr>
            <a:picLocks noChangeAspect="1"/>
          </p:cNvPicPr>
          <p:nvPr/>
        </p:nvPicPr>
        <p:blipFill>
          <a:blip r:embed="rId6"/>
          <a:stretch>
            <a:fillRect/>
          </a:stretch>
        </p:blipFill>
        <p:spPr>
          <a:xfrm>
            <a:off x="387004" y="2060506"/>
            <a:ext cx="3362325" cy="1990725"/>
          </a:xfrm>
          <a:prstGeom prst="rect">
            <a:avLst/>
          </a:prstGeom>
        </p:spPr>
      </p:pic>
      <p:pic>
        <p:nvPicPr>
          <p:cNvPr id="13" name="Picture 12"/>
          <p:cNvPicPr>
            <a:picLocks noChangeAspect="1"/>
          </p:cNvPicPr>
          <p:nvPr/>
        </p:nvPicPr>
        <p:blipFill>
          <a:blip r:embed="rId7"/>
          <a:stretch>
            <a:fillRect/>
          </a:stretch>
        </p:blipFill>
        <p:spPr>
          <a:xfrm>
            <a:off x="139353" y="4498906"/>
            <a:ext cx="3857625" cy="2047875"/>
          </a:xfrm>
          <a:prstGeom prst="rect">
            <a:avLst/>
          </a:prstGeom>
        </p:spPr>
      </p:pic>
      <p:pic>
        <p:nvPicPr>
          <p:cNvPr id="15" name="Picture 14"/>
          <p:cNvPicPr>
            <a:picLocks noChangeAspect="1"/>
          </p:cNvPicPr>
          <p:nvPr/>
        </p:nvPicPr>
        <p:blipFill>
          <a:blip r:embed="rId8"/>
          <a:stretch>
            <a:fillRect/>
          </a:stretch>
        </p:blipFill>
        <p:spPr>
          <a:xfrm>
            <a:off x="8210757" y="2060506"/>
            <a:ext cx="3324225" cy="2238375"/>
          </a:xfrm>
          <a:prstGeom prst="rect">
            <a:avLst/>
          </a:prstGeom>
        </p:spPr>
      </p:pic>
      <p:pic>
        <p:nvPicPr>
          <p:cNvPr id="17" name="Picture 16"/>
          <p:cNvPicPr>
            <a:picLocks noChangeAspect="1"/>
          </p:cNvPicPr>
          <p:nvPr/>
        </p:nvPicPr>
        <p:blipFill>
          <a:blip r:embed="rId9"/>
          <a:stretch>
            <a:fillRect/>
          </a:stretch>
        </p:blipFill>
        <p:spPr>
          <a:xfrm>
            <a:off x="8062499" y="4591671"/>
            <a:ext cx="3571875" cy="2047875"/>
          </a:xfrm>
          <a:prstGeom prst="rect">
            <a:avLst/>
          </a:prstGeom>
        </p:spPr>
      </p:pic>
    </p:spTree>
    <p:extLst>
      <p:ext uri="{BB962C8B-B14F-4D97-AF65-F5344CB8AC3E}">
        <p14:creationId xmlns:p14="http://schemas.microsoft.com/office/powerpoint/2010/main" val="124972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组合 1"/>
          <p:cNvGrpSpPr>
            <a:grpSpLocks/>
          </p:cNvGrpSpPr>
          <p:nvPr/>
        </p:nvGrpSpPr>
        <p:grpSpPr bwMode="auto">
          <a:xfrm>
            <a:off x="0" y="0"/>
            <a:ext cx="12192000" cy="6869113"/>
            <a:chOff x="0" y="0"/>
            <a:chExt cx="12192000" cy="6869420"/>
          </a:xfrm>
        </p:grpSpPr>
        <p:sp>
          <p:nvSpPr>
            <p:cNvPr id="3" name="矩形 2"/>
            <p:cNvSpPr/>
            <p:nvPr/>
          </p:nvSpPr>
          <p:spPr>
            <a:xfrm>
              <a:off x="0" y="0"/>
              <a:ext cx="12192000" cy="6858307"/>
            </a:xfrm>
            <a:prstGeom prst="rect">
              <a:avLst/>
            </a:prstGeom>
            <a:gradFill>
              <a:gsLst>
                <a:gs pos="22000">
                  <a:srgbClr val="192437"/>
                </a:gs>
                <a:gs pos="74000">
                  <a:srgbClr val="070404"/>
                </a:gs>
                <a:gs pos="83000">
                  <a:srgbClr val="070404"/>
                </a:gs>
                <a:gs pos="100000">
                  <a:srgbClr val="0704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sym typeface="+mn-lt"/>
              </a:endParaRPr>
            </a:p>
          </p:txBody>
        </p:sp>
        <p:pic>
          <p:nvPicPr>
            <p:cNvPr id="15369"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79554" y="1490972"/>
              <a:ext cx="6858002" cy="389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图片 5"/>
          <p:cNvPicPr>
            <a:picLocks noChangeAspect="1"/>
          </p:cNvPicPr>
          <p:nvPr/>
        </p:nvPicPr>
        <p:blipFill>
          <a:blip r:embed="rId3" cstate="screen"/>
          <a:srcRect/>
          <a:stretch>
            <a:fillRect/>
          </a:stretch>
        </p:blipFill>
        <p:spPr>
          <a:xfrm>
            <a:off x="1235460" y="1156087"/>
            <a:ext cx="9721080" cy="4545829"/>
          </a:xfrm>
          <a:custGeom>
            <a:avLst/>
            <a:gdLst>
              <a:gd name="connsiteX0" fmla="*/ 547954 w 9721080"/>
              <a:gd name="connsiteY0" fmla="*/ 0 h 4545829"/>
              <a:gd name="connsiteX1" fmla="*/ 9173126 w 9721080"/>
              <a:gd name="connsiteY1" fmla="*/ 0 h 4545829"/>
              <a:gd name="connsiteX2" fmla="*/ 9721080 w 9721080"/>
              <a:gd name="connsiteY2" fmla="*/ 547954 h 4545829"/>
              <a:gd name="connsiteX3" fmla="*/ 9721080 w 9721080"/>
              <a:gd name="connsiteY3" fmla="*/ 3997875 h 4545829"/>
              <a:gd name="connsiteX4" fmla="*/ 9173126 w 9721080"/>
              <a:gd name="connsiteY4" fmla="*/ 4545829 h 4545829"/>
              <a:gd name="connsiteX5" fmla="*/ 547954 w 9721080"/>
              <a:gd name="connsiteY5" fmla="*/ 4545829 h 4545829"/>
              <a:gd name="connsiteX6" fmla="*/ 0 w 9721080"/>
              <a:gd name="connsiteY6" fmla="*/ 3997875 h 4545829"/>
              <a:gd name="connsiteX7" fmla="*/ 0 w 9721080"/>
              <a:gd name="connsiteY7" fmla="*/ 547954 h 4545829"/>
              <a:gd name="connsiteX8" fmla="*/ 547954 w 9721080"/>
              <a:gd name="connsiteY8" fmla="*/ 0 h 454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1080" h="4545829">
                <a:moveTo>
                  <a:pt x="547954" y="0"/>
                </a:moveTo>
                <a:lnTo>
                  <a:pt x="9173126" y="0"/>
                </a:lnTo>
                <a:cubicBezTo>
                  <a:pt x="9475753" y="0"/>
                  <a:pt x="9721080" y="245327"/>
                  <a:pt x="9721080" y="547954"/>
                </a:cubicBezTo>
                <a:lnTo>
                  <a:pt x="9721080" y="3997875"/>
                </a:lnTo>
                <a:cubicBezTo>
                  <a:pt x="9721080" y="4300502"/>
                  <a:pt x="9475753" y="4545829"/>
                  <a:pt x="9173126" y="4545829"/>
                </a:cubicBezTo>
                <a:lnTo>
                  <a:pt x="547954" y="4545829"/>
                </a:lnTo>
                <a:cubicBezTo>
                  <a:pt x="245327" y="4545829"/>
                  <a:pt x="0" y="4300502"/>
                  <a:pt x="0" y="3997875"/>
                </a:cubicBezTo>
                <a:lnTo>
                  <a:pt x="0" y="547954"/>
                </a:lnTo>
                <a:cubicBezTo>
                  <a:pt x="0" y="245327"/>
                  <a:pt x="245327" y="0"/>
                  <a:pt x="547954" y="0"/>
                </a:cubicBezTo>
                <a:close/>
              </a:path>
            </a:pathLst>
          </a:custGeom>
        </p:spPr>
      </p:pic>
      <p:sp>
        <p:nvSpPr>
          <p:cNvPr id="7" name="矩形: 圆角 6"/>
          <p:cNvSpPr/>
          <p:nvPr/>
        </p:nvSpPr>
        <p:spPr>
          <a:xfrm>
            <a:off x="1235075" y="1155700"/>
            <a:ext cx="9721850" cy="4546600"/>
          </a:xfrm>
          <a:prstGeom prst="roundRect">
            <a:avLst>
              <a:gd name="adj" fmla="val 12054"/>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sym typeface="+mn-lt"/>
            </a:endParaRPr>
          </a:p>
        </p:txBody>
      </p:sp>
      <p:sp>
        <p:nvSpPr>
          <p:cNvPr id="16" name="矩形: 圆角 15"/>
          <p:cNvSpPr/>
          <p:nvPr/>
        </p:nvSpPr>
        <p:spPr>
          <a:xfrm>
            <a:off x="1524000" y="1417638"/>
            <a:ext cx="9144000" cy="4022725"/>
          </a:xfrm>
          <a:prstGeom prst="roundRect">
            <a:avLst>
              <a:gd name="adj" fmla="val 5421"/>
            </a:avLst>
          </a:prstGeom>
          <a:noFill/>
          <a:ln w="31750">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sym typeface="+mn-lt"/>
            </a:endParaRPr>
          </a:p>
        </p:txBody>
      </p:sp>
      <p:sp>
        <p:nvSpPr>
          <p:cNvPr id="19" name="Google Shape;929;p28"/>
          <p:cNvSpPr txBox="1">
            <a:spLocks noChangeArrowheads="1"/>
          </p:cNvSpPr>
          <p:nvPr/>
        </p:nvSpPr>
        <p:spPr bwMode="auto">
          <a:xfrm>
            <a:off x="1430850" y="3239362"/>
            <a:ext cx="92371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90000"/>
              </a:lnSpc>
            </a:pPr>
            <a:r>
              <a:rPr lang="en-US" altLang="zh-CN" sz="4800" b="1" dirty="0" smtClean="0">
                <a:solidFill>
                  <a:srgbClr val="00B0F0"/>
                </a:solidFill>
                <a:latin typeface="Times New Roman" panose="02020603050405020304" pitchFamily="18" charset="0"/>
                <a:cs typeface="Times New Roman" panose="02020603050405020304" pitchFamily="18" charset="0"/>
                <a:sym typeface="+mn-lt"/>
              </a:rPr>
              <a:t>KỸ THUẬT CẮT TỈA, TẠO TÁN</a:t>
            </a:r>
            <a:endParaRPr lang="en-US" altLang="zh-CN" sz="2800" b="1" dirty="0">
              <a:solidFill>
                <a:srgbClr val="00B0F0"/>
              </a:solidFill>
              <a:latin typeface="Times New Roman" panose="02020603050405020304" pitchFamily="18" charset="0"/>
              <a:cs typeface="Times New Roman" panose="02020603050405020304" pitchFamily="18" charset="0"/>
              <a:sym typeface="+mn-lt"/>
            </a:endParaRPr>
          </a:p>
        </p:txBody>
      </p:sp>
      <p:sp>
        <p:nvSpPr>
          <p:cNvPr id="20" name="Google Shape;931;p28"/>
          <p:cNvSpPr txBox="1">
            <a:spLocks noChangeArrowheads="1"/>
          </p:cNvSpPr>
          <p:nvPr/>
        </p:nvSpPr>
        <p:spPr bwMode="auto">
          <a:xfrm>
            <a:off x="1376169" y="2708834"/>
            <a:ext cx="340786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90000"/>
              </a:lnSpc>
            </a:pPr>
            <a:r>
              <a:rPr lang="vi-VN" altLang="en-US" sz="16600" b="1" dirty="0" smtClean="0">
                <a:solidFill>
                  <a:srgbClr val="00B0F0"/>
                </a:solidFill>
                <a:latin typeface="Times New Roman" panose="02020603050405020304" pitchFamily="18" charset="0"/>
                <a:cs typeface="Times New Roman" panose="02020603050405020304" pitchFamily="18" charset="0"/>
              </a:rPr>
              <a:t>I</a:t>
            </a:r>
            <a:r>
              <a:rPr lang="en-US" altLang="en-US" sz="16600" b="1" dirty="0" smtClean="0">
                <a:solidFill>
                  <a:srgbClr val="00B0F0"/>
                </a:solidFill>
                <a:latin typeface="Times New Roman" panose="02020603050405020304" pitchFamily="18" charset="0"/>
                <a:cs typeface="Times New Roman" panose="02020603050405020304" pitchFamily="18" charset="0"/>
              </a:rPr>
              <a:t>II</a:t>
            </a:r>
            <a:r>
              <a:rPr lang="vi-VN" altLang="en-US" sz="16600" b="1" dirty="0" smtClean="0">
                <a:solidFill>
                  <a:srgbClr val="00B0F0"/>
                </a:solidFill>
                <a:latin typeface="Times New Roman" panose="02020603050405020304" pitchFamily="18" charset="0"/>
                <a:cs typeface="Times New Roman" panose="02020603050405020304" pitchFamily="18" charset="0"/>
              </a:rPr>
              <a:t>.</a:t>
            </a:r>
            <a:endParaRPr lang="vi-VN" altLang="en-US" sz="166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5815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0"/>
            <a:ext cx="12192000" cy="6891130"/>
          </a:xfrm>
          <a:prstGeom prst="rect">
            <a:avLst/>
          </a:prstGeom>
        </p:spPr>
      </p:pic>
      <p:sp>
        <p:nvSpPr>
          <p:cNvPr id="6" name="TextBox 5"/>
          <p:cNvSpPr txBox="1"/>
          <p:nvPr/>
        </p:nvSpPr>
        <p:spPr>
          <a:xfrm>
            <a:off x="318053" y="265043"/>
            <a:ext cx="7381459"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1. </a:t>
            </a:r>
            <a:r>
              <a:rPr lang="en-US" sz="3200" b="1" dirty="0" err="1" smtClean="0">
                <a:solidFill>
                  <a:srgbClr val="FF0000"/>
                </a:solidFill>
                <a:latin typeface="Times New Roman" panose="02020603050405020304" pitchFamily="18" charset="0"/>
                <a:cs typeface="Times New Roman" panose="02020603050405020304" pitchFamily="18" charset="0"/>
              </a:rPr>
              <a:t>Thời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kì</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kiến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thiết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cơ</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bản</a:t>
            </a:r>
            <a:endParaRPr lang="en-US" sz="3200" b="1" dirty="0" smtClean="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37322" y="849818"/>
            <a:ext cx="5485797" cy="461665"/>
          </a:xfrm>
          <a:prstGeom prst="rect">
            <a:avLst/>
          </a:prstGeom>
          <a:noFill/>
        </p:spPr>
        <p:txBody>
          <a:bodyPr wrap="none" rtlCol="0">
            <a:spAutoFit/>
          </a:bodyPr>
          <a:lstStyle/>
          <a:p>
            <a:r>
              <a:rPr lang="en-US" sz="2400" dirty="0" err="1" smtClean="0">
                <a:latin typeface="Times New Roman" panose="02020603050405020304" pitchFamily="18" charset="0"/>
                <a:cs typeface="Times New Roman" panose="02020603050405020304" pitchFamily="18" charset="0"/>
              </a:rPr>
              <a:t>Cắt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tỉa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khung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khỏe</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endParaRPr lang="en-US" sz="2400" dirty="0">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596348" y="1484243"/>
            <a:ext cx="57637" cy="3094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83096" y="1550509"/>
            <a:ext cx="1139687" cy="26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78399" y="1379095"/>
            <a:ext cx="2476960" cy="461665"/>
          </a:xfrm>
          <a:prstGeom prst="rect">
            <a:avLst/>
          </a:prstGeom>
          <a:noFill/>
        </p:spPr>
        <p:txBody>
          <a:bodyPr wrap="non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Cuối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năm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thứ</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nhất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Chevron 10"/>
          <p:cNvSpPr/>
          <p:nvPr/>
        </p:nvSpPr>
        <p:spPr>
          <a:xfrm>
            <a:off x="4008782" y="1330641"/>
            <a:ext cx="8085985" cy="582227"/>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Bấm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ngọn</a:t>
            </a:r>
            <a:r>
              <a:rPr lang="en-US" sz="2400" dirty="0" smtClean="0">
                <a:solidFill>
                  <a:schemeClr val="tx1"/>
                </a:solidFill>
                <a:latin typeface="Times New Roman" panose="02020603050405020304" pitchFamily="18" charset="0"/>
                <a:cs typeface="Times New Roman" panose="02020603050405020304" pitchFamily="18" charset="0"/>
              </a:rPr>
              <a:t> ở </a:t>
            </a:r>
            <a:r>
              <a:rPr lang="en-US" sz="2400" dirty="0" err="1" smtClean="0">
                <a:solidFill>
                  <a:schemeClr val="tx1"/>
                </a:solidFill>
                <a:latin typeface="Times New Roman" panose="02020603050405020304" pitchFamily="18" charset="0"/>
                <a:cs typeface="Times New Roman" panose="02020603050405020304" pitchFamily="18" charset="0"/>
              </a:rPr>
              <a:t>vị</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trí</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cách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mặt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đất</a:t>
            </a:r>
            <a:r>
              <a:rPr lang="en-US" sz="2400" dirty="0" smtClean="0">
                <a:solidFill>
                  <a:schemeClr val="tx1"/>
                </a:solidFill>
                <a:latin typeface="Times New Roman" panose="02020603050405020304" pitchFamily="18" charset="0"/>
                <a:cs typeface="Times New Roman" panose="02020603050405020304" pitchFamily="18" charset="0"/>
              </a:rPr>
              <a:t> 80 cm </a:t>
            </a:r>
            <a:r>
              <a:rPr lang="en-US" sz="2400" dirty="0" err="1" smtClean="0">
                <a:solidFill>
                  <a:schemeClr val="tx1"/>
                </a:solidFill>
                <a:latin typeface="Times New Roman" panose="02020603050405020304" pitchFamily="18" charset="0"/>
                <a:cs typeface="Times New Roman" panose="02020603050405020304" pitchFamily="18" charset="0"/>
              </a:rPr>
              <a:t>để</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tạo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cành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cấp</a:t>
            </a:r>
            <a:r>
              <a:rPr lang="en-US" sz="2400" dirty="0" smtClean="0">
                <a:solidFill>
                  <a:schemeClr val="tx1"/>
                </a:solidFill>
                <a:latin typeface="Times New Roman" panose="02020603050405020304" pitchFamily="18" charset="0"/>
                <a:cs typeface="Times New Roman" panose="02020603050405020304" pitchFamily="18" charset="0"/>
              </a:rPr>
              <a:t> 1</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609601" y="2431180"/>
            <a:ext cx="1139687" cy="26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04904" y="2259766"/>
            <a:ext cx="2323072" cy="461665"/>
          </a:xfrm>
          <a:prstGeom prst="rect">
            <a:avLst/>
          </a:prstGeom>
          <a:noFill/>
        </p:spPr>
        <p:txBody>
          <a:bodyPr wrap="non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Cuối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năm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thứ</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hai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Chevron 13"/>
          <p:cNvSpPr/>
          <p:nvPr/>
        </p:nvSpPr>
        <p:spPr>
          <a:xfrm>
            <a:off x="4008781" y="2272510"/>
            <a:ext cx="8183219" cy="1544116"/>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chemeClr val="tx1"/>
                </a:solidFill>
                <a:latin typeface="Times New Roman" panose="02020603050405020304" pitchFamily="18" charset="0"/>
                <a:cs typeface="Times New Roman" panose="02020603050405020304" pitchFamily="18" charset="0"/>
              </a:rPr>
              <a:t>Chọn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để</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lại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từ</a:t>
            </a:r>
            <a:r>
              <a:rPr lang="en-US" sz="2400" dirty="0" smtClean="0">
                <a:solidFill>
                  <a:schemeClr val="tx1"/>
                </a:solidFill>
                <a:latin typeface="Times New Roman" panose="02020603050405020304" pitchFamily="18" charset="0"/>
                <a:cs typeface="Times New Roman" panose="02020603050405020304" pitchFamily="18" charset="0"/>
              </a:rPr>
              <a:t> 3 </a:t>
            </a:r>
            <a:r>
              <a:rPr lang="en-US" sz="2400" dirty="0" err="1" smtClean="0">
                <a:solidFill>
                  <a:schemeClr val="tx1"/>
                </a:solidFill>
                <a:latin typeface="Times New Roman" panose="02020603050405020304" pitchFamily="18" charset="0"/>
                <a:cs typeface="Times New Roman" panose="02020603050405020304" pitchFamily="18" charset="0"/>
              </a:rPr>
              <a:t>đến</a:t>
            </a:r>
            <a:r>
              <a:rPr lang="en-US" sz="2400" dirty="0" smtClean="0">
                <a:solidFill>
                  <a:schemeClr val="tx1"/>
                </a:solidFill>
                <a:latin typeface="Times New Roman" panose="02020603050405020304" pitchFamily="18" charset="0"/>
                <a:cs typeface="Times New Roman" panose="02020603050405020304" pitchFamily="18" charset="0"/>
              </a:rPr>
              <a:t> 5 </a:t>
            </a:r>
            <a:r>
              <a:rPr lang="en-US" sz="2400" dirty="0" err="1" smtClean="0">
                <a:solidFill>
                  <a:schemeClr val="tx1"/>
                </a:solidFill>
                <a:latin typeface="Times New Roman" panose="02020603050405020304" pitchFamily="18" charset="0"/>
                <a:cs typeface="Times New Roman" panose="02020603050405020304" pitchFamily="18" charset="0"/>
              </a:rPr>
              <a:t>cành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cấp</a:t>
            </a:r>
            <a:r>
              <a:rPr lang="en-US" sz="2400" dirty="0" smtClean="0">
                <a:solidFill>
                  <a:schemeClr val="tx1"/>
                </a:solidFill>
                <a:latin typeface="Times New Roman" panose="02020603050405020304" pitchFamily="18" charset="0"/>
                <a:cs typeface="Times New Roman" panose="02020603050405020304" pitchFamily="18" charset="0"/>
              </a:rPr>
              <a:t> 1 </a:t>
            </a:r>
            <a:r>
              <a:rPr lang="en-US" sz="2400" dirty="0" err="1" smtClean="0">
                <a:solidFill>
                  <a:schemeClr val="tx1"/>
                </a:solidFill>
                <a:latin typeface="Times New Roman" panose="02020603050405020304" pitchFamily="18" charset="0"/>
                <a:cs typeface="Times New Roman" panose="02020603050405020304" pitchFamily="18" charset="0"/>
              </a:rPr>
              <a:t>khỏe</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phân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bố</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đều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trên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thân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chính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loại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bỏ</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toàn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bộ</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cành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cấp</a:t>
            </a:r>
            <a:r>
              <a:rPr lang="en-US" sz="2400" dirty="0" smtClean="0">
                <a:solidFill>
                  <a:schemeClr val="tx1"/>
                </a:solidFill>
                <a:latin typeface="Times New Roman" panose="02020603050405020304" pitchFamily="18" charset="0"/>
                <a:cs typeface="Times New Roman" panose="02020603050405020304" pitchFamily="18" charset="0"/>
              </a:rPr>
              <a:t> 2 </a:t>
            </a:r>
            <a:r>
              <a:rPr lang="en-US" sz="2400" dirty="0" err="1" smtClean="0">
                <a:solidFill>
                  <a:schemeClr val="tx1"/>
                </a:solidFill>
                <a:latin typeface="Times New Roman" panose="02020603050405020304" pitchFamily="18" charset="0"/>
                <a:cs typeface="Times New Roman" panose="02020603050405020304" pitchFamily="18" charset="0"/>
              </a:rPr>
              <a:t>đã</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phát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sinh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đồng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thời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bấm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ngọn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cành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cấp</a:t>
            </a:r>
            <a:r>
              <a:rPr lang="en-US" sz="2400" dirty="0" smtClean="0">
                <a:solidFill>
                  <a:schemeClr val="tx1"/>
                </a:solidFill>
                <a:latin typeface="Times New Roman" panose="02020603050405020304" pitchFamily="18" charset="0"/>
                <a:cs typeface="Times New Roman" panose="02020603050405020304" pitchFamily="18" charset="0"/>
              </a:rPr>
              <a:t> 1 </a:t>
            </a:r>
            <a:r>
              <a:rPr lang="en-US" sz="2400" dirty="0" err="1" smtClean="0">
                <a:solidFill>
                  <a:schemeClr val="tx1"/>
                </a:solidFill>
                <a:latin typeface="Times New Roman" panose="02020603050405020304" pitchFamily="18" charset="0"/>
                <a:cs typeface="Times New Roman" panose="02020603050405020304" pitchFamily="18" charset="0"/>
              </a:rPr>
              <a:t>cách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gốc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cành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khoảng</a:t>
            </a:r>
            <a:r>
              <a:rPr lang="en-US" sz="2400" dirty="0" smtClean="0">
                <a:solidFill>
                  <a:schemeClr val="tx1"/>
                </a:solidFill>
                <a:latin typeface="Times New Roman" panose="02020603050405020304" pitchFamily="18" charset="0"/>
                <a:cs typeface="Times New Roman" panose="02020603050405020304" pitchFamily="18" charset="0"/>
              </a:rPr>
              <a:t> 50-60 cm </a:t>
            </a:r>
            <a:r>
              <a:rPr lang="en-US" sz="2400" dirty="0" err="1" smtClean="0">
                <a:solidFill>
                  <a:schemeClr val="tx1"/>
                </a:solidFill>
                <a:latin typeface="Times New Roman" panose="02020603050405020304" pitchFamily="18" charset="0"/>
                <a:cs typeface="Times New Roman" panose="02020603050405020304" pitchFamily="18" charset="0"/>
              </a:rPr>
              <a:t>để</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tạo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nhanh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cấp</a:t>
            </a:r>
            <a:r>
              <a:rPr lang="en-US" sz="2400" dirty="0" smtClean="0">
                <a:solidFill>
                  <a:schemeClr val="tx1"/>
                </a:solidFill>
                <a:latin typeface="Times New Roman" panose="02020603050405020304" pitchFamily="18" charset="0"/>
                <a:cs typeface="Times New Roman" panose="02020603050405020304" pitchFamily="18" charset="0"/>
              </a:rPr>
              <a:t> 2</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653985" y="4578460"/>
            <a:ext cx="1139687" cy="26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49288" y="4407046"/>
            <a:ext cx="2238113" cy="461665"/>
          </a:xfrm>
          <a:prstGeom prst="rect">
            <a:avLst/>
          </a:prstGeom>
          <a:noFill/>
        </p:spPr>
        <p:txBody>
          <a:bodyPr wrap="non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Cuối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năm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thứ</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ba</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Chevron 16"/>
          <p:cNvSpPr/>
          <p:nvPr/>
        </p:nvSpPr>
        <p:spPr>
          <a:xfrm>
            <a:off x="4053165" y="4419790"/>
            <a:ext cx="8183219" cy="1544116"/>
          </a:xfrm>
          <a:prstGeom prst="chevr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chemeClr val="tx1"/>
                </a:solidFill>
                <a:latin typeface="Times New Roman" panose="02020603050405020304" pitchFamily="18" charset="0"/>
                <a:cs typeface="Times New Roman" panose="02020603050405020304" pitchFamily="18" charset="0"/>
              </a:rPr>
              <a:t>Cắt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bỏ</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bớt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cành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cấp</a:t>
            </a:r>
            <a:r>
              <a:rPr lang="en-US" sz="2400" dirty="0" smtClean="0">
                <a:solidFill>
                  <a:schemeClr val="tx1"/>
                </a:solidFill>
                <a:latin typeface="Times New Roman" panose="02020603050405020304" pitchFamily="18" charset="0"/>
                <a:cs typeface="Times New Roman" panose="02020603050405020304" pitchFamily="18" charset="0"/>
              </a:rPr>
              <a:t> 2, </a:t>
            </a:r>
            <a:r>
              <a:rPr lang="en-US" sz="2400" dirty="0" err="1" smtClean="0">
                <a:solidFill>
                  <a:schemeClr val="tx1"/>
                </a:solidFill>
                <a:latin typeface="Times New Roman" panose="02020603050405020304" pitchFamily="18" charset="0"/>
                <a:cs typeface="Times New Roman" panose="02020603050405020304" pitchFamily="18" charset="0"/>
              </a:rPr>
              <a:t>chỉ</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để</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lại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hai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cành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cấp</a:t>
            </a:r>
            <a:r>
              <a:rPr lang="en-US" sz="2400" dirty="0" smtClean="0">
                <a:solidFill>
                  <a:schemeClr val="tx1"/>
                </a:solidFill>
                <a:latin typeface="Times New Roman" panose="02020603050405020304" pitchFamily="18" charset="0"/>
                <a:cs typeface="Times New Roman" panose="02020603050405020304" pitchFamily="18" charset="0"/>
              </a:rPr>
              <a:t> 2 </a:t>
            </a:r>
            <a:r>
              <a:rPr lang="en-US" sz="2400" dirty="0" err="1" smtClean="0">
                <a:solidFill>
                  <a:schemeClr val="tx1"/>
                </a:solidFill>
                <a:latin typeface="Times New Roman" panose="02020603050405020304" pitchFamily="18" charset="0"/>
                <a:cs typeface="Times New Roman" panose="02020603050405020304" pitchFamily="18" charset="0"/>
              </a:rPr>
              <a:t>phía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ngoài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cùng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trên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một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cành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cấp</a:t>
            </a:r>
            <a:r>
              <a:rPr lang="en-US" sz="2400" dirty="0" smtClean="0">
                <a:solidFill>
                  <a:schemeClr val="tx1"/>
                </a:solidFill>
                <a:latin typeface="Times New Roman" panose="02020603050405020304" pitchFamily="18" charset="0"/>
                <a:cs typeface="Times New Roman" panose="02020603050405020304" pitchFamily="18" charset="0"/>
              </a:rPr>
              <a:t> 1 </a:t>
            </a:r>
            <a:r>
              <a:rPr lang="en-US" sz="2400" dirty="0" err="1" smtClean="0">
                <a:solidFill>
                  <a:schemeClr val="tx1"/>
                </a:solidFill>
                <a:latin typeface="Times New Roman" panose="02020603050405020304" pitchFamily="18" charset="0"/>
                <a:cs typeface="Times New Roman" panose="02020603050405020304" pitchFamily="18" charset="0"/>
              </a:rPr>
              <a:t>để</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tạo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ra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cành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cấp</a:t>
            </a:r>
            <a:r>
              <a:rPr lang="en-US" sz="2400" dirty="0" smtClean="0">
                <a:solidFill>
                  <a:schemeClr val="tx1"/>
                </a:solidFill>
                <a:latin typeface="Times New Roman" panose="02020603050405020304" pitchFamily="18" charset="0"/>
                <a:cs typeface="Times New Roman" panose="02020603050405020304" pitchFamily="18" charset="0"/>
              </a:rPr>
              <a:t> 3 </a:t>
            </a:r>
            <a:r>
              <a:rPr lang="en-US" sz="2400" dirty="0" err="1" smtClean="0">
                <a:solidFill>
                  <a:schemeClr val="tx1"/>
                </a:solidFill>
                <a:latin typeface="Times New Roman" panose="02020603050405020304" pitchFamily="18" charset="0"/>
                <a:cs typeface="Times New Roman" panose="02020603050405020304" pitchFamily="18" charset="0"/>
              </a:rPr>
              <a:t>cấp</a:t>
            </a:r>
            <a:r>
              <a:rPr lang="en-US" sz="2400" dirty="0" smtClean="0">
                <a:solidFill>
                  <a:schemeClr val="tx1"/>
                </a:solidFill>
                <a:latin typeface="Times New Roman" panose="02020603050405020304" pitchFamily="18" charset="0"/>
                <a:cs typeface="Times New Roman" panose="02020603050405020304" pitchFamily="18" charset="0"/>
              </a:rPr>
              <a:t> 4</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04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4" grpId="0" animBg="1"/>
      <p:bldP spid="16" grpId="0"/>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0" y="0"/>
            <a:ext cx="12192000" cy="6891130"/>
          </a:xfrm>
          <a:prstGeom prst="rect">
            <a:avLst/>
          </a:prstGeom>
        </p:spPr>
      </p:pic>
      <p:sp>
        <p:nvSpPr>
          <p:cNvPr id="6" name="TextBox 5"/>
          <p:cNvSpPr txBox="1"/>
          <p:nvPr/>
        </p:nvSpPr>
        <p:spPr>
          <a:xfrm>
            <a:off x="318053" y="265043"/>
            <a:ext cx="7381459"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Thời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kì</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kinh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doanh</a:t>
            </a:r>
            <a:endParaRPr lang="en-US" sz="3200" b="1" dirty="0" smtClean="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603680" y="849818"/>
            <a:ext cx="2905125" cy="2085975"/>
          </a:xfrm>
          <a:prstGeom prst="rect">
            <a:avLst/>
          </a:prstGeom>
        </p:spPr>
      </p:pic>
      <p:pic>
        <p:nvPicPr>
          <p:cNvPr id="8" name="Picture 7"/>
          <p:cNvPicPr>
            <a:picLocks noChangeAspect="1"/>
          </p:cNvPicPr>
          <p:nvPr/>
        </p:nvPicPr>
        <p:blipFill>
          <a:blip r:embed="rId4"/>
          <a:stretch>
            <a:fillRect/>
          </a:stretch>
        </p:blipFill>
        <p:spPr>
          <a:xfrm>
            <a:off x="518078" y="4899369"/>
            <a:ext cx="2638425" cy="1724025"/>
          </a:xfrm>
          <a:prstGeom prst="rect">
            <a:avLst/>
          </a:prstGeom>
        </p:spPr>
      </p:pic>
      <p:pic>
        <p:nvPicPr>
          <p:cNvPr id="19" name="Picture 18"/>
          <p:cNvPicPr>
            <a:picLocks noChangeAspect="1"/>
          </p:cNvPicPr>
          <p:nvPr/>
        </p:nvPicPr>
        <p:blipFill>
          <a:blip r:embed="rId5"/>
          <a:stretch>
            <a:fillRect/>
          </a:stretch>
        </p:blipFill>
        <p:spPr>
          <a:xfrm>
            <a:off x="3184455" y="849818"/>
            <a:ext cx="1419225" cy="428625"/>
          </a:xfrm>
          <a:prstGeom prst="rect">
            <a:avLst/>
          </a:prstGeom>
        </p:spPr>
      </p:pic>
      <p:pic>
        <p:nvPicPr>
          <p:cNvPr id="21" name="Picture 20"/>
          <p:cNvPicPr>
            <a:picLocks noChangeAspect="1"/>
          </p:cNvPicPr>
          <p:nvPr/>
        </p:nvPicPr>
        <p:blipFill>
          <a:blip r:embed="rId6"/>
          <a:stretch>
            <a:fillRect/>
          </a:stretch>
        </p:blipFill>
        <p:spPr>
          <a:xfrm>
            <a:off x="518078" y="1278443"/>
            <a:ext cx="3857625" cy="3743325"/>
          </a:xfrm>
          <a:prstGeom prst="rect">
            <a:avLst/>
          </a:prstGeom>
        </p:spPr>
      </p:pic>
      <p:pic>
        <p:nvPicPr>
          <p:cNvPr id="23" name="Picture 22"/>
          <p:cNvPicPr>
            <a:picLocks noChangeAspect="1"/>
          </p:cNvPicPr>
          <p:nvPr/>
        </p:nvPicPr>
        <p:blipFill>
          <a:blip r:embed="rId7"/>
          <a:stretch>
            <a:fillRect/>
          </a:stretch>
        </p:blipFill>
        <p:spPr>
          <a:xfrm>
            <a:off x="4679880" y="3969255"/>
            <a:ext cx="2828925" cy="2105025"/>
          </a:xfrm>
          <a:prstGeom prst="rect">
            <a:avLst/>
          </a:prstGeom>
        </p:spPr>
      </p:pic>
      <p:pic>
        <p:nvPicPr>
          <p:cNvPr id="25" name="Picture 24"/>
          <p:cNvPicPr>
            <a:picLocks noChangeAspect="1"/>
          </p:cNvPicPr>
          <p:nvPr/>
        </p:nvPicPr>
        <p:blipFill>
          <a:blip r:embed="rId8"/>
          <a:stretch>
            <a:fillRect/>
          </a:stretch>
        </p:blipFill>
        <p:spPr>
          <a:xfrm>
            <a:off x="7278135" y="3520568"/>
            <a:ext cx="1266825" cy="523875"/>
          </a:xfrm>
          <a:prstGeom prst="rect">
            <a:avLst/>
          </a:prstGeom>
        </p:spPr>
      </p:pic>
      <p:pic>
        <p:nvPicPr>
          <p:cNvPr id="27" name="Picture 26"/>
          <p:cNvPicPr>
            <a:picLocks noChangeAspect="1"/>
          </p:cNvPicPr>
          <p:nvPr/>
        </p:nvPicPr>
        <p:blipFill>
          <a:blip r:embed="rId9"/>
          <a:stretch>
            <a:fillRect/>
          </a:stretch>
        </p:blipFill>
        <p:spPr>
          <a:xfrm>
            <a:off x="7508805" y="4044443"/>
            <a:ext cx="4333875" cy="2714625"/>
          </a:xfrm>
          <a:prstGeom prst="rect">
            <a:avLst/>
          </a:prstGeom>
        </p:spPr>
      </p:pic>
    </p:spTree>
    <p:extLst>
      <p:ext uri="{BB962C8B-B14F-4D97-AF65-F5344CB8AC3E}">
        <p14:creationId xmlns:p14="http://schemas.microsoft.com/office/powerpoint/2010/main" val="308124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2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组合 1"/>
          <p:cNvGrpSpPr>
            <a:grpSpLocks/>
          </p:cNvGrpSpPr>
          <p:nvPr/>
        </p:nvGrpSpPr>
        <p:grpSpPr bwMode="auto">
          <a:xfrm>
            <a:off x="0" y="0"/>
            <a:ext cx="12192000" cy="6869113"/>
            <a:chOff x="0" y="0"/>
            <a:chExt cx="12192000" cy="6869420"/>
          </a:xfrm>
        </p:grpSpPr>
        <p:sp>
          <p:nvSpPr>
            <p:cNvPr id="3" name="矩形 2"/>
            <p:cNvSpPr/>
            <p:nvPr/>
          </p:nvSpPr>
          <p:spPr>
            <a:xfrm>
              <a:off x="0" y="0"/>
              <a:ext cx="12192000" cy="6858307"/>
            </a:xfrm>
            <a:prstGeom prst="rect">
              <a:avLst/>
            </a:prstGeom>
            <a:gradFill>
              <a:gsLst>
                <a:gs pos="22000">
                  <a:srgbClr val="192437"/>
                </a:gs>
                <a:gs pos="74000">
                  <a:srgbClr val="070404"/>
                </a:gs>
                <a:gs pos="83000">
                  <a:srgbClr val="070404"/>
                </a:gs>
                <a:gs pos="100000">
                  <a:srgbClr val="0704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sym typeface="+mn-lt"/>
              </a:endParaRPr>
            </a:p>
          </p:txBody>
        </p:sp>
        <p:pic>
          <p:nvPicPr>
            <p:cNvPr id="15369"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79554" y="1490972"/>
              <a:ext cx="6858002" cy="389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图片 5"/>
          <p:cNvPicPr>
            <a:picLocks noChangeAspect="1"/>
          </p:cNvPicPr>
          <p:nvPr/>
        </p:nvPicPr>
        <p:blipFill>
          <a:blip r:embed="rId3" cstate="screen"/>
          <a:srcRect/>
          <a:stretch>
            <a:fillRect/>
          </a:stretch>
        </p:blipFill>
        <p:spPr>
          <a:xfrm>
            <a:off x="1235460" y="1156087"/>
            <a:ext cx="9721080" cy="4545829"/>
          </a:xfrm>
          <a:custGeom>
            <a:avLst/>
            <a:gdLst>
              <a:gd name="connsiteX0" fmla="*/ 547954 w 9721080"/>
              <a:gd name="connsiteY0" fmla="*/ 0 h 4545829"/>
              <a:gd name="connsiteX1" fmla="*/ 9173126 w 9721080"/>
              <a:gd name="connsiteY1" fmla="*/ 0 h 4545829"/>
              <a:gd name="connsiteX2" fmla="*/ 9721080 w 9721080"/>
              <a:gd name="connsiteY2" fmla="*/ 547954 h 4545829"/>
              <a:gd name="connsiteX3" fmla="*/ 9721080 w 9721080"/>
              <a:gd name="connsiteY3" fmla="*/ 3997875 h 4545829"/>
              <a:gd name="connsiteX4" fmla="*/ 9173126 w 9721080"/>
              <a:gd name="connsiteY4" fmla="*/ 4545829 h 4545829"/>
              <a:gd name="connsiteX5" fmla="*/ 547954 w 9721080"/>
              <a:gd name="connsiteY5" fmla="*/ 4545829 h 4545829"/>
              <a:gd name="connsiteX6" fmla="*/ 0 w 9721080"/>
              <a:gd name="connsiteY6" fmla="*/ 3997875 h 4545829"/>
              <a:gd name="connsiteX7" fmla="*/ 0 w 9721080"/>
              <a:gd name="connsiteY7" fmla="*/ 547954 h 4545829"/>
              <a:gd name="connsiteX8" fmla="*/ 547954 w 9721080"/>
              <a:gd name="connsiteY8" fmla="*/ 0 h 454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1080" h="4545829">
                <a:moveTo>
                  <a:pt x="547954" y="0"/>
                </a:moveTo>
                <a:lnTo>
                  <a:pt x="9173126" y="0"/>
                </a:lnTo>
                <a:cubicBezTo>
                  <a:pt x="9475753" y="0"/>
                  <a:pt x="9721080" y="245327"/>
                  <a:pt x="9721080" y="547954"/>
                </a:cubicBezTo>
                <a:lnTo>
                  <a:pt x="9721080" y="3997875"/>
                </a:lnTo>
                <a:cubicBezTo>
                  <a:pt x="9721080" y="4300502"/>
                  <a:pt x="9475753" y="4545829"/>
                  <a:pt x="9173126" y="4545829"/>
                </a:cubicBezTo>
                <a:lnTo>
                  <a:pt x="547954" y="4545829"/>
                </a:lnTo>
                <a:cubicBezTo>
                  <a:pt x="245327" y="4545829"/>
                  <a:pt x="0" y="4300502"/>
                  <a:pt x="0" y="3997875"/>
                </a:cubicBezTo>
                <a:lnTo>
                  <a:pt x="0" y="547954"/>
                </a:lnTo>
                <a:cubicBezTo>
                  <a:pt x="0" y="245327"/>
                  <a:pt x="245327" y="0"/>
                  <a:pt x="547954" y="0"/>
                </a:cubicBezTo>
                <a:close/>
              </a:path>
            </a:pathLst>
          </a:custGeom>
        </p:spPr>
      </p:pic>
      <p:sp>
        <p:nvSpPr>
          <p:cNvPr id="7" name="矩形: 圆角 6"/>
          <p:cNvSpPr/>
          <p:nvPr/>
        </p:nvSpPr>
        <p:spPr>
          <a:xfrm>
            <a:off x="1235075" y="1155700"/>
            <a:ext cx="9721850" cy="4546600"/>
          </a:xfrm>
          <a:prstGeom prst="roundRect">
            <a:avLst>
              <a:gd name="adj" fmla="val 12054"/>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sym typeface="+mn-lt"/>
            </a:endParaRPr>
          </a:p>
        </p:txBody>
      </p:sp>
      <p:sp>
        <p:nvSpPr>
          <p:cNvPr id="16" name="矩形: 圆角 15"/>
          <p:cNvSpPr/>
          <p:nvPr/>
        </p:nvSpPr>
        <p:spPr>
          <a:xfrm>
            <a:off x="1524000" y="1417638"/>
            <a:ext cx="9144000" cy="4022725"/>
          </a:xfrm>
          <a:prstGeom prst="roundRect">
            <a:avLst>
              <a:gd name="adj" fmla="val 5421"/>
            </a:avLst>
          </a:prstGeom>
          <a:noFill/>
          <a:ln w="31750">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sym typeface="+mn-lt"/>
            </a:endParaRPr>
          </a:p>
        </p:txBody>
      </p:sp>
      <p:sp>
        <p:nvSpPr>
          <p:cNvPr id="19" name="Google Shape;929;p28"/>
          <p:cNvSpPr txBox="1">
            <a:spLocks noChangeArrowheads="1"/>
          </p:cNvSpPr>
          <p:nvPr/>
        </p:nvSpPr>
        <p:spPr bwMode="auto">
          <a:xfrm>
            <a:off x="1477425" y="4106393"/>
            <a:ext cx="92371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90000"/>
              </a:lnSpc>
            </a:pPr>
            <a:r>
              <a:rPr lang="en-US" altLang="zh-CN" sz="4800" b="1" dirty="0" smtClean="0">
                <a:solidFill>
                  <a:srgbClr val="00B0F0"/>
                </a:solidFill>
                <a:latin typeface="Times New Roman" panose="02020603050405020304" pitchFamily="18" charset="0"/>
                <a:cs typeface="Times New Roman" panose="02020603050405020304" pitchFamily="18" charset="0"/>
                <a:sym typeface="+mn-lt"/>
              </a:rPr>
              <a:t>KỸ THUẬT ĐIỀU KHIỂN </a:t>
            </a:r>
          </a:p>
          <a:p>
            <a:pPr algn="ctr" eaLnBrk="1" hangingPunct="1">
              <a:lnSpc>
                <a:spcPct val="90000"/>
              </a:lnSpc>
            </a:pPr>
            <a:r>
              <a:rPr lang="en-US" altLang="zh-CN" sz="4800" b="1" dirty="0" smtClean="0">
                <a:solidFill>
                  <a:srgbClr val="00B0F0"/>
                </a:solidFill>
                <a:latin typeface="Times New Roman" panose="02020603050405020304" pitchFamily="18" charset="0"/>
                <a:cs typeface="Times New Roman" panose="02020603050405020304" pitchFamily="18" charset="0"/>
                <a:sym typeface="+mn-lt"/>
              </a:rPr>
              <a:t>RA HOA, ĐẬU QUẢ</a:t>
            </a:r>
            <a:endParaRPr lang="en-US" altLang="zh-CN" sz="2800" b="1" dirty="0">
              <a:solidFill>
                <a:srgbClr val="00B0F0"/>
              </a:solidFill>
              <a:latin typeface="Times New Roman" panose="02020603050405020304" pitchFamily="18" charset="0"/>
              <a:cs typeface="Times New Roman" panose="02020603050405020304" pitchFamily="18" charset="0"/>
              <a:sym typeface="+mn-lt"/>
            </a:endParaRPr>
          </a:p>
        </p:txBody>
      </p:sp>
      <p:sp>
        <p:nvSpPr>
          <p:cNvPr id="20" name="Google Shape;931;p28"/>
          <p:cNvSpPr txBox="1">
            <a:spLocks noChangeArrowheads="1"/>
          </p:cNvSpPr>
          <p:nvPr/>
        </p:nvSpPr>
        <p:spPr bwMode="auto">
          <a:xfrm>
            <a:off x="1376169" y="2708834"/>
            <a:ext cx="340786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90000"/>
              </a:lnSpc>
            </a:pPr>
            <a:r>
              <a:rPr lang="vi-VN" altLang="en-US" sz="16600" b="1" dirty="0" smtClean="0">
                <a:solidFill>
                  <a:srgbClr val="00B0F0"/>
                </a:solidFill>
                <a:latin typeface="Times New Roman" panose="02020603050405020304" pitchFamily="18" charset="0"/>
                <a:cs typeface="Times New Roman" panose="02020603050405020304" pitchFamily="18" charset="0"/>
              </a:rPr>
              <a:t>I</a:t>
            </a:r>
            <a:r>
              <a:rPr lang="en-US" altLang="en-US" sz="16600" b="1" dirty="0" smtClean="0">
                <a:solidFill>
                  <a:srgbClr val="00B0F0"/>
                </a:solidFill>
                <a:latin typeface="Times New Roman" panose="02020603050405020304" pitchFamily="18" charset="0"/>
                <a:cs typeface="Times New Roman" panose="02020603050405020304" pitchFamily="18" charset="0"/>
              </a:rPr>
              <a:t>V</a:t>
            </a:r>
            <a:r>
              <a:rPr lang="vi-VN" altLang="en-US" sz="16600" b="1" dirty="0" smtClean="0">
                <a:solidFill>
                  <a:srgbClr val="00B0F0"/>
                </a:solidFill>
                <a:latin typeface="Times New Roman" panose="02020603050405020304" pitchFamily="18" charset="0"/>
                <a:cs typeface="Times New Roman" panose="02020603050405020304" pitchFamily="18" charset="0"/>
              </a:rPr>
              <a:t>.</a:t>
            </a:r>
            <a:endParaRPr lang="vi-VN" altLang="en-US" sz="166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434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91130"/>
          </a:xfrm>
          <a:prstGeom prst="rect">
            <a:avLst/>
          </a:prstGeom>
        </p:spPr>
      </p:pic>
      <p:sp>
        <p:nvSpPr>
          <p:cNvPr id="3" name="TextBox 2"/>
          <p:cNvSpPr txBox="1"/>
          <p:nvPr/>
        </p:nvSpPr>
        <p:spPr>
          <a:xfrm>
            <a:off x="318053" y="265043"/>
            <a:ext cx="7381459"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T</a:t>
            </a:r>
            <a:r>
              <a:rPr lang="en-US" sz="3200" b="1" dirty="0" err="1" smtClean="0">
                <a:solidFill>
                  <a:srgbClr val="FF0000"/>
                </a:solidFill>
                <a:latin typeface="Times New Roman" panose="02020603050405020304" pitchFamily="18" charset="0"/>
                <a:cs typeface="Times New Roman" panose="02020603050405020304" pitchFamily="18" charset="0"/>
              </a:rPr>
              <a:t>húc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đẩy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khả</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năng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ra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hoa</a:t>
            </a:r>
            <a:endParaRPr lang="en-US" sz="3200" b="1" dirty="0" smtClean="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318053" y="1846411"/>
            <a:ext cx="2847975" cy="4048125"/>
          </a:xfrm>
          <a:prstGeom prst="rect">
            <a:avLst/>
          </a:prstGeom>
        </p:spPr>
      </p:pic>
      <p:pic>
        <p:nvPicPr>
          <p:cNvPr id="7" name="Picture 6"/>
          <p:cNvPicPr>
            <a:picLocks noChangeAspect="1"/>
          </p:cNvPicPr>
          <p:nvPr/>
        </p:nvPicPr>
        <p:blipFill>
          <a:blip r:embed="rId4"/>
          <a:stretch>
            <a:fillRect/>
          </a:stretch>
        </p:blipFill>
        <p:spPr>
          <a:xfrm>
            <a:off x="3779974" y="1336606"/>
            <a:ext cx="7839075" cy="2886075"/>
          </a:xfrm>
          <a:prstGeom prst="rect">
            <a:avLst/>
          </a:prstGeom>
        </p:spPr>
      </p:pic>
      <p:sp>
        <p:nvSpPr>
          <p:cNvPr id="8" name="TextBox 7"/>
          <p:cNvSpPr txBox="1"/>
          <p:nvPr/>
        </p:nvSpPr>
        <p:spPr>
          <a:xfrm>
            <a:off x="3869797" y="4447859"/>
            <a:ext cx="8322203" cy="954107"/>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Chú</a:t>
            </a:r>
            <a:r>
              <a:rPr lang="en-US" sz="2800" b="1" dirty="0" smtClean="0">
                <a:latin typeface="Times New Roman" panose="02020603050405020304" pitchFamily="18" charset="0"/>
                <a:cs typeface="Times New Roman" panose="02020603050405020304" pitchFamily="18" charset="0"/>
              </a:rPr>
              <a:t> 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nâng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07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91130"/>
          </a:xfrm>
          <a:prstGeom prst="rect">
            <a:avLst/>
          </a:prstGeom>
        </p:spPr>
      </p:pic>
      <p:sp>
        <p:nvSpPr>
          <p:cNvPr id="4" name="TextBox 3"/>
          <p:cNvSpPr txBox="1"/>
          <p:nvPr/>
        </p:nvSpPr>
        <p:spPr>
          <a:xfrm>
            <a:off x="318053" y="265043"/>
            <a:ext cx="7381459"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Tăng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khả</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năng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đậu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quả</a:t>
            </a:r>
            <a:endParaRPr lang="en-US" sz="3200" b="1" dirty="0" smtClean="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318053" y="1075531"/>
            <a:ext cx="5512904" cy="4740067"/>
          </a:xfrm>
          <a:prstGeom prst="rect">
            <a:avLst/>
          </a:prstGeom>
        </p:spPr>
      </p:pic>
      <p:pic>
        <p:nvPicPr>
          <p:cNvPr id="9" name="Picture 8"/>
          <p:cNvPicPr>
            <a:picLocks noChangeAspect="1"/>
          </p:cNvPicPr>
          <p:nvPr/>
        </p:nvPicPr>
        <p:blipFill>
          <a:blip r:embed="rId4"/>
          <a:stretch>
            <a:fillRect/>
          </a:stretch>
        </p:blipFill>
        <p:spPr>
          <a:xfrm>
            <a:off x="6480106" y="849818"/>
            <a:ext cx="4029075" cy="3267075"/>
          </a:xfrm>
          <a:prstGeom prst="rect">
            <a:avLst/>
          </a:prstGeom>
        </p:spPr>
      </p:pic>
    </p:spTree>
    <p:extLst>
      <p:ext uri="{BB962C8B-B14F-4D97-AF65-F5344CB8AC3E}">
        <p14:creationId xmlns:p14="http://schemas.microsoft.com/office/powerpoint/2010/main" val="77019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91130"/>
          </a:xfrm>
          <a:prstGeom prst="rect">
            <a:avLst/>
          </a:prstGeom>
        </p:spPr>
      </p:pic>
      <p:sp>
        <p:nvSpPr>
          <p:cNvPr id="4" name="TextBox 3"/>
          <p:cNvSpPr txBox="1"/>
          <p:nvPr/>
        </p:nvSpPr>
        <p:spPr>
          <a:xfrm>
            <a:off x="318053" y="265043"/>
            <a:ext cx="7381459"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Tăng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khả</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năng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đậu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quả</a:t>
            </a:r>
            <a:endParaRPr lang="en-US" sz="3200" b="1" dirty="0" smtClean="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978718" y="1729616"/>
            <a:ext cx="4410075" cy="3743325"/>
          </a:xfrm>
          <a:prstGeom prst="rect">
            <a:avLst/>
          </a:prstGeom>
        </p:spPr>
      </p:pic>
      <p:pic>
        <p:nvPicPr>
          <p:cNvPr id="3" name="Picture 2"/>
          <p:cNvPicPr>
            <a:picLocks noChangeAspect="1"/>
          </p:cNvPicPr>
          <p:nvPr/>
        </p:nvPicPr>
        <p:blipFill>
          <a:blip r:embed="rId4"/>
          <a:stretch>
            <a:fillRect/>
          </a:stretch>
        </p:blipFill>
        <p:spPr>
          <a:xfrm>
            <a:off x="1642855" y="1796290"/>
            <a:ext cx="2352675" cy="3609975"/>
          </a:xfrm>
          <a:prstGeom prst="rect">
            <a:avLst/>
          </a:prstGeom>
        </p:spPr>
      </p:pic>
    </p:spTree>
    <p:extLst>
      <p:ext uri="{BB962C8B-B14F-4D97-AF65-F5344CB8AC3E}">
        <p14:creationId xmlns:p14="http://schemas.microsoft.com/office/powerpoint/2010/main" val="232388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组合 1"/>
          <p:cNvGrpSpPr>
            <a:grpSpLocks/>
          </p:cNvGrpSpPr>
          <p:nvPr/>
        </p:nvGrpSpPr>
        <p:grpSpPr bwMode="auto">
          <a:xfrm>
            <a:off x="0" y="0"/>
            <a:ext cx="12192000" cy="6869113"/>
            <a:chOff x="0" y="0"/>
            <a:chExt cx="12192000" cy="6869420"/>
          </a:xfrm>
        </p:grpSpPr>
        <p:sp>
          <p:nvSpPr>
            <p:cNvPr id="3" name="矩形 2"/>
            <p:cNvSpPr/>
            <p:nvPr/>
          </p:nvSpPr>
          <p:spPr>
            <a:xfrm>
              <a:off x="0" y="0"/>
              <a:ext cx="12192000" cy="6858307"/>
            </a:xfrm>
            <a:prstGeom prst="rect">
              <a:avLst/>
            </a:prstGeom>
            <a:gradFill>
              <a:gsLst>
                <a:gs pos="22000">
                  <a:srgbClr val="192437"/>
                </a:gs>
                <a:gs pos="74000">
                  <a:srgbClr val="070404"/>
                </a:gs>
                <a:gs pos="83000">
                  <a:srgbClr val="070404"/>
                </a:gs>
                <a:gs pos="100000">
                  <a:srgbClr val="0704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sym typeface="+mn-lt"/>
              </a:endParaRPr>
            </a:p>
          </p:txBody>
        </p:sp>
        <p:pic>
          <p:nvPicPr>
            <p:cNvPr id="15369"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79554" y="1490972"/>
              <a:ext cx="6858002" cy="389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图片 5"/>
          <p:cNvPicPr>
            <a:picLocks noChangeAspect="1"/>
          </p:cNvPicPr>
          <p:nvPr/>
        </p:nvPicPr>
        <p:blipFill>
          <a:blip r:embed="rId3" cstate="screen"/>
          <a:srcRect/>
          <a:stretch>
            <a:fillRect/>
          </a:stretch>
        </p:blipFill>
        <p:spPr>
          <a:xfrm>
            <a:off x="1235460" y="1156087"/>
            <a:ext cx="9721080" cy="4545829"/>
          </a:xfrm>
          <a:custGeom>
            <a:avLst/>
            <a:gdLst>
              <a:gd name="connsiteX0" fmla="*/ 547954 w 9721080"/>
              <a:gd name="connsiteY0" fmla="*/ 0 h 4545829"/>
              <a:gd name="connsiteX1" fmla="*/ 9173126 w 9721080"/>
              <a:gd name="connsiteY1" fmla="*/ 0 h 4545829"/>
              <a:gd name="connsiteX2" fmla="*/ 9721080 w 9721080"/>
              <a:gd name="connsiteY2" fmla="*/ 547954 h 4545829"/>
              <a:gd name="connsiteX3" fmla="*/ 9721080 w 9721080"/>
              <a:gd name="connsiteY3" fmla="*/ 3997875 h 4545829"/>
              <a:gd name="connsiteX4" fmla="*/ 9173126 w 9721080"/>
              <a:gd name="connsiteY4" fmla="*/ 4545829 h 4545829"/>
              <a:gd name="connsiteX5" fmla="*/ 547954 w 9721080"/>
              <a:gd name="connsiteY5" fmla="*/ 4545829 h 4545829"/>
              <a:gd name="connsiteX6" fmla="*/ 0 w 9721080"/>
              <a:gd name="connsiteY6" fmla="*/ 3997875 h 4545829"/>
              <a:gd name="connsiteX7" fmla="*/ 0 w 9721080"/>
              <a:gd name="connsiteY7" fmla="*/ 547954 h 4545829"/>
              <a:gd name="connsiteX8" fmla="*/ 547954 w 9721080"/>
              <a:gd name="connsiteY8" fmla="*/ 0 h 454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1080" h="4545829">
                <a:moveTo>
                  <a:pt x="547954" y="0"/>
                </a:moveTo>
                <a:lnTo>
                  <a:pt x="9173126" y="0"/>
                </a:lnTo>
                <a:cubicBezTo>
                  <a:pt x="9475753" y="0"/>
                  <a:pt x="9721080" y="245327"/>
                  <a:pt x="9721080" y="547954"/>
                </a:cubicBezTo>
                <a:lnTo>
                  <a:pt x="9721080" y="3997875"/>
                </a:lnTo>
                <a:cubicBezTo>
                  <a:pt x="9721080" y="4300502"/>
                  <a:pt x="9475753" y="4545829"/>
                  <a:pt x="9173126" y="4545829"/>
                </a:cubicBezTo>
                <a:lnTo>
                  <a:pt x="547954" y="4545829"/>
                </a:lnTo>
                <a:cubicBezTo>
                  <a:pt x="245327" y="4545829"/>
                  <a:pt x="0" y="4300502"/>
                  <a:pt x="0" y="3997875"/>
                </a:cubicBezTo>
                <a:lnTo>
                  <a:pt x="0" y="547954"/>
                </a:lnTo>
                <a:cubicBezTo>
                  <a:pt x="0" y="245327"/>
                  <a:pt x="245327" y="0"/>
                  <a:pt x="547954" y="0"/>
                </a:cubicBezTo>
                <a:close/>
              </a:path>
            </a:pathLst>
          </a:custGeom>
        </p:spPr>
      </p:pic>
      <p:sp>
        <p:nvSpPr>
          <p:cNvPr id="7" name="矩形: 圆角 6"/>
          <p:cNvSpPr/>
          <p:nvPr/>
        </p:nvSpPr>
        <p:spPr>
          <a:xfrm>
            <a:off x="1235075" y="1155700"/>
            <a:ext cx="9721850" cy="4546600"/>
          </a:xfrm>
          <a:prstGeom prst="roundRect">
            <a:avLst>
              <a:gd name="adj" fmla="val 12054"/>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sym typeface="+mn-lt"/>
            </a:endParaRPr>
          </a:p>
        </p:txBody>
      </p:sp>
      <p:sp>
        <p:nvSpPr>
          <p:cNvPr id="16" name="矩形: 圆角 15"/>
          <p:cNvSpPr/>
          <p:nvPr/>
        </p:nvSpPr>
        <p:spPr>
          <a:xfrm>
            <a:off x="1524000" y="1417638"/>
            <a:ext cx="9144000" cy="4022725"/>
          </a:xfrm>
          <a:prstGeom prst="roundRect">
            <a:avLst>
              <a:gd name="adj" fmla="val 5421"/>
            </a:avLst>
          </a:prstGeom>
          <a:noFill/>
          <a:ln w="31750">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sym typeface="+mn-lt"/>
            </a:endParaRPr>
          </a:p>
        </p:txBody>
      </p:sp>
      <p:sp>
        <p:nvSpPr>
          <p:cNvPr id="19" name="Google Shape;929;p28"/>
          <p:cNvSpPr txBox="1">
            <a:spLocks noChangeArrowheads="1"/>
          </p:cNvSpPr>
          <p:nvPr/>
        </p:nvSpPr>
        <p:spPr bwMode="auto">
          <a:xfrm>
            <a:off x="3255770" y="3790629"/>
            <a:ext cx="7556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90000"/>
              </a:lnSpc>
            </a:pPr>
            <a:r>
              <a:rPr lang="en-US" altLang="zh-CN" sz="4800" b="1" dirty="0" smtClean="0">
                <a:solidFill>
                  <a:srgbClr val="00B0F0"/>
                </a:solidFill>
                <a:latin typeface="Times New Roman" panose="02020603050405020304" pitchFamily="18" charset="0"/>
                <a:cs typeface="Times New Roman" panose="02020603050405020304" pitchFamily="18" charset="0"/>
                <a:sym typeface="+mn-lt"/>
              </a:rPr>
              <a:t>ĐẶC ĐIỂM THỰC VẬT HỌC VÀ YÊU CẦU NGOẠI CẢNH</a:t>
            </a:r>
            <a:endParaRPr lang="en-US" altLang="zh-CN" sz="2800" b="1" dirty="0">
              <a:solidFill>
                <a:srgbClr val="00B0F0"/>
              </a:solidFill>
              <a:latin typeface="Times New Roman" panose="02020603050405020304" pitchFamily="18" charset="0"/>
              <a:cs typeface="Times New Roman" panose="02020603050405020304" pitchFamily="18" charset="0"/>
              <a:sym typeface="+mn-lt"/>
            </a:endParaRPr>
          </a:p>
        </p:txBody>
      </p:sp>
      <p:sp>
        <p:nvSpPr>
          <p:cNvPr id="20" name="Google Shape;931;p28"/>
          <p:cNvSpPr txBox="1">
            <a:spLocks noChangeArrowheads="1"/>
          </p:cNvSpPr>
          <p:nvPr/>
        </p:nvSpPr>
        <p:spPr bwMode="auto">
          <a:xfrm>
            <a:off x="1231900" y="3737447"/>
            <a:ext cx="2666994"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90000"/>
              </a:lnSpc>
            </a:pPr>
            <a:r>
              <a:rPr lang="vi-VN" altLang="en-US" sz="16600" b="1" dirty="0" smtClean="0">
                <a:solidFill>
                  <a:srgbClr val="00B0F0"/>
                </a:solidFill>
                <a:latin typeface="Times New Roman" panose="02020603050405020304" pitchFamily="18" charset="0"/>
                <a:cs typeface="Times New Roman" panose="02020603050405020304" pitchFamily="18" charset="0"/>
              </a:rPr>
              <a:t>I.</a:t>
            </a:r>
            <a:endParaRPr lang="vi-VN" altLang="en-US" sz="166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4183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0"/>
            <a:ext cx="12192000" cy="7077075"/>
          </a:xfrm>
          <a:prstGeom prst="rect">
            <a:avLst/>
          </a:prstGeom>
        </p:spPr>
      </p:pic>
    </p:spTree>
    <p:extLst>
      <p:ext uri="{BB962C8B-B14F-4D97-AF65-F5344CB8AC3E}">
        <p14:creationId xmlns:p14="http://schemas.microsoft.com/office/powerpoint/2010/main" val="13247603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839" y="-76122"/>
            <a:ext cx="11002618" cy="1692771"/>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1. </a:t>
            </a:r>
            <a:r>
              <a:rPr lang="en-US" sz="3200" b="1" dirty="0" err="1" smtClean="0">
                <a:solidFill>
                  <a:srgbClr val="FF0000"/>
                </a:solidFill>
                <a:latin typeface="Times New Roman" panose="02020603050405020304" pitchFamily="18" charset="0"/>
                <a:cs typeface="Times New Roman" panose="02020603050405020304" pitchFamily="18" charset="0"/>
              </a:rPr>
              <a:t>Đặc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điểm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thực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học</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2400" b="1" i="1" dirty="0" smtClean="0">
                <a:latin typeface="Times New Roman" panose="02020603050405020304" pitchFamily="18" charset="0"/>
                <a:cs typeface="Times New Roman" panose="02020603050405020304" pitchFamily="18" charset="0"/>
              </a:rPr>
              <a:t>a) </a:t>
            </a:r>
            <a:r>
              <a:rPr lang="en-US" sz="2400" b="1" i="1" dirty="0" err="1" smtClean="0">
                <a:latin typeface="Times New Roman" panose="02020603050405020304" pitchFamily="18" charset="0"/>
                <a:cs typeface="Times New Roman" panose="02020603050405020304" pitchFamily="18" charset="0"/>
              </a:rPr>
              <a:t>Bộ</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rễ</a:t>
            </a:r>
            <a:r>
              <a:rPr lang="en-US" sz="2400" b="1" i="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rễ</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cọc</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Rễ</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Cắm sâu xuống đất giúp cây đứng vững.</a:t>
            </a:r>
          </a:p>
          <a:p>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t>
            </a:r>
            <a:r>
              <a:rPr lang="en-US" sz="2400" dirty="0" err="1" smtClean="0">
                <a:latin typeface="Times New Roman" panose="02020603050405020304" pitchFamily="18" charset="0"/>
                <a:cs typeface="Times New Roman" panose="02020603050405020304" pitchFamily="18" charset="0"/>
              </a:rPr>
              <a:t>ễ</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bên</a:t>
            </a:r>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Phân </a:t>
            </a:r>
            <a:r>
              <a:rPr lang="vi-VN" sz="2400" dirty="0">
                <a:latin typeface="Times New Roman" panose="02020603050405020304" pitchFamily="18" charset="0"/>
                <a:cs typeface="Times New Roman" panose="02020603050405020304" pitchFamily="18" charset="0"/>
              </a:rPr>
              <a:t>bố </a:t>
            </a:r>
            <a:r>
              <a:rPr lang="vi-VN" sz="2400" dirty="0" smtClean="0">
                <a:latin typeface="Times New Roman" panose="02020603050405020304" pitchFamily="18" charset="0"/>
                <a:cs typeface="Times New Roman" panose="02020603050405020304" pitchFamily="18" charset="0"/>
              </a:rPr>
              <a:t>nông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giúp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cây</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hút </a:t>
            </a:r>
            <a:r>
              <a:rPr lang="vi-VN" sz="2400" dirty="0">
                <a:latin typeface="Times New Roman" panose="02020603050405020304" pitchFamily="18" charset="0"/>
                <a:cs typeface="Times New Roman" panose="02020603050405020304" pitchFamily="18" charset="0"/>
              </a:rPr>
              <a:t>nước và các chất dinh </a:t>
            </a:r>
            <a:r>
              <a:rPr lang="vi-VN" sz="2400" dirty="0" smtClean="0">
                <a:latin typeface="Times New Roman" panose="02020603050405020304" pitchFamily="18" charset="0"/>
                <a:cs typeface="Times New Roman" panose="02020603050405020304" pitchFamily="18" charset="0"/>
              </a:rPr>
              <a:t>dưỡng</a:t>
            </a:r>
            <a:endParaRPr lang="vi-VN" sz="2400" dirty="0">
              <a:latin typeface="Times New Roman" panose="02020603050405020304" pitchFamily="18" charset="0"/>
              <a:cs typeface="Times New Roman" panose="02020603050405020304" pitchFamily="18" charset="0"/>
            </a:endParaRPr>
          </a:p>
        </p:txBody>
      </p:sp>
      <p:sp>
        <p:nvSpPr>
          <p:cNvPr id="2" name="Rectangle 1"/>
          <p:cNvSpPr/>
          <p:nvPr/>
        </p:nvSpPr>
        <p:spPr>
          <a:xfrm>
            <a:off x="161839" y="1713334"/>
            <a:ext cx="11139365" cy="1200329"/>
          </a:xfrm>
          <a:prstGeom prst="rect">
            <a:avLst/>
          </a:prstGeom>
        </p:spPr>
        <p:txBody>
          <a:bodyPr wrap="square">
            <a:spAutoFit/>
          </a:bodyPr>
          <a:lstStyle/>
          <a:p>
            <a:r>
              <a:rPr lang="en-US" sz="2400" b="1" i="1" dirty="0">
                <a:latin typeface="Times New Roman" panose="02020603050405020304" pitchFamily="18" charset="0"/>
                <a:cs typeface="Times New Roman" panose="02020603050405020304" pitchFamily="18" charset="0"/>
              </a:rPr>
              <a:t>b) </a:t>
            </a:r>
            <a:r>
              <a:rPr lang="en-US" sz="2400" b="1" i="1" dirty="0" err="1">
                <a:latin typeface="Times New Roman" panose="02020603050405020304" pitchFamily="18" charset="0"/>
                <a:cs typeface="Times New Roman" panose="02020603050405020304" pitchFamily="18" charset="0"/>
              </a:rPr>
              <a:t>Thân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cành</a:t>
            </a:r>
            <a:endParaRPr lang="en-US" sz="2400" b="1" i="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Là cây thân gỗ nhỏ (cam, bưởi) hoặc cây bụi lớn (chanh)</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C</a:t>
            </a:r>
            <a:r>
              <a:rPr lang="vi-VN" sz="2400" dirty="0">
                <a:latin typeface="Times New Roman" panose="02020603050405020304" pitchFamily="18" charset="0"/>
                <a:cs typeface="Times New Roman" panose="02020603050405020304" pitchFamily="18" charset="0"/>
              </a:rPr>
              <a:t>ó nhiều cành và phân cành thấp.</a:t>
            </a:r>
          </a:p>
        </p:txBody>
      </p:sp>
      <p:sp>
        <p:nvSpPr>
          <p:cNvPr id="14" name="TextBox 13"/>
          <p:cNvSpPr txBox="1"/>
          <p:nvPr/>
        </p:nvSpPr>
        <p:spPr>
          <a:xfrm>
            <a:off x="161839" y="2968877"/>
            <a:ext cx="8283985" cy="1200329"/>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c) </a:t>
            </a:r>
            <a:r>
              <a:rPr lang="en-US" sz="2400" b="1" i="1" dirty="0" err="1" smtClean="0">
                <a:latin typeface="Times New Roman" panose="02020603050405020304" pitchFamily="18" charset="0"/>
                <a:cs typeface="Times New Roman" panose="02020603050405020304" pitchFamily="18" charset="0"/>
              </a:rPr>
              <a:t>Lá</a:t>
            </a:r>
            <a:endParaRPr lang="en-US" sz="2400" b="1" i="1"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mọc</a:t>
            </a:r>
            <a:r>
              <a:rPr lang="en-US" sz="2400" dirty="0" smtClean="0">
                <a:latin typeface="Times New Roman" panose="02020603050405020304" pitchFamily="18" charset="0"/>
                <a:cs typeface="Times New Roman" panose="02020603050405020304" pitchFamily="18" charset="0"/>
              </a:rPr>
              <a:t> so le</a:t>
            </a: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xoan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dài</a:t>
            </a: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61839" y="4313193"/>
            <a:ext cx="8283985" cy="1938992"/>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d) </a:t>
            </a:r>
            <a:r>
              <a:rPr lang="en-US" sz="2400" b="1" i="1" dirty="0" err="1" smtClean="0">
                <a:latin typeface="Times New Roman" panose="02020603050405020304" pitchFamily="18" charset="0"/>
                <a:cs typeface="Times New Roman" panose="02020603050405020304" pitchFamily="18" charset="0"/>
              </a:rPr>
              <a:t>Hoa</a:t>
            </a:r>
            <a:endParaRPr lang="en-US" sz="2400" b="1" i="1"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a:p>
            <a:pPr marL="342900" indent="-342900">
              <a:buFontTx/>
              <a:buChar char="-"/>
            </a:pP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mọc</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ở </a:t>
            </a:r>
            <a:r>
              <a:rPr lang="vi-VN" sz="2400" dirty="0">
                <a:latin typeface="Times New Roman" panose="02020603050405020304" pitchFamily="18" charset="0"/>
                <a:cs typeface="Times New Roman" panose="02020603050405020304" pitchFamily="18" charset="0"/>
              </a:rPr>
              <a:t>đầu </a:t>
            </a:r>
            <a:r>
              <a:rPr lang="vi-VN" sz="2400" dirty="0" smtClean="0">
                <a:latin typeface="Times New Roman" panose="02020603050405020304" pitchFamily="18" charset="0"/>
                <a:cs typeface="Times New Roman" panose="02020603050405020304" pitchFamily="18" charset="0"/>
              </a:rPr>
              <a:t>cành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lá</a:t>
            </a:r>
            <a:r>
              <a:rPr lang="vi-VN"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chùm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đơn</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C</a:t>
            </a:r>
            <a:r>
              <a:rPr lang="vi-VN" sz="2400" dirty="0" smtClean="0">
                <a:latin typeface="Times New Roman" panose="02020603050405020304" pitchFamily="18" charset="0"/>
                <a:cs typeface="Times New Roman" panose="02020603050405020304" pitchFamily="18" charset="0"/>
              </a:rPr>
              <a:t>ánh </a:t>
            </a:r>
            <a:r>
              <a:rPr lang="vi-VN" sz="2400" dirty="0">
                <a:latin typeface="Times New Roman" panose="02020603050405020304" pitchFamily="18" charset="0"/>
                <a:cs typeface="Times New Roman" panose="02020603050405020304" pitchFamily="18" charset="0"/>
              </a:rPr>
              <a:t>hoa có màu trắng ngà hoặc trắng ngả vàng.</a:t>
            </a:r>
            <a:r>
              <a:rPr lang="en-US" sz="2400" dirty="0" smtClean="0">
                <a:latin typeface="Times New Roman" panose="02020603050405020304" pitchFamily="18" charset="0"/>
                <a:cs typeface="Times New Roman" panose="02020603050405020304" pitchFamily="18" charset="0"/>
              </a:rPr>
              <a:t> </a:t>
            </a: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Hầu</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quýt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chéo</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p:txBody>
      </p:sp>
      <p:sp>
        <p:nvSpPr>
          <p:cNvPr id="16" name="TextBox 15"/>
          <p:cNvSpPr txBox="1"/>
          <p:nvPr/>
        </p:nvSpPr>
        <p:spPr>
          <a:xfrm>
            <a:off x="8215431" y="2459266"/>
            <a:ext cx="3976569" cy="2308324"/>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e</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Quả</a:t>
            </a:r>
            <a:endParaRPr lang="en-US" sz="2400" b="1" i="1"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cầu</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Vỏ</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dầu</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múi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mọng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endParaRPr 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104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barn(inVertical)">
                                      <p:cBhvr>
                                        <p:cTn id="10" dur="500"/>
                                        <p:tgtEl>
                                          <p:spTgt spid="5">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barn(inVertical)">
                                      <p:cBhvr>
                                        <p:cTn id="13" dur="500"/>
                                        <p:tgtEl>
                                          <p:spTgt spid="5">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91130"/>
          </a:xfrm>
          <a:prstGeom prst="rect">
            <a:avLst/>
          </a:prstGeom>
        </p:spPr>
      </p:pic>
      <p:sp>
        <p:nvSpPr>
          <p:cNvPr id="6" name="TextBox 5"/>
          <p:cNvSpPr txBox="1"/>
          <p:nvPr/>
        </p:nvSpPr>
        <p:spPr>
          <a:xfrm>
            <a:off x="318053" y="265043"/>
            <a:ext cx="4010200" cy="1015663"/>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Yêu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cầu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ngoại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cảnh</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a) </a:t>
            </a:r>
            <a:r>
              <a:rPr lang="en-US" sz="2800" b="1" i="1" dirty="0" err="1" smtClean="0">
                <a:latin typeface="Times New Roman" panose="02020603050405020304" pitchFamily="18" charset="0"/>
                <a:cs typeface="Times New Roman" panose="02020603050405020304" pitchFamily="18" charset="0"/>
              </a:rPr>
              <a:t>Nhiệt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độ</a:t>
            </a:r>
            <a:endParaRPr lang="en-US" sz="2800" b="1" i="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411024" y="1545749"/>
            <a:ext cx="4505325" cy="4772025"/>
          </a:xfrm>
          <a:prstGeom prst="rect">
            <a:avLst/>
          </a:prstGeom>
        </p:spPr>
      </p:pic>
      <p:sp>
        <p:nvSpPr>
          <p:cNvPr id="12" name="Rectangle 11"/>
          <p:cNvSpPr/>
          <p:nvPr/>
        </p:nvSpPr>
        <p:spPr>
          <a:xfrm>
            <a:off x="5506174" y="701224"/>
            <a:ext cx="6096000" cy="1856919"/>
          </a:xfrm>
          <a:prstGeom prst="rect">
            <a:avLst/>
          </a:prstGeom>
        </p:spPr>
        <p:txBody>
          <a:bodyPr>
            <a:spAutoFit/>
          </a:bodyPr>
          <a:lstStyle/>
          <a:p>
            <a:pPr>
              <a:lnSpc>
                <a:spcPct val="150000"/>
              </a:lnSpc>
              <a:spcAft>
                <a:spcPts val="800"/>
              </a:spcAft>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23</a:t>
            </a:r>
            <a:r>
              <a:rPr lang="en-US" sz="2400"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29</a:t>
            </a:r>
            <a:r>
              <a:rPr lang="en-US" sz="2400"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thấp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12</a:t>
            </a:r>
            <a:r>
              <a:rPr lang="en-US" sz="2400"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39</a:t>
            </a:r>
            <a:r>
              <a:rPr lang="en-US" sz="2400"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ngừng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469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1000"/>
                                        <p:tgtEl>
                                          <p:spTgt spid="12">
                                            <p:txEl>
                                              <p:pRg st="0" end="0"/>
                                            </p:txEl>
                                          </p:spTgt>
                                        </p:tgtEl>
                                      </p:cBhvr>
                                    </p:animEffect>
                                    <p:anim calcmode="lin" valueType="num">
                                      <p:cBhvr>
                                        <p:cTn id="2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fade">
                                      <p:cBhvr>
                                        <p:cTn id="31" dur="1000"/>
                                        <p:tgtEl>
                                          <p:spTgt spid="12">
                                            <p:txEl>
                                              <p:pRg st="1" end="1"/>
                                            </p:txEl>
                                          </p:spTgt>
                                        </p:tgtEl>
                                      </p:cBhvr>
                                    </p:animEffect>
                                    <p:anim calcmode="lin" valueType="num">
                                      <p:cBhvr>
                                        <p:cTn id="3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3441</TotalTime>
  <Words>2851</Words>
  <Application>Microsoft Office PowerPoint</Application>
  <PresentationFormat>Widescreen</PresentationFormat>
  <Paragraphs>258</Paragraphs>
  <Slides>57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微软雅黑</vt:lpstr>
      <vt:lpstr>宋体</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53</cp:revision>
  <dcterms:created xsi:type="dcterms:W3CDTF">2024-09-26T00:25:21Z</dcterms:created>
  <dcterms:modified xsi:type="dcterms:W3CDTF">2024-12-03T06:09:43Z</dcterms:modified>
</cp:coreProperties>
</file>